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8" autoAdjust="0"/>
  </p:normalViewPr>
  <p:slideViewPr>
    <p:cSldViewPr snapToGrid="0" snapToObjects="1">
      <p:cViewPr>
        <p:scale>
          <a:sx n="100" d="100"/>
          <a:sy n="100" d="100"/>
        </p:scale>
        <p:origin x="-132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7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1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1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15/10/2013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8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15/10/2013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7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15/10/2013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5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0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FF6D-7594-1C4B-89EF-6213112F98B9}" type="datetimeFigureOut">
              <a:rPr lang="en-US" smtClean="0"/>
              <a:t>15/10/2013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1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9FF6D-7594-1C4B-89EF-6213112F98B9}" type="datetimeFigureOut">
              <a:rPr lang="en-US" smtClean="0"/>
              <a:t>15/10/2013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5B9C-7120-8749-9C4E-41EB7A8B3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6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ounded Rectangle 321"/>
          <p:cNvSpPr/>
          <p:nvPr/>
        </p:nvSpPr>
        <p:spPr>
          <a:xfrm>
            <a:off x="6613700" y="2097530"/>
            <a:ext cx="2471651" cy="93905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48" name="Group 347"/>
          <p:cNvGrpSpPr/>
          <p:nvPr/>
        </p:nvGrpSpPr>
        <p:grpSpPr>
          <a:xfrm>
            <a:off x="142291" y="314837"/>
            <a:ext cx="8885857" cy="5148730"/>
            <a:chOff x="155479" y="127822"/>
            <a:chExt cx="8885857" cy="5148730"/>
          </a:xfrm>
        </p:grpSpPr>
        <p:sp>
          <p:nvSpPr>
            <p:cNvPr id="292" name="Down Arrow 291"/>
            <p:cNvSpPr/>
            <p:nvPr/>
          </p:nvSpPr>
          <p:spPr>
            <a:xfrm>
              <a:off x="7544912" y="950019"/>
              <a:ext cx="375096" cy="961383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Down Arrow 289"/>
            <p:cNvSpPr/>
            <p:nvPr/>
          </p:nvSpPr>
          <p:spPr>
            <a:xfrm>
              <a:off x="8315946" y="949132"/>
              <a:ext cx="375096" cy="961383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155479" y="482527"/>
              <a:ext cx="1396530" cy="1119906"/>
              <a:chOff x="242976" y="482527"/>
              <a:chExt cx="1396530" cy="111990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42976" y="482527"/>
                <a:ext cx="1396530" cy="1119906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59812" y="482527"/>
                <a:ext cx="926088" cy="24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Application</a:t>
                </a:r>
                <a:endParaRPr lang="en-US" sz="1200" dirty="0"/>
              </a:p>
            </p:txBody>
          </p:sp>
        </p:grpSp>
        <p:sp>
          <p:nvSpPr>
            <p:cNvPr id="10" name="Right Arrow 9"/>
            <p:cNvSpPr/>
            <p:nvPr/>
          </p:nvSpPr>
          <p:spPr>
            <a:xfrm>
              <a:off x="1639506" y="842049"/>
              <a:ext cx="858410" cy="38949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92475" y="277470"/>
              <a:ext cx="1536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Structured Code</a:t>
              </a:r>
              <a:endParaRPr lang="en-US" sz="1200" dirty="0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632058" y="263379"/>
              <a:ext cx="1092201" cy="1339054"/>
              <a:chOff x="3015081" y="244912"/>
              <a:chExt cx="1435100" cy="154201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262731" y="614244"/>
                <a:ext cx="342900" cy="3386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015081" y="244912"/>
                <a:ext cx="1435100" cy="1542018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59631" y="614244"/>
                <a:ext cx="342900" cy="3386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62731" y="1206937"/>
                <a:ext cx="342900" cy="3386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859631" y="1206937"/>
                <a:ext cx="342900" cy="3386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Connector 14"/>
              <p:cNvCxnSpPr>
                <a:stCxn id="7" idx="3"/>
                <a:endCxn id="11" idx="1"/>
              </p:cNvCxnSpPr>
              <p:nvPr/>
            </p:nvCxnSpPr>
            <p:spPr>
              <a:xfrm>
                <a:off x="3605631" y="783551"/>
                <a:ext cx="254000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1" idx="2"/>
                <a:endCxn id="13" idx="0"/>
              </p:cNvCxnSpPr>
              <p:nvPr/>
            </p:nvCxnSpPr>
            <p:spPr>
              <a:xfrm>
                <a:off x="4031081" y="952858"/>
                <a:ext cx="0" cy="254079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7" idx="2"/>
                <a:endCxn id="12" idx="0"/>
              </p:cNvCxnSpPr>
              <p:nvPr/>
            </p:nvCxnSpPr>
            <p:spPr>
              <a:xfrm>
                <a:off x="3434181" y="952858"/>
                <a:ext cx="0" cy="254079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3"/>
                <a:endCxn id="13" idx="1"/>
              </p:cNvCxnSpPr>
              <p:nvPr/>
            </p:nvCxnSpPr>
            <p:spPr>
              <a:xfrm>
                <a:off x="3605631" y="1376244"/>
                <a:ext cx="254000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/>
            <p:cNvSpPr/>
            <p:nvPr/>
          </p:nvSpPr>
          <p:spPr>
            <a:xfrm>
              <a:off x="5150737" y="571755"/>
              <a:ext cx="105842" cy="1125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032799" y="376311"/>
              <a:ext cx="683434" cy="599296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62318" y="347845"/>
              <a:ext cx="10664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Config</a:t>
              </a:r>
              <a:r>
                <a:rPr lang="en-US" sz="1000" dirty="0" smtClean="0"/>
                <a:t>. 1</a:t>
              </a:r>
              <a:endParaRPr lang="en-US" sz="1000" dirty="0"/>
            </a:p>
          </p:txBody>
        </p:sp>
        <p:cxnSp>
          <p:nvCxnSpPr>
            <p:cNvPr id="61" name="Straight Connector 60"/>
            <p:cNvCxnSpPr>
              <a:stCxn id="55" idx="3"/>
              <a:endCxn id="91" idx="1"/>
            </p:cNvCxnSpPr>
            <p:nvPr/>
          </p:nvCxnSpPr>
          <p:spPr>
            <a:xfrm>
              <a:off x="5256579" y="628018"/>
              <a:ext cx="170858" cy="183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5928031" y="563482"/>
              <a:ext cx="163298" cy="1639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810094" y="384633"/>
              <a:ext cx="683434" cy="599296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10884" y="347845"/>
              <a:ext cx="8028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Config</a:t>
              </a:r>
              <a:r>
                <a:rPr lang="en-US" sz="1000" dirty="0" smtClean="0"/>
                <a:t>. 2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212292" y="563482"/>
              <a:ext cx="163298" cy="1639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2" name="Straight Connector 71"/>
            <p:cNvCxnSpPr>
              <a:stCxn id="66" idx="3"/>
              <a:endCxn id="69" idx="1"/>
            </p:cNvCxnSpPr>
            <p:nvPr/>
          </p:nvCxnSpPr>
          <p:spPr>
            <a:xfrm>
              <a:off x="6091330" y="645469"/>
              <a:ext cx="120961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5060016" y="775618"/>
              <a:ext cx="105842" cy="1125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36922" y="775618"/>
              <a:ext cx="105842" cy="1125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427437" y="556166"/>
              <a:ext cx="185978" cy="1473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93" name="Straight Connector 92"/>
            <p:cNvCxnSpPr>
              <a:stCxn id="55" idx="2"/>
              <a:endCxn id="90" idx="0"/>
            </p:cNvCxnSpPr>
            <p:nvPr/>
          </p:nvCxnSpPr>
          <p:spPr>
            <a:xfrm>
              <a:off x="5203658" y="684281"/>
              <a:ext cx="86185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55" idx="2"/>
              <a:endCxn id="89" idx="0"/>
            </p:cNvCxnSpPr>
            <p:nvPr/>
          </p:nvCxnSpPr>
          <p:spPr>
            <a:xfrm flipH="1">
              <a:off x="5112937" y="684281"/>
              <a:ext cx="90721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5554835" y="1248460"/>
              <a:ext cx="105842" cy="1125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436897" y="1053015"/>
              <a:ext cx="683435" cy="599296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464113" y="1452322"/>
              <a:ext cx="105842" cy="1125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641020" y="1452322"/>
              <a:ext cx="105842" cy="1125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10" name="Straight Connector 109"/>
            <p:cNvCxnSpPr>
              <a:stCxn id="104" idx="2"/>
              <a:endCxn id="108" idx="0"/>
            </p:cNvCxnSpPr>
            <p:nvPr/>
          </p:nvCxnSpPr>
          <p:spPr>
            <a:xfrm>
              <a:off x="5607756" y="1360985"/>
              <a:ext cx="86185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4" idx="2"/>
              <a:endCxn id="107" idx="0"/>
            </p:cNvCxnSpPr>
            <p:nvPr/>
          </p:nvCxnSpPr>
          <p:spPr>
            <a:xfrm flipH="1">
              <a:off x="5517034" y="1360985"/>
              <a:ext cx="90722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5901088" y="1248460"/>
              <a:ext cx="105842" cy="1125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810367" y="1452322"/>
              <a:ext cx="105842" cy="1125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987274" y="1452322"/>
              <a:ext cx="105842" cy="1125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15" name="Straight Connector 114"/>
            <p:cNvCxnSpPr>
              <a:stCxn id="112" idx="2"/>
              <a:endCxn id="114" idx="0"/>
            </p:cNvCxnSpPr>
            <p:nvPr/>
          </p:nvCxnSpPr>
          <p:spPr>
            <a:xfrm>
              <a:off x="5954009" y="1360985"/>
              <a:ext cx="86185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2" idx="2"/>
              <a:endCxn id="113" idx="0"/>
            </p:cNvCxnSpPr>
            <p:nvPr/>
          </p:nvCxnSpPr>
          <p:spPr>
            <a:xfrm flipH="1">
              <a:off x="5863288" y="1360986"/>
              <a:ext cx="90722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4" idx="3"/>
              <a:endCxn id="112" idx="1"/>
            </p:cNvCxnSpPr>
            <p:nvPr/>
          </p:nvCxnSpPr>
          <p:spPr>
            <a:xfrm>
              <a:off x="5660677" y="1304722"/>
              <a:ext cx="24041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414167" y="1053015"/>
              <a:ext cx="7923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Config</a:t>
              </a:r>
              <a:r>
                <a:rPr lang="en-US" sz="1000" dirty="0" smtClean="0"/>
                <a:t>. 3</a:t>
              </a: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4968242" y="277470"/>
              <a:ext cx="1601090" cy="163965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1" name="Right Arrow 140"/>
            <p:cNvSpPr/>
            <p:nvPr/>
          </p:nvSpPr>
          <p:spPr>
            <a:xfrm>
              <a:off x="3845799" y="821218"/>
              <a:ext cx="1029122" cy="4318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485900" y="436081"/>
              <a:ext cx="1146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1. Identify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Initial Structure</a:t>
              </a:r>
              <a:endParaRPr lang="en-US" sz="12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724259" y="1151852"/>
              <a:ext cx="1161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2. Enumerate </a:t>
              </a:r>
              <a:endParaRPr lang="en-US" sz="1200" b="1" dirty="0" smtClean="0"/>
            </a:p>
            <a:p>
              <a:pPr algn="ctr"/>
              <a:r>
                <a:rPr lang="en-US" sz="1200" dirty="0" smtClean="0"/>
                <a:t>Skeleton Configurations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8225332" y="221516"/>
              <a:ext cx="8028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Config</a:t>
              </a:r>
              <a:r>
                <a:rPr lang="en-US" sz="1000" dirty="0" smtClean="0"/>
                <a:t>. 2</a:t>
              </a:r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7332286" y="127822"/>
              <a:ext cx="1601090" cy="821310"/>
              <a:chOff x="7357305" y="581134"/>
              <a:chExt cx="1601090" cy="82131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7539800" y="875418"/>
                <a:ext cx="105842" cy="1125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7" name="Rounded Rectangle 206"/>
              <p:cNvSpPr/>
              <p:nvPr/>
            </p:nvSpPr>
            <p:spPr>
              <a:xfrm>
                <a:off x="7421862" y="679974"/>
                <a:ext cx="683434" cy="599296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7449079" y="652507"/>
                <a:ext cx="801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Config</a:t>
                </a:r>
                <a:r>
                  <a:rPr lang="en-US" sz="1000" dirty="0" smtClean="0"/>
                  <a:t>. 1</a:t>
                </a:r>
                <a:endParaRPr lang="en-US" sz="1000" dirty="0"/>
              </a:p>
            </p:txBody>
          </p:sp>
          <p:cxnSp>
            <p:nvCxnSpPr>
              <p:cNvPr id="209" name="Straight Connector 208"/>
              <p:cNvCxnSpPr>
                <a:stCxn id="206" idx="3"/>
                <a:endCxn id="217" idx="1"/>
              </p:cNvCxnSpPr>
              <p:nvPr/>
            </p:nvCxnSpPr>
            <p:spPr>
              <a:xfrm>
                <a:off x="7645642" y="931681"/>
                <a:ext cx="170858" cy="1836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10" name="Rectangle 209"/>
              <p:cNvSpPr/>
              <p:nvPr/>
            </p:nvSpPr>
            <p:spPr>
              <a:xfrm>
                <a:off x="8317094" y="867145"/>
                <a:ext cx="163298" cy="16397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8199157" y="688296"/>
                <a:ext cx="683434" cy="599296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8601355" y="867145"/>
                <a:ext cx="163298" cy="16397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14" name="Straight Connector 213"/>
              <p:cNvCxnSpPr>
                <a:stCxn id="210" idx="3"/>
                <a:endCxn id="213" idx="1"/>
              </p:cNvCxnSpPr>
              <p:nvPr/>
            </p:nvCxnSpPr>
            <p:spPr>
              <a:xfrm>
                <a:off x="8480393" y="949132"/>
                <a:ext cx="120961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15" name="Rectangle 214"/>
              <p:cNvSpPr/>
              <p:nvPr/>
            </p:nvSpPr>
            <p:spPr>
              <a:xfrm>
                <a:off x="7449079" y="1079281"/>
                <a:ext cx="105842" cy="1125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7625985" y="1079281"/>
                <a:ext cx="105842" cy="1125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7816500" y="859829"/>
                <a:ext cx="185978" cy="14737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18" name="Straight Connector 217"/>
              <p:cNvCxnSpPr>
                <a:stCxn id="206" idx="2"/>
                <a:endCxn id="216" idx="0"/>
              </p:cNvCxnSpPr>
              <p:nvPr/>
            </p:nvCxnSpPr>
            <p:spPr>
              <a:xfrm>
                <a:off x="7592721" y="987944"/>
                <a:ext cx="86185" cy="91337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stCxn id="206" idx="2"/>
                <a:endCxn id="215" idx="0"/>
              </p:cNvCxnSpPr>
              <p:nvPr/>
            </p:nvCxnSpPr>
            <p:spPr>
              <a:xfrm flipH="1">
                <a:off x="7502000" y="987944"/>
                <a:ext cx="90721" cy="91337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21" name="Rounded Rectangle 220"/>
              <p:cNvSpPr/>
              <p:nvPr/>
            </p:nvSpPr>
            <p:spPr>
              <a:xfrm>
                <a:off x="7357305" y="581134"/>
                <a:ext cx="1601090" cy="82131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35" name="Right Arrow 234"/>
            <p:cNvSpPr/>
            <p:nvPr/>
          </p:nvSpPr>
          <p:spPr>
            <a:xfrm>
              <a:off x="6702705" y="821218"/>
              <a:ext cx="562826" cy="4318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6" name="Predefined Process 235"/>
            <p:cNvSpPr/>
            <p:nvPr/>
          </p:nvSpPr>
          <p:spPr>
            <a:xfrm>
              <a:off x="7424060" y="1148757"/>
              <a:ext cx="1460729" cy="434785"/>
            </a:xfrm>
            <a:prstGeom prst="flowChartPredefinedProces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4. Apply </a:t>
              </a:r>
              <a:r>
                <a:rPr lang="en-US" sz="1200" dirty="0" smtClean="0">
                  <a:solidFill>
                    <a:schemeClr val="tx1"/>
                  </a:solidFill>
                </a:rPr>
                <a:t>MCTS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369936" y="234984"/>
              <a:ext cx="1161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3. Filter</a:t>
              </a:r>
              <a:endParaRPr lang="en-US" sz="1200" b="1" dirty="0" smtClean="0"/>
            </a:p>
            <a:p>
              <a:pPr algn="ctr"/>
              <a:r>
                <a:rPr lang="en-US" sz="1200" dirty="0" smtClean="0"/>
                <a:t>Using Cost Model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236922" y="4328314"/>
              <a:ext cx="1444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6. Refactor</a:t>
              </a:r>
              <a:endParaRPr lang="en-US" sz="1200" b="1" dirty="0" smtClean="0"/>
            </a:p>
            <a:p>
              <a:r>
                <a:rPr lang="en-US" sz="1200" dirty="0" smtClean="0"/>
                <a:t>Application</a:t>
              </a:r>
              <a:endParaRPr lang="en-US" sz="1200" dirty="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93589" y="1957354"/>
              <a:ext cx="105842" cy="1125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02868" y="2161217"/>
              <a:ext cx="105842" cy="1125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79774" y="2161217"/>
              <a:ext cx="105842" cy="1125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63" name="Straight Connector 262"/>
            <p:cNvCxnSpPr>
              <a:stCxn id="259" idx="2"/>
              <a:endCxn id="262" idx="0"/>
            </p:cNvCxnSpPr>
            <p:nvPr/>
          </p:nvCxnSpPr>
          <p:spPr>
            <a:xfrm>
              <a:off x="446510" y="2069880"/>
              <a:ext cx="86185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259" idx="2"/>
              <a:endCxn id="261" idx="0"/>
            </p:cNvCxnSpPr>
            <p:nvPr/>
          </p:nvCxnSpPr>
          <p:spPr>
            <a:xfrm flipH="1">
              <a:off x="355789" y="2069880"/>
              <a:ext cx="90721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65" name="Rectangle 264"/>
            <p:cNvSpPr/>
            <p:nvPr/>
          </p:nvSpPr>
          <p:spPr>
            <a:xfrm>
              <a:off x="989855" y="2082316"/>
              <a:ext cx="163298" cy="1639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74116" y="2082316"/>
              <a:ext cx="163298" cy="1639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67" name="Straight Connector 266"/>
            <p:cNvCxnSpPr>
              <a:stCxn id="265" idx="3"/>
              <a:endCxn id="266" idx="1"/>
            </p:cNvCxnSpPr>
            <p:nvPr/>
          </p:nvCxnSpPr>
          <p:spPr>
            <a:xfrm>
              <a:off x="1153153" y="2164303"/>
              <a:ext cx="120963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70" name="TextBox 269"/>
            <p:cNvSpPr txBox="1"/>
            <p:nvPr/>
          </p:nvSpPr>
          <p:spPr>
            <a:xfrm>
              <a:off x="179834" y="2273743"/>
              <a:ext cx="7679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Farm</a:t>
              </a:r>
              <a:endParaRPr lang="en-US" sz="1200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870023" y="2287643"/>
              <a:ext cx="7679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Pipeline</a:t>
              </a:r>
              <a:endParaRPr lang="en-US" sz="12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42976" y="685199"/>
              <a:ext cx="2032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…</a:t>
              </a:r>
            </a:p>
            <a:p>
              <a:r>
                <a:rPr lang="en-US" sz="1000" dirty="0" err="1" smtClean="0"/>
                <a:t>Int</a:t>
              </a:r>
              <a:r>
                <a:rPr lang="en-US" sz="1000" dirty="0" smtClean="0"/>
                <a:t> main () …</a:t>
              </a:r>
              <a:endParaRPr lang="en-US" sz="1000" dirty="0"/>
            </a:p>
            <a:p>
              <a:r>
                <a:rPr lang="en-US" sz="1000" dirty="0" smtClean="0"/>
                <a:t>For (</a:t>
              </a:r>
              <a:r>
                <a:rPr lang="en-US" sz="1000" dirty="0" err="1" smtClean="0"/>
                <a:t>int</a:t>
              </a:r>
              <a:r>
                <a:rPr lang="en-US" sz="1000" dirty="0" smtClean="0"/>
                <a:t> I =0; I &lt; N; </a:t>
              </a:r>
              <a:r>
                <a:rPr lang="en-US" sz="1000" dirty="0" err="1" smtClean="0"/>
                <a:t>i</a:t>
              </a:r>
              <a:r>
                <a:rPr lang="en-US" sz="1000" dirty="0" smtClean="0"/>
                <a:t>++) 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f ( g (x));</a:t>
              </a:r>
            </a:p>
            <a:p>
              <a:r>
                <a:rPr lang="en-US" sz="1000" dirty="0" smtClean="0"/>
                <a:t>…</a:t>
              </a:r>
            </a:p>
          </p:txBody>
        </p:sp>
        <p:grpSp>
          <p:nvGrpSpPr>
            <p:cNvPr id="336" name="Group 335"/>
            <p:cNvGrpSpPr/>
            <p:nvPr/>
          </p:nvGrpSpPr>
          <p:grpSpPr>
            <a:xfrm>
              <a:off x="168743" y="3359869"/>
              <a:ext cx="8872593" cy="1916683"/>
              <a:chOff x="179792" y="2934613"/>
              <a:chExt cx="8872593" cy="1916683"/>
            </a:xfrm>
          </p:grpSpPr>
          <p:sp>
            <p:nvSpPr>
              <p:cNvPr id="291" name="Left Arrow 290"/>
              <p:cNvSpPr/>
              <p:nvPr/>
            </p:nvSpPr>
            <p:spPr>
              <a:xfrm>
                <a:off x="4674067" y="3438550"/>
                <a:ext cx="2020159" cy="335901"/>
              </a:xfrm>
              <a:prstGeom prst="left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79792" y="3015570"/>
                <a:ext cx="1760347" cy="183572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34497" y="3352093"/>
                <a:ext cx="673101" cy="3386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CPU</a:t>
                </a: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206979" y="3352093"/>
                <a:ext cx="673101" cy="3386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CPU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690623" y="3766969"/>
                <a:ext cx="673101" cy="3386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CPU</a:t>
                </a: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690623" y="4393834"/>
                <a:ext cx="673101" cy="3386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GPU</a:t>
                </a:r>
              </a:p>
            </p:txBody>
          </p:sp>
          <p:sp>
            <p:nvSpPr>
              <p:cNvPr id="200" name="Left Arrow 199"/>
              <p:cNvSpPr/>
              <p:nvPr/>
            </p:nvSpPr>
            <p:spPr>
              <a:xfrm>
                <a:off x="2129815" y="3431068"/>
                <a:ext cx="493764" cy="335901"/>
              </a:xfrm>
              <a:prstGeom prst="left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179792" y="3015570"/>
                <a:ext cx="18158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Heterogeneous</a:t>
                </a:r>
                <a:r>
                  <a:rPr lang="en-US" sz="1200" dirty="0" smtClean="0"/>
                  <a:t> </a:t>
                </a:r>
                <a:r>
                  <a:rPr lang="en-US" sz="1200" b="1" dirty="0" smtClean="0"/>
                  <a:t>Machine</a:t>
                </a:r>
                <a:endParaRPr lang="en-US" sz="1200" b="1" dirty="0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995673" y="3785233"/>
                <a:ext cx="14449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7. Execute</a:t>
                </a:r>
                <a:endParaRPr lang="en-US" sz="1200" b="1" dirty="0"/>
              </a:p>
            </p:txBody>
          </p:sp>
          <p:sp>
            <p:nvSpPr>
              <p:cNvPr id="237" name="Predefined Process 236"/>
              <p:cNvSpPr/>
              <p:nvPr/>
            </p:nvSpPr>
            <p:spPr>
              <a:xfrm>
                <a:off x="5126455" y="3300051"/>
                <a:ext cx="1209628" cy="623682"/>
              </a:xfrm>
              <a:prstGeom prst="flowChartPredefinedProcess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>
                    <a:solidFill>
                      <a:schemeClr val="tx1"/>
                    </a:solidFill>
                  </a:rPr>
                  <a:t>Refactorer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4" name="Group 273"/>
              <p:cNvGrpSpPr/>
              <p:nvPr/>
            </p:nvGrpSpPr>
            <p:grpSpPr>
              <a:xfrm>
                <a:off x="6774143" y="2934613"/>
                <a:ext cx="2278242" cy="1281952"/>
                <a:chOff x="4607741" y="2247324"/>
                <a:chExt cx="2278242" cy="1281952"/>
              </a:xfrm>
            </p:grpSpPr>
            <p:sp>
              <p:nvSpPr>
                <p:cNvPr id="128" name="TextBox 127"/>
                <p:cNvSpPr txBox="1"/>
                <p:nvPr/>
              </p:nvSpPr>
              <p:spPr>
                <a:xfrm>
                  <a:off x="4607741" y="2247324"/>
                  <a:ext cx="22782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Optimal Parallel  Configuration</a:t>
                  </a:r>
                </a:p>
                <a:p>
                  <a:pPr algn="ctr"/>
                  <a:r>
                    <a:rPr lang="en-US" sz="1200" dirty="0" smtClean="0"/>
                    <a:t>With </a:t>
                  </a:r>
                  <a:r>
                    <a:rPr lang="en-US" sz="1200" b="1" dirty="0"/>
                    <a:t>M</a:t>
                  </a:r>
                  <a:r>
                    <a:rPr lang="en-US" sz="1200" b="1" dirty="0" smtClean="0"/>
                    <a:t>appings</a:t>
                  </a: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5309879" y="2697974"/>
                  <a:ext cx="468746" cy="33056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7" name="Rounded Rectangle 126"/>
                <p:cNvSpPr/>
                <p:nvPr/>
              </p:nvSpPr>
              <p:spPr>
                <a:xfrm>
                  <a:off x="4626266" y="2259398"/>
                  <a:ext cx="2167452" cy="1269878"/>
                </a:xfrm>
                <a:prstGeom prst="round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129" name="Straight Connector 128"/>
                <p:cNvCxnSpPr>
                  <a:stCxn id="126" idx="3"/>
                  <a:endCxn id="132" idx="1"/>
                </p:cNvCxnSpPr>
                <p:nvPr/>
              </p:nvCxnSpPr>
              <p:spPr>
                <a:xfrm>
                  <a:off x="5778625" y="2863258"/>
                  <a:ext cx="353808" cy="0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32" name="Rectangle 131"/>
                <p:cNvSpPr/>
                <p:nvPr/>
              </p:nvSpPr>
              <p:spPr>
                <a:xfrm>
                  <a:off x="6132433" y="2682935"/>
                  <a:ext cx="475829" cy="360646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GPU</a:t>
                  </a:r>
                  <a:endParaRPr lang="en-US" sz="1200" dirty="0"/>
                </a:p>
              </p:txBody>
            </p:sp>
            <p:cxnSp>
              <p:nvCxnSpPr>
                <p:cNvPr id="176" name="Straight Connector 175"/>
                <p:cNvCxnSpPr>
                  <a:stCxn id="126" idx="2"/>
                  <a:endCxn id="247" idx="0"/>
                </p:cNvCxnSpPr>
                <p:nvPr/>
              </p:nvCxnSpPr>
              <p:spPr>
                <a:xfrm flipH="1">
                  <a:off x="4966683" y="3028542"/>
                  <a:ext cx="577569" cy="187227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26" idx="2"/>
                  <a:endCxn id="246" idx="0"/>
                </p:cNvCxnSpPr>
                <p:nvPr/>
              </p:nvCxnSpPr>
              <p:spPr>
                <a:xfrm>
                  <a:off x="5544252" y="3028542"/>
                  <a:ext cx="10583" cy="187227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26" idx="2"/>
                  <a:endCxn id="244" idx="0"/>
                </p:cNvCxnSpPr>
                <p:nvPr/>
              </p:nvCxnSpPr>
              <p:spPr>
                <a:xfrm>
                  <a:off x="5544252" y="3028542"/>
                  <a:ext cx="584559" cy="187227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44" name="Rectangle 243"/>
                <p:cNvSpPr/>
                <p:nvPr/>
              </p:nvSpPr>
              <p:spPr>
                <a:xfrm>
                  <a:off x="5891835" y="3215769"/>
                  <a:ext cx="473951" cy="23557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CPU</a:t>
                  </a:r>
                  <a:endParaRPr lang="en-US" sz="1200" dirty="0"/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5317859" y="3215769"/>
                  <a:ext cx="473951" cy="23557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CPU</a:t>
                  </a:r>
                  <a:endParaRPr lang="en-US" sz="1200" dirty="0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4729707" y="3215769"/>
                  <a:ext cx="473951" cy="23557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CPU</a:t>
                  </a:r>
                  <a:endParaRPr lang="en-US" sz="1200" dirty="0"/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2812056" y="2974746"/>
                <a:ext cx="1827665" cy="1281952"/>
                <a:chOff x="4607741" y="2247324"/>
                <a:chExt cx="2278242" cy="1281952"/>
              </a:xfrm>
            </p:grpSpPr>
            <p:sp>
              <p:nvSpPr>
                <p:cNvPr id="276" name="TextBox 275"/>
                <p:cNvSpPr txBox="1"/>
                <p:nvPr/>
              </p:nvSpPr>
              <p:spPr>
                <a:xfrm>
                  <a:off x="4607741" y="2247324"/>
                  <a:ext cx="22782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/>
                    <a:t>Refactorer</a:t>
                  </a:r>
                  <a:endParaRPr lang="en-US" sz="1200" dirty="0" smtClean="0"/>
                </a:p>
                <a:p>
                  <a:pPr algn="ctr"/>
                  <a:r>
                    <a:rPr lang="en-US" sz="1200" dirty="0"/>
                    <a:t>w</a:t>
                  </a:r>
                  <a:r>
                    <a:rPr lang="en-US" sz="1200" dirty="0" smtClean="0"/>
                    <a:t>ith </a:t>
                  </a:r>
                  <a:r>
                    <a:rPr lang="en-US" sz="1200" b="1" dirty="0"/>
                    <a:t>M</a:t>
                  </a:r>
                  <a:r>
                    <a:rPr lang="en-US" sz="1200" b="1" dirty="0" smtClean="0"/>
                    <a:t>appings</a:t>
                  </a:r>
                </a:p>
              </p:txBody>
            </p:sp>
            <p:sp>
              <p:nvSpPr>
                <p:cNvPr id="278" name="Rounded Rectangle 277"/>
                <p:cNvSpPr/>
                <p:nvPr/>
              </p:nvSpPr>
              <p:spPr>
                <a:xfrm>
                  <a:off x="4626266" y="2259398"/>
                  <a:ext cx="2167452" cy="1269878"/>
                </a:xfrm>
                <a:prstGeom prst="round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288" name="TextBox 287"/>
              <p:cNvSpPr txBox="1"/>
              <p:nvPr/>
            </p:nvSpPr>
            <p:spPr>
              <a:xfrm>
                <a:off x="3101291" y="3333368"/>
                <a:ext cx="1424130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…</a:t>
                </a:r>
              </a:p>
              <a:p>
                <a:r>
                  <a:rPr lang="en-US" sz="1000" dirty="0" err="1" smtClean="0"/>
                  <a:t>Int</a:t>
                </a:r>
                <a:r>
                  <a:rPr lang="en-US" sz="1000" dirty="0" smtClean="0"/>
                  <a:t> main () …</a:t>
                </a:r>
                <a:endParaRPr lang="en-US" sz="1000" dirty="0"/>
              </a:p>
              <a:p>
                <a:r>
                  <a:rPr lang="en-US" sz="1000" dirty="0" smtClean="0"/>
                  <a:t>Farm1 = Farm(f, 8, 2);</a:t>
                </a:r>
              </a:p>
              <a:p>
                <a:r>
                  <a:rPr lang="en-US" sz="1000" dirty="0" smtClean="0"/>
                  <a:t>Pipe(farm1, GPU(g));</a:t>
                </a:r>
              </a:p>
              <a:p>
                <a:r>
                  <a:rPr lang="en-US" sz="1000" dirty="0" smtClean="0"/>
                  <a:t>…</a:t>
                </a:r>
              </a:p>
              <a:p>
                <a:endParaRPr lang="en-US" sz="900" dirty="0" smtClean="0"/>
              </a:p>
            </p:txBody>
          </p:sp>
        </p:grpSp>
        <p:sp>
          <p:nvSpPr>
            <p:cNvPr id="311" name="TextBox 310"/>
            <p:cNvSpPr txBox="1"/>
            <p:nvPr/>
          </p:nvSpPr>
          <p:spPr>
            <a:xfrm>
              <a:off x="7524841" y="1977118"/>
              <a:ext cx="8012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Config</a:t>
              </a:r>
              <a:r>
                <a:rPr lang="en-US" sz="1000" dirty="0" smtClean="0"/>
                <a:t>. 1(b)</a:t>
              </a:r>
              <a:endParaRPr lang="en-US" sz="1000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8444050" y="2191756"/>
              <a:ext cx="163298" cy="16397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4" name="Rounded Rectangle 313"/>
            <p:cNvSpPr/>
            <p:nvPr/>
          </p:nvSpPr>
          <p:spPr>
            <a:xfrm>
              <a:off x="8326113" y="2012907"/>
              <a:ext cx="683434" cy="599296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728311" y="2191756"/>
              <a:ext cx="163298" cy="163974"/>
            </a:xfrm>
            <a:prstGeom prst="rect">
              <a:avLst/>
            </a:prstGeom>
            <a:solidFill>
              <a:srgbClr val="262626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16" name="Straight Connector 315"/>
            <p:cNvCxnSpPr>
              <a:stCxn id="313" idx="3"/>
              <a:endCxn id="315" idx="1"/>
            </p:cNvCxnSpPr>
            <p:nvPr/>
          </p:nvCxnSpPr>
          <p:spPr>
            <a:xfrm>
              <a:off x="8607349" y="2273743"/>
              <a:ext cx="120961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09" name="Rectangle 308"/>
            <p:cNvSpPr/>
            <p:nvPr/>
          </p:nvSpPr>
          <p:spPr>
            <a:xfrm>
              <a:off x="7666756" y="2200029"/>
              <a:ext cx="105842" cy="1125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0" name="Rounded Rectangle 309"/>
            <p:cNvSpPr/>
            <p:nvPr/>
          </p:nvSpPr>
          <p:spPr>
            <a:xfrm>
              <a:off x="7548818" y="2004585"/>
              <a:ext cx="683434" cy="599296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12" name="Straight Connector 311"/>
            <p:cNvCxnSpPr>
              <a:stCxn id="309" idx="3"/>
              <a:endCxn id="319" idx="1"/>
            </p:cNvCxnSpPr>
            <p:nvPr/>
          </p:nvCxnSpPr>
          <p:spPr>
            <a:xfrm>
              <a:off x="7772598" y="2256292"/>
              <a:ext cx="170858" cy="183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>
            <a:xfrm>
              <a:off x="7576035" y="2403892"/>
              <a:ext cx="105842" cy="112526"/>
            </a:xfrm>
            <a:prstGeom prst="rect">
              <a:avLst/>
            </a:prstGeom>
            <a:solidFill>
              <a:srgbClr val="262626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7752941" y="2403892"/>
              <a:ext cx="105842" cy="112526"/>
            </a:xfrm>
            <a:prstGeom prst="rect">
              <a:avLst/>
            </a:prstGeom>
            <a:solidFill>
              <a:srgbClr val="262626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7943456" y="2184440"/>
              <a:ext cx="185978" cy="1473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20" name="Straight Connector 319"/>
            <p:cNvCxnSpPr>
              <a:stCxn id="309" idx="2"/>
              <a:endCxn id="318" idx="0"/>
            </p:cNvCxnSpPr>
            <p:nvPr/>
          </p:nvCxnSpPr>
          <p:spPr>
            <a:xfrm>
              <a:off x="7719677" y="2312555"/>
              <a:ext cx="86185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309" idx="2"/>
              <a:endCxn id="317" idx="0"/>
            </p:cNvCxnSpPr>
            <p:nvPr/>
          </p:nvCxnSpPr>
          <p:spPr>
            <a:xfrm flipH="1">
              <a:off x="7628956" y="2312555"/>
              <a:ext cx="90721" cy="91337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23" name="TextBox 322"/>
            <p:cNvSpPr txBox="1"/>
            <p:nvPr/>
          </p:nvSpPr>
          <p:spPr>
            <a:xfrm>
              <a:off x="5397832" y="1652311"/>
              <a:ext cx="808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…</a:t>
              </a:r>
              <a:endParaRPr lang="en-US" sz="1200" dirty="0"/>
            </a:p>
          </p:txBody>
        </p:sp>
        <p:grpSp>
          <p:nvGrpSpPr>
            <p:cNvPr id="326" name="Group 325"/>
            <p:cNvGrpSpPr/>
            <p:nvPr/>
          </p:nvGrpSpPr>
          <p:grpSpPr>
            <a:xfrm>
              <a:off x="6716061" y="2004585"/>
              <a:ext cx="683434" cy="599296"/>
              <a:chOff x="7548818" y="2004585"/>
              <a:chExt cx="683434" cy="599296"/>
            </a:xfrm>
          </p:grpSpPr>
          <p:sp>
            <p:nvSpPr>
              <p:cNvPr id="327" name="Rectangle 326"/>
              <p:cNvSpPr/>
              <p:nvPr/>
            </p:nvSpPr>
            <p:spPr>
              <a:xfrm>
                <a:off x="7666756" y="2200029"/>
                <a:ext cx="105842" cy="1125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7548818" y="2004585"/>
                <a:ext cx="683434" cy="599296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329" name="Straight Connector 328"/>
              <p:cNvCxnSpPr>
                <a:stCxn id="327" idx="3"/>
                <a:endCxn id="332" idx="1"/>
              </p:cNvCxnSpPr>
              <p:nvPr/>
            </p:nvCxnSpPr>
            <p:spPr>
              <a:xfrm>
                <a:off x="7772598" y="2256292"/>
                <a:ext cx="170858" cy="1836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30" name="Rectangle 329"/>
              <p:cNvSpPr/>
              <p:nvPr/>
            </p:nvSpPr>
            <p:spPr>
              <a:xfrm>
                <a:off x="7576035" y="2403892"/>
                <a:ext cx="105842" cy="1125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7752941" y="2403892"/>
                <a:ext cx="105842" cy="1125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7943456" y="2184440"/>
                <a:ext cx="185978" cy="14737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333" name="Straight Connector 332"/>
              <p:cNvCxnSpPr>
                <a:stCxn id="327" idx="2"/>
                <a:endCxn id="331" idx="0"/>
              </p:cNvCxnSpPr>
              <p:nvPr/>
            </p:nvCxnSpPr>
            <p:spPr>
              <a:xfrm>
                <a:off x="7719677" y="2312555"/>
                <a:ext cx="86185" cy="91337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>
                <a:stCxn id="327" idx="2"/>
                <a:endCxn id="330" idx="0"/>
              </p:cNvCxnSpPr>
              <p:nvPr/>
            </p:nvCxnSpPr>
            <p:spPr>
              <a:xfrm flipH="1">
                <a:off x="7628956" y="2312555"/>
                <a:ext cx="90721" cy="91337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35" name="TextBox 334"/>
            <p:cNvSpPr txBox="1"/>
            <p:nvPr/>
          </p:nvSpPr>
          <p:spPr>
            <a:xfrm>
              <a:off x="7681877" y="2550742"/>
              <a:ext cx="649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  <p:grpSp>
          <p:nvGrpSpPr>
            <p:cNvPr id="343" name="Group 342"/>
            <p:cNvGrpSpPr/>
            <p:nvPr/>
          </p:nvGrpSpPr>
          <p:grpSpPr>
            <a:xfrm>
              <a:off x="165753" y="2612203"/>
              <a:ext cx="1953013" cy="637477"/>
              <a:chOff x="1321801" y="2082316"/>
              <a:chExt cx="1953013" cy="637477"/>
            </a:xfrm>
          </p:grpSpPr>
          <p:sp>
            <p:nvSpPr>
              <p:cNvPr id="337" name="Rectangle 336"/>
              <p:cNvSpPr/>
              <p:nvPr/>
            </p:nvSpPr>
            <p:spPr>
              <a:xfrm>
                <a:off x="1808062" y="2082316"/>
                <a:ext cx="163298" cy="163974"/>
              </a:xfrm>
              <a:prstGeom prst="rect">
                <a:avLst/>
              </a:prstGeom>
              <a:solidFill>
                <a:srgbClr val="262626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2660395" y="2082316"/>
                <a:ext cx="163298" cy="16397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1321801" y="2258128"/>
                <a:ext cx="1080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GPU</a:t>
                </a:r>
              </a:p>
              <a:p>
                <a:pPr algn="ctr"/>
                <a:r>
                  <a:rPr lang="en-US" sz="1200" dirty="0" smtClean="0"/>
                  <a:t>Component</a:t>
                </a:r>
                <a:endParaRPr lang="en-US" sz="1200" dirty="0"/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2194765" y="2258128"/>
                <a:ext cx="1080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</a:t>
                </a:r>
                <a:r>
                  <a:rPr lang="en-US" sz="1200" dirty="0" smtClean="0"/>
                  <a:t>PU</a:t>
                </a:r>
              </a:p>
              <a:p>
                <a:pPr algn="ctr"/>
                <a:r>
                  <a:rPr lang="en-US" sz="1200" dirty="0" smtClean="0"/>
                  <a:t>Component</a:t>
                </a:r>
                <a:endParaRPr lang="en-US" sz="1200" dirty="0"/>
              </a:p>
            </p:txBody>
          </p:sp>
        </p:grpSp>
        <p:sp>
          <p:nvSpPr>
            <p:cNvPr id="341" name="Down Arrow 340"/>
            <p:cNvSpPr/>
            <p:nvPr/>
          </p:nvSpPr>
          <p:spPr>
            <a:xfrm>
              <a:off x="7671235" y="2889202"/>
              <a:ext cx="375096" cy="470667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6059535" y="2889202"/>
              <a:ext cx="1721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5. Choose </a:t>
              </a:r>
              <a:r>
                <a:rPr lang="en-US" sz="1200" dirty="0" smtClean="0"/>
                <a:t>Optimal</a:t>
              </a:r>
            </a:p>
            <a:p>
              <a:r>
                <a:rPr lang="en-US" sz="1200" dirty="0" smtClean="0"/>
                <a:t>Mapping/Configuration</a:t>
              </a:r>
              <a:endParaRPr lang="en-US" sz="1200" dirty="0"/>
            </a:p>
          </p:txBody>
        </p:sp>
        <p:cxnSp>
          <p:nvCxnSpPr>
            <p:cNvPr id="347" name="Elbow Connector 346"/>
            <p:cNvCxnSpPr>
              <a:stCxn id="8" idx="2"/>
              <a:endCxn id="322" idx="1"/>
            </p:cNvCxnSpPr>
            <p:nvPr/>
          </p:nvCxnSpPr>
          <p:spPr>
            <a:xfrm rot="16200000" flipH="1">
              <a:off x="4513718" y="266873"/>
              <a:ext cx="777610" cy="3448729"/>
            </a:xfrm>
            <a:prstGeom prst="bentConnector2">
              <a:avLst/>
            </a:prstGeom>
            <a:ln>
              <a:prstDash val="sysDash"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50" name="Elbow Connector 349"/>
          <p:cNvCxnSpPr>
            <a:stCxn id="8" idx="0"/>
            <a:endCxn id="221" idx="0"/>
          </p:cNvCxnSpPr>
          <p:nvPr/>
        </p:nvCxnSpPr>
        <p:spPr>
          <a:xfrm rot="5400000" flipH="1" flipV="1">
            <a:off x="5574529" y="-2094720"/>
            <a:ext cx="135557" cy="4954672"/>
          </a:xfrm>
          <a:prstGeom prst="bentConnector3">
            <a:avLst>
              <a:gd name="adj1" fmla="val 268638"/>
            </a:avLst>
          </a:prstGeom>
          <a:ln>
            <a:prstDash val="sysDash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3909816" y="2521650"/>
            <a:ext cx="116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Profile</a:t>
            </a:r>
          </a:p>
          <a:p>
            <a:pPr algn="ctr"/>
            <a:r>
              <a:rPr lang="en-US" sz="1200" dirty="0" smtClean="0"/>
              <a:t>Information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3700290" y="63315"/>
            <a:ext cx="116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Profile</a:t>
            </a:r>
            <a:endParaRPr lang="en-US" sz="1200" b="1" dirty="0" smtClean="0"/>
          </a:p>
          <a:p>
            <a:pPr algn="ctr"/>
            <a:r>
              <a:rPr lang="en-US" sz="1200" dirty="0" smtClean="0"/>
              <a:t>Information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6662521" y="2164133"/>
            <a:ext cx="801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Config</a:t>
            </a:r>
            <a:r>
              <a:rPr lang="en-US" sz="1000" dirty="0" smtClean="0"/>
              <a:t>. 1(a)</a:t>
            </a:r>
            <a:endParaRPr lang="en-US" sz="1000" dirty="0"/>
          </a:p>
        </p:txBody>
      </p:sp>
      <p:sp>
        <p:nvSpPr>
          <p:cNvPr id="355" name="TextBox 354"/>
          <p:cNvSpPr txBox="1"/>
          <p:nvPr/>
        </p:nvSpPr>
        <p:spPr>
          <a:xfrm>
            <a:off x="8302758" y="2164133"/>
            <a:ext cx="801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Config</a:t>
            </a:r>
            <a:r>
              <a:rPr lang="en-US" sz="1000" dirty="0" smtClean="0"/>
              <a:t>. 2(a)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3690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160</Words>
  <Application>Microsoft Macintosh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Computer Science, Uni of St Andrews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Brown</dc:creator>
  <cp:lastModifiedBy>Christopher Brown</cp:lastModifiedBy>
  <cp:revision>35</cp:revision>
  <dcterms:created xsi:type="dcterms:W3CDTF">2013-03-13T20:35:45Z</dcterms:created>
  <dcterms:modified xsi:type="dcterms:W3CDTF">2013-10-15T09:50:41Z</dcterms:modified>
</cp:coreProperties>
</file>