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80" r:id="rId2"/>
    <p:sldId id="311" r:id="rId3"/>
    <p:sldId id="310" r:id="rId4"/>
    <p:sldId id="313" r:id="rId5"/>
    <p:sldId id="472" r:id="rId6"/>
    <p:sldId id="469" r:id="rId7"/>
    <p:sldId id="467" r:id="rId8"/>
    <p:sldId id="468" r:id="rId9"/>
    <p:sldId id="470" r:id="rId10"/>
    <p:sldId id="262" r:id="rId11"/>
    <p:sldId id="263" r:id="rId12"/>
    <p:sldId id="471" r:id="rId13"/>
    <p:sldId id="264" r:id="rId14"/>
    <p:sldId id="358" r:id="rId15"/>
    <p:sldId id="357" r:id="rId16"/>
    <p:sldId id="359" r:id="rId17"/>
    <p:sldId id="373" r:id="rId18"/>
    <p:sldId id="375" r:id="rId19"/>
    <p:sldId id="366" r:id="rId20"/>
    <p:sldId id="367" r:id="rId21"/>
    <p:sldId id="354" r:id="rId22"/>
    <p:sldId id="376" r:id="rId23"/>
    <p:sldId id="378" r:id="rId24"/>
    <p:sldId id="377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466" r:id="rId33"/>
    <p:sldId id="386" r:id="rId34"/>
    <p:sldId id="387" r:id="rId35"/>
    <p:sldId id="388" r:id="rId36"/>
    <p:sldId id="389" r:id="rId37"/>
    <p:sldId id="390" r:id="rId38"/>
    <p:sldId id="391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6" r:id="rId51"/>
    <p:sldId id="404" r:id="rId52"/>
    <p:sldId id="405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20" r:id="rId62"/>
    <p:sldId id="416" r:id="rId63"/>
    <p:sldId id="417" r:id="rId64"/>
    <p:sldId id="418" r:id="rId65"/>
    <p:sldId id="419" r:id="rId66"/>
    <p:sldId id="421" r:id="rId67"/>
    <p:sldId id="422" r:id="rId68"/>
    <p:sldId id="423" r:id="rId69"/>
    <p:sldId id="424" r:id="rId70"/>
    <p:sldId id="425" r:id="rId71"/>
    <p:sldId id="426" r:id="rId72"/>
    <p:sldId id="427" r:id="rId73"/>
    <p:sldId id="428" r:id="rId74"/>
    <p:sldId id="430" r:id="rId75"/>
    <p:sldId id="431" r:id="rId76"/>
    <p:sldId id="432" r:id="rId77"/>
    <p:sldId id="433" r:id="rId78"/>
    <p:sldId id="434" r:id="rId79"/>
    <p:sldId id="415" r:id="rId80"/>
    <p:sldId id="435" r:id="rId81"/>
    <p:sldId id="436" r:id="rId82"/>
    <p:sldId id="437" r:id="rId83"/>
    <p:sldId id="438" r:id="rId84"/>
    <p:sldId id="439" r:id="rId85"/>
    <p:sldId id="440" r:id="rId86"/>
    <p:sldId id="441" r:id="rId87"/>
    <p:sldId id="442" r:id="rId88"/>
    <p:sldId id="443" r:id="rId89"/>
    <p:sldId id="446" r:id="rId90"/>
    <p:sldId id="444" r:id="rId91"/>
    <p:sldId id="445" r:id="rId92"/>
    <p:sldId id="447" r:id="rId93"/>
    <p:sldId id="448" r:id="rId94"/>
    <p:sldId id="449" r:id="rId95"/>
    <p:sldId id="450" r:id="rId96"/>
    <p:sldId id="451" r:id="rId97"/>
    <p:sldId id="452" r:id="rId98"/>
    <p:sldId id="453" r:id="rId99"/>
    <p:sldId id="454" r:id="rId100"/>
    <p:sldId id="455" r:id="rId101"/>
    <p:sldId id="456" r:id="rId102"/>
    <p:sldId id="457" r:id="rId103"/>
    <p:sldId id="458" r:id="rId104"/>
    <p:sldId id="459" r:id="rId105"/>
    <p:sldId id="460" r:id="rId106"/>
    <p:sldId id="461" r:id="rId107"/>
    <p:sldId id="462" r:id="rId108"/>
    <p:sldId id="463" r:id="rId109"/>
    <p:sldId id="352" r:id="rId1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A4774-2B4E-4D79-9001-E53316B9FF8D}" v="2" dt="2022-09-25T18:28:3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Jarai" userId="bd3e913ba501b75a" providerId="LiveId" clId="{DF1A4774-2B4E-4D79-9001-E53316B9FF8D}"/>
    <pc:docChg chg="undo custSel addSld delSld modSld sldOrd">
      <pc:chgData name="Viktor Jarai" userId="bd3e913ba501b75a" providerId="LiveId" clId="{DF1A4774-2B4E-4D79-9001-E53316B9FF8D}" dt="2022-09-25T18:28:44.142" v="1419" actId="20577"/>
      <pc:docMkLst>
        <pc:docMk/>
      </pc:docMkLst>
      <pc:sldChg chg="del">
        <pc:chgData name="Viktor Jarai" userId="bd3e913ba501b75a" providerId="LiveId" clId="{DF1A4774-2B4E-4D79-9001-E53316B9FF8D}" dt="2022-09-24T16:34:10.296" v="26" actId="47"/>
        <pc:sldMkLst>
          <pc:docMk/>
          <pc:sldMk cId="4023163240" sldId="256"/>
        </pc:sldMkLst>
      </pc:sldChg>
      <pc:sldChg chg="del">
        <pc:chgData name="Viktor Jarai" userId="bd3e913ba501b75a" providerId="LiveId" clId="{DF1A4774-2B4E-4D79-9001-E53316B9FF8D}" dt="2022-09-24T16:34:10.296" v="26" actId="47"/>
        <pc:sldMkLst>
          <pc:docMk/>
          <pc:sldMk cId="1079785490" sldId="257"/>
        </pc:sldMkLst>
      </pc:sldChg>
      <pc:sldChg chg="del">
        <pc:chgData name="Viktor Jarai" userId="bd3e913ba501b75a" providerId="LiveId" clId="{DF1A4774-2B4E-4D79-9001-E53316B9FF8D}" dt="2022-09-24T16:34:23.973" v="27" actId="47"/>
        <pc:sldMkLst>
          <pc:docMk/>
          <pc:sldMk cId="3218058195" sldId="258"/>
        </pc:sldMkLst>
      </pc:sldChg>
      <pc:sldChg chg="del">
        <pc:chgData name="Viktor Jarai" userId="bd3e913ba501b75a" providerId="LiveId" clId="{DF1A4774-2B4E-4D79-9001-E53316B9FF8D}" dt="2022-09-24T16:34:23.973" v="27" actId="47"/>
        <pc:sldMkLst>
          <pc:docMk/>
          <pc:sldMk cId="3776700835" sldId="260"/>
        </pc:sldMkLst>
      </pc:sldChg>
      <pc:sldChg chg="del">
        <pc:chgData name="Viktor Jarai" userId="bd3e913ba501b75a" providerId="LiveId" clId="{DF1A4774-2B4E-4D79-9001-E53316B9FF8D}" dt="2022-09-24T16:34:23.973" v="27" actId="47"/>
        <pc:sldMkLst>
          <pc:docMk/>
          <pc:sldMk cId="3278464914" sldId="261"/>
        </pc:sldMkLst>
      </pc:sldChg>
      <pc:sldChg chg="modSp mod">
        <pc:chgData name="Viktor Jarai" userId="bd3e913ba501b75a" providerId="LiveId" clId="{DF1A4774-2B4E-4D79-9001-E53316B9FF8D}" dt="2022-09-24T16:43:24.505" v="235" actId="6549"/>
        <pc:sldMkLst>
          <pc:docMk/>
          <pc:sldMk cId="2665176926" sldId="262"/>
        </pc:sldMkLst>
        <pc:spChg chg="mod">
          <ac:chgData name="Viktor Jarai" userId="bd3e913ba501b75a" providerId="LiveId" clId="{DF1A4774-2B4E-4D79-9001-E53316B9FF8D}" dt="2022-09-24T16:43:24.505" v="235" actId="6549"/>
          <ac:spMkLst>
            <pc:docMk/>
            <pc:sldMk cId="2665176926" sldId="262"/>
            <ac:spMk id="2" creationId="{F2D03C37-DBD2-4277-B2CA-14BA6FDAFC0C}"/>
          </ac:spMkLst>
        </pc:spChg>
      </pc:sldChg>
      <pc:sldChg chg="modSp mod">
        <pc:chgData name="Viktor Jarai" userId="bd3e913ba501b75a" providerId="LiveId" clId="{DF1A4774-2B4E-4D79-9001-E53316B9FF8D}" dt="2022-09-24T16:43:29.161" v="236" actId="6549"/>
        <pc:sldMkLst>
          <pc:docMk/>
          <pc:sldMk cId="1615592619" sldId="263"/>
        </pc:sldMkLst>
        <pc:spChg chg="mod">
          <ac:chgData name="Viktor Jarai" userId="bd3e913ba501b75a" providerId="LiveId" clId="{DF1A4774-2B4E-4D79-9001-E53316B9FF8D}" dt="2022-09-24T16:43:29.161" v="236" actId="6549"/>
          <ac:spMkLst>
            <pc:docMk/>
            <pc:sldMk cId="1615592619" sldId="263"/>
            <ac:spMk id="2" creationId="{70C47457-7D77-4C13-88A9-1FBE13959980}"/>
          </ac:spMkLst>
        </pc:spChg>
      </pc:sldChg>
      <pc:sldChg chg="modSp mod">
        <pc:chgData name="Viktor Jarai" userId="bd3e913ba501b75a" providerId="LiveId" clId="{DF1A4774-2B4E-4D79-9001-E53316B9FF8D}" dt="2022-09-24T16:33:42.206" v="24" actId="20577"/>
        <pc:sldMkLst>
          <pc:docMk/>
          <pc:sldMk cId="0" sldId="280"/>
        </pc:sldMkLst>
        <pc:spChg chg="mod">
          <ac:chgData name="Viktor Jarai" userId="bd3e913ba501b75a" providerId="LiveId" clId="{DF1A4774-2B4E-4D79-9001-E53316B9FF8D}" dt="2022-09-24T16:33:42.206" v="24" actId="20577"/>
          <ac:spMkLst>
            <pc:docMk/>
            <pc:sldMk cId="0" sldId="280"/>
            <ac:spMk id="62466" creationId="{00000000-0000-0000-0000-000000000000}"/>
          </ac:spMkLst>
        </pc:spChg>
      </pc:sldChg>
      <pc:sldChg chg="delSp mod">
        <pc:chgData name="Viktor Jarai" userId="bd3e913ba501b75a" providerId="LiveId" clId="{DF1A4774-2B4E-4D79-9001-E53316B9FF8D}" dt="2022-09-25T18:27:23.482" v="1394" actId="478"/>
        <pc:sldMkLst>
          <pc:docMk/>
          <pc:sldMk cId="627155606" sldId="354"/>
        </pc:sldMkLst>
        <pc:spChg chg="del">
          <ac:chgData name="Viktor Jarai" userId="bd3e913ba501b75a" providerId="LiveId" clId="{DF1A4774-2B4E-4D79-9001-E53316B9FF8D}" dt="2022-09-25T18:27:23.482" v="1394" actId="478"/>
          <ac:spMkLst>
            <pc:docMk/>
            <pc:sldMk cId="627155606" sldId="354"/>
            <ac:spMk id="13" creationId="{84FBE29A-C159-48B7-B1E5-1591A0B5A071}"/>
          </ac:spMkLst>
        </pc:spChg>
      </pc:sldChg>
      <pc:sldChg chg="del">
        <pc:chgData name="Viktor Jarai" userId="bd3e913ba501b75a" providerId="LiveId" clId="{DF1A4774-2B4E-4D79-9001-E53316B9FF8D}" dt="2022-09-24T16:34:10.296" v="26" actId="47"/>
        <pc:sldMkLst>
          <pc:docMk/>
          <pc:sldMk cId="2475266889" sldId="355"/>
        </pc:sldMkLst>
      </pc:sldChg>
      <pc:sldChg chg="del">
        <pc:chgData name="Viktor Jarai" userId="bd3e913ba501b75a" providerId="LiveId" clId="{DF1A4774-2B4E-4D79-9001-E53316B9FF8D}" dt="2022-09-24T16:34:23.973" v="27" actId="47"/>
        <pc:sldMkLst>
          <pc:docMk/>
          <pc:sldMk cId="1970177637" sldId="356"/>
        </pc:sldMkLst>
      </pc:sldChg>
      <pc:sldChg chg="del">
        <pc:chgData name="Viktor Jarai" userId="bd3e913ba501b75a" providerId="LiveId" clId="{DF1A4774-2B4E-4D79-9001-E53316B9FF8D}" dt="2022-09-24T16:56:07.263" v="997" actId="47"/>
        <pc:sldMkLst>
          <pc:docMk/>
          <pc:sldMk cId="3567061120" sldId="361"/>
        </pc:sldMkLst>
      </pc:sldChg>
      <pc:sldChg chg="del">
        <pc:chgData name="Viktor Jarai" userId="bd3e913ba501b75a" providerId="LiveId" clId="{DF1A4774-2B4E-4D79-9001-E53316B9FF8D}" dt="2022-09-24T16:56:00.468" v="996" actId="47"/>
        <pc:sldMkLst>
          <pc:docMk/>
          <pc:sldMk cId="2237451246" sldId="362"/>
        </pc:sldMkLst>
      </pc:sldChg>
      <pc:sldChg chg="del">
        <pc:chgData name="Viktor Jarai" userId="bd3e913ba501b75a" providerId="LiveId" clId="{DF1A4774-2B4E-4D79-9001-E53316B9FF8D}" dt="2022-09-24T16:56:13.079" v="998" actId="47"/>
        <pc:sldMkLst>
          <pc:docMk/>
          <pc:sldMk cId="4038170532" sldId="363"/>
        </pc:sldMkLst>
      </pc:sldChg>
      <pc:sldChg chg="del">
        <pc:chgData name="Viktor Jarai" userId="bd3e913ba501b75a" providerId="LiveId" clId="{DF1A4774-2B4E-4D79-9001-E53316B9FF8D}" dt="2022-09-24T16:35:32.147" v="29" actId="47"/>
        <pc:sldMkLst>
          <pc:docMk/>
          <pc:sldMk cId="1908387963" sldId="368"/>
        </pc:sldMkLst>
      </pc:sldChg>
      <pc:sldChg chg="del">
        <pc:chgData name="Viktor Jarai" userId="bd3e913ba501b75a" providerId="LiveId" clId="{DF1A4774-2B4E-4D79-9001-E53316B9FF8D}" dt="2022-09-24T16:35:37.043" v="30" actId="47"/>
        <pc:sldMkLst>
          <pc:docMk/>
          <pc:sldMk cId="30228413" sldId="369"/>
        </pc:sldMkLst>
      </pc:sldChg>
      <pc:sldChg chg="del">
        <pc:chgData name="Viktor Jarai" userId="bd3e913ba501b75a" providerId="LiveId" clId="{DF1A4774-2B4E-4D79-9001-E53316B9FF8D}" dt="2022-09-24T16:35:25.297" v="28" actId="47"/>
        <pc:sldMkLst>
          <pc:docMk/>
          <pc:sldMk cId="177256602" sldId="374"/>
        </pc:sldMkLst>
      </pc:sldChg>
      <pc:sldChg chg="del">
        <pc:chgData name="Viktor Jarai" userId="bd3e913ba501b75a" providerId="LiveId" clId="{DF1A4774-2B4E-4D79-9001-E53316B9FF8D}" dt="2022-09-24T16:36:30.386" v="32" actId="47"/>
        <pc:sldMkLst>
          <pc:docMk/>
          <pc:sldMk cId="386930759" sldId="392"/>
        </pc:sldMkLst>
      </pc:sldChg>
      <pc:sldChg chg="del">
        <pc:chgData name="Viktor Jarai" userId="bd3e913ba501b75a" providerId="LiveId" clId="{DF1A4774-2B4E-4D79-9001-E53316B9FF8D}" dt="2022-09-24T16:37:45.684" v="33" actId="47"/>
        <pc:sldMkLst>
          <pc:docMk/>
          <pc:sldMk cId="2621035698" sldId="429"/>
        </pc:sldMkLst>
      </pc:sldChg>
      <pc:sldChg chg="del">
        <pc:chgData name="Viktor Jarai" userId="bd3e913ba501b75a" providerId="LiveId" clId="{DF1A4774-2B4E-4D79-9001-E53316B9FF8D}" dt="2022-09-24T16:34:02.928" v="25" actId="2696"/>
        <pc:sldMkLst>
          <pc:docMk/>
          <pc:sldMk cId="4103205107" sldId="464"/>
        </pc:sldMkLst>
      </pc:sldChg>
      <pc:sldChg chg="del">
        <pc:chgData name="Viktor Jarai" userId="bd3e913ba501b75a" providerId="LiveId" clId="{DF1A4774-2B4E-4D79-9001-E53316B9FF8D}" dt="2022-09-24T16:34:10.296" v="26" actId="47"/>
        <pc:sldMkLst>
          <pc:docMk/>
          <pc:sldMk cId="845297237" sldId="465"/>
        </pc:sldMkLst>
      </pc:sldChg>
      <pc:sldChg chg="modSp mod">
        <pc:chgData name="Viktor Jarai" userId="bd3e913ba501b75a" providerId="LiveId" clId="{DF1A4774-2B4E-4D79-9001-E53316B9FF8D}" dt="2022-09-24T16:36:03.640" v="31" actId="1076"/>
        <pc:sldMkLst>
          <pc:docMk/>
          <pc:sldMk cId="946351837" sldId="466"/>
        </pc:sldMkLst>
        <pc:spChg chg="mod">
          <ac:chgData name="Viktor Jarai" userId="bd3e913ba501b75a" providerId="LiveId" clId="{DF1A4774-2B4E-4D79-9001-E53316B9FF8D}" dt="2022-09-24T16:36:03.640" v="31" actId="1076"/>
          <ac:spMkLst>
            <pc:docMk/>
            <pc:sldMk cId="946351837" sldId="466"/>
            <ac:spMk id="3" creationId="{CF3A4038-36DE-4CF8-87A9-573DFCAC80DC}"/>
          </ac:spMkLst>
        </pc:spChg>
      </pc:sldChg>
      <pc:sldChg chg="modSp new mod ord">
        <pc:chgData name="Viktor Jarai" userId="bd3e913ba501b75a" providerId="LiveId" clId="{DF1A4774-2B4E-4D79-9001-E53316B9FF8D}" dt="2022-09-25T18:22:50.442" v="1154" actId="5793"/>
        <pc:sldMkLst>
          <pc:docMk/>
          <pc:sldMk cId="395244808" sldId="467"/>
        </pc:sldMkLst>
        <pc:spChg chg="mod">
          <ac:chgData name="Viktor Jarai" userId="bd3e913ba501b75a" providerId="LiveId" clId="{DF1A4774-2B4E-4D79-9001-E53316B9FF8D}" dt="2022-09-24T16:44:10.754" v="257" actId="20577"/>
          <ac:spMkLst>
            <pc:docMk/>
            <pc:sldMk cId="395244808" sldId="467"/>
            <ac:spMk id="2" creationId="{A486C52C-6AA4-74B6-16C6-5CE6CD1442CC}"/>
          </ac:spMkLst>
        </pc:spChg>
        <pc:spChg chg="mod">
          <ac:chgData name="Viktor Jarai" userId="bd3e913ba501b75a" providerId="LiveId" clId="{DF1A4774-2B4E-4D79-9001-E53316B9FF8D}" dt="2022-09-25T18:22:50.442" v="1154" actId="5793"/>
          <ac:spMkLst>
            <pc:docMk/>
            <pc:sldMk cId="395244808" sldId="467"/>
            <ac:spMk id="3" creationId="{A8E5ABB2-482E-144A-FFDB-903401D5F30D}"/>
          </ac:spMkLst>
        </pc:spChg>
      </pc:sldChg>
      <pc:sldChg chg="modSp new mod">
        <pc:chgData name="Viktor Jarai" userId="bd3e913ba501b75a" providerId="LiveId" clId="{DF1A4774-2B4E-4D79-9001-E53316B9FF8D}" dt="2022-09-25T18:24:22.261" v="1264" actId="20577"/>
        <pc:sldMkLst>
          <pc:docMk/>
          <pc:sldMk cId="3793536583" sldId="468"/>
        </pc:sldMkLst>
        <pc:spChg chg="mod">
          <ac:chgData name="Viktor Jarai" userId="bd3e913ba501b75a" providerId="LiveId" clId="{DF1A4774-2B4E-4D79-9001-E53316B9FF8D}" dt="2022-09-24T16:45:08.522" v="268" actId="14100"/>
          <ac:spMkLst>
            <pc:docMk/>
            <pc:sldMk cId="3793536583" sldId="468"/>
            <ac:spMk id="2" creationId="{B9F8F25D-3BFC-DE19-B68F-281AE9882AD7}"/>
          </ac:spMkLst>
        </pc:spChg>
        <pc:spChg chg="mod">
          <ac:chgData name="Viktor Jarai" userId="bd3e913ba501b75a" providerId="LiveId" clId="{DF1A4774-2B4E-4D79-9001-E53316B9FF8D}" dt="2022-09-25T18:24:22.261" v="1264" actId="20577"/>
          <ac:spMkLst>
            <pc:docMk/>
            <pc:sldMk cId="3793536583" sldId="468"/>
            <ac:spMk id="3" creationId="{EAF4A467-30A6-ABF6-F9DD-0568B07D986F}"/>
          </ac:spMkLst>
        </pc:spChg>
      </pc:sldChg>
      <pc:sldChg chg="modSp new mod ord">
        <pc:chgData name="Viktor Jarai" userId="bd3e913ba501b75a" providerId="LiveId" clId="{DF1A4774-2B4E-4D79-9001-E53316B9FF8D}" dt="2022-09-24T16:47:53.282" v="463" actId="20577"/>
        <pc:sldMkLst>
          <pc:docMk/>
          <pc:sldMk cId="2884794001" sldId="469"/>
        </pc:sldMkLst>
        <pc:spChg chg="mod">
          <ac:chgData name="Viktor Jarai" userId="bd3e913ba501b75a" providerId="LiveId" clId="{DF1A4774-2B4E-4D79-9001-E53316B9FF8D}" dt="2022-09-24T16:47:07.803" v="381" actId="20577"/>
          <ac:spMkLst>
            <pc:docMk/>
            <pc:sldMk cId="2884794001" sldId="469"/>
            <ac:spMk id="2" creationId="{8220EF7D-182E-15F0-1ED4-FC833E74CECD}"/>
          </ac:spMkLst>
        </pc:spChg>
        <pc:spChg chg="mod">
          <ac:chgData name="Viktor Jarai" userId="bd3e913ba501b75a" providerId="LiveId" clId="{DF1A4774-2B4E-4D79-9001-E53316B9FF8D}" dt="2022-09-24T16:47:53.282" v="463" actId="20577"/>
          <ac:spMkLst>
            <pc:docMk/>
            <pc:sldMk cId="2884794001" sldId="469"/>
            <ac:spMk id="3" creationId="{35DB0222-CBF1-F208-7755-6964D4995D2A}"/>
          </ac:spMkLst>
        </pc:spChg>
      </pc:sldChg>
      <pc:sldChg chg="modSp new mod">
        <pc:chgData name="Viktor Jarai" userId="bd3e913ba501b75a" providerId="LiveId" clId="{DF1A4774-2B4E-4D79-9001-E53316B9FF8D}" dt="2022-09-25T18:28:44.142" v="1419" actId="20577"/>
        <pc:sldMkLst>
          <pc:docMk/>
          <pc:sldMk cId="884134563" sldId="470"/>
        </pc:sldMkLst>
        <pc:spChg chg="mod">
          <ac:chgData name="Viktor Jarai" userId="bd3e913ba501b75a" providerId="LiveId" clId="{DF1A4774-2B4E-4D79-9001-E53316B9FF8D}" dt="2022-09-24T16:48:37.691" v="477" actId="20577"/>
          <ac:spMkLst>
            <pc:docMk/>
            <pc:sldMk cId="884134563" sldId="470"/>
            <ac:spMk id="2" creationId="{8A0CCDAD-5502-9B90-164C-01E887F417B4}"/>
          </ac:spMkLst>
        </pc:spChg>
        <pc:spChg chg="mod">
          <ac:chgData name="Viktor Jarai" userId="bd3e913ba501b75a" providerId="LiveId" clId="{DF1A4774-2B4E-4D79-9001-E53316B9FF8D}" dt="2022-09-25T18:28:44.142" v="1419" actId="20577"/>
          <ac:spMkLst>
            <pc:docMk/>
            <pc:sldMk cId="884134563" sldId="470"/>
            <ac:spMk id="3" creationId="{05628B36-ABCB-7343-C0B4-8BD0C51EFBD1}"/>
          </ac:spMkLst>
        </pc:spChg>
      </pc:sldChg>
      <pc:sldChg chg="modSp new mod">
        <pc:chgData name="Viktor Jarai" userId="bd3e913ba501b75a" providerId="LiveId" clId="{DF1A4774-2B4E-4D79-9001-E53316B9FF8D}" dt="2022-09-24T16:55:09.923" v="995" actId="20577"/>
        <pc:sldMkLst>
          <pc:docMk/>
          <pc:sldMk cId="2806993611" sldId="471"/>
        </pc:sldMkLst>
        <pc:spChg chg="mod">
          <ac:chgData name="Viktor Jarai" userId="bd3e913ba501b75a" providerId="LiveId" clId="{DF1A4774-2B4E-4D79-9001-E53316B9FF8D}" dt="2022-09-24T16:53:21.248" v="860" actId="20577"/>
          <ac:spMkLst>
            <pc:docMk/>
            <pc:sldMk cId="2806993611" sldId="471"/>
            <ac:spMk id="2" creationId="{D06DA46F-3A7F-15CD-0F75-57CE55B5476E}"/>
          </ac:spMkLst>
        </pc:spChg>
        <pc:spChg chg="mod">
          <ac:chgData name="Viktor Jarai" userId="bd3e913ba501b75a" providerId="LiveId" clId="{DF1A4774-2B4E-4D79-9001-E53316B9FF8D}" dt="2022-09-24T16:55:09.923" v="995" actId="20577"/>
          <ac:spMkLst>
            <pc:docMk/>
            <pc:sldMk cId="2806993611" sldId="471"/>
            <ac:spMk id="3" creationId="{8B5666FF-DC8E-CD52-2778-F414FCAD2F72}"/>
          </ac:spMkLst>
        </pc:spChg>
      </pc:sldChg>
      <pc:sldChg chg="modSp new mod">
        <pc:chgData name="Viktor Jarai" userId="bd3e913ba501b75a" providerId="LiveId" clId="{DF1A4774-2B4E-4D79-9001-E53316B9FF8D}" dt="2022-09-25T18:21:13.188" v="1147" actId="20577"/>
        <pc:sldMkLst>
          <pc:docMk/>
          <pc:sldMk cId="1380742817" sldId="472"/>
        </pc:sldMkLst>
        <pc:spChg chg="mod">
          <ac:chgData name="Viktor Jarai" userId="bd3e913ba501b75a" providerId="LiveId" clId="{DF1A4774-2B4E-4D79-9001-E53316B9FF8D}" dt="2022-09-25T18:19:42.093" v="1013" actId="20577"/>
          <ac:spMkLst>
            <pc:docMk/>
            <pc:sldMk cId="1380742817" sldId="472"/>
            <ac:spMk id="2" creationId="{06B94983-73BF-191F-89E6-649660A01DC4}"/>
          </ac:spMkLst>
        </pc:spChg>
        <pc:spChg chg="mod">
          <ac:chgData name="Viktor Jarai" userId="bd3e913ba501b75a" providerId="LiveId" clId="{DF1A4774-2B4E-4D79-9001-E53316B9FF8D}" dt="2022-09-25T18:21:13.188" v="1147" actId="20577"/>
          <ac:spMkLst>
            <pc:docMk/>
            <pc:sldMk cId="1380742817" sldId="472"/>
            <ac:spMk id="3" creationId="{2828CDA1-402E-B1AB-E023-8543567EE0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0E28D-8018-4272-9B36-C0AAF1A45CC7}" type="datetimeFigureOut">
              <a:rPr lang="de-DE" smtClean="0"/>
              <a:t>25.09.2022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A28F4-A28C-4FC4-AB10-720CE6CE3B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5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857250"/>
            <a:ext cx="6072188" cy="3416300"/>
          </a:xfrm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739775"/>
            <a:ext cx="6488112" cy="365125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  <a:ln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5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738" y="739775"/>
            <a:ext cx="6488112" cy="365125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43438"/>
            <a:ext cx="5029200" cy="4397375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4405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3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50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356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9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966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0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90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798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751870"/>
            <a:ext cx="10972800" cy="4525963"/>
          </a:xfrm>
        </p:spPr>
        <p:txBody>
          <a:bodyPr/>
          <a:lstStyle>
            <a:lvl1pPr marL="359974" indent="-359974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Font typeface="Arial" panose="020B0604020202020204" pitchFamily="34" charset="0"/>
              <a:buChar char="•"/>
              <a:defRPr sz="2599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947" indent="-359974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  <a:defRPr sz="259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9919" indent="-359974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9892" indent="-359974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99866" indent="-359974">
              <a:lnSpc>
                <a:spcPct val="110000"/>
              </a:lnSpc>
              <a:spcBef>
                <a:spcPts val="0"/>
              </a:spcBef>
              <a:spcAft>
                <a:spcPts val="1001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99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98" y="609600"/>
            <a:ext cx="8463617" cy="13208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797" y="2160590"/>
            <a:ext cx="8463619" cy="388077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400"/>
            </a:lvl3pPr>
            <a:lvl4pPr marL="1600200" indent="-228600">
              <a:buFont typeface="Arial" panose="020B0604020202020204" pitchFamily="34" charset="0"/>
              <a:buChar char="•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13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87" y="609600"/>
            <a:ext cx="8463619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787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6925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87" y="740048"/>
            <a:ext cx="8463619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910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6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626" y="825733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C936E3-178C-C7B2-E841-27039888CBF2}"/>
              </a:ext>
            </a:extLst>
          </p:cNvPr>
          <p:cNvGrpSpPr/>
          <p:nvPr userDrawn="1"/>
        </p:nvGrpSpPr>
        <p:grpSpPr>
          <a:xfrm>
            <a:off x="0" y="6351"/>
            <a:ext cx="12187768" cy="6851651"/>
            <a:chOff x="0" y="6350"/>
            <a:chExt cx="9140826" cy="6851651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2651472-F998-0BB5-FB5E-877745FDD6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843088"/>
              <a:ext cx="885825" cy="5014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A15A370-E87F-5863-A9E2-286E6B5C3DE2}"/>
                </a:ext>
              </a:extLst>
            </p:cNvPr>
            <p:cNvGrpSpPr/>
            <p:nvPr userDrawn="1"/>
          </p:nvGrpSpPr>
          <p:grpSpPr>
            <a:xfrm>
              <a:off x="0" y="6350"/>
              <a:ext cx="9140826" cy="6851651"/>
              <a:chOff x="0" y="6350"/>
              <a:chExt cx="9140826" cy="6851651"/>
            </a:xfrm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60AD13B4-CF6A-EE5B-2F0D-19AC79C8D7C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6300" y="6350"/>
                <a:ext cx="19050" cy="110331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66DDDF03-C5C0-0A39-5C1C-5ADA83D21DA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6300" y="2576513"/>
                <a:ext cx="19050" cy="4281488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B0E909CF-E52F-026B-9367-72274AC226D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617663" y="1628800"/>
                <a:ext cx="7523163" cy="19050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7189ABF4-1473-85E1-4866-DC53414678D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6300" y="2176463"/>
                <a:ext cx="19050" cy="400050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71BD28D-DDE6-8248-FDD4-6100258C546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6300" y="1109663"/>
                <a:ext cx="19050" cy="400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298B4653-291F-C2F4-D43B-04EBD5DC4D3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876300" y="1412776"/>
                <a:ext cx="19050" cy="936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25CFDACC-5C1E-6C7E-EE68-132F7B71DF1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0" y="1628800"/>
                <a:ext cx="557213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26C3EDF9-B391-374C-E02B-DE79985CB72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217613" y="1628800"/>
                <a:ext cx="400050" cy="19050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EBC5EEDD-704B-2904-2C09-C05367A4F49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450" y="1628800"/>
                <a:ext cx="665163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8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de/url?sa=i&amp;rct=j&amp;q=&amp;esrc=s&amp;source=images&amp;cd=&amp;ved=2ahUKEwjanZjGucviAhVDZ1AKHdUJAMUQjRx6BAgBEAU&amp;url=%2Furl%3Fsa%3Di%26rct%3Dj%26q%3D%26esrc%3Ds%26source%3Dimages%26cd%3D%26ved%3D%26url%3Dhttps%253A%252F%252Fgeekandpoke.typepad.com%252Fgeekandpoke%252F2011%252F01%252Fwhat-could-go-wrong.html%26psig%3DAOvVaw28oXeIwUqXuUUoi2Nty30-%26ust%3D1559587265038274&amp;psig=AOvVaw28oXeIwUqXuUUoi2Nty30-&amp;ust=1559587265038274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log.codinghorror.com/the-best-code-is-no-code-at-al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de/url?sa=i&amp;rct=j&amp;q=&amp;esrc=s&amp;source=images&amp;cd=&amp;ved=2ahUKEwjkisn1ucviAhXKIlAKHevYB1gQjRx6BAgBEAU&amp;url=https%3A%2F%2Fgeek-and-poke.com%2F%3Foffset%3D1297810916000&amp;psig=AOvVaw28oXeIwUqXuUUoi2Nty30-&amp;ust=1559587265038274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3n.de/news/prinzipien-software-entwicklung-solid-615556/" TargetMode="Externa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de/url?sa=i&amp;rct=j&amp;q=&amp;esrc=s&amp;source=images&amp;cd=&amp;ved=2ahUKEwiKouvytsviAhXHLlAKHa08CewQjRx6BAgBEAU&amp;url=http%3A%2F%2Fgeek-and-poke.com%2Fgeekandpoke%3Foffset%3D1336036119000&amp;psig=AOvVaw0oVrpg_KGPxCDARgZg9ZRx&amp;ust=1559586514663971" TargetMode="Externa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101-LINQ-Samples-3fb9811b" TargetMode="Externa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de/url?sa=i&amp;rct=j&amp;q=&amp;esrc=s&amp;source=images&amp;cd=&amp;ved=2ahUKEwiVs_f5uMviAhUGEVAKHQS2BcoQjRx6BAgBEAU&amp;url=https%3A%2F%2Fwww.scoop.it%2Ftopic%2Ffun-for-geeks%2Fp%2F897603822%2F2012%2F02%2F06%2Fgeek-and-poke-good-coders&amp;psig=AOvVaw1huDX4l6i-YZdFKIelwTwk&amp;ust=1559586991086110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Patterns-Enterprise-Application-Architecture-Martin/dp/0321127420/ref=pd_sbs_14_6/261-6975716-6490641?_encoding=UTF8&amp;pd_rd_i=0321127420&amp;pd_rd_r=a6e68e33-85d0-11e9-b145-07b19fdb008a&amp;pd_rd_w=K9Kti&amp;pd_rd_wg=OktRl&amp;pf_rd_p=74d946ea-18de-4443-bed6-d8837f922070&amp;pf_rd_r=54NG73R70ENM9A895QXZ&amp;psc=1&amp;refRID=54NG73R70ENM9A895QXZ" TargetMode="External"/><Relationship Id="rId2" Type="http://schemas.openxmlformats.org/officeDocument/2006/relationships/hyperlink" Target="https://www.amazon.de/Patterns-Elements-Reusable-Object-Oriented-Software/dp/0201633612/ref=sr_1_1?__mk_de_DE=&#197;M&#197;&#381;&#213;&#209;&amp;keywords=Design+patterns&amp;qid=1559546675&amp;s=gateway&amp;sr=8-1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amazon.de/Enterprise-Integration-Patterns-Designing-Deploying/dp/0321200683/ref=pd_sbs_14_5/261-6975716-6490641?_encoding=UTF8&amp;pd_rd_i=0321200683&amp;pd_rd_r=c5ed0f68-85d0-11e9-91a9-331929dfa632&amp;pd_rd_w=mfWY9&amp;pd_rd_wg=9XzOY&amp;pf_rd_p=74d946ea-18de-4443-bed6-d8837f922070&amp;pf_rd_r=1XTHJBD8DQKM8TSXYWG0&amp;psc=1&amp;refRID=1XTHJBD8DQKM8TSXYWG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3026" y="1772816"/>
            <a:ext cx="8016868" cy="3456384"/>
          </a:xfrm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pPr algn="ctr"/>
            <a:r>
              <a:rPr lang="de-DE" sz="3200" dirty="0">
                <a:latin typeface="+mj-lt"/>
              </a:rPr>
              <a:t>Herzlich Willkommen</a:t>
            </a:r>
            <a:br>
              <a:rPr lang="de-DE" sz="3200" dirty="0">
                <a:latin typeface="+mj-lt"/>
              </a:rPr>
            </a:br>
            <a:r>
              <a:rPr lang="de-DE" sz="3200" dirty="0">
                <a:latin typeface="+mj-lt"/>
              </a:rPr>
              <a:t>zum</a:t>
            </a:r>
            <a:br>
              <a:rPr lang="de-DE" sz="3200" dirty="0">
                <a:latin typeface="+mj-lt"/>
              </a:rPr>
            </a:br>
            <a:r>
              <a:rPr lang="de-DE" sz="3200" b="1" dirty="0">
                <a:latin typeface="+mj-lt"/>
              </a:rPr>
              <a:t>„</a:t>
            </a:r>
            <a:r>
              <a:rPr lang="en-US" sz="3200" b="1" dirty="0">
                <a:latin typeface="+mj-lt"/>
              </a:rPr>
              <a:t>Refactoring</a:t>
            </a:r>
            <a:r>
              <a:rPr lang="de-DE" sz="3200" b="1" dirty="0">
                <a:latin typeface="+mj-lt"/>
              </a:rPr>
              <a:t>“ Seminar</a:t>
            </a:r>
            <a:br>
              <a:rPr lang="de-DE" sz="3200" b="1" dirty="0">
                <a:latin typeface="+mj-lt"/>
              </a:rPr>
            </a:br>
            <a:br>
              <a:rPr lang="de-DE" sz="3200" b="1" dirty="0">
                <a:latin typeface="+mj-lt"/>
              </a:rPr>
            </a:br>
            <a:r>
              <a:rPr lang="de-DE" sz="2000" dirty="0">
                <a:latin typeface="+mj-lt"/>
              </a:rPr>
              <a:t>Referent: Dr. Viktor Jarai</a:t>
            </a:r>
            <a:br>
              <a:rPr lang="de-DE" sz="3200" dirty="0">
                <a:latin typeface="+mj-lt"/>
              </a:rPr>
            </a:br>
            <a:endParaRPr lang="de-DE" sz="3200" dirty="0">
              <a:latin typeface="+mj-lt"/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03C37-DBD2-4277-B2CA-14BA6FDA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YAGNI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B8FC88-95A2-4374-9066-82BC0F14C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143" y="1801922"/>
            <a:ext cx="10972800" cy="4525963"/>
          </a:xfrm>
        </p:spPr>
        <p:txBody>
          <a:bodyPr/>
          <a:lstStyle/>
          <a:p>
            <a:r>
              <a:rPr lang="en-US" dirty="0"/>
              <a:t>YAGNI: „You </a:t>
            </a:r>
            <a:r>
              <a:rPr lang="de-DE" dirty="0"/>
              <a:t>ain’t</a:t>
            </a:r>
            <a:r>
              <a:rPr lang="en-US" dirty="0"/>
              <a:t> gonna need it!“</a:t>
            </a:r>
          </a:p>
          <a:p>
            <a:r>
              <a:rPr lang="de-DE" dirty="0"/>
              <a:t>Unnötigen Aufwand („wir entwickeln erst mal ein Framework…“) vermeiden, insbesondere solange nicht alle Anforderungen</a:t>
            </a:r>
            <a:br>
              <a:rPr lang="de-DE" dirty="0"/>
            </a:br>
            <a:r>
              <a:rPr lang="de-DE" dirty="0"/>
              <a:t>bekannt sind.</a:t>
            </a:r>
          </a:p>
          <a:p>
            <a:r>
              <a:rPr lang="de-DE" dirty="0"/>
              <a:t>Je später technische Entscheidungen getroffen werden, </a:t>
            </a:r>
            <a:br>
              <a:rPr lang="de-DE" dirty="0"/>
            </a:br>
            <a:r>
              <a:rPr lang="de-DE" dirty="0"/>
              <a:t>desto mehr Wissen und Erfahrung ist zu diesem Zeitpunkt </a:t>
            </a:r>
            <a:br>
              <a:rPr lang="de-DE" dirty="0"/>
            </a:br>
            <a:r>
              <a:rPr lang="de-DE" dirty="0"/>
              <a:t>verfügbar.</a:t>
            </a:r>
          </a:p>
        </p:txBody>
      </p:sp>
    </p:spTree>
    <p:extLst>
      <p:ext uri="{BB962C8B-B14F-4D97-AF65-F5344CB8AC3E}">
        <p14:creationId xmlns:p14="http://schemas.microsoft.com/office/powerpoint/2010/main" val="2665176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5A014-E465-43FE-8298-14B72CD5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XyService</a:t>
            </a:r>
            <a:r>
              <a:rPr lang="de-DE" dirty="0"/>
              <a:t>()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0C7E24-B0D0-40C1-AE66-8B694A60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276" y="1742634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Abhängigkeiten per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(Testbarkeit). Konkrete Implementierung wird </a:t>
            </a:r>
            <a:br>
              <a:rPr lang="de-DE" dirty="0"/>
            </a:br>
            <a:r>
              <a:rPr lang="de-DE" dirty="0"/>
              <a:t>vom </a:t>
            </a:r>
            <a:r>
              <a:rPr lang="de-DE" dirty="0" err="1"/>
              <a:t>IoC</a:t>
            </a:r>
            <a:r>
              <a:rPr lang="de-DE" dirty="0"/>
              <a:t> Container aufgelöst.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3389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21580-4648-4D13-A5B6-0FE76946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 catch Anweisung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558C3-BED8-4D9D-947A-6565EEDD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5" y="1714926"/>
            <a:ext cx="6333458" cy="4525963"/>
          </a:xfrm>
        </p:spPr>
        <p:txBody>
          <a:bodyPr>
            <a:normAutofit lnSpcReduction="10000"/>
          </a:bodyPr>
          <a:lstStyle/>
          <a:p>
            <a:pPr fontAlgn="ctr"/>
            <a:r>
              <a:rPr lang="de-DE" dirty="0" err="1"/>
              <a:t>Exceptions</a:t>
            </a:r>
            <a:r>
              <a:rPr lang="de-DE" dirty="0"/>
              <a:t> nicht einfach „absorbieren“ (mindestens protokollieren).</a:t>
            </a:r>
          </a:p>
          <a:p>
            <a:pPr fontAlgn="ctr"/>
            <a:r>
              <a:rPr lang="de-DE" dirty="0"/>
              <a:t>Verstoß gegen „Fail </a:t>
            </a:r>
            <a:r>
              <a:rPr lang="de-DE" dirty="0" err="1"/>
              <a:t>early</a:t>
            </a:r>
            <a:r>
              <a:rPr lang="de-DE" dirty="0"/>
              <a:t> and </a:t>
            </a:r>
            <a:r>
              <a:rPr lang="de-DE" dirty="0" err="1"/>
              <a:t>loud</a:t>
            </a:r>
            <a:r>
              <a:rPr lang="de-DE" dirty="0"/>
              <a:t>“?</a:t>
            </a:r>
          </a:p>
          <a:p>
            <a:pPr fontAlgn="ctr"/>
            <a:r>
              <a:rPr lang="de-DE" dirty="0"/>
              <a:t>Wird ausnahmsweise eine leere Catch Anweisung benötigt, muss sie mindestens einen aussagefähigen Kommentar enthalten.</a:t>
            </a:r>
          </a:p>
          <a:p>
            <a:pPr fontAlgn="ctr"/>
            <a:r>
              <a:rPr lang="de-DE" dirty="0" err="1"/>
              <a:t>Exceptions</a:t>
            </a:r>
            <a:r>
              <a:rPr lang="de-DE" dirty="0"/>
              <a:t> sollen immer eine </a:t>
            </a:r>
            <a:br>
              <a:rPr lang="de-DE" dirty="0"/>
            </a:br>
            <a:r>
              <a:rPr lang="de-DE" dirty="0"/>
              <a:t>Ausnahme /ein Fehler sein.</a:t>
            </a:r>
          </a:p>
          <a:p>
            <a:endParaRPr lang="de-DE" dirty="0"/>
          </a:p>
        </p:txBody>
      </p:sp>
      <p:pic>
        <p:nvPicPr>
          <p:cNvPr id="16386" name="Picture 2" descr="Geek and Poke">
            <a:extLst>
              <a:ext uri="{FF2B5EF4-FFF2-40B4-BE49-F238E27FC236}">
                <a16:creationId xmlns:a16="http://schemas.microsoft.com/office/drawing/2014/main" id="{D9EF7E5A-0DAE-49E1-81E4-F3E667F6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01" y="1714926"/>
            <a:ext cx="4529601" cy="335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137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CD25A-5388-4053-8D8E-7C60F88D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„Helper“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DC7FE-BE9E-4DC0-A308-1F30456E1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69" y="1742634"/>
            <a:ext cx="10972800" cy="4525963"/>
          </a:xfrm>
        </p:spPr>
        <p:txBody>
          <a:bodyPr/>
          <a:lstStyle/>
          <a:p>
            <a:pPr fontAlgn="ctr">
              <a:spcAft>
                <a:spcPts val="1800"/>
              </a:spcAft>
            </a:pPr>
            <a:r>
              <a:rPr lang="de-DE" dirty="0"/>
              <a:t>Helper Klassen sind oftmals  ein Hinweis auf schlechtes Objektorientiertes Design (wer ist Zuständig?). </a:t>
            </a:r>
          </a:p>
          <a:p>
            <a:r>
              <a:rPr lang="de-DE" dirty="0"/>
              <a:t>Helper Methoden in eine besser geeignete Klasse </a:t>
            </a:r>
            <a:br>
              <a:rPr lang="de-DE" dirty="0"/>
            </a:br>
            <a:r>
              <a:rPr lang="de-DE" dirty="0"/>
              <a:t>verschieben, notfalls Extension bzw.</a:t>
            </a:r>
            <a:br>
              <a:rPr lang="de-DE" dirty="0"/>
            </a:br>
            <a:r>
              <a:rPr lang="de-DE" dirty="0"/>
              <a:t>Partial Klassen verwenden </a:t>
            </a:r>
            <a:br>
              <a:rPr lang="de-DE" dirty="0"/>
            </a:br>
            <a:r>
              <a:rPr lang="de-DE" dirty="0"/>
              <a:t>(werden dann auch im Intellisense angezeigt).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002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D69C1-89EC-4E7B-8123-E3806532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13299-D920-47C0-9FD9-5BAB9434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9" y="1733398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Statische Elemente behindern die Testbarkeit, </a:t>
            </a:r>
            <a:br>
              <a:rPr lang="de-DE" dirty="0"/>
            </a:br>
            <a:r>
              <a:rPr lang="de-DE" dirty="0"/>
              <a:t>da nicht einfach </a:t>
            </a:r>
            <a:r>
              <a:rPr lang="de-DE" dirty="0" err="1"/>
              <a:t>fakebar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Ist die Methode in der falschen Klasse codiert?</a:t>
            </a:r>
          </a:p>
          <a:p>
            <a:pPr fontAlgn="ctr"/>
            <a:r>
              <a:rPr lang="de-DE" dirty="0"/>
              <a:t>Den </a:t>
            </a:r>
            <a:r>
              <a:rPr lang="de-DE" dirty="0" err="1"/>
              <a:t>Resharper</a:t>
            </a:r>
            <a:r>
              <a:rPr lang="de-DE" dirty="0"/>
              <a:t> Hinweis „…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“ </a:t>
            </a:r>
            <a:br>
              <a:rPr lang="de-DE" dirty="0"/>
            </a:br>
            <a:r>
              <a:rPr lang="de-DE" dirty="0"/>
              <a:t>nicht einfach blind befolgen, sondern als starken Hinweis </a:t>
            </a:r>
            <a:br>
              <a:rPr lang="de-DE" dirty="0"/>
            </a:br>
            <a:r>
              <a:rPr lang="de-DE" dirty="0"/>
              <a:t>verstehen, dass sich die Methode in der falschen </a:t>
            </a:r>
            <a:br>
              <a:rPr lang="de-DE" dirty="0"/>
            </a:br>
            <a:r>
              <a:rPr lang="de-DE" dirty="0"/>
              <a:t>Klasse befindet.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6463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8BBD7-C792-4F38-8193-F9FF2FA0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#Region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E2976-3ADF-4125-BC02-A20E3CA3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74" y="1724162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Regionen sind ein starker Hinweis darauf, dass eine Klasse </a:t>
            </a:r>
            <a:br>
              <a:rPr lang="de-DE" dirty="0"/>
            </a:br>
            <a:r>
              <a:rPr lang="de-DE" dirty="0"/>
              <a:t>zu groß ist.</a:t>
            </a:r>
          </a:p>
          <a:p>
            <a:pPr fontAlgn="ctr"/>
            <a:r>
              <a:rPr lang="de-DE" dirty="0"/>
              <a:t>Jede Klasse soll nur genau eine Funktion haben </a:t>
            </a:r>
            <a:br>
              <a:rPr lang="de-DE" dirty="0"/>
            </a:br>
            <a:r>
              <a:rPr lang="de-DE" dirty="0"/>
              <a:t>(Separation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).</a:t>
            </a:r>
          </a:p>
          <a:p>
            <a:pPr fontAlgn="ctr"/>
            <a:r>
              <a:rPr lang="de-DE" dirty="0"/>
              <a:t>„Schmutziger Code“ ist oftmals in </a:t>
            </a:r>
            <a:r>
              <a:rPr lang="de-DE" dirty="0" err="1"/>
              <a:t>Regions</a:t>
            </a:r>
            <a:r>
              <a:rPr lang="de-DE" dirty="0"/>
              <a:t> versteckt.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477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CA5E0-28F1-4C6B-BD3F-6B6010CF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Singleton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A4C41-1FEE-4B0E-8B14-425AA4EE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1" y="173339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Singletons sind unsichtbare (implizite) Abhängigkeiten </a:t>
            </a:r>
            <a:br>
              <a:rPr lang="de-DE" dirty="0"/>
            </a:br>
            <a:r>
              <a:rPr lang="de-DE" dirty="0"/>
              <a:t>und können in Tests nicht gefaked werden. </a:t>
            </a:r>
          </a:p>
          <a:p>
            <a:pPr marL="0" indent="0">
              <a:buNone/>
            </a:pPr>
            <a:r>
              <a:rPr lang="de-DE" dirty="0" err="1"/>
              <a:t>Refactoring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Abhängigkeiten via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explicit / sichtbar machen und vom Compiler prüfen lassen.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4855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A67B0-D4DE-4958-8D40-DA5AD966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Gott Klasse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D266F-B6A9-49AE-B3E8-47DD4E89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964" y="1733398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Eine Klasse ist „gottähnlich“, wenn sie überall </a:t>
            </a:r>
            <a:br>
              <a:rPr lang="de-DE" dirty="0"/>
            </a:br>
            <a:r>
              <a:rPr lang="de-DE" dirty="0"/>
              <a:t>referenziert wird und sehr viel Anwendungswissen enthält.</a:t>
            </a:r>
          </a:p>
          <a:p>
            <a:r>
              <a:rPr lang="de-DE" dirty="0"/>
              <a:t>Typischerweise enthalten „Gott Klassen“ mehrere </a:t>
            </a:r>
            <a:br>
              <a:rPr lang="de-DE" dirty="0"/>
            </a:br>
            <a:r>
              <a:rPr lang="de-DE" dirty="0"/>
              <a:t>1000 Zeilen Code und viele #regionen.</a:t>
            </a:r>
          </a:p>
          <a:p>
            <a:r>
              <a:rPr lang="de-DE" dirty="0"/>
              <a:t>Verstoß gegen „Single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“?</a:t>
            </a:r>
          </a:p>
          <a:p>
            <a:r>
              <a:rPr lang="de-DE" dirty="0"/>
              <a:t>Testbarkeit?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1537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79AA9-BD8B-47FA-B795-7978196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Basisklasse endet mit …Base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EA31A-99F4-4CD1-A5A1-8759604D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509" y="171492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Was ist lesbarer: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dirty="0"/>
              <a:t>"Auto ist ein Kfz" oder "Auto ist ein </a:t>
            </a:r>
            <a:r>
              <a:rPr lang="de-DE" dirty="0" err="1"/>
              <a:t>KfzBase</a:t>
            </a:r>
            <a:r>
              <a:rPr lang="de-DE" dirty="0"/>
              <a:t>"?</a:t>
            </a:r>
          </a:p>
          <a:p>
            <a:pPr marL="0" indent="0">
              <a:buNone/>
            </a:pPr>
            <a:r>
              <a:rPr lang="de-DE" dirty="0"/>
              <a:t>Was ist lesbarer:</a:t>
            </a:r>
          </a:p>
          <a:p>
            <a:pPr marL="0" indent="0">
              <a:buNone/>
            </a:pPr>
            <a:r>
              <a:rPr lang="de-DE" dirty="0" err="1"/>
              <a:t>KfzBase</a:t>
            </a:r>
            <a:r>
              <a:rPr lang="de-DE" dirty="0"/>
              <a:t> </a:t>
            </a:r>
            <a:r>
              <a:rPr lang="de-DE" dirty="0" err="1"/>
              <a:t>meinKfz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Auto();</a:t>
            </a:r>
            <a:br>
              <a:rPr lang="de-DE" dirty="0"/>
            </a:br>
            <a:r>
              <a:rPr lang="de-DE" dirty="0"/>
              <a:t>oder</a:t>
            </a:r>
            <a:br>
              <a:rPr lang="de-DE" dirty="0"/>
            </a:br>
            <a:r>
              <a:rPr lang="de-DE" dirty="0"/>
              <a:t>Kfz </a:t>
            </a:r>
            <a:r>
              <a:rPr lang="de-DE" dirty="0" err="1"/>
              <a:t>meinKfz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Auto();</a:t>
            </a:r>
            <a:br>
              <a:rPr lang="de-DE" dirty="0"/>
            </a:br>
            <a:r>
              <a:rPr lang="de-DE" dirty="0"/>
              <a:t>oder </a:t>
            </a:r>
            <a:br>
              <a:rPr lang="de-DE" dirty="0"/>
            </a:b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meinKfz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Auto();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637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4015E-561C-4CA3-86F3-CA55E5A0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"Clipboard </a:t>
            </a:r>
            <a:r>
              <a:rPr lang="de-DE" dirty="0" err="1"/>
              <a:t>Inheritance</a:t>
            </a:r>
            <a:r>
              <a:rPr lang="de-DE" dirty="0"/>
              <a:t>"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22C36-2E9F-4E52-8854-661FDDCB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8" y="1751870"/>
            <a:ext cx="10972800" cy="4525963"/>
          </a:xfrm>
        </p:spPr>
        <p:txBody>
          <a:bodyPr/>
          <a:lstStyle/>
          <a:p>
            <a:r>
              <a:rPr lang="de-DE" dirty="0"/>
              <a:t>Code Wiederverwertung über die Zwischenablage </a:t>
            </a:r>
            <a:br>
              <a:rPr lang="de-DE" dirty="0"/>
            </a:br>
            <a:r>
              <a:rPr lang="de-DE" dirty="0"/>
              <a:t>führt zu Wartungsproblemen.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0150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Ich danke für Ihre Aufmerksamkeit!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851011-BA8E-4F44-8DEE-6FD3D836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7" y="1850630"/>
            <a:ext cx="3383593" cy="39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47457-7D77-4C13-88A9-1FBE139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FCAD6-D204-4D11-AFB7-B727EE51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88" y="1730611"/>
            <a:ext cx="10972800" cy="4525963"/>
          </a:xfrm>
        </p:spPr>
        <p:txBody>
          <a:bodyPr/>
          <a:lstStyle/>
          <a:p>
            <a:r>
              <a:rPr lang="en-US" dirty="0"/>
              <a:t>KISS: Keep it stupid simple!</a:t>
            </a:r>
          </a:p>
          <a:p>
            <a:r>
              <a:rPr lang="de-DE" dirty="0"/>
              <a:t>Die einfachste (leicht anpassbare) Lösung, die den </a:t>
            </a:r>
            <a:br>
              <a:rPr lang="de-DE" dirty="0"/>
            </a:br>
            <a:r>
              <a:rPr lang="de-DE" dirty="0"/>
              <a:t>absehbaren Anforderungen genügt, wird genommen.</a:t>
            </a:r>
          </a:p>
        </p:txBody>
      </p:sp>
    </p:spTree>
    <p:extLst>
      <p:ext uri="{BB962C8B-B14F-4D97-AF65-F5344CB8AC3E}">
        <p14:creationId xmlns:p14="http://schemas.microsoft.com/office/powerpoint/2010/main" val="161559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DA46F-3A7F-15CD-0F75-57CE55B5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Kriterien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5666FF-DC8E-CD52-2778-F414FCAD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4708" y="1751870"/>
            <a:ext cx="10257694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Open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Principle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Liskow</a:t>
            </a:r>
            <a:r>
              <a:rPr lang="de-DE" dirty="0"/>
              <a:t> Substitution </a:t>
            </a:r>
            <a:r>
              <a:rPr lang="de-DE" dirty="0" err="1"/>
              <a:t>Principle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Interface Segregation</a:t>
            </a:r>
          </a:p>
          <a:p>
            <a:pPr marL="0" indent="0">
              <a:buNone/>
            </a:pPr>
            <a:r>
              <a:rPr lang="de-DE" dirty="0" err="1"/>
              <a:t>Dependency</a:t>
            </a:r>
            <a:r>
              <a:rPr lang="de-DE" dirty="0"/>
              <a:t> Inversion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https://en.wikipedia.org/wiki/SOLID</a:t>
            </a:r>
          </a:p>
        </p:txBody>
      </p:sp>
    </p:spTree>
    <p:extLst>
      <p:ext uri="{BB962C8B-B14F-4D97-AF65-F5344CB8AC3E}">
        <p14:creationId xmlns:p14="http://schemas.microsoft.com/office/powerpoint/2010/main" val="280699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2E33B-E7F4-447C-A79F-614AA08D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Agile Architektur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9E01A-C675-4605-BEB6-567840FF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69" y="1724162"/>
            <a:ext cx="10972800" cy="4525963"/>
          </a:xfrm>
        </p:spPr>
        <p:txBody>
          <a:bodyPr/>
          <a:lstStyle/>
          <a:p>
            <a:r>
              <a:rPr lang="de-DE" dirty="0"/>
              <a:t>Bei den meisten Architektur Überlegungen </a:t>
            </a:r>
            <a:br>
              <a:rPr lang="de-DE" dirty="0"/>
            </a:br>
            <a:r>
              <a:rPr lang="de-DE" dirty="0"/>
              <a:t>gibt es kein „richtig“ oder „falsch“, </a:t>
            </a:r>
            <a:br>
              <a:rPr lang="de-DE" dirty="0"/>
            </a:br>
            <a:r>
              <a:rPr lang="de-DE" dirty="0"/>
              <a:t>sondern nur eine Abwägung von </a:t>
            </a:r>
            <a:br>
              <a:rPr lang="de-DE" dirty="0"/>
            </a:br>
            <a:r>
              <a:rPr lang="de-DE" dirty="0"/>
              <a:t>Vor- und Nachteilen.</a:t>
            </a:r>
          </a:p>
          <a:p>
            <a:r>
              <a:rPr lang="de-DE" dirty="0"/>
              <a:t>Eine Architektur ist im agilen Umfeld dann gut, </a:t>
            </a:r>
            <a:br>
              <a:rPr lang="de-DE" dirty="0"/>
            </a:br>
            <a:r>
              <a:rPr lang="de-DE" dirty="0"/>
              <a:t>wenn sie möglichst einfach </a:t>
            </a:r>
            <a:r>
              <a:rPr lang="de-DE" dirty="0" err="1"/>
              <a:t>erweiter</a:t>
            </a:r>
            <a:r>
              <a:rPr lang="de-DE" dirty="0"/>
              <a:t>- und </a:t>
            </a:r>
            <a:br>
              <a:rPr lang="de-DE" dirty="0"/>
            </a:br>
            <a:r>
              <a:rPr lang="de-DE" dirty="0"/>
              <a:t>anpassbar ist.</a:t>
            </a:r>
          </a:p>
          <a:p>
            <a:endParaRPr lang="de-DE" dirty="0"/>
          </a:p>
        </p:txBody>
      </p:sp>
      <p:pic>
        <p:nvPicPr>
          <p:cNvPr id="4" name="Picture 138">
            <a:extLst>
              <a:ext uri="{FF2B5EF4-FFF2-40B4-BE49-F238E27FC236}">
                <a16:creationId xmlns:a16="http://schemas.microsoft.com/office/drawing/2014/main" id="{76C29174-1522-487D-98EB-4DDF30B66BF5}"/>
              </a:ext>
            </a:extLst>
          </p:cNvPr>
          <p:cNvPicPr/>
          <p:nvPr/>
        </p:nvPicPr>
        <p:blipFill rotWithShape="1">
          <a:blip r:embed="rId2"/>
          <a:srcRect l="11249" t="16585" r="14721" b="17111"/>
          <a:stretch/>
        </p:blipFill>
        <p:spPr>
          <a:xfrm>
            <a:off x="8582613" y="1724162"/>
            <a:ext cx="3485964" cy="44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BD975-3FB3-483E-AB1A-ED5F8CE8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Code Ownership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D68265-0DD3-4741-BBCF-791F19FC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8" y="1733398"/>
            <a:ext cx="10972800" cy="4525963"/>
          </a:xfrm>
        </p:spPr>
        <p:txBody>
          <a:bodyPr/>
          <a:lstStyle/>
          <a:p>
            <a:r>
              <a:rPr lang="de-DE" dirty="0"/>
              <a:t>Wer darf vorhandenen Code ändern?</a:t>
            </a:r>
          </a:p>
          <a:p>
            <a:r>
              <a:rPr lang="de-DE" dirty="0"/>
              <a:t>Private Ownership:</a:t>
            </a:r>
            <a:br>
              <a:rPr lang="de-DE" dirty="0"/>
            </a:br>
            <a:r>
              <a:rPr lang="de-DE" dirty="0"/>
              <a:t>Nur der ursprüngliche Entwickler. </a:t>
            </a:r>
            <a:br>
              <a:rPr lang="de-DE" dirty="0"/>
            </a:br>
            <a:r>
              <a:rPr lang="de-DE" dirty="0"/>
              <a:t>Was passiert bei Krankheit / Urlaub oder Kündigung?	</a:t>
            </a:r>
          </a:p>
          <a:p>
            <a:r>
              <a:rPr lang="de-DE" dirty="0" err="1"/>
              <a:t>Weak</a:t>
            </a:r>
            <a:r>
              <a:rPr lang="de-DE" dirty="0"/>
              <a:t> Ownership:</a:t>
            </a:r>
            <a:br>
              <a:rPr lang="de-DE" dirty="0"/>
            </a:br>
            <a:r>
              <a:rPr lang="de-DE" dirty="0"/>
              <a:t>Der ursprüngliche Entwickler muss zumindest </a:t>
            </a:r>
            <a:br>
              <a:rPr lang="de-DE" dirty="0"/>
            </a:br>
            <a:r>
              <a:rPr lang="de-DE" dirty="0"/>
              <a:t>hinzugezogen bzw. gefragt werden.	</a:t>
            </a:r>
          </a:p>
        </p:txBody>
      </p:sp>
    </p:spTree>
    <p:extLst>
      <p:ext uri="{BB962C8B-B14F-4D97-AF65-F5344CB8AC3E}">
        <p14:creationId xmlns:p14="http://schemas.microsoft.com/office/powerpoint/2010/main" val="171422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BD975-3FB3-483E-AB1A-ED5F8CE8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Code Ownership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D68265-0DD3-4741-BBCF-791F19FC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82" y="1742634"/>
            <a:ext cx="10972800" cy="4525963"/>
          </a:xfrm>
        </p:spPr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Ownership: (Empfohlen)</a:t>
            </a:r>
            <a:br>
              <a:rPr lang="de-DE" dirty="0"/>
            </a:br>
            <a:r>
              <a:rPr lang="de-DE" dirty="0"/>
              <a:t>Jeder Entwickler darf ändern, sofern er die Coding </a:t>
            </a:r>
            <a:br>
              <a:rPr lang="de-DE" dirty="0"/>
            </a:br>
            <a:r>
              <a:rPr lang="de-DE" dirty="0" err="1"/>
              <a:t>Konventions</a:t>
            </a:r>
            <a:r>
              <a:rPr lang="de-DE" dirty="0"/>
              <a:t> einhält. </a:t>
            </a:r>
            <a:br>
              <a:rPr lang="de-DE" dirty="0"/>
            </a:br>
            <a:r>
              <a:rPr lang="de-DE" dirty="0"/>
              <a:t>Fördert den Erfahrungsaustausch/</a:t>
            </a:r>
            <a:r>
              <a:rPr lang="de-DE" dirty="0" err="1"/>
              <a:t>KnowHow</a:t>
            </a:r>
            <a:r>
              <a:rPr lang="de-DE" dirty="0"/>
              <a:t> Transfer im Team.</a:t>
            </a:r>
          </a:p>
          <a:p>
            <a:r>
              <a:rPr lang="de-DE" dirty="0" err="1"/>
              <a:t>No</a:t>
            </a:r>
            <a:r>
              <a:rPr lang="de-DE" dirty="0"/>
              <a:t> Ownership:</a:t>
            </a:r>
            <a:br>
              <a:rPr lang="de-DE" dirty="0"/>
            </a:br>
            <a:r>
              <a:rPr lang="de-DE" dirty="0"/>
              <a:t>Keiner versteht den Code richtig und jeder ändert wahllos. =&gt; Chaos!</a:t>
            </a:r>
          </a:p>
        </p:txBody>
      </p:sp>
    </p:spTree>
    <p:extLst>
      <p:ext uri="{BB962C8B-B14F-4D97-AF65-F5344CB8AC3E}">
        <p14:creationId xmlns:p14="http://schemas.microsoft.com/office/powerpoint/2010/main" val="279881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498FC-B813-460C-B0D0-C74FA7B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Coding Conventions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A38257B-B821-49F2-BA3D-129F9870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20" y="1724162"/>
            <a:ext cx="10972800" cy="4525963"/>
          </a:xfrm>
        </p:spPr>
        <p:txBody>
          <a:bodyPr/>
          <a:lstStyle/>
          <a:p>
            <a:r>
              <a:rPr lang="de-DE" dirty="0"/>
              <a:t>Einheitliche Coding Standards erleichtern</a:t>
            </a:r>
            <a:br>
              <a:rPr lang="de-DE" dirty="0"/>
            </a:br>
            <a:r>
              <a:rPr lang="de-DE" dirty="0"/>
              <a:t>die Zusammenarbeit im Team.</a:t>
            </a:r>
          </a:p>
          <a:p>
            <a:r>
              <a:rPr lang="de-DE" dirty="0"/>
              <a:t>Vorgaben im Wiki dokumentieren (max. 1 Seite)</a:t>
            </a:r>
            <a:br>
              <a:rPr lang="de-DE" dirty="0"/>
            </a:br>
            <a:r>
              <a:rPr lang="de-DE" dirty="0"/>
              <a:t>und deren Einhaltung sicherstellen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Resharper</a:t>
            </a:r>
            <a:r>
              <a:rPr lang="de-DE" dirty="0"/>
              <a:t> / </a:t>
            </a:r>
            <a:r>
              <a:rPr lang="de-DE" dirty="0" err="1"/>
              <a:t>Ndepends</a:t>
            </a:r>
            <a:r>
              <a:rPr lang="de-DE" dirty="0"/>
              <a:t> / Code Reviews). </a:t>
            </a:r>
          </a:p>
          <a:p>
            <a:r>
              <a:rPr lang="de-DE" dirty="0"/>
              <a:t>Um längliche, unnötige Diskussionen über </a:t>
            </a:r>
            <a:br>
              <a:rPr lang="de-DE" dirty="0"/>
            </a:br>
            <a:r>
              <a:rPr lang="de-DE" dirty="0"/>
              <a:t>die „richtigen“ Konventionen zu vermeiden, </a:t>
            </a:r>
            <a:br>
              <a:rPr lang="de-DE" dirty="0"/>
            </a:br>
            <a:r>
              <a:rPr lang="de-DE" dirty="0"/>
              <a:t>weitestgehend die bestehenden .NET </a:t>
            </a:r>
            <a:br>
              <a:rPr lang="de-DE" dirty="0"/>
            </a:br>
            <a:r>
              <a:rPr lang="de-DE" dirty="0"/>
              <a:t>(bzw. </a:t>
            </a:r>
            <a:r>
              <a:rPr lang="de-DE" dirty="0" err="1"/>
              <a:t>Resharper</a:t>
            </a:r>
            <a:r>
              <a:rPr lang="de-DE" dirty="0"/>
              <a:t>) Standards verwenden. </a:t>
            </a:r>
          </a:p>
          <a:p>
            <a:endParaRPr lang="de-DE" dirty="0"/>
          </a:p>
        </p:txBody>
      </p:sp>
      <p:pic>
        <p:nvPicPr>
          <p:cNvPr id="7" name="Picture 189">
            <a:extLst>
              <a:ext uri="{FF2B5EF4-FFF2-40B4-BE49-F238E27FC236}">
                <a16:creationId xmlns:a16="http://schemas.microsoft.com/office/drawing/2014/main" id="{1AF9A925-4025-422B-84D2-1D9F65AE37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81756" y="1646228"/>
            <a:ext cx="3265664" cy="460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6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9CE38-9CDF-43A4-8F57-099C6B95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</a:t>
            </a:r>
            <a:r>
              <a:rPr lang="de-DE" dirty="0"/>
              <a:t> </a:t>
            </a:r>
            <a:r>
              <a:rPr lang="de-DE" dirty="0" err="1"/>
              <a:t>early</a:t>
            </a:r>
            <a:r>
              <a:rPr lang="de-DE" dirty="0"/>
              <a:t> and </a:t>
            </a:r>
            <a:r>
              <a:rPr lang="de-DE" dirty="0" err="1"/>
              <a:t>often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7976C-14C6-460A-883E-40BE99F6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60" y="1714926"/>
            <a:ext cx="10972800" cy="4525963"/>
          </a:xfrm>
        </p:spPr>
        <p:txBody>
          <a:bodyPr/>
          <a:lstStyle/>
          <a:p>
            <a:r>
              <a:rPr lang="de-DE" dirty="0"/>
              <a:t>Der Aufwand für eine Änderung wird höher,</a:t>
            </a:r>
            <a:br>
              <a:rPr lang="de-DE" dirty="0"/>
            </a:br>
            <a:r>
              <a:rPr lang="de-DE" dirty="0"/>
              <a:t>je später sie vorgenommen wird.</a:t>
            </a:r>
          </a:p>
          <a:p>
            <a:r>
              <a:rPr lang="de-DE" dirty="0"/>
              <a:t>Auftürmen von technischen Schulden</a:t>
            </a:r>
            <a:br>
              <a:rPr lang="de-DE" dirty="0"/>
            </a:br>
            <a:r>
              <a:rPr lang="de-DE" dirty="0"/>
              <a:t>frühzeitig vermeiden.</a:t>
            </a:r>
          </a:p>
          <a:p>
            <a:r>
              <a:rPr lang="de-DE" dirty="0"/>
              <a:t>Pfadfinderregel beherzigen.</a:t>
            </a:r>
          </a:p>
          <a:p>
            <a:endParaRPr lang="de-DE" dirty="0"/>
          </a:p>
        </p:txBody>
      </p:sp>
      <p:pic>
        <p:nvPicPr>
          <p:cNvPr id="1026" name="Picture 2" descr="Bildergebnis für unit tests geek-and-poke">
            <a:hlinkClick r:id="rId2"/>
            <a:extLst>
              <a:ext uri="{FF2B5EF4-FFF2-40B4-BE49-F238E27FC236}">
                <a16:creationId xmlns:a16="http://schemas.microsoft.com/office/drawing/2014/main" id="{EC95569E-4A76-4391-8948-6F5F239A3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4209" r="17482" b="16279"/>
          <a:stretch/>
        </p:blipFill>
        <p:spPr bwMode="auto">
          <a:xfrm>
            <a:off x="8531172" y="1670906"/>
            <a:ext cx="3051226" cy="454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6A5F-7E8F-4A0F-BC96-FDA7FDEE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Pair </a:t>
            </a:r>
            <a:r>
              <a:rPr lang="de-DE" dirty="0" err="1"/>
              <a:t>Programming</a:t>
            </a:r>
            <a:br>
              <a:rPr lang="de-DE" dirty="0"/>
            </a:br>
            <a:endParaRPr lang="de-DE" dirty="0"/>
          </a:p>
        </p:txBody>
      </p:sp>
      <p:pic>
        <p:nvPicPr>
          <p:cNvPr id="2050" name="Picture 2" descr="SIMPL Y EXPLAINED &#10;0K, AGREED. &#10;IN EVEN LINES WE INTEND &#10;WITH TABS, IN ODD LINES &#10;WITH SPACES. &#10;IN IF-STATEMENTS WE PUT &#10;THE CURLY BRACKET IN THE &#10;SAME LINE, IN FOR-LOOPS &#10;IN THE NEXT LINE. &#10;WHAT ABOUT &#10;&quot;DO&quot; AND &quot;WHILE&quot;? &#10;PAR PROGRAMMING ">
            <a:extLst>
              <a:ext uri="{FF2B5EF4-FFF2-40B4-BE49-F238E27FC236}">
                <a16:creationId xmlns:a16="http://schemas.microsoft.com/office/drawing/2014/main" id="{0E08A018-32ED-46BD-950E-2FDF9C92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58" y="1885170"/>
            <a:ext cx="3381898" cy="468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1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89D6A-4BBC-44AC-B170-9A484C7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Reviews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FE80A-6E77-4777-8C96-21025EB9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5" y="1733398"/>
            <a:ext cx="10972800" cy="4525963"/>
          </a:xfrm>
        </p:spPr>
        <p:txBody>
          <a:bodyPr/>
          <a:lstStyle/>
          <a:p>
            <a:r>
              <a:rPr lang="de-DE" dirty="0"/>
              <a:t>Gelegentliche Code Reviews sorgen</a:t>
            </a:r>
            <a:br>
              <a:rPr lang="de-DE" dirty="0"/>
            </a:br>
            <a:r>
              <a:rPr lang="de-DE" dirty="0"/>
              <a:t>für Wissensaustausch und stellen </a:t>
            </a:r>
            <a:br>
              <a:rPr lang="de-DE" dirty="0"/>
            </a:br>
            <a:r>
              <a:rPr lang="de-DE" dirty="0"/>
              <a:t>die Einhaltung der Coding Conventions sicher.</a:t>
            </a:r>
          </a:p>
        </p:txBody>
      </p:sp>
      <p:pic>
        <p:nvPicPr>
          <p:cNvPr id="6" name="Picture 283">
            <a:extLst>
              <a:ext uri="{FF2B5EF4-FFF2-40B4-BE49-F238E27FC236}">
                <a16:creationId xmlns:a16="http://schemas.microsoft.com/office/drawing/2014/main" id="{9B8AF272-B834-4FE1-9834-43D042508B32}"/>
              </a:ext>
            </a:extLst>
          </p:cNvPr>
          <p:cNvPicPr/>
          <p:nvPr/>
        </p:nvPicPr>
        <p:blipFill rotWithShape="1">
          <a:blip r:embed="rId2"/>
          <a:srcRect l="18401" t="10111" r="9065" b="18322"/>
          <a:stretch/>
        </p:blipFill>
        <p:spPr>
          <a:xfrm>
            <a:off x="8642969" y="1807331"/>
            <a:ext cx="3285460" cy="45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916" y="609600"/>
            <a:ext cx="6347713" cy="1320800"/>
          </a:xfrm>
        </p:spPr>
        <p:txBody>
          <a:bodyPr/>
          <a:lstStyle/>
          <a:p>
            <a:r>
              <a:rPr lang="de-DE" dirty="0"/>
              <a:t>Seminarzeiten (Köln)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244924" y="1844825"/>
            <a:ext cx="6347714" cy="3880773"/>
          </a:xfrm>
        </p:spPr>
        <p:txBody>
          <a:bodyPr>
            <a:normAutofit/>
          </a:bodyPr>
          <a:lstStyle/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Beginn	09:00 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Kaffeepause 	10:30	- 	10:45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Mittagspause	12:15	-	12:45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Kaffeepause	14:15	-	14:30	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Ende	16:00</a:t>
            </a:r>
          </a:p>
        </p:txBody>
      </p:sp>
    </p:spTree>
    <p:extLst>
      <p:ext uri="{BB962C8B-B14F-4D97-AF65-F5344CB8AC3E}">
        <p14:creationId xmlns:p14="http://schemas.microsoft.com/office/powerpoint/2010/main" val="90585376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7F3C6-4A5A-4294-AFB1-C550FE77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Metriken: Qualität messbar machen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0527BF-7ECE-45F4-BFCA-CDEEEF5F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35" y="1740279"/>
            <a:ext cx="10972800" cy="4525963"/>
          </a:xfrm>
        </p:spPr>
        <p:txBody>
          <a:bodyPr/>
          <a:lstStyle/>
          <a:p>
            <a:r>
              <a:rPr lang="de-DE" dirty="0"/>
              <a:t>Qualität messbar machen </a:t>
            </a:r>
            <a:br>
              <a:rPr lang="de-DE" dirty="0"/>
            </a:br>
            <a:r>
              <a:rPr lang="de-DE" dirty="0"/>
              <a:t>(insbesondere den zeitlichen Verlauf):</a:t>
            </a:r>
          </a:p>
          <a:p>
            <a:pPr lvl="0"/>
            <a:r>
              <a:rPr lang="en-US" dirty="0"/>
              <a:t>Code </a:t>
            </a:r>
            <a:r>
              <a:rPr lang="en-US" dirty="0" err="1"/>
              <a:t>Metriken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(Maintenance Complexity, Class coupling, …)</a:t>
            </a:r>
            <a:endParaRPr lang="de-DE" dirty="0"/>
          </a:p>
          <a:p>
            <a:pPr lvl="0"/>
            <a:r>
              <a:rPr lang="de-DE" dirty="0" err="1"/>
              <a:t>Build</a:t>
            </a:r>
            <a:r>
              <a:rPr lang="de-DE" dirty="0"/>
              <a:t> Metriken (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Builds</a:t>
            </a:r>
            <a:r>
              <a:rPr lang="de-DE" dirty="0"/>
              <a:t>, …)</a:t>
            </a:r>
          </a:p>
          <a:p>
            <a:pPr lvl="0"/>
            <a:r>
              <a:rPr lang="en-US" dirty="0"/>
              <a:t>Test </a:t>
            </a:r>
            <a:r>
              <a:rPr lang="en-US" dirty="0" err="1"/>
              <a:t>Metriken</a:t>
            </a:r>
            <a:r>
              <a:rPr lang="en-US" dirty="0"/>
              <a:t> (Test coverage, Failed Tests, …)</a:t>
            </a:r>
            <a:endParaRPr lang="de-DE" dirty="0"/>
          </a:p>
          <a:p>
            <a:r>
              <a:rPr lang="de-DE" dirty="0"/>
              <a:t>Prozess Metriken </a:t>
            </a:r>
            <a:br>
              <a:rPr lang="de-DE" dirty="0"/>
            </a:br>
            <a:r>
              <a:rPr lang="de-DE" dirty="0"/>
              <a:t>(Anzahl Bugs, Velocity, Backlog Füllstand, …)</a:t>
            </a:r>
          </a:p>
        </p:txBody>
      </p:sp>
    </p:spTree>
    <p:extLst>
      <p:ext uri="{BB962C8B-B14F-4D97-AF65-F5344CB8AC3E}">
        <p14:creationId xmlns:p14="http://schemas.microsoft.com/office/powerpoint/2010/main" val="411596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CE6E0F-2EDC-4A06-A793-B13FD13C7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2715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EB5BE41-02DB-421B-8007-45D54CF9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Best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Code At All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F50484B3-0D7A-45FC-BDB2-5B09CD621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670" y="3050880"/>
          <a:ext cx="2604800" cy="219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F50484B3-0D7A-45FC-BDB2-5B09CD6213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8670" y="3050880"/>
                        <a:ext cx="2604800" cy="219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A47483A8-933D-46A7-95E8-1490EE1BB0E3}"/>
              </a:ext>
            </a:extLst>
          </p:cNvPr>
          <p:cNvSpPr/>
          <p:nvPr/>
        </p:nvSpPr>
        <p:spPr>
          <a:xfrm>
            <a:off x="1406492" y="1876182"/>
            <a:ext cx="1005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de-DE" dirty="0">
                <a:solidFill>
                  <a:srgbClr val="0070C0"/>
                </a:solidFill>
                <a:latin typeface="Verdana" panose="020B0604030504040204" pitchFamily="34" charset="0"/>
              </a:rPr>
              <a:t>Ausgeschnitten aus: </a:t>
            </a:r>
            <a:r>
              <a:rPr lang="de-DE" dirty="0">
                <a:solidFill>
                  <a:srgbClr val="0070C0"/>
                </a:solidFill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https://blog.codinghorror.com/the-best-code-is-no-code-at-all/</a:t>
            </a:r>
            <a:endParaRPr lang="de-DE" sz="16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0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C3C1-B83E-4625-9320-E3782EA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Contract</a:t>
            </a:r>
            <a:endParaRPr lang="de-DE" dirty="0"/>
          </a:p>
        </p:txBody>
      </p:sp>
      <p:pic>
        <p:nvPicPr>
          <p:cNvPr id="6" name="Picture 2" descr="Bildergebnis für unit tests geek-and-poke">
            <a:hlinkClick r:id="rId2"/>
            <a:extLst>
              <a:ext uri="{FF2B5EF4-FFF2-40B4-BE49-F238E27FC236}">
                <a16:creationId xmlns:a16="http://schemas.microsoft.com/office/drawing/2014/main" id="{F19F9FA7-4D34-4788-A8A0-765478B3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56" y="1844953"/>
            <a:ext cx="3119003" cy="44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67CFF76-8F8C-475F-889D-00C8D726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4A559-84FE-46AB-BFF4-8A916F0E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82" y="1733398"/>
            <a:ext cx="11320128" cy="4525963"/>
          </a:xfrm>
        </p:spPr>
        <p:txBody>
          <a:bodyPr>
            <a:normAutofit fontScale="92500" lnSpcReduction="20000"/>
          </a:bodyPr>
          <a:lstStyle/>
          <a:p>
            <a:r>
              <a:rPr lang="de-DE" sz="2200" dirty="0"/>
              <a:t>Methodenname sind immer </a:t>
            </a:r>
            <a:r>
              <a:rPr lang="de-DE" sz="2200" dirty="0" err="1"/>
              <a:t>VerbSubstantiv</a:t>
            </a:r>
            <a:r>
              <a:rPr lang="de-DE" sz="2200" dirty="0"/>
              <a:t>(), </a:t>
            </a:r>
            <a:br>
              <a:rPr lang="de-DE" sz="2200" dirty="0"/>
            </a:br>
            <a:r>
              <a:rPr lang="de-DE" sz="2200" dirty="0"/>
              <a:t>Beispiel: </a:t>
            </a:r>
            <a:r>
              <a:rPr lang="de-DE" sz="2200" dirty="0" err="1"/>
              <a:t>DruckeLieferschein</a:t>
            </a:r>
            <a:r>
              <a:rPr lang="de-DE" sz="2200" dirty="0"/>
              <a:t>()</a:t>
            </a:r>
          </a:p>
          <a:p>
            <a:r>
              <a:rPr lang="de-DE" sz="2200" dirty="0"/>
              <a:t>Eine Methode tut das (und nur das) was ihr Name verspricht </a:t>
            </a:r>
            <a:br>
              <a:rPr lang="de-DE" sz="2200" dirty="0"/>
            </a:br>
            <a:r>
              <a:rPr lang="de-DE" sz="2200" dirty="0"/>
              <a:t>oder sie wirft eine </a:t>
            </a:r>
            <a:r>
              <a:rPr lang="de-DE" sz="2200" dirty="0" err="1"/>
              <a:t>Exception</a:t>
            </a:r>
            <a:r>
              <a:rPr lang="de-DE" sz="2200" dirty="0"/>
              <a:t>.</a:t>
            </a:r>
          </a:p>
          <a:p>
            <a:r>
              <a:rPr lang="de-DE" sz="2200" dirty="0"/>
              <a:t>Falls die Methode </a:t>
            </a:r>
            <a:r>
              <a:rPr lang="de-DE" sz="2200" dirty="0" err="1"/>
              <a:t>DruckeLieferschein</a:t>
            </a:r>
            <a:r>
              <a:rPr lang="de-DE" sz="2200" dirty="0"/>
              <a:t> den Lieferschein verändert, </a:t>
            </a:r>
            <a:br>
              <a:rPr lang="de-DE" sz="2200" dirty="0"/>
            </a:br>
            <a:r>
              <a:rPr lang="de-DE" sz="2200" dirty="0"/>
              <a:t>speichert oder verbucht, wäre dies ein unzulässiger Verstoß </a:t>
            </a:r>
            <a:br>
              <a:rPr lang="de-DE" sz="2200" dirty="0"/>
            </a:br>
            <a:r>
              <a:rPr lang="de-DE" sz="2200" dirty="0"/>
              <a:t>gegen den Vertrag "Drucke Lieferschein".  </a:t>
            </a:r>
          </a:p>
          <a:p>
            <a:r>
              <a:rPr lang="de-DE" sz="2200" dirty="0"/>
              <a:t>Kann eine Methode das versprochene Ziele nicht erreichen </a:t>
            </a:r>
            <a:br>
              <a:rPr lang="de-DE" sz="2200" dirty="0"/>
            </a:br>
            <a:r>
              <a:rPr lang="de-DE" sz="2200" dirty="0"/>
              <a:t>(z.B. Kein Drucker konfiguriert), löst sie eine </a:t>
            </a:r>
            <a:r>
              <a:rPr lang="de-DE" sz="2200" dirty="0" err="1"/>
              <a:t>Exception</a:t>
            </a:r>
            <a:r>
              <a:rPr lang="de-DE" sz="2200" dirty="0"/>
              <a:t> aus </a:t>
            </a:r>
            <a:br>
              <a:rPr lang="de-DE" sz="2200" dirty="0"/>
            </a:br>
            <a:r>
              <a:rPr lang="de-DE" sz="2200" dirty="0"/>
              <a:t>(</a:t>
            </a:r>
            <a:r>
              <a:rPr lang="de-DE" sz="2200" dirty="0" err="1"/>
              <a:t>bool</a:t>
            </a:r>
            <a:r>
              <a:rPr lang="de-DE" sz="2200" dirty="0"/>
              <a:t> </a:t>
            </a:r>
            <a:r>
              <a:rPr lang="de-DE" sz="2200" dirty="0" err="1"/>
              <a:t>returncodes</a:t>
            </a:r>
            <a:r>
              <a:rPr lang="de-DE" sz="2200" dirty="0"/>
              <a:t> sind unerwünscht). </a:t>
            </a:r>
          </a:p>
          <a:p>
            <a:r>
              <a:rPr lang="de-DE" sz="2200" dirty="0"/>
              <a:t>Dieses fundamentale Konzept erspart dem Aufrufer einer Methode </a:t>
            </a:r>
            <a:br>
              <a:rPr lang="de-DE" sz="2200" dirty="0"/>
            </a:br>
            <a:r>
              <a:rPr lang="de-DE" sz="2200" dirty="0"/>
              <a:t>den ganzen Quellcode der Methode lesen / kennen zu müssen.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35466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2293-0C37-4745-BD50-FD9F0A1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 </a:t>
            </a:r>
            <a:r>
              <a:rPr lang="de-DE" dirty="0" err="1"/>
              <a:t>early</a:t>
            </a:r>
            <a:r>
              <a:rPr lang="de-DE" dirty="0"/>
              <a:t> and </a:t>
            </a:r>
            <a:r>
              <a:rPr lang="de-DE" dirty="0" err="1"/>
              <a:t>loud</a:t>
            </a:r>
            <a:endParaRPr lang="de-DE" dirty="0"/>
          </a:p>
        </p:txBody>
      </p:sp>
      <p:pic>
        <p:nvPicPr>
          <p:cNvPr id="5122" name="Picture 2" descr="Geek and Poke">
            <a:extLst>
              <a:ext uri="{FF2B5EF4-FFF2-40B4-BE49-F238E27FC236}">
                <a16:creationId xmlns:a16="http://schemas.microsoft.com/office/drawing/2014/main" id="{03E3E1A6-D30C-4450-99A0-12E9402E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26" y="1661249"/>
            <a:ext cx="6507067" cy="481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61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2293-0C37-4745-BD50-FD9F0A1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Fail </a:t>
            </a:r>
            <a:r>
              <a:rPr lang="de-DE" dirty="0" err="1"/>
              <a:t>early</a:t>
            </a:r>
            <a:r>
              <a:rPr lang="de-DE" dirty="0"/>
              <a:t> and </a:t>
            </a:r>
            <a:r>
              <a:rPr lang="de-DE" dirty="0" err="1"/>
              <a:t>loud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AFFDC-6B83-4669-AA67-3551B6DF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71" y="1751870"/>
            <a:ext cx="1074597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Eine  Methode tut was ihr Name verspricht </a:t>
            </a:r>
            <a:br>
              <a:rPr lang="de-DE" dirty="0"/>
            </a:br>
            <a:r>
              <a:rPr lang="de-DE" dirty="0"/>
              <a:t>oder sie wirft eine </a:t>
            </a:r>
            <a:r>
              <a:rPr lang="de-DE" dirty="0" err="1"/>
              <a:t>Exception</a:t>
            </a:r>
            <a:r>
              <a:rPr lang="de-DE" dirty="0"/>
              <a:t>!</a:t>
            </a:r>
          </a:p>
          <a:p>
            <a:r>
              <a:rPr lang="de-DE" dirty="0"/>
              <a:t>Das "absorbieren" von ungültigen Eingaben oder </a:t>
            </a:r>
            <a:br>
              <a:rPr lang="de-DE" dirty="0"/>
            </a:br>
            <a:r>
              <a:rPr lang="de-DE" dirty="0"/>
              <a:t>der Versuch trotz eines ungültigen Zustands ein Ergebnis </a:t>
            </a:r>
            <a:br>
              <a:rPr lang="de-DE" dirty="0"/>
            </a:br>
            <a:r>
              <a:rPr lang="de-DE" dirty="0"/>
              <a:t>zu liefern, führt in der Regel zu Fehlern an ganz anderen </a:t>
            </a:r>
            <a:br>
              <a:rPr lang="de-DE" dirty="0"/>
            </a:br>
            <a:r>
              <a:rPr lang="de-DE" dirty="0"/>
              <a:t>Stellen, die dann schwer zu lokalisieren und schwer </a:t>
            </a:r>
            <a:br>
              <a:rPr lang="de-DE" dirty="0"/>
            </a:br>
            <a:r>
              <a:rPr lang="de-DE" dirty="0"/>
              <a:t>zu beheben sind.</a:t>
            </a:r>
          </a:p>
          <a:p>
            <a:r>
              <a:rPr lang="de-DE" dirty="0"/>
              <a:t>Nicht sinnvoll handelbare </a:t>
            </a:r>
            <a:r>
              <a:rPr lang="de-DE" dirty="0" err="1"/>
              <a:t>Exceptions</a:t>
            </a:r>
            <a:r>
              <a:rPr lang="de-DE" dirty="0"/>
              <a:t> sollen für den </a:t>
            </a:r>
            <a:br>
              <a:rPr lang="de-DE" dirty="0"/>
            </a:br>
            <a:r>
              <a:rPr lang="de-DE" dirty="0"/>
              <a:t>Anwender in geeigneter Weise (z.B. </a:t>
            </a:r>
            <a:r>
              <a:rPr lang="de-DE" dirty="0" err="1"/>
              <a:t>ErrorLog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aufbereitet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8007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6A9B3-B8D1-40E1-95F5-A410A00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guarantee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0102C-2D79-4F61-92C9-DEAB34A5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4" y="1751870"/>
            <a:ext cx="10972800" cy="4525963"/>
          </a:xfrm>
        </p:spPr>
        <p:txBody>
          <a:bodyPr/>
          <a:lstStyle/>
          <a:p>
            <a:r>
              <a:rPr lang="de-DE" dirty="0"/>
              <a:t>Eine Methode tut, was ihr Name verspricht oder </a:t>
            </a:r>
            <a:br>
              <a:rPr lang="de-DE" dirty="0"/>
            </a:br>
            <a:r>
              <a:rPr lang="de-DE" dirty="0"/>
              <a:t>sie wirft eine </a:t>
            </a:r>
            <a:r>
              <a:rPr lang="de-DE" dirty="0" err="1"/>
              <a:t>Exception</a:t>
            </a:r>
            <a:r>
              <a:rPr lang="de-DE" dirty="0"/>
              <a:t> UND der Zustand der Anwendung </a:t>
            </a:r>
            <a:br>
              <a:rPr lang="de-DE" dirty="0"/>
            </a:br>
            <a:r>
              <a:rPr lang="de-DE" dirty="0"/>
              <a:t>ist unverändert (Rollback).</a:t>
            </a:r>
          </a:p>
          <a:p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programmieren, z.B. durch Nutzung </a:t>
            </a:r>
            <a:br>
              <a:rPr lang="de-DE" dirty="0"/>
            </a:br>
            <a:r>
              <a:rPr lang="de-DE" dirty="0"/>
              <a:t>von </a:t>
            </a:r>
            <a:r>
              <a:rPr lang="de-DE" dirty="0" err="1"/>
              <a:t>using</a:t>
            </a:r>
            <a:r>
              <a:rPr lang="de-DE" dirty="0"/>
              <a:t> oder </a:t>
            </a:r>
            <a:r>
              <a:rPr lang="de-DE" dirty="0" err="1"/>
              <a:t>finally</a:t>
            </a:r>
            <a:r>
              <a:rPr lang="de-DE" dirty="0"/>
              <a:t> Blöcken.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95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87C15-A92D-4BCA-A605-1D2A0D7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Fehlersuche in den Compiler verlagern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B20F24-08B6-4737-92E4-264A588B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70" y="1705690"/>
            <a:ext cx="10972800" cy="4525963"/>
          </a:xfrm>
        </p:spPr>
        <p:txBody>
          <a:bodyPr>
            <a:normAutofit lnSpcReduction="10000"/>
          </a:bodyPr>
          <a:lstStyle/>
          <a:p>
            <a:pPr fontAlgn="ctr">
              <a:spcAft>
                <a:spcPts val="1000"/>
              </a:spcAft>
            </a:pPr>
            <a:r>
              <a:rPr lang="de-DE" sz="2200" dirty="0" err="1"/>
              <a:t>Compilezeitfehler</a:t>
            </a:r>
            <a:r>
              <a:rPr lang="de-DE" sz="2200" dirty="0"/>
              <a:t> sind von allen Fehlern am einfachsten zu beheben.</a:t>
            </a:r>
          </a:p>
          <a:p>
            <a:pPr fontAlgn="ctr">
              <a:spcAft>
                <a:spcPts val="1000"/>
              </a:spcAft>
            </a:pPr>
            <a:r>
              <a:rPr lang="de-DE" sz="2200" dirty="0"/>
              <a:t>Testfehler (roter Unit Test) fallen noch vor der Auslieferung auf.</a:t>
            </a:r>
          </a:p>
          <a:p>
            <a:pPr fontAlgn="ctr">
              <a:spcAft>
                <a:spcPts val="1000"/>
              </a:spcAft>
            </a:pPr>
            <a:r>
              <a:rPr lang="de-DE" sz="2200" dirty="0"/>
              <a:t>Laufzeitfehler (</a:t>
            </a:r>
            <a:r>
              <a:rPr lang="de-DE" sz="2200" dirty="0" err="1"/>
              <a:t>Exception</a:t>
            </a:r>
            <a:r>
              <a:rPr lang="de-DE" sz="2200" dirty="0"/>
              <a:t>) verärgern den Kunden.</a:t>
            </a:r>
          </a:p>
          <a:p>
            <a:pPr fontAlgn="ctr">
              <a:spcAft>
                <a:spcPts val="1000"/>
              </a:spcAft>
            </a:pPr>
            <a:r>
              <a:rPr lang="de-DE" sz="2200" dirty="0"/>
              <a:t>Logischer Fehler (falsches Ergebnis) verprellen den Kunden.</a:t>
            </a:r>
          </a:p>
          <a:p>
            <a:pPr>
              <a:spcAft>
                <a:spcPts val="1000"/>
              </a:spcAft>
            </a:pPr>
            <a:r>
              <a:rPr lang="de-DE" sz="2200" dirty="0"/>
              <a:t>Das Wissen des Entwicklers dem Compiler ebenfalls verfügbar machen, </a:t>
            </a:r>
            <a:br>
              <a:rPr lang="de-DE" sz="2200" dirty="0"/>
            </a:br>
            <a:r>
              <a:rPr lang="de-DE" sz="2200" dirty="0"/>
              <a:t>z.B. über das Typsystem.</a:t>
            </a:r>
          </a:p>
          <a:p>
            <a:pPr>
              <a:spcAft>
                <a:spcPts val="1000"/>
              </a:spcAft>
            </a:pPr>
            <a:r>
              <a:rPr lang="de-DE" sz="2200" dirty="0"/>
              <a:t>Domain Typen (Klasse, </a:t>
            </a:r>
            <a:r>
              <a:rPr lang="de-DE" sz="2200" dirty="0" err="1"/>
              <a:t>struct</a:t>
            </a:r>
            <a:r>
              <a:rPr lang="de-DE" sz="2200" dirty="0"/>
              <a:t> oder </a:t>
            </a:r>
            <a:r>
              <a:rPr lang="de-DE" sz="2200" dirty="0" err="1"/>
              <a:t>enum</a:t>
            </a:r>
            <a:r>
              <a:rPr lang="de-DE" sz="2200" dirty="0"/>
              <a:t>) verwenden, </a:t>
            </a:r>
            <a:br>
              <a:rPr lang="de-DE" sz="2200" dirty="0"/>
            </a:br>
            <a:r>
              <a:rPr lang="de-DE" sz="2200" dirty="0"/>
              <a:t>statt </a:t>
            </a:r>
            <a:r>
              <a:rPr lang="de-DE" sz="2200" dirty="0" err="1"/>
              <a:t>string</a:t>
            </a:r>
            <a:r>
              <a:rPr lang="de-DE" sz="2200" dirty="0"/>
              <a:t> und double  z.B.: Konto, Bankleitzahl, Währung, Kostenstelle, …</a:t>
            </a:r>
          </a:p>
          <a:p>
            <a:pPr>
              <a:spcAft>
                <a:spcPts val="1000"/>
              </a:spcAft>
            </a:pPr>
            <a:r>
              <a:rPr lang="de-DE" sz="2200" dirty="0"/>
              <a:t>Temporale Abhängigkeiten (Aufrufreihenfolge) können vom Compiler </a:t>
            </a:r>
            <a:br>
              <a:rPr lang="de-DE" sz="2200" dirty="0"/>
            </a:br>
            <a:r>
              <a:rPr lang="de-DE" sz="2200" dirty="0"/>
              <a:t>nicht geprüft werden =&gt; „</a:t>
            </a:r>
            <a:r>
              <a:rPr lang="de-DE" sz="2200" dirty="0" err="1"/>
              <a:t>Init</a:t>
            </a:r>
            <a:r>
              <a:rPr lang="de-DE" sz="2200" dirty="0"/>
              <a:t>“ Methoden vermeiden. </a:t>
            </a:r>
          </a:p>
          <a:p>
            <a:pPr>
              <a:spcAft>
                <a:spcPts val="1000"/>
              </a:spcAft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48346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AA5C2-05EF-4340-A4E3-B017623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Intellisense nutzen und verfügbar machen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1D713-6FCD-49DE-B1A2-F91012D4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5" y="168807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fontAlgn="ctr">
              <a:spcAft>
                <a:spcPts val="1100"/>
              </a:spcAft>
            </a:pPr>
            <a:r>
              <a:rPr lang="de-DE" dirty="0"/>
              <a:t>Namespaces zur Gliederung innerhalb des </a:t>
            </a:r>
            <a:br>
              <a:rPr lang="de-DE" dirty="0"/>
            </a:br>
            <a:r>
              <a:rPr lang="de-DE" dirty="0" err="1"/>
              <a:t>Intellisense</a:t>
            </a:r>
            <a:r>
              <a:rPr lang="de-DE" dirty="0"/>
              <a:t> verwenden. </a:t>
            </a:r>
          </a:p>
          <a:p>
            <a:pPr>
              <a:spcAft>
                <a:spcPts val="1100"/>
              </a:spcAft>
            </a:pPr>
            <a:r>
              <a:rPr lang="de-DE" dirty="0"/>
              <a:t>Code Regionen werden NICHT im Intellisense angezeigt </a:t>
            </a:r>
            <a:br>
              <a:rPr lang="de-DE" dirty="0"/>
            </a:br>
            <a:r>
              <a:rPr lang="de-DE" dirty="0"/>
              <a:t>=&gt; Vermeiden!</a:t>
            </a:r>
          </a:p>
          <a:p>
            <a:pPr>
              <a:spcAft>
                <a:spcPts val="1100"/>
              </a:spcAft>
            </a:pPr>
            <a:r>
              <a:rPr lang="de-DE" dirty="0"/>
              <a:t>Extension Methoden bevorzugen, da im Intellisense angezeigt.</a:t>
            </a:r>
            <a:br>
              <a:rPr lang="de-DE" dirty="0"/>
            </a:br>
            <a:r>
              <a:rPr lang="de-DE" dirty="0"/>
              <a:t>(Methoden von „Helper“ Klassen hingegen nicht).</a:t>
            </a:r>
          </a:p>
          <a:p>
            <a:pPr>
              <a:spcAft>
                <a:spcPts val="1100"/>
              </a:spcAft>
            </a:pPr>
            <a:r>
              <a:rPr lang="de-DE" dirty="0" err="1"/>
              <a:t>Enums</a:t>
            </a:r>
            <a:r>
              <a:rPr lang="de-DE" dirty="0"/>
              <a:t> werden von Intellisense unterstützt.</a:t>
            </a:r>
            <a:br>
              <a:rPr lang="de-DE" dirty="0"/>
            </a:br>
            <a:r>
              <a:rPr lang="de-DE" dirty="0"/>
              <a:t>(String </a:t>
            </a:r>
            <a:r>
              <a:rPr lang="de-DE" dirty="0" err="1"/>
              <a:t>constanten</a:t>
            </a:r>
            <a:r>
              <a:rPr lang="de-DE" dirty="0"/>
              <a:t> aber nicht).</a:t>
            </a:r>
          </a:p>
          <a:p>
            <a:pPr>
              <a:spcAft>
                <a:spcPts val="1100"/>
              </a:spcAft>
            </a:pPr>
            <a:r>
              <a:rPr lang="de-DE" dirty="0"/>
              <a:t>XML Kommentare werden im Intellisense angezeigt.</a:t>
            </a:r>
            <a:br>
              <a:rPr lang="de-DE" dirty="0"/>
            </a:br>
            <a:r>
              <a:rPr lang="de-DE" dirty="0"/>
              <a:t>(normale Kommentare nicht)</a:t>
            </a:r>
          </a:p>
          <a:p>
            <a:pPr>
              <a:spcAft>
                <a:spcPts val="11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36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104" y="951340"/>
            <a:ext cx="6347713" cy="1320800"/>
          </a:xfrm>
        </p:spPr>
        <p:txBody>
          <a:bodyPr/>
          <a:lstStyle/>
          <a:p>
            <a:r>
              <a:rPr lang="de-DE" dirty="0"/>
              <a:t>Seminarzeiten (Remote)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291112" y="1844825"/>
            <a:ext cx="6347714" cy="3880773"/>
          </a:xfrm>
        </p:spPr>
        <p:txBody>
          <a:bodyPr>
            <a:normAutofit/>
          </a:bodyPr>
          <a:lstStyle/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Einlass 	08:55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Seminarbeginn	09:00 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Kaffeepause	10:50	- 	11:00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r>
              <a:rPr lang="de-DE" sz="2800" dirty="0"/>
              <a:t>Ende ca.	12:30</a:t>
            </a:r>
          </a:p>
          <a:p>
            <a:pPr>
              <a:tabLst>
                <a:tab pos="3314700" algn="l"/>
                <a:tab pos="4391025" algn="l"/>
                <a:tab pos="4752975" algn="l"/>
                <a:tab pos="5381625" algn="l"/>
              </a:tabLst>
            </a:pPr>
            <a:endParaRPr lang="de-DE" sz="2800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2613B-4EAA-4F88-8DC8-6E379FD9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502" y="918093"/>
            <a:ext cx="8550101" cy="1320800"/>
          </a:xfrm>
        </p:spPr>
        <p:txBody>
          <a:bodyPr/>
          <a:lstStyle/>
          <a:p>
            <a:r>
              <a:rPr lang="de-DE" dirty="0"/>
              <a:t>Zombie Objekte vermeiden (weder lebendig noch tot) 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3C6550-3643-45EA-BA9E-CB5E548D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77" y="1733398"/>
            <a:ext cx="10972800" cy="4525963"/>
          </a:xfrm>
        </p:spPr>
        <p:txBody>
          <a:bodyPr/>
          <a:lstStyle/>
          <a:p>
            <a:r>
              <a:rPr lang="de-DE" dirty="0"/>
              <a:t>Erstellung ungültiger Objekte durch den Compiler unterbinden </a:t>
            </a:r>
            <a:br>
              <a:rPr lang="de-DE" dirty="0"/>
            </a:br>
            <a:r>
              <a:rPr lang="de-DE" dirty="0"/>
              <a:t>(z. B. indem eine Klasse keinen </a:t>
            </a:r>
            <a:r>
              <a:rPr lang="de-DE" dirty="0" err="1"/>
              <a:t>Standardconstructor</a:t>
            </a:r>
            <a:r>
              <a:rPr lang="de-DE" dirty="0"/>
              <a:t> hat).</a:t>
            </a:r>
          </a:p>
          <a:p>
            <a:r>
              <a:rPr lang="de-DE" dirty="0"/>
              <a:t>Aufgabe des Konstruktors (ggf. mit Parametern) ist </a:t>
            </a:r>
            <a:br>
              <a:rPr lang="de-DE" dirty="0"/>
            </a:br>
            <a:r>
              <a:rPr lang="de-DE" dirty="0"/>
              <a:t>die Erstellung vollständig initialisierter, gültiger Objekte. </a:t>
            </a:r>
          </a:p>
          <a:p>
            <a:r>
              <a:rPr lang="de-DE" dirty="0" err="1"/>
              <a:t>if</a:t>
            </a:r>
            <a:r>
              <a:rPr lang="de-DE" dirty="0"/>
              <a:t>( </a:t>
            </a:r>
            <a:r>
              <a:rPr lang="de-DE" dirty="0" err="1"/>
              <a:t>meinAuto.IsInitialized</a:t>
            </a:r>
            <a:r>
              <a:rPr lang="de-DE" dirty="0"/>
              <a:t>() )   // Bad </a:t>
            </a:r>
            <a:r>
              <a:rPr lang="de-DE" dirty="0" err="1"/>
              <a:t>smell</a:t>
            </a:r>
            <a:r>
              <a:rPr lang="de-DE" dirty="0"/>
              <a:t>: Zombie?</a:t>
            </a:r>
            <a:br>
              <a:rPr lang="de-DE" dirty="0"/>
            </a:br>
            <a:r>
              <a:rPr lang="de-DE" dirty="0"/>
              <a:t>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13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9B7F0-FE8F-49B5-98E6-266FDB2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Refactorings</a:t>
            </a:r>
            <a:r>
              <a:rPr lang="de-DE" dirty="0"/>
              <a:t> vereinfachen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A4038-36DE-4CF8-87A9-573DFCAC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05" y="1733398"/>
            <a:ext cx="10972800" cy="4525963"/>
          </a:xfrm>
        </p:spPr>
        <p:txBody>
          <a:bodyPr/>
          <a:lstStyle/>
          <a:p>
            <a:r>
              <a:rPr lang="de-DE" dirty="0"/>
              <a:t>Weniger Redundanz im Code durch Verwendung </a:t>
            </a:r>
            <a:br>
              <a:rPr lang="de-DE" dirty="0"/>
            </a:br>
            <a:r>
              <a:rPr lang="de-DE" dirty="0"/>
              <a:t>von </a:t>
            </a:r>
            <a:r>
              <a:rPr lang="de-DE" dirty="0" err="1"/>
              <a:t>var</a:t>
            </a:r>
            <a:r>
              <a:rPr lang="de-DE" dirty="0"/>
              <a:t>. Einfachere </a:t>
            </a:r>
            <a:r>
              <a:rPr lang="de-DE" dirty="0" err="1"/>
              <a:t>Refactorings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Kompakterer (lesbarerer) Code.</a:t>
            </a:r>
            <a:br>
              <a:rPr lang="de-DE" dirty="0"/>
            </a:br>
            <a:r>
              <a:rPr lang="de-DE" dirty="0" err="1"/>
              <a:t>Compilezeitprüfung</a:t>
            </a:r>
            <a:r>
              <a:rPr lang="de-DE" dirty="0"/>
              <a:t> und Intellisense wird voll unterstützt.</a:t>
            </a:r>
          </a:p>
          <a:p>
            <a:r>
              <a:rPr lang="de-DE" dirty="0"/>
              <a:t>Statischer Typ und Laufzeittyp einer Variablen können</a:t>
            </a:r>
            <a:br>
              <a:rPr lang="de-DE" dirty="0"/>
            </a:br>
            <a:r>
              <a:rPr lang="de-DE" dirty="0"/>
              <a:t>unterschiedlich sein:</a:t>
            </a:r>
            <a:br>
              <a:rPr lang="de-DE" dirty="0"/>
            </a:br>
            <a:r>
              <a:rPr lang="de-DE" dirty="0"/>
              <a:t>Kfz </a:t>
            </a:r>
            <a:r>
              <a:rPr lang="de-DE" dirty="0" err="1"/>
              <a:t>meinKfz</a:t>
            </a:r>
            <a:r>
              <a:rPr lang="de-DE" dirty="0"/>
              <a:t> =</a:t>
            </a:r>
            <a:r>
              <a:rPr lang="de-DE" dirty="0" err="1"/>
              <a:t>new</a:t>
            </a:r>
            <a:r>
              <a:rPr lang="de-DE" dirty="0"/>
              <a:t> Auto();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69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9B7F0-FE8F-49B5-98E6-266FDB2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Refactorings</a:t>
            </a:r>
            <a:r>
              <a:rPr lang="de-DE" dirty="0"/>
              <a:t> vereinfachen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3A4038-36DE-4CF8-87A9-573DFCAC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248" y="1771408"/>
            <a:ext cx="10972800" cy="4525963"/>
          </a:xfrm>
        </p:spPr>
        <p:txBody>
          <a:bodyPr/>
          <a:lstStyle/>
          <a:p>
            <a:r>
              <a:rPr lang="de-DE" dirty="0"/>
              <a:t>Weniger Redundanz im Code durch Verwendung von </a:t>
            </a:r>
            <a:r>
              <a:rPr lang="de-DE" dirty="0" err="1"/>
              <a:t>var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Einfachere </a:t>
            </a:r>
            <a:r>
              <a:rPr lang="de-DE" dirty="0" err="1"/>
              <a:t>Refactorings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Kompakterer (lesbarerer) Code.</a:t>
            </a:r>
            <a:br>
              <a:rPr lang="de-DE" dirty="0"/>
            </a:br>
            <a:r>
              <a:rPr lang="de-DE" dirty="0" err="1"/>
              <a:t>Compilezeitprüfung</a:t>
            </a:r>
            <a:r>
              <a:rPr lang="de-DE" dirty="0"/>
              <a:t> und Intellisense wird voll unterstützt.</a:t>
            </a:r>
          </a:p>
          <a:p>
            <a:r>
              <a:rPr lang="de-DE" dirty="0"/>
              <a:t>Statischer Typ und Laufzeittyp einer Variablen können</a:t>
            </a:r>
            <a:br>
              <a:rPr lang="de-DE" dirty="0"/>
            </a:br>
            <a:r>
              <a:rPr lang="de-DE" dirty="0"/>
              <a:t>unterschiedlich sein:</a:t>
            </a:r>
            <a:br>
              <a:rPr lang="de-DE" dirty="0"/>
            </a:br>
            <a:r>
              <a:rPr lang="de-DE" dirty="0"/>
              <a:t>Kfz </a:t>
            </a:r>
            <a:r>
              <a:rPr lang="de-DE" dirty="0" err="1"/>
              <a:t>meinKfz</a:t>
            </a:r>
            <a:r>
              <a:rPr lang="de-DE" dirty="0"/>
              <a:t> =</a:t>
            </a:r>
            <a:r>
              <a:rPr lang="de-DE" dirty="0" err="1"/>
              <a:t>new</a:t>
            </a:r>
            <a:r>
              <a:rPr lang="de-DE" dirty="0"/>
              <a:t> Auto();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351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19F7C-14A9-4996-A3B3-0786976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SOLID Kriterien beachten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77CA32-C5F6-481D-B23A-C34528869FB6}"/>
              </a:ext>
            </a:extLst>
          </p:cNvPr>
          <p:cNvSpPr/>
          <p:nvPr/>
        </p:nvSpPr>
        <p:spPr>
          <a:xfrm>
            <a:off x="1329553" y="1759150"/>
            <a:ext cx="6603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https://t3n.de/news/prinzipien-software-entwicklung-solid-615556/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65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6924-C596-4FD0-A78E-0515CC6D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  <a:br>
              <a:rPr lang="en-US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F8C6DB-A0B1-4207-934B-6660694D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7520" y="173898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Redundanz führt zu Inkonsistenz!</a:t>
            </a:r>
          </a:p>
          <a:p>
            <a:r>
              <a:rPr lang="de-DE" dirty="0"/>
              <a:t>Keine Redundanz in der Datenbank.</a:t>
            </a:r>
          </a:p>
          <a:p>
            <a:pPr fontAlgn="ctr"/>
            <a:r>
              <a:rPr lang="de-DE" dirty="0"/>
              <a:t>Keine Redundanz im Objektmodell.</a:t>
            </a:r>
          </a:p>
          <a:p>
            <a:pPr fontAlgn="ctr"/>
            <a:r>
              <a:rPr lang="de-DE" dirty="0"/>
              <a:t>Keine Redundanz im Code.</a:t>
            </a:r>
          </a:p>
          <a:p>
            <a:pPr fontAlgn="ctr"/>
            <a:r>
              <a:rPr lang="de-DE" dirty="0"/>
              <a:t>Keine Redundanz in der Spezifikation.</a:t>
            </a:r>
          </a:p>
          <a:p>
            <a:pPr fontAlgn="ctr"/>
            <a:r>
              <a:rPr lang="de-DE" dirty="0"/>
              <a:t>Keine Redundanz in der Dokumentation.</a:t>
            </a:r>
          </a:p>
          <a:p>
            <a:endParaRPr lang="de-DE" dirty="0"/>
          </a:p>
        </p:txBody>
      </p:sp>
      <p:pic>
        <p:nvPicPr>
          <p:cNvPr id="8194" name="Picture 2" descr="SIMPLY EXPLAINED &#10;budget estimation final VI . I-ow. xlsx &#10;OR &#10;budget estimation last version 2 . xlsx &#10;OR &#10;budget estimation 2012 10 25 ready new. xlsx ? &#10;NO IDEA &#10;VERSION CONTROL ">
            <a:extLst>
              <a:ext uri="{FF2B5EF4-FFF2-40B4-BE49-F238E27FC236}">
                <a16:creationId xmlns:a16="http://schemas.microsoft.com/office/drawing/2014/main" id="{E84223AA-8BD1-4193-9B33-6AB2F5E8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1" y="1810785"/>
            <a:ext cx="4271830" cy="445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1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BEA39-BAC5-4AEE-AF9E-61671D6A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Management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A55A1F-1EEA-470E-BAA5-240C0364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875" y="1718468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Wissen in einem Wiki ablegen. </a:t>
            </a:r>
          </a:p>
          <a:p>
            <a:pPr fontAlgn="ctr">
              <a:spcAft>
                <a:spcPts val="2400"/>
              </a:spcAft>
            </a:pPr>
            <a:r>
              <a:rPr lang="de-DE" dirty="0"/>
              <a:t>Dokumente nicht per mail versenden</a:t>
            </a:r>
            <a:br>
              <a:rPr lang="de-DE" dirty="0"/>
            </a:br>
            <a:r>
              <a:rPr lang="de-DE" dirty="0"/>
              <a:t>(erzeugt Redundanz)</a:t>
            </a:r>
            <a:br>
              <a:rPr lang="de-DE" dirty="0"/>
            </a:br>
            <a:r>
              <a:rPr lang="de-DE" dirty="0"/>
              <a:t>Besser: Link ins Wiki mailen. </a:t>
            </a:r>
          </a:p>
          <a:p>
            <a:pPr fontAlgn="ctr"/>
            <a:r>
              <a:rPr lang="de-DE" dirty="0"/>
              <a:t>CI </a:t>
            </a:r>
            <a:r>
              <a:rPr lang="de-DE" dirty="0" err="1"/>
              <a:t>Builds</a:t>
            </a:r>
            <a:r>
              <a:rPr lang="de-DE" dirty="0"/>
              <a:t> automatisieren</a:t>
            </a:r>
          </a:p>
          <a:p>
            <a:pPr fontAlgn="ctr"/>
            <a:r>
              <a:rPr lang="de-DE" dirty="0"/>
              <a:t>Tests automatisieren</a:t>
            </a:r>
          </a:p>
          <a:p>
            <a:pPr fontAlgn="ctr"/>
            <a:r>
              <a:rPr lang="de-DE" dirty="0" err="1"/>
              <a:t>Deployment</a:t>
            </a:r>
            <a:r>
              <a:rPr lang="de-DE" dirty="0"/>
              <a:t> automatisieren</a:t>
            </a:r>
          </a:p>
          <a:p>
            <a:endParaRPr lang="de-DE" dirty="0"/>
          </a:p>
        </p:txBody>
      </p:sp>
      <p:pic>
        <p:nvPicPr>
          <p:cNvPr id="10244" name="Picture 4" descr="Bildergebnis für single source geek-and-poke">
            <a:hlinkClick r:id="rId2"/>
            <a:extLst>
              <a:ext uri="{FF2B5EF4-FFF2-40B4-BE49-F238E27FC236}">
                <a16:creationId xmlns:a16="http://schemas.microsoft.com/office/drawing/2014/main" id="{A89FD3E8-8D28-460A-BB25-4F5386C7F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t="2366" r="1149" b="6006"/>
          <a:stretch/>
        </p:blipFill>
        <p:spPr bwMode="auto">
          <a:xfrm>
            <a:off x="7888285" y="1718468"/>
            <a:ext cx="2934263" cy="46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51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6231-C39F-4114-99F3-E3AC3250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Beautifier</a:t>
            </a:r>
            <a:r>
              <a:rPr lang="de-DE" dirty="0"/>
              <a:t>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083DF6-B82B-4DF7-847E-DC39C7F0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1" y="1733398"/>
            <a:ext cx="11277598" cy="452596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Die Formatierung des Quellcodes erfolgt automatisch </a:t>
            </a:r>
            <a:br>
              <a:rPr lang="de-DE" sz="2400" dirty="0"/>
            </a:br>
            <a:r>
              <a:rPr lang="de-DE" sz="2400" dirty="0"/>
              <a:t>(z.B. vor jedem Commit) mit einem “Sourcecode </a:t>
            </a:r>
            <a:r>
              <a:rPr lang="de-DE" sz="2400" dirty="0" err="1"/>
              <a:t>Beautifier</a:t>
            </a:r>
            <a:r>
              <a:rPr lang="de-DE" sz="2400" dirty="0"/>
              <a:t>” </a:t>
            </a:r>
            <a:br>
              <a:rPr lang="de-DE" sz="2400" dirty="0"/>
            </a:br>
            <a:r>
              <a:rPr lang="de-DE" sz="2400" dirty="0"/>
              <a:t>mit einem für das ganze Team einheitlich hinterlegten Regelsatz </a:t>
            </a:r>
            <a:br>
              <a:rPr lang="de-DE" sz="2400" dirty="0"/>
            </a:br>
            <a:r>
              <a:rPr lang="de-DE" sz="2400" dirty="0"/>
              <a:t>(z.B.: </a:t>
            </a:r>
            <a:r>
              <a:rPr lang="de-DE" sz="2400" dirty="0" err="1"/>
              <a:t>Resharper</a:t>
            </a:r>
            <a:r>
              <a:rPr lang="de-DE" sz="2400" dirty="0"/>
              <a:t> </a:t>
            </a:r>
            <a:r>
              <a:rPr lang="de-DE" sz="2400" dirty="0" err="1"/>
              <a:t>Cleanup</a:t>
            </a:r>
            <a:r>
              <a:rPr lang="de-DE" sz="2400" dirty="0"/>
              <a:t> Code).</a:t>
            </a:r>
          </a:p>
          <a:p>
            <a:r>
              <a:rPr lang="de-DE" sz="2400" dirty="0"/>
              <a:t>Tipp: Oftmals gibt es lange, emotionale Diskussionen, welcher </a:t>
            </a:r>
            <a:br>
              <a:rPr lang="de-DE" sz="2400" dirty="0"/>
            </a:br>
            <a:r>
              <a:rPr lang="de-DE" sz="2400" dirty="0"/>
              <a:t>Formatierungsstil der „richtige/beste“ ist.</a:t>
            </a:r>
            <a:br>
              <a:rPr lang="de-DE" sz="2400" dirty="0"/>
            </a:br>
            <a:r>
              <a:rPr lang="de-DE" sz="2400" dirty="0"/>
              <a:t>Wie der Quellcode formatiert wird ist dabei nahezu egal. </a:t>
            </a:r>
            <a:br>
              <a:rPr lang="de-DE" sz="2400" dirty="0"/>
            </a:br>
            <a:r>
              <a:rPr lang="de-DE" sz="2400" dirty="0"/>
              <a:t>Wichtig ist nur, dass der Stil einheitlich für das ganze Team ist.</a:t>
            </a:r>
            <a:br>
              <a:rPr lang="de-DE" sz="2400" dirty="0"/>
            </a:br>
            <a:r>
              <a:rPr lang="de-DE" sz="2400" dirty="0"/>
              <a:t>Um unnötige Diskussionen zu vermeiden, hat sich der Einsatz </a:t>
            </a:r>
            <a:br>
              <a:rPr lang="de-DE" sz="2400" dirty="0"/>
            </a:br>
            <a:r>
              <a:rPr lang="de-DE" sz="2400" dirty="0"/>
              <a:t>der </a:t>
            </a:r>
            <a:r>
              <a:rPr lang="de-DE" sz="2400" dirty="0" err="1"/>
              <a:t>Resharper</a:t>
            </a:r>
            <a:r>
              <a:rPr lang="de-DE" sz="2400" dirty="0"/>
              <a:t> Standardeinstellungen weitgehend bewährt.</a:t>
            </a:r>
          </a:p>
          <a:p>
            <a:r>
              <a:rPr lang="de-DE" sz="2400" dirty="0"/>
              <a:t>Leerzeilen kosten übrigens nichts und erhöhen die Lesbarkeit :-)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84908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484AD-5BB2-4B4C-9705-3E4698AE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Abhängigkeiten managen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96030-2A35-41FC-A319-E46BCCB0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0" y="1733398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Solution Folder verwenden, um Abhängigkeiten im </a:t>
            </a:r>
            <a:br>
              <a:rPr lang="de-DE" dirty="0"/>
            </a:br>
            <a:r>
              <a:rPr lang="de-DE" dirty="0"/>
              <a:t>Project Explorer zu sortieren. </a:t>
            </a:r>
          </a:p>
          <a:p>
            <a:r>
              <a:rPr lang="de-DE" dirty="0"/>
              <a:t>Ein im Projekt Explorer weiter unten liegendes Projekt </a:t>
            </a:r>
            <a:br>
              <a:rPr lang="de-DE" dirty="0"/>
            </a:br>
            <a:r>
              <a:rPr lang="de-DE" dirty="0"/>
              <a:t>darf darüber liegende Projekte referenzieren.</a:t>
            </a:r>
          </a:p>
          <a:p>
            <a:r>
              <a:rPr lang="de-DE" dirty="0"/>
              <a:t>Abhängigkeiten mit </a:t>
            </a:r>
            <a:r>
              <a:rPr lang="de-DE" dirty="0" err="1"/>
              <a:t>Resharper</a:t>
            </a:r>
            <a:r>
              <a:rPr lang="de-DE" dirty="0"/>
              <a:t> „Project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“ visualisieren.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49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A7E85-00A3-4537-A33D-02819F4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Trennung von Test- und Produktivcode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32A391-B6EA-4358-9B61-03C8D54E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1" y="1751870"/>
            <a:ext cx="10972800" cy="4525963"/>
          </a:xfrm>
        </p:spPr>
        <p:txBody>
          <a:bodyPr/>
          <a:lstStyle/>
          <a:p>
            <a:r>
              <a:rPr lang="de-DE" dirty="0"/>
              <a:t>Kein Zeile </a:t>
            </a:r>
            <a:r>
              <a:rPr lang="de-DE" dirty="0" err="1"/>
              <a:t>Testcode</a:t>
            </a:r>
            <a:r>
              <a:rPr lang="de-DE" dirty="0"/>
              <a:t> im Produktivcode!</a:t>
            </a:r>
            <a:br>
              <a:rPr lang="de-DE" dirty="0"/>
            </a:br>
            <a:r>
              <a:rPr lang="de-DE" dirty="0"/>
              <a:t>Getrennte Projekte /</a:t>
            </a:r>
            <a:r>
              <a:rPr lang="de-DE" dirty="0" err="1"/>
              <a:t>Assemblies</a:t>
            </a:r>
            <a:r>
              <a:rPr lang="de-DE" dirty="0"/>
              <a:t> verwenden.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86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49226-1642-4D3C-B692-931A1DF5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Declarative</a:t>
            </a:r>
            <a:r>
              <a:rPr lang="de-DE" dirty="0"/>
              <a:t> vs. imperative Programmierung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953FF-85B3-44E8-9F80-E1B583E9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2" y="1751870"/>
            <a:ext cx="10972800" cy="4525963"/>
          </a:xfrm>
        </p:spPr>
        <p:txBody>
          <a:bodyPr/>
          <a:lstStyle/>
          <a:p>
            <a:r>
              <a:rPr lang="de-DE" dirty="0"/>
              <a:t>Beispiel: Validierung mit Attributen.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8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F862F-2244-3ECB-3C5F-E9D5533F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75" y="990139"/>
            <a:ext cx="6347713" cy="1320800"/>
          </a:xfrm>
        </p:spPr>
        <p:txBody>
          <a:bodyPr/>
          <a:lstStyle/>
          <a:p>
            <a:r>
              <a:rPr lang="de-DE" dirty="0"/>
              <a:t>Wer bin 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952DD-CDA4-BF8E-D6FD-3B323CA2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73" y="1700808"/>
            <a:ext cx="6347714" cy="4104456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 / Firma?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Vorkenntnisse /Ausbildung?</a:t>
            </a:r>
          </a:p>
          <a:p>
            <a:r>
              <a:rPr lang="de-DE" dirty="0"/>
              <a:t>Programmiererfahrung?</a:t>
            </a:r>
          </a:p>
          <a:p>
            <a:r>
              <a:rPr lang="de-DE" dirty="0"/>
              <a:t>Aktuelles Projekt (Tools, Frameworks)? </a:t>
            </a:r>
          </a:p>
          <a:p>
            <a:r>
              <a:rPr lang="de-DE" dirty="0"/>
              <a:t>Seminarziele, Wünsche?</a:t>
            </a:r>
          </a:p>
          <a:p>
            <a:endParaRPr lang="de-DE" dirty="0"/>
          </a:p>
          <a:p>
            <a:r>
              <a:rPr lang="de-DE" sz="1200" dirty="0"/>
              <a:t>Freiwillige Angaben, z.B.: </a:t>
            </a:r>
          </a:p>
          <a:p>
            <a:r>
              <a:rPr lang="de-DE" sz="1200" dirty="0"/>
              <a:t>Versionierung (</a:t>
            </a:r>
            <a:r>
              <a:rPr lang="de-DE" sz="1200" dirty="0" err="1"/>
              <a:t>Git</a:t>
            </a:r>
            <a:r>
              <a:rPr lang="de-DE" sz="1200" dirty="0"/>
              <a:t>, SVN, TFS, Mercury)?</a:t>
            </a:r>
          </a:p>
          <a:p>
            <a:r>
              <a:rPr lang="de-DE" sz="1200" dirty="0"/>
              <a:t>.Net Framework oder .NET Core? Version?</a:t>
            </a:r>
          </a:p>
          <a:p>
            <a:r>
              <a:rPr lang="de-DE" sz="1200" dirty="0"/>
              <a:t>Agiler Prozess (</a:t>
            </a:r>
            <a:r>
              <a:rPr lang="de-DE" sz="1200" dirty="0" err="1"/>
              <a:t>Scrum</a:t>
            </a:r>
            <a:r>
              <a:rPr lang="de-DE" sz="1200" dirty="0"/>
              <a:t>?): Ja / Nein</a:t>
            </a:r>
          </a:p>
          <a:p>
            <a:r>
              <a:rPr lang="de-DE" sz="1200" dirty="0" err="1"/>
              <a:t>Shared</a:t>
            </a:r>
            <a:r>
              <a:rPr lang="de-DE" sz="1200" dirty="0"/>
              <a:t> Code Ownership: Ja / Nein</a:t>
            </a:r>
          </a:p>
          <a:p>
            <a:r>
              <a:rPr lang="de-DE" sz="1200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137247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9C72-59F4-4FC0-9154-DB916E3E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versionieren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D30742-741E-4A4E-BB1C-D77545CF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3" y="1733398"/>
            <a:ext cx="10972800" cy="4525963"/>
          </a:xfrm>
        </p:spPr>
        <p:txBody>
          <a:bodyPr/>
          <a:lstStyle/>
          <a:p>
            <a:r>
              <a:rPr lang="de-DE" dirty="0"/>
              <a:t>Entity Framework Code First </a:t>
            </a:r>
            <a:r>
              <a:rPr lang="de-DE" dirty="0" err="1"/>
              <a:t>Migrations</a:t>
            </a:r>
            <a:r>
              <a:rPr lang="de-DE" dirty="0"/>
              <a:t> verwenden.</a:t>
            </a:r>
          </a:p>
          <a:p>
            <a:r>
              <a:rPr lang="de-DE" dirty="0"/>
              <a:t>Hinweis:</a:t>
            </a:r>
            <a:br>
              <a:rPr lang="de-DE" dirty="0"/>
            </a:br>
            <a:r>
              <a:rPr lang="de-DE" dirty="0"/>
              <a:t>Visual Studio und Oracle Developer beinhalten </a:t>
            </a:r>
            <a:br>
              <a:rPr lang="de-DE" dirty="0"/>
            </a:br>
            <a:r>
              <a:rPr lang="de-DE" dirty="0"/>
              <a:t>ein Datenbank DIFF (Schema </a:t>
            </a:r>
            <a:r>
              <a:rPr lang="de-DE" dirty="0" err="1"/>
              <a:t>Compare</a:t>
            </a:r>
            <a:r>
              <a:rPr lang="de-DE" dirty="0"/>
              <a:t>) Tool.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2254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9013E-2B86-47BC-959F-38E62154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LINQ nutzen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C1693-A8EA-4984-85A7-2092228C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35" y="1724163"/>
            <a:ext cx="10972800" cy="240546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Verarbeitung von Collections mit LINQ erzeugt </a:t>
            </a:r>
            <a:br>
              <a:rPr lang="de-DE" dirty="0"/>
            </a:br>
            <a:r>
              <a:rPr lang="de-DE" dirty="0"/>
              <a:t>einfachen, kompakten, lesbaren und gut wartbaren Code. </a:t>
            </a:r>
            <a:br>
              <a:rPr lang="de-DE" dirty="0"/>
            </a:br>
            <a:r>
              <a:rPr lang="de-DE" dirty="0"/>
              <a:t>Dringend empfohlen!</a:t>
            </a:r>
          </a:p>
          <a:p>
            <a:r>
              <a:rPr lang="de-DE" dirty="0"/>
              <a:t>Ausgeschnitten aus: </a:t>
            </a:r>
            <a:br>
              <a:rPr lang="de-DE" dirty="0"/>
            </a:b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https://code.msdn.microsoft.com/101-LINQ-Samples-3fb9811b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30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100C4-C25E-4B2C-A08D-DE8170B3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Auflistungen </a:t>
            </a:r>
            <a:r>
              <a:rPr lang="de-DE" dirty="0" err="1"/>
              <a:t>IEnumerable</a:t>
            </a:r>
            <a:r>
              <a:rPr lang="de-DE" dirty="0"/>
              <a:t>&lt;T&gt; verwenden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EB6BFB-83F4-4664-A85F-CC0DFB16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7" y="1724162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Wird nur lesender Zugriff auf eine Collection </a:t>
            </a:r>
            <a:br>
              <a:rPr lang="de-DE" dirty="0"/>
            </a:br>
            <a:r>
              <a:rPr lang="de-DE" dirty="0"/>
              <a:t>(Arrays, Listen,…) benötigt, den Datentyp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IEnumerable</a:t>
            </a:r>
            <a:r>
              <a:rPr lang="de-DE" dirty="0"/>
              <a:t>&lt;T&gt; verwenden.</a:t>
            </a:r>
          </a:p>
          <a:p>
            <a:pPr fontAlgn="ctr"/>
            <a:r>
              <a:rPr lang="de-DE" dirty="0"/>
              <a:t>Für eine leere Auflistung </a:t>
            </a:r>
            <a:r>
              <a:rPr lang="de-DE" dirty="0" err="1"/>
              <a:t>Enumerable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Empty&lt;T&gt;() und niemals null verwenden!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086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1673C-884E-4BF6-B284-BFDE9163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Polymorphie nutzen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388218-43A7-4395-8C2A-CED3943C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49" y="1742634"/>
            <a:ext cx="10972800" cy="4525963"/>
          </a:xfrm>
        </p:spPr>
        <p:txBody>
          <a:bodyPr/>
          <a:lstStyle/>
          <a:p>
            <a:r>
              <a:rPr lang="de-DE" dirty="0"/>
              <a:t>Unter Polymorphie (Vielgestaltigkeit) versteht man </a:t>
            </a:r>
            <a:br>
              <a:rPr lang="de-DE" dirty="0"/>
            </a:br>
            <a:r>
              <a:rPr lang="de-DE" dirty="0"/>
              <a:t>das überschreiben und überladen von Methoden.</a:t>
            </a:r>
          </a:p>
          <a:p>
            <a:r>
              <a:rPr lang="de-DE" dirty="0"/>
              <a:t>Polymorphie wird im täglichen Sprachgebrauch </a:t>
            </a:r>
            <a:br>
              <a:rPr lang="de-DE" dirty="0"/>
            </a:br>
            <a:r>
              <a:rPr lang="de-DE" dirty="0"/>
              <a:t>ständig verwendet:</a:t>
            </a:r>
          </a:p>
          <a:p>
            <a:r>
              <a:rPr lang="de-DE" dirty="0"/>
              <a:t>Ich fahre() nach Hause (mit Fahrrad, U-Bahn oder Auto).</a:t>
            </a:r>
            <a:br>
              <a:rPr lang="de-DE" dirty="0"/>
            </a:br>
            <a:r>
              <a:rPr lang="de-DE" dirty="0"/>
              <a:t>Unüblich: </a:t>
            </a:r>
            <a:br>
              <a:rPr lang="de-DE" dirty="0"/>
            </a:br>
            <a:r>
              <a:rPr lang="de-DE" dirty="0"/>
              <a:t>Ich </a:t>
            </a:r>
            <a:r>
              <a:rPr lang="de-DE" dirty="0" err="1"/>
              <a:t>ubahnfahre</a:t>
            </a:r>
            <a:r>
              <a:rPr lang="de-DE" dirty="0"/>
              <a:t>() nach Hause, </a:t>
            </a:r>
            <a:br>
              <a:rPr lang="de-DE" dirty="0"/>
            </a:br>
            <a:r>
              <a:rPr lang="de-DE" dirty="0"/>
              <a:t>ich </a:t>
            </a:r>
            <a:r>
              <a:rPr lang="de-DE" dirty="0" err="1"/>
              <a:t>fahradfahre</a:t>
            </a:r>
            <a:r>
              <a:rPr lang="de-DE" dirty="0"/>
              <a:t>() nach Hause???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7613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485F-7C6C-4FDD-B618-FFA24E19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Namespaces / </a:t>
            </a:r>
            <a:r>
              <a:rPr lang="de-DE" dirty="0" err="1"/>
              <a:t>usings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972760-2894-41D4-B457-9B7E1FF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0" y="1742634"/>
            <a:ext cx="10972800" cy="452596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Um einen Überblick zu bekommen, was eine Klasse </a:t>
            </a:r>
            <a:br>
              <a:rPr lang="de-DE" dirty="0"/>
            </a:br>
            <a:r>
              <a:rPr lang="de-DE" dirty="0"/>
              <a:t>macht, sollte es reichen, nur die </a:t>
            </a:r>
            <a:r>
              <a:rPr lang="de-DE" dirty="0" err="1"/>
              <a:t>usings</a:t>
            </a:r>
            <a:r>
              <a:rPr lang="de-DE" dirty="0"/>
              <a:t> zu lesen:</a:t>
            </a:r>
          </a:p>
          <a:p>
            <a:r>
              <a:rPr lang="de-DE" dirty="0"/>
              <a:t>"Zeig mir deine </a:t>
            </a:r>
            <a:r>
              <a:rPr lang="de-DE" dirty="0" err="1"/>
              <a:t>usings</a:t>
            </a:r>
            <a:r>
              <a:rPr lang="de-DE" dirty="0"/>
              <a:t> und ich sag dir wer du bist!"</a:t>
            </a:r>
          </a:p>
          <a:p>
            <a:r>
              <a:rPr lang="de-DE" dirty="0"/>
              <a:t>Namespaces aufbauen nach </a:t>
            </a:r>
            <a:r>
              <a:rPr lang="de-DE" dirty="0" err="1"/>
              <a:t>Firma.Projekt.Komponente.Subsystem.etc</a:t>
            </a:r>
            <a:br>
              <a:rPr lang="de-DE" dirty="0"/>
            </a:br>
            <a:r>
              <a:rPr lang="de-DE" dirty="0"/>
              <a:t>Namespaces und Dateisystem sind immer deckungsgleich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Resharper</a:t>
            </a:r>
            <a:r>
              <a:rPr lang="de-DE" dirty="0"/>
              <a:t>: </a:t>
            </a: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namespaces</a:t>
            </a:r>
            <a:r>
              <a:rPr lang="de-DE" dirty="0"/>
              <a:t>)</a:t>
            </a:r>
          </a:p>
          <a:p>
            <a:r>
              <a:rPr lang="de-DE" dirty="0"/>
              <a:t>Im Intellisense wird eine gute Struktur der Namespaces </a:t>
            </a:r>
            <a:br>
              <a:rPr lang="de-DE" dirty="0"/>
            </a:br>
            <a:r>
              <a:rPr lang="de-DE" dirty="0"/>
              <a:t>schnell erkennbar.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59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6DAA7-A5F0-4306-89D1-92F3E71B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Hohes SNR im Code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0B12BB-4040-4EF4-B42D-31B501C8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88" y="1695481"/>
            <a:ext cx="8660931" cy="43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2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6281-D1E6-4D5E-96B4-ADD9B9EF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Profiler zur Performance Optimierung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FA3A0E-5049-4A26-8294-3E534161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60" y="1696454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Erst messen, dann optimieren.</a:t>
            </a:r>
          </a:p>
          <a:p>
            <a:pPr fontAlgn="ctr"/>
            <a:r>
              <a:rPr lang="de-DE" dirty="0"/>
              <a:t>Performance Bottlenecks befinden sich oft dort, </a:t>
            </a:r>
            <a:br>
              <a:rPr lang="de-DE" dirty="0"/>
            </a:br>
            <a:r>
              <a:rPr lang="de-DE" dirty="0"/>
              <a:t>wo man sie nicht vermutet. </a:t>
            </a:r>
          </a:p>
          <a:p>
            <a:pPr fontAlgn="ctr"/>
            <a:r>
              <a:rPr lang="de-DE" dirty="0"/>
              <a:t>Vorsicht mit </a:t>
            </a:r>
            <a:r>
              <a:rPr lang="de-DE" dirty="0" err="1"/>
              <a:t>caching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Wann wird ein Cache für ungültig erklärt?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235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1B9B3-CC3B-4A86-9CBA-97A81C27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Seltene Ausnahmen bestätigen die Regel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31AE62-0BB7-49C6-9501-1B3D2707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626" y="1761107"/>
            <a:ext cx="10972800" cy="452596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1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08455-2C55-4F22-A306-1E20BAF2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98920-A670-4118-89AD-9F86CB44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90" y="1724162"/>
            <a:ext cx="10972800" cy="4525963"/>
          </a:xfrm>
        </p:spPr>
        <p:txBody>
          <a:bodyPr/>
          <a:lstStyle/>
          <a:p>
            <a:pPr fontAlgn="ctr"/>
            <a:r>
              <a:rPr lang="de-DE" dirty="0" err="1"/>
              <a:t>API‘s</a:t>
            </a:r>
            <a:r>
              <a:rPr lang="de-DE" dirty="0"/>
              <a:t> sollen selbsterklärend sein. </a:t>
            </a:r>
          </a:p>
          <a:p>
            <a:pPr fontAlgn="ctr"/>
            <a:r>
              <a:rPr lang="de-DE" dirty="0" err="1"/>
              <a:t>API‘s</a:t>
            </a:r>
            <a:r>
              <a:rPr lang="de-DE" dirty="0"/>
              <a:t> sollen einfach zu bedienen sein („Human“ API). </a:t>
            </a:r>
          </a:p>
          <a:p>
            <a:pPr fontAlgn="ctr">
              <a:spcAft>
                <a:spcPts val="2400"/>
              </a:spcAft>
            </a:pPr>
            <a:r>
              <a:rPr lang="de-DE" dirty="0"/>
              <a:t>Externe („Word“) Dokumentation veraltet schnell. </a:t>
            </a:r>
          </a:p>
          <a:p>
            <a:pPr marL="0" indent="0">
              <a:buNone/>
            </a:pPr>
            <a:r>
              <a:rPr lang="de-DE" dirty="0"/>
              <a:t>REST-APIs können via </a:t>
            </a:r>
            <a:r>
              <a:rPr lang="de-DE" dirty="0" err="1"/>
              <a:t>Swagger</a:t>
            </a:r>
            <a:r>
              <a:rPr lang="de-DE" dirty="0"/>
              <a:t> automatisch dokumentiert </a:t>
            </a:r>
            <a:br>
              <a:rPr lang="de-DE" dirty="0"/>
            </a:br>
            <a:r>
              <a:rPr lang="de-DE" dirty="0"/>
              <a:t>und manuell getestet werden!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0B2F9-3B02-43D1-9B8F-6C83FE26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 ständig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DA165-709F-421C-821F-E36330D5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529" y="1794556"/>
            <a:ext cx="6907616" cy="4525963"/>
          </a:xfrm>
        </p:spPr>
        <p:txBody>
          <a:bodyPr/>
          <a:lstStyle/>
          <a:p>
            <a:r>
              <a:rPr lang="de-DE" dirty="0"/>
              <a:t>„Man kann in jeder Programmiersprache in </a:t>
            </a:r>
            <a:br>
              <a:rPr lang="de-DE" dirty="0"/>
            </a:br>
            <a:r>
              <a:rPr lang="de-DE" dirty="0"/>
              <a:t>Cobol (Fortran / Pascal / etc.) programmieren.“</a:t>
            </a:r>
          </a:p>
          <a:p>
            <a:r>
              <a:rPr lang="de-DE" dirty="0"/>
              <a:t>Bei der Komplexität heutiger Anwendungen reicht es nicht aus, nur die Basics einer Programmiersprache zu kennen.</a:t>
            </a:r>
          </a:p>
          <a:p>
            <a:endParaRPr lang="de-DE" dirty="0"/>
          </a:p>
        </p:txBody>
      </p:sp>
      <p:pic>
        <p:nvPicPr>
          <p:cNvPr id="11268" name="Picture 4" descr="Bildergebnis für best practices geek-and-poke">
            <a:hlinkClick r:id="rId2"/>
            <a:extLst>
              <a:ext uri="{FF2B5EF4-FFF2-40B4-BE49-F238E27FC236}">
                <a16:creationId xmlns:a16="http://schemas.microsoft.com/office/drawing/2014/main" id="{E45033C2-9A98-4013-8970-94267824E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 t="11164" r="5011" b="11797"/>
          <a:stretch/>
        </p:blipFill>
        <p:spPr bwMode="auto">
          <a:xfrm>
            <a:off x="8204145" y="1794556"/>
            <a:ext cx="3655269" cy="44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94983-73BF-191F-89E6-649660A0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Martin Fowler: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8CDA1-402E-B1AB-E023-8543567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Any </a:t>
            </a:r>
            <a:r>
              <a:rPr lang="de-DE" dirty="0" err="1"/>
              <a:t>fool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.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programmers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742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0C8D9-311A-470D-91B2-3FEFA7787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4CE344-6AAA-472A-8D05-A66231F8A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046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C3BF-05D8-4067-A9EE-A86D53D9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First!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50907E-6D9C-450A-B893-E386381D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7" y="1724162"/>
            <a:ext cx="10554585" cy="4525963"/>
          </a:xfrm>
        </p:spPr>
        <p:txBody>
          <a:bodyPr>
            <a:normAutofit lnSpcReduction="10000"/>
          </a:bodyPr>
          <a:lstStyle/>
          <a:p>
            <a:pPr fontAlgn="ctr">
              <a:spcAft>
                <a:spcPts val="1100"/>
              </a:spcAft>
            </a:pPr>
            <a:r>
              <a:rPr lang="de-DE" dirty="0"/>
              <a:t>Tests spezifizieren und dokumentieren Anforderungen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Coded</a:t>
            </a:r>
            <a:r>
              <a:rPr lang="de-DE" dirty="0"/>
              <a:t> Spezifikation“).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Unit Tests werden am Besten vor der eigentlichen </a:t>
            </a:r>
            <a:br>
              <a:rPr lang="de-DE" dirty="0"/>
            </a:br>
            <a:r>
              <a:rPr lang="de-DE" dirty="0"/>
              <a:t>Implementierung geschrieben.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Test Driven Design stellt die Testbarkeit von Anfang an sicher.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Test Driven Design führt in der Regel zu einer besseren</a:t>
            </a:r>
            <a:br>
              <a:rPr lang="de-DE" dirty="0"/>
            </a:br>
            <a:r>
              <a:rPr lang="de-DE" dirty="0"/>
              <a:t>(modularen) Architektur.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Vorsicht: Wenn ein Test die Datenbank oder das </a:t>
            </a:r>
            <a:br>
              <a:rPr lang="de-DE" dirty="0"/>
            </a:br>
            <a:r>
              <a:rPr lang="de-DE" dirty="0"/>
              <a:t>Dateisystem berührt, ist er kein Unit Test.</a:t>
            </a:r>
          </a:p>
        </p:txBody>
      </p:sp>
    </p:spTree>
    <p:extLst>
      <p:ext uri="{BB962C8B-B14F-4D97-AF65-F5344CB8AC3E}">
        <p14:creationId xmlns:p14="http://schemas.microsoft.com/office/powerpoint/2010/main" val="2446865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0A09E-DCD4-4A3B-8D9A-F908658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Konventionen für Tests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81713-43E1-4FD7-9CFF-CBA2249E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19" y="1724162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100"/>
              </a:spcAft>
            </a:pPr>
            <a:r>
              <a:rPr lang="de-DE" sz="2400" dirty="0"/>
              <a:t>Kein </a:t>
            </a:r>
            <a:r>
              <a:rPr lang="de-DE" sz="2400" dirty="0" err="1"/>
              <a:t>Testcode</a:t>
            </a:r>
            <a:r>
              <a:rPr lang="de-DE" sz="2400" dirty="0"/>
              <a:t> im Produktivcode (getrennte Projekte).</a:t>
            </a:r>
          </a:p>
          <a:p>
            <a:pPr>
              <a:spcAft>
                <a:spcPts val="1100"/>
              </a:spcAft>
            </a:pPr>
            <a:r>
              <a:rPr lang="de-DE" sz="2400" dirty="0"/>
              <a:t>Immer mit einem roten Test beginnen („von rot nach grün“).</a:t>
            </a:r>
          </a:p>
          <a:p>
            <a:pPr>
              <a:spcAft>
                <a:spcPts val="1100"/>
              </a:spcAft>
            </a:pPr>
            <a:r>
              <a:rPr lang="de-DE" sz="2400" dirty="0"/>
              <a:t>Der Name einer Testmethode sollte beinhalten:</a:t>
            </a:r>
            <a:br>
              <a:rPr lang="de-DE" sz="2400" dirty="0"/>
            </a:br>
            <a:r>
              <a:rPr lang="de-DE" sz="2400" dirty="0"/>
              <a:t>Name der getesteten Methode</a:t>
            </a:r>
            <a:br>
              <a:rPr lang="de-DE" sz="2400" dirty="0"/>
            </a:br>
            <a:r>
              <a:rPr lang="de-DE" sz="2400" dirty="0"/>
              <a:t>Das Wort „</a:t>
            </a:r>
            <a:r>
              <a:rPr lang="de-DE" sz="2400" dirty="0" err="1"/>
              <a:t>should</a:t>
            </a:r>
            <a:r>
              <a:rPr lang="de-DE" sz="2400" dirty="0"/>
              <a:t>“</a:t>
            </a:r>
            <a:br>
              <a:rPr lang="de-DE" sz="2400" dirty="0"/>
            </a:br>
            <a:r>
              <a:rPr lang="de-DE" sz="2400" dirty="0"/>
              <a:t>Art des Inputs </a:t>
            </a:r>
            <a:br>
              <a:rPr lang="de-DE" sz="2400" dirty="0"/>
            </a:br>
            <a:r>
              <a:rPr lang="de-DE" sz="2400" dirty="0"/>
              <a:t>Erwartetes Ergebnis</a:t>
            </a:r>
          </a:p>
          <a:p>
            <a:pPr>
              <a:spcAft>
                <a:spcPts val="1100"/>
              </a:spcAft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400" dirty="0" err="1"/>
              <a:t>Fahren_should_increment_Tachostand_on_positive_distance</a:t>
            </a:r>
            <a:r>
              <a:rPr lang="de-DE" sz="2400" dirty="0"/>
              <a:t>()</a:t>
            </a:r>
            <a:br>
              <a:rPr lang="de-DE" sz="2400" dirty="0"/>
            </a:br>
            <a:r>
              <a:rPr lang="de-DE" sz="2400" dirty="0" err="1"/>
              <a:t>Fahren_should_throw_ArgumentException_on_negative_distance</a:t>
            </a:r>
            <a:r>
              <a:rPr lang="de-DE" sz="2400" dirty="0"/>
              <a:t>()</a:t>
            </a:r>
          </a:p>
          <a:p>
            <a:pPr>
              <a:spcAft>
                <a:spcPts val="1100"/>
              </a:spcAft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83809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4306C-979B-41E9-9A4C-CF13F09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AAA Pattern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4B095-613B-4EB3-B0FD-EB8E230D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3" y="173339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Test bestehen typischerweise aus drei Teilen:</a:t>
            </a:r>
          </a:p>
          <a:p>
            <a:r>
              <a:rPr lang="de-DE" dirty="0"/>
              <a:t>Bereitstellen einer Testumgebung und des Test </a:t>
            </a:r>
            <a:br>
              <a:rPr lang="de-DE" dirty="0"/>
            </a:br>
            <a:r>
              <a:rPr lang="de-DE" dirty="0"/>
              <a:t>Targets (</a:t>
            </a:r>
            <a:r>
              <a:rPr lang="de-DE" dirty="0" err="1"/>
              <a:t>Arrange</a:t>
            </a:r>
            <a:r>
              <a:rPr lang="de-DE" dirty="0"/>
              <a:t>)</a:t>
            </a:r>
          </a:p>
          <a:p>
            <a:pPr fontAlgn="ctr"/>
            <a:r>
              <a:rPr lang="de-DE" dirty="0"/>
              <a:t>Ausführen einer (einzigen) Methode des Test Targets (Act)</a:t>
            </a:r>
          </a:p>
          <a:p>
            <a:pPr fontAlgn="ctr"/>
            <a:r>
              <a:rPr lang="de-DE" dirty="0"/>
              <a:t>Vergleich des tatsächlichen Ergebnisses </a:t>
            </a:r>
            <a:br>
              <a:rPr lang="de-DE" dirty="0"/>
            </a:br>
            <a:r>
              <a:rPr lang="de-DE" dirty="0"/>
              <a:t>mit dem erwarteten Ergebnis (</a:t>
            </a:r>
            <a:r>
              <a:rPr lang="de-DE" dirty="0" err="1"/>
              <a:t>Assert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34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DC0D6-955C-4F56-BAC7-4A144EFC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sind linear und einfach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EFA24-FF94-4579-8648-223320A1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35" y="1705690"/>
            <a:ext cx="10972800" cy="4525963"/>
          </a:xfrm>
        </p:spPr>
        <p:txBody>
          <a:bodyPr/>
          <a:lstStyle/>
          <a:p>
            <a:r>
              <a:rPr lang="de-DE" dirty="0"/>
              <a:t>Tests enthalten normalerweise keinerlei (fehlerträchtige) Kontrollstrukturen (Schleifen, Verzweigungen).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070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22B74-85C5-4069-84E4-95CF6581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Assert</a:t>
            </a:r>
            <a:r>
              <a:rPr lang="de-DE" dirty="0"/>
              <a:t> per Test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402D4-7E49-493E-8674-A7966CA4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8" y="1724162"/>
            <a:ext cx="10972800" cy="4525963"/>
          </a:xfrm>
        </p:spPr>
        <p:txBody>
          <a:bodyPr/>
          <a:lstStyle/>
          <a:p>
            <a:r>
              <a:rPr lang="de-DE" dirty="0"/>
              <a:t>Damit bei einem einzigen Fehler nicht gleich -zig </a:t>
            </a:r>
            <a:br>
              <a:rPr lang="de-DE" dirty="0"/>
            </a:br>
            <a:r>
              <a:rPr lang="de-DE" dirty="0"/>
              <a:t>verschiedene Tests rot werden, testet jeder Test </a:t>
            </a:r>
            <a:br>
              <a:rPr lang="de-DE" dirty="0"/>
            </a:br>
            <a:r>
              <a:rPr lang="de-DE" dirty="0"/>
              <a:t>nur einzige Tatsache (Single </a:t>
            </a:r>
            <a:r>
              <a:rPr lang="de-DE" dirty="0" err="1"/>
              <a:t>Assert</a:t>
            </a:r>
            <a:r>
              <a:rPr lang="de-DE" dirty="0"/>
              <a:t>).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9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D6B13-ACD9-4A41-97B8-620AE79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Voraussetzung: Inversion </a:t>
            </a:r>
            <a:r>
              <a:rPr lang="de-DE" dirty="0" err="1"/>
              <a:t>of</a:t>
            </a:r>
            <a:r>
              <a:rPr lang="de-DE" dirty="0"/>
              <a:t> Control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B0F029-D5C4-4E2F-87FA-8915B696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3" y="1733398"/>
            <a:ext cx="10972800" cy="4525963"/>
          </a:xfrm>
        </p:spPr>
        <p:txBody>
          <a:bodyPr/>
          <a:lstStyle/>
          <a:p>
            <a:r>
              <a:rPr lang="de-DE" dirty="0"/>
              <a:t>Abhängigkeiten werden zur Laufzeit über </a:t>
            </a:r>
            <a:br>
              <a:rPr lang="de-DE" dirty="0"/>
            </a:br>
            <a:r>
              <a:rPr lang="de-DE" dirty="0" err="1"/>
              <a:t>Constructor</a:t>
            </a:r>
            <a:r>
              <a:rPr lang="de-DE" dirty="0"/>
              <a:t> Parameter (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von </a:t>
            </a:r>
            <a:r>
              <a:rPr lang="de-DE" dirty="0" err="1"/>
              <a:t>aussen</a:t>
            </a:r>
            <a:r>
              <a:rPr lang="de-DE" dirty="0"/>
              <a:t> gesetzt. </a:t>
            </a:r>
            <a:br>
              <a:rPr lang="de-DE" dirty="0"/>
            </a:br>
            <a:r>
              <a:rPr lang="de-DE" dirty="0"/>
              <a:t>Property </a:t>
            </a:r>
            <a:r>
              <a:rPr lang="de-DE" dirty="0" err="1"/>
              <a:t>injection</a:t>
            </a:r>
            <a:r>
              <a:rPr lang="de-DE" dirty="0"/>
              <a:t> ist wegen der fehlenden </a:t>
            </a:r>
            <a:br>
              <a:rPr lang="de-DE" dirty="0"/>
            </a:br>
            <a:r>
              <a:rPr lang="de-DE" dirty="0" err="1"/>
              <a:t>Compilezeitprüfung</a:t>
            </a:r>
            <a:r>
              <a:rPr lang="de-DE" dirty="0"/>
              <a:t> (temporale Abhängigkeit) zu vermeiden.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199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7D05-D047-48AF-B135-35D5A6F6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Abhängige Systeme faken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AAC58-2932-4D99-AFD7-92E404B4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3" y="1724162"/>
            <a:ext cx="10972800" cy="4525963"/>
          </a:xfrm>
        </p:spPr>
        <p:txBody>
          <a:bodyPr/>
          <a:lstStyle/>
          <a:p>
            <a:r>
              <a:rPr lang="de-DE" dirty="0"/>
              <a:t>Voraussetzung hierfür ist Inversion </a:t>
            </a:r>
            <a:r>
              <a:rPr lang="de-DE" dirty="0" err="1"/>
              <a:t>of</a:t>
            </a:r>
            <a:r>
              <a:rPr lang="de-DE" dirty="0"/>
              <a:t> Control.</a:t>
            </a:r>
            <a:br>
              <a:rPr lang="de-DE" dirty="0"/>
            </a:br>
            <a:r>
              <a:rPr lang="de-DE" dirty="0"/>
              <a:t>Fakes durch ein </a:t>
            </a:r>
            <a:r>
              <a:rPr lang="de-DE" dirty="0" err="1"/>
              <a:t>Mocking</a:t>
            </a:r>
            <a:r>
              <a:rPr lang="de-DE" dirty="0"/>
              <a:t> Framework automatisch </a:t>
            </a:r>
            <a:br>
              <a:rPr lang="de-DE" dirty="0"/>
            </a:br>
            <a:r>
              <a:rPr lang="de-DE" dirty="0"/>
              <a:t>generieren lassen (Rhino Mocks, </a:t>
            </a:r>
            <a:r>
              <a:rPr lang="de-DE" dirty="0" err="1"/>
              <a:t>Moq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275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CD3B7-FF1C-4F86-B042-D0E08E1F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niemals auskommentieren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884C25-D28E-4C9A-9928-0ED6042E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49" y="1724162"/>
            <a:ext cx="10972800" cy="4525963"/>
          </a:xfrm>
        </p:spPr>
        <p:txBody>
          <a:bodyPr/>
          <a:lstStyle/>
          <a:p>
            <a:r>
              <a:rPr lang="de-DE" dirty="0"/>
              <a:t>Unfertige Test werden auf [</a:t>
            </a:r>
            <a:r>
              <a:rPr lang="de-DE" dirty="0" err="1"/>
              <a:t>Ignore</a:t>
            </a:r>
            <a:r>
              <a:rPr lang="de-DE" dirty="0"/>
              <a:t>] gesetzt, </a:t>
            </a:r>
            <a:br>
              <a:rPr lang="de-DE" dirty="0"/>
            </a:br>
            <a:r>
              <a:rPr lang="de-DE" dirty="0"/>
              <a:t>damit diese nicht vergessen gehen.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68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49E42-177A-451D-A619-7FDB7F5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 automatisch ausführen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BBF53-D7FA-465E-B2D0-F862E925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82" y="1724162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Bei jeder Änderung am Code =&gt; Live Unit </a:t>
            </a:r>
            <a:r>
              <a:rPr lang="de-DE" dirty="0" err="1"/>
              <a:t>Testing</a:t>
            </a:r>
            <a:r>
              <a:rPr lang="de-DE" dirty="0"/>
              <a:t>. </a:t>
            </a:r>
          </a:p>
          <a:p>
            <a:pPr fontAlgn="ctr"/>
            <a:r>
              <a:rPr lang="de-DE" dirty="0"/>
              <a:t>Bei jedem lokalen </a:t>
            </a:r>
            <a:r>
              <a:rPr lang="de-DE" dirty="0" err="1"/>
              <a:t>Build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Bei jedem CI </a:t>
            </a:r>
            <a:r>
              <a:rPr lang="de-DE" dirty="0" err="1"/>
              <a:t>Build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34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0EF7D-182E-15F0-1ED4-FC833E74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26" y="825733"/>
            <a:ext cx="8463617" cy="725621"/>
          </a:xfrm>
        </p:spPr>
        <p:txBody>
          <a:bodyPr/>
          <a:lstStyle/>
          <a:p>
            <a:r>
              <a:rPr lang="de-DE" dirty="0"/>
              <a:t>Wichtige Begriffe: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DB0222-CBF1-F208-7755-6964D499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626" y="1751870"/>
            <a:ext cx="10295776" cy="4525963"/>
          </a:xfrm>
        </p:spPr>
        <p:txBody>
          <a:bodyPr/>
          <a:lstStyle/>
          <a:p>
            <a:r>
              <a:rPr lang="de-DE" dirty="0" err="1"/>
              <a:t>Refactoring</a:t>
            </a:r>
            <a:endParaRPr lang="de-DE" dirty="0"/>
          </a:p>
          <a:p>
            <a:r>
              <a:rPr lang="de-DE" dirty="0"/>
              <a:t>Bad </a:t>
            </a:r>
            <a:r>
              <a:rPr lang="de-DE" dirty="0" err="1"/>
              <a:t>smell</a:t>
            </a:r>
            <a:endParaRPr lang="de-DE" dirty="0"/>
          </a:p>
          <a:p>
            <a:r>
              <a:rPr lang="de-DE" dirty="0"/>
              <a:t>Best Practice</a:t>
            </a:r>
          </a:p>
          <a:p>
            <a:r>
              <a:rPr lang="de-DE" dirty="0"/>
              <a:t>YAGNI</a:t>
            </a:r>
          </a:p>
          <a:p>
            <a:r>
              <a:rPr lang="de-DE" dirty="0"/>
              <a:t>KISS</a:t>
            </a:r>
          </a:p>
          <a:p>
            <a:r>
              <a:rPr lang="de-DE" dirty="0"/>
              <a:t>SOLID Kriterien</a:t>
            </a:r>
          </a:p>
        </p:txBody>
      </p:sp>
    </p:spTree>
    <p:extLst>
      <p:ext uri="{BB962C8B-B14F-4D97-AF65-F5344CB8AC3E}">
        <p14:creationId xmlns:p14="http://schemas.microsoft.com/office/powerpoint/2010/main" val="2884794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8D544-963A-4FD9-9E29-A45205B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Fragile Tests vermeiden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951708-7C02-4BD4-AA7F-D90B2486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380" y="1724162"/>
            <a:ext cx="6003849" cy="4525963"/>
          </a:xfrm>
        </p:spPr>
        <p:txBody>
          <a:bodyPr/>
          <a:lstStyle/>
          <a:p>
            <a:r>
              <a:rPr lang="de-DE" dirty="0"/>
              <a:t>Implementierungsdetails (private Methoden) nicht testen, da diese sich ändern können und dann zu unnötig roten Tests führen.  </a:t>
            </a:r>
          </a:p>
          <a:p>
            <a:endParaRPr lang="de-DE" dirty="0"/>
          </a:p>
        </p:txBody>
      </p:sp>
      <p:pic>
        <p:nvPicPr>
          <p:cNvPr id="12290" name="Picture 2" descr="IT'S ALMOST &#10;GREEN. OUST SOME &#10;BROKEN TESTS &#10;50 SHADES OF GREEN &#10;Idea from Jens Wolfgramm ">
            <a:extLst>
              <a:ext uri="{FF2B5EF4-FFF2-40B4-BE49-F238E27FC236}">
                <a16:creationId xmlns:a16="http://schemas.microsoft.com/office/drawing/2014/main" id="{92308938-24E1-49F7-A081-3C7462F66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12508" r="6839" b="14729"/>
          <a:stretch/>
        </p:blipFill>
        <p:spPr bwMode="auto">
          <a:xfrm>
            <a:off x="7055355" y="1724162"/>
            <a:ext cx="3751178" cy="44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44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2365E-735E-4BD6-866B-4DF04911F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914D41-5946-428D-8489-BFF033B0A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358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F71B8-0039-400C-8854-B8543AD1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Beziehungen: "Ist ein" vs. "Hat ein"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F76EF-C329-4958-B9D5-ACCA73E0D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8" y="1733398"/>
            <a:ext cx="1158239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100"/>
              </a:spcAft>
              <a:buNone/>
            </a:pPr>
            <a:r>
              <a:rPr lang="de-DE" dirty="0"/>
              <a:t>Beziehungen zwischen Klassen korrekt modellieren: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dirty="0"/>
              <a:t>Auto HAT einen Motor =&gt; Aggregation</a:t>
            </a:r>
            <a:br>
              <a:rPr lang="de-DE" dirty="0"/>
            </a:br>
            <a:r>
              <a:rPr lang="de-DE" dirty="0"/>
              <a:t>Auto HAT vier Räder =&gt; Aggregation</a:t>
            </a:r>
            <a:br>
              <a:rPr lang="de-DE" dirty="0"/>
            </a:br>
            <a:r>
              <a:rPr lang="de-DE" dirty="0"/>
              <a:t>Haus HAT Räume =&gt; Komposition </a:t>
            </a:r>
            <a:br>
              <a:rPr lang="de-DE" dirty="0"/>
            </a:br>
            <a:r>
              <a:rPr lang="de-DE" dirty="0"/>
              <a:t>(Existenzabhängig, </a:t>
            </a:r>
            <a:r>
              <a:rPr lang="de-DE" dirty="0" err="1"/>
              <a:t>struct</a:t>
            </a:r>
            <a:r>
              <a:rPr lang="de-DE" dirty="0"/>
              <a:t> verwenden)</a:t>
            </a:r>
            <a:br>
              <a:rPr lang="de-DE" dirty="0"/>
            </a:br>
            <a:r>
              <a:rPr lang="de-DE" dirty="0"/>
              <a:t>Auto IST EIN Fahrzeug =&gt; Vererbung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de-DE" dirty="0"/>
              <a:t>Auto IST EIN Fahrzeug =&gt; Vererbung</a:t>
            </a:r>
          </a:p>
          <a:p>
            <a:pPr marL="0" indent="0">
              <a:spcAft>
                <a:spcPts val="1100"/>
              </a:spcAft>
              <a:buNone/>
            </a:pPr>
            <a:r>
              <a:rPr lang="de-DE" dirty="0"/>
              <a:t>Benutze Aggregation/Komposition aus Gründen der </a:t>
            </a:r>
            <a:br>
              <a:rPr lang="de-DE" dirty="0"/>
            </a:br>
            <a:r>
              <a:rPr lang="de-DE" dirty="0"/>
              <a:t>Wiederverwertung, Benutze Vererbung aus Gründen </a:t>
            </a:r>
            <a:br>
              <a:rPr lang="de-DE" dirty="0"/>
            </a:br>
            <a:r>
              <a:rPr lang="de-DE" dirty="0"/>
              <a:t>der Austauschbarkeit!</a:t>
            </a:r>
          </a:p>
          <a:p>
            <a:pPr>
              <a:spcAft>
                <a:spcPts val="11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050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8C98D-EF72-40E0-9E6B-7E09E6FF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Fabrikmethode (IKEA)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5230D-1B95-4822-A44F-9F4EF994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5" y="173339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ikeaWallau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Ikea();</a:t>
            </a:r>
            <a:br>
              <a:rPr lang="de-DE" dirty="0"/>
            </a:b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meinMöbel</a:t>
            </a:r>
            <a:r>
              <a:rPr lang="de-DE" dirty="0"/>
              <a:t> = </a:t>
            </a:r>
            <a:r>
              <a:rPr lang="de-DE" dirty="0" err="1"/>
              <a:t>ikea.Verkaufen</a:t>
            </a:r>
            <a:r>
              <a:rPr lang="de-DE" dirty="0"/>
              <a:t>();</a:t>
            </a:r>
            <a:br>
              <a:rPr lang="de-DE" dirty="0"/>
            </a:br>
            <a:r>
              <a:rPr lang="de-DE" dirty="0" err="1"/>
              <a:t>meinmöbel.montieren</a:t>
            </a:r>
            <a:r>
              <a:rPr lang="de-DE" dirty="0"/>
              <a:t>();</a:t>
            </a:r>
            <a:br>
              <a:rPr lang="de-DE" dirty="0"/>
            </a:br>
            <a:r>
              <a:rPr lang="de-DE" dirty="0" err="1"/>
              <a:t>meinmöbel.benutzen</a:t>
            </a:r>
            <a:r>
              <a:rPr lang="de-DE" dirty="0"/>
              <a:t>();</a:t>
            </a:r>
          </a:p>
          <a:p>
            <a:pPr marL="0" indent="0">
              <a:buNone/>
            </a:pPr>
            <a:r>
              <a:rPr lang="de-DE" dirty="0"/>
              <a:t>Code ist unabhängig vom konkretem </a:t>
            </a:r>
            <a:r>
              <a:rPr lang="de-DE" dirty="0" err="1"/>
              <a:t>Möbeltyp</a:t>
            </a:r>
            <a:r>
              <a:rPr lang="de-DE" dirty="0"/>
              <a:t> und muss </a:t>
            </a:r>
            <a:br>
              <a:rPr lang="de-DE" dirty="0"/>
            </a:br>
            <a:r>
              <a:rPr lang="de-DE" dirty="0"/>
              <a:t>nicht geändert werden, wenn Ikea nächstes Jahr </a:t>
            </a:r>
            <a:br>
              <a:rPr lang="de-DE" dirty="0"/>
            </a:br>
            <a:r>
              <a:rPr lang="de-DE" dirty="0"/>
              <a:t>andere Möbel verkauft (Wartungsfrei).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52A60-FFAF-4497-BC5E-D1E3D32E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B098B-BB32-484A-B8F8-E4B8A3B1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3" y="1733398"/>
            <a:ext cx="10972800" cy="4525963"/>
          </a:xfrm>
        </p:spPr>
        <p:txBody>
          <a:bodyPr/>
          <a:lstStyle/>
          <a:p>
            <a:r>
              <a:rPr lang="de-DE" dirty="0"/>
              <a:t>Ist ein und hat was anderes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9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395FE-FA37-4EF4-BFF5-9A879DDB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Decorator / Wrapper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8B9A9D-5B56-49E8-B4A4-5B5FEADBC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93" y="1751870"/>
            <a:ext cx="10972800" cy="4525963"/>
          </a:xfrm>
        </p:spPr>
        <p:txBody>
          <a:bodyPr/>
          <a:lstStyle/>
          <a:p>
            <a:r>
              <a:rPr lang="de-DE" dirty="0"/>
              <a:t>Ist ein und hat 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452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01581-14F3-4F06-956C-467E630A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Compositum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2E427-9745-4223-982C-29EF6510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7" y="1742634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Ist ein und hat viele.</a:t>
            </a:r>
          </a:p>
          <a:p>
            <a:pPr marL="0" indent="0">
              <a:buNone/>
            </a:pPr>
            <a:r>
              <a:rPr lang="de-DE" dirty="0"/>
              <a:t>Beispiele:</a:t>
            </a:r>
            <a:br>
              <a:rPr lang="de-DE" dirty="0"/>
            </a:br>
            <a:r>
              <a:rPr lang="de-DE" dirty="0"/>
              <a:t>Makro Command</a:t>
            </a:r>
            <a:br>
              <a:rPr lang="de-DE" dirty="0"/>
            </a:br>
            <a:r>
              <a:rPr lang="de-DE" dirty="0"/>
              <a:t>Komplexes Bauteil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048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D675-1912-4E04-A18F-BE196EBC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Lazy</a:t>
            </a:r>
            <a:r>
              <a:rPr lang="de-DE" dirty="0"/>
              <a:t> Load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9CCE96-6B33-4F6B-880E-BFF8B44E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0" y="1751870"/>
            <a:ext cx="11394556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Zeitaufwändige Operationen in einem </a:t>
            </a:r>
            <a:br>
              <a:rPr lang="de-DE" dirty="0"/>
            </a:br>
            <a:r>
              <a:rPr lang="de-DE" dirty="0"/>
              <a:t>Konstruktor vermeiden. </a:t>
            </a:r>
          </a:p>
          <a:p>
            <a:pPr marL="0" indent="0">
              <a:buNone/>
            </a:pPr>
            <a:r>
              <a:rPr lang="de-DE" dirty="0"/>
              <a:t>Daten ggf.  „on </a:t>
            </a:r>
            <a:r>
              <a:rPr lang="de-DE" dirty="0" err="1"/>
              <a:t>demand</a:t>
            </a:r>
            <a:r>
              <a:rPr lang="de-DE" dirty="0"/>
              <a:t>“ laden oder berechnen. </a:t>
            </a:r>
            <a:br>
              <a:rPr lang="de-DE" dirty="0"/>
            </a:br>
            <a:r>
              <a:rPr lang="de-DE" dirty="0"/>
              <a:t>Hierfür </a:t>
            </a:r>
            <a:r>
              <a:rPr lang="de-DE" dirty="0" err="1"/>
              <a:t>Lazy</a:t>
            </a:r>
            <a:r>
              <a:rPr lang="de-DE" dirty="0"/>
              <a:t>&lt;T&gt; verwenden.</a:t>
            </a:r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EF Navigation Property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196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FD52A-C269-4E57-9727-7328F089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Proxy / Stub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97C104-03FC-4F32-9C62-41B3BD01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5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Stellvertreter: Ist ein</a:t>
            </a:r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r>
              <a:rPr lang="de-DE" dirty="0" err="1"/>
              <a:t>AutoProxy</a:t>
            </a:r>
            <a:r>
              <a:rPr lang="de-DE" dirty="0"/>
              <a:t> &lt;=&gt; </a:t>
            </a:r>
            <a:r>
              <a:rPr lang="de-DE" dirty="0" err="1"/>
              <a:t>RemoteAutoStub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202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E764-9C55-4BA6-B868-A13D0576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 </a:t>
            </a:r>
            <a:r>
              <a:rPr lang="de-DE" dirty="0" err="1"/>
              <a:t>object</a:t>
            </a:r>
            <a:r>
              <a:rPr lang="de-DE" dirty="0"/>
              <a:t> Pattern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4D780-AFC4-4E29-AC75-0C5BEE26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5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Dummy Logger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9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C52C-6AA4-74B6-16C6-5CE6CD14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26" y="825733"/>
            <a:ext cx="8463617" cy="776421"/>
          </a:xfrm>
        </p:spPr>
        <p:txBody>
          <a:bodyPr/>
          <a:lstStyle/>
          <a:p>
            <a:r>
              <a:rPr lang="de-DE" dirty="0" err="1"/>
              <a:t>Refactor</a:t>
            </a:r>
            <a:r>
              <a:rPr lang="de-DE" dirty="0"/>
              <a:t> (</a:t>
            </a:r>
            <a:r>
              <a:rPr lang="de-DE" dirty="0" err="1"/>
              <a:t>verb</a:t>
            </a:r>
            <a:r>
              <a:rPr lang="de-DE" dirty="0"/>
              <a:t>):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5ABB2-482E-144A-FFDB-903401D5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351" y="206057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Den Code bei gleichbleibender Funktionalität verbessern, </a:t>
            </a:r>
            <a:br>
              <a:rPr lang="de-DE" dirty="0"/>
            </a:br>
            <a:r>
              <a:rPr lang="de-DE" dirty="0"/>
              <a:t>um diesen besser lesbar, wartungsfreundlicher und</a:t>
            </a:r>
            <a:br>
              <a:rPr lang="de-DE" dirty="0"/>
            </a:br>
            <a:r>
              <a:rPr lang="de-DE" dirty="0"/>
              <a:t>leichter erweiterbar zu machen.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44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7F45-62AC-4DF7-9358-E715CA8F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Responsibility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1D658-FFE8-4468-8278-72749C9E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6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Ich kenne die Lösung zwar nicht, aber ich kenne </a:t>
            </a:r>
            <a:br>
              <a:rPr lang="de-DE" dirty="0"/>
            </a:br>
            <a:r>
              <a:rPr lang="de-DE" dirty="0"/>
              <a:t>jemanden, der die Lösung kennen könnte.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305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13CFF-C812-402F-B12E-90BF568C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Zustand (Telefon)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A4735-D81D-4F3A-AFD6-5145A3EE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6" y="173339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Telefon hat einen Zustand. </a:t>
            </a:r>
          </a:p>
          <a:p>
            <a:pPr marL="0" indent="0">
              <a:buNone/>
            </a:pPr>
            <a:r>
              <a:rPr lang="de-DE" dirty="0"/>
              <a:t>Aufgelegt, Abgehoben, Verbunden </a:t>
            </a:r>
            <a:br>
              <a:rPr lang="de-DE" dirty="0"/>
            </a:br>
            <a:r>
              <a:rPr lang="de-DE" dirty="0"/>
              <a:t>ist ein Telefonzustand.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837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9E61D-C472-409D-9F78-D0669A61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BA49A-2AB0-4915-A8CF-77508B1D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4" y="173339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Ein Forum hat viele Themen. </a:t>
            </a:r>
            <a:br>
              <a:rPr lang="de-DE" dirty="0"/>
            </a:br>
            <a:r>
              <a:rPr lang="de-DE" dirty="0"/>
              <a:t>Ein Thema hat viele Posts. </a:t>
            </a:r>
          </a:p>
          <a:p>
            <a:pPr marL="0" indent="0">
              <a:buNone/>
            </a:pPr>
            <a:r>
              <a:rPr lang="de-DE" dirty="0"/>
              <a:t>Jedes Thema hat ein </a:t>
            </a:r>
            <a:r>
              <a:rPr lang="de-DE" dirty="0" err="1"/>
              <a:t>cancelable</a:t>
            </a:r>
            <a:r>
              <a:rPr lang="de-DE" dirty="0"/>
              <a:t> </a:t>
            </a:r>
            <a:r>
              <a:rPr lang="de-DE" dirty="0" err="1"/>
              <a:t>PostAdding</a:t>
            </a:r>
            <a:r>
              <a:rPr lang="de-DE" dirty="0"/>
              <a:t> </a:t>
            </a:r>
            <a:r>
              <a:rPr lang="de-DE" dirty="0" err="1"/>
              <a:t>Pre</a:t>
            </a:r>
            <a:r>
              <a:rPr lang="de-DE" dirty="0"/>
              <a:t>-Event </a:t>
            </a:r>
            <a:br>
              <a:rPr lang="de-DE" dirty="0"/>
            </a:br>
            <a:r>
              <a:rPr lang="de-DE" dirty="0"/>
              <a:t>(„Uploadfilter“) und </a:t>
            </a:r>
            <a:r>
              <a:rPr lang="de-DE" dirty="0" err="1"/>
              <a:t>PostAdded</a:t>
            </a:r>
            <a:r>
              <a:rPr lang="de-DE" dirty="0"/>
              <a:t> („News“) Event.</a:t>
            </a:r>
          </a:p>
          <a:p>
            <a:pPr marL="0" indent="0">
              <a:buNone/>
            </a:pPr>
            <a:r>
              <a:rPr lang="de-DE" dirty="0"/>
              <a:t>Ein </a:t>
            </a:r>
            <a:r>
              <a:rPr lang="de-DE" dirty="0" err="1"/>
              <a:t>Uploadfilter</a:t>
            </a:r>
            <a:r>
              <a:rPr lang="de-DE" dirty="0"/>
              <a:t> abonniert </a:t>
            </a:r>
            <a:r>
              <a:rPr lang="de-DE" dirty="0" err="1"/>
              <a:t>PostAdding</a:t>
            </a:r>
            <a:r>
              <a:rPr lang="de-DE" dirty="0"/>
              <a:t> Events. </a:t>
            </a:r>
            <a:br>
              <a:rPr lang="de-DE" dirty="0"/>
            </a:br>
            <a:r>
              <a:rPr lang="de-DE" dirty="0"/>
              <a:t>Ein Interessent abonniert </a:t>
            </a:r>
            <a:r>
              <a:rPr lang="de-DE" dirty="0" err="1"/>
              <a:t>PostAdded</a:t>
            </a:r>
            <a:r>
              <a:rPr lang="de-DE" dirty="0"/>
              <a:t> Events.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6237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40869-79A0-4C74-904A-B319512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6A2F98-6E4F-470C-9340-F44534BF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6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Führt eine Aktion aus. </a:t>
            </a:r>
            <a:br>
              <a:rPr lang="de-DE" dirty="0"/>
            </a:br>
            <a:r>
              <a:rPr lang="de-DE" dirty="0"/>
              <a:t>Kann optional diese Aktion rückgängig machen.</a:t>
            </a:r>
          </a:p>
          <a:p>
            <a:pPr marL="0" indent="0">
              <a:buNone/>
            </a:pPr>
            <a:r>
              <a:rPr lang="de-DE" dirty="0"/>
              <a:t>Erweiterung </a:t>
            </a:r>
            <a:r>
              <a:rPr lang="de-DE" dirty="0" err="1"/>
              <a:t>CompositCommand</a:t>
            </a:r>
            <a:r>
              <a:rPr lang="de-DE" dirty="0"/>
              <a:t> (</a:t>
            </a:r>
            <a:r>
              <a:rPr lang="de-DE" dirty="0" err="1"/>
              <a:t>Makrocommand</a:t>
            </a:r>
            <a:r>
              <a:rPr lang="de-DE" dirty="0"/>
              <a:t>):</a:t>
            </a:r>
            <a:br>
              <a:rPr lang="de-DE" dirty="0"/>
            </a:br>
            <a:r>
              <a:rPr lang="de-DE" dirty="0"/>
              <a:t>Ist ein Command und hat (Sub) Commands.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6307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0145D-CFB1-464D-898F-C85E7E65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DD0C0-1AB5-4397-8FF0-F0555EE4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24" y="171492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Vereinfacht die Kommunikation zwischen vielen Beteiligten. </a:t>
            </a:r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r>
              <a:rPr lang="de-DE" dirty="0" err="1"/>
              <a:t>Eventaggregator</a:t>
            </a:r>
            <a:r>
              <a:rPr lang="de-DE" dirty="0"/>
              <a:t>, Servicebus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189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509E2-37EC-4F69-AA63-1CEC9028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Fassade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0D630-77F5-4B06-A0A7-307B8226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273" y="1742634"/>
            <a:ext cx="11582398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Vereinfacht (reduziert) eine komplexe API </a:t>
            </a:r>
            <a:br>
              <a:rPr lang="de-DE" dirty="0"/>
            </a:br>
            <a:r>
              <a:rPr lang="de-DE" dirty="0"/>
              <a:t>auf die wirklich benötigten Funktionen.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717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2B48C-A195-4D7F-A36A-5FFA7A52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038D84-E9EE-4E9F-B8DD-EC3C6879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1" y="1751870"/>
            <a:ext cx="10972800" cy="452596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27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04B08-558B-4AE1-A86A-42603371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CC1A3C-CFF8-4A95-A067-D14994C6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7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Hierfür </a:t>
            </a:r>
            <a:r>
              <a:rPr lang="de-DE" dirty="0" err="1"/>
              <a:t>using</a:t>
            </a:r>
            <a:r>
              <a:rPr lang="de-DE" dirty="0"/>
              <a:t> Block verwenden (</a:t>
            </a:r>
            <a:r>
              <a:rPr lang="de-DE" dirty="0" err="1"/>
              <a:t>Exception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0845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F86E5-9D94-4C2A-9BA2-C2CEF9EE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1C40F6-90F4-4537-8FE3-57A49B7A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23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Tree</a:t>
            </a:r>
            <a:r>
              <a:rPr lang="de-DE" dirty="0"/>
              <a:t> durchlaufen</a:t>
            </a:r>
          </a:p>
        </p:txBody>
      </p:sp>
    </p:spTree>
    <p:extLst>
      <p:ext uri="{BB962C8B-B14F-4D97-AF65-F5344CB8AC3E}">
        <p14:creationId xmlns:p14="http://schemas.microsoft.com/office/powerpoint/2010/main" val="3277130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794A9-5B0B-4C2C-997D-341B79F5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Bücher und Links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54247B-6635-4412-A9DD-C34F3252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1" y="1751870"/>
            <a:ext cx="10972800" cy="4525963"/>
          </a:xfrm>
        </p:spPr>
        <p:txBody>
          <a:bodyPr/>
          <a:lstStyle/>
          <a:p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Gang </a:t>
            </a:r>
            <a:r>
              <a:rPr lang="de-DE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</a:t>
            </a: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de-DE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GoF</a:t>
            </a:r>
            <a:r>
              <a:rPr lang="de-DE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Patterns </a:t>
            </a:r>
            <a:r>
              <a:rPr lang="de-DE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Enterprise </a:t>
            </a:r>
            <a:r>
              <a:rPr lang="de-DE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</a:t>
            </a:r>
            <a:r>
              <a:rPr lang="de-DE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(PEAA)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Enterprise Integration Patterns</a:t>
            </a: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8F25D-3BFC-DE19-B68F-281AE988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26" y="825733"/>
            <a:ext cx="8463617" cy="725621"/>
          </a:xfrm>
        </p:spPr>
        <p:txBody>
          <a:bodyPr/>
          <a:lstStyle/>
          <a:p>
            <a:r>
              <a:rPr lang="de-DE" dirty="0"/>
              <a:t>Bad </a:t>
            </a:r>
            <a:r>
              <a:rPr lang="de-DE" dirty="0" err="1"/>
              <a:t>smell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F4A467-30A6-ABF6-F9DD-0568B07D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138" y="1751870"/>
            <a:ext cx="1019126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„Übler Geruch“ an dem man häufig </a:t>
            </a:r>
            <a:br>
              <a:rPr lang="de-DE" dirty="0"/>
            </a:br>
            <a:r>
              <a:rPr lang="de-DE" dirty="0"/>
              <a:t>Defizite im Code erkennen kann.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Beispiele: </a:t>
            </a:r>
          </a:p>
          <a:p>
            <a:pPr marL="0" indent="0">
              <a:buNone/>
            </a:pPr>
            <a:r>
              <a:rPr lang="de-DE" dirty="0"/>
              <a:t>Große Methode (&gt;30 Zeilen)</a:t>
            </a:r>
          </a:p>
          <a:p>
            <a:pPr marL="0" indent="0">
              <a:buNone/>
            </a:pPr>
            <a:r>
              <a:rPr lang="de-DE" dirty="0"/>
              <a:t>Große Klasse (&gt;300 Zeilen)</a:t>
            </a:r>
          </a:p>
          <a:p>
            <a:pPr marL="0" indent="0">
              <a:buNone/>
            </a:pP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,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returnwert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Null check: </a:t>
            </a:r>
            <a:r>
              <a:rPr lang="de-DE" dirty="0" err="1"/>
              <a:t>if</a:t>
            </a:r>
            <a:r>
              <a:rPr lang="de-DE" dirty="0"/>
              <a:t>( x == null) …</a:t>
            </a:r>
          </a:p>
        </p:txBody>
      </p:sp>
    </p:spTree>
    <p:extLst>
      <p:ext uri="{BB962C8B-B14F-4D97-AF65-F5344CB8AC3E}">
        <p14:creationId xmlns:p14="http://schemas.microsoft.com/office/powerpoint/2010/main" val="37935365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D26B6-4E4C-4597-B110-B2AD566A6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Refactorings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259A18-D3DC-4A0F-BE3E-A2643677C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72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A730C5-639E-4B9A-A622-F8B474E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Pfadfinderregel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87B67DE-9050-4A80-8AFF-C45ED377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748" y="1742634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Verlasse den Code sauberer </a:t>
            </a:r>
            <a:br>
              <a:rPr lang="de-DE" dirty="0"/>
            </a:br>
            <a:r>
              <a:rPr lang="de-DE" dirty="0"/>
              <a:t>als du ihn vorgefunden hast!</a:t>
            </a:r>
          </a:p>
        </p:txBody>
      </p:sp>
      <p:pic>
        <p:nvPicPr>
          <p:cNvPr id="13318" name="Picture 6" descr="AND SO 1 HAD TO &#10;MAKE A PRETTY UGLY &#10;QUICK FIX. &#10;BUT THAT'S ONLY &#10;TEMPORARILY &#10;AS SAID: &#10;&quot;TEMPORARILY&quot; &#10;O &#10;DO YOU &#10;MEAN &#10;&quot;TEMPORARILY&quot; IN THE &#10;SENSE: &#10;IT WILL DEFINITELY NOT &#10;SURVIVE THE NEXT BIG &#10;BANG OF THE &#10;UNIVERSE? ">
            <a:extLst>
              <a:ext uri="{FF2B5EF4-FFF2-40B4-BE49-F238E27FC236}">
                <a16:creationId xmlns:a16="http://schemas.microsoft.com/office/drawing/2014/main" id="{443BE5F0-C48A-4561-9D95-66A948951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5" t="6202" b="16279"/>
          <a:stretch/>
        </p:blipFill>
        <p:spPr bwMode="auto">
          <a:xfrm>
            <a:off x="6233628" y="1742634"/>
            <a:ext cx="3516615" cy="48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80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EFE10B-32D8-403F-8C89-F4841FCC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Rename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D87580F-3CC9-436A-8C2A-58DEF2D4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1" y="1751870"/>
            <a:ext cx="10972800" cy="4525963"/>
          </a:xfrm>
        </p:spPr>
        <p:txBody>
          <a:bodyPr/>
          <a:lstStyle/>
          <a:p>
            <a:r>
              <a:rPr lang="de-DE" dirty="0"/>
              <a:t>Wann immer mir ein aussagefähigerer Name für eine Klasse, eine Methode oder eine Variable einfällt, brenne ich Sie um (sofern ich die Kontrolle über den abhängigen Quellcode habe).</a:t>
            </a:r>
          </a:p>
          <a:p>
            <a:r>
              <a:rPr lang="de-DE" dirty="0"/>
              <a:t>Private Bestandteile einer Klasse können immer problemlos </a:t>
            </a:r>
            <a:br>
              <a:rPr lang="de-DE" dirty="0"/>
            </a:br>
            <a:r>
              <a:rPr lang="de-DE" dirty="0"/>
              <a:t>umbenannt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1938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8B7C82C-AB5E-42ED-AABC-1C42782C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Method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8B4CC24-A32A-424F-BA08-4409EA22A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7" y="1751870"/>
            <a:ext cx="10972800" cy="4525963"/>
          </a:xfrm>
        </p:spPr>
        <p:txBody>
          <a:bodyPr/>
          <a:lstStyle/>
          <a:p>
            <a:r>
              <a:rPr lang="de-DE" dirty="0"/>
              <a:t>Eine Methode soll eine Bildschirmseite nicht übersteigen.</a:t>
            </a:r>
          </a:p>
          <a:p>
            <a:r>
              <a:rPr lang="de-DE" dirty="0"/>
              <a:t>Wann immer eine Methode zu groß wird, extrahiere ich </a:t>
            </a:r>
            <a:br>
              <a:rPr lang="de-DE" dirty="0"/>
            </a:br>
            <a:r>
              <a:rPr lang="de-DE" dirty="0"/>
              <a:t>Blöcke in eine neue Methode mit aussagefähigem Namen (</a:t>
            </a:r>
            <a:r>
              <a:rPr lang="de-DE" dirty="0" err="1"/>
              <a:t>VerbSubstantiv</a:t>
            </a:r>
            <a:r>
              <a:rPr lang="de-DE" dirty="0"/>
              <a:t>).</a:t>
            </a:r>
          </a:p>
          <a:p>
            <a:r>
              <a:rPr lang="de-DE" dirty="0"/>
              <a:t>An statt in einem Kommentar die Aufgabe eines Blocks zu beschreiben, ist es lesbarer, den Block in eine Methode </a:t>
            </a:r>
            <a:br>
              <a:rPr lang="de-DE" dirty="0"/>
            </a:br>
            <a:r>
              <a:rPr lang="de-DE" dirty="0"/>
              <a:t>zu extrahieren und dieser einen aussagefähigen</a:t>
            </a:r>
            <a:br>
              <a:rPr lang="de-DE" dirty="0"/>
            </a:br>
            <a:r>
              <a:rPr lang="de-DE" dirty="0"/>
              <a:t>Namen zu geben. Dies erleichtert auch die Testbarkeit.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4070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0D0B10-EE6B-4657-9A02-F38E5F8C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 </a:t>
            </a:r>
            <a:r>
              <a:rPr lang="de-DE" dirty="0" err="1"/>
              <a:t>Superclass</a:t>
            </a:r>
            <a:r>
              <a:rPr lang="de-DE" dirty="0"/>
              <a:t> / Interface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E56FC97-B3C5-4B29-A8B2-96B7E0B4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7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Gemeinsamkeiten in eine Basisklasse heraus ziehen.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13913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59C47-F343-494B-AC9F-16B80AF8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up</a:t>
            </a:r>
            <a:r>
              <a:rPr lang="de-DE" dirty="0"/>
              <a:t> / down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41A2A7-0549-4D84-A031-FB93421FC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4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Auf welcher Ebene </a:t>
            </a:r>
            <a:br>
              <a:rPr lang="de-DE" dirty="0"/>
            </a:br>
            <a:r>
              <a:rPr lang="de-DE" dirty="0"/>
              <a:t>(möglichst weit oben in der Vererbungshierarchie) </a:t>
            </a:r>
            <a:br>
              <a:rPr lang="de-DE" dirty="0"/>
            </a:br>
            <a:r>
              <a:rPr lang="de-DE" dirty="0"/>
              <a:t>kann eine Funktionalität implementiert werden? </a:t>
            </a:r>
          </a:p>
        </p:txBody>
      </p:sp>
    </p:spTree>
    <p:extLst>
      <p:ext uri="{BB962C8B-B14F-4D97-AF65-F5344CB8AC3E}">
        <p14:creationId xmlns:p14="http://schemas.microsoft.com/office/powerpoint/2010/main" val="511931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D78B7-54AF-4627-B7B6-2AB24E57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Polymorphism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728158-78D9-4DC0-8D93-AFDDBFCD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139" y="1698705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de-DE" sz="2200" dirty="0"/>
              <a:t>Typabfragen durch eine virtuelle (oder </a:t>
            </a:r>
            <a:r>
              <a:rPr lang="de-DE" sz="2200" dirty="0" err="1"/>
              <a:t>abstracte</a:t>
            </a:r>
            <a:r>
              <a:rPr lang="de-DE" sz="2200" dirty="0"/>
              <a:t>) Methode ersetzen </a:t>
            </a:r>
            <a:br>
              <a:rPr lang="de-DE" sz="2200" dirty="0"/>
            </a:br>
            <a:r>
              <a:rPr lang="de-DE" sz="2200" dirty="0"/>
              <a:t>und diese in der abgeleiteten Klasse überschreiben.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de-DE" sz="2200" dirty="0"/>
              <a:t>Statt:</a:t>
            </a:r>
            <a:br>
              <a:rPr lang="de-DE" sz="2200" dirty="0"/>
            </a:br>
            <a:r>
              <a:rPr lang="de-DE" sz="2200" dirty="0" err="1"/>
              <a:t>If</a:t>
            </a:r>
            <a:r>
              <a:rPr lang="de-DE" sz="2200" dirty="0"/>
              <a:t>( </a:t>
            </a:r>
            <a:r>
              <a:rPr lang="de-DE" sz="2200" dirty="0" err="1"/>
              <a:t>meinAuto.Typ</a:t>
            </a:r>
            <a:r>
              <a:rPr lang="de-DE" sz="2200" dirty="0"/>
              <a:t> ==  </a:t>
            </a:r>
            <a:r>
              <a:rPr lang="de-DE" sz="2200" dirty="0" err="1"/>
              <a:t>Fahrzeugtyp.Elektro</a:t>
            </a:r>
            <a:r>
              <a:rPr lang="de-DE" sz="2200" dirty="0"/>
              <a:t>)</a:t>
            </a:r>
            <a:br>
              <a:rPr lang="de-DE" sz="2200" dirty="0"/>
            </a:br>
            <a:r>
              <a:rPr lang="de-DE" sz="2200" dirty="0"/>
              <a:t>     </a:t>
            </a:r>
            <a:r>
              <a:rPr lang="de-DE" sz="2200" dirty="0" err="1"/>
              <a:t>TankeStrom</a:t>
            </a:r>
            <a:r>
              <a:rPr lang="de-DE" sz="2200" dirty="0"/>
              <a:t>(</a:t>
            </a:r>
            <a:r>
              <a:rPr lang="de-DE" sz="2200" dirty="0" err="1"/>
              <a:t>meinAuto</a:t>
            </a:r>
            <a:r>
              <a:rPr lang="de-DE" sz="2200" dirty="0"/>
              <a:t>);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de-DE" sz="2200" dirty="0"/>
              <a:t>Else</a:t>
            </a:r>
            <a:br>
              <a:rPr lang="de-DE" sz="2200" dirty="0"/>
            </a:br>
            <a:r>
              <a:rPr lang="de-DE" sz="2200" dirty="0"/>
              <a:t>     </a:t>
            </a:r>
            <a:r>
              <a:rPr lang="de-DE" sz="2200" dirty="0" err="1"/>
              <a:t>TankeSprit</a:t>
            </a:r>
            <a:r>
              <a:rPr lang="de-DE" sz="2200" dirty="0"/>
              <a:t>(</a:t>
            </a:r>
            <a:r>
              <a:rPr lang="de-DE" sz="2200" dirty="0" err="1"/>
              <a:t>meinAuto</a:t>
            </a:r>
            <a:r>
              <a:rPr lang="de-DE" sz="2200" dirty="0"/>
              <a:t>);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de-DE" sz="2200" dirty="0"/>
              <a:t>Besser:</a:t>
            </a:r>
            <a:br>
              <a:rPr lang="de-DE" sz="2200" dirty="0"/>
            </a:br>
            <a:r>
              <a:rPr lang="de-DE" sz="2200" dirty="0" err="1"/>
              <a:t>meinElektroauto.Tanken</a:t>
            </a:r>
            <a:r>
              <a:rPr lang="de-DE" sz="2200" dirty="0"/>
              <a:t>();</a:t>
            </a:r>
            <a:br>
              <a:rPr lang="de-DE" sz="2200" dirty="0"/>
            </a:br>
            <a:r>
              <a:rPr lang="de-DE" sz="2200" dirty="0" err="1"/>
              <a:t>meinBenzinAuto.Tanken</a:t>
            </a:r>
            <a:r>
              <a:rPr lang="de-DE" sz="2200" dirty="0"/>
              <a:t>(); 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de-DE" sz="2200" dirty="0"/>
              <a:t>Wer weiß am Besten wie ein Fahrzeug betankt wird? Das Fahrzeug selbst!</a:t>
            </a:r>
          </a:p>
          <a:p>
            <a:pPr marL="0" indent="0">
              <a:spcAft>
                <a:spcPts val="1000"/>
              </a:spcAft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106050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484C6-6099-46B9-A80D-CA9BD244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Replace</a:t>
            </a:r>
            <a:r>
              <a:rPr lang="de-DE" dirty="0"/>
              <a:t> Parameter List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object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3247D-E04B-4332-BBC4-BB4A7196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088" y="1751870"/>
            <a:ext cx="10972800" cy="452596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53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37C08-76FC-4D06-A830-8E7EC534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Resharper</a:t>
            </a:r>
            <a:r>
              <a:rPr lang="de-DE" dirty="0"/>
              <a:t> Highlights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36599-5804-481B-A3A8-3C21956E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9273" y="1742634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Generate </a:t>
            </a:r>
            <a:r>
              <a:rPr lang="de-DE" dirty="0" err="1"/>
              <a:t>Constructor</a:t>
            </a:r>
            <a:endParaRPr lang="de-DE" dirty="0"/>
          </a:p>
          <a:p>
            <a:pPr fontAlgn="ctr"/>
            <a:r>
              <a:rPr lang="de-DE" dirty="0" err="1"/>
              <a:t>CleanUp</a:t>
            </a:r>
            <a:r>
              <a:rPr lang="de-DE" dirty="0"/>
              <a:t> Code</a:t>
            </a:r>
          </a:p>
          <a:p>
            <a:pPr fontAlgn="ctr"/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namspaces</a:t>
            </a:r>
            <a:endParaRPr lang="de-DE" dirty="0"/>
          </a:p>
          <a:p>
            <a:pPr fontAlgn="ctr"/>
            <a:r>
              <a:rPr lang="de-DE" dirty="0"/>
              <a:t>Initialize Member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constructor</a:t>
            </a:r>
            <a:r>
              <a:rPr lang="de-DE" dirty="0"/>
              <a:t> Parameter</a:t>
            </a:r>
          </a:p>
          <a:p>
            <a:pPr fontAlgn="ctr"/>
            <a:r>
              <a:rPr lang="de-DE" dirty="0"/>
              <a:t>Move </a:t>
            </a:r>
            <a:r>
              <a:rPr lang="de-DE" dirty="0" err="1"/>
              <a:t>class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63106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37213-6DFB-403A-8140-36164E551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Bad </a:t>
            </a:r>
            <a:r>
              <a:rPr lang="de-DE" dirty="0" err="1"/>
              <a:t>smells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DA9C18-7640-4703-BF4D-7D03BAE93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CCDAD-5502-9B90-164C-01E887F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28B36-ABCB-7343-C0B4-8BD0C51E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956" y="1798763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Etablierte, bewährte Vorgehensweise,</a:t>
            </a:r>
            <a:br>
              <a:rPr lang="de-DE" dirty="0"/>
            </a:br>
            <a:r>
              <a:rPr lang="de-DE" dirty="0"/>
              <a:t>die verhindern soll, dass ein Bad </a:t>
            </a:r>
            <a:r>
              <a:rPr lang="de-DE" dirty="0" err="1"/>
              <a:t>smell</a:t>
            </a:r>
            <a:r>
              <a:rPr lang="de-DE" dirty="0"/>
              <a:t> entsteht.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Beispiele:</a:t>
            </a:r>
          </a:p>
          <a:p>
            <a:r>
              <a:rPr lang="de-DE" dirty="0"/>
              <a:t>Fehlersuche in den Compiler verlagern</a:t>
            </a:r>
            <a:br>
              <a:rPr lang="de-DE" dirty="0"/>
            </a:br>
            <a:r>
              <a:rPr lang="de-DE" dirty="0"/>
              <a:t>=&gt; Typsicherheit (</a:t>
            </a:r>
            <a:r>
              <a:rPr lang="de-DE" dirty="0" err="1"/>
              <a:t>casts</a:t>
            </a:r>
            <a:r>
              <a:rPr lang="de-DE" dirty="0"/>
              <a:t> vermeiden).</a:t>
            </a:r>
          </a:p>
          <a:p>
            <a:r>
              <a:rPr lang="de-DE" dirty="0"/>
              <a:t>Eine Methode tut (nur!) das, war ihr Name verspricht, </a:t>
            </a:r>
            <a:br>
              <a:rPr lang="de-DE" dirty="0"/>
            </a:br>
            <a:r>
              <a:rPr lang="de-DE" dirty="0"/>
              <a:t>oder sie wirft eine Exception.</a:t>
            </a:r>
          </a:p>
          <a:p>
            <a:r>
              <a:rPr lang="de-DE" dirty="0"/>
              <a:t>Fail </a:t>
            </a:r>
            <a:r>
              <a:rPr lang="de-DE" dirty="0" err="1"/>
              <a:t>early</a:t>
            </a:r>
            <a:r>
              <a:rPr lang="de-DE" dirty="0"/>
              <a:t> and </a:t>
            </a:r>
            <a:r>
              <a:rPr lang="de-DE" dirty="0" err="1"/>
              <a:t>loud</a:t>
            </a:r>
            <a:r>
              <a:rPr lang="de-DE" dirty="0"/>
              <a:t>.</a:t>
            </a:r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yourself</a:t>
            </a:r>
            <a:r>
              <a:rPr lang="de-DE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345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E5DE8-21A8-4A08-B502-1AA8F3DE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Codequalität in „</a:t>
            </a:r>
            <a:r>
              <a:rPr lang="de-DE" dirty="0" err="1"/>
              <a:t>WTF‘s</a:t>
            </a:r>
            <a:r>
              <a:rPr lang="de-DE" dirty="0"/>
              <a:t> pro Minute“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993B89-8A1A-4E52-8166-4A13E223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9" y="1751870"/>
            <a:ext cx="10972800" cy="4525963"/>
          </a:xfrm>
        </p:spPr>
        <p:txBody>
          <a:bodyPr/>
          <a:lstStyle/>
          <a:p>
            <a:pPr fontAlgn="ctr"/>
            <a:r>
              <a:rPr lang="de-DE" dirty="0"/>
              <a:t>Das „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least </a:t>
            </a:r>
            <a:r>
              <a:rPr lang="de-DE" dirty="0" err="1"/>
              <a:t>surprise</a:t>
            </a:r>
            <a:r>
              <a:rPr lang="de-DE" dirty="0"/>
              <a:t>“ beachten. </a:t>
            </a:r>
          </a:p>
          <a:p>
            <a:pPr fontAlgn="ctr"/>
            <a:r>
              <a:rPr lang="de-DE" dirty="0"/>
              <a:t>„</a:t>
            </a:r>
            <a:r>
              <a:rPr lang="de-DE" dirty="0" err="1"/>
              <a:t>Honour</a:t>
            </a:r>
            <a:r>
              <a:rPr lang="de-DE" dirty="0"/>
              <a:t> </a:t>
            </a:r>
            <a:r>
              <a:rPr lang="de-DE" dirty="0" err="1"/>
              <a:t>expectations</a:t>
            </a:r>
            <a:r>
              <a:rPr lang="de-DE" dirty="0"/>
              <a:t>.“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4338" name="Picture 2" descr="WTFs, ">
            <a:extLst>
              <a:ext uri="{FF2B5EF4-FFF2-40B4-BE49-F238E27FC236}">
                <a16:creationId xmlns:a16="http://schemas.microsoft.com/office/drawing/2014/main" id="{915672E7-5DFC-4887-9971-885C0CAE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87" y="2499695"/>
            <a:ext cx="4360539" cy="395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02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01C1A-2E04-48F1-8A49-F5F1C17D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return Code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0F5E0-1FC7-4628-8253-C1AB9C7E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0033" y="1751870"/>
            <a:ext cx="10972800" cy="4525963"/>
          </a:xfrm>
        </p:spPr>
        <p:txBody>
          <a:bodyPr/>
          <a:lstStyle/>
          <a:p>
            <a:r>
              <a:rPr lang="de-DE" dirty="0"/>
              <a:t>Einsatz von null generell vermeiden </a:t>
            </a:r>
            <a:br>
              <a:rPr lang="de-DE" dirty="0"/>
            </a:br>
            <a:r>
              <a:rPr lang="de-DE" dirty="0"/>
              <a:t>(Gefahr einer </a:t>
            </a:r>
            <a:r>
              <a:rPr lang="de-DE" dirty="0" err="1"/>
              <a:t>NullReferenceException</a:t>
            </a:r>
            <a:r>
              <a:rPr lang="de-DE" dirty="0"/>
              <a:t>).</a:t>
            </a:r>
          </a:p>
          <a:p>
            <a:r>
              <a:rPr lang="de-DE" dirty="0" err="1"/>
              <a:t>Enumerable</a:t>
            </a:r>
            <a:r>
              <a:rPr lang="de-DE" dirty="0"/>
              <a:t>. Empty (statt null) für einen leere </a:t>
            </a:r>
            <a:br>
              <a:rPr lang="de-DE" dirty="0"/>
            </a:br>
            <a:r>
              <a:rPr lang="de-DE" dirty="0"/>
              <a:t>Collection zurückgeben!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5339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17D8E-4406-4063-986D-34BA3FE4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(… ==null)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71C56-6C6B-476F-A4C4-CE481F1E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927" y="1794402"/>
            <a:ext cx="6461049" cy="4525963"/>
          </a:xfrm>
        </p:spPr>
        <p:txBody>
          <a:bodyPr/>
          <a:lstStyle/>
          <a:p>
            <a:r>
              <a:rPr lang="de-DE" dirty="0"/>
              <a:t>Null Checks sind oft ein Hinweis auf die unerwünschte Verwendung von null als magischem Wert, z.B. an Stelle einer leeren Collection (</a:t>
            </a:r>
            <a:r>
              <a:rPr lang="de-DE" dirty="0" err="1"/>
              <a:t>Enumerable.Empty</a:t>
            </a:r>
            <a:r>
              <a:rPr lang="de-DE" dirty="0"/>
              <a:t>&lt;T&gt;). </a:t>
            </a:r>
          </a:p>
          <a:p>
            <a:r>
              <a:rPr lang="de-DE" dirty="0"/>
              <a:t>Statt einer null Referenz (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logger</a:t>
            </a:r>
            <a:r>
              <a:rPr lang="de-DE" dirty="0"/>
              <a:t> = null) besser ein Dummy null Objekt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logger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DummyLogger</a:t>
            </a:r>
            <a:r>
              <a:rPr lang="de-DE" dirty="0"/>
              <a:t>()) verwenden. 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75423F-8A03-46E7-AEC2-9BE15375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78" y="1794402"/>
            <a:ext cx="4328444" cy="39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18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A009-6A14-41A4-B6BC-94612E5B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026B7-E4F2-4BEF-89C4-A562944D9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68" y="1751870"/>
            <a:ext cx="10972800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/>
              <a:t>„Eine Methode tut was ihr Name verspricht </a:t>
            </a:r>
            <a:br>
              <a:rPr lang="de-DE" dirty="0"/>
            </a:br>
            <a:r>
              <a:rPr lang="de-DE" dirty="0"/>
              <a:t>oder sie wirft eine </a:t>
            </a:r>
            <a:r>
              <a:rPr lang="de-DE" dirty="0" err="1"/>
              <a:t>Exception</a:t>
            </a:r>
            <a:r>
              <a:rPr lang="de-DE" dirty="0"/>
              <a:t>.“</a:t>
            </a:r>
          </a:p>
          <a:p>
            <a:pPr>
              <a:spcAft>
                <a:spcPts val="2400"/>
              </a:spcAft>
            </a:pPr>
            <a:r>
              <a:rPr lang="de-DE" dirty="0"/>
              <a:t>Für Fehler Handling </a:t>
            </a:r>
            <a:r>
              <a:rPr lang="de-DE" dirty="0" err="1"/>
              <a:t>Exceptions</a:t>
            </a:r>
            <a:r>
              <a:rPr lang="de-DE" dirty="0"/>
              <a:t> verwenden!</a:t>
            </a:r>
          </a:p>
          <a:p>
            <a:pPr>
              <a:spcAft>
                <a:spcPts val="2400"/>
              </a:spcAft>
            </a:pPr>
            <a:r>
              <a:rPr lang="de-DE" dirty="0"/>
              <a:t>Nur für Zustandsabfragen (</a:t>
            </a:r>
            <a:r>
              <a:rPr lang="de-DE" dirty="0" err="1"/>
              <a:t>File.Exists</a:t>
            </a:r>
            <a:r>
              <a:rPr lang="de-DE" dirty="0"/>
              <a:t>()) </a:t>
            </a:r>
            <a:br>
              <a:rPr lang="de-DE" dirty="0"/>
            </a:br>
            <a:r>
              <a:rPr lang="de-DE" dirty="0"/>
              <a:t>sind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returncodes</a:t>
            </a:r>
            <a:r>
              <a:rPr lang="de-DE" dirty="0"/>
              <a:t> zulässig.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7247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9F430-B658-43EF-97F0-47330721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(Typabfrage)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CABB3-9DD7-4D76-9EEC-BF35730E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4688" y="1751870"/>
            <a:ext cx="10972800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/>
              <a:t>Typabfragen können ein starker Hinweis auf </a:t>
            </a:r>
            <a:br>
              <a:rPr lang="de-DE" dirty="0"/>
            </a:br>
            <a:r>
              <a:rPr lang="de-DE" dirty="0"/>
              <a:t>prozeduralen Programmierstiel sein.</a:t>
            </a:r>
          </a:p>
          <a:p>
            <a:pPr>
              <a:spcAft>
                <a:spcPts val="2400"/>
              </a:spcAft>
            </a:pPr>
            <a:r>
              <a:rPr lang="de-DE" dirty="0"/>
              <a:t>Welche Klasse weiß am besten, wie etwas funktioniert?</a:t>
            </a:r>
          </a:p>
          <a:p>
            <a:pPr>
              <a:spcAft>
                <a:spcPts val="2400"/>
              </a:spcAft>
            </a:pPr>
            <a:r>
              <a:rPr lang="de-DE" dirty="0" err="1"/>
              <a:t>Refactoring</a:t>
            </a:r>
            <a:r>
              <a:rPr lang="de-DE" dirty="0"/>
              <a:t> „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hierarchy</a:t>
            </a:r>
            <a:r>
              <a:rPr lang="de-DE" dirty="0"/>
              <a:t>“ </a:t>
            </a:r>
            <a:br>
              <a:rPr lang="de-DE" dirty="0"/>
            </a:br>
            <a:r>
              <a:rPr lang="de-DE" dirty="0"/>
              <a:t>anwenden (virtual / </a:t>
            </a:r>
            <a:r>
              <a:rPr lang="de-DE" dirty="0" err="1"/>
              <a:t>override</a:t>
            </a:r>
            <a:r>
              <a:rPr lang="de-DE" dirty="0"/>
              <a:t>).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5309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9A48F-E922-4BC2-BAE3-88F6DEA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(Parameterwert)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3993B-1E14-4D2C-A401-BFFB903F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851" y="175187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Abfragen auf einen Methodenparameter besser durch </a:t>
            </a:r>
            <a:br>
              <a:rPr lang="de-DE" dirty="0"/>
            </a:br>
            <a:r>
              <a:rPr lang="de-DE" dirty="0"/>
              <a:t>zwei getrennte Methoden ersetzen (</a:t>
            </a:r>
            <a:r>
              <a:rPr lang="de-DE" dirty="0" err="1"/>
              <a:t>Seperation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dirty="0"/>
              <a:t>Bad </a:t>
            </a:r>
            <a:r>
              <a:rPr lang="de-DE" dirty="0" err="1"/>
              <a:t>smell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Buche(double Betrag, </a:t>
            </a:r>
            <a:r>
              <a:rPr lang="de-DE" dirty="0" err="1"/>
              <a:t>bool</a:t>
            </a:r>
            <a:r>
              <a:rPr lang="de-DE" dirty="0"/>
              <a:t> </a:t>
            </a:r>
            <a:r>
              <a:rPr lang="de-DE" dirty="0" err="1"/>
              <a:t>istStorno</a:t>
            </a:r>
            <a:r>
              <a:rPr lang="de-DE" dirty="0"/>
              <a:t>) </a:t>
            </a:r>
          </a:p>
          <a:p>
            <a:pPr marL="0" indent="0">
              <a:buNone/>
            </a:pPr>
            <a:r>
              <a:rPr lang="de-DE" dirty="0"/>
              <a:t>Besser:</a:t>
            </a:r>
            <a:br>
              <a:rPr lang="de-DE" dirty="0"/>
            </a:br>
            <a:r>
              <a:rPr lang="de-DE" dirty="0" err="1"/>
              <a:t>BucheRechnung</a:t>
            </a:r>
            <a:r>
              <a:rPr lang="de-DE" dirty="0"/>
              <a:t>(double Betrag)</a:t>
            </a:r>
            <a:br>
              <a:rPr lang="de-DE" dirty="0"/>
            </a:br>
            <a:r>
              <a:rPr lang="de-DE" dirty="0" err="1"/>
              <a:t>BucheStorno</a:t>
            </a:r>
            <a:r>
              <a:rPr lang="de-DE" dirty="0"/>
              <a:t>(double Betrag)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540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25E8-F96B-4871-A753-C197447A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Explicite</a:t>
            </a:r>
            <a:r>
              <a:rPr lang="de-DE" dirty="0"/>
              <a:t> </a:t>
            </a:r>
            <a:r>
              <a:rPr lang="de-DE" dirty="0" err="1"/>
              <a:t>Typconversion</a:t>
            </a:r>
            <a:r>
              <a:rPr lang="de-DE" dirty="0"/>
              <a:t> (cast)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F0FCB9-FCB4-420F-A44F-B2556E1F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615" y="1751870"/>
            <a:ext cx="11582398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 err="1"/>
              <a:t>Explicite</a:t>
            </a:r>
            <a:r>
              <a:rPr lang="de-DE" dirty="0"/>
              <a:t> </a:t>
            </a:r>
            <a:r>
              <a:rPr lang="de-DE" dirty="0" err="1"/>
              <a:t>Typconversionen</a:t>
            </a:r>
            <a:r>
              <a:rPr lang="de-DE" dirty="0"/>
              <a:t> sind ein Hinweis darauf, </a:t>
            </a:r>
            <a:br>
              <a:rPr lang="de-DE" dirty="0"/>
            </a:br>
            <a:r>
              <a:rPr lang="de-DE" dirty="0"/>
              <a:t>dass das Wissen des Entwicklers nicht für den Compiler </a:t>
            </a:r>
            <a:br>
              <a:rPr lang="de-DE" dirty="0"/>
            </a:br>
            <a:r>
              <a:rPr lang="de-DE" dirty="0"/>
              <a:t>verfügbar ist. </a:t>
            </a:r>
          </a:p>
          <a:p>
            <a:pPr>
              <a:spcAft>
                <a:spcPts val="2400"/>
              </a:spcAft>
            </a:pPr>
            <a:r>
              <a:rPr lang="de-DE" dirty="0"/>
              <a:t>Werden zur </a:t>
            </a:r>
            <a:r>
              <a:rPr lang="de-DE" dirty="0" err="1"/>
              <a:t>Compilezeit</a:t>
            </a:r>
            <a:r>
              <a:rPr lang="de-DE" dirty="0"/>
              <a:t> nicht geprüft und können </a:t>
            </a:r>
            <a:br>
              <a:rPr lang="de-DE" dirty="0"/>
            </a:br>
            <a:r>
              <a:rPr lang="de-DE" dirty="0"/>
              <a:t>zu Laufzeitfehlern führen. </a:t>
            </a:r>
          </a:p>
          <a:p>
            <a:pPr>
              <a:spcAft>
                <a:spcPts val="2400"/>
              </a:spcAft>
            </a:pPr>
            <a:r>
              <a:rPr lang="de-DE" dirty="0"/>
              <a:t>Evtl. </a:t>
            </a:r>
            <a:r>
              <a:rPr lang="de-DE" dirty="0" err="1"/>
              <a:t>Generics</a:t>
            </a:r>
            <a:r>
              <a:rPr lang="de-DE" dirty="0"/>
              <a:t> verwenden?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0464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55FC-B151-40D0-906F-00FB5BC6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Nichts sagender Kommentar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D5E7D9-8D91-46D1-B448-E9653535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903" y="1724162"/>
            <a:ext cx="6896984" cy="4525963"/>
          </a:xfrm>
        </p:spPr>
        <p:txBody>
          <a:bodyPr>
            <a:normAutofit lnSpcReduction="10000"/>
          </a:bodyPr>
          <a:lstStyle/>
          <a:p>
            <a:pPr fontAlgn="ctr">
              <a:spcAft>
                <a:spcPts val="1100"/>
              </a:spcAft>
            </a:pPr>
            <a:r>
              <a:rPr lang="de-DE" dirty="0"/>
              <a:t>Ein Kommentar ist kein Ersatz für </a:t>
            </a:r>
            <a:br>
              <a:rPr lang="de-DE" dirty="0"/>
            </a:br>
            <a:r>
              <a:rPr lang="de-DE" dirty="0"/>
              <a:t>lesbaren Code. 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Statt Kommentar besser „Extract Method“ </a:t>
            </a:r>
            <a:r>
              <a:rPr lang="de-DE" dirty="0" err="1"/>
              <a:t>Refactoring</a:t>
            </a:r>
            <a:r>
              <a:rPr lang="de-DE" dirty="0"/>
              <a:t> verwenden. 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Nichts sagender Kommentar (generiert?) 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Kommentar passt nicht zum Code (kopiert?) </a:t>
            </a:r>
          </a:p>
          <a:p>
            <a:pPr fontAlgn="ctr">
              <a:spcAft>
                <a:spcPts val="1100"/>
              </a:spcAft>
            </a:pPr>
            <a:r>
              <a:rPr lang="de-DE" dirty="0"/>
              <a:t>XML Kommentare bevorzugen (werden im Intellisense angezeigt)</a:t>
            </a:r>
          </a:p>
          <a:p>
            <a:pPr>
              <a:spcAft>
                <a:spcPts val="1100"/>
              </a:spcAft>
            </a:pPr>
            <a:endParaRPr lang="de-DE" dirty="0"/>
          </a:p>
        </p:txBody>
      </p:sp>
      <p:pic>
        <p:nvPicPr>
          <p:cNvPr id="15362" name="Picture 2" descr="I have no idea what this crappy &#10;function does and how and why it &#10;works . &#10;But it seems to be important. &#10;PLEASE DON'T TOUCH IT! ! ! &#10;GOOD COMMENTS &#10;ARE ESSENTIAL TO &#10;DELIVER HIGH &#10;QUALITY. &#10;YEP ">
            <a:extLst>
              <a:ext uri="{FF2B5EF4-FFF2-40B4-BE49-F238E27FC236}">
                <a16:creationId xmlns:a16="http://schemas.microsoft.com/office/drawing/2014/main" id="{73DDA314-9757-4CC8-96EA-03A10CCB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77" y="1619739"/>
            <a:ext cx="3766170" cy="47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57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CE582-FF81-4478-9858-7A4D9D06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Auskommentierter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91EC6-5A82-42F0-92E0-CF3D2AEF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1" y="1751870"/>
            <a:ext cx="10972800" cy="45259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de-DE" dirty="0"/>
              <a:t>Zur Versionierung des Quellcodes wird heutzutage eine Quellcodeverwaltung verwendet (TFS, SVN, GIT).</a:t>
            </a:r>
          </a:p>
          <a:p>
            <a:r>
              <a:rPr lang="de-DE" dirty="0"/>
              <a:t>Auskommentierter Code verschlechtert das SNR und </a:t>
            </a:r>
            <a:br>
              <a:rPr lang="de-DE" dirty="0"/>
            </a:br>
            <a:r>
              <a:rPr lang="de-DE" dirty="0"/>
              <a:t>erschwert die Wartung.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7068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48F90-B4BA-40EF-8984-2497B46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Magische Werte im Code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17E74-B42A-4933-BA7A-5782635F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978" y="1751870"/>
            <a:ext cx="10972800" cy="4525963"/>
          </a:xfrm>
        </p:spPr>
        <p:txBody>
          <a:bodyPr/>
          <a:lstStyle/>
          <a:p>
            <a:r>
              <a:rPr lang="de-DE" dirty="0"/>
              <a:t>Magische Werte im Code sind nicht erwünscht.</a:t>
            </a:r>
          </a:p>
          <a:p>
            <a:pPr>
              <a:spcAft>
                <a:spcPts val="1800"/>
              </a:spcAft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status</a:t>
            </a:r>
            <a:r>
              <a:rPr lang="de-DE" dirty="0"/>
              <a:t> =="V“) //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smell</a:t>
            </a:r>
            <a:endParaRPr lang="de-DE" dirty="0"/>
          </a:p>
          <a:p>
            <a:pPr>
              <a:spcAft>
                <a:spcPts val="1800"/>
              </a:spcAft>
            </a:pPr>
            <a:r>
              <a:rPr lang="de-DE" dirty="0"/>
              <a:t>Statt dessen </a:t>
            </a:r>
            <a:r>
              <a:rPr lang="de-DE" dirty="0" err="1"/>
              <a:t>enum</a:t>
            </a:r>
            <a:r>
              <a:rPr lang="de-DE" dirty="0"/>
              <a:t> verwenden, mit Intellisense und </a:t>
            </a:r>
            <a:br>
              <a:rPr lang="de-DE" dirty="0"/>
            </a:br>
            <a:r>
              <a:rPr lang="de-DE" dirty="0" err="1"/>
              <a:t>Compilezeitprüfung</a:t>
            </a:r>
            <a:r>
              <a:rPr lang="de-DE" dirty="0"/>
              <a:t> :-)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status</a:t>
            </a:r>
            <a:r>
              <a:rPr lang="de-DE" dirty="0"/>
              <a:t> == </a:t>
            </a:r>
            <a:r>
              <a:rPr lang="de-DE" dirty="0" err="1"/>
              <a:t>Buchungsstatus.Verbucht</a:t>
            </a:r>
            <a:r>
              <a:rPr lang="de-DE" dirty="0"/>
              <a:t>). </a:t>
            </a:r>
          </a:p>
          <a:p>
            <a:r>
              <a:rPr lang="de-DE" dirty="0" err="1"/>
              <a:t>Constanten</a:t>
            </a:r>
            <a:r>
              <a:rPr lang="de-DE" dirty="0"/>
              <a:t> sind etwas besser als magische Werte, </a:t>
            </a:r>
            <a:br>
              <a:rPr lang="de-DE" dirty="0"/>
            </a:br>
            <a:r>
              <a:rPr lang="de-DE" dirty="0"/>
              <a:t>unterstützen aber kein Intellisense und keine Typprüfung.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58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3845</Words>
  <Application>Microsoft Office PowerPoint</Application>
  <PresentationFormat>Breitbild</PresentationFormat>
  <Paragraphs>382</Paragraphs>
  <Slides>109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Comic Sans MS</vt:lpstr>
      <vt:lpstr>Trebuchet MS</vt:lpstr>
      <vt:lpstr>Verdana</vt:lpstr>
      <vt:lpstr>Wingdings 3</vt:lpstr>
      <vt:lpstr>Facette</vt:lpstr>
      <vt:lpstr>Document</vt:lpstr>
      <vt:lpstr>Herzlich Willkommen zum „Refactoring“ Seminar  Referent: Dr. Viktor Jarai </vt:lpstr>
      <vt:lpstr>Seminarzeiten (Köln)</vt:lpstr>
      <vt:lpstr>Seminarzeiten (Remote)</vt:lpstr>
      <vt:lpstr>Wer bin ich?</vt:lpstr>
      <vt:lpstr>Martin Fowler:</vt:lpstr>
      <vt:lpstr>Wichtige Begriffe:</vt:lpstr>
      <vt:lpstr>Refactor (verb):</vt:lpstr>
      <vt:lpstr>Bad smell</vt:lpstr>
      <vt:lpstr>Best Practice</vt:lpstr>
      <vt:lpstr>YAGNI</vt:lpstr>
      <vt:lpstr>KISS</vt:lpstr>
      <vt:lpstr>SOLID Kriterien</vt:lpstr>
      <vt:lpstr>Agile Architektur</vt:lpstr>
      <vt:lpstr>Shared Code Ownership</vt:lpstr>
      <vt:lpstr>Shared Code Ownership</vt:lpstr>
      <vt:lpstr>Coding Conventions</vt:lpstr>
      <vt:lpstr>Refactor early and often</vt:lpstr>
      <vt:lpstr>Pair Programming </vt:lpstr>
      <vt:lpstr>Code Reviews </vt:lpstr>
      <vt:lpstr>Metriken: Qualität messbar machen </vt:lpstr>
      <vt:lpstr>Best Practices</vt:lpstr>
      <vt:lpstr>The Best Code is No Code At All </vt:lpstr>
      <vt:lpstr>Programming by Contract</vt:lpstr>
      <vt:lpstr>Programming by Contract</vt:lpstr>
      <vt:lpstr>Fail early and loud</vt:lpstr>
      <vt:lpstr>Fail early and loud</vt:lpstr>
      <vt:lpstr>Strong Exception guarantee</vt:lpstr>
      <vt:lpstr>Fehlersuche in den Compiler verlagern </vt:lpstr>
      <vt:lpstr>Intellisense nutzen und verfügbar machen</vt:lpstr>
      <vt:lpstr>Zombie Objekte vermeiden (weder lebendig noch tot)  </vt:lpstr>
      <vt:lpstr>Refactorings vereinfachen</vt:lpstr>
      <vt:lpstr>Refactorings vereinfachen</vt:lpstr>
      <vt:lpstr>SOLID Kriterien beachten</vt:lpstr>
      <vt:lpstr>Single Source of Truth </vt:lpstr>
      <vt:lpstr>Know How Management </vt:lpstr>
      <vt:lpstr>Beautifier verwenden</vt:lpstr>
      <vt:lpstr>Projekt Abhängigkeiten managen</vt:lpstr>
      <vt:lpstr>Trennung von Test- und Produktivcode</vt:lpstr>
      <vt:lpstr>Declarative vs. imperative Programmierung </vt:lpstr>
      <vt:lpstr>Datenbank versionieren </vt:lpstr>
      <vt:lpstr>LINQ nutzen </vt:lpstr>
      <vt:lpstr>Für Auflistungen IEnumerable&lt;T&gt; verwenden </vt:lpstr>
      <vt:lpstr>Polymorphie nutzen </vt:lpstr>
      <vt:lpstr>Namespaces / usings</vt:lpstr>
      <vt:lpstr>Hohes SNR im Code</vt:lpstr>
      <vt:lpstr>Profiler zur Performance Optimierung verwenden</vt:lpstr>
      <vt:lpstr>Seltene Ausnahmen bestätigen die Regel </vt:lpstr>
      <vt:lpstr>API Design</vt:lpstr>
      <vt:lpstr>Wissen ständig erweitern</vt:lpstr>
      <vt:lpstr>Unit Testing</vt:lpstr>
      <vt:lpstr>Test First!</vt:lpstr>
      <vt:lpstr>Konventionen für Tests </vt:lpstr>
      <vt:lpstr>AAA Pattern </vt:lpstr>
      <vt:lpstr>Tests sind linear und einfach</vt:lpstr>
      <vt:lpstr>Single Assert per Test </vt:lpstr>
      <vt:lpstr>Voraussetzung: Inversion of Control </vt:lpstr>
      <vt:lpstr>Abhängige Systeme faken </vt:lpstr>
      <vt:lpstr>Tests niemals auskommentieren </vt:lpstr>
      <vt:lpstr>Tests automatisch ausführen </vt:lpstr>
      <vt:lpstr>Fragile Tests vermeiden </vt:lpstr>
      <vt:lpstr>Design Patterns</vt:lpstr>
      <vt:lpstr>Beziehungen: "Ist ein" vs. "Hat ein" </vt:lpstr>
      <vt:lpstr>Fabrikmethode (IKEA) </vt:lpstr>
      <vt:lpstr>Adapter</vt:lpstr>
      <vt:lpstr>Decorator / Wrapper </vt:lpstr>
      <vt:lpstr>Compositum</vt:lpstr>
      <vt:lpstr>Lazy Load</vt:lpstr>
      <vt:lpstr>Proxy / Stub </vt:lpstr>
      <vt:lpstr>Null object Pattern </vt:lpstr>
      <vt:lpstr>Chain of Responsibility </vt:lpstr>
      <vt:lpstr>Zustand (Telefon) </vt:lpstr>
      <vt:lpstr>Observer </vt:lpstr>
      <vt:lpstr>Command</vt:lpstr>
      <vt:lpstr>Mediator</vt:lpstr>
      <vt:lpstr>Fassade</vt:lpstr>
      <vt:lpstr>Repository</vt:lpstr>
      <vt:lpstr>Transaction</vt:lpstr>
      <vt:lpstr>Visitor</vt:lpstr>
      <vt:lpstr>Bücher und Links </vt:lpstr>
      <vt:lpstr>Refactorings</vt:lpstr>
      <vt:lpstr>Pfadfinderregel </vt:lpstr>
      <vt:lpstr>Rename</vt:lpstr>
      <vt:lpstr>Extract Method</vt:lpstr>
      <vt:lpstr>Extract Superclass / Interface</vt:lpstr>
      <vt:lpstr>Pull up / down </vt:lpstr>
      <vt:lpstr>Replace Conditional with Polymorphism</vt:lpstr>
      <vt:lpstr>Replace Parameter List with parameter object </vt:lpstr>
      <vt:lpstr>Resharper Highlights </vt:lpstr>
      <vt:lpstr>Bad smells</vt:lpstr>
      <vt:lpstr>Codequalität in „WTF‘s pro Minute“ </vt:lpstr>
      <vt:lpstr>null return Code</vt:lpstr>
      <vt:lpstr>If(… ==null) </vt:lpstr>
      <vt:lpstr>bool return Code </vt:lpstr>
      <vt:lpstr>If(Typabfrage) </vt:lpstr>
      <vt:lpstr>If(Parameterwert) </vt:lpstr>
      <vt:lpstr>Explicite Typconversion (cast)</vt:lpstr>
      <vt:lpstr>Nichts sagender Kommentar </vt:lpstr>
      <vt:lpstr>Auskommentierter Code</vt:lpstr>
      <vt:lpstr>Magische Werte im Code </vt:lpstr>
      <vt:lpstr>new XyService()</vt:lpstr>
      <vt:lpstr>Leere catch Anweisung </vt:lpstr>
      <vt:lpstr>„Helper“ Klasse</vt:lpstr>
      <vt:lpstr>Static</vt:lpstr>
      <vt:lpstr>#Region</vt:lpstr>
      <vt:lpstr>Singleton Klasse</vt:lpstr>
      <vt:lpstr>Gott Klasse</vt:lpstr>
      <vt:lpstr>Basisklasse endet mit …Base </vt:lpstr>
      <vt:lpstr>"Clipboard Inheritance" </vt:lpstr>
      <vt:lpstr>Ich 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 „ C# Patterns und Best Practices “  Referent: Dr. Viktor Jarai </dc:title>
  <dc:creator>Helga Jarai</dc:creator>
  <cp:lastModifiedBy>Viktor Jarai</cp:lastModifiedBy>
  <cp:revision>23</cp:revision>
  <dcterms:created xsi:type="dcterms:W3CDTF">2022-09-24T13:53:38Z</dcterms:created>
  <dcterms:modified xsi:type="dcterms:W3CDTF">2022-09-25T18:28:48Z</dcterms:modified>
</cp:coreProperties>
</file>