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58" r:id="rId5"/>
    <p:sldId id="271" r:id="rId6"/>
    <p:sldId id="259" r:id="rId7"/>
    <p:sldId id="266" r:id="rId8"/>
    <p:sldId id="276" r:id="rId9"/>
    <p:sldId id="277" r:id="rId10"/>
    <p:sldId id="260" r:id="rId11"/>
    <p:sldId id="278" r:id="rId12"/>
    <p:sldId id="274" r:id="rId13"/>
    <p:sldId id="275" r:id="rId14"/>
    <p:sldId id="263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F7D7-A261-F240-B12A-E6A353FC8216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890B-5DA4-834F-800B-B45EE9053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1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BD65C-396B-184C-9C6B-AA7E7C320FB5}" type="datetimeFigureOut">
              <a:rPr lang="en-US" smtClean="0"/>
              <a:t>08/02/2016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13752-AC9F-064D-8E35-1D6444432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02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841-ADF5-C841-BF4F-71C5B9C42C6B}" type="datetime1">
              <a:rPr lang="en-US" smtClean="0"/>
              <a:t>08/02/2016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3772-0837-5B4D-854E-A67A4A723720}" type="datetime1">
              <a:rPr lang="en-US" smtClean="0"/>
              <a:t>08/02/2016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5C37D-4B16-9D4B-8244-FBC241626E0E}" type="datetime1">
              <a:rPr lang="en-US" smtClean="0"/>
              <a:t>08/02/2016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B458-EEE1-EF4D-A04F-FC27C3EF2A3C}" type="datetime1">
              <a:rPr lang="en-US" smtClean="0"/>
              <a:t>08/02/2016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C031-A980-5845-821E-FCA4A611F121}" type="datetime1">
              <a:rPr lang="en-US" smtClean="0"/>
              <a:t>08/02/2016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FDC-AFBD-B248-AEEB-D3FB5A740947}" type="datetime1">
              <a:rPr lang="en-US" smtClean="0"/>
              <a:t>08/02/2016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FDC5-0944-DA4F-9747-6C1F04823FCE}" type="datetime1">
              <a:rPr lang="en-US" smtClean="0"/>
              <a:t>08/02/2016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998E-34D6-EF46-9B2B-C37CCBD320DB}" type="datetime1">
              <a:rPr lang="en-US" smtClean="0"/>
              <a:t>08/02/2016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C899-D04B-244D-8362-68AA5EA8E7CF}" type="datetime1">
              <a:rPr lang="en-US" smtClean="0"/>
              <a:t>08/02/2016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91F4-DF86-AC48-9902-E5E0E3159612}" type="datetime1">
              <a:rPr lang="en-US" smtClean="0"/>
              <a:t>08/02/2016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86D4-A520-744A-9CBD-DF6835BC1CE4}" type="datetime1">
              <a:rPr lang="en-US" smtClean="0"/>
              <a:t>08/02/2016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B5-03FA-154C-98B1-4C65E9D86673}" type="datetime1">
              <a:rPr lang="en-US" smtClean="0"/>
              <a:t>08/02/2016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7383-FF1C-0640-91E3-4C6CBCE5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9" y="436728"/>
            <a:ext cx="8730821" cy="5449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585" y="878680"/>
            <a:ext cx="3323173" cy="3361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University Course Offering Determination(UCOD)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585" y="5985186"/>
            <a:ext cx="3883523" cy="7531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Interim Presentation</a:t>
            </a:r>
          </a:p>
          <a:p>
            <a:r>
              <a:rPr lang="en-US" dirty="0" smtClean="0"/>
              <a:t>Hiranthi Ranasinghe (149157U)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Multi Agent Systems and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71665"/>
          </a:xfrm>
        </p:spPr>
        <p:txBody>
          <a:bodyPr>
            <a:normAutofit/>
          </a:bodyPr>
          <a:lstStyle/>
          <a:p>
            <a:r>
              <a:rPr lang="en-US" b="1" dirty="0" smtClean="0"/>
              <a:t>Machine Learning </a:t>
            </a:r>
          </a:p>
          <a:p>
            <a:pPr lvl="2"/>
            <a:r>
              <a:rPr lang="en-US" dirty="0"/>
              <a:t>finding patterns and making predictions from data </a:t>
            </a:r>
            <a:endParaRPr lang="en-US" dirty="0" smtClean="0"/>
          </a:p>
          <a:p>
            <a:pPr lvl="2"/>
            <a:r>
              <a:rPr lang="en-US" dirty="0"/>
              <a:t>multivariate statistics, data mining, pattern recognition, and advanced/predictive analytics</a:t>
            </a:r>
            <a:r>
              <a:rPr lang="en-US" dirty="0" smtClean="0"/>
              <a:t>.</a:t>
            </a:r>
          </a:p>
          <a:p>
            <a:r>
              <a:rPr lang="en-US" dirty="0"/>
              <a:t>linear regression</a:t>
            </a:r>
          </a:p>
          <a:p>
            <a:pPr lvl="2"/>
            <a:r>
              <a:rPr lang="en-US" dirty="0" smtClean="0"/>
              <a:t>Pattern recognition and predictions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Agent Systems and Machine </a:t>
            </a:r>
            <a:r>
              <a:rPr lang="en-US" dirty="0" smtClean="0"/>
              <a:t>Learning(Contd.)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Multi Agent System</a:t>
            </a:r>
          </a:p>
          <a:p>
            <a:pPr>
              <a:buFontTx/>
              <a:buChar char="-"/>
            </a:pPr>
            <a:r>
              <a:rPr lang="en-US" b="1" i="1" dirty="0" smtClean="0"/>
              <a:t>Autonomous </a:t>
            </a:r>
            <a:r>
              <a:rPr lang="en-US" i="1" dirty="0" smtClean="0"/>
              <a:t>:</a:t>
            </a:r>
            <a:r>
              <a:rPr lang="en-US" dirty="0"/>
              <a:t> </a:t>
            </a:r>
            <a:r>
              <a:rPr lang="en-US" sz="2800" dirty="0"/>
              <a:t>operates without the direct intervention of </a:t>
            </a:r>
            <a:r>
              <a:rPr lang="en-US" sz="2800" dirty="0" smtClean="0"/>
              <a:t>humans or others </a:t>
            </a:r>
          </a:p>
          <a:p>
            <a:pPr>
              <a:buFontTx/>
              <a:buChar char="-"/>
            </a:pPr>
            <a:r>
              <a:rPr lang="en-US" b="1" i="1" dirty="0" smtClean="0"/>
              <a:t>Social</a:t>
            </a:r>
            <a:r>
              <a:rPr lang="en-US" i="1" dirty="0" smtClean="0"/>
              <a:t> : </a:t>
            </a:r>
            <a:r>
              <a:rPr lang="en-US" sz="2800" dirty="0" smtClean="0"/>
              <a:t>cooperates with </a:t>
            </a:r>
            <a:r>
              <a:rPr lang="en-US" sz="2800" dirty="0"/>
              <a:t>humans or other agents in order to achieve its </a:t>
            </a:r>
            <a:r>
              <a:rPr lang="en-US" sz="2800" dirty="0" smtClean="0"/>
              <a:t>tasks</a:t>
            </a:r>
          </a:p>
          <a:p>
            <a:pPr marL="0" indent="0">
              <a:buNone/>
            </a:pPr>
            <a:r>
              <a:rPr lang="en-US" i="1" dirty="0" smtClean="0"/>
              <a:t>- </a:t>
            </a:r>
            <a:r>
              <a:rPr lang="en-US" b="1" i="1" dirty="0" smtClean="0"/>
              <a:t>Reactive</a:t>
            </a:r>
            <a:r>
              <a:rPr lang="en-US" i="1" dirty="0" smtClean="0"/>
              <a:t> :</a:t>
            </a:r>
            <a:r>
              <a:rPr lang="en-US" dirty="0"/>
              <a:t> </a:t>
            </a:r>
            <a:r>
              <a:rPr lang="en-US" sz="2800" dirty="0" smtClean="0"/>
              <a:t>perceives its </a:t>
            </a:r>
            <a:r>
              <a:rPr lang="en-US" sz="2800" dirty="0"/>
              <a:t>environment and responds in a timely fashion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i="1" dirty="0" smtClean="0"/>
              <a:t>mobile</a:t>
            </a:r>
            <a:r>
              <a:rPr lang="en-US" dirty="0" smtClean="0"/>
              <a:t>: </a:t>
            </a:r>
            <a:r>
              <a:rPr lang="en-US" sz="2800" dirty="0"/>
              <a:t>ability to travel between </a:t>
            </a:r>
            <a:r>
              <a:rPr lang="en-US" sz="2800" dirty="0" smtClean="0"/>
              <a:t>different nodes </a:t>
            </a:r>
            <a:r>
              <a:rPr lang="en-US" sz="2800" dirty="0"/>
              <a:t>in a computer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14214" y="2956665"/>
            <a:ext cx="3919786" cy="27899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93075" y="3179171"/>
            <a:ext cx="1351128" cy="3786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63" y="3443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Novel Approach </a:t>
            </a:r>
            <a:r>
              <a:rPr lang="en-US" dirty="0" smtClean="0"/>
              <a:t>To Course Offering Determination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439" y="2006221"/>
            <a:ext cx="1494430" cy="3766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995" y="2197289"/>
            <a:ext cx="1264692" cy="335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8345" y="1979790"/>
            <a:ext cx="1640007" cy="37667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28513" y="2184506"/>
            <a:ext cx="1303361" cy="33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7305193" y="4440822"/>
            <a:ext cx="380923" cy="42238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859809" y="2308747"/>
            <a:ext cx="6804774" cy="2006314"/>
            <a:chOff x="859809" y="2308747"/>
            <a:chExt cx="6804774" cy="2006314"/>
          </a:xfrm>
        </p:grpSpPr>
        <p:grpSp>
          <p:nvGrpSpPr>
            <p:cNvPr id="50" name="Group 49"/>
            <p:cNvGrpSpPr/>
            <p:nvPr/>
          </p:nvGrpSpPr>
          <p:grpSpPr>
            <a:xfrm>
              <a:off x="859809" y="2308747"/>
              <a:ext cx="6732896" cy="1771933"/>
              <a:chOff x="859809" y="2308747"/>
              <a:chExt cx="6732896" cy="177193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59809" y="2811439"/>
                <a:ext cx="491319" cy="1269241"/>
                <a:chOff x="859809" y="2811439"/>
                <a:chExt cx="491319" cy="1269241"/>
              </a:xfrm>
            </p:grpSpPr>
            <p:sp>
              <p:nvSpPr>
                <p:cNvPr id="9" name="Smiley Face 8"/>
                <p:cNvSpPr/>
                <p:nvPr/>
              </p:nvSpPr>
              <p:spPr>
                <a:xfrm>
                  <a:off x="859809" y="2811439"/>
                  <a:ext cx="491319" cy="436728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941696" y="3248167"/>
                  <a:ext cx="409432" cy="832513"/>
                  <a:chOff x="1774209" y="3261815"/>
                  <a:chExt cx="409432" cy="832513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937982" y="3261815"/>
                    <a:ext cx="13648" cy="61414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774209" y="3440100"/>
                    <a:ext cx="382137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74209" y="3875964"/>
                    <a:ext cx="163773" cy="2183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1965277" y="3888748"/>
                    <a:ext cx="218364" cy="19193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" name="Smiley Face 18"/>
              <p:cNvSpPr/>
              <p:nvPr/>
            </p:nvSpPr>
            <p:spPr>
              <a:xfrm>
                <a:off x="7187823" y="2308747"/>
                <a:ext cx="380923" cy="422380"/>
              </a:xfrm>
              <a:prstGeom prst="smileyFac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233315" y="2724138"/>
                <a:ext cx="359390" cy="524030"/>
                <a:chOff x="1774209" y="3261815"/>
                <a:chExt cx="409432" cy="832513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37982" y="3261815"/>
                  <a:ext cx="13648" cy="6141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774209" y="3440100"/>
                  <a:ext cx="382137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1774209" y="3875964"/>
                  <a:ext cx="163773" cy="21836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965277" y="3888748"/>
                  <a:ext cx="218364" cy="19193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Smiley Face 26"/>
            <p:cNvSpPr/>
            <p:nvPr/>
          </p:nvSpPr>
          <p:spPr>
            <a:xfrm>
              <a:off x="7254242" y="3375284"/>
              <a:ext cx="380923" cy="422380"/>
            </a:xfrm>
            <a:prstGeom prst="smileyFac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305193" y="3791031"/>
              <a:ext cx="359390" cy="524030"/>
              <a:chOff x="1774209" y="3261815"/>
              <a:chExt cx="409432" cy="8325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937982" y="3261815"/>
                <a:ext cx="13648" cy="61414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774209" y="3440100"/>
                <a:ext cx="38213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774209" y="3875964"/>
                <a:ext cx="163773" cy="2183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65277" y="3888748"/>
                <a:ext cx="218364" cy="1919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7361756" y="4870904"/>
            <a:ext cx="359390" cy="524030"/>
            <a:chOff x="1774209" y="3261815"/>
            <a:chExt cx="409432" cy="83251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937982" y="3261815"/>
              <a:ext cx="13648" cy="6141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74209" y="3440100"/>
              <a:ext cx="3821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774209" y="3875964"/>
              <a:ext cx="163773" cy="2183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65277" y="3888748"/>
              <a:ext cx="218364" cy="191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593075" y="3230017"/>
            <a:ext cx="135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Agent Technology</a:t>
            </a:r>
            <a:endParaRPr 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4677770" y="3118765"/>
            <a:ext cx="1422778" cy="3882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Machine Learning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59809" y="4652012"/>
            <a:ext cx="92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Student Agent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932456" y="5284231"/>
            <a:ext cx="164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Course Agents</a:t>
            </a:r>
            <a:endParaRPr lang="en-US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702257" y="3711198"/>
            <a:ext cx="1446662" cy="7296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Suitable Course Determination Module</a:t>
            </a:r>
            <a:endParaRPr lang="en-US" sz="1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4698241" y="3702220"/>
            <a:ext cx="1446662" cy="7296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Prediction Module</a:t>
            </a:r>
            <a:endParaRPr lang="en-US" sz="1400" b="1" dirty="0"/>
          </a:p>
        </p:txBody>
      </p:sp>
      <p:sp>
        <p:nvSpPr>
          <p:cNvPr id="45" name="Right Arrow 44"/>
          <p:cNvSpPr/>
          <p:nvPr/>
        </p:nvSpPr>
        <p:spPr>
          <a:xfrm>
            <a:off x="1998564" y="4392132"/>
            <a:ext cx="767611" cy="3865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177958" y="3918350"/>
            <a:ext cx="520284" cy="2673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6159535" y="3862316"/>
            <a:ext cx="767611" cy="3865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790134" y="4611558"/>
            <a:ext cx="1387824" cy="943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Suitable </a:t>
            </a:r>
            <a:r>
              <a:rPr lang="en-US" sz="1400" b="1" dirty="0" smtClean="0"/>
              <a:t>Subjects </a:t>
            </a:r>
            <a:r>
              <a:rPr lang="en-US" sz="1400" b="1" dirty="0" smtClean="0"/>
              <a:t>Determination Module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69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64275" y="2715904"/>
            <a:ext cx="614149" cy="1678675"/>
            <a:chOff x="764275" y="2715904"/>
            <a:chExt cx="614149" cy="1678675"/>
          </a:xfrm>
        </p:grpSpPr>
        <p:sp>
          <p:nvSpPr>
            <p:cNvPr id="5" name="Smiley Face 4"/>
            <p:cNvSpPr/>
            <p:nvPr/>
          </p:nvSpPr>
          <p:spPr>
            <a:xfrm>
              <a:off x="764275" y="2715904"/>
              <a:ext cx="614149" cy="61415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4"/>
            </p:cNvCxnSpPr>
            <p:nvPr/>
          </p:nvCxnSpPr>
          <p:spPr>
            <a:xfrm>
              <a:off x="1071350" y="3330054"/>
              <a:ext cx="6823" cy="9007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59809" y="3548418"/>
              <a:ext cx="518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64275" y="4230806"/>
              <a:ext cx="307075" cy="163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78173" y="4230806"/>
              <a:ext cx="300251" cy="163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59809" y="4652012"/>
            <a:ext cx="92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Student Agent</a:t>
            </a:r>
            <a:endParaRPr lang="en-US" sz="1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7180997" y="2715904"/>
            <a:ext cx="614149" cy="1678675"/>
            <a:chOff x="764275" y="2715904"/>
            <a:chExt cx="614149" cy="1678675"/>
          </a:xfrm>
        </p:grpSpPr>
        <p:sp>
          <p:nvSpPr>
            <p:cNvPr id="21" name="Smiley Face 20"/>
            <p:cNvSpPr/>
            <p:nvPr/>
          </p:nvSpPr>
          <p:spPr>
            <a:xfrm>
              <a:off x="764275" y="2715904"/>
              <a:ext cx="614149" cy="61415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4"/>
            </p:cNvCxnSpPr>
            <p:nvPr/>
          </p:nvCxnSpPr>
          <p:spPr>
            <a:xfrm>
              <a:off x="1071350" y="3330054"/>
              <a:ext cx="6823" cy="9007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59809" y="3548418"/>
              <a:ext cx="5186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64275" y="4230806"/>
              <a:ext cx="307075" cy="163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78173" y="4230806"/>
              <a:ext cx="300251" cy="1637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32456" y="4788820"/>
            <a:ext cx="164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Course Agent</a:t>
            </a:r>
            <a:endParaRPr lang="en-US" sz="1400" b="1" dirty="0"/>
          </a:p>
        </p:txBody>
      </p:sp>
      <p:sp>
        <p:nvSpPr>
          <p:cNvPr id="27" name="Parallelogram 26"/>
          <p:cNvSpPr/>
          <p:nvPr/>
        </p:nvSpPr>
        <p:spPr>
          <a:xfrm>
            <a:off x="2752299" y="1820766"/>
            <a:ext cx="1487606" cy="79746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Z-Score &amp; District</a:t>
            </a:r>
            <a:endParaRPr lang="en-US" sz="1400" dirty="0"/>
          </a:p>
        </p:txBody>
      </p:sp>
      <p:sp>
        <p:nvSpPr>
          <p:cNvPr id="28" name="Parallelogram 27"/>
          <p:cNvSpPr/>
          <p:nvPr/>
        </p:nvSpPr>
        <p:spPr>
          <a:xfrm>
            <a:off x="2402007" y="3898043"/>
            <a:ext cx="1487606" cy="79746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Proffered </a:t>
            </a:r>
            <a:r>
              <a:rPr lang="en-US" sz="1400" dirty="0" smtClean="0"/>
              <a:t>Courses</a:t>
            </a:r>
            <a:endParaRPr lang="en-US" sz="1400" dirty="0"/>
          </a:p>
        </p:txBody>
      </p:sp>
      <p:sp>
        <p:nvSpPr>
          <p:cNvPr id="29" name="Parallelogram 28"/>
          <p:cNvSpPr/>
          <p:nvPr/>
        </p:nvSpPr>
        <p:spPr>
          <a:xfrm>
            <a:off x="2190466" y="5028887"/>
            <a:ext cx="1487606" cy="79746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Express Preferences</a:t>
            </a:r>
            <a:endParaRPr lang="en-US" sz="1400" dirty="0"/>
          </a:p>
        </p:txBody>
      </p:sp>
      <p:sp>
        <p:nvSpPr>
          <p:cNvPr id="30" name="Parallelogram 29"/>
          <p:cNvSpPr/>
          <p:nvPr/>
        </p:nvSpPr>
        <p:spPr>
          <a:xfrm>
            <a:off x="2583976" y="2876880"/>
            <a:ext cx="1487606" cy="797460"/>
          </a:xfrm>
          <a:prstGeom prst="parallelogram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A/L Schema 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794914" y="1978924"/>
            <a:ext cx="1542197" cy="7369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Aggregate Students Preferences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4794914" y="3084937"/>
            <a:ext cx="1542197" cy="7369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Decide Eligibility</a:t>
            </a:r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814778" y="4176642"/>
            <a:ext cx="1542197" cy="7369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Offer courses effectively 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4814778" y="5389183"/>
            <a:ext cx="1542197" cy="7369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Provides detail </a:t>
            </a:r>
            <a:r>
              <a:rPr lang="en-US" sz="1400" dirty="0" err="1" smtClean="0"/>
              <a:t>discriptions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485531" y="2304465"/>
            <a:ext cx="1266768" cy="72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462385" y="3196173"/>
            <a:ext cx="1121591" cy="81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397758" y="3662134"/>
            <a:ext cx="1102257" cy="369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66444" y="3878879"/>
            <a:ext cx="1047668" cy="1256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394810" y="2449355"/>
            <a:ext cx="718252" cy="1101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346740" y="3622357"/>
            <a:ext cx="674274" cy="18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390792" y="4075989"/>
            <a:ext cx="630222" cy="530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372594" y="4253162"/>
            <a:ext cx="737282" cy="1374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4017674" y="3657442"/>
            <a:ext cx="767611" cy="3865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03" y="2471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the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Vassileva</a:t>
            </a:r>
            <a:r>
              <a:rPr lang="en-US" dirty="0"/>
              <a:t>, J., G. </a:t>
            </a:r>
            <a:r>
              <a:rPr lang="en-US" dirty="0" err="1"/>
              <a:t>McCalla</a:t>
            </a:r>
            <a:r>
              <a:rPr lang="en-US" dirty="0"/>
              <a:t>, &amp; J. Greer, “Multi-Agent Multi-User Modeling In I-Help,” </a:t>
            </a:r>
            <a:r>
              <a:rPr lang="en-US" i="1" dirty="0"/>
              <a:t>User Model. User-Adapt. Interact. </a:t>
            </a:r>
            <a:r>
              <a:rPr lang="en-US" dirty="0"/>
              <a:t>13, (2003). 179–210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 smtClean="0"/>
              <a:t>Hamdi</a:t>
            </a:r>
            <a:r>
              <a:rPr lang="en-US" dirty="0"/>
              <a:t>, M. S. MASACAD: </a:t>
            </a:r>
            <a:r>
              <a:rPr lang="en-US" i="1" dirty="0"/>
              <a:t>A </a:t>
            </a:r>
            <a:r>
              <a:rPr lang="en-US" i="1" dirty="0" err="1"/>
              <a:t>Multiagent</a:t>
            </a:r>
            <a:r>
              <a:rPr lang="en-US" i="1" dirty="0"/>
              <a:t>-Based Approach to Information Customization. IEEE Intelligent Systems,</a:t>
            </a:r>
            <a:r>
              <a:rPr lang="en-US" dirty="0"/>
              <a:t> 21(1). (2006). 60-67.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 </a:t>
            </a:r>
            <a:r>
              <a:rPr lang="en-US" dirty="0"/>
              <a:t>Tariq M., Mirza M., Akbar R., </a:t>
            </a:r>
            <a:r>
              <a:rPr lang="en-US" i="1" dirty="0"/>
              <a:t>Multi-agent Based University Time Table Scheduling System (MUTSS). Inter. J. of Multidisciplinary Sci. and </a:t>
            </a:r>
            <a:r>
              <a:rPr lang="en-US" i="1" dirty="0" err="1"/>
              <a:t>Engg</a:t>
            </a:r>
            <a:r>
              <a:rPr lang="en-US" dirty="0"/>
              <a:t>., 1(1). (2010) 33-39 </a:t>
            </a:r>
            <a:endParaRPr lang="en-US" dirty="0" smtClean="0"/>
          </a:p>
          <a:p>
            <a:r>
              <a:rPr lang="en-US" dirty="0"/>
              <a:t>Sampson, D., </a:t>
            </a:r>
            <a:r>
              <a:rPr lang="en-US" dirty="0" err="1"/>
              <a:t>Karagiannidis</a:t>
            </a:r>
            <a:r>
              <a:rPr lang="en-US" dirty="0"/>
              <a:t>, C. and </a:t>
            </a:r>
            <a:r>
              <a:rPr lang="en-US" dirty="0" err="1"/>
              <a:t>Kinshuk</a:t>
            </a:r>
            <a:r>
              <a:rPr lang="en-US" dirty="0"/>
              <a:t> </a:t>
            </a:r>
            <a:r>
              <a:rPr lang="en-US" dirty="0" err="1"/>
              <a:t>Personalised</a:t>
            </a:r>
            <a:r>
              <a:rPr lang="en-US" dirty="0"/>
              <a:t> Learning: Education, Technological and </a:t>
            </a:r>
            <a:r>
              <a:rPr lang="en-US" dirty="0" err="1"/>
              <a:t>Standardisation</a:t>
            </a:r>
            <a:r>
              <a:rPr lang="en-US" dirty="0"/>
              <a:t> Perspective. </a:t>
            </a:r>
            <a:r>
              <a:rPr lang="en-US" i="1" dirty="0"/>
              <a:t>Interactive Education Multimedia</a:t>
            </a:r>
            <a:r>
              <a:rPr lang="en-US" dirty="0"/>
              <a:t>, 42002), 24-39.</a:t>
            </a:r>
          </a:p>
          <a:p>
            <a:r>
              <a:rPr lang="en-US" dirty="0" err="1" smtClean="0"/>
              <a:t>Bellifemine</a:t>
            </a:r>
            <a:r>
              <a:rPr lang="en-US" dirty="0"/>
              <a:t>, F. L., </a:t>
            </a:r>
            <a:r>
              <a:rPr lang="en-US" dirty="0" err="1"/>
              <a:t>Caire</a:t>
            </a:r>
            <a:r>
              <a:rPr lang="en-US" dirty="0"/>
              <a:t>, G. and Greenwood, D. </a:t>
            </a:r>
            <a:r>
              <a:rPr lang="en-US" i="1" dirty="0"/>
              <a:t>Developing Multi-Agent Systems with JADE</a:t>
            </a:r>
            <a:r>
              <a:rPr lang="en-US" dirty="0"/>
              <a:t>. John Wiley, </a:t>
            </a:r>
            <a:r>
              <a:rPr lang="en-US" dirty="0" err="1"/>
              <a:t>Chichester,UK</a:t>
            </a:r>
            <a:r>
              <a:rPr lang="en-US" dirty="0"/>
              <a:t>, 2007.</a:t>
            </a:r>
          </a:p>
          <a:p>
            <a:r>
              <a:rPr lang="en-US" dirty="0" smtClean="0"/>
              <a:t> </a:t>
            </a:r>
            <a:r>
              <a:rPr lang="en-US" dirty="0" err="1"/>
              <a:t>Graesser</a:t>
            </a:r>
            <a:r>
              <a:rPr lang="en-US" dirty="0"/>
              <a:t>, A., </a:t>
            </a:r>
            <a:r>
              <a:rPr lang="en-US" dirty="0" err="1"/>
              <a:t>Chipman</a:t>
            </a:r>
            <a:r>
              <a:rPr lang="en-US" dirty="0"/>
              <a:t>, P., Haynes, B., &amp; Olney, A. (2005). </a:t>
            </a:r>
            <a:r>
              <a:rPr lang="en-US" i="1" dirty="0" err="1"/>
              <a:t>AutoTutor</a:t>
            </a:r>
            <a:r>
              <a:rPr lang="en-US" i="1" dirty="0"/>
              <a:t>: an intelligent tutoring system with mixed-initiative dialogue.</a:t>
            </a:r>
            <a:r>
              <a:rPr lang="en-US" dirty="0"/>
              <a:t> IEEE Trans. on Education, 48(4), 612–618.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Mitrovic</a:t>
            </a:r>
            <a:r>
              <a:rPr lang="en-US" dirty="0"/>
              <a:t>, A., &amp; </a:t>
            </a:r>
            <a:r>
              <a:rPr lang="en-US" dirty="0" err="1"/>
              <a:t>Ohlsson</a:t>
            </a:r>
            <a:r>
              <a:rPr lang="en-US" dirty="0"/>
              <a:t>, S. </a:t>
            </a:r>
            <a:r>
              <a:rPr lang="en-US" i="1" dirty="0"/>
              <a:t>Evaluation of a constraint-based tutor for a database language. International Journal on Artificial Intelligence</a:t>
            </a:r>
            <a:r>
              <a:rPr lang="en-US" dirty="0"/>
              <a:t>. (1999).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Wilson</a:t>
            </a:r>
            <a:r>
              <a:rPr lang="en-US" dirty="0"/>
              <a:t>, D. C., et al. </a:t>
            </a:r>
            <a:r>
              <a:rPr lang="en-US" dirty="0" err="1"/>
              <a:t>SmartChoice</a:t>
            </a:r>
            <a:r>
              <a:rPr lang="en-US" dirty="0"/>
              <a:t>: </a:t>
            </a:r>
            <a:r>
              <a:rPr lang="en-US" i="1" dirty="0"/>
              <a:t>An Online Recommender System to Support Low-Income Families in Public School Choice. </a:t>
            </a:r>
            <a:r>
              <a:rPr lang="en-US" dirty="0"/>
              <a:t>AI Magazine, 30(2), (2009). 46-58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10139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153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Course Selection Decision Making-Issues &amp; Challenges</a:t>
            </a:r>
          </a:p>
          <a:p>
            <a:r>
              <a:rPr lang="en-US" dirty="0" smtClean="0"/>
              <a:t>Multi Agent Systems and Machine Learning</a:t>
            </a:r>
          </a:p>
          <a:p>
            <a:r>
              <a:rPr lang="en-US" dirty="0" smtClean="0"/>
              <a:t>Novel Approach To University Course Selection Determination</a:t>
            </a:r>
          </a:p>
          <a:p>
            <a:r>
              <a:rPr lang="en-US" dirty="0" smtClean="0"/>
              <a:t>Design Of </a:t>
            </a:r>
            <a:r>
              <a:rPr lang="en-US" dirty="0"/>
              <a:t>University Course Selection </a:t>
            </a:r>
            <a:r>
              <a:rPr lang="en-US" dirty="0" smtClean="0"/>
              <a:t>Determination System </a:t>
            </a:r>
          </a:p>
          <a:p>
            <a:r>
              <a:rPr lang="en-US" dirty="0" smtClean="0"/>
              <a:t>Implementation of the proposed solution</a:t>
            </a:r>
          </a:p>
          <a:p>
            <a:r>
              <a:rPr lang="en-US" dirty="0" smtClean="0"/>
              <a:t>Evaluation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9683" y="1760561"/>
            <a:ext cx="3111689" cy="1801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14 Universities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4572000" y="4342264"/>
            <a:ext cx="3450608" cy="1744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About </a:t>
            </a:r>
          </a:p>
          <a:p>
            <a:pPr algn="ctr"/>
            <a:r>
              <a:rPr lang="en-US" sz="3600" dirty="0" smtClean="0"/>
              <a:t>90 </a:t>
            </a:r>
          </a:p>
          <a:p>
            <a:pPr algn="ctr"/>
            <a:r>
              <a:rPr lang="en-US" sz="3600" dirty="0" smtClean="0"/>
              <a:t>different Courses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22041" y="1760561"/>
            <a:ext cx="3075295" cy="1801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Art</a:t>
            </a:r>
          </a:p>
          <a:p>
            <a:pPr algn="ctr"/>
            <a:r>
              <a:rPr lang="en-US" sz="2400" dirty="0" smtClean="0"/>
              <a:t>Commerce</a:t>
            </a:r>
          </a:p>
          <a:p>
            <a:pPr algn="ctr"/>
            <a:r>
              <a:rPr lang="en-US" sz="2400" dirty="0" smtClean="0"/>
              <a:t>Biological Science</a:t>
            </a:r>
          </a:p>
          <a:p>
            <a:pPr algn="ctr"/>
            <a:r>
              <a:rPr lang="en-US" sz="2400" dirty="0" smtClean="0"/>
              <a:t>Physical Science</a:t>
            </a:r>
          </a:p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21372" y="2565779"/>
            <a:ext cx="800669" cy="28660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159688" y="3562066"/>
            <a:ext cx="282055" cy="764571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25" y="1540234"/>
            <a:ext cx="3035065" cy="5058442"/>
          </a:xfrm>
        </p:spPr>
      </p:pic>
    </p:spTree>
    <p:extLst>
      <p:ext uri="{BB962C8B-B14F-4D97-AF65-F5344CB8AC3E}">
        <p14:creationId xmlns:p14="http://schemas.microsoft.com/office/powerpoint/2010/main" val="32694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Aim: </a:t>
            </a:r>
            <a:r>
              <a:rPr lang="en-US" dirty="0"/>
              <a:t>The aim of this research is to design and implement </a:t>
            </a:r>
            <a:r>
              <a:rPr lang="en-US" dirty="0" smtClean="0"/>
              <a:t>a solution </a:t>
            </a:r>
            <a:r>
              <a:rPr lang="en-US" dirty="0"/>
              <a:t>for student counselling when selecting a suitable degree program after G.C.E (A/L</a:t>
            </a:r>
            <a:r>
              <a:rPr lang="en-US" dirty="0" smtClean="0"/>
              <a:t>) with the </a:t>
            </a: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of machine learning and </a:t>
            </a:r>
            <a:r>
              <a:rPr lang="en-US" dirty="0" smtClean="0">
                <a:solidFill>
                  <a:srgbClr val="FF0000"/>
                </a:solidFill>
              </a:rPr>
              <a:t>multi agent </a:t>
            </a:r>
            <a:r>
              <a:rPr lang="en-US" dirty="0">
                <a:solidFill>
                  <a:srgbClr val="FF0000"/>
                </a:solidFill>
              </a:rPr>
              <a:t>technologies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166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Objectives </a:t>
            </a:r>
          </a:p>
          <a:p>
            <a:pPr lvl="2"/>
            <a:r>
              <a:rPr lang="en-US" dirty="0"/>
              <a:t>Study</a:t>
            </a:r>
            <a:r>
              <a:rPr lang="en-US" i="1" dirty="0"/>
              <a:t> </a:t>
            </a:r>
            <a:r>
              <a:rPr lang="en-US" dirty="0"/>
              <a:t>the current issues and challenges of the selection process</a:t>
            </a:r>
            <a:endParaRPr lang="en-US" sz="2000" dirty="0"/>
          </a:p>
          <a:p>
            <a:pPr lvl="2"/>
            <a:r>
              <a:rPr lang="en-US" dirty="0"/>
              <a:t>Study of  technologies that can solve the problem</a:t>
            </a:r>
            <a:endParaRPr lang="en-US" sz="2000" dirty="0"/>
          </a:p>
          <a:p>
            <a:pPr lvl="2"/>
            <a:r>
              <a:rPr lang="en-US" dirty="0"/>
              <a:t>Study the usage of multi agent and machine learning technique to solve the problem</a:t>
            </a:r>
            <a:endParaRPr lang="en-US" sz="2000" dirty="0"/>
          </a:p>
          <a:p>
            <a:pPr lvl="2"/>
            <a:r>
              <a:rPr lang="en-US" dirty="0"/>
              <a:t>Design and develop a system for solving the problem</a:t>
            </a:r>
            <a:endParaRPr lang="en-US" sz="2000" dirty="0"/>
          </a:p>
          <a:p>
            <a:pPr lvl="2"/>
            <a:r>
              <a:rPr lang="en-US" dirty="0"/>
              <a:t>Do predictions using machine learning</a:t>
            </a:r>
            <a:endParaRPr lang="en-US" sz="2000" dirty="0"/>
          </a:p>
          <a:p>
            <a:pPr lvl="2"/>
            <a:r>
              <a:rPr lang="en-US" dirty="0"/>
              <a:t>Evaluation of the proposed solution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Selection Decision Making-Issues &amp; Challenges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2" y="1600200"/>
            <a:ext cx="8421008" cy="501597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MAS approach has proven an important and effective framework for intelligent educational </a:t>
            </a:r>
            <a:r>
              <a:rPr lang="en-US" dirty="0" smtClean="0"/>
              <a:t>systems</a:t>
            </a:r>
          </a:p>
          <a:p>
            <a:pPr lvl="1">
              <a:buFontTx/>
              <a:buChar char="-"/>
            </a:pPr>
            <a:r>
              <a:rPr lang="en-US" dirty="0" err="1" smtClean="0"/>
              <a:t>iHelp</a:t>
            </a:r>
            <a:r>
              <a:rPr lang="en-US" dirty="0" smtClean="0"/>
              <a:t> </a:t>
            </a:r>
            <a:r>
              <a:rPr lang="en-US" dirty="0"/>
              <a:t>[8</a:t>
            </a:r>
            <a:r>
              <a:rPr lang="en-US" dirty="0" smtClean="0"/>
              <a:t>]</a:t>
            </a:r>
          </a:p>
          <a:p>
            <a:pPr lvl="1">
              <a:buFontTx/>
              <a:buChar char="-"/>
            </a:pPr>
            <a:r>
              <a:rPr lang="en-US" dirty="0"/>
              <a:t>program planning [9</a:t>
            </a:r>
            <a:r>
              <a:rPr lang="en-US" dirty="0" smtClean="0"/>
              <a:t>]</a:t>
            </a:r>
          </a:p>
          <a:p>
            <a:pPr lvl="1">
              <a:buFontTx/>
              <a:buChar char="-"/>
            </a:pPr>
            <a:r>
              <a:rPr lang="en-US" dirty="0"/>
              <a:t>Time </a:t>
            </a:r>
            <a:r>
              <a:rPr lang="en-US" dirty="0" smtClean="0"/>
              <a:t>Table </a:t>
            </a:r>
            <a:r>
              <a:rPr lang="en-US" dirty="0"/>
              <a:t>Scheduling [10</a:t>
            </a:r>
            <a:r>
              <a:rPr lang="en-US" dirty="0" smtClean="0"/>
              <a:t>]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COD </a:t>
            </a:r>
            <a:r>
              <a:rPr lang="en-US" dirty="0" smtClean="0"/>
              <a:t>-Course </a:t>
            </a:r>
            <a:r>
              <a:rPr lang="en-US" dirty="0"/>
              <a:t>Selection Determination as a MAS system that consists of an </a:t>
            </a:r>
            <a:endParaRPr lang="en-US" sz="2800" dirty="0"/>
          </a:p>
          <a:p>
            <a:pPr marL="0" lvl="0" indent="0">
              <a:buNone/>
            </a:pPr>
            <a:r>
              <a:rPr lang="en-US" sz="2200" dirty="0" smtClean="0"/>
              <a:t>			Administrator </a:t>
            </a:r>
            <a:r>
              <a:rPr lang="en-US" sz="2200" dirty="0"/>
              <a:t>(AD) agent,</a:t>
            </a:r>
          </a:p>
          <a:p>
            <a:pPr marL="0" lvl="0" indent="0">
              <a:buNone/>
            </a:pPr>
            <a:r>
              <a:rPr lang="en-US" sz="2200" dirty="0" smtClean="0"/>
              <a:t>			A </a:t>
            </a:r>
            <a:r>
              <a:rPr lang="en-US" sz="2200" dirty="0"/>
              <a:t>group of student (SA) agents, and </a:t>
            </a:r>
          </a:p>
          <a:p>
            <a:pPr marL="0" lvl="0" indent="0">
              <a:buNone/>
            </a:pPr>
            <a:r>
              <a:rPr lang="en-US" sz="2200" dirty="0" smtClean="0"/>
              <a:t>			A </a:t>
            </a:r>
            <a:r>
              <a:rPr lang="en-US" sz="2200" dirty="0"/>
              <a:t>student representative (SR) agent.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274638"/>
            <a:ext cx="88983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Selection Decision Making-Issues &amp; </a:t>
            </a:r>
            <a:r>
              <a:rPr lang="en-US" dirty="0" smtClean="0"/>
              <a:t>Challenges(Contd.)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18" y="1828871"/>
            <a:ext cx="6476005" cy="3862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5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8490"/>
            <a:ext cx="8229600" cy="5757673"/>
          </a:xfrm>
        </p:spPr>
        <p:txBody>
          <a:bodyPr/>
          <a:lstStyle/>
          <a:p>
            <a:r>
              <a:rPr lang="en-US" dirty="0"/>
              <a:t>Shi et al. designed an integrated Multi agent systems for computer science </a:t>
            </a:r>
            <a:r>
              <a:rPr lang="en-US" dirty="0" smtClean="0"/>
              <a:t>education</a:t>
            </a:r>
          </a:p>
          <a:p>
            <a:pPr>
              <a:buFontTx/>
              <a:buChar char="-"/>
            </a:pPr>
            <a:r>
              <a:rPr lang="en-US" sz="2400" dirty="0" smtClean="0"/>
              <a:t>Java </a:t>
            </a:r>
            <a:r>
              <a:rPr lang="en-US" sz="2400" dirty="0"/>
              <a:t>RMI, </a:t>
            </a:r>
            <a:r>
              <a:rPr lang="en-US" sz="2400" dirty="0" err="1"/>
              <a:t>JavaSpace</a:t>
            </a:r>
            <a:r>
              <a:rPr lang="en-US" sz="2400" dirty="0"/>
              <a:t> and </a:t>
            </a:r>
            <a:r>
              <a:rPr lang="en-US" sz="2400" dirty="0" err="1"/>
              <a:t>JATLite</a:t>
            </a:r>
            <a:r>
              <a:rPr lang="en-US" sz="2400" dirty="0"/>
              <a:t> to create a web-based </a:t>
            </a:r>
            <a:r>
              <a:rPr lang="en-US" sz="2400" dirty="0" smtClean="0"/>
              <a:t>system</a:t>
            </a:r>
          </a:p>
          <a:p>
            <a:pPr algn="just">
              <a:buFontTx/>
              <a:buChar char="-"/>
            </a:pPr>
            <a:r>
              <a:rPr lang="en-US" sz="2400" dirty="0"/>
              <a:t>personal agents to manage student’s data and their </a:t>
            </a:r>
            <a:r>
              <a:rPr lang="en-US" sz="2400" dirty="0" smtClean="0"/>
              <a:t>interactions </a:t>
            </a:r>
            <a:r>
              <a:rPr lang="en-US" sz="2400" dirty="0"/>
              <a:t>with course material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3" y="2674961"/>
            <a:ext cx="5349922" cy="390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Selection Decision Making-Issues &amp; Challenges(Contd.)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researchers have contributed to the field of data mining in higher education.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dirty="0" smtClean="0"/>
              <a:t>Abu </a:t>
            </a:r>
            <a:r>
              <a:rPr lang="en-US" b="1" dirty="0" err="1"/>
              <a:t>Tair</a:t>
            </a:r>
            <a:r>
              <a:rPr lang="en-US" b="1" dirty="0"/>
              <a:t> and El-</a:t>
            </a:r>
            <a:r>
              <a:rPr lang="en-US" b="1" dirty="0" err="1"/>
              <a:t>Halees</a:t>
            </a:r>
            <a:r>
              <a:rPr lang="en-US" b="1" dirty="0"/>
              <a:t> </a:t>
            </a:r>
            <a:r>
              <a:rPr lang="en-US" dirty="0" smtClean="0"/>
              <a:t>:</a:t>
            </a:r>
            <a:r>
              <a:rPr lang="en-US" sz="2800" dirty="0"/>
              <a:t>data mining </a:t>
            </a:r>
            <a:r>
              <a:rPr lang="en-US" sz="2800" dirty="0" smtClean="0"/>
              <a:t>in </a:t>
            </a:r>
            <a:r>
              <a:rPr lang="en-US" sz="2800" dirty="0"/>
              <a:t>the educational </a:t>
            </a:r>
            <a:r>
              <a:rPr lang="en-US" sz="2800" dirty="0" smtClean="0"/>
              <a:t>domain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b="1" dirty="0" smtClean="0"/>
              <a:t>M</a:t>
            </a:r>
            <a:r>
              <a:rPr lang="en-US" b="1" dirty="0"/>
              <a:t>. </a:t>
            </a:r>
            <a:r>
              <a:rPr lang="en-US" b="1" dirty="0" err="1"/>
              <a:t>Sukanya</a:t>
            </a:r>
            <a:r>
              <a:rPr lang="en-US" b="1" dirty="0"/>
              <a:t>, S. </a:t>
            </a:r>
            <a:r>
              <a:rPr lang="en-US" b="1" dirty="0" err="1"/>
              <a:t>Biruntha</a:t>
            </a:r>
            <a:r>
              <a:rPr lang="en-US" b="1" dirty="0"/>
              <a:t>, S. </a:t>
            </a:r>
            <a:r>
              <a:rPr lang="en-US" b="1" dirty="0" err="1"/>
              <a:t>Karthik</a:t>
            </a:r>
            <a:r>
              <a:rPr lang="en-US" b="1" dirty="0"/>
              <a:t> and T. </a:t>
            </a:r>
            <a:r>
              <a:rPr lang="en-US" b="1" dirty="0" err="1" smtClean="0"/>
              <a:t>Kalaikumaran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sz="2800" dirty="0"/>
              <a:t>predict the number of upcoming students in the next year based on the number of enrolled students in the previous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7383-FF1C-0640-91E3-4C6CBCE50F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7288</TotalTime>
  <Words>510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University Course Offering Determination(UCOD)</vt:lpstr>
      <vt:lpstr>Outline</vt:lpstr>
      <vt:lpstr>Introduction</vt:lpstr>
      <vt:lpstr>Introduction</vt:lpstr>
      <vt:lpstr>Introduction (contd.)</vt:lpstr>
      <vt:lpstr> Course Selection Decision Making-Issues &amp; Challenges  </vt:lpstr>
      <vt:lpstr>Course Selection Decision Making-Issues &amp; Challenges(Contd.)</vt:lpstr>
      <vt:lpstr>PowerPoint Presentation</vt:lpstr>
      <vt:lpstr>Course Selection Decision Making-Issues &amp; Challenges(Contd.)</vt:lpstr>
      <vt:lpstr>  Multi Agent Systems and Machine Learning   </vt:lpstr>
      <vt:lpstr>Multi Agent Systems and Machine Learning(Contd.)</vt:lpstr>
      <vt:lpstr>Novel Approach To Course Offering Determination  </vt:lpstr>
      <vt:lpstr>Agent Architecture</vt:lpstr>
      <vt:lpstr>Implementation of the proposed solution</vt:lpstr>
      <vt:lpstr>References</vt:lpstr>
      <vt:lpstr>Q&amp;A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Jayani Withanawasam</dc:creator>
  <cp:lastModifiedBy>Hiranthi</cp:lastModifiedBy>
  <cp:revision>119</cp:revision>
  <dcterms:created xsi:type="dcterms:W3CDTF">2016-05-09T14:48:11Z</dcterms:created>
  <dcterms:modified xsi:type="dcterms:W3CDTF">2016-08-02T17:04:04Z</dcterms:modified>
</cp:coreProperties>
</file>