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6858000" cx="12192000"/>
  <p:notesSz cx="6858000" cy="9144000"/>
  <p:embeddedFontLst>
    <p:embeddedFont>
      <p:font typeface="Helvetica Neue"/>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5" roundtripDataSignature="AMtx7mjoUPslKOSOs9B5Hu6ui7jhkXONj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HelveticaNeue-regular.fntdata"/><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HelveticaNeue-italic.fntdata"/><Relationship Id="rId10" Type="http://schemas.openxmlformats.org/officeDocument/2006/relationships/slide" Target="slides/slide6.xml"/><Relationship Id="rId32" Type="http://schemas.openxmlformats.org/officeDocument/2006/relationships/font" Target="fonts/HelveticaNeue-bold.fntdata"/><Relationship Id="rId13" Type="http://schemas.openxmlformats.org/officeDocument/2006/relationships/slide" Target="slides/slide9.xml"/><Relationship Id="rId35" Type="http://customschemas.google.com/relationships/presentationmetadata" Target="metadata"/><Relationship Id="rId12" Type="http://schemas.openxmlformats.org/officeDocument/2006/relationships/slide" Target="slides/slide8.xml"/><Relationship Id="rId34" Type="http://schemas.openxmlformats.org/officeDocument/2006/relationships/font" Target="fonts/HelveticaNeue-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 name="Shape 17"/>
        <p:cNvGrpSpPr/>
        <p:nvPr/>
      </p:nvGrpSpPr>
      <p:grpSpPr>
        <a:xfrm>
          <a:off x="0" y="0"/>
          <a:ext cx="0" cy="0"/>
          <a:chOff x="0" y="0"/>
          <a:chExt cx="0" cy="0"/>
        </a:xfrm>
      </p:grpSpPr>
      <p:sp>
        <p:nvSpPr>
          <p:cNvPr id="18" name="Google Shape;18;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2" name="Shape 22"/>
        <p:cNvGrpSpPr/>
        <p:nvPr/>
      </p:nvGrpSpPr>
      <p:grpSpPr>
        <a:xfrm>
          <a:off x="0" y="0"/>
          <a:ext cx="0" cy="0"/>
          <a:chOff x="0" y="0"/>
          <a:chExt cx="0" cy="0"/>
        </a:xfrm>
      </p:grpSpPr>
      <p:sp>
        <p:nvSpPr>
          <p:cNvPr id="23" name="Google Shape;23;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6" name="Shape 26"/>
        <p:cNvGrpSpPr/>
        <p:nvPr/>
      </p:nvGrpSpPr>
      <p:grpSpPr>
        <a:xfrm>
          <a:off x="0" y="0"/>
          <a:ext cx="0" cy="0"/>
          <a:chOff x="0" y="0"/>
          <a:chExt cx="0" cy="0"/>
        </a:xfrm>
      </p:grpSpPr>
      <p:sp>
        <p:nvSpPr>
          <p:cNvPr id="27" name="Google Shape;27;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3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3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3" name="Shape 33"/>
        <p:cNvGrpSpPr/>
        <p:nvPr/>
      </p:nvGrpSpPr>
      <p:grpSpPr>
        <a:xfrm>
          <a:off x="0" y="0"/>
          <a:ext cx="0" cy="0"/>
          <a:chOff x="0" y="0"/>
          <a:chExt cx="0" cy="0"/>
        </a:xfrm>
      </p:grpSpPr>
      <p:sp>
        <p:nvSpPr>
          <p:cNvPr id="34" name="Google Shape;34;p3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6" name="Google Shape;36;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9" name="Shape 39"/>
        <p:cNvGrpSpPr/>
        <p:nvPr/>
      </p:nvGrpSpPr>
      <p:grpSpPr>
        <a:xfrm>
          <a:off x="0" y="0"/>
          <a:ext cx="0" cy="0"/>
          <a:chOff x="0" y="0"/>
          <a:chExt cx="0" cy="0"/>
        </a:xfrm>
      </p:grpSpPr>
      <p:sp>
        <p:nvSpPr>
          <p:cNvPr id="40" name="Google Shape;40;p3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3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2" name="Google Shape;42;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3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3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3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3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3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6"/>
          <p:cNvSpPr/>
          <p:nvPr>
            <p:ph idx="2" type="pic"/>
          </p:nvPr>
        </p:nvSpPr>
        <p:spPr>
          <a:xfrm>
            <a:off x="5183188" y="987425"/>
            <a:ext cx="6172200" cy="4873625"/>
          </a:xfrm>
          <a:prstGeom prst="rect">
            <a:avLst/>
          </a:prstGeom>
          <a:noFill/>
          <a:ln>
            <a:noFill/>
          </a:ln>
        </p:spPr>
      </p:sp>
      <p:sp>
        <p:nvSpPr>
          <p:cNvPr id="64" name="Google Shape;64;p3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5.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s://www.youtube.com/watch?v=_KUi0B9PBWs" TargetMode="External"/><Relationship Id="rId4" Type="http://schemas.openxmlformats.org/officeDocument/2006/relationships/hyperlink" Target="https://youtu.be/t8VyKQtHSU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title"/>
          </p:nvPr>
        </p:nvSpPr>
        <p:spPr>
          <a:xfrm>
            <a:off x="2408349" y="128789"/>
            <a:ext cx="6928835" cy="1120464"/>
          </a:xfrm>
          <a:prstGeom prst="rect">
            <a:avLst/>
          </a:prstGeom>
          <a:solidFill>
            <a:srgbClr val="002060"/>
          </a:solid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100000"/>
              <a:buFont typeface="Times New Roman"/>
              <a:buNone/>
            </a:pPr>
            <a:br>
              <a:rPr b="1" lang="en-US" sz="3200">
                <a:solidFill>
                  <a:schemeClr val="lt1"/>
                </a:solidFill>
                <a:latin typeface="Times New Roman"/>
                <a:ea typeface="Times New Roman"/>
                <a:cs typeface="Times New Roman"/>
                <a:sym typeface="Times New Roman"/>
              </a:rPr>
            </a:br>
            <a:r>
              <a:rPr b="1" lang="en-US" sz="3200">
                <a:solidFill>
                  <a:schemeClr val="lt1"/>
                </a:solidFill>
                <a:latin typeface="Times New Roman"/>
                <a:ea typeface="Times New Roman"/>
                <a:cs typeface="Times New Roman"/>
                <a:sym typeface="Times New Roman"/>
              </a:rPr>
              <a:t>What is a Half Wave Rectifier?</a:t>
            </a:r>
            <a:br>
              <a:rPr b="1" lang="en-US" sz="3200">
                <a:solidFill>
                  <a:schemeClr val="lt1"/>
                </a:solidFill>
                <a:latin typeface="Times New Roman"/>
                <a:ea typeface="Times New Roman"/>
                <a:cs typeface="Times New Roman"/>
                <a:sym typeface="Times New Roman"/>
              </a:rPr>
            </a:br>
            <a:endParaRPr sz="3200">
              <a:solidFill>
                <a:schemeClr val="lt1"/>
              </a:solidFill>
              <a:latin typeface="Times New Roman"/>
              <a:ea typeface="Times New Roman"/>
              <a:cs typeface="Times New Roman"/>
              <a:sym typeface="Times New Roman"/>
            </a:endParaRPr>
          </a:p>
        </p:txBody>
      </p:sp>
      <p:sp>
        <p:nvSpPr>
          <p:cNvPr id="85" name="Google Shape;85;p1"/>
          <p:cNvSpPr txBox="1"/>
          <p:nvPr>
            <p:ph idx="1" type="body"/>
          </p:nvPr>
        </p:nvSpPr>
        <p:spPr>
          <a:xfrm>
            <a:off x="194257" y="1928657"/>
            <a:ext cx="5820177"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3200"/>
              <a:buChar char="•"/>
            </a:pPr>
            <a:r>
              <a:rPr lang="en-US" sz="3200">
                <a:latin typeface="Times New Roman"/>
                <a:ea typeface="Times New Roman"/>
                <a:cs typeface="Times New Roman"/>
                <a:sym typeface="Times New Roman"/>
              </a:rPr>
              <a:t>A </a:t>
            </a:r>
            <a:r>
              <a:rPr b="1" lang="en-US" sz="3200">
                <a:latin typeface="Times New Roman"/>
                <a:ea typeface="Times New Roman"/>
                <a:cs typeface="Times New Roman"/>
                <a:sym typeface="Times New Roman"/>
              </a:rPr>
              <a:t>half wave rectifier</a:t>
            </a:r>
            <a:r>
              <a:rPr lang="en-US" sz="3200">
                <a:latin typeface="Times New Roman"/>
                <a:ea typeface="Times New Roman"/>
                <a:cs typeface="Times New Roman"/>
                <a:sym typeface="Times New Roman"/>
              </a:rPr>
              <a:t> is defined as a type of rectifier that only allows one half-cycle of an AC voltage waveform to pass, blocking the other half-cycle.</a:t>
            </a:r>
            <a:endParaRPr/>
          </a:p>
          <a:p>
            <a:pPr indent="-228600" lvl="0" marL="228600" rtl="0" algn="just">
              <a:lnSpc>
                <a:spcPct val="90000"/>
              </a:lnSpc>
              <a:spcBef>
                <a:spcPts val="1000"/>
              </a:spcBef>
              <a:spcAft>
                <a:spcPts val="0"/>
              </a:spcAft>
              <a:buClr>
                <a:schemeClr val="dk1"/>
              </a:buClr>
              <a:buSzPts val="3200"/>
              <a:buChar char="•"/>
            </a:pPr>
            <a:r>
              <a:rPr lang="en-US" sz="3200">
                <a:latin typeface="Times New Roman"/>
                <a:ea typeface="Times New Roman"/>
                <a:cs typeface="Times New Roman"/>
                <a:sym typeface="Times New Roman"/>
              </a:rPr>
              <a:t> Half-wave rectifiers are used to convert AC voltage to DC voltage, and only require a single diode to construct.</a:t>
            </a:r>
            <a:endParaRPr/>
          </a:p>
        </p:txBody>
      </p:sp>
      <p:pic>
        <p:nvPicPr>
          <p:cNvPr id="86" name="Google Shape;86;p1"/>
          <p:cNvPicPr preferRelativeResize="0"/>
          <p:nvPr/>
        </p:nvPicPr>
        <p:blipFill rotWithShape="1">
          <a:blip r:embed="rId3">
            <a:alphaModFix/>
          </a:blip>
          <a:srcRect b="0" l="0" r="0" t="0"/>
          <a:stretch/>
        </p:blipFill>
        <p:spPr>
          <a:xfrm>
            <a:off x="6468415" y="1606684"/>
            <a:ext cx="5555086" cy="417592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10"/>
          <p:cNvPicPr preferRelativeResize="0"/>
          <p:nvPr/>
        </p:nvPicPr>
        <p:blipFill rotWithShape="1">
          <a:blip r:embed="rId3">
            <a:alphaModFix/>
          </a:blip>
          <a:srcRect b="0" l="0" r="0" t="0"/>
          <a:stretch/>
        </p:blipFill>
        <p:spPr>
          <a:xfrm>
            <a:off x="231819" y="0"/>
            <a:ext cx="11655379" cy="6703454"/>
          </a:xfrm>
          <a:prstGeom prst="rect">
            <a:avLst/>
          </a:prstGeom>
          <a:noFill/>
          <a:ln>
            <a:noFill/>
          </a:ln>
        </p:spPr>
      </p:pic>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1"/>
          <p:cNvSpPr txBox="1"/>
          <p:nvPr>
            <p:ph type="title"/>
          </p:nvPr>
        </p:nvSpPr>
        <p:spPr>
          <a:xfrm>
            <a:off x="825321" y="2284077"/>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Thank you</a:t>
            </a:r>
            <a:endParaRPr b="1"/>
          </a:p>
        </p:txBody>
      </p:sp>
    </p:spTree>
  </p:cSld>
  <p:clrMapOvr>
    <a:masterClrMapping/>
  </p:clrMapOvr>
  <p:transition spd="slow" p14:dur="1500">
    <p:split orient="ver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2"/>
          <p:cNvSpPr txBox="1"/>
          <p:nvPr>
            <p:ph type="title"/>
          </p:nvPr>
        </p:nvSpPr>
        <p:spPr>
          <a:xfrm>
            <a:off x="3515931" y="75062"/>
            <a:ext cx="4901485"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Times New Roman"/>
              <a:buNone/>
            </a:pPr>
            <a:r>
              <a:rPr lang="en-US">
                <a:solidFill>
                  <a:schemeClr val="lt1"/>
                </a:solidFill>
                <a:latin typeface="Times New Roman"/>
                <a:ea typeface="Times New Roman"/>
                <a:cs typeface="Times New Roman"/>
                <a:sym typeface="Times New Roman"/>
              </a:rPr>
              <a:t>Clipper Circuit</a:t>
            </a:r>
            <a:endParaRPr>
              <a:solidFill>
                <a:schemeClr val="lt1"/>
              </a:solidFill>
              <a:latin typeface="Times New Roman"/>
              <a:ea typeface="Times New Roman"/>
              <a:cs typeface="Times New Roman"/>
              <a:sym typeface="Times New Roman"/>
            </a:endParaRPr>
          </a:p>
        </p:txBody>
      </p:sp>
      <p:sp>
        <p:nvSpPr>
          <p:cNvPr id="149" name="Google Shape;149;p12"/>
          <p:cNvSpPr txBox="1"/>
          <p:nvPr>
            <p:ph idx="1" type="body"/>
          </p:nvPr>
        </p:nvSpPr>
        <p:spPr>
          <a:xfrm>
            <a:off x="348803" y="114304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None/>
            </a:pPr>
            <a:r>
              <a:rPr b="1" lang="en-US" sz="3200" u="sng">
                <a:latin typeface="Times New Roman"/>
                <a:ea typeface="Times New Roman"/>
                <a:cs typeface="Times New Roman"/>
                <a:sym typeface="Times New Roman"/>
              </a:rPr>
              <a:t>Definition:</a:t>
            </a:r>
            <a:endParaRPr/>
          </a:p>
          <a:p>
            <a:pPr indent="-228600" lvl="0" marL="228600" rtl="0" algn="l">
              <a:lnSpc>
                <a:spcPct val="90000"/>
              </a:lnSpc>
              <a:spcBef>
                <a:spcPts val="1000"/>
              </a:spcBef>
              <a:spcAft>
                <a:spcPts val="0"/>
              </a:spcAft>
              <a:buClr>
                <a:schemeClr val="dk1"/>
              </a:buClr>
              <a:buSzPts val="3200"/>
              <a:buChar char="•"/>
            </a:pPr>
            <a:r>
              <a:rPr lang="en-US" sz="3200"/>
              <a:t>A Wave Shaping circuit which control the shape of out </a:t>
            </a:r>
            <a:r>
              <a:rPr b="1" lang="en-US" sz="3200">
                <a:solidFill>
                  <a:srgbClr val="FF0000"/>
                </a:solidFill>
              </a:rPr>
              <a:t>waveform by removing or clipping a portion </a:t>
            </a:r>
            <a:r>
              <a:rPr lang="en-US" sz="3200"/>
              <a:t>of the applied wave is known as Clipper.</a:t>
            </a:r>
            <a:endParaRPr/>
          </a:p>
          <a:p>
            <a:pPr indent="-228600" lvl="0" marL="228600" rtl="0" algn="l">
              <a:lnSpc>
                <a:spcPct val="90000"/>
              </a:lnSpc>
              <a:spcBef>
                <a:spcPts val="1000"/>
              </a:spcBef>
              <a:spcAft>
                <a:spcPts val="0"/>
              </a:spcAft>
              <a:buClr>
                <a:schemeClr val="dk1"/>
              </a:buClr>
              <a:buSzPts val="3200"/>
              <a:buChar char="•"/>
            </a:pPr>
            <a:r>
              <a:rPr lang="en-US" sz="3200"/>
              <a:t>The </a:t>
            </a:r>
            <a:r>
              <a:rPr b="1" lang="en-US" sz="3200"/>
              <a:t>Diode Clipper</a:t>
            </a:r>
            <a:r>
              <a:rPr lang="en-US" sz="3200"/>
              <a:t>, also known as a </a:t>
            </a:r>
            <a:r>
              <a:rPr b="1" i="1" lang="en-US" sz="3200" u="sng"/>
              <a:t>Diode Limiter</a:t>
            </a:r>
            <a:r>
              <a:rPr b="1" lang="en-US" sz="3200" u="sng"/>
              <a:t>.</a:t>
            </a:r>
            <a:endParaRPr b="1" sz="3200" u="sng"/>
          </a:p>
        </p:txBody>
      </p:sp>
      <p:grpSp>
        <p:nvGrpSpPr>
          <p:cNvPr id="150" name="Google Shape;150;p12"/>
          <p:cNvGrpSpPr/>
          <p:nvPr/>
        </p:nvGrpSpPr>
        <p:grpSpPr>
          <a:xfrm>
            <a:off x="4430333" y="3876571"/>
            <a:ext cx="4001035" cy="2545064"/>
            <a:chOff x="2063482" y="31"/>
            <a:chExt cx="4001035" cy="2545064"/>
          </a:xfrm>
        </p:grpSpPr>
        <p:sp>
          <p:nvSpPr>
            <p:cNvPr id="151" name="Google Shape;151;p12"/>
            <p:cNvSpPr/>
            <p:nvPr/>
          </p:nvSpPr>
          <p:spPr>
            <a:xfrm>
              <a:off x="2063482" y="31"/>
              <a:ext cx="4001035" cy="1241495"/>
            </a:xfrm>
            <a:prstGeom prst="rect">
              <a:avLst/>
            </a:prstGeom>
            <a:gradFill>
              <a:gsLst>
                <a:gs pos="0">
                  <a:srgbClr val="6EA5DA"/>
                </a:gs>
                <a:gs pos="50000">
                  <a:srgbClr val="529BDA"/>
                </a:gs>
                <a:gs pos="100000">
                  <a:srgbClr val="4188C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2"/>
            <p:cNvSpPr txBox="1"/>
            <p:nvPr/>
          </p:nvSpPr>
          <p:spPr>
            <a:xfrm>
              <a:off x="2063482" y="31"/>
              <a:ext cx="4001035" cy="1241495"/>
            </a:xfrm>
            <a:prstGeom prst="rect">
              <a:avLst/>
            </a:prstGeom>
            <a:noFill/>
            <a:ln>
              <a:noFill/>
            </a:ln>
          </p:spPr>
          <p:txBody>
            <a:bodyPr anchorCtr="0" anchor="ctr" bIns="81275" lIns="81275" spcFirstLastPara="1" rIns="81275" wrap="square" tIns="81275">
              <a:noAutofit/>
            </a:bodyPr>
            <a:lstStyle/>
            <a:p>
              <a:pPr indent="0" lvl="0" marL="0" marR="0" rtl="0" algn="ctr">
                <a:lnSpc>
                  <a:spcPct val="90000"/>
                </a:lnSpc>
                <a:spcBef>
                  <a:spcPts val="0"/>
                </a:spcBef>
                <a:spcAft>
                  <a:spcPts val="0"/>
                </a:spcAft>
                <a:buNone/>
              </a:pPr>
              <a:r>
                <a:rPr lang="en-US" sz="3200">
                  <a:solidFill>
                    <a:schemeClr val="lt1"/>
                  </a:solidFill>
                  <a:latin typeface="Calibri"/>
                  <a:ea typeface="Calibri"/>
                  <a:cs typeface="Calibri"/>
                  <a:sym typeface="Calibri"/>
                </a:rPr>
                <a:t>Positive Clipper</a:t>
              </a:r>
              <a:endParaRPr sz="3200">
                <a:solidFill>
                  <a:schemeClr val="lt1"/>
                </a:solidFill>
                <a:latin typeface="Calibri"/>
                <a:ea typeface="Calibri"/>
                <a:cs typeface="Calibri"/>
                <a:sym typeface="Calibri"/>
              </a:endParaRPr>
            </a:p>
          </p:txBody>
        </p:sp>
        <p:sp>
          <p:nvSpPr>
            <p:cNvPr id="153" name="Google Shape;153;p12"/>
            <p:cNvSpPr/>
            <p:nvPr/>
          </p:nvSpPr>
          <p:spPr>
            <a:xfrm>
              <a:off x="2063486" y="1303600"/>
              <a:ext cx="4001027" cy="1241495"/>
            </a:xfrm>
            <a:prstGeom prst="rect">
              <a:avLst/>
            </a:prstGeom>
            <a:gradFill>
              <a:gsLst>
                <a:gs pos="0">
                  <a:srgbClr val="6EA5DA"/>
                </a:gs>
                <a:gs pos="50000">
                  <a:srgbClr val="529BDA"/>
                </a:gs>
                <a:gs pos="100000">
                  <a:srgbClr val="4188C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2"/>
            <p:cNvSpPr txBox="1"/>
            <p:nvPr/>
          </p:nvSpPr>
          <p:spPr>
            <a:xfrm>
              <a:off x="2063486" y="1303600"/>
              <a:ext cx="4001027" cy="1241495"/>
            </a:xfrm>
            <a:prstGeom prst="rect">
              <a:avLst/>
            </a:prstGeom>
            <a:noFill/>
            <a:ln>
              <a:noFill/>
            </a:ln>
          </p:spPr>
          <p:txBody>
            <a:bodyPr anchorCtr="0" anchor="ctr" bIns="81275" lIns="81275" spcFirstLastPara="1" rIns="81275" wrap="square" tIns="81275">
              <a:noAutofit/>
            </a:bodyPr>
            <a:lstStyle/>
            <a:p>
              <a:pPr indent="0" lvl="0" marL="0" marR="0" rtl="0" algn="ctr">
                <a:lnSpc>
                  <a:spcPct val="90000"/>
                </a:lnSpc>
                <a:spcBef>
                  <a:spcPts val="0"/>
                </a:spcBef>
                <a:spcAft>
                  <a:spcPts val="0"/>
                </a:spcAft>
                <a:buNone/>
              </a:pPr>
              <a:r>
                <a:rPr lang="en-US" sz="3200">
                  <a:solidFill>
                    <a:schemeClr val="lt1"/>
                  </a:solidFill>
                  <a:latin typeface="Calibri"/>
                  <a:ea typeface="Calibri"/>
                  <a:cs typeface="Calibri"/>
                  <a:sym typeface="Calibri"/>
                </a:rPr>
                <a:t>Negative Clipper</a:t>
              </a:r>
              <a:endParaRPr sz="3500">
                <a:solidFill>
                  <a:schemeClr val="lt1"/>
                </a:solidFill>
                <a:latin typeface="Calibri"/>
                <a:ea typeface="Calibri"/>
                <a:cs typeface="Calibri"/>
                <a:sym typeface="Calibri"/>
              </a:endParaRPr>
            </a:p>
          </p:txBody>
        </p:sp>
      </p:grpSp>
      <p:sp>
        <p:nvSpPr>
          <p:cNvPr id="155" name="Google Shape;155;p12"/>
          <p:cNvSpPr/>
          <p:nvPr/>
        </p:nvSpPr>
        <p:spPr>
          <a:xfrm>
            <a:off x="2624428" y="4657259"/>
            <a:ext cx="1545465" cy="1094704"/>
          </a:xfrm>
          <a:prstGeom prst="right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6" name="Google Shape;156;p12"/>
          <p:cNvSpPr/>
          <p:nvPr/>
        </p:nvSpPr>
        <p:spPr>
          <a:xfrm>
            <a:off x="517302" y="4421443"/>
            <a:ext cx="2266682" cy="156633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200">
                <a:solidFill>
                  <a:schemeClr val="lt1"/>
                </a:solidFill>
                <a:latin typeface="Times New Roman"/>
                <a:ea typeface="Times New Roman"/>
                <a:cs typeface="Times New Roman"/>
                <a:sym typeface="Times New Roman"/>
              </a:rPr>
              <a:t>Two Types</a:t>
            </a:r>
            <a:endParaRPr sz="3200">
              <a:solidFill>
                <a:schemeClr val="lt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descr="Series and Shunt Clipper Circuits" id="161" name="Google Shape;161;p13"/>
          <p:cNvPicPr preferRelativeResize="0"/>
          <p:nvPr/>
        </p:nvPicPr>
        <p:blipFill rotWithShape="1">
          <a:blip r:embed="rId3">
            <a:alphaModFix/>
          </a:blip>
          <a:srcRect b="0" l="0" r="0" t="0"/>
          <a:stretch/>
        </p:blipFill>
        <p:spPr>
          <a:xfrm>
            <a:off x="489396" y="610785"/>
            <a:ext cx="11227475" cy="588016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descr="Negative clipper circuits" id="166" name="Google Shape;166;p14"/>
          <p:cNvPicPr preferRelativeResize="0"/>
          <p:nvPr/>
        </p:nvPicPr>
        <p:blipFill rotWithShape="1">
          <a:blip r:embed="rId3">
            <a:alphaModFix/>
          </a:blip>
          <a:srcRect b="0" l="0" r="0" t="0"/>
          <a:stretch/>
        </p:blipFill>
        <p:spPr>
          <a:xfrm>
            <a:off x="441515" y="824248"/>
            <a:ext cx="11124328" cy="558943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5"/>
          <p:cNvSpPr txBox="1"/>
          <p:nvPr/>
        </p:nvSpPr>
        <p:spPr>
          <a:xfrm>
            <a:off x="3747751" y="270457"/>
            <a:ext cx="4901485" cy="862885"/>
          </a:xfrm>
          <a:prstGeom prst="rect">
            <a:avLst/>
          </a:prstGeom>
          <a:solidFill>
            <a:srgbClr val="002060"/>
          </a:solid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lt1"/>
              </a:buClr>
              <a:buSzPts val="4400"/>
              <a:buFont typeface="Times New Roman"/>
              <a:buNone/>
            </a:pPr>
            <a:r>
              <a:rPr lang="en-US" sz="4400">
                <a:solidFill>
                  <a:schemeClr val="lt1"/>
                </a:solidFill>
                <a:latin typeface="Times New Roman"/>
                <a:ea typeface="Times New Roman"/>
                <a:cs typeface="Times New Roman"/>
                <a:sym typeface="Times New Roman"/>
              </a:rPr>
              <a:t>Clamper Circuit</a:t>
            </a:r>
            <a:endParaRPr sz="4400">
              <a:solidFill>
                <a:schemeClr val="lt1"/>
              </a:solidFill>
              <a:latin typeface="Times New Roman"/>
              <a:ea typeface="Times New Roman"/>
              <a:cs typeface="Times New Roman"/>
              <a:sym typeface="Times New Roman"/>
            </a:endParaRPr>
          </a:p>
        </p:txBody>
      </p:sp>
      <p:sp>
        <p:nvSpPr>
          <p:cNvPr id="172" name="Google Shape;172;p15"/>
          <p:cNvSpPr txBox="1"/>
          <p:nvPr>
            <p:ph idx="1" type="body"/>
          </p:nvPr>
        </p:nvSpPr>
        <p:spPr>
          <a:xfrm>
            <a:off x="760927" y="1133342"/>
            <a:ext cx="10515600" cy="5631242"/>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3200"/>
              <a:buChar char="•"/>
            </a:pPr>
            <a:r>
              <a:rPr lang="en-US" sz="3200"/>
              <a:t>Clamping is process of introducing a dc level into an ac signal.</a:t>
            </a:r>
            <a:endParaRPr/>
          </a:p>
          <a:p>
            <a:pPr indent="-228600" lvl="0" marL="228600" rtl="0" algn="just">
              <a:lnSpc>
                <a:spcPct val="90000"/>
              </a:lnSpc>
              <a:spcBef>
                <a:spcPts val="1000"/>
              </a:spcBef>
              <a:spcAft>
                <a:spcPts val="0"/>
              </a:spcAft>
              <a:buClr>
                <a:schemeClr val="dk1"/>
              </a:buClr>
              <a:buSzPts val="3200"/>
              <a:buChar char="•"/>
            </a:pPr>
            <a:r>
              <a:rPr lang="en-US" sz="3200"/>
              <a:t>Clamping circuit is a </a:t>
            </a:r>
            <a:r>
              <a:rPr b="1" lang="en-US" sz="3200">
                <a:solidFill>
                  <a:srgbClr val="FF0000"/>
                </a:solidFill>
              </a:rPr>
              <a:t>device that place either the positive or negative peak of a signal at a desired level.</a:t>
            </a:r>
            <a:endParaRPr/>
          </a:p>
          <a:p>
            <a:pPr indent="-228600" lvl="0" marL="228600" rtl="0" algn="just">
              <a:lnSpc>
                <a:spcPct val="90000"/>
              </a:lnSpc>
              <a:spcBef>
                <a:spcPts val="1000"/>
              </a:spcBef>
              <a:spcAft>
                <a:spcPts val="0"/>
              </a:spcAft>
              <a:buClr>
                <a:schemeClr val="dk1"/>
              </a:buClr>
              <a:buSzPts val="3200"/>
              <a:buChar char="•"/>
            </a:pPr>
            <a:r>
              <a:rPr lang="en-US" sz="3200"/>
              <a:t>The </a:t>
            </a:r>
            <a:r>
              <a:rPr b="1" lang="en-US" sz="3200"/>
              <a:t>clamper </a:t>
            </a:r>
            <a:r>
              <a:rPr lang="en-US" sz="3200"/>
              <a:t>circuits are also known as dc resistors.</a:t>
            </a:r>
            <a:endParaRPr/>
          </a:p>
          <a:p>
            <a:pPr indent="-228600" lvl="0" marL="228600" rtl="0" algn="just">
              <a:lnSpc>
                <a:spcPct val="90000"/>
              </a:lnSpc>
              <a:spcBef>
                <a:spcPts val="1000"/>
              </a:spcBef>
              <a:spcAft>
                <a:spcPts val="0"/>
              </a:spcAft>
              <a:buClr>
                <a:schemeClr val="dk1"/>
              </a:buClr>
              <a:buSzPts val="3200"/>
              <a:buChar char="•"/>
            </a:pPr>
            <a:r>
              <a:rPr lang="en-US" sz="3200"/>
              <a:t>The construction of the clamper circuit is almost similar to the clipper circuit. </a:t>
            </a:r>
            <a:endParaRPr sz="3200"/>
          </a:p>
          <a:p>
            <a:pPr indent="-228600" lvl="0" marL="228600" rtl="0" algn="just">
              <a:lnSpc>
                <a:spcPct val="90000"/>
              </a:lnSpc>
              <a:spcBef>
                <a:spcPts val="1000"/>
              </a:spcBef>
              <a:spcAft>
                <a:spcPts val="0"/>
              </a:spcAft>
              <a:buClr>
                <a:schemeClr val="dk1"/>
              </a:buClr>
              <a:buSzPts val="3200"/>
              <a:buChar char="•"/>
            </a:pPr>
            <a:r>
              <a:rPr lang="en-US" sz="3200"/>
              <a:t>The only difference is the clamper circuit contains </a:t>
            </a:r>
            <a:r>
              <a:rPr lang="en-US" sz="3200">
                <a:solidFill>
                  <a:srgbClr val="FF0000"/>
                </a:solidFill>
              </a:rPr>
              <a:t>an extra element called capacitor. A capacitor is used to provide a dc offset (dc level) from the stored charge.</a:t>
            </a:r>
            <a:endParaRPr/>
          </a:p>
        </p:txBody>
      </p:sp>
    </p:spTree>
  </p:cSld>
  <p:clrMapOvr>
    <a:masterClrMapping/>
  </p:clrMapOvr>
  <p:transition spd="slow" p14:dur="1500">
    <p:split orient="ver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Times New Roman"/>
              <a:buNone/>
            </a:pPr>
            <a:r>
              <a:rPr lang="en-US">
                <a:solidFill>
                  <a:srgbClr val="FF0000"/>
                </a:solidFill>
                <a:latin typeface="Times New Roman"/>
                <a:ea typeface="Times New Roman"/>
                <a:cs typeface="Times New Roman"/>
                <a:sym typeface="Times New Roman"/>
              </a:rPr>
              <a:t>Clampers</a:t>
            </a:r>
            <a:br>
              <a:rPr lang="en-US">
                <a:solidFill>
                  <a:srgbClr val="FF0000"/>
                </a:solidFill>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
        <p:nvSpPr>
          <p:cNvPr id="178" name="Google Shape;178;p16"/>
          <p:cNvSpPr txBox="1"/>
          <p:nvPr/>
        </p:nvSpPr>
        <p:spPr>
          <a:xfrm>
            <a:off x="505496" y="1420232"/>
            <a:ext cx="9411236" cy="4351338"/>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3600"/>
              <a:buFont typeface="Arial"/>
              <a:buChar char="•"/>
            </a:pPr>
            <a:r>
              <a:rPr lang="en-US" sz="3600">
                <a:solidFill>
                  <a:schemeClr val="dk1"/>
                </a:solidFill>
                <a:latin typeface="Times New Roman"/>
                <a:ea typeface="Times New Roman"/>
                <a:cs typeface="Times New Roman"/>
                <a:sym typeface="Times New Roman"/>
              </a:rPr>
              <a:t>Used as direct current restorers</a:t>
            </a:r>
            <a:endParaRPr/>
          </a:p>
          <a:p>
            <a:pPr indent="-228600" lvl="0" marL="228600" marR="0" rtl="0" algn="l">
              <a:lnSpc>
                <a:spcPct val="90000"/>
              </a:lnSpc>
              <a:spcBef>
                <a:spcPts val="1000"/>
              </a:spcBef>
              <a:spcAft>
                <a:spcPts val="0"/>
              </a:spcAft>
              <a:buClr>
                <a:schemeClr val="dk1"/>
              </a:buClr>
              <a:buSzPts val="3600"/>
              <a:buFont typeface="Arial"/>
              <a:buChar char="•"/>
            </a:pPr>
            <a:r>
              <a:rPr lang="en-US" sz="3600">
                <a:solidFill>
                  <a:schemeClr val="dk1"/>
                </a:solidFill>
                <a:latin typeface="Times New Roman"/>
                <a:ea typeface="Times New Roman"/>
                <a:cs typeface="Times New Roman"/>
                <a:sym typeface="Times New Roman"/>
              </a:rPr>
              <a:t>Used to remove distortions</a:t>
            </a:r>
            <a:endParaRPr/>
          </a:p>
          <a:p>
            <a:pPr indent="-228600" lvl="0" marL="228600" marR="0" rtl="0" algn="l">
              <a:lnSpc>
                <a:spcPct val="90000"/>
              </a:lnSpc>
              <a:spcBef>
                <a:spcPts val="1000"/>
              </a:spcBef>
              <a:spcAft>
                <a:spcPts val="0"/>
              </a:spcAft>
              <a:buClr>
                <a:schemeClr val="dk1"/>
              </a:buClr>
              <a:buSzPts val="3600"/>
              <a:buFont typeface="Arial"/>
              <a:buChar char="•"/>
            </a:pPr>
            <a:r>
              <a:rPr lang="en-US" sz="3600">
                <a:solidFill>
                  <a:schemeClr val="dk1"/>
                </a:solidFill>
                <a:latin typeface="Times New Roman"/>
                <a:ea typeface="Times New Roman"/>
                <a:cs typeface="Times New Roman"/>
                <a:sym typeface="Times New Roman"/>
              </a:rPr>
              <a:t>Used as voltage multipliers</a:t>
            </a:r>
            <a:endParaRPr/>
          </a:p>
          <a:p>
            <a:pPr indent="-228600" lvl="0" marL="228600" marR="0" rtl="0" algn="l">
              <a:lnSpc>
                <a:spcPct val="90000"/>
              </a:lnSpc>
              <a:spcBef>
                <a:spcPts val="1000"/>
              </a:spcBef>
              <a:spcAft>
                <a:spcPts val="0"/>
              </a:spcAft>
              <a:buClr>
                <a:schemeClr val="dk1"/>
              </a:buClr>
              <a:buSzPts val="3600"/>
              <a:buFont typeface="Arial"/>
              <a:buChar char="•"/>
            </a:pPr>
            <a:r>
              <a:rPr lang="en-US" sz="3600">
                <a:solidFill>
                  <a:schemeClr val="dk1"/>
                </a:solidFill>
                <a:latin typeface="Times New Roman"/>
                <a:ea typeface="Times New Roman"/>
                <a:cs typeface="Times New Roman"/>
                <a:sym typeface="Times New Roman"/>
              </a:rPr>
              <a:t>Used for the protection of amplifiers</a:t>
            </a:r>
            <a:endParaRPr/>
          </a:p>
          <a:p>
            <a:pPr indent="-228600" lvl="0" marL="228600" marR="0" rtl="0" algn="l">
              <a:lnSpc>
                <a:spcPct val="90000"/>
              </a:lnSpc>
              <a:spcBef>
                <a:spcPts val="1000"/>
              </a:spcBef>
              <a:spcAft>
                <a:spcPts val="0"/>
              </a:spcAft>
              <a:buClr>
                <a:schemeClr val="dk1"/>
              </a:buClr>
              <a:buSzPts val="3600"/>
              <a:buFont typeface="Arial"/>
              <a:buChar char="•"/>
            </a:pPr>
            <a:r>
              <a:rPr lang="en-US" sz="3600">
                <a:solidFill>
                  <a:schemeClr val="dk1"/>
                </a:solidFill>
                <a:latin typeface="Times New Roman"/>
                <a:ea typeface="Times New Roman"/>
                <a:cs typeface="Times New Roman"/>
                <a:sym typeface="Times New Roman"/>
              </a:rPr>
              <a:t>Used as test equipment</a:t>
            </a:r>
            <a:endParaRPr/>
          </a:p>
          <a:p>
            <a:pPr indent="0" lvl="0" marL="228600" marR="0" rtl="0" algn="l">
              <a:lnSpc>
                <a:spcPct val="90000"/>
              </a:lnSpc>
              <a:spcBef>
                <a:spcPts val="1000"/>
              </a:spcBef>
              <a:spcAft>
                <a:spcPts val="0"/>
              </a:spcAft>
              <a:buClr>
                <a:schemeClr val="dk1"/>
              </a:buClr>
              <a:buSzPts val="3600"/>
              <a:buFont typeface="Arial"/>
              <a:buNone/>
            </a:pPr>
            <a:r>
              <a:t/>
            </a:r>
            <a:endParaRPr sz="3600">
              <a:solidFill>
                <a:schemeClr val="dk1"/>
              </a:solidFill>
              <a:latin typeface="Times New Roman"/>
              <a:ea typeface="Times New Roman"/>
              <a:cs typeface="Times New Roman"/>
              <a:sym typeface="Times New Roman"/>
            </a:endParaRPr>
          </a:p>
          <a:p>
            <a:pPr indent="0" lvl="0" marL="228600" marR="0" rtl="0" algn="l">
              <a:lnSpc>
                <a:spcPct val="90000"/>
              </a:lnSpc>
              <a:spcBef>
                <a:spcPts val="1000"/>
              </a:spcBef>
              <a:spcAft>
                <a:spcPts val="0"/>
              </a:spcAft>
              <a:buClr>
                <a:schemeClr val="dk1"/>
              </a:buClr>
              <a:buSzPts val="3600"/>
              <a:buFont typeface="Arial"/>
              <a:buNone/>
            </a:pPr>
            <a:r>
              <a:t/>
            </a:r>
            <a:endParaRPr sz="3600">
              <a:solidFill>
                <a:schemeClr val="dk1"/>
              </a:solidFill>
              <a:latin typeface="Times New Roman"/>
              <a:ea typeface="Times New Roman"/>
              <a:cs typeface="Times New Roman"/>
              <a:sym typeface="Times New Roman"/>
            </a:endParaRPr>
          </a:p>
        </p:txBody>
      </p:sp>
      <p:sp>
        <p:nvSpPr>
          <p:cNvPr id="179" name="Google Shape;179;p16"/>
          <p:cNvSpPr txBox="1"/>
          <p:nvPr/>
        </p:nvSpPr>
        <p:spPr>
          <a:xfrm>
            <a:off x="3850783" y="0"/>
            <a:ext cx="3934496" cy="922762"/>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4400"/>
              <a:buFont typeface="Times New Roman"/>
              <a:buNone/>
            </a:pPr>
            <a:r>
              <a:rPr b="1" lang="en-US" sz="4400">
                <a:solidFill>
                  <a:schemeClr val="dk1"/>
                </a:solidFill>
                <a:latin typeface="Times New Roman"/>
                <a:ea typeface="Times New Roman"/>
                <a:cs typeface="Times New Roman"/>
                <a:sym typeface="Times New Roman"/>
              </a:rPr>
              <a:t>Application:</a:t>
            </a:r>
            <a:endParaRPr b="1" sz="440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7"/>
          <p:cNvSpPr txBox="1"/>
          <p:nvPr>
            <p:ph type="title"/>
          </p:nvPr>
        </p:nvSpPr>
        <p:spPr>
          <a:xfrm>
            <a:off x="3850783" y="0"/>
            <a:ext cx="3934496" cy="92276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Application:</a:t>
            </a:r>
            <a:endParaRPr b="1">
              <a:latin typeface="Times New Roman"/>
              <a:ea typeface="Times New Roman"/>
              <a:cs typeface="Times New Roman"/>
              <a:sym typeface="Times New Roman"/>
            </a:endParaRPr>
          </a:p>
        </p:txBody>
      </p:sp>
      <p:sp>
        <p:nvSpPr>
          <p:cNvPr id="185" name="Google Shape;185;p17"/>
          <p:cNvSpPr txBox="1"/>
          <p:nvPr>
            <p:ph idx="1" type="body"/>
          </p:nvPr>
        </p:nvSpPr>
        <p:spPr>
          <a:xfrm>
            <a:off x="489396" y="1072501"/>
            <a:ext cx="11230377"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FF0000"/>
              </a:buClr>
              <a:buSzPts val="3600"/>
              <a:buChar char="•"/>
            </a:pPr>
            <a:r>
              <a:rPr b="1" lang="en-US" sz="3600">
                <a:solidFill>
                  <a:srgbClr val="FF0000"/>
                </a:solidFill>
                <a:latin typeface="Times New Roman"/>
                <a:ea typeface="Times New Roman"/>
                <a:cs typeface="Times New Roman"/>
                <a:sym typeface="Times New Roman"/>
              </a:rPr>
              <a:t>Clippers</a:t>
            </a:r>
            <a:endParaRPr/>
          </a:p>
          <a:p>
            <a:pPr indent="0" lvl="0" marL="0" rtl="0" algn="l">
              <a:lnSpc>
                <a:spcPct val="90000"/>
              </a:lnSpc>
              <a:spcBef>
                <a:spcPts val="1000"/>
              </a:spcBef>
              <a:spcAft>
                <a:spcPts val="0"/>
              </a:spcAft>
              <a:buClr>
                <a:schemeClr val="dk1"/>
              </a:buClr>
              <a:buSzPts val="3600"/>
              <a:buNone/>
            </a:pPr>
            <a:r>
              <a:t/>
            </a:r>
            <a:endParaRPr b="1" sz="3600">
              <a:solidFill>
                <a:srgbClr val="FF0000"/>
              </a:solidFill>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3600"/>
              <a:buChar char="•"/>
            </a:pPr>
            <a:r>
              <a:rPr lang="en-US" sz="3600">
                <a:latin typeface="Times New Roman"/>
                <a:ea typeface="Times New Roman"/>
                <a:cs typeface="Times New Roman"/>
                <a:sym typeface="Times New Roman"/>
              </a:rPr>
              <a:t>Used for the generation and shaping of waveforms</a:t>
            </a:r>
            <a:endParaRPr/>
          </a:p>
          <a:p>
            <a:pPr indent="-228600" lvl="0" marL="228600" rtl="0" algn="l">
              <a:lnSpc>
                <a:spcPct val="90000"/>
              </a:lnSpc>
              <a:spcBef>
                <a:spcPts val="1000"/>
              </a:spcBef>
              <a:spcAft>
                <a:spcPts val="0"/>
              </a:spcAft>
              <a:buClr>
                <a:schemeClr val="dk1"/>
              </a:buClr>
              <a:buSzPts val="3600"/>
              <a:buChar char="•"/>
            </a:pPr>
            <a:r>
              <a:rPr lang="en-US" sz="3600">
                <a:latin typeface="Times New Roman"/>
                <a:ea typeface="Times New Roman"/>
                <a:cs typeface="Times New Roman"/>
                <a:sym typeface="Times New Roman"/>
              </a:rPr>
              <a:t>Used for the protection of circuits from spikes</a:t>
            </a:r>
            <a:endParaRPr/>
          </a:p>
          <a:p>
            <a:pPr indent="-228600" lvl="0" marL="228600" rtl="0" algn="l">
              <a:lnSpc>
                <a:spcPct val="90000"/>
              </a:lnSpc>
              <a:spcBef>
                <a:spcPts val="1000"/>
              </a:spcBef>
              <a:spcAft>
                <a:spcPts val="0"/>
              </a:spcAft>
              <a:buClr>
                <a:schemeClr val="dk1"/>
              </a:buClr>
              <a:buSzPts val="3600"/>
              <a:buChar char="•"/>
            </a:pPr>
            <a:r>
              <a:rPr lang="en-US" sz="3600">
                <a:latin typeface="Times New Roman"/>
                <a:ea typeface="Times New Roman"/>
                <a:cs typeface="Times New Roman"/>
                <a:sym typeface="Times New Roman"/>
              </a:rPr>
              <a:t>Used for amplitude restorers</a:t>
            </a:r>
            <a:endParaRPr/>
          </a:p>
          <a:p>
            <a:pPr indent="-228600" lvl="0" marL="228600" rtl="0" algn="l">
              <a:lnSpc>
                <a:spcPct val="90000"/>
              </a:lnSpc>
              <a:spcBef>
                <a:spcPts val="1000"/>
              </a:spcBef>
              <a:spcAft>
                <a:spcPts val="0"/>
              </a:spcAft>
              <a:buClr>
                <a:schemeClr val="dk1"/>
              </a:buClr>
              <a:buSzPts val="3600"/>
              <a:buChar char="•"/>
            </a:pPr>
            <a:r>
              <a:rPr lang="en-US" sz="3600">
                <a:latin typeface="Times New Roman"/>
                <a:ea typeface="Times New Roman"/>
                <a:cs typeface="Times New Roman"/>
                <a:sym typeface="Times New Roman"/>
              </a:rPr>
              <a:t>Used as voltage limiters</a:t>
            </a:r>
            <a:endParaRPr/>
          </a:p>
          <a:p>
            <a:pPr indent="-228600" lvl="0" marL="228600" rtl="0" algn="l">
              <a:lnSpc>
                <a:spcPct val="90000"/>
              </a:lnSpc>
              <a:spcBef>
                <a:spcPts val="1000"/>
              </a:spcBef>
              <a:spcAft>
                <a:spcPts val="0"/>
              </a:spcAft>
              <a:buClr>
                <a:schemeClr val="dk1"/>
              </a:buClr>
              <a:buSzPts val="3600"/>
              <a:buChar char="•"/>
            </a:pPr>
            <a:r>
              <a:rPr lang="en-US" sz="3600">
                <a:latin typeface="Times New Roman"/>
                <a:ea typeface="Times New Roman"/>
                <a:cs typeface="Times New Roman"/>
                <a:sym typeface="Times New Roman"/>
              </a:rPr>
              <a:t>Used in television circuits</a:t>
            </a:r>
            <a:endParaRPr/>
          </a:p>
          <a:p>
            <a:pPr indent="-228600" lvl="0" marL="228600" rtl="0" algn="l">
              <a:lnSpc>
                <a:spcPct val="90000"/>
              </a:lnSpc>
              <a:spcBef>
                <a:spcPts val="1000"/>
              </a:spcBef>
              <a:spcAft>
                <a:spcPts val="0"/>
              </a:spcAft>
              <a:buClr>
                <a:schemeClr val="dk1"/>
              </a:buClr>
              <a:buSzPts val="3600"/>
              <a:buChar char="•"/>
            </a:pPr>
            <a:r>
              <a:rPr lang="en-US" sz="3600">
                <a:latin typeface="Times New Roman"/>
                <a:ea typeface="Times New Roman"/>
                <a:cs typeface="Times New Roman"/>
                <a:sym typeface="Times New Roman"/>
              </a:rPr>
              <a:t>Used in FM transmitters</a:t>
            </a:r>
            <a:endParaRPr/>
          </a:p>
          <a:p>
            <a:pPr indent="0" lvl="0" marL="228600" rtl="0" algn="l">
              <a:lnSpc>
                <a:spcPct val="90000"/>
              </a:lnSpc>
              <a:spcBef>
                <a:spcPts val="1000"/>
              </a:spcBef>
              <a:spcAft>
                <a:spcPts val="0"/>
              </a:spcAft>
              <a:buClr>
                <a:schemeClr val="dk1"/>
              </a:buClr>
              <a:buSzPts val="3600"/>
              <a:buNone/>
            </a:pPr>
            <a:r>
              <a:t/>
            </a:r>
            <a:endParaRPr sz="3600">
              <a:latin typeface="Times New Roman"/>
              <a:ea typeface="Times New Roman"/>
              <a:cs typeface="Times New Roman"/>
              <a:sym typeface="Times New Roman"/>
            </a:endParaRPr>
          </a:p>
          <a:p>
            <a:pPr indent="0" lvl="0" marL="228600" rtl="0" algn="l">
              <a:lnSpc>
                <a:spcPct val="90000"/>
              </a:lnSpc>
              <a:spcBef>
                <a:spcPts val="1000"/>
              </a:spcBef>
              <a:spcAft>
                <a:spcPts val="0"/>
              </a:spcAft>
              <a:buClr>
                <a:schemeClr val="dk1"/>
              </a:buClr>
              <a:buSzPts val="3600"/>
              <a:buNone/>
            </a:pPr>
            <a:r>
              <a:t/>
            </a:r>
            <a:endParaRPr sz="36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8"/>
          <p:cNvSpPr txBox="1"/>
          <p:nvPr>
            <p:ph type="title"/>
          </p:nvPr>
        </p:nvSpPr>
        <p:spPr>
          <a:xfrm>
            <a:off x="4224269" y="0"/>
            <a:ext cx="4077237" cy="647689"/>
          </a:xfrm>
          <a:prstGeom prst="rect">
            <a:avLst/>
          </a:prstGeom>
          <a:solidFill>
            <a:srgbClr val="002060"/>
          </a:solid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100000"/>
              <a:buFont typeface="Times New Roman"/>
              <a:buNone/>
            </a:pPr>
            <a:r>
              <a:rPr b="1" lang="en-US">
                <a:solidFill>
                  <a:schemeClr val="lt1"/>
                </a:solidFill>
                <a:latin typeface="Times New Roman"/>
                <a:ea typeface="Times New Roman"/>
                <a:cs typeface="Times New Roman"/>
                <a:sym typeface="Times New Roman"/>
              </a:rPr>
              <a:t>Positive Clamper</a:t>
            </a:r>
            <a:endParaRPr b="1">
              <a:solidFill>
                <a:schemeClr val="lt1"/>
              </a:solidFill>
              <a:latin typeface="Times New Roman"/>
              <a:ea typeface="Times New Roman"/>
              <a:cs typeface="Times New Roman"/>
              <a:sym typeface="Times New Roman"/>
            </a:endParaRPr>
          </a:p>
        </p:txBody>
      </p:sp>
      <p:sp>
        <p:nvSpPr>
          <p:cNvPr id="191" name="Google Shape;191;p18"/>
          <p:cNvSpPr txBox="1"/>
          <p:nvPr>
            <p:ph idx="1" type="body"/>
          </p:nvPr>
        </p:nvSpPr>
        <p:spPr>
          <a:xfrm>
            <a:off x="180304" y="901520"/>
            <a:ext cx="5743978" cy="5731099"/>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90000"/>
              </a:lnSpc>
              <a:spcBef>
                <a:spcPts val="0"/>
              </a:spcBef>
              <a:spcAft>
                <a:spcPts val="0"/>
              </a:spcAft>
              <a:buClr>
                <a:schemeClr val="dk1"/>
              </a:buClr>
              <a:buSzPct val="100000"/>
              <a:buChar char="•"/>
            </a:pPr>
            <a:r>
              <a:rPr b="1" lang="en-US" sz="3200">
                <a:latin typeface="Times New Roman"/>
                <a:ea typeface="Times New Roman"/>
                <a:cs typeface="Times New Roman"/>
                <a:sym typeface="Times New Roman"/>
              </a:rPr>
              <a:t>The dc component is simply added to the input signal or subtracted from the input signal. </a:t>
            </a:r>
            <a:endParaRPr b="1" sz="32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ct val="100000"/>
              <a:buChar char="•"/>
            </a:pPr>
            <a:r>
              <a:rPr b="1" lang="en-US" sz="3200">
                <a:latin typeface="Times New Roman"/>
                <a:ea typeface="Times New Roman"/>
                <a:cs typeface="Times New Roman"/>
                <a:sym typeface="Times New Roman"/>
              </a:rPr>
              <a:t>A clamper circuit adds the positive dc component to the input signal to push it to the positive side. </a:t>
            </a:r>
            <a:endParaRPr b="1" sz="32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ct val="100000"/>
              <a:buChar char="•"/>
            </a:pPr>
            <a:r>
              <a:rPr lang="en-US" sz="3000">
                <a:latin typeface="Times New Roman"/>
                <a:ea typeface="Times New Roman"/>
                <a:cs typeface="Times New Roman"/>
                <a:sym typeface="Times New Roman"/>
              </a:rPr>
              <a:t>If the circuit pushes the signal upwards then the circuit is said to be a positive clamper. </a:t>
            </a:r>
            <a:endParaRPr sz="30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ct val="100000"/>
              <a:buChar char="•"/>
            </a:pPr>
            <a:r>
              <a:rPr lang="en-US" sz="3000">
                <a:latin typeface="Times New Roman"/>
                <a:ea typeface="Times New Roman"/>
                <a:cs typeface="Times New Roman"/>
                <a:sym typeface="Times New Roman"/>
              </a:rPr>
              <a:t>When the signal is pushed upwards, the negative peak of the signal meets the zero level</a:t>
            </a:r>
            <a:r>
              <a:rPr lang="en-US">
                <a:latin typeface="Times New Roman"/>
                <a:ea typeface="Times New Roman"/>
                <a:cs typeface="Times New Roman"/>
                <a:sym typeface="Times New Roman"/>
              </a:rPr>
              <a:t>.</a:t>
            </a:r>
            <a:endParaRPr b="1" sz="3200">
              <a:latin typeface="Times New Roman"/>
              <a:ea typeface="Times New Roman"/>
              <a:cs typeface="Times New Roman"/>
              <a:sym typeface="Times New Roman"/>
            </a:endParaRPr>
          </a:p>
        </p:txBody>
      </p:sp>
      <p:pic>
        <p:nvPicPr>
          <p:cNvPr descr="If the circuit pushes the signal upwards then the circuit is said to be a positive clamper." id="192" name="Google Shape;192;p18"/>
          <p:cNvPicPr preferRelativeResize="0"/>
          <p:nvPr/>
        </p:nvPicPr>
        <p:blipFill rotWithShape="1">
          <a:blip r:embed="rId3">
            <a:alphaModFix/>
          </a:blip>
          <a:srcRect b="0" l="0" r="0" t="0"/>
          <a:stretch/>
        </p:blipFill>
        <p:spPr>
          <a:xfrm>
            <a:off x="6262887" y="901520"/>
            <a:ext cx="5603875" cy="3992450"/>
          </a:xfrm>
          <a:prstGeom prst="rect">
            <a:avLst/>
          </a:prstGeom>
          <a:noFill/>
          <a:ln>
            <a:noFill/>
          </a:ln>
        </p:spPr>
      </p:pic>
      <p:sp>
        <p:nvSpPr>
          <p:cNvPr id="193" name="Google Shape;193;p18"/>
          <p:cNvSpPr/>
          <p:nvPr/>
        </p:nvSpPr>
        <p:spPr>
          <a:xfrm>
            <a:off x="6499538" y="4893970"/>
            <a:ext cx="4795234" cy="193899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400">
                <a:solidFill>
                  <a:schemeClr val="dk1"/>
                </a:solidFill>
                <a:latin typeface="Helvetica Neue"/>
                <a:ea typeface="Helvetica Neue"/>
                <a:cs typeface="Helvetica Neue"/>
                <a:sym typeface="Helvetica Neue"/>
              </a:rPr>
              <a:t> Positive clamper passes the input signal to the output load when the diode is reverse biased and blocks the input signal when the diode is forward biased.</a:t>
            </a:r>
            <a:endParaRPr sz="24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descr="On the other hand, if the circuit pushes the signal downwards then the circuit is said to be a negative clamper." id="198" name="Google Shape;198;p19"/>
          <p:cNvPicPr preferRelativeResize="0"/>
          <p:nvPr>
            <p:ph idx="1" type="body"/>
          </p:nvPr>
        </p:nvPicPr>
        <p:blipFill rotWithShape="1">
          <a:blip r:embed="rId3">
            <a:alphaModFix/>
          </a:blip>
          <a:srcRect b="0" l="0" r="0" t="0"/>
          <a:stretch/>
        </p:blipFill>
        <p:spPr>
          <a:xfrm>
            <a:off x="6581105" y="1558344"/>
            <a:ext cx="5138670" cy="3998409"/>
          </a:xfrm>
          <a:prstGeom prst="rect">
            <a:avLst/>
          </a:prstGeom>
          <a:noFill/>
          <a:ln>
            <a:noFill/>
          </a:ln>
        </p:spPr>
      </p:pic>
      <p:sp>
        <p:nvSpPr>
          <p:cNvPr id="199" name="Google Shape;199;p19"/>
          <p:cNvSpPr txBox="1"/>
          <p:nvPr/>
        </p:nvSpPr>
        <p:spPr>
          <a:xfrm>
            <a:off x="4250027" y="399245"/>
            <a:ext cx="4077237" cy="647689"/>
          </a:xfrm>
          <a:prstGeom prst="rect">
            <a:avLst/>
          </a:prstGeom>
          <a:solidFill>
            <a:srgbClr val="002060"/>
          </a:solidFill>
          <a:ln>
            <a:noFill/>
          </a:ln>
        </p:spPr>
        <p:txBody>
          <a:bodyPr anchorCtr="0" anchor="ctr" bIns="45700" lIns="91425" spcFirstLastPara="1" rIns="91425" wrap="square" tIns="45700">
            <a:normAutofit fontScale="82500" lnSpcReduction="10000"/>
          </a:bodyPr>
          <a:lstStyle/>
          <a:p>
            <a:pPr indent="0" lvl="0" marL="0" marR="0" rtl="0" algn="ctr">
              <a:lnSpc>
                <a:spcPct val="90000"/>
              </a:lnSpc>
              <a:spcBef>
                <a:spcPts val="0"/>
              </a:spcBef>
              <a:spcAft>
                <a:spcPts val="0"/>
              </a:spcAft>
              <a:buClr>
                <a:schemeClr val="lt1"/>
              </a:buClr>
              <a:buSzPct val="100000"/>
              <a:buFont typeface="Times New Roman"/>
              <a:buNone/>
            </a:pPr>
            <a:r>
              <a:rPr b="1" lang="en-US" sz="4400">
                <a:solidFill>
                  <a:schemeClr val="lt1"/>
                </a:solidFill>
                <a:latin typeface="Times New Roman"/>
                <a:ea typeface="Times New Roman"/>
                <a:cs typeface="Times New Roman"/>
                <a:sym typeface="Times New Roman"/>
              </a:rPr>
              <a:t>Negative Clamper</a:t>
            </a:r>
            <a:endParaRPr b="1" sz="4400">
              <a:solidFill>
                <a:schemeClr val="lt1"/>
              </a:solidFill>
              <a:latin typeface="Times New Roman"/>
              <a:ea typeface="Times New Roman"/>
              <a:cs typeface="Times New Roman"/>
              <a:sym typeface="Times New Roman"/>
            </a:endParaRPr>
          </a:p>
        </p:txBody>
      </p:sp>
      <p:sp>
        <p:nvSpPr>
          <p:cNvPr id="200" name="Google Shape;200;p19"/>
          <p:cNvSpPr/>
          <p:nvPr/>
        </p:nvSpPr>
        <p:spPr>
          <a:xfrm>
            <a:off x="192645" y="1888677"/>
            <a:ext cx="6096000" cy="3046988"/>
          </a:xfrm>
          <a:prstGeom prst="rect">
            <a:avLst/>
          </a:prstGeom>
          <a:noFill/>
          <a:ln>
            <a:noFill/>
          </a:ln>
        </p:spPr>
        <p:txBody>
          <a:bodyPr anchorCtr="0" anchor="t" bIns="45700" lIns="91425" spcFirstLastPara="1" rIns="91425" wrap="square" tIns="45700">
            <a:spAutoFit/>
          </a:bodyPr>
          <a:lstStyle/>
          <a:p>
            <a:pPr indent="-457200" lvl="0" marL="457200" marR="0" rtl="0" algn="just">
              <a:spcBef>
                <a:spcPts val="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If the circuit pushes the signal downwards then the circuit is said to be a negative clamper. When the signal is pushed downwards, the positive peak of the signal meets the zero level.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descr="Index of /burakyilmaz/Basic Electronics/Lecture 8" id="91" name="Google Shape;91;p2"/>
          <p:cNvPicPr preferRelativeResize="0"/>
          <p:nvPr/>
        </p:nvPicPr>
        <p:blipFill rotWithShape="1">
          <a:blip r:embed="rId3">
            <a:alphaModFix/>
          </a:blip>
          <a:srcRect b="0" l="0" r="0" t="0"/>
          <a:stretch/>
        </p:blipFill>
        <p:spPr>
          <a:xfrm>
            <a:off x="258606" y="864754"/>
            <a:ext cx="11602835" cy="5567628"/>
          </a:xfrm>
          <a:prstGeom prst="rect">
            <a:avLst/>
          </a:prstGeom>
          <a:noFill/>
          <a:ln>
            <a:noFill/>
          </a:ln>
        </p:spPr>
      </p:pic>
      <p:sp>
        <p:nvSpPr>
          <p:cNvPr id="92" name="Google Shape;92;p2"/>
          <p:cNvSpPr txBox="1"/>
          <p:nvPr>
            <p:ph type="title"/>
          </p:nvPr>
        </p:nvSpPr>
        <p:spPr>
          <a:xfrm>
            <a:off x="2794715" y="129750"/>
            <a:ext cx="7441284" cy="720256"/>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200"/>
              <a:buFont typeface="Times New Roman"/>
              <a:buNone/>
            </a:pPr>
            <a:r>
              <a:rPr b="1" lang="en-US" sz="3200">
                <a:solidFill>
                  <a:schemeClr val="lt1"/>
                </a:solidFill>
                <a:latin typeface="Times New Roman"/>
                <a:ea typeface="Times New Roman"/>
                <a:cs typeface="Times New Roman"/>
                <a:sym typeface="Times New Roman"/>
              </a:rPr>
              <a:t>Half Wave Rectifier Waveform</a:t>
            </a:r>
            <a:endParaRPr b="1" sz="3200">
              <a:solidFill>
                <a:schemeClr val="lt1"/>
              </a:solidFill>
              <a:latin typeface="Times New Roman"/>
              <a:ea typeface="Times New Roman"/>
              <a:cs typeface="Times New Roman"/>
              <a:sym typeface="Times New Roman"/>
            </a:endParaRPr>
          </a:p>
        </p:txBody>
      </p:sp>
    </p:spTree>
  </p:cSld>
  <p:clrMapOvr>
    <a:masterClrMapping/>
  </p:clrMapOvr>
  <p:transition spd="slow">
    <p:wipe dir="l"/>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During the negative half cycle of the input AC signal, the diode is reverse biased and hence the signal appears at the output. In reverse biased condition, the diode does not allow electric current through it. So the input current directly flows towards the output.</a:t>
            </a:r>
            <a:endParaRPr/>
          </a:p>
          <a:p>
            <a:pPr indent="-228600" lvl="0" marL="228600" rtl="0" algn="just">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When the negative half cycle begins, the diode is in the non-conducting state and the charge stored in the capacitor is discharged (released). Therefore, the voltage appeared at the output is equal to the sum of the voltage stored in the capacitor (-V</a:t>
            </a:r>
            <a:r>
              <a:rPr baseline="-25000" lang="en-US">
                <a:latin typeface="Times New Roman"/>
                <a:ea typeface="Times New Roman"/>
                <a:cs typeface="Times New Roman"/>
                <a:sym typeface="Times New Roman"/>
              </a:rPr>
              <a:t>m</a:t>
            </a:r>
            <a:r>
              <a:rPr lang="en-US">
                <a:latin typeface="Times New Roman"/>
                <a:ea typeface="Times New Roman"/>
                <a:cs typeface="Times New Roman"/>
                <a:sym typeface="Times New Roman"/>
              </a:rPr>
              <a:t>) and the input voltage (-V</a:t>
            </a:r>
            <a:r>
              <a:rPr baseline="-25000" lang="en-US">
                <a:latin typeface="Times New Roman"/>
                <a:ea typeface="Times New Roman"/>
                <a:cs typeface="Times New Roman"/>
                <a:sym typeface="Times New Roman"/>
              </a:rPr>
              <a:t>m</a:t>
            </a:r>
            <a:r>
              <a:rPr lang="en-US">
                <a:latin typeface="Times New Roman"/>
                <a:ea typeface="Times New Roman"/>
                <a:cs typeface="Times New Roman"/>
                <a:sym typeface="Times New Roman"/>
              </a:rPr>
              <a:t>) {I.e. V</a:t>
            </a:r>
            <a:r>
              <a:rPr baseline="-25000" lang="en-US">
                <a:latin typeface="Times New Roman"/>
                <a:ea typeface="Times New Roman"/>
                <a:cs typeface="Times New Roman"/>
                <a:sym typeface="Times New Roman"/>
              </a:rPr>
              <a:t>o</a:t>
            </a:r>
            <a:r>
              <a:rPr lang="en-US">
                <a:latin typeface="Times New Roman"/>
                <a:ea typeface="Times New Roman"/>
                <a:cs typeface="Times New Roman"/>
                <a:sym typeface="Times New Roman"/>
              </a:rPr>
              <a:t> = -V</a:t>
            </a:r>
            <a:r>
              <a:rPr baseline="-25000" lang="en-US">
                <a:latin typeface="Times New Roman"/>
                <a:ea typeface="Times New Roman"/>
                <a:cs typeface="Times New Roman"/>
                <a:sym typeface="Times New Roman"/>
              </a:rPr>
              <a:t>m</a:t>
            </a:r>
            <a:r>
              <a:rPr lang="en-US">
                <a:latin typeface="Times New Roman"/>
                <a:ea typeface="Times New Roman"/>
                <a:cs typeface="Times New Roman"/>
                <a:sym typeface="Times New Roman"/>
              </a:rPr>
              <a:t>- V</a:t>
            </a:r>
            <a:r>
              <a:rPr baseline="-25000" lang="en-US">
                <a:latin typeface="Times New Roman"/>
                <a:ea typeface="Times New Roman"/>
                <a:cs typeface="Times New Roman"/>
                <a:sym typeface="Times New Roman"/>
              </a:rPr>
              <a:t>m </a:t>
            </a:r>
            <a:r>
              <a:rPr lang="en-US">
                <a:latin typeface="Times New Roman"/>
                <a:ea typeface="Times New Roman"/>
                <a:cs typeface="Times New Roman"/>
                <a:sym typeface="Times New Roman"/>
              </a:rPr>
              <a:t>= -2V</a:t>
            </a:r>
            <a:r>
              <a:rPr baseline="-25000" lang="en-US">
                <a:latin typeface="Times New Roman"/>
                <a:ea typeface="Times New Roman"/>
                <a:cs typeface="Times New Roman"/>
                <a:sym typeface="Times New Roman"/>
              </a:rPr>
              <a:t>m</a:t>
            </a:r>
            <a:r>
              <a:rPr lang="en-US">
                <a:latin typeface="Times New Roman"/>
                <a:ea typeface="Times New Roman"/>
                <a:cs typeface="Times New Roman"/>
                <a:sym typeface="Times New Roman"/>
              </a:rPr>
              <a:t>}</a:t>
            </a:r>
            <a:r>
              <a:rPr baseline="-25000"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which have the same polarity with each other. As a result, the signal shifted downwards.</a:t>
            </a:r>
            <a:endParaRPr/>
          </a:p>
          <a:p>
            <a:pPr indent="-50800" lvl="0" marL="228600" rtl="0" algn="just">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p:txBody>
      </p:sp>
      <p:sp>
        <p:nvSpPr>
          <p:cNvPr id="206" name="Google Shape;206;p20"/>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4400"/>
              <a:buFont typeface="Times New Roman"/>
              <a:buNone/>
            </a:pPr>
            <a:r>
              <a:rPr b="1" i="0" lang="en-US" sz="4400" u="none" cap="none" strike="noStrike">
                <a:solidFill>
                  <a:schemeClr val="lt1"/>
                </a:solidFill>
                <a:latin typeface="Times New Roman"/>
                <a:ea typeface="Times New Roman"/>
                <a:cs typeface="Times New Roman"/>
                <a:sym typeface="Times New Roman"/>
              </a:rPr>
              <a:t>Negative Clamper</a:t>
            </a:r>
            <a:endParaRPr b="1" i="0" sz="44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lang="en-US" u="sng">
                <a:latin typeface="Times New Roman"/>
                <a:ea typeface="Times New Roman"/>
                <a:cs typeface="Times New Roman"/>
                <a:sym typeface="Times New Roman"/>
              </a:rPr>
              <a:t>Bias Clamper</a:t>
            </a:r>
            <a:endParaRPr u="sng">
              <a:latin typeface="Times New Roman"/>
              <a:ea typeface="Times New Roman"/>
              <a:cs typeface="Times New Roman"/>
              <a:sym typeface="Times New Roman"/>
            </a:endParaRPr>
          </a:p>
        </p:txBody>
      </p:sp>
      <p:sp>
        <p:nvSpPr>
          <p:cNvPr id="212" name="Google Shape;212;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600"/>
              <a:buChar char="•"/>
            </a:pPr>
            <a:r>
              <a:rPr lang="en-US" sz="3600"/>
              <a:t>Sometimes an additional shift of DC level is needed. In such cases, biased clampers are used. </a:t>
            </a:r>
            <a:endParaRPr sz="3600"/>
          </a:p>
          <a:p>
            <a:pPr indent="-228600" lvl="0" marL="228600" rtl="0" algn="l">
              <a:lnSpc>
                <a:spcPct val="90000"/>
              </a:lnSpc>
              <a:spcBef>
                <a:spcPts val="1000"/>
              </a:spcBef>
              <a:spcAft>
                <a:spcPts val="0"/>
              </a:spcAft>
              <a:buClr>
                <a:schemeClr val="dk1"/>
              </a:buClr>
              <a:buSzPts val="3600"/>
              <a:buChar char="•"/>
            </a:pPr>
            <a:r>
              <a:rPr lang="en-US" sz="3600"/>
              <a:t>The working principle of the biased clampers is almost similar to the unbiased clampers. </a:t>
            </a:r>
            <a:endParaRPr sz="3600"/>
          </a:p>
          <a:p>
            <a:pPr indent="-228600" lvl="0" marL="228600" rtl="0" algn="l">
              <a:lnSpc>
                <a:spcPct val="90000"/>
              </a:lnSpc>
              <a:spcBef>
                <a:spcPts val="1000"/>
              </a:spcBef>
              <a:spcAft>
                <a:spcPts val="0"/>
              </a:spcAft>
              <a:buClr>
                <a:schemeClr val="dk1"/>
              </a:buClr>
              <a:buSzPts val="3600"/>
              <a:buChar char="•"/>
            </a:pPr>
            <a:r>
              <a:rPr lang="en-US" sz="3600"/>
              <a:t>The </a:t>
            </a:r>
            <a:r>
              <a:rPr b="1" lang="en-US" sz="3600">
                <a:solidFill>
                  <a:srgbClr val="FF0000"/>
                </a:solidFill>
              </a:rPr>
              <a:t>only difference is an extra element called DC battery is introduced in biased clampers.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2"/>
          <p:cNvSpPr txBox="1"/>
          <p:nvPr>
            <p:ph type="title"/>
          </p:nvPr>
        </p:nvSpPr>
        <p:spPr>
          <a:xfrm>
            <a:off x="838200" y="365125"/>
            <a:ext cx="10515600" cy="57503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lang="en-US">
                <a:latin typeface="Times New Roman"/>
                <a:ea typeface="Times New Roman"/>
                <a:cs typeface="Times New Roman"/>
                <a:sym typeface="Times New Roman"/>
              </a:rPr>
              <a:t>Positive Clamper with Positive bias</a:t>
            </a:r>
            <a:endParaRPr>
              <a:latin typeface="Times New Roman"/>
              <a:ea typeface="Times New Roman"/>
              <a:cs typeface="Times New Roman"/>
              <a:sym typeface="Times New Roman"/>
            </a:endParaRPr>
          </a:p>
        </p:txBody>
      </p:sp>
      <p:sp>
        <p:nvSpPr>
          <p:cNvPr id="218" name="Google Shape;218;p22"/>
          <p:cNvSpPr txBox="1"/>
          <p:nvPr>
            <p:ph idx="1" type="body"/>
          </p:nvPr>
        </p:nvSpPr>
        <p:spPr>
          <a:xfrm>
            <a:off x="129862" y="1278564"/>
            <a:ext cx="6464121" cy="4941932"/>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400"/>
              <a:buChar char="•"/>
            </a:pPr>
            <a:r>
              <a:rPr lang="en-US" sz="2400"/>
              <a:t>During the positive half cycle, the battery voltage forward biases the </a:t>
            </a:r>
            <a:r>
              <a:rPr b="1" lang="en-US" sz="2400">
                <a:solidFill>
                  <a:srgbClr val="FF0000"/>
                </a:solidFill>
              </a:rPr>
              <a:t>diode when the input supply voltage is less than the battery voltage</a:t>
            </a:r>
            <a:r>
              <a:rPr lang="en-US" sz="2400"/>
              <a:t>. This current or voltage will flows to the capacitor and charges it.</a:t>
            </a:r>
            <a:endParaRPr/>
          </a:p>
          <a:p>
            <a:pPr indent="-76200" lvl="0" marL="228600" rtl="0" algn="just">
              <a:lnSpc>
                <a:spcPct val="90000"/>
              </a:lnSpc>
              <a:spcBef>
                <a:spcPts val="1000"/>
              </a:spcBef>
              <a:spcAft>
                <a:spcPts val="0"/>
              </a:spcAft>
              <a:buClr>
                <a:schemeClr val="dk1"/>
              </a:buClr>
              <a:buSzPts val="2400"/>
              <a:buNone/>
            </a:pPr>
            <a:r>
              <a:t/>
            </a:r>
            <a:endParaRPr sz="2400"/>
          </a:p>
          <a:p>
            <a:pPr indent="-228600" lvl="0" marL="228600" rtl="0" algn="just">
              <a:lnSpc>
                <a:spcPct val="90000"/>
              </a:lnSpc>
              <a:spcBef>
                <a:spcPts val="1000"/>
              </a:spcBef>
              <a:spcAft>
                <a:spcPts val="0"/>
              </a:spcAft>
              <a:buClr>
                <a:schemeClr val="dk1"/>
              </a:buClr>
              <a:buSzPts val="2400"/>
              <a:buChar char="•"/>
            </a:pPr>
            <a:r>
              <a:rPr lang="en-US" sz="2400"/>
              <a:t>During negative half cycle:</a:t>
            </a:r>
            <a:endParaRPr/>
          </a:p>
          <a:p>
            <a:pPr indent="-228600" lvl="0" marL="228600" rtl="0" algn="just">
              <a:lnSpc>
                <a:spcPct val="90000"/>
              </a:lnSpc>
              <a:spcBef>
                <a:spcPts val="1000"/>
              </a:spcBef>
              <a:spcAft>
                <a:spcPts val="0"/>
              </a:spcAft>
              <a:buClr>
                <a:schemeClr val="dk1"/>
              </a:buClr>
              <a:buSzPts val="2400"/>
              <a:buChar char="•"/>
            </a:pPr>
            <a:r>
              <a:rPr lang="en-US" sz="2400"/>
              <a:t>During the negative half cycle, the diode is forward biased by both input supply voltage and battery voltage. So the diode allows electric current. This current will flows to the capacitor and charges it.</a:t>
            </a:r>
            <a:endParaRPr/>
          </a:p>
          <a:p>
            <a:pPr indent="-76200" lvl="0" marL="228600" rtl="0" algn="just">
              <a:lnSpc>
                <a:spcPct val="90000"/>
              </a:lnSpc>
              <a:spcBef>
                <a:spcPts val="1000"/>
              </a:spcBef>
              <a:spcAft>
                <a:spcPts val="0"/>
              </a:spcAft>
              <a:buClr>
                <a:schemeClr val="dk1"/>
              </a:buClr>
              <a:buSzPts val="2400"/>
              <a:buNone/>
            </a:pPr>
            <a:r>
              <a:t/>
            </a:r>
            <a:endParaRPr sz="2400"/>
          </a:p>
          <a:p>
            <a:pPr indent="-76200" lvl="0" marL="228600" rtl="0" algn="just">
              <a:lnSpc>
                <a:spcPct val="90000"/>
              </a:lnSpc>
              <a:spcBef>
                <a:spcPts val="1000"/>
              </a:spcBef>
              <a:spcAft>
                <a:spcPts val="0"/>
              </a:spcAft>
              <a:buClr>
                <a:schemeClr val="dk1"/>
              </a:buClr>
              <a:buSzPts val="2400"/>
              <a:buNone/>
            </a:pPr>
            <a:r>
              <a:t/>
            </a:r>
            <a:endParaRPr sz="2400"/>
          </a:p>
        </p:txBody>
      </p:sp>
      <p:pic>
        <p:nvPicPr>
          <p:cNvPr descr="If positive biasing is applied to the clamper then it is said to be a positive clamper with positive bias." id="219" name="Google Shape;219;p22"/>
          <p:cNvPicPr preferRelativeResize="0"/>
          <p:nvPr/>
        </p:nvPicPr>
        <p:blipFill rotWithShape="1">
          <a:blip r:embed="rId3">
            <a:alphaModFix/>
          </a:blip>
          <a:srcRect b="0" l="0" r="0" t="0"/>
          <a:stretch/>
        </p:blipFill>
        <p:spPr>
          <a:xfrm>
            <a:off x="7057623" y="1690688"/>
            <a:ext cx="5004515" cy="358616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Positive clamper with negative bias</a:t>
            </a:r>
            <a:br>
              <a:rPr b="1" lang="en-US"/>
            </a:br>
            <a:endParaRPr/>
          </a:p>
        </p:txBody>
      </p:sp>
      <p:sp>
        <p:nvSpPr>
          <p:cNvPr id="225" name="Google Shape;225;p23"/>
          <p:cNvSpPr txBox="1"/>
          <p:nvPr>
            <p:ph idx="1" type="body"/>
          </p:nvPr>
        </p:nvSpPr>
        <p:spPr>
          <a:xfrm>
            <a:off x="168542" y="1360759"/>
            <a:ext cx="7571661" cy="4868024"/>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Char char="•"/>
            </a:pPr>
            <a:r>
              <a:rPr lang="en-US"/>
              <a:t>During negative half cycle:</a:t>
            </a:r>
            <a:endParaRPr/>
          </a:p>
          <a:p>
            <a:pPr indent="-228600" lvl="0" marL="228600" rtl="0" algn="l">
              <a:lnSpc>
                <a:spcPct val="90000"/>
              </a:lnSpc>
              <a:spcBef>
                <a:spcPts val="1000"/>
              </a:spcBef>
              <a:spcAft>
                <a:spcPts val="0"/>
              </a:spcAft>
              <a:buClr>
                <a:schemeClr val="dk1"/>
              </a:buClr>
              <a:buSzPct val="100000"/>
              <a:buChar char="•"/>
            </a:pPr>
            <a:r>
              <a:rPr lang="en-US"/>
              <a:t>During the negative half cycle, the battery voltage reverse biases the diode when the input supply voltage is less than the battery voltage. As a result, the signal appears at the output.</a:t>
            </a:r>
            <a:endParaRPr/>
          </a:p>
          <a:p>
            <a:pPr indent="-228600" lvl="0" marL="228600" rtl="0" algn="l">
              <a:lnSpc>
                <a:spcPct val="90000"/>
              </a:lnSpc>
              <a:spcBef>
                <a:spcPts val="1000"/>
              </a:spcBef>
              <a:spcAft>
                <a:spcPts val="0"/>
              </a:spcAft>
              <a:buClr>
                <a:schemeClr val="dk1"/>
              </a:buClr>
              <a:buSzPct val="100000"/>
              <a:buChar char="•"/>
            </a:pPr>
            <a:r>
              <a:rPr lang="en-US"/>
              <a:t>When the input supply voltage becomes greater than the battery voltage, the diode is forward biased by the input supply voltage and hence allows electric current through it. This current will flows to the capacitor and charges it.</a:t>
            </a:r>
            <a:endParaRPr/>
          </a:p>
          <a:p>
            <a:pPr indent="-228600" lvl="0" marL="228600" rtl="0" algn="l">
              <a:lnSpc>
                <a:spcPct val="90000"/>
              </a:lnSpc>
              <a:spcBef>
                <a:spcPts val="1000"/>
              </a:spcBef>
              <a:spcAft>
                <a:spcPts val="0"/>
              </a:spcAft>
              <a:buClr>
                <a:schemeClr val="dk1"/>
              </a:buClr>
              <a:buSzPct val="100000"/>
              <a:buChar char="•"/>
            </a:pPr>
            <a:r>
              <a:rPr lang="en-US"/>
              <a:t>During positive half cycle:</a:t>
            </a:r>
            <a:endParaRPr/>
          </a:p>
          <a:p>
            <a:pPr indent="-228600" lvl="0" marL="228600" rtl="0" algn="l">
              <a:lnSpc>
                <a:spcPct val="90000"/>
              </a:lnSpc>
              <a:spcBef>
                <a:spcPts val="1000"/>
              </a:spcBef>
              <a:spcAft>
                <a:spcPts val="0"/>
              </a:spcAft>
              <a:buClr>
                <a:schemeClr val="dk1"/>
              </a:buClr>
              <a:buSzPct val="100000"/>
              <a:buChar char="•"/>
            </a:pPr>
            <a:r>
              <a:rPr lang="en-US"/>
              <a:t>During the positive half cycle, the diode is reverse biased by both input supply voltage and the battery voltage. As a result, the signal appears at the output. </a:t>
            </a:r>
            <a:endParaRPr/>
          </a:p>
          <a:p>
            <a:pPr indent="-228600" lvl="0" marL="228600" rtl="0" algn="l">
              <a:lnSpc>
                <a:spcPct val="90000"/>
              </a:lnSpc>
              <a:spcBef>
                <a:spcPts val="1000"/>
              </a:spcBef>
              <a:spcAft>
                <a:spcPts val="0"/>
              </a:spcAft>
              <a:buClr>
                <a:schemeClr val="dk1"/>
              </a:buClr>
              <a:buSzPct val="100000"/>
              <a:buChar char="•"/>
            </a:pPr>
            <a:r>
              <a:rPr lang="en-US"/>
              <a:t>The signal appeared at the </a:t>
            </a:r>
            <a:r>
              <a:rPr b="1" lang="en-US">
                <a:solidFill>
                  <a:srgbClr val="FF0000"/>
                </a:solidFill>
                <a:latin typeface="Times New Roman"/>
                <a:ea typeface="Times New Roman"/>
                <a:cs typeface="Times New Roman"/>
                <a:sym typeface="Times New Roman"/>
              </a:rPr>
              <a:t>output is equal to the sum of the input voltage and capacitor voltage.</a:t>
            </a:r>
            <a:endParaRPr/>
          </a:p>
          <a:p>
            <a:pPr indent="-77470" lvl="0" marL="228600" rtl="0" algn="l">
              <a:lnSpc>
                <a:spcPct val="90000"/>
              </a:lnSpc>
              <a:spcBef>
                <a:spcPts val="1000"/>
              </a:spcBef>
              <a:spcAft>
                <a:spcPts val="0"/>
              </a:spcAft>
              <a:buClr>
                <a:schemeClr val="dk1"/>
              </a:buClr>
              <a:buSzPct val="100000"/>
              <a:buNone/>
            </a:pPr>
            <a:r>
              <a:t/>
            </a:r>
            <a:endParaRPr b="1">
              <a:solidFill>
                <a:srgbClr val="FF0000"/>
              </a:solidFill>
              <a:latin typeface="Times New Roman"/>
              <a:ea typeface="Times New Roman"/>
              <a:cs typeface="Times New Roman"/>
              <a:sym typeface="Times New Roman"/>
            </a:endParaRPr>
          </a:p>
        </p:txBody>
      </p:sp>
      <p:pic>
        <p:nvPicPr>
          <p:cNvPr descr="During the negative half cycle, the battery voltage reverse biases the diode when the input supply voltage is less than the battery voltage. As a result, signal appears at the output." id="226" name="Google Shape;226;p23"/>
          <p:cNvPicPr preferRelativeResize="0"/>
          <p:nvPr/>
        </p:nvPicPr>
        <p:blipFill rotWithShape="1">
          <a:blip r:embed="rId3">
            <a:alphaModFix/>
          </a:blip>
          <a:srcRect b="0" l="0" r="0" t="0"/>
          <a:stretch/>
        </p:blipFill>
        <p:spPr>
          <a:xfrm>
            <a:off x="7908658" y="1202213"/>
            <a:ext cx="4114800" cy="469664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4"/>
          <p:cNvSpPr txBox="1"/>
          <p:nvPr>
            <p:ph type="title"/>
          </p:nvPr>
        </p:nvSpPr>
        <p:spPr>
          <a:xfrm>
            <a:off x="728193" y="150992"/>
            <a:ext cx="10515600" cy="930833"/>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Times New Roman"/>
              <a:buNone/>
            </a:pPr>
            <a:r>
              <a:rPr lang="en-US" sz="4000">
                <a:latin typeface="Times New Roman"/>
                <a:ea typeface="Times New Roman"/>
                <a:cs typeface="Times New Roman"/>
                <a:sym typeface="Times New Roman"/>
              </a:rPr>
              <a:t>Negative clamper with negative bias</a:t>
            </a:r>
            <a:br>
              <a:rPr b="1" lang="en-US" sz="4000">
                <a:latin typeface="Times New Roman"/>
                <a:ea typeface="Times New Roman"/>
                <a:cs typeface="Times New Roman"/>
                <a:sym typeface="Times New Roman"/>
              </a:rPr>
            </a:br>
            <a:endParaRPr sz="4000">
              <a:latin typeface="Times New Roman"/>
              <a:ea typeface="Times New Roman"/>
              <a:cs typeface="Times New Roman"/>
              <a:sym typeface="Times New Roman"/>
            </a:endParaRPr>
          </a:p>
        </p:txBody>
      </p:sp>
      <p:pic>
        <p:nvPicPr>
          <p:cNvPr descr="During the positive half cycle, the diode is forward biased by both input supply voltage and battery voltage. As a result, current flows through the capacitor and charges it." id="232" name="Google Shape;232;p24"/>
          <p:cNvPicPr preferRelativeResize="0"/>
          <p:nvPr>
            <p:ph idx="1" type="body"/>
          </p:nvPr>
        </p:nvPicPr>
        <p:blipFill rotWithShape="1">
          <a:blip r:embed="rId3">
            <a:alphaModFix/>
          </a:blip>
          <a:srcRect b="0" l="0" r="0" t="0"/>
          <a:stretch/>
        </p:blipFill>
        <p:spPr>
          <a:xfrm>
            <a:off x="7297492" y="1403798"/>
            <a:ext cx="4319252" cy="3799268"/>
          </a:xfrm>
          <a:prstGeom prst="rect">
            <a:avLst/>
          </a:prstGeom>
          <a:noFill/>
          <a:ln>
            <a:noFill/>
          </a:ln>
        </p:spPr>
      </p:pic>
      <p:sp>
        <p:nvSpPr>
          <p:cNvPr id="233" name="Google Shape;233;p24"/>
          <p:cNvSpPr/>
          <p:nvPr/>
        </p:nvSpPr>
        <p:spPr>
          <a:xfrm>
            <a:off x="283335" y="616408"/>
            <a:ext cx="6349285" cy="637097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During positive half cycle:</a:t>
            </a:r>
            <a:endParaRPr/>
          </a:p>
          <a:p>
            <a:pPr indent="0" lvl="0" marL="0" marR="0" rtl="0" algn="just">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During the positive half cycle, the diode is forward biased by both input supply voltage and battery voltage. As a result, current flows through the capacitor and charges it.</a:t>
            </a:r>
            <a:endParaRPr/>
          </a:p>
          <a:p>
            <a:pPr indent="0" lvl="0" marL="0" marR="0" rtl="0" algn="just">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1" lang="en-US" sz="2400">
                <a:solidFill>
                  <a:schemeClr val="dk1"/>
                </a:solidFill>
                <a:latin typeface="Times New Roman"/>
                <a:ea typeface="Times New Roman"/>
                <a:cs typeface="Times New Roman"/>
                <a:sym typeface="Times New Roman"/>
              </a:rPr>
              <a:t>During negative half cycle:</a:t>
            </a:r>
            <a:endParaRPr/>
          </a:p>
          <a:p>
            <a:pPr indent="0" lvl="0" marL="0" marR="0" rtl="0" algn="just">
              <a:spcBef>
                <a:spcPts val="0"/>
              </a:spcBef>
              <a:spcAft>
                <a:spcPts val="0"/>
              </a:spcAft>
              <a:buNone/>
            </a:pPr>
            <a:r>
              <a:t/>
            </a:r>
            <a:endParaRPr b="1"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During the negative half cycle, the battery voltage forward biases the diode when the input supply voltage is less than the battery voltage. When the input supply voltage becomes greater than the battery voltage, the diode is reverse biased by the input supply voltage and hence signal appears at the output.</a:t>
            </a:r>
            <a:endParaRPr/>
          </a:p>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a:t>
            </a:r>
            <a:endParaRPr b="0" i="0" sz="2400">
              <a:solidFill>
                <a:schemeClr val="dk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39" name="Google Shape;239;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During negative half cycle:</a:t>
            </a:r>
            <a:endParaRPr/>
          </a:p>
          <a:p>
            <a:pPr indent="-228600" lvl="0" marL="228600" rtl="0" algn="l">
              <a:lnSpc>
                <a:spcPct val="90000"/>
              </a:lnSpc>
              <a:spcBef>
                <a:spcPts val="1000"/>
              </a:spcBef>
              <a:spcAft>
                <a:spcPts val="0"/>
              </a:spcAft>
              <a:buClr>
                <a:schemeClr val="dk1"/>
              </a:buClr>
              <a:buSzPts val="2800"/>
              <a:buChar char="•"/>
            </a:pPr>
            <a:r>
              <a:rPr lang="en-US"/>
              <a:t>During the negative half cycle, the diode is forward biased by both input supply voltage and battery voltage. So the diode allows electric current. This current will flows to the capacitor and charges it.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Reference Video link</a:t>
            </a:r>
            <a:endParaRPr/>
          </a:p>
        </p:txBody>
      </p:sp>
      <p:sp>
        <p:nvSpPr>
          <p:cNvPr id="245" name="Google Shape;245;p26"/>
          <p:cNvSpPr/>
          <p:nvPr/>
        </p:nvSpPr>
        <p:spPr>
          <a:xfrm>
            <a:off x="733553" y="1690688"/>
            <a:ext cx="5269456" cy="147732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u="sng">
                <a:solidFill>
                  <a:schemeClr val="hlink"/>
                </a:solidFill>
                <a:latin typeface="Calibri"/>
                <a:ea typeface="Calibri"/>
                <a:cs typeface="Calibri"/>
                <a:sym typeface="Calibri"/>
                <a:hlinkClick r:id="rId3"/>
              </a:rPr>
              <a:t>Center Tapped FWR - Peak Inverse Voltage</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u="sng">
                <a:solidFill>
                  <a:schemeClr val="dk1"/>
                </a:solidFill>
                <a:latin typeface="Calibri"/>
                <a:ea typeface="Calibri"/>
                <a:cs typeface="Calibri"/>
                <a:sym typeface="Calibri"/>
                <a:hlinkClick r:id="rId4">
                  <a:extLst>
                    <a:ext uri="{A12FA001-AC4F-418D-AE19-62706E023703}">
                      <ahyp:hlinkClr val="tx"/>
                    </a:ext>
                  </a:extLst>
                </a:hlinkClick>
              </a:rPr>
              <a:t>https://youtu.be/t8VyKQtHSUE</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https://www.youtube.com/watch?v=kLRuU3VcXPA</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3"/>
          <p:cNvSpPr txBox="1"/>
          <p:nvPr>
            <p:ph type="title"/>
          </p:nvPr>
        </p:nvSpPr>
        <p:spPr>
          <a:xfrm>
            <a:off x="670775" y="94669"/>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b="1" lang="en-US">
                <a:solidFill>
                  <a:schemeClr val="lt1"/>
                </a:solidFill>
              </a:rPr>
              <a:t>Half Wave Rectifier Waveform</a:t>
            </a:r>
            <a:endParaRPr b="1">
              <a:solidFill>
                <a:schemeClr val="lt1"/>
              </a:solidFill>
            </a:endParaRPr>
          </a:p>
        </p:txBody>
      </p:sp>
      <p:pic>
        <p:nvPicPr>
          <p:cNvPr id="98" name="Google Shape;98;p3"/>
          <p:cNvPicPr preferRelativeResize="0"/>
          <p:nvPr/>
        </p:nvPicPr>
        <p:blipFill rotWithShape="1">
          <a:blip r:embed="rId3">
            <a:alphaModFix/>
          </a:blip>
          <a:srcRect b="0" l="0" r="0" t="0"/>
          <a:stretch/>
        </p:blipFill>
        <p:spPr>
          <a:xfrm>
            <a:off x="218941" y="1095998"/>
            <a:ext cx="11717092" cy="576200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4"/>
          <p:cNvSpPr txBox="1"/>
          <p:nvPr>
            <p:ph type="title"/>
          </p:nvPr>
        </p:nvSpPr>
        <p:spPr>
          <a:xfrm>
            <a:off x="735169" y="211932"/>
            <a:ext cx="10515600" cy="1191865"/>
          </a:xfrm>
          <a:prstGeom prst="rect">
            <a:avLst/>
          </a:prstGeom>
          <a:solidFill>
            <a:srgbClr val="002060"/>
          </a:solidFill>
          <a:ln cap="flat" cmpd="sng" w="9525">
            <a:solidFill>
              <a:srgbClr val="002060"/>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200"/>
              <a:buFont typeface="Times New Roman"/>
              <a:buNone/>
            </a:pPr>
            <a:r>
              <a:rPr lang="en-US" sz="3200">
                <a:solidFill>
                  <a:schemeClr val="lt1"/>
                </a:solidFill>
                <a:latin typeface="Times New Roman"/>
                <a:ea typeface="Times New Roman"/>
                <a:cs typeface="Times New Roman"/>
                <a:sym typeface="Times New Roman"/>
              </a:rPr>
              <a:t>Center-tapped Full wave rectifier</a:t>
            </a:r>
            <a:endParaRPr sz="3200">
              <a:solidFill>
                <a:schemeClr val="lt1"/>
              </a:solidFill>
              <a:latin typeface="Times New Roman"/>
              <a:ea typeface="Times New Roman"/>
              <a:cs typeface="Times New Roman"/>
              <a:sym typeface="Times New Roman"/>
            </a:endParaRPr>
          </a:p>
        </p:txBody>
      </p:sp>
      <p:sp>
        <p:nvSpPr>
          <p:cNvPr id="104" name="Google Shape;104;p4"/>
          <p:cNvSpPr txBox="1"/>
          <p:nvPr>
            <p:ph idx="1" type="body"/>
          </p:nvPr>
        </p:nvSpPr>
        <p:spPr>
          <a:xfrm>
            <a:off x="400318" y="1845234"/>
            <a:ext cx="6077755" cy="4351338"/>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800"/>
              <a:buNone/>
            </a:pPr>
            <a:r>
              <a:rPr b="1" lang="en-US">
                <a:latin typeface="Times New Roman"/>
                <a:ea typeface="Times New Roman"/>
                <a:cs typeface="Times New Roman"/>
                <a:sym typeface="Times New Roman"/>
              </a:rPr>
              <a:t>Definition:</a:t>
            </a:r>
            <a:endParaRPr/>
          </a:p>
          <a:p>
            <a:pPr indent="0" lvl="0" marL="0" rtl="0" algn="just">
              <a:lnSpc>
                <a:spcPct val="90000"/>
              </a:lnSpc>
              <a:spcBef>
                <a:spcPts val="1000"/>
              </a:spcBef>
              <a:spcAft>
                <a:spcPts val="0"/>
              </a:spcAft>
              <a:buClr>
                <a:schemeClr val="dk1"/>
              </a:buClr>
              <a:buSzPts val="2800"/>
              <a:buNone/>
            </a:pPr>
            <a:r>
              <a:rPr lang="en-US">
                <a:latin typeface="Times New Roman"/>
                <a:ea typeface="Times New Roman"/>
                <a:cs typeface="Times New Roman"/>
                <a:sym typeface="Times New Roman"/>
              </a:rPr>
              <a:t>A rectifier circuit whose transformer secondary is tapped to get the desired output voltage, using two diodes alternatively, to rectify the complete cycle is called as a Center-tapped Full wave rectifier circuit. </a:t>
            </a:r>
            <a:endParaRPr/>
          </a:p>
        </p:txBody>
      </p:sp>
      <p:pic>
        <p:nvPicPr>
          <p:cNvPr descr="CENTER-TAPPED-FULL-WAVE-RECTIFIER-FIG-1" id="105" name="Google Shape;105;p4"/>
          <p:cNvPicPr preferRelativeResize="0"/>
          <p:nvPr/>
        </p:nvPicPr>
        <p:blipFill rotWithShape="1">
          <a:blip r:embed="rId3">
            <a:alphaModFix/>
          </a:blip>
          <a:srcRect b="0" l="0" r="0" t="0"/>
          <a:stretch/>
        </p:blipFill>
        <p:spPr>
          <a:xfrm>
            <a:off x="6650529" y="1755082"/>
            <a:ext cx="5326823" cy="4351338"/>
          </a:xfrm>
          <a:prstGeom prst="rect">
            <a:avLst/>
          </a:prstGeom>
          <a:noFill/>
          <a:ln>
            <a:noFill/>
          </a:ln>
        </p:spPr>
      </p:pic>
    </p:spTree>
  </p:cSld>
  <p:clrMapOvr>
    <a:masterClrMapping/>
  </p:clrMapOvr>
  <p:transition spd="slow" p14:dur="1500">
    <p:split orient="ver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descr="center-tapped-full-wave-rectifier-animation" id="110" name="Google Shape;110;p5"/>
          <p:cNvPicPr preferRelativeResize="0"/>
          <p:nvPr/>
        </p:nvPicPr>
        <p:blipFill rotWithShape="1">
          <a:blip r:embed="rId3">
            <a:alphaModFix/>
          </a:blip>
          <a:srcRect b="0" l="0" r="0" t="0"/>
          <a:stretch/>
        </p:blipFill>
        <p:spPr>
          <a:xfrm>
            <a:off x="1379068" y="980829"/>
            <a:ext cx="8143875" cy="4838701"/>
          </a:xfrm>
          <a:prstGeom prst="rect">
            <a:avLst/>
          </a:prstGeom>
          <a:noFill/>
          <a:ln>
            <a:noFill/>
          </a:ln>
        </p:spPr>
      </p:pic>
      <p:sp>
        <p:nvSpPr>
          <p:cNvPr id="111" name="Google Shape;111;p5"/>
          <p:cNvSpPr/>
          <p:nvPr/>
        </p:nvSpPr>
        <p:spPr>
          <a:xfrm>
            <a:off x="1160127" y="6231655"/>
            <a:ext cx="926420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rgbClr val="212121"/>
                </a:solidFill>
                <a:latin typeface="Arial"/>
                <a:ea typeface="Arial"/>
                <a:cs typeface="Arial"/>
                <a:sym typeface="Arial"/>
              </a:rPr>
              <a:t> During positive half-cycles, D1 is forward-biased and D2 is reverse-biased.</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descr="Center Tapped Full Wave Rectifier Working Animation" id="116" name="Google Shape;116;p6"/>
          <p:cNvPicPr preferRelativeResize="0"/>
          <p:nvPr/>
        </p:nvPicPr>
        <p:blipFill rotWithShape="1">
          <a:blip r:embed="rId3">
            <a:alphaModFix/>
          </a:blip>
          <a:srcRect b="0" l="0" r="0" t="0"/>
          <a:stretch/>
        </p:blipFill>
        <p:spPr>
          <a:xfrm>
            <a:off x="2016751" y="687072"/>
            <a:ext cx="8248650" cy="4724401"/>
          </a:xfrm>
          <a:prstGeom prst="rect">
            <a:avLst/>
          </a:prstGeom>
          <a:noFill/>
          <a:ln>
            <a:noFill/>
          </a:ln>
        </p:spPr>
      </p:pic>
      <p:sp>
        <p:nvSpPr>
          <p:cNvPr id="117" name="Google Shape;117;p6"/>
          <p:cNvSpPr/>
          <p:nvPr/>
        </p:nvSpPr>
        <p:spPr>
          <a:xfrm>
            <a:off x="1412383" y="5874792"/>
            <a:ext cx="94573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212121"/>
                </a:solidFill>
                <a:latin typeface="Arial"/>
                <a:ea typeface="Arial"/>
                <a:cs typeface="Arial"/>
                <a:sym typeface="Arial"/>
              </a:rPr>
              <a:t>During negative half-cycles, D2 is forward-biased and D1 is reverse-biased.</a:t>
            </a:r>
            <a:endParaRPr sz="1800">
              <a:solidFill>
                <a:schemeClr val="dk1"/>
              </a:solidFill>
              <a:latin typeface="Calibri"/>
              <a:ea typeface="Calibri"/>
              <a:cs typeface="Calibri"/>
              <a:sym typeface="Calibri"/>
            </a:endParaRPr>
          </a:p>
        </p:txBody>
      </p:sp>
    </p:spTree>
  </p:cSld>
  <p:clrMapOvr>
    <a:masterClrMapping/>
  </p:clrMapOvr>
  <mc:AlternateContent>
    <mc:Choice Requires="p14">
      <p:transition spd="slow" p14:dur="3400">
        <p14:reveal dir="l"/>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7"/>
          <p:cNvPicPr preferRelativeResize="0"/>
          <p:nvPr/>
        </p:nvPicPr>
        <p:blipFill rotWithShape="1">
          <a:blip r:embed="rId3">
            <a:alphaModFix/>
          </a:blip>
          <a:srcRect b="0" l="0" r="0" t="0"/>
          <a:stretch/>
        </p:blipFill>
        <p:spPr>
          <a:xfrm>
            <a:off x="437880" y="1081826"/>
            <a:ext cx="10895527" cy="5434885"/>
          </a:xfrm>
          <a:prstGeom prst="rect">
            <a:avLst/>
          </a:prstGeom>
          <a:noFill/>
          <a:ln>
            <a:noFill/>
          </a:ln>
        </p:spPr>
      </p:pic>
      <p:sp>
        <p:nvSpPr>
          <p:cNvPr id="123" name="Google Shape;123;p7"/>
          <p:cNvSpPr txBox="1"/>
          <p:nvPr>
            <p:ph type="title"/>
          </p:nvPr>
        </p:nvSpPr>
        <p:spPr>
          <a:xfrm>
            <a:off x="2137893" y="108900"/>
            <a:ext cx="7760594" cy="702469"/>
          </a:xfrm>
          <a:prstGeom prst="rect">
            <a:avLst/>
          </a:prstGeom>
          <a:solidFill>
            <a:srgbClr val="002060"/>
          </a:solidFill>
          <a:ln cap="flat" cmpd="sng" w="9525">
            <a:solidFill>
              <a:srgbClr val="002060"/>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200"/>
              <a:buFont typeface="Times New Roman"/>
              <a:buNone/>
            </a:pPr>
            <a:r>
              <a:rPr lang="en-US" sz="3200">
                <a:solidFill>
                  <a:schemeClr val="lt1"/>
                </a:solidFill>
                <a:latin typeface="Times New Roman"/>
                <a:ea typeface="Times New Roman"/>
                <a:cs typeface="Times New Roman"/>
                <a:sym typeface="Times New Roman"/>
              </a:rPr>
              <a:t>Center-tapped Full wave rectifier Waveform</a:t>
            </a:r>
            <a:endParaRPr sz="3200">
              <a:solidFill>
                <a:schemeClr val="lt1"/>
              </a:solidFill>
              <a:latin typeface="Times New Roman"/>
              <a:ea typeface="Times New Roman"/>
              <a:cs typeface="Times New Roman"/>
              <a:sym typeface="Times New Roman"/>
            </a:endParaRPr>
          </a:p>
        </p:txBody>
      </p:sp>
    </p:spTree>
  </p:cSld>
  <p:clrMapOvr>
    <a:masterClrMapping/>
  </p:clrMapOvr>
  <p:transition spd="slow" p14:dur="800">
    <p:circl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descr="Full Wave Bridge Rectifier Working Animation" id="128" name="Google Shape;128;p8"/>
          <p:cNvPicPr preferRelativeResize="0"/>
          <p:nvPr/>
        </p:nvPicPr>
        <p:blipFill rotWithShape="1">
          <a:blip r:embed="rId3">
            <a:alphaModFix/>
          </a:blip>
          <a:srcRect b="0" l="0" r="0" t="0"/>
          <a:stretch/>
        </p:blipFill>
        <p:spPr>
          <a:xfrm>
            <a:off x="812397" y="544020"/>
            <a:ext cx="9761158" cy="553480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descr="Full Wave Bridge Rectifier Animation" id="133" name="Google Shape;133;p9"/>
          <p:cNvPicPr preferRelativeResize="0"/>
          <p:nvPr/>
        </p:nvPicPr>
        <p:blipFill rotWithShape="1">
          <a:blip r:embed="rId3">
            <a:alphaModFix/>
          </a:blip>
          <a:srcRect b="0" l="0" r="0" t="0"/>
          <a:stretch/>
        </p:blipFill>
        <p:spPr>
          <a:xfrm>
            <a:off x="748004" y="1492987"/>
            <a:ext cx="9324975" cy="4857751"/>
          </a:xfrm>
          <a:prstGeom prst="rect">
            <a:avLst/>
          </a:prstGeom>
          <a:noFill/>
          <a:ln>
            <a:noFill/>
          </a:ln>
        </p:spPr>
      </p:pic>
    </p:spTree>
  </p:cSld>
  <p:clrMapOvr>
    <a:masterClrMapping/>
  </p:clrMapOvr>
  <p:transition spd="med">
    <p:push/>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2022-03-20T18:30:34Z</dcterms:created>
  <dc:creator>Admin</dc:creator>
</cp:coreProperties>
</file>