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329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AC36676-F160-4C08-8F22-3DBB4A82650F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EE8609D-BCDA-421E-BF6E-EACC8BD8BE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2C62A0-2D3C-496E-9702-14EC84D2D1A1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8BFFF2-818E-4C1C-86CF-E9FF2975B9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A9D017-3047-40FB-8E85-7DFBA0D4ECC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5A06FB-314B-4ECF-BC94-1C90CD89CB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61A31-E435-49E3-AFED-8B55A5314A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1A315-B2D1-4CD1-A1B4-5EFAA64068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0D69D3-58A7-4635-BC22-08114E9007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A066EF8C-E3DB-4D82-A92C-3356496859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297534-4264-4F12-9AA6-91EEFF810B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88A31-AB9A-453C-910C-608907C2DC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677D5-4E88-4669-8247-E00794185C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8A72-20F5-4617-8E23-9DA4BCE301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70675-D989-436E-BBD6-092DBFC8E0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7AF7DE03-8DF3-4BDD-9598-1983853C89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4170A1-C37B-450D-B801-7856C4768B55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9BDD022-3E91-459E-9623-A158715CB3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19FA8-6B55-44B9-B6ED-DEC17D63336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6147" name="Title 2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848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Chapter:1</a:t>
            </a:r>
            <a:br>
              <a:rPr lang="en-US" dirty="0" smtClean="0"/>
            </a:br>
            <a:r>
              <a:rPr lang="en-US" sz="3200" dirty="0" smtClean="0">
                <a:latin typeface="Calibri"/>
              </a:rPr>
              <a:t> Semiconductor and Diode Theory</a:t>
            </a:r>
            <a:endParaRPr smtClean="0"/>
          </a:p>
        </p:txBody>
      </p:sp>
      <p:sp>
        <p:nvSpPr>
          <p:cNvPr id="3" name="Rectangle 2"/>
          <p:cNvSpPr/>
          <p:nvPr/>
        </p:nvSpPr>
        <p:spPr>
          <a:xfrm>
            <a:off x="1371600" y="4572000"/>
            <a:ext cx="66831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Compiled by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PROF. DURVESH </a:t>
            </a:r>
            <a:r>
              <a:rPr lang="en-US" b="1" dirty="0" smtClean="0">
                <a:solidFill>
                  <a:srgbClr val="0070C0"/>
                </a:solidFill>
              </a:rPr>
              <a:t>ASLAM</a:t>
            </a:r>
          </a:p>
          <a:p>
            <a:pPr algn="ctr"/>
            <a:endParaRPr lang="en-US" b="1" dirty="0" smtClean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Assistant  Professor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Faculty of Engineering and Technology</a:t>
            </a:r>
          </a:p>
          <a:p>
            <a:pPr algn="ctr"/>
            <a:r>
              <a:rPr lang="en-US" b="1" dirty="0" err="1" smtClean="0">
                <a:solidFill>
                  <a:srgbClr val="0070C0"/>
                </a:solidFill>
              </a:rPr>
              <a:t>Parul</a:t>
            </a:r>
            <a:r>
              <a:rPr lang="en-US" b="1" dirty="0" smtClean="0">
                <a:solidFill>
                  <a:srgbClr val="0070C0"/>
                </a:solidFill>
              </a:rPr>
              <a:t> University</a:t>
            </a:r>
          </a:p>
        </p:txBody>
      </p:sp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2514600" y="457200"/>
            <a:ext cx="48660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70C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03107101</a:t>
            </a:r>
            <a:r>
              <a:rPr lang="en-US" sz="2800" dirty="0" smtClean="0">
                <a:latin typeface="Calibri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 smtClean="0">
                <a:solidFill>
                  <a:srgbClr val="0070C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BASIC ELECTRONICS</a:t>
            </a:r>
          </a:p>
        </p:txBody>
      </p:sp>
      <p:pic>
        <p:nvPicPr>
          <p:cNvPr id="6" name="Picture 5" descr="https://fbcdn-profile-a.akamaihd.net/hprofile-ak-xap1/v/t1.0-1/p200x200/10410434_898357816887978_3815278794838733418_n.jpg?oh=a52d66f2cc25a642efd09ca052447d0e&amp;oe=55DD2530&amp;__gda__=1441068853_51c6fa930f3aedfa95ac8854f6b783f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3124200"/>
            <a:ext cx="2273774" cy="1405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485900" y="3581400"/>
            <a:ext cx="803275" cy="771525"/>
            <a:chOff x="3152" y="2221"/>
            <a:chExt cx="506" cy="486"/>
          </a:xfrm>
        </p:grpSpPr>
        <p:sp>
          <p:nvSpPr>
            <p:cNvPr id="3074" name="Oval 2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" name="Oval 3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Oval 4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00100" y="2438400"/>
            <a:ext cx="3340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39933"/>
                </a:solidFill>
              </a:rPr>
              <a:t>One valence electron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33500" y="5524500"/>
            <a:ext cx="6484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The nucleus plus the inner electron orbits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143000" y="533400"/>
            <a:ext cx="678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Core diagrams for copper and silicon: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H="1">
            <a:off x="1638300" y="3048000"/>
            <a:ext cx="728663" cy="509588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591300" y="3505200"/>
            <a:ext cx="814388" cy="771525"/>
            <a:chOff x="3152" y="2221"/>
            <a:chExt cx="513" cy="486"/>
          </a:xfrm>
        </p:grpSpPr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4838700" y="2438400"/>
            <a:ext cx="359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339933"/>
                </a:solidFill>
              </a:rPr>
              <a:t>Four valence electrons</a:t>
            </a:r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>
            <a:off x="5829300" y="2971800"/>
            <a:ext cx="728663" cy="509588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 rot="1326948" flipH="1" flipV="1">
            <a:off x="1749425" y="4291013"/>
            <a:ext cx="1044575" cy="10541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2454275" y="4870450"/>
            <a:ext cx="50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+1</a:t>
            </a:r>
          </a:p>
        </p:txBody>
      </p:sp>
      <p:sp>
        <p:nvSpPr>
          <p:cNvPr id="3115" name="Text Box 43"/>
          <p:cNvSpPr txBox="1">
            <a:spLocks noChangeArrowheads="1"/>
          </p:cNvSpPr>
          <p:nvPr/>
        </p:nvSpPr>
        <p:spPr bwMode="auto">
          <a:xfrm>
            <a:off x="6734175" y="4905375"/>
            <a:ext cx="50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+4</a:t>
            </a:r>
          </a:p>
        </p:txBody>
      </p:sp>
      <p:sp>
        <p:nvSpPr>
          <p:cNvPr id="3116" name="Text Box 44"/>
          <p:cNvSpPr txBox="1">
            <a:spLocks noChangeArrowheads="1"/>
          </p:cNvSpPr>
          <p:nvPr/>
        </p:nvSpPr>
        <p:spPr bwMode="auto">
          <a:xfrm>
            <a:off x="2289175" y="3681413"/>
            <a:ext cx="1166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Copper</a:t>
            </a:r>
          </a:p>
        </p:txBody>
      </p:sp>
      <p:sp>
        <p:nvSpPr>
          <p:cNvPr id="3117" name="Text Box 45"/>
          <p:cNvSpPr txBox="1">
            <a:spLocks noChangeArrowheads="1"/>
          </p:cNvSpPr>
          <p:nvPr/>
        </p:nvSpPr>
        <p:spPr bwMode="auto">
          <a:xfrm>
            <a:off x="5527675" y="3671888"/>
            <a:ext cx="1063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Silicon</a:t>
            </a: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rot="20350163" flipV="1">
            <a:off x="6376988" y="4183063"/>
            <a:ext cx="881062" cy="1219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utoUpdateAnimBg="0"/>
      <p:bldP spid="3078" grpId="0" autoUpdateAnimBg="0"/>
      <p:bldP spid="3080" grpId="0" animBg="1"/>
      <p:bldP spid="3110" grpId="0" autoUpdateAnimBg="0"/>
      <p:bldP spid="3112" grpId="0" animBg="1"/>
      <p:bldP spid="3113" grpId="0" animBg="1"/>
      <p:bldP spid="30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Oval 3"/>
          <p:cNvSpPr>
            <a:spLocks noChangeArrowheads="1"/>
          </p:cNvSpPr>
          <p:nvPr/>
        </p:nvSpPr>
        <p:spPr bwMode="auto">
          <a:xfrm rot="-5400000">
            <a:off x="5618163" y="2347913"/>
            <a:ext cx="360362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 rot="-5400000">
            <a:off x="5427663" y="2152650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 rot="-5400000">
            <a:off x="5395912" y="219075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 rot="-5400000">
            <a:off x="5421312" y="269240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 rot="-5400000">
            <a:off x="5970587" y="219392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 rot="-5400000">
            <a:off x="5995987" y="269557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 rot="-5400000">
            <a:off x="6473826" y="2341562"/>
            <a:ext cx="360362" cy="360363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 rot="-5400000">
            <a:off x="6283325" y="2146300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 rot="-5400000">
            <a:off x="6251575" y="218440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 rot="-5400000">
            <a:off x="6099175" y="244475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 rot="-5400000">
            <a:off x="6826250" y="218757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 rot="-5400000">
            <a:off x="6851650" y="268922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 rot="-5400000">
            <a:off x="4762501" y="2357437"/>
            <a:ext cx="360362" cy="360363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 rot="-5400000">
            <a:off x="4572000" y="21621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 rot="-5400000">
            <a:off x="4540250" y="220027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 rot="-5400000">
            <a:off x="4565650" y="270192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 rot="-5400000">
            <a:off x="5114925" y="220345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Oval 22"/>
          <p:cNvSpPr>
            <a:spLocks noChangeArrowheads="1"/>
          </p:cNvSpPr>
          <p:nvPr/>
        </p:nvSpPr>
        <p:spPr bwMode="auto">
          <a:xfrm rot="-5400000">
            <a:off x="5330825" y="245110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Oval 24"/>
          <p:cNvSpPr>
            <a:spLocks noChangeArrowheads="1"/>
          </p:cNvSpPr>
          <p:nvPr/>
        </p:nvSpPr>
        <p:spPr bwMode="auto">
          <a:xfrm rot="-5400000">
            <a:off x="5649913" y="3176588"/>
            <a:ext cx="360362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Oval 25"/>
          <p:cNvSpPr>
            <a:spLocks noChangeArrowheads="1"/>
          </p:cNvSpPr>
          <p:nvPr/>
        </p:nvSpPr>
        <p:spPr bwMode="auto">
          <a:xfrm rot="-5400000">
            <a:off x="5459413" y="298132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Oval 26"/>
          <p:cNvSpPr>
            <a:spLocks noChangeArrowheads="1"/>
          </p:cNvSpPr>
          <p:nvPr/>
        </p:nvSpPr>
        <p:spPr bwMode="auto">
          <a:xfrm rot="-5400000">
            <a:off x="5719762" y="281622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Oval 27"/>
          <p:cNvSpPr>
            <a:spLocks noChangeArrowheads="1"/>
          </p:cNvSpPr>
          <p:nvPr/>
        </p:nvSpPr>
        <p:spPr bwMode="auto">
          <a:xfrm rot="-5400000">
            <a:off x="5453062" y="352107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4" name="Oval 28"/>
          <p:cNvSpPr>
            <a:spLocks noChangeArrowheads="1"/>
          </p:cNvSpPr>
          <p:nvPr/>
        </p:nvSpPr>
        <p:spPr bwMode="auto">
          <a:xfrm rot="-5400000">
            <a:off x="6002337" y="302260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Oval 29"/>
          <p:cNvSpPr>
            <a:spLocks noChangeArrowheads="1"/>
          </p:cNvSpPr>
          <p:nvPr/>
        </p:nvSpPr>
        <p:spPr bwMode="auto">
          <a:xfrm rot="-5400000">
            <a:off x="6027737" y="352425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Oval 31"/>
          <p:cNvSpPr>
            <a:spLocks noChangeArrowheads="1"/>
          </p:cNvSpPr>
          <p:nvPr/>
        </p:nvSpPr>
        <p:spPr bwMode="auto">
          <a:xfrm rot="-5400000">
            <a:off x="5602287" y="1504951"/>
            <a:ext cx="360363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8" name="Oval 32"/>
          <p:cNvSpPr>
            <a:spLocks noChangeArrowheads="1"/>
          </p:cNvSpPr>
          <p:nvPr/>
        </p:nvSpPr>
        <p:spPr bwMode="auto">
          <a:xfrm rot="-5400000">
            <a:off x="5411788" y="1309688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9" name="Oval 33"/>
          <p:cNvSpPr>
            <a:spLocks noChangeArrowheads="1"/>
          </p:cNvSpPr>
          <p:nvPr/>
        </p:nvSpPr>
        <p:spPr bwMode="auto">
          <a:xfrm rot="-5400000">
            <a:off x="5380038" y="13477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Oval 34"/>
          <p:cNvSpPr>
            <a:spLocks noChangeArrowheads="1"/>
          </p:cNvSpPr>
          <p:nvPr/>
        </p:nvSpPr>
        <p:spPr bwMode="auto">
          <a:xfrm rot="-5400000">
            <a:off x="5405438" y="184943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1" name="Oval 35"/>
          <p:cNvSpPr>
            <a:spLocks noChangeArrowheads="1"/>
          </p:cNvSpPr>
          <p:nvPr/>
        </p:nvSpPr>
        <p:spPr bwMode="auto">
          <a:xfrm rot="-5400000">
            <a:off x="5954713" y="135096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2" name="Oval 36"/>
          <p:cNvSpPr>
            <a:spLocks noChangeArrowheads="1"/>
          </p:cNvSpPr>
          <p:nvPr/>
        </p:nvSpPr>
        <p:spPr bwMode="auto">
          <a:xfrm rot="-5400000">
            <a:off x="5688013" y="20304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922338" y="423863"/>
            <a:ext cx="73310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/>
              <a:t>Silicon atoms in a crystal share electrons.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781175" y="2922588"/>
            <a:ext cx="4003675" cy="1641475"/>
            <a:chOff x="218" y="2534"/>
            <a:chExt cx="2522" cy="1034"/>
          </a:xfrm>
        </p:grpSpPr>
        <p:sp>
          <p:nvSpPr>
            <p:cNvPr id="4134" name="Text Box 38"/>
            <p:cNvSpPr txBox="1">
              <a:spLocks noChangeArrowheads="1"/>
            </p:cNvSpPr>
            <p:nvPr/>
          </p:nvSpPr>
          <p:spPr bwMode="auto">
            <a:xfrm>
              <a:off x="218" y="3241"/>
              <a:ext cx="252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339933"/>
                  </a:solidFill>
                </a:rPr>
                <a:t>Valence saturation: n = 8</a:t>
              </a:r>
            </a:p>
          </p:txBody>
        </p:sp>
        <p:sp>
          <p:nvSpPr>
            <p:cNvPr id="4135" name="Line 39"/>
            <p:cNvSpPr>
              <a:spLocks noChangeShapeType="1"/>
            </p:cNvSpPr>
            <p:nvPr/>
          </p:nvSpPr>
          <p:spPr bwMode="auto">
            <a:xfrm flipV="1">
              <a:off x="1590" y="2534"/>
              <a:ext cx="912" cy="692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712788" y="5180013"/>
            <a:ext cx="76215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Because the valence electrons are bound, a silicon</a:t>
            </a:r>
          </a:p>
          <a:p>
            <a:pPr algn="ctr"/>
            <a:r>
              <a:rPr lang="en-US" b="1">
                <a:solidFill>
                  <a:srgbClr val="FF3300"/>
                </a:solidFill>
              </a:rPr>
              <a:t>crystal at room temperature is almost a perfect insulator.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9" grpId="0" animBg="1"/>
      <p:bldP spid="4118" grpId="0" animBg="1"/>
      <p:bldP spid="4122" grpId="0" animBg="1"/>
      <p:bldP spid="41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4150"/>
            <a:ext cx="7772400" cy="1143000"/>
          </a:xfrm>
        </p:spPr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Inside a silicon crystal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55750"/>
            <a:ext cx="7772400" cy="4114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Some free electrons and holes are created by </a:t>
            </a:r>
            <a:r>
              <a:rPr lang="en-US" b="1">
                <a:solidFill>
                  <a:srgbClr val="FF3300"/>
                </a:solidFill>
              </a:rPr>
              <a:t>thermal</a:t>
            </a:r>
            <a:r>
              <a:rPr lang="en-US" b="1">
                <a:solidFill>
                  <a:schemeClr val="accent2"/>
                </a:solidFill>
              </a:rPr>
              <a:t> energy.</a:t>
            </a:r>
          </a:p>
          <a:p>
            <a:r>
              <a:rPr lang="en-US" b="1">
                <a:solidFill>
                  <a:schemeClr val="accent2"/>
                </a:solidFill>
              </a:rPr>
              <a:t>Other free </a:t>
            </a:r>
            <a:r>
              <a:rPr lang="en-US" b="1">
                <a:solidFill>
                  <a:srgbClr val="FF3300"/>
                </a:solidFill>
              </a:rPr>
              <a:t>electrons</a:t>
            </a:r>
            <a:r>
              <a:rPr lang="en-US" b="1">
                <a:solidFill>
                  <a:schemeClr val="accent2"/>
                </a:solidFill>
              </a:rPr>
              <a:t> and </a:t>
            </a:r>
            <a:r>
              <a:rPr lang="en-US" b="1">
                <a:solidFill>
                  <a:srgbClr val="FF3300"/>
                </a:solidFill>
              </a:rPr>
              <a:t>holes</a:t>
            </a:r>
            <a:r>
              <a:rPr lang="en-US" b="1">
                <a:solidFill>
                  <a:schemeClr val="accent2"/>
                </a:solidFill>
              </a:rPr>
              <a:t> are recombining.</a:t>
            </a:r>
          </a:p>
          <a:p>
            <a:r>
              <a:rPr lang="en-US" b="1">
                <a:solidFill>
                  <a:srgbClr val="FF3300"/>
                </a:solidFill>
              </a:rPr>
              <a:t>Recombination</a:t>
            </a:r>
            <a:r>
              <a:rPr lang="en-US" b="1">
                <a:solidFill>
                  <a:schemeClr val="accent2"/>
                </a:solidFill>
              </a:rPr>
              <a:t> varies from a few nanoseconds to several microseconds.</a:t>
            </a:r>
          </a:p>
          <a:p>
            <a:r>
              <a:rPr lang="en-US" b="1">
                <a:solidFill>
                  <a:schemeClr val="accent2"/>
                </a:solidFill>
              </a:rPr>
              <a:t>The time between creation and recombination of a free electron and a hole is called the </a:t>
            </a:r>
            <a:r>
              <a:rPr lang="en-US" b="1">
                <a:solidFill>
                  <a:srgbClr val="FF3300"/>
                </a:solidFill>
              </a:rPr>
              <a:t>life time</a:t>
            </a:r>
            <a:r>
              <a:rPr lang="en-US" b="1">
                <a:solidFill>
                  <a:schemeClr val="accent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8" name="Oval 34"/>
          <p:cNvSpPr>
            <a:spLocks noChangeArrowheads="1"/>
          </p:cNvSpPr>
          <p:nvPr/>
        </p:nvSpPr>
        <p:spPr bwMode="auto">
          <a:xfrm rot="-5400000">
            <a:off x="6429375" y="246697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6" name="Oval 92"/>
          <p:cNvSpPr>
            <a:spLocks noChangeArrowheads="1"/>
          </p:cNvSpPr>
          <p:nvPr/>
        </p:nvSpPr>
        <p:spPr bwMode="auto">
          <a:xfrm rot="-5400000">
            <a:off x="6453188" y="30337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Oval 2"/>
          <p:cNvSpPr>
            <a:spLocks noChangeArrowheads="1"/>
          </p:cNvSpPr>
          <p:nvPr/>
        </p:nvSpPr>
        <p:spPr bwMode="auto">
          <a:xfrm rot="-5400000">
            <a:off x="2095500" y="2622550"/>
            <a:ext cx="360363" cy="360363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 rot="-5400000">
            <a:off x="1905000" y="2427288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 rot="-5400000">
            <a:off x="1873251" y="2465387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 rot="-5400000">
            <a:off x="1898651" y="2967037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 rot="-5400000">
            <a:off x="2447926" y="2468562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 rot="-5400000">
            <a:off x="2473326" y="2970212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 rot="-5400000">
            <a:off x="2951162" y="2616201"/>
            <a:ext cx="360363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 rot="-5400000">
            <a:off x="2760663" y="2420938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 rot="-5400000">
            <a:off x="2728913" y="245903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 rot="-5400000">
            <a:off x="2576513" y="27193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 rot="-5400000">
            <a:off x="3303588" y="24622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 rot="-5400000">
            <a:off x="3328988" y="296386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 rot="-5400000">
            <a:off x="1239837" y="2632076"/>
            <a:ext cx="360363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 rot="-5400000">
            <a:off x="1049338" y="243681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 rot="-5400000">
            <a:off x="1017588" y="24749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 rot="-5400000">
            <a:off x="1042988" y="297656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Oval 18"/>
          <p:cNvSpPr>
            <a:spLocks noChangeArrowheads="1"/>
          </p:cNvSpPr>
          <p:nvPr/>
        </p:nvSpPr>
        <p:spPr bwMode="auto">
          <a:xfrm rot="-5400000">
            <a:off x="1592263" y="24780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 rot="-5400000">
            <a:off x="1808163" y="272573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Oval 20"/>
          <p:cNvSpPr>
            <a:spLocks noChangeArrowheads="1"/>
          </p:cNvSpPr>
          <p:nvPr/>
        </p:nvSpPr>
        <p:spPr bwMode="auto">
          <a:xfrm rot="-5400000">
            <a:off x="2127250" y="3451225"/>
            <a:ext cx="360363" cy="360363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 rot="-5400000">
            <a:off x="1936750" y="325596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Oval 22"/>
          <p:cNvSpPr>
            <a:spLocks noChangeArrowheads="1"/>
          </p:cNvSpPr>
          <p:nvPr/>
        </p:nvSpPr>
        <p:spPr bwMode="auto">
          <a:xfrm rot="-5400000">
            <a:off x="2197101" y="3090862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 rot="-5400000">
            <a:off x="1930401" y="3795712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 rot="-5400000">
            <a:off x="2479676" y="3297237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Oval 25"/>
          <p:cNvSpPr>
            <a:spLocks noChangeArrowheads="1"/>
          </p:cNvSpPr>
          <p:nvPr/>
        </p:nvSpPr>
        <p:spPr bwMode="auto">
          <a:xfrm rot="-5400000">
            <a:off x="2505076" y="3798887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Oval 26"/>
          <p:cNvSpPr>
            <a:spLocks noChangeArrowheads="1"/>
          </p:cNvSpPr>
          <p:nvPr/>
        </p:nvSpPr>
        <p:spPr bwMode="auto">
          <a:xfrm rot="-5400000">
            <a:off x="2079626" y="1779587"/>
            <a:ext cx="360362" cy="360363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Oval 27"/>
          <p:cNvSpPr>
            <a:spLocks noChangeArrowheads="1"/>
          </p:cNvSpPr>
          <p:nvPr/>
        </p:nvSpPr>
        <p:spPr bwMode="auto">
          <a:xfrm rot="-5400000">
            <a:off x="1889125" y="158432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Oval 28"/>
          <p:cNvSpPr>
            <a:spLocks noChangeArrowheads="1"/>
          </p:cNvSpPr>
          <p:nvPr/>
        </p:nvSpPr>
        <p:spPr bwMode="auto">
          <a:xfrm rot="-5400000">
            <a:off x="1857375" y="162242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Oval 29"/>
          <p:cNvSpPr>
            <a:spLocks noChangeArrowheads="1"/>
          </p:cNvSpPr>
          <p:nvPr/>
        </p:nvSpPr>
        <p:spPr bwMode="auto">
          <a:xfrm rot="-5400000">
            <a:off x="1882775" y="212407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 rot="-5400000">
            <a:off x="2432050" y="162560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Oval 31"/>
          <p:cNvSpPr>
            <a:spLocks noChangeArrowheads="1"/>
          </p:cNvSpPr>
          <p:nvPr/>
        </p:nvSpPr>
        <p:spPr bwMode="auto">
          <a:xfrm rot="-5400000">
            <a:off x="2165350" y="230505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1851025" y="201613"/>
            <a:ext cx="516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</a:rPr>
              <a:t>Silicon crystals are doped to </a:t>
            </a:r>
          </a:p>
          <a:p>
            <a:pPr algn="ctr"/>
            <a:r>
              <a:rPr lang="en-US" sz="3200" b="1">
                <a:solidFill>
                  <a:schemeClr val="accent2"/>
                </a:solidFill>
              </a:rPr>
              <a:t>provide permanent carriers.</a:t>
            </a:r>
          </a:p>
        </p:txBody>
      </p:sp>
      <p:sp>
        <p:nvSpPr>
          <p:cNvPr id="6177" name="Oval 33"/>
          <p:cNvSpPr>
            <a:spLocks noChangeArrowheads="1"/>
          </p:cNvSpPr>
          <p:nvPr/>
        </p:nvSpPr>
        <p:spPr bwMode="auto">
          <a:xfrm rot="-5400000">
            <a:off x="6619876" y="2662237"/>
            <a:ext cx="360362" cy="360363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Oval 35"/>
          <p:cNvSpPr>
            <a:spLocks noChangeArrowheads="1"/>
          </p:cNvSpPr>
          <p:nvPr/>
        </p:nvSpPr>
        <p:spPr bwMode="auto">
          <a:xfrm rot="-5400000">
            <a:off x="6397625" y="250507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Oval 37"/>
          <p:cNvSpPr>
            <a:spLocks noChangeArrowheads="1"/>
          </p:cNvSpPr>
          <p:nvPr/>
        </p:nvSpPr>
        <p:spPr bwMode="auto">
          <a:xfrm rot="-5400000">
            <a:off x="6972300" y="250825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Oval 38"/>
          <p:cNvSpPr>
            <a:spLocks noChangeArrowheads="1"/>
          </p:cNvSpPr>
          <p:nvPr/>
        </p:nvSpPr>
        <p:spPr bwMode="auto">
          <a:xfrm rot="-5400000">
            <a:off x="6997700" y="300990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Oval 39"/>
          <p:cNvSpPr>
            <a:spLocks noChangeArrowheads="1"/>
          </p:cNvSpPr>
          <p:nvPr/>
        </p:nvSpPr>
        <p:spPr bwMode="auto">
          <a:xfrm rot="-5400000">
            <a:off x="7475538" y="2655888"/>
            <a:ext cx="360362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Oval 40"/>
          <p:cNvSpPr>
            <a:spLocks noChangeArrowheads="1"/>
          </p:cNvSpPr>
          <p:nvPr/>
        </p:nvSpPr>
        <p:spPr bwMode="auto">
          <a:xfrm rot="-5400000">
            <a:off x="7285038" y="246062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Oval 41"/>
          <p:cNvSpPr>
            <a:spLocks noChangeArrowheads="1"/>
          </p:cNvSpPr>
          <p:nvPr/>
        </p:nvSpPr>
        <p:spPr bwMode="auto">
          <a:xfrm rot="-5400000">
            <a:off x="7253287" y="249872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Oval 42"/>
          <p:cNvSpPr>
            <a:spLocks noChangeArrowheads="1"/>
          </p:cNvSpPr>
          <p:nvPr/>
        </p:nvSpPr>
        <p:spPr bwMode="auto">
          <a:xfrm rot="-5400000">
            <a:off x="7100887" y="275907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Oval 43"/>
          <p:cNvSpPr>
            <a:spLocks noChangeArrowheads="1"/>
          </p:cNvSpPr>
          <p:nvPr/>
        </p:nvSpPr>
        <p:spPr bwMode="auto">
          <a:xfrm rot="-5400000">
            <a:off x="7827962" y="250190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Oval 44"/>
          <p:cNvSpPr>
            <a:spLocks noChangeArrowheads="1"/>
          </p:cNvSpPr>
          <p:nvPr/>
        </p:nvSpPr>
        <p:spPr bwMode="auto">
          <a:xfrm rot="-5400000">
            <a:off x="7853362" y="300355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Oval 45"/>
          <p:cNvSpPr>
            <a:spLocks noChangeArrowheads="1"/>
          </p:cNvSpPr>
          <p:nvPr/>
        </p:nvSpPr>
        <p:spPr bwMode="auto">
          <a:xfrm rot="-5400000">
            <a:off x="5764213" y="2671763"/>
            <a:ext cx="360362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Oval 46"/>
          <p:cNvSpPr>
            <a:spLocks noChangeArrowheads="1"/>
          </p:cNvSpPr>
          <p:nvPr/>
        </p:nvSpPr>
        <p:spPr bwMode="auto">
          <a:xfrm rot="-5400000">
            <a:off x="5573713" y="2476500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1" name="Oval 47"/>
          <p:cNvSpPr>
            <a:spLocks noChangeArrowheads="1"/>
          </p:cNvSpPr>
          <p:nvPr/>
        </p:nvSpPr>
        <p:spPr bwMode="auto">
          <a:xfrm rot="-5400000">
            <a:off x="5541962" y="251460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2" name="Oval 48"/>
          <p:cNvSpPr>
            <a:spLocks noChangeArrowheads="1"/>
          </p:cNvSpPr>
          <p:nvPr/>
        </p:nvSpPr>
        <p:spPr bwMode="auto">
          <a:xfrm rot="-5400000">
            <a:off x="5567362" y="301625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3" name="Oval 49"/>
          <p:cNvSpPr>
            <a:spLocks noChangeArrowheads="1"/>
          </p:cNvSpPr>
          <p:nvPr/>
        </p:nvSpPr>
        <p:spPr bwMode="auto">
          <a:xfrm rot="-5400000">
            <a:off x="6116637" y="251777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4" name="Oval 50"/>
          <p:cNvSpPr>
            <a:spLocks noChangeArrowheads="1"/>
          </p:cNvSpPr>
          <p:nvPr/>
        </p:nvSpPr>
        <p:spPr bwMode="auto">
          <a:xfrm rot="-5400000">
            <a:off x="6332537" y="276542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5" name="Oval 51"/>
          <p:cNvSpPr>
            <a:spLocks noChangeArrowheads="1"/>
          </p:cNvSpPr>
          <p:nvPr/>
        </p:nvSpPr>
        <p:spPr bwMode="auto">
          <a:xfrm rot="-5400000">
            <a:off x="6651626" y="3490912"/>
            <a:ext cx="360362" cy="360363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6" name="Oval 52"/>
          <p:cNvSpPr>
            <a:spLocks noChangeArrowheads="1"/>
          </p:cNvSpPr>
          <p:nvPr/>
        </p:nvSpPr>
        <p:spPr bwMode="auto">
          <a:xfrm rot="-5400000">
            <a:off x="6461125" y="3295650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7" name="Oval 53"/>
          <p:cNvSpPr>
            <a:spLocks noChangeArrowheads="1"/>
          </p:cNvSpPr>
          <p:nvPr/>
        </p:nvSpPr>
        <p:spPr bwMode="auto">
          <a:xfrm rot="-5400000">
            <a:off x="6721475" y="313055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8" name="Oval 54"/>
          <p:cNvSpPr>
            <a:spLocks noChangeArrowheads="1"/>
          </p:cNvSpPr>
          <p:nvPr/>
        </p:nvSpPr>
        <p:spPr bwMode="auto">
          <a:xfrm rot="-5400000">
            <a:off x="6454775" y="383540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9" name="Oval 55"/>
          <p:cNvSpPr>
            <a:spLocks noChangeArrowheads="1"/>
          </p:cNvSpPr>
          <p:nvPr/>
        </p:nvSpPr>
        <p:spPr bwMode="auto">
          <a:xfrm rot="-5400000">
            <a:off x="7004050" y="333692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0" name="Oval 56"/>
          <p:cNvSpPr>
            <a:spLocks noChangeArrowheads="1"/>
          </p:cNvSpPr>
          <p:nvPr/>
        </p:nvSpPr>
        <p:spPr bwMode="auto">
          <a:xfrm rot="-5400000">
            <a:off x="7029450" y="383857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1" name="Oval 57"/>
          <p:cNvSpPr>
            <a:spLocks noChangeArrowheads="1"/>
          </p:cNvSpPr>
          <p:nvPr/>
        </p:nvSpPr>
        <p:spPr bwMode="auto">
          <a:xfrm rot="-5400000">
            <a:off x="6604000" y="1819275"/>
            <a:ext cx="360363" cy="360363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2" name="Oval 58"/>
          <p:cNvSpPr>
            <a:spLocks noChangeArrowheads="1"/>
          </p:cNvSpPr>
          <p:nvPr/>
        </p:nvSpPr>
        <p:spPr bwMode="auto">
          <a:xfrm rot="-5400000">
            <a:off x="6413500" y="162401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3" name="Oval 59"/>
          <p:cNvSpPr>
            <a:spLocks noChangeArrowheads="1"/>
          </p:cNvSpPr>
          <p:nvPr/>
        </p:nvSpPr>
        <p:spPr bwMode="auto">
          <a:xfrm rot="-5400000">
            <a:off x="6381751" y="1662112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4" name="Oval 60"/>
          <p:cNvSpPr>
            <a:spLocks noChangeArrowheads="1"/>
          </p:cNvSpPr>
          <p:nvPr/>
        </p:nvSpPr>
        <p:spPr bwMode="auto">
          <a:xfrm rot="-5400000">
            <a:off x="6407151" y="2163762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5" name="Oval 61"/>
          <p:cNvSpPr>
            <a:spLocks noChangeArrowheads="1"/>
          </p:cNvSpPr>
          <p:nvPr/>
        </p:nvSpPr>
        <p:spPr bwMode="auto">
          <a:xfrm rot="-5400000">
            <a:off x="6956426" y="1665287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Oval 62"/>
          <p:cNvSpPr>
            <a:spLocks noChangeArrowheads="1"/>
          </p:cNvSpPr>
          <p:nvPr/>
        </p:nvSpPr>
        <p:spPr bwMode="auto">
          <a:xfrm rot="-5400000">
            <a:off x="6689726" y="2344737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7405688" y="4697413"/>
            <a:ext cx="976312" cy="855662"/>
            <a:chOff x="4272" y="2991"/>
            <a:chExt cx="615" cy="539"/>
          </a:xfrm>
        </p:grpSpPr>
        <p:sp>
          <p:nvSpPr>
            <p:cNvPr id="6215" name="Oval 71"/>
            <p:cNvSpPr>
              <a:spLocks noChangeArrowheads="1"/>
            </p:cNvSpPr>
            <p:nvPr/>
          </p:nvSpPr>
          <p:spPr bwMode="auto">
            <a:xfrm rot="-5400000">
              <a:off x="4459" y="3167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" name="Oval 72"/>
            <p:cNvSpPr>
              <a:spLocks noChangeArrowheads="1"/>
            </p:cNvSpPr>
            <p:nvPr/>
          </p:nvSpPr>
          <p:spPr bwMode="auto">
            <a:xfrm rot="-5400000">
              <a:off x="4339" y="3044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8" name="Oval 74"/>
            <p:cNvSpPr>
              <a:spLocks noChangeArrowheads="1"/>
            </p:cNvSpPr>
            <p:nvPr/>
          </p:nvSpPr>
          <p:spPr bwMode="auto">
            <a:xfrm rot="-5400000">
              <a:off x="4272" y="330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9" name="Oval 75"/>
            <p:cNvSpPr>
              <a:spLocks noChangeArrowheads="1"/>
            </p:cNvSpPr>
            <p:nvPr/>
          </p:nvSpPr>
          <p:spPr bwMode="auto">
            <a:xfrm rot="-5400000">
              <a:off x="4508" y="299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0" name="Oval 76"/>
            <p:cNvSpPr>
              <a:spLocks noChangeArrowheads="1"/>
            </p:cNvSpPr>
            <p:nvPr/>
          </p:nvSpPr>
          <p:spPr bwMode="auto">
            <a:xfrm rot="-5400000">
              <a:off x="4752" y="332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21" name="Oval 77"/>
          <p:cNvSpPr>
            <a:spLocks noChangeArrowheads="1"/>
          </p:cNvSpPr>
          <p:nvPr/>
        </p:nvSpPr>
        <p:spPr bwMode="auto">
          <a:xfrm>
            <a:off x="6445250" y="3024188"/>
            <a:ext cx="236538" cy="236537"/>
          </a:xfrm>
          <a:prstGeom prst="ellipse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2" name="Text Box 78"/>
          <p:cNvSpPr txBox="1">
            <a:spLocks noChangeArrowheads="1"/>
          </p:cNvSpPr>
          <p:nvPr/>
        </p:nvSpPr>
        <p:spPr bwMode="auto">
          <a:xfrm>
            <a:off x="5403850" y="3709988"/>
            <a:ext cx="792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Hole</a:t>
            </a:r>
          </a:p>
        </p:txBody>
      </p:sp>
      <p:sp>
        <p:nvSpPr>
          <p:cNvPr id="6223" name="Oval 79"/>
          <p:cNvSpPr>
            <a:spLocks noChangeArrowheads="1"/>
          </p:cNvSpPr>
          <p:nvPr/>
        </p:nvSpPr>
        <p:spPr bwMode="auto">
          <a:xfrm rot="-5400000">
            <a:off x="2713038" y="309403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558800" y="4567238"/>
            <a:ext cx="987425" cy="931862"/>
            <a:chOff x="352" y="2877"/>
            <a:chExt cx="622" cy="587"/>
          </a:xfrm>
        </p:grpSpPr>
        <p:sp>
          <p:nvSpPr>
            <p:cNvPr id="6208" name="Oval 64"/>
            <p:cNvSpPr>
              <a:spLocks noChangeArrowheads="1"/>
            </p:cNvSpPr>
            <p:nvPr/>
          </p:nvSpPr>
          <p:spPr bwMode="auto">
            <a:xfrm rot="-5400000">
              <a:off x="547" y="3071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Oval 65"/>
            <p:cNvSpPr>
              <a:spLocks noChangeArrowheads="1"/>
            </p:cNvSpPr>
            <p:nvPr/>
          </p:nvSpPr>
          <p:spPr bwMode="auto">
            <a:xfrm rot="-5400000">
              <a:off x="427" y="2948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0" name="Oval 66"/>
            <p:cNvSpPr>
              <a:spLocks noChangeArrowheads="1"/>
            </p:cNvSpPr>
            <p:nvPr/>
          </p:nvSpPr>
          <p:spPr bwMode="auto">
            <a:xfrm rot="-5400000">
              <a:off x="352" y="303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Oval 67"/>
            <p:cNvSpPr>
              <a:spLocks noChangeArrowheads="1"/>
            </p:cNvSpPr>
            <p:nvPr/>
          </p:nvSpPr>
          <p:spPr bwMode="auto">
            <a:xfrm rot="-5400000">
              <a:off x="446" y="331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2" name="Oval 68"/>
            <p:cNvSpPr>
              <a:spLocks noChangeArrowheads="1"/>
            </p:cNvSpPr>
            <p:nvPr/>
          </p:nvSpPr>
          <p:spPr bwMode="auto">
            <a:xfrm rot="-5400000">
              <a:off x="839" y="3028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3" name="Oval 69"/>
            <p:cNvSpPr>
              <a:spLocks noChangeArrowheads="1"/>
            </p:cNvSpPr>
            <p:nvPr/>
          </p:nvSpPr>
          <p:spPr bwMode="auto">
            <a:xfrm rot="-5400000">
              <a:off x="746" y="3329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4" name="Oval 80"/>
            <p:cNvSpPr>
              <a:spLocks noChangeArrowheads="1"/>
            </p:cNvSpPr>
            <p:nvPr/>
          </p:nvSpPr>
          <p:spPr bwMode="auto">
            <a:xfrm rot="-5400000">
              <a:off x="600" y="287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25" name="Text Box 81"/>
          <p:cNvSpPr txBox="1">
            <a:spLocks noChangeArrowheads="1"/>
          </p:cNvSpPr>
          <p:nvPr/>
        </p:nvSpPr>
        <p:spPr bwMode="auto">
          <a:xfrm>
            <a:off x="3003550" y="3706813"/>
            <a:ext cx="189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Free electron</a:t>
            </a:r>
          </a:p>
        </p:txBody>
      </p:sp>
      <p:sp>
        <p:nvSpPr>
          <p:cNvPr id="6226" name="Text Box 82"/>
          <p:cNvSpPr txBox="1">
            <a:spLocks noChangeArrowheads="1"/>
          </p:cNvSpPr>
          <p:nvPr/>
        </p:nvSpPr>
        <p:spPr bwMode="auto">
          <a:xfrm>
            <a:off x="769938" y="5719763"/>
            <a:ext cx="2716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Pentavalent dopant</a:t>
            </a:r>
          </a:p>
        </p:txBody>
      </p:sp>
      <p:sp>
        <p:nvSpPr>
          <p:cNvPr id="6227" name="Text Box 83"/>
          <p:cNvSpPr txBox="1">
            <a:spLocks noChangeArrowheads="1"/>
          </p:cNvSpPr>
          <p:nvPr/>
        </p:nvSpPr>
        <p:spPr bwMode="auto">
          <a:xfrm>
            <a:off x="6315075" y="5756275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Trivalent dopant</a:t>
            </a:r>
          </a:p>
        </p:txBody>
      </p:sp>
      <p:sp>
        <p:nvSpPr>
          <p:cNvPr id="6228" name="Line 84"/>
          <p:cNvSpPr>
            <a:spLocks noChangeShapeType="1"/>
          </p:cNvSpPr>
          <p:nvPr/>
        </p:nvSpPr>
        <p:spPr bwMode="auto">
          <a:xfrm flipH="1" flipV="1">
            <a:off x="2973388" y="3322638"/>
            <a:ext cx="673100" cy="45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29" name="Line 85"/>
          <p:cNvSpPr>
            <a:spLocks noChangeShapeType="1"/>
          </p:cNvSpPr>
          <p:nvPr/>
        </p:nvSpPr>
        <p:spPr bwMode="auto">
          <a:xfrm flipV="1">
            <a:off x="5819775" y="3260725"/>
            <a:ext cx="600075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2" name="Text Box 88"/>
          <p:cNvSpPr txBox="1">
            <a:spLocks noChangeArrowheads="1"/>
          </p:cNvSpPr>
          <p:nvPr/>
        </p:nvSpPr>
        <p:spPr bwMode="auto">
          <a:xfrm>
            <a:off x="3317875" y="4143375"/>
            <a:ext cx="1192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(n type)</a:t>
            </a:r>
          </a:p>
        </p:txBody>
      </p:sp>
      <p:sp>
        <p:nvSpPr>
          <p:cNvPr id="6233" name="Text Box 89"/>
          <p:cNvSpPr txBox="1">
            <a:spLocks noChangeArrowheads="1"/>
          </p:cNvSpPr>
          <p:nvPr/>
        </p:nvSpPr>
        <p:spPr bwMode="auto">
          <a:xfrm>
            <a:off x="5165725" y="4168775"/>
            <a:ext cx="1192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(p type)</a:t>
            </a:r>
          </a:p>
        </p:txBody>
      </p:sp>
      <p:sp>
        <p:nvSpPr>
          <p:cNvPr id="6234" name="Line 90"/>
          <p:cNvSpPr>
            <a:spLocks noChangeShapeType="1"/>
          </p:cNvSpPr>
          <p:nvPr/>
        </p:nvSpPr>
        <p:spPr bwMode="auto">
          <a:xfrm flipV="1">
            <a:off x="1262063" y="3273425"/>
            <a:ext cx="585787" cy="1223963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35" name="Line 91"/>
          <p:cNvSpPr>
            <a:spLocks noChangeShapeType="1"/>
          </p:cNvSpPr>
          <p:nvPr/>
        </p:nvSpPr>
        <p:spPr bwMode="auto">
          <a:xfrm flipH="1" flipV="1">
            <a:off x="7294563" y="3235325"/>
            <a:ext cx="711200" cy="1300163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1" grpId="0" animBg="1"/>
      <p:bldP spid="6222" grpId="0" autoUpdateAnimBg="0"/>
      <p:bldP spid="6223" grpId="0" animBg="1"/>
      <p:bldP spid="6225" grpId="0" autoUpdateAnimBg="0"/>
      <p:bldP spid="6226" grpId="0" autoUpdateAnimBg="0"/>
      <p:bldP spid="6227" grpId="0" autoUpdateAnimBg="0"/>
      <p:bldP spid="6228" grpId="0" animBg="1"/>
      <p:bldP spid="6229" grpId="0" animBg="1"/>
      <p:bldP spid="6232" grpId="0" autoUpdateAnimBg="0"/>
      <p:bldP spid="6233" grpId="0" autoUpdateAnimBg="0"/>
      <p:bldP spid="6234" grpId="0" animBg="1"/>
      <p:bldP spid="62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Intrinsic Semiconductor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A </a:t>
            </a:r>
            <a:r>
              <a:rPr lang="en-US" b="1">
                <a:solidFill>
                  <a:srgbClr val="FF3300"/>
                </a:solidFill>
              </a:rPr>
              <a:t>pure</a:t>
            </a:r>
            <a:r>
              <a:rPr lang="en-US" b="1">
                <a:solidFill>
                  <a:schemeClr val="accent2"/>
                </a:solidFill>
              </a:rPr>
              <a:t> semiconductor</a:t>
            </a:r>
          </a:p>
          <a:p>
            <a:r>
              <a:rPr lang="en-US" b="1">
                <a:solidFill>
                  <a:schemeClr val="accent2"/>
                </a:solidFill>
              </a:rPr>
              <a:t>A silicon crystal is </a:t>
            </a:r>
            <a:r>
              <a:rPr lang="en-US" b="1">
                <a:solidFill>
                  <a:srgbClr val="FF3300"/>
                </a:solidFill>
              </a:rPr>
              <a:t>intrinsic</a:t>
            </a:r>
            <a:r>
              <a:rPr lang="en-US" b="1">
                <a:solidFill>
                  <a:schemeClr val="accent2"/>
                </a:solidFill>
              </a:rPr>
              <a:t> if every atom in the crystal is a silicon atom</a:t>
            </a:r>
          </a:p>
          <a:p>
            <a:r>
              <a:rPr lang="en-US" b="1">
                <a:solidFill>
                  <a:schemeClr val="accent2"/>
                </a:solidFill>
              </a:rPr>
              <a:t>Two </a:t>
            </a:r>
            <a:r>
              <a:rPr lang="en-US" b="1">
                <a:solidFill>
                  <a:srgbClr val="FF3300"/>
                </a:solidFill>
              </a:rPr>
              <a:t>types</a:t>
            </a:r>
            <a:r>
              <a:rPr lang="en-US" b="1">
                <a:solidFill>
                  <a:schemeClr val="accent2"/>
                </a:solidFill>
              </a:rPr>
              <a:t> of current flow: </a:t>
            </a:r>
            <a:r>
              <a:rPr lang="en-US" b="1">
                <a:solidFill>
                  <a:srgbClr val="FF3300"/>
                </a:solidFill>
              </a:rPr>
              <a:t>electrons</a:t>
            </a:r>
            <a:r>
              <a:rPr lang="en-US" b="1">
                <a:solidFill>
                  <a:schemeClr val="accent2"/>
                </a:solidFill>
              </a:rPr>
              <a:t> and holes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45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  <p:bldP spid="460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Doping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Adding</a:t>
            </a:r>
            <a:r>
              <a:rPr lang="en-US" b="1">
                <a:solidFill>
                  <a:schemeClr val="accent2"/>
                </a:solidFill>
              </a:rPr>
              <a:t> impurity atoms to an intrinsic crystal to alter its electrical conductivity</a:t>
            </a:r>
          </a:p>
          <a:p>
            <a:r>
              <a:rPr lang="en-US" b="1">
                <a:solidFill>
                  <a:schemeClr val="accent2"/>
                </a:solidFill>
              </a:rPr>
              <a:t>A doped semiconductor is called an </a:t>
            </a:r>
            <a:r>
              <a:rPr lang="en-US" b="1">
                <a:solidFill>
                  <a:srgbClr val="FF3300"/>
                </a:solidFill>
              </a:rPr>
              <a:t>extrinsic </a:t>
            </a:r>
            <a:r>
              <a:rPr lang="en-US" b="1">
                <a:solidFill>
                  <a:schemeClr val="accent2"/>
                </a:solidFill>
              </a:rPr>
              <a:t>semiconductor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284288" y="1146175"/>
            <a:ext cx="6683375" cy="3319463"/>
          </a:xfrm>
          <a:prstGeom prst="rect">
            <a:avLst/>
          </a:prstGeom>
          <a:solidFill>
            <a:srgbClr val="DDDDDD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 rot="-5400000">
            <a:off x="1511301" y="1363662"/>
            <a:ext cx="360362" cy="360363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 rot="-5400000">
            <a:off x="1320800" y="1168400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 rot="-5400000">
            <a:off x="1289050" y="120650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 rot="-5400000">
            <a:off x="1314450" y="170815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 rot="-5400000">
            <a:off x="1863725" y="120967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 rot="-5400000">
            <a:off x="1889125" y="171132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3813" y="2843213"/>
            <a:ext cx="814387" cy="771525"/>
            <a:chOff x="3152" y="2221"/>
            <a:chExt cx="513" cy="486"/>
          </a:xfrm>
        </p:grpSpPr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Oval 13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16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84288" y="2009775"/>
            <a:ext cx="814387" cy="771525"/>
            <a:chOff x="3152" y="2221"/>
            <a:chExt cx="513" cy="486"/>
          </a:xfrm>
        </p:grpSpPr>
        <p:sp>
          <p:nvSpPr>
            <p:cNvPr id="7186" name="Oval 18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Oval 21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Oval 22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Oval 23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124075" y="1162050"/>
            <a:ext cx="814388" cy="771525"/>
            <a:chOff x="3152" y="2221"/>
            <a:chExt cx="513" cy="486"/>
          </a:xfrm>
        </p:grpSpPr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4" name="Oval 26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Oval 27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Oval 28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Oval 29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Oval 30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9" name="Oval 31"/>
          <p:cNvSpPr>
            <a:spLocks noChangeArrowheads="1"/>
          </p:cNvSpPr>
          <p:nvPr/>
        </p:nvSpPr>
        <p:spPr bwMode="auto">
          <a:xfrm rot="-5400000">
            <a:off x="2351087" y="3032126"/>
            <a:ext cx="360363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Oval 32"/>
          <p:cNvSpPr>
            <a:spLocks noChangeArrowheads="1"/>
          </p:cNvSpPr>
          <p:nvPr/>
        </p:nvSpPr>
        <p:spPr bwMode="auto">
          <a:xfrm rot="-5400000">
            <a:off x="2160588" y="283686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1" name="Oval 33"/>
          <p:cNvSpPr>
            <a:spLocks noChangeArrowheads="1"/>
          </p:cNvSpPr>
          <p:nvPr/>
        </p:nvSpPr>
        <p:spPr bwMode="auto">
          <a:xfrm rot="-5400000">
            <a:off x="2128838" y="287496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2" name="Oval 34"/>
          <p:cNvSpPr>
            <a:spLocks noChangeArrowheads="1"/>
          </p:cNvSpPr>
          <p:nvPr/>
        </p:nvSpPr>
        <p:spPr bwMode="auto">
          <a:xfrm rot="-5400000">
            <a:off x="2154238" y="33766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03" name="Oval 35"/>
          <p:cNvSpPr>
            <a:spLocks noChangeArrowheads="1"/>
          </p:cNvSpPr>
          <p:nvPr/>
        </p:nvSpPr>
        <p:spPr bwMode="auto">
          <a:xfrm rot="-5400000">
            <a:off x="2728913" y="33797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119313" y="2003425"/>
            <a:ext cx="814387" cy="771525"/>
            <a:chOff x="3152" y="2221"/>
            <a:chExt cx="513" cy="486"/>
          </a:xfrm>
        </p:grpSpPr>
        <p:sp>
          <p:nvSpPr>
            <p:cNvPr id="7205" name="Oval 37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Oval 38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Oval 39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Oval 40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Oval 41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Oval 42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303338" y="3694113"/>
            <a:ext cx="814387" cy="771525"/>
            <a:chOff x="3152" y="2221"/>
            <a:chExt cx="513" cy="486"/>
          </a:xfrm>
        </p:grpSpPr>
        <p:sp>
          <p:nvSpPr>
            <p:cNvPr id="7212" name="Oval 44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Oval 45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Oval 46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Oval 47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Oval 48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Oval 49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138363" y="3687763"/>
            <a:ext cx="814387" cy="771525"/>
            <a:chOff x="3152" y="2221"/>
            <a:chExt cx="513" cy="486"/>
          </a:xfrm>
        </p:grpSpPr>
        <p:sp>
          <p:nvSpPr>
            <p:cNvPr id="7219" name="Oval 51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Oval 52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Oval 53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Oval 54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Oval 55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Oval 56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2949575" y="1162050"/>
            <a:ext cx="814388" cy="771525"/>
            <a:chOff x="3152" y="2221"/>
            <a:chExt cx="513" cy="486"/>
          </a:xfrm>
        </p:grpSpPr>
        <p:sp>
          <p:nvSpPr>
            <p:cNvPr id="7226" name="Oval 58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Oval 59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8" name="Oval 60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9" name="Oval 61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0" name="Oval 62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31" name="Oval 63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32" name="Oval 64"/>
          <p:cNvSpPr>
            <a:spLocks noChangeArrowheads="1"/>
          </p:cNvSpPr>
          <p:nvPr/>
        </p:nvSpPr>
        <p:spPr bwMode="auto">
          <a:xfrm rot="-5400000">
            <a:off x="3176587" y="3032126"/>
            <a:ext cx="360363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3" name="Oval 65"/>
          <p:cNvSpPr>
            <a:spLocks noChangeArrowheads="1"/>
          </p:cNvSpPr>
          <p:nvPr/>
        </p:nvSpPr>
        <p:spPr bwMode="auto">
          <a:xfrm rot="-5400000">
            <a:off x="2986088" y="283686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4" name="Oval 66"/>
          <p:cNvSpPr>
            <a:spLocks noChangeArrowheads="1"/>
          </p:cNvSpPr>
          <p:nvPr/>
        </p:nvSpPr>
        <p:spPr bwMode="auto">
          <a:xfrm rot="-5400000">
            <a:off x="2986088" y="28432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5" name="Oval 67"/>
          <p:cNvSpPr>
            <a:spLocks noChangeArrowheads="1"/>
          </p:cNvSpPr>
          <p:nvPr/>
        </p:nvSpPr>
        <p:spPr bwMode="auto">
          <a:xfrm rot="-5400000">
            <a:off x="3011488" y="33924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6" name="Oval 68"/>
          <p:cNvSpPr>
            <a:spLocks noChangeArrowheads="1"/>
          </p:cNvSpPr>
          <p:nvPr/>
        </p:nvSpPr>
        <p:spPr bwMode="auto">
          <a:xfrm rot="-5400000">
            <a:off x="3529013" y="287813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7" name="Oval 69"/>
          <p:cNvSpPr>
            <a:spLocks noChangeArrowheads="1"/>
          </p:cNvSpPr>
          <p:nvPr/>
        </p:nvSpPr>
        <p:spPr bwMode="auto">
          <a:xfrm rot="-5400000">
            <a:off x="3554413" y="33797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8" name="Oval 70"/>
          <p:cNvSpPr>
            <a:spLocks noChangeArrowheads="1"/>
          </p:cNvSpPr>
          <p:nvPr/>
        </p:nvSpPr>
        <p:spPr bwMode="auto">
          <a:xfrm rot="-5400000">
            <a:off x="3167063" y="2198688"/>
            <a:ext cx="360362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39" name="Oval 71"/>
          <p:cNvSpPr>
            <a:spLocks noChangeArrowheads="1"/>
          </p:cNvSpPr>
          <p:nvPr/>
        </p:nvSpPr>
        <p:spPr bwMode="auto">
          <a:xfrm rot="-5400000">
            <a:off x="2976563" y="200342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0" name="Oval 72"/>
          <p:cNvSpPr>
            <a:spLocks noChangeArrowheads="1"/>
          </p:cNvSpPr>
          <p:nvPr/>
        </p:nvSpPr>
        <p:spPr bwMode="auto">
          <a:xfrm rot="-5400000">
            <a:off x="2944812" y="204152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1" name="Oval 73"/>
          <p:cNvSpPr>
            <a:spLocks noChangeArrowheads="1"/>
          </p:cNvSpPr>
          <p:nvPr/>
        </p:nvSpPr>
        <p:spPr bwMode="auto">
          <a:xfrm rot="-5400000">
            <a:off x="2970212" y="254317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42" name="Oval 74"/>
          <p:cNvSpPr>
            <a:spLocks noChangeArrowheads="1"/>
          </p:cNvSpPr>
          <p:nvPr/>
        </p:nvSpPr>
        <p:spPr bwMode="auto">
          <a:xfrm rot="-5400000">
            <a:off x="3519487" y="204470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3784600" y="1155700"/>
            <a:ext cx="814388" cy="771525"/>
            <a:chOff x="3152" y="2221"/>
            <a:chExt cx="513" cy="486"/>
          </a:xfrm>
        </p:grpSpPr>
        <p:sp>
          <p:nvSpPr>
            <p:cNvPr id="7244" name="Oval 76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Oval 77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6" name="Oval 78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7" name="Oval 79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8" name="Oval 80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" name="Oval 81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50" name="Oval 82"/>
          <p:cNvSpPr>
            <a:spLocks noChangeArrowheads="1"/>
          </p:cNvSpPr>
          <p:nvPr/>
        </p:nvSpPr>
        <p:spPr bwMode="auto">
          <a:xfrm rot="-5400000">
            <a:off x="4011612" y="3025776"/>
            <a:ext cx="360363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1" name="Oval 83"/>
          <p:cNvSpPr>
            <a:spLocks noChangeArrowheads="1"/>
          </p:cNvSpPr>
          <p:nvPr/>
        </p:nvSpPr>
        <p:spPr bwMode="auto">
          <a:xfrm rot="-5400000">
            <a:off x="3821113" y="283051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2" name="Oval 84"/>
          <p:cNvSpPr>
            <a:spLocks noChangeArrowheads="1"/>
          </p:cNvSpPr>
          <p:nvPr/>
        </p:nvSpPr>
        <p:spPr bwMode="auto">
          <a:xfrm rot="-5400000">
            <a:off x="3789363" y="28686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3" name="Oval 85"/>
          <p:cNvSpPr>
            <a:spLocks noChangeArrowheads="1"/>
          </p:cNvSpPr>
          <p:nvPr/>
        </p:nvSpPr>
        <p:spPr bwMode="auto">
          <a:xfrm rot="-5400000">
            <a:off x="4364038" y="28717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54" name="Oval 86"/>
          <p:cNvSpPr>
            <a:spLocks noChangeArrowheads="1"/>
          </p:cNvSpPr>
          <p:nvPr/>
        </p:nvSpPr>
        <p:spPr bwMode="auto">
          <a:xfrm rot="-5400000">
            <a:off x="4389438" y="337343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3779838" y="1997075"/>
            <a:ext cx="814387" cy="771525"/>
            <a:chOff x="3152" y="2221"/>
            <a:chExt cx="513" cy="486"/>
          </a:xfrm>
        </p:grpSpPr>
        <p:sp>
          <p:nvSpPr>
            <p:cNvPr id="7256" name="Oval 88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7" name="Oval 89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8" name="Oval 90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9" name="Oval 91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0" name="Oval 92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1" name="Oval 93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62" name="Oval 94"/>
          <p:cNvSpPr>
            <a:spLocks noChangeArrowheads="1"/>
          </p:cNvSpPr>
          <p:nvPr/>
        </p:nvSpPr>
        <p:spPr bwMode="auto">
          <a:xfrm rot="-5400000">
            <a:off x="3186112" y="3883026"/>
            <a:ext cx="360363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3" name="Oval 95"/>
          <p:cNvSpPr>
            <a:spLocks noChangeArrowheads="1"/>
          </p:cNvSpPr>
          <p:nvPr/>
        </p:nvSpPr>
        <p:spPr bwMode="auto">
          <a:xfrm rot="-5400000">
            <a:off x="2995613" y="368776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4" name="Oval 96"/>
          <p:cNvSpPr>
            <a:spLocks noChangeArrowheads="1"/>
          </p:cNvSpPr>
          <p:nvPr/>
        </p:nvSpPr>
        <p:spPr bwMode="auto">
          <a:xfrm rot="-5400000">
            <a:off x="2963863" y="372586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5" name="Oval 97"/>
          <p:cNvSpPr>
            <a:spLocks noChangeArrowheads="1"/>
          </p:cNvSpPr>
          <p:nvPr/>
        </p:nvSpPr>
        <p:spPr bwMode="auto">
          <a:xfrm rot="-5400000">
            <a:off x="2989263" y="42275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66" name="Oval 98"/>
          <p:cNvSpPr>
            <a:spLocks noChangeArrowheads="1"/>
          </p:cNvSpPr>
          <p:nvPr/>
        </p:nvSpPr>
        <p:spPr bwMode="auto">
          <a:xfrm rot="-5400000">
            <a:off x="3563938" y="42306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99"/>
          <p:cNvGrpSpPr>
            <a:grpSpLocks/>
          </p:cNvGrpSpPr>
          <p:nvPr/>
        </p:nvGrpSpPr>
        <p:grpSpPr bwMode="auto">
          <a:xfrm>
            <a:off x="3798888" y="3681413"/>
            <a:ext cx="814387" cy="771525"/>
            <a:chOff x="3152" y="2221"/>
            <a:chExt cx="513" cy="486"/>
          </a:xfrm>
        </p:grpSpPr>
        <p:sp>
          <p:nvSpPr>
            <p:cNvPr id="7268" name="Oval 100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69" name="Oval 101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0" name="Oval 102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" name="Oval 103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" name="Oval 104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" name="Oval 105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06"/>
          <p:cNvGrpSpPr>
            <a:grpSpLocks/>
          </p:cNvGrpSpPr>
          <p:nvPr/>
        </p:nvGrpSpPr>
        <p:grpSpPr bwMode="auto">
          <a:xfrm>
            <a:off x="4606925" y="1146175"/>
            <a:ext cx="3328988" cy="3309938"/>
            <a:chOff x="1202" y="1605"/>
            <a:chExt cx="2097" cy="2085"/>
          </a:xfrm>
        </p:grpSpPr>
        <p:grpSp>
          <p:nvGrpSpPr>
            <p:cNvPr id="13" name="Group 107"/>
            <p:cNvGrpSpPr>
              <a:grpSpLocks/>
            </p:cNvGrpSpPr>
            <p:nvPr/>
          </p:nvGrpSpPr>
          <p:grpSpPr bwMode="auto">
            <a:xfrm>
              <a:off x="1205" y="1613"/>
              <a:ext cx="513" cy="486"/>
              <a:chOff x="3152" y="2221"/>
              <a:chExt cx="513" cy="486"/>
            </a:xfrm>
          </p:grpSpPr>
          <p:sp>
            <p:nvSpPr>
              <p:cNvPr id="7276" name="Oval 108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" name="Oval 109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" name="Oval 110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" name="Oval 111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" name="Oval 112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1" name="Oval 113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1208" y="2668"/>
              <a:ext cx="513" cy="486"/>
              <a:chOff x="3152" y="2221"/>
              <a:chExt cx="513" cy="486"/>
            </a:xfrm>
          </p:grpSpPr>
          <p:sp>
            <p:nvSpPr>
              <p:cNvPr id="7283" name="Oval 115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4" name="Oval 116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5" name="Oval 117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6" name="Oval 118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7" name="Oval 119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8" name="Oval 120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121"/>
            <p:cNvGrpSpPr>
              <a:grpSpLocks/>
            </p:cNvGrpSpPr>
            <p:nvPr/>
          </p:nvGrpSpPr>
          <p:grpSpPr bwMode="auto">
            <a:xfrm>
              <a:off x="1202" y="2143"/>
              <a:ext cx="513" cy="486"/>
              <a:chOff x="3152" y="2221"/>
              <a:chExt cx="513" cy="486"/>
            </a:xfrm>
          </p:grpSpPr>
          <p:sp>
            <p:nvSpPr>
              <p:cNvPr id="7290" name="Oval 122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" name="Oval 123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" name="Oval 124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3" name="Oval 125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4" name="Oval 126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5" name="Oval 127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28"/>
            <p:cNvGrpSpPr>
              <a:grpSpLocks/>
            </p:cNvGrpSpPr>
            <p:nvPr/>
          </p:nvGrpSpPr>
          <p:grpSpPr bwMode="auto">
            <a:xfrm>
              <a:off x="1731" y="1609"/>
              <a:ext cx="513" cy="486"/>
              <a:chOff x="3152" y="2221"/>
              <a:chExt cx="513" cy="486"/>
            </a:xfrm>
          </p:grpSpPr>
          <p:sp>
            <p:nvSpPr>
              <p:cNvPr id="7297" name="Oval 129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8" name="Oval 130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9" name="Oval 131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0" name="Oval 132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1" name="Oval 133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2" name="Oval 134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35"/>
            <p:cNvGrpSpPr>
              <a:grpSpLocks/>
            </p:cNvGrpSpPr>
            <p:nvPr/>
          </p:nvGrpSpPr>
          <p:grpSpPr bwMode="auto">
            <a:xfrm>
              <a:off x="1734" y="2664"/>
              <a:ext cx="513" cy="486"/>
              <a:chOff x="3152" y="2221"/>
              <a:chExt cx="513" cy="486"/>
            </a:xfrm>
          </p:grpSpPr>
          <p:sp>
            <p:nvSpPr>
              <p:cNvPr id="7304" name="Oval 136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5" name="Oval 137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6" name="Oval 138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7" name="Oval 139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8" name="Oval 140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09" name="Oval 141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142"/>
            <p:cNvGrpSpPr>
              <a:grpSpLocks/>
            </p:cNvGrpSpPr>
            <p:nvPr/>
          </p:nvGrpSpPr>
          <p:grpSpPr bwMode="auto">
            <a:xfrm>
              <a:off x="1728" y="2139"/>
              <a:ext cx="513" cy="486"/>
              <a:chOff x="3152" y="2221"/>
              <a:chExt cx="513" cy="486"/>
            </a:xfrm>
          </p:grpSpPr>
          <p:sp>
            <p:nvSpPr>
              <p:cNvPr id="7311" name="Oval 143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2" name="Oval 144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3" name="Oval 145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4" name="Oval 146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5" name="Oval 147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6" name="Oval 148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49"/>
            <p:cNvGrpSpPr>
              <a:grpSpLocks/>
            </p:cNvGrpSpPr>
            <p:nvPr/>
          </p:nvGrpSpPr>
          <p:grpSpPr bwMode="auto">
            <a:xfrm>
              <a:off x="1214" y="3204"/>
              <a:ext cx="513" cy="486"/>
              <a:chOff x="3152" y="2221"/>
              <a:chExt cx="513" cy="486"/>
            </a:xfrm>
          </p:grpSpPr>
          <p:sp>
            <p:nvSpPr>
              <p:cNvPr id="7318" name="Oval 150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19" name="Oval 151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0" name="Oval 152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1" name="Oval 153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2" name="Oval 154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3" name="Oval 155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56"/>
            <p:cNvGrpSpPr>
              <a:grpSpLocks/>
            </p:cNvGrpSpPr>
            <p:nvPr/>
          </p:nvGrpSpPr>
          <p:grpSpPr bwMode="auto">
            <a:xfrm>
              <a:off x="1740" y="3200"/>
              <a:ext cx="513" cy="486"/>
              <a:chOff x="3152" y="2221"/>
              <a:chExt cx="513" cy="486"/>
            </a:xfrm>
          </p:grpSpPr>
          <p:sp>
            <p:nvSpPr>
              <p:cNvPr id="7325" name="Oval 157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6" name="Oval 158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7" name="Oval 159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8" name="Oval 160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29" name="Oval 161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0" name="Oval 162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163"/>
            <p:cNvGrpSpPr>
              <a:grpSpLocks/>
            </p:cNvGrpSpPr>
            <p:nvPr/>
          </p:nvGrpSpPr>
          <p:grpSpPr bwMode="auto">
            <a:xfrm>
              <a:off x="2251" y="1609"/>
              <a:ext cx="513" cy="486"/>
              <a:chOff x="3152" y="2221"/>
              <a:chExt cx="513" cy="486"/>
            </a:xfrm>
          </p:grpSpPr>
          <p:sp>
            <p:nvSpPr>
              <p:cNvPr id="7332" name="Oval 164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3" name="Oval 165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4" name="Oval 166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5" name="Oval 167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6" name="Oval 168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37" name="Oval 169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170"/>
            <p:cNvGrpSpPr>
              <a:grpSpLocks/>
            </p:cNvGrpSpPr>
            <p:nvPr/>
          </p:nvGrpSpPr>
          <p:grpSpPr bwMode="auto">
            <a:xfrm>
              <a:off x="2254" y="2664"/>
              <a:ext cx="513" cy="486"/>
              <a:chOff x="3152" y="2221"/>
              <a:chExt cx="513" cy="486"/>
            </a:xfrm>
          </p:grpSpPr>
          <p:sp>
            <p:nvSpPr>
              <p:cNvPr id="7339" name="Oval 171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0" name="Oval 172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1" name="Oval 173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2" name="Oval 174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3" name="Oval 175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4" name="Oval 176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177"/>
            <p:cNvGrpSpPr>
              <a:grpSpLocks/>
            </p:cNvGrpSpPr>
            <p:nvPr/>
          </p:nvGrpSpPr>
          <p:grpSpPr bwMode="auto">
            <a:xfrm>
              <a:off x="2248" y="2139"/>
              <a:ext cx="513" cy="486"/>
              <a:chOff x="3152" y="2221"/>
              <a:chExt cx="513" cy="486"/>
            </a:xfrm>
          </p:grpSpPr>
          <p:sp>
            <p:nvSpPr>
              <p:cNvPr id="7346" name="Oval 178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7" name="Oval 179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8" name="Oval 180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49" name="Oval 181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0" name="Oval 182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1" name="Oval 183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84"/>
            <p:cNvGrpSpPr>
              <a:grpSpLocks/>
            </p:cNvGrpSpPr>
            <p:nvPr/>
          </p:nvGrpSpPr>
          <p:grpSpPr bwMode="auto">
            <a:xfrm>
              <a:off x="2777" y="1605"/>
              <a:ext cx="513" cy="486"/>
              <a:chOff x="3152" y="2221"/>
              <a:chExt cx="513" cy="486"/>
            </a:xfrm>
          </p:grpSpPr>
          <p:sp>
            <p:nvSpPr>
              <p:cNvPr id="7353" name="Oval 185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4" name="Oval 186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5" name="Oval 187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6" name="Oval 188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7" name="Oval 189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58" name="Oval 190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191"/>
            <p:cNvGrpSpPr>
              <a:grpSpLocks/>
            </p:cNvGrpSpPr>
            <p:nvPr/>
          </p:nvGrpSpPr>
          <p:grpSpPr bwMode="auto">
            <a:xfrm>
              <a:off x="2780" y="2660"/>
              <a:ext cx="513" cy="486"/>
              <a:chOff x="3152" y="2221"/>
              <a:chExt cx="513" cy="486"/>
            </a:xfrm>
          </p:grpSpPr>
          <p:sp>
            <p:nvSpPr>
              <p:cNvPr id="7360" name="Oval 192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1" name="Oval 193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2" name="Oval 194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3" name="Oval 195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4" name="Oval 196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5" name="Oval 197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98"/>
            <p:cNvGrpSpPr>
              <a:grpSpLocks/>
            </p:cNvGrpSpPr>
            <p:nvPr/>
          </p:nvGrpSpPr>
          <p:grpSpPr bwMode="auto">
            <a:xfrm>
              <a:off x="2774" y="2135"/>
              <a:ext cx="513" cy="486"/>
              <a:chOff x="3152" y="2221"/>
              <a:chExt cx="513" cy="486"/>
            </a:xfrm>
          </p:grpSpPr>
          <p:sp>
            <p:nvSpPr>
              <p:cNvPr id="7367" name="Oval 199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8" name="Oval 200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69" name="Oval 201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0" name="Oval 202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1" name="Oval 203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2" name="Oval 204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205"/>
            <p:cNvGrpSpPr>
              <a:grpSpLocks/>
            </p:cNvGrpSpPr>
            <p:nvPr/>
          </p:nvGrpSpPr>
          <p:grpSpPr bwMode="auto">
            <a:xfrm>
              <a:off x="2260" y="3200"/>
              <a:ext cx="513" cy="486"/>
              <a:chOff x="3152" y="2221"/>
              <a:chExt cx="513" cy="486"/>
            </a:xfrm>
          </p:grpSpPr>
          <p:sp>
            <p:nvSpPr>
              <p:cNvPr id="7374" name="Oval 206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5" name="Oval 207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" name="Oval 208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" name="Oval 209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" name="Oval 210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" name="Oval 211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12"/>
            <p:cNvGrpSpPr>
              <a:grpSpLocks/>
            </p:cNvGrpSpPr>
            <p:nvPr/>
          </p:nvGrpSpPr>
          <p:grpSpPr bwMode="auto">
            <a:xfrm>
              <a:off x="2786" y="3196"/>
              <a:ext cx="513" cy="486"/>
              <a:chOff x="3152" y="2221"/>
              <a:chExt cx="513" cy="486"/>
            </a:xfrm>
          </p:grpSpPr>
          <p:sp>
            <p:nvSpPr>
              <p:cNvPr id="7381" name="Oval 213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2" name="Oval 214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3" name="Oval 215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4" name="Oval 216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5" name="Oval 217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86" name="Oval 218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219"/>
          <p:cNvGrpSpPr>
            <a:grpSpLocks/>
          </p:cNvGrpSpPr>
          <p:nvPr/>
        </p:nvGrpSpPr>
        <p:grpSpPr bwMode="auto">
          <a:xfrm>
            <a:off x="2693988" y="2536825"/>
            <a:ext cx="1384300" cy="1381125"/>
            <a:chOff x="1697" y="1598"/>
            <a:chExt cx="872" cy="870"/>
          </a:xfrm>
        </p:grpSpPr>
        <p:sp>
          <p:nvSpPr>
            <p:cNvPr id="7388" name="Oval 220"/>
            <p:cNvSpPr>
              <a:spLocks noChangeArrowheads="1"/>
            </p:cNvSpPr>
            <p:nvPr/>
          </p:nvSpPr>
          <p:spPr bwMode="auto">
            <a:xfrm rot="-5400000">
              <a:off x="2227" y="1598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9" name="Oval 221"/>
            <p:cNvSpPr>
              <a:spLocks noChangeArrowheads="1"/>
            </p:cNvSpPr>
            <p:nvPr/>
          </p:nvSpPr>
          <p:spPr bwMode="auto">
            <a:xfrm rot="-5400000">
              <a:off x="2228" y="233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0" name="Oval 222"/>
            <p:cNvSpPr>
              <a:spLocks noChangeArrowheads="1"/>
            </p:cNvSpPr>
            <p:nvPr/>
          </p:nvSpPr>
          <p:spPr bwMode="auto">
            <a:xfrm rot="-5400000">
              <a:off x="2434" y="2138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1" name="Oval 223"/>
            <p:cNvSpPr>
              <a:spLocks noChangeArrowheads="1"/>
            </p:cNvSpPr>
            <p:nvPr/>
          </p:nvSpPr>
          <p:spPr bwMode="auto">
            <a:xfrm rot="-5400000">
              <a:off x="1697" y="180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27"/>
          <p:cNvGrpSpPr>
            <a:grpSpLocks/>
          </p:cNvGrpSpPr>
          <p:nvPr/>
        </p:nvGrpSpPr>
        <p:grpSpPr bwMode="auto">
          <a:xfrm>
            <a:off x="5395913" y="4829175"/>
            <a:ext cx="547687" cy="611188"/>
            <a:chOff x="3399" y="3042"/>
            <a:chExt cx="345" cy="385"/>
          </a:xfrm>
        </p:grpSpPr>
        <p:sp>
          <p:nvSpPr>
            <p:cNvPr id="7396" name="Line 228"/>
            <p:cNvSpPr>
              <a:spLocks noChangeShapeType="1"/>
            </p:cNvSpPr>
            <p:nvPr/>
          </p:nvSpPr>
          <p:spPr bwMode="auto">
            <a:xfrm flipH="1">
              <a:off x="3399" y="3116"/>
              <a:ext cx="0" cy="2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7" name="Line 229"/>
            <p:cNvSpPr>
              <a:spLocks noChangeShapeType="1"/>
            </p:cNvSpPr>
            <p:nvPr/>
          </p:nvSpPr>
          <p:spPr bwMode="auto">
            <a:xfrm>
              <a:off x="3508" y="3046"/>
              <a:ext cx="0" cy="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8" name="Line 230"/>
            <p:cNvSpPr>
              <a:spLocks noChangeShapeType="1"/>
            </p:cNvSpPr>
            <p:nvPr/>
          </p:nvSpPr>
          <p:spPr bwMode="auto">
            <a:xfrm flipH="1">
              <a:off x="3625" y="3112"/>
              <a:ext cx="0" cy="2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99" name="Line 231"/>
            <p:cNvSpPr>
              <a:spLocks noChangeShapeType="1"/>
            </p:cNvSpPr>
            <p:nvPr/>
          </p:nvSpPr>
          <p:spPr bwMode="auto">
            <a:xfrm>
              <a:off x="3744" y="3042"/>
              <a:ext cx="0" cy="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00" name="Line 232"/>
          <p:cNvSpPr>
            <a:spLocks noChangeShapeType="1"/>
          </p:cNvSpPr>
          <p:nvPr/>
        </p:nvSpPr>
        <p:spPr bwMode="auto">
          <a:xfrm>
            <a:off x="765175" y="5105400"/>
            <a:ext cx="46307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1" name="Line 233"/>
          <p:cNvSpPr>
            <a:spLocks noChangeShapeType="1"/>
          </p:cNvSpPr>
          <p:nvPr/>
        </p:nvSpPr>
        <p:spPr bwMode="auto">
          <a:xfrm flipV="1">
            <a:off x="8099425" y="2835275"/>
            <a:ext cx="4889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2" name="Line 234"/>
          <p:cNvSpPr>
            <a:spLocks noChangeShapeType="1"/>
          </p:cNvSpPr>
          <p:nvPr/>
        </p:nvSpPr>
        <p:spPr bwMode="auto">
          <a:xfrm>
            <a:off x="8588375" y="2808288"/>
            <a:ext cx="0" cy="22971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3" name="Line 235"/>
          <p:cNvSpPr>
            <a:spLocks noChangeShapeType="1"/>
          </p:cNvSpPr>
          <p:nvPr/>
        </p:nvSpPr>
        <p:spPr bwMode="auto">
          <a:xfrm>
            <a:off x="5943600" y="5105400"/>
            <a:ext cx="26749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4" name="Line 236"/>
          <p:cNvSpPr>
            <a:spLocks noChangeShapeType="1"/>
          </p:cNvSpPr>
          <p:nvPr/>
        </p:nvSpPr>
        <p:spPr bwMode="auto">
          <a:xfrm flipV="1">
            <a:off x="762000" y="2743200"/>
            <a:ext cx="0" cy="2389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05" name="Line 237"/>
          <p:cNvSpPr>
            <a:spLocks noChangeShapeType="1"/>
          </p:cNvSpPr>
          <p:nvPr/>
        </p:nvSpPr>
        <p:spPr bwMode="auto">
          <a:xfrm>
            <a:off x="735013" y="2741613"/>
            <a:ext cx="5524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0" name="Oval 242"/>
          <p:cNvSpPr>
            <a:spLocks noChangeArrowheads="1"/>
          </p:cNvSpPr>
          <p:nvPr/>
        </p:nvSpPr>
        <p:spPr bwMode="auto">
          <a:xfrm rot="-5400000">
            <a:off x="1282700" y="267017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1" name="Oval 243"/>
          <p:cNvSpPr>
            <a:spLocks noChangeArrowheads="1"/>
          </p:cNvSpPr>
          <p:nvPr/>
        </p:nvSpPr>
        <p:spPr bwMode="auto">
          <a:xfrm rot="-5400000">
            <a:off x="1670050" y="267017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2" name="Oval 244"/>
          <p:cNvSpPr>
            <a:spLocks noChangeArrowheads="1"/>
          </p:cNvSpPr>
          <p:nvPr/>
        </p:nvSpPr>
        <p:spPr bwMode="auto">
          <a:xfrm rot="-5400000">
            <a:off x="2346325" y="262890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3" name="Oval 245"/>
          <p:cNvSpPr>
            <a:spLocks noChangeArrowheads="1"/>
          </p:cNvSpPr>
          <p:nvPr/>
        </p:nvSpPr>
        <p:spPr bwMode="auto">
          <a:xfrm rot="-5400000">
            <a:off x="2797176" y="2801937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4" name="Oval 246"/>
          <p:cNvSpPr>
            <a:spLocks noChangeArrowheads="1"/>
          </p:cNvSpPr>
          <p:nvPr/>
        </p:nvSpPr>
        <p:spPr bwMode="auto">
          <a:xfrm rot="-5400000">
            <a:off x="3305176" y="2817812"/>
            <a:ext cx="214312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5" name="Oval 247"/>
          <p:cNvSpPr>
            <a:spLocks noChangeArrowheads="1"/>
          </p:cNvSpPr>
          <p:nvPr/>
        </p:nvSpPr>
        <p:spPr bwMode="auto">
          <a:xfrm rot="-5400000">
            <a:off x="3994150" y="278130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6" name="Oval 248"/>
          <p:cNvSpPr>
            <a:spLocks noChangeArrowheads="1"/>
          </p:cNvSpPr>
          <p:nvPr/>
        </p:nvSpPr>
        <p:spPr bwMode="auto">
          <a:xfrm rot="-5400000">
            <a:off x="4443413" y="231933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7" name="Oval 249"/>
          <p:cNvSpPr>
            <a:spLocks noChangeArrowheads="1"/>
          </p:cNvSpPr>
          <p:nvPr/>
        </p:nvSpPr>
        <p:spPr bwMode="auto">
          <a:xfrm rot="-5400000">
            <a:off x="4821237" y="267017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8" name="Oval 250"/>
          <p:cNvSpPr>
            <a:spLocks noChangeArrowheads="1"/>
          </p:cNvSpPr>
          <p:nvPr/>
        </p:nvSpPr>
        <p:spPr bwMode="auto">
          <a:xfrm rot="-5400000">
            <a:off x="5278437" y="309880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19" name="Oval 251"/>
          <p:cNvSpPr>
            <a:spLocks noChangeArrowheads="1"/>
          </p:cNvSpPr>
          <p:nvPr/>
        </p:nvSpPr>
        <p:spPr bwMode="auto">
          <a:xfrm rot="-5400000">
            <a:off x="5700712" y="347980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0" name="Oval 252"/>
          <p:cNvSpPr>
            <a:spLocks noChangeArrowheads="1"/>
          </p:cNvSpPr>
          <p:nvPr/>
        </p:nvSpPr>
        <p:spPr bwMode="auto">
          <a:xfrm rot="-5400000">
            <a:off x="6094412" y="309880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1" name="Oval 253"/>
          <p:cNvSpPr>
            <a:spLocks noChangeArrowheads="1"/>
          </p:cNvSpPr>
          <p:nvPr/>
        </p:nvSpPr>
        <p:spPr bwMode="auto">
          <a:xfrm rot="-5400000">
            <a:off x="6526213" y="276383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2" name="Oval 254"/>
          <p:cNvSpPr>
            <a:spLocks noChangeArrowheads="1"/>
          </p:cNvSpPr>
          <p:nvPr/>
        </p:nvSpPr>
        <p:spPr bwMode="auto">
          <a:xfrm rot="-5400000">
            <a:off x="6938962" y="267017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3" name="Oval 255"/>
          <p:cNvSpPr>
            <a:spLocks noChangeArrowheads="1"/>
          </p:cNvSpPr>
          <p:nvPr/>
        </p:nvSpPr>
        <p:spPr bwMode="auto">
          <a:xfrm rot="-5400000">
            <a:off x="7361237" y="266065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4" name="Oval 256"/>
          <p:cNvSpPr>
            <a:spLocks noChangeArrowheads="1"/>
          </p:cNvSpPr>
          <p:nvPr/>
        </p:nvSpPr>
        <p:spPr bwMode="auto">
          <a:xfrm rot="-5400000">
            <a:off x="7891462" y="265112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26" name="Text Box 258"/>
          <p:cNvSpPr txBox="1">
            <a:spLocks noChangeArrowheads="1"/>
          </p:cNvSpPr>
          <p:nvPr/>
        </p:nvSpPr>
        <p:spPr bwMode="auto">
          <a:xfrm>
            <a:off x="322263" y="5834063"/>
            <a:ext cx="830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The </a:t>
            </a:r>
            <a:r>
              <a:rPr lang="en-US" b="1">
                <a:solidFill>
                  <a:srgbClr val="FF3300"/>
                </a:solidFill>
              </a:rPr>
              <a:t>free electrons</a:t>
            </a:r>
            <a:r>
              <a:rPr lang="en-US" b="1">
                <a:solidFill>
                  <a:srgbClr val="339933"/>
                </a:solidFill>
              </a:rPr>
              <a:t> in </a:t>
            </a:r>
            <a:r>
              <a:rPr lang="en-US" b="1">
                <a:solidFill>
                  <a:srgbClr val="FF3300"/>
                </a:solidFill>
              </a:rPr>
              <a:t>n</a:t>
            </a:r>
            <a:r>
              <a:rPr lang="en-US" b="1">
                <a:solidFill>
                  <a:srgbClr val="339933"/>
                </a:solidFill>
              </a:rPr>
              <a:t> type silicon support the flow of current.</a:t>
            </a:r>
          </a:p>
        </p:txBody>
      </p:sp>
      <p:sp>
        <p:nvSpPr>
          <p:cNvPr id="7427" name="Text Box 259"/>
          <p:cNvSpPr txBox="1">
            <a:spLocks noChangeArrowheads="1"/>
          </p:cNvSpPr>
          <p:nvPr/>
        </p:nvSpPr>
        <p:spPr bwMode="auto">
          <a:xfrm>
            <a:off x="825500" y="249238"/>
            <a:ext cx="7577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This crystal has been doped with a </a:t>
            </a:r>
            <a:r>
              <a:rPr lang="en-US" b="1">
                <a:solidFill>
                  <a:srgbClr val="FF3300"/>
                </a:solidFill>
              </a:rPr>
              <a:t>pentavalent</a:t>
            </a:r>
            <a:r>
              <a:rPr lang="en-US" b="1"/>
              <a:t> impurity.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0" grpId="0" animBg="1"/>
      <p:bldP spid="7411" grpId="0" animBg="1"/>
      <p:bldP spid="7412" grpId="0" animBg="1"/>
      <p:bldP spid="7413" grpId="0" animBg="1"/>
      <p:bldP spid="7414" grpId="0" animBg="1"/>
      <p:bldP spid="7415" grpId="0" animBg="1"/>
      <p:bldP spid="7416" grpId="0" animBg="1"/>
      <p:bldP spid="7417" grpId="0" animBg="1"/>
      <p:bldP spid="7418" grpId="0" animBg="1"/>
      <p:bldP spid="7419" grpId="0" animBg="1"/>
      <p:bldP spid="7420" grpId="0" animBg="1"/>
      <p:bldP spid="7421" grpId="0" animBg="1"/>
      <p:bldP spid="7422" grpId="0" animBg="1"/>
      <p:bldP spid="7423" grpId="0" animBg="1"/>
      <p:bldP spid="7424" grpId="0" animBg="1"/>
      <p:bldP spid="74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284288" y="1146175"/>
            <a:ext cx="6683375" cy="3319463"/>
          </a:xfrm>
          <a:prstGeom prst="rect">
            <a:avLst/>
          </a:prstGeom>
          <a:solidFill>
            <a:srgbClr val="DDDDDD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1801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 rot="-5400000">
            <a:off x="1511301" y="1363662"/>
            <a:ext cx="360362" cy="360363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 rot="-5400000">
            <a:off x="1320800" y="1168400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 rot="-5400000">
            <a:off x="1289050" y="120650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 rot="-5400000">
            <a:off x="1314450" y="1708150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 rot="-5400000">
            <a:off x="1863725" y="120967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 rot="-5400000">
            <a:off x="1889125" y="1711325"/>
            <a:ext cx="214313" cy="214313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93813" y="2843213"/>
            <a:ext cx="814387" cy="771525"/>
            <a:chOff x="3152" y="2221"/>
            <a:chExt cx="513" cy="486"/>
          </a:xfrm>
        </p:grpSpPr>
        <p:sp>
          <p:nvSpPr>
            <p:cNvPr id="8203" name="Oval 11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Oval 12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Oval 13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Oval 14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Oval 15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Oval 16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284288" y="2009775"/>
            <a:ext cx="814387" cy="771525"/>
            <a:chOff x="3152" y="2221"/>
            <a:chExt cx="513" cy="486"/>
          </a:xfrm>
        </p:grpSpPr>
        <p:sp>
          <p:nvSpPr>
            <p:cNvPr id="8210" name="Oval 18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Oval 19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Oval 20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Oval 21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Oval 22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Oval 23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124075" y="1162050"/>
            <a:ext cx="814388" cy="771525"/>
            <a:chOff x="3152" y="2221"/>
            <a:chExt cx="513" cy="486"/>
          </a:xfrm>
        </p:grpSpPr>
        <p:sp>
          <p:nvSpPr>
            <p:cNvPr id="8217" name="Oval 25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26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Oval 27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Oval 28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Oval 29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Oval 30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3" name="Oval 31"/>
          <p:cNvSpPr>
            <a:spLocks noChangeArrowheads="1"/>
          </p:cNvSpPr>
          <p:nvPr/>
        </p:nvSpPr>
        <p:spPr bwMode="auto">
          <a:xfrm rot="-5400000">
            <a:off x="2351087" y="3032126"/>
            <a:ext cx="360363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 rot="-5400000">
            <a:off x="2160588" y="283686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 rot="-5400000">
            <a:off x="2128838" y="287496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Oval 34"/>
          <p:cNvSpPr>
            <a:spLocks noChangeArrowheads="1"/>
          </p:cNvSpPr>
          <p:nvPr/>
        </p:nvSpPr>
        <p:spPr bwMode="auto">
          <a:xfrm rot="-5400000">
            <a:off x="2154238" y="33766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Oval 35"/>
          <p:cNvSpPr>
            <a:spLocks noChangeArrowheads="1"/>
          </p:cNvSpPr>
          <p:nvPr/>
        </p:nvSpPr>
        <p:spPr bwMode="auto">
          <a:xfrm rot="-5400000">
            <a:off x="2728913" y="33797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119313" y="2003425"/>
            <a:ext cx="814387" cy="771525"/>
            <a:chOff x="3152" y="2221"/>
            <a:chExt cx="513" cy="486"/>
          </a:xfrm>
        </p:grpSpPr>
        <p:sp>
          <p:nvSpPr>
            <p:cNvPr id="8229" name="Oval 37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Oval 38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Oval 39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2" name="Oval 40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Oval 41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Oval 42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303338" y="3694113"/>
            <a:ext cx="814387" cy="771525"/>
            <a:chOff x="3152" y="2221"/>
            <a:chExt cx="513" cy="486"/>
          </a:xfrm>
        </p:grpSpPr>
        <p:sp>
          <p:nvSpPr>
            <p:cNvPr id="8236" name="Oval 44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Oval 45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Oval 46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Oval 47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0" name="Oval 48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1" name="Oval 49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138363" y="3687763"/>
            <a:ext cx="814387" cy="771525"/>
            <a:chOff x="3152" y="2221"/>
            <a:chExt cx="513" cy="486"/>
          </a:xfrm>
        </p:grpSpPr>
        <p:sp>
          <p:nvSpPr>
            <p:cNvPr id="8243" name="Oval 51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Oval 52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Oval 53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6" name="Oval 54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Oval 55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8" name="Oval 56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2949575" y="1162050"/>
            <a:ext cx="814388" cy="771525"/>
            <a:chOff x="3152" y="2221"/>
            <a:chExt cx="513" cy="486"/>
          </a:xfrm>
        </p:grpSpPr>
        <p:sp>
          <p:nvSpPr>
            <p:cNvPr id="8250" name="Oval 58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1" name="Oval 59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2" name="Oval 60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Oval 61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" name="Oval 62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5" name="Oval 63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56" name="Oval 64"/>
          <p:cNvSpPr>
            <a:spLocks noChangeArrowheads="1"/>
          </p:cNvSpPr>
          <p:nvPr/>
        </p:nvSpPr>
        <p:spPr bwMode="auto">
          <a:xfrm rot="-5400000">
            <a:off x="3176587" y="3032126"/>
            <a:ext cx="360363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7" name="Oval 65"/>
          <p:cNvSpPr>
            <a:spLocks noChangeArrowheads="1"/>
          </p:cNvSpPr>
          <p:nvPr/>
        </p:nvSpPr>
        <p:spPr bwMode="auto">
          <a:xfrm rot="-5400000">
            <a:off x="2986088" y="283686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8" name="Oval 66"/>
          <p:cNvSpPr>
            <a:spLocks noChangeArrowheads="1"/>
          </p:cNvSpPr>
          <p:nvPr/>
        </p:nvSpPr>
        <p:spPr bwMode="auto">
          <a:xfrm rot="-5400000">
            <a:off x="2986088" y="28432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59" name="Oval 67"/>
          <p:cNvSpPr>
            <a:spLocks noChangeArrowheads="1"/>
          </p:cNvSpPr>
          <p:nvPr/>
        </p:nvSpPr>
        <p:spPr bwMode="auto">
          <a:xfrm rot="-5400000">
            <a:off x="3011488" y="33924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0" name="Oval 68"/>
          <p:cNvSpPr>
            <a:spLocks noChangeArrowheads="1"/>
          </p:cNvSpPr>
          <p:nvPr/>
        </p:nvSpPr>
        <p:spPr bwMode="auto">
          <a:xfrm rot="-5400000">
            <a:off x="3529013" y="287813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1" name="Oval 69"/>
          <p:cNvSpPr>
            <a:spLocks noChangeArrowheads="1"/>
          </p:cNvSpPr>
          <p:nvPr/>
        </p:nvSpPr>
        <p:spPr bwMode="auto">
          <a:xfrm rot="-5400000">
            <a:off x="3554413" y="33797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2" name="Oval 70"/>
          <p:cNvSpPr>
            <a:spLocks noChangeArrowheads="1"/>
          </p:cNvSpPr>
          <p:nvPr/>
        </p:nvSpPr>
        <p:spPr bwMode="auto">
          <a:xfrm rot="-5400000">
            <a:off x="3167063" y="2198688"/>
            <a:ext cx="360362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3" name="Oval 71"/>
          <p:cNvSpPr>
            <a:spLocks noChangeArrowheads="1"/>
          </p:cNvSpPr>
          <p:nvPr/>
        </p:nvSpPr>
        <p:spPr bwMode="auto">
          <a:xfrm rot="-5400000">
            <a:off x="2976563" y="2003425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4" name="Oval 72"/>
          <p:cNvSpPr>
            <a:spLocks noChangeArrowheads="1"/>
          </p:cNvSpPr>
          <p:nvPr/>
        </p:nvSpPr>
        <p:spPr bwMode="auto">
          <a:xfrm rot="-5400000">
            <a:off x="2944812" y="204152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5" name="Oval 73"/>
          <p:cNvSpPr>
            <a:spLocks noChangeArrowheads="1"/>
          </p:cNvSpPr>
          <p:nvPr/>
        </p:nvSpPr>
        <p:spPr bwMode="auto">
          <a:xfrm rot="-5400000">
            <a:off x="2970212" y="2543176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66" name="Oval 74"/>
          <p:cNvSpPr>
            <a:spLocks noChangeArrowheads="1"/>
          </p:cNvSpPr>
          <p:nvPr/>
        </p:nvSpPr>
        <p:spPr bwMode="auto">
          <a:xfrm rot="-5400000">
            <a:off x="3519487" y="2044701"/>
            <a:ext cx="214313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75"/>
          <p:cNvGrpSpPr>
            <a:grpSpLocks/>
          </p:cNvGrpSpPr>
          <p:nvPr/>
        </p:nvGrpSpPr>
        <p:grpSpPr bwMode="auto">
          <a:xfrm>
            <a:off x="3784600" y="1155700"/>
            <a:ext cx="814388" cy="771525"/>
            <a:chOff x="3152" y="2221"/>
            <a:chExt cx="513" cy="486"/>
          </a:xfrm>
        </p:grpSpPr>
        <p:sp>
          <p:nvSpPr>
            <p:cNvPr id="8268" name="Oval 76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9" name="Oval 77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0" name="Oval 78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1" name="Oval 79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2" name="Oval 80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3" name="Oval 81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74" name="Oval 82"/>
          <p:cNvSpPr>
            <a:spLocks noChangeArrowheads="1"/>
          </p:cNvSpPr>
          <p:nvPr/>
        </p:nvSpPr>
        <p:spPr bwMode="auto">
          <a:xfrm rot="-5400000">
            <a:off x="4011612" y="3025776"/>
            <a:ext cx="360363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5" name="Oval 83"/>
          <p:cNvSpPr>
            <a:spLocks noChangeArrowheads="1"/>
          </p:cNvSpPr>
          <p:nvPr/>
        </p:nvSpPr>
        <p:spPr bwMode="auto">
          <a:xfrm rot="-5400000">
            <a:off x="3821113" y="283051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6" name="Oval 84"/>
          <p:cNvSpPr>
            <a:spLocks noChangeArrowheads="1"/>
          </p:cNvSpPr>
          <p:nvPr/>
        </p:nvSpPr>
        <p:spPr bwMode="auto">
          <a:xfrm rot="-5400000">
            <a:off x="3789363" y="28686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7" name="Oval 85"/>
          <p:cNvSpPr>
            <a:spLocks noChangeArrowheads="1"/>
          </p:cNvSpPr>
          <p:nvPr/>
        </p:nvSpPr>
        <p:spPr bwMode="auto">
          <a:xfrm rot="-5400000">
            <a:off x="4364038" y="28717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78" name="Oval 86"/>
          <p:cNvSpPr>
            <a:spLocks noChangeArrowheads="1"/>
          </p:cNvSpPr>
          <p:nvPr/>
        </p:nvSpPr>
        <p:spPr bwMode="auto">
          <a:xfrm rot="-5400000">
            <a:off x="4389438" y="337343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3779838" y="1997075"/>
            <a:ext cx="814387" cy="771525"/>
            <a:chOff x="3152" y="2221"/>
            <a:chExt cx="513" cy="486"/>
          </a:xfrm>
        </p:grpSpPr>
        <p:sp>
          <p:nvSpPr>
            <p:cNvPr id="8280" name="Oval 88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1" name="Oval 89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2" name="Oval 90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3" name="Oval 91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4" name="Oval 92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85" name="Oval 93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6" name="Oval 94"/>
          <p:cNvSpPr>
            <a:spLocks noChangeArrowheads="1"/>
          </p:cNvSpPr>
          <p:nvPr/>
        </p:nvSpPr>
        <p:spPr bwMode="auto">
          <a:xfrm rot="-5400000">
            <a:off x="3186112" y="3883026"/>
            <a:ext cx="360363" cy="360362"/>
          </a:xfrm>
          <a:prstGeom prst="ellipse">
            <a:avLst/>
          </a:prstGeom>
          <a:gradFill rotWithShape="0">
            <a:gsLst>
              <a:gs pos="0">
                <a:srgbClr val="CC0066"/>
              </a:gs>
              <a:gs pos="100000">
                <a:srgbClr val="CC0066">
                  <a:gamma/>
                  <a:shade val="46275"/>
                  <a:invGamma/>
                </a:srgb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7" name="Oval 95"/>
          <p:cNvSpPr>
            <a:spLocks noChangeArrowheads="1"/>
          </p:cNvSpPr>
          <p:nvPr/>
        </p:nvSpPr>
        <p:spPr bwMode="auto">
          <a:xfrm rot="-5400000">
            <a:off x="2995613" y="3687763"/>
            <a:ext cx="771525" cy="771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8" name="Oval 96"/>
          <p:cNvSpPr>
            <a:spLocks noChangeArrowheads="1"/>
          </p:cNvSpPr>
          <p:nvPr/>
        </p:nvSpPr>
        <p:spPr bwMode="auto">
          <a:xfrm rot="-5400000">
            <a:off x="2963863" y="372586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89" name="Oval 97"/>
          <p:cNvSpPr>
            <a:spLocks noChangeArrowheads="1"/>
          </p:cNvSpPr>
          <p:nvPr/>
        </p:nvSpPr>
        <p:spPr bwMode="auto">
          <a:xfrm rot="-5400000">
            <a:off x="2989263" y="4227513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0" name="Oval 98"/>
          <p:cNvSpPr>
            <a:spLocks noChangeArrowheads="1"/>
          </p:cNvSpPr>
          <p:nvPr/>
        </p:nvSpPr>
        <p:spPr bwMode="auto">
          <a:xfrm rot="-5400000">
            <a:off x="3563938" y="4230688"/>
            <a:ext cx="214312" cy="214312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rect">
              <a:fillToRect r="100000" b="10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99"/>
          <p:cNvGrpSpPr>
            <a:grpSpLocks/>
          </p:cNvGrpSpPr>
          <p:nvPr/>
        </p:nvGrpSpPr>
        <p:grpSpPr bwMode="auto">
          <a:xfrm>
            <a:off x="3798888" y="3681413"/>
            <a:ext cx="814387" cy="771525"/>
            <a:chOff x="3152" y="2221"/>
            <a:chExt cx="513" cy="486"/>
          </a:xfrm>
        </p:grpSpPr>
        <p:sp>
          <p:nvSpPr>
            <p:cNvPr id="8292" name="Oval 100"/>
            <p:cNvSpPr>
              <a:spLocks noChangeArrowheads="1"/>
            </p:cNvSpPr>
            <p:nvPr/>
          </p:nvSpPr>
          <p:spPr bwMode="auto">
            <a:xfrm rot="-5400000">
              <a:off x="3292" y="2344"/>
              <a:ext cx="227" cy="227"/>
            </a:xfrm>
            <a:prstGeom prst="ellipse">
              <a:avLst/>
            </a:prstGeom>
            <a:gradFill rotWithShape="0">
              <a:gsLst>
                <a:gs pos="0">
                  <a:srgbClr val="CC0066"/>
                </a:gs>
                <a:gs pos="100000">
                  <a:srgbClr val="CC0066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3" name="Oval 101"/>
            <p:cNvSpPr>
              <a:spLocks noChangeArrowheads="1"/>
            </p:cNvSpPr>
            <p:nvPr/>
          </p:nvSpPr>
          <p:spPr bwMode="auto">
            <a:xfrm rot="-5400000">
              <a:off x="3172" y="2221"/>
              <a:ext cx="486" cy="48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4" name="Oval 102"/>
            <p:cNvSpPr>
              <a:spLocks noChangeArrowheads="1"/>
            </p:cNvSpPr>
            <p:nvPr/>
          </p:nvSpPr>
          <p:spPr bwMode="auto">
            <a:xfrm rot="-5400000">
              <a:off x="3152" y="2245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5" name="Oval 103"/>
            <p:cNvSpPr>
              <a:spLocks noChangeArrowheads="1"/>
            </p:cNvSpPr>
            <p:nvPr/>
          </p:nvSpPr>
          <p:spPr bwMode="auto">
            <a:xfrm rot="-5400000">
              <a:off x="3168" y="256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6" name="Oval 104"/>
            <p:cNvSpPr>
              <a:spLocks noChangeArrowheads="1"/>
            </p:cNvSpPr>
            <p:nvPr/>
          </p:nvSpPr>
          <p:spPr bwMode="auto">
            <a:xfrm rot="-5400000">
              <a:off x="3514" y="2247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7" name="Oval 105"/>
            <p:cNvSpPr>
              <a:spLocks noChangeArrowheads="1"/>
            </p:cNvSpPr>
            <p:nvPr/>
          </p:nvSpPr>
          <p:spPr bwMode="auto">
            <a:xfrm rot="-5400000">
              <a:off x="3530" y="256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06"/>
          <p:cNvGrpSpPr>
            <a:grpSpLocks/>
          </p:cNvGrpSpPr>
          <p:nvPr/>
        </p:nvGrpSpPr>
        <p:grpSpPr bwMode="auto">
          <a:xfrm>
            <a:off x="4606925" y="1146175"/>
            <a:ext cx="3328988" cy="3309938"/>
            <a:chOff x="1202" y="1605"/>
            <a:chExt cx="2097" cy="2085"/>
          </a:xfrm>
        </p:grpSpPr>
        <p:grpSp>
          <p:nvGrpSpPr>
            <p:cNvPr id="13" name="Group 107"/>
            <p:cNvGrpSpPr>
              <a:grpSpLocks/>
            </p:cNvGrpSpPr>
            <p:nvPr/>
          </p:nvGrpSpPr>
          <p:grpSpPr bwMode="auto">
            <a:xfrm>
              <a:off x="1205" y="1613"/>
              <a:ext cx="513" cy="486"/>
              <a:chOff x="3152" y="2221"/>
              <a:chExt cx="513" cy="486"/>
            </a:xfrm>
          </p:grpSpPr>
          <p:sp>
            <p:nvSpPr>
              <p:cNvPr id="8300" name="Oval 108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1" name="Oval 109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2" name="Oval 110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3" name="Oval 111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4" name="Oval 112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5" name="Oval 113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114"/>
            <p:cNvGrpSpPr>
              <a:grpSpLocks/>
            </p:cNvGrpSpPr>
            <p:nvPr/>
          </p:nvGrpSpPr>
          <p:grpSpPr bwMode="auto">
            <a:xfrm>
              <a:off x="1208" y="2668"/>
              <a:ext cx="513" cy="486"/>
              <a:chOff x="3152" y="2221"/>
              <a:chExt cx="513" cy="486"/>
            </a:xfrm>
          </p:grpSpPr>
          <p:sp>
            <p:nvSpPr>
              <p:cNvPr id="8307" name="Oval 115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8" name="Oval 116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09" name="Oval 117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0" name="Oval 118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1" name="Oval 119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2" name="Oval 120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121"/>
            <p:cNvGrpSpPr>
              <a:grpSpLocks/>
            </p:cNvGrpSpPr>
            <p:nvPr/>
          </p:nvGrpSpPr>
          <p:grpSpPr bwMode="auto">
            <a:xfrm>
              <a:off x="1202" y="2143"/>
              <a:ext cx="513" cy="486"/>
              <a:chOff x="3152" y="2221"/>
              <a:chExt cx="513" cy="486"/>
            </a:xfrm>
          </p:grpSpPr>
          <p:sp>
            <p:nvSpPr>
              <p:cNvPr id="8314" name="Oval 122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5" name="Oval 123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6" name="Oval 124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7" name="Oval 125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8" name="Oval 126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19" name="Oval 127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28"/>
            <p:cNvGrpSpPr>
              <a:grpSpLocks/>
            </p:cNvGrpSpPr>
            <p:nvPr/>
          </p:nvGrpSpPr>
          <p:grpSpPr bwMode="auto">
            <a:xfrm>
              <a:off x="1731" y="1609"/>
              <a:ext cx="513" cy="486"/>
              <a:chOff x="3152" y="2221"/>
              <a:chExt cx="513" cy="486"/>
            </a:xfrm>
          </p:grpSpPr>
          <p:sp>
            <p:nvSpPr>
              <p:cNvPr id="8321" name="Oval 129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2" name="Oval 130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3" name="Oval 131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4" name="Oval 132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5" name="Oval 133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6" name="Oval 134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135"/>
            <p:cNvGrpSpPr>
              <a:grpSpLocks/>
            </p:cNvGrpSpPr>
            <p:nvPr/>
          </p:nvGrpSpPr>
          <p:grpSpPr bwMode="auto">
            <a:xfrm>
              <a:off x="1734" y="2664"/>
              <a:ext cx="513" cy="486"/>
              <a:chOff x="3152" y="2221"/>
              <a:chExt cx="513" cy="486"/>
            </a:xfrm>
          </p:grpSpPr>
          <p:sp>
            <p:nvSpPr>
              <p:cNvPr id="8328" name="Oval 136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29" name="Oval 137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0" name="Oval 138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1" name="Oval 139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2" name="Oval 140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3" name="Oval 141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142"/>
            <p:cNvGrpSpPr>
              <a:grpSpLocks/>
            </p:cNvGrpSpPr>
            <p:nvPr/>
          </p:nvGrpSpPr>
          <p:grpSpPr bwMode="auto">
            <a:xfrm>
              <a:off x="1728" y="2139"/>
              <a:ext cx="513" cy="486"/>
              <a:chOff x="3152" y="2221"/>
              <a:chExt cx="513" cy="486"/>
            </a:xfrm>
          </p:grpSpPr>
          <p:sp>
            <p:nvSpPr>
              <p:cNvPr id="8335" name="Oval 143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6" name="Oval 144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7" name="Oval 145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39" name="Oval 147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49"/>
            <p:cNvGrpSpPr>
              <a:grpSpLocks/>
            </p:cNvGrpSpPr>
            <p:nvPr/>
          </p:nvGrpSpPr>
          <p:grpSpPr bwMode="auto">
            <a:xfrm>
              <a:off x="1214" y="3204"/>
              <a:ext cx="513" cy="486"/>
              <a:chOff x="3152" y="2221"/>
              <a:chExt cx="513" cy="486"/>
            </a:xfrm>
          </p:grpSpPr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3" name="Oval 151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5" name="Oval 153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6" name="Oval 154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47" name="Oval 155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156"/>
            <p:cNvGrpSpPr>
              <a:grpSpLocks/>
            </p:cNvGrpSpPr>
            <p:nvPr/>
          </p:nvGrpSpPr>
          <p:grpSpPr bwMode="auto">
            <a:xfrm>
              <a:off x="1740" y="3200"/>
              <a:ext cx="513" cy="486"/>
              <a:chOff x="3152" y="2221"/>
              <a:chExt cx="513" cy="486"/>
            </a:xfrm>
          </p:grpSpPr>
          <p:sp>
            <p:nvSpPr>
              <p:cNvPr id="8349" name="Oval 157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0" name="Oval 158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1" name="Oval 159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2" name="Oval 160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4" name="Oval 162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163"/>
            <p:cNvGrpSpPr>
              <a:grpSpLocks/>
            </p:cNvGrpSpPr>
            <p:nvPr/>
          </p:nvGrpSpPr>
          <p:grpSpPr bwMode="auto">
            <a:xfrm>
              <a:off x="2251" y="1609"/>
              <a:ext cx="513" cy="486"/>
              <a:chOff x="3152" y="2221"/>
              <a:chExt cx="513" cy="486"/>
            </a:xfrm>
          </p:grpSpPr>
          <p:sp>
            <p:nvSpPr>
              <p:cNvPr id="8356" name="Oval 164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8" name="Oval 166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0" name="Oval 168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170"/>
            <p:cNvGrpSpPr>
              <a:grpSpLocks/>
            </p:cNvGrpSpPr>
            <p:nvPr/>
          </p:nvGrpSpPr>
          <p:grpSpPr bwMode="auto">
            <a:xfrm>
              <a:off x="2254" y="2664"/>
              <a:ext cx="513" cy="486"/>
              <a:chOff x="3152" y="2221"/>
              <a:chExt cx="513" cy="486"/>
            </a:xfrm>
          </p:grpSpPr>
          <p:sp>
            <p:nvSpPr>
              <p:cNvPr id="8363" name="Oval 171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4" name="Oval 172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5" name="Oval 173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6" name="Oval 174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7" name="Oval 175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68" name="Oval 176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" name="Group 177"/>
            <p:cNvGrpSpPr>
              <a:grpSpLocks/>
            </p:cNvGrpSpPr>
            <p:nvPr/>
          </p:nvGrpSpPr>
          <p:grpSpPr bwMode="auto">
            <a:xfrm>
              <a:off x="2248" y="2139"/>
              <a:ext cx="513" cy="486"/>
              <a:chOff x="3152" y="2221"/>
              <a:chExt cx="513" cy="486"/>
            </a:xfrm>
          </p:grpSpPr>
          <p:sp>
            <p:nvSpPr>
              <p:cNvPr id="8370" name="Oval 178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1" name="Oval 179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2" name="Oval 180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3" name="Oval 181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4" name="Oval 182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5" name="Oval 183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184"/>
            <p:cNvGrpSpPr>
              <a:grpSpLocks/>
            </p:cNvGrpSpPr>
            <p:nvPr/>
          </p:nvGrpSpPr>
          <p:grpSpPr bwMode="auto">
            <a:xfrm>
              <a:off x="2777" y="1605"/>
              <a:ext cx="513" cy="486"/>
              <a:chOff x="3152" y="2221"/>
              <a:chExt cx="513" cy="486"/>
            </a:xfrm>
          </p:grpSpPr>
          <p:sp>
            <p:nvSpPr>
              <p:cNvPr id="8377" name="Oval 185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8" name="Oval 186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79" name="Oval 187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80" name="Oval 188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81" name="Oval 189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82" name="Oval 190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191"/>
            <p:cNvGrpSpPr>
              <a:grpSpLocks/>
            </p:cNvGrpSpPr>
            <p:nvPr/>
          </p:nvGrpSpPr>
          <p:grpSpPr bwMode="auto">
            <a:xfrm>
              <a:off x="2780" y="2660"/>
              <a:ext cx="513" cy="486"/>
              <a:chOff x="3152" y="2221"/>
              <a:chExt cx="513" cy="486"/>
            </a:xfrm>
          </p:grpSpPr>
          <p:sp>
            <p:nvSpPr>
              <p:cNvPr id="8384" name="Oval 192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85" name="Oval 193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86" name="Oval 194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87" name="Oval 195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88" name="Oval 196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89" name="Oval 197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198"/>
            <p:cNvGrpSpPr>
              <a:grpSpLocks/>
            </p:cNvGrpSpPr>
            <p:nvPr/>
          </p:nvGrpSpPr>
          <p:grpSpPr bwMode="auto">
            <a:xfrm>
              <a:off x="2774" y="2135"/>
              <a:ext cx="513" cy="486"/>
              <a:chOff x="3152" y="2221"/>
              <a:chExt cx="513" cy="486"/>
            </a:xfrm>
          </p:grpSpPr>
          <p:sp>
            <p:nvSpPr>
              <p:cNvPr id="8391" name="Oval 199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2" name="Oval 200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3" name="Oval 201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4" name="Oval 202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5" name="Oval 203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6" name="Oval 204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" name="Group 205"/>
            <p:cNvGrpSpPr>
              <a:grpSpLocks/>
            </p:cNvGrpSpPr>
            <p:nvPr/>
          </p:nvGrpSpPr>
          <p:grpSpPr bwMode="auto">
            <a:xfrm>
              <a:off x="2260" y="3200"/>
              <a:ext cx="513" cy="486"/>
              <a:chOff x="3152" y="2221"/>
              <a:chExt cx="513" cy="486"/>
            </a:xfrm>
          </p:grpSpPr>
          <p:sp>
            <p:nvSpPr>
              <p:cNvPr id="8398" name="Oval 206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" name="Oval 207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" name="Oval 208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1" name="Oval 209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2" name="Oval 210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3" name="Oval 211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12"/>
            <p:cNvGrpSpPr>
              <a:grpSpLocks/>
            </p:cNvGrpSpPr>
            <p:nvPr/>
          </p:nvGrpSpPr>
          <p:grpSpPr bwMode="auto">
            <a:xfrm>
              <a:off x="2786" y="3196"/>
              <a:ext cx="513" cy="486"/>
              <a:chOff x="3152" y="2221"/>
              <a:chExt cx="513" cy="486"/>
            </a:xfrm>
          </p:grpSpPr>
          <p:sp>
            <p:nvSpPr>
              <p:cNvPr id="8405" name="Oval 213"/>
              <p:cNvSpPr>
                <a:spLocks noChangeArrowheads="1"/>
              </p:cNvSpPr>
              <p:nvPr/>
            </p:nvSpPr>
            <p:spPr bwMode="auto">
              <a:xfrm rot="-5400000">
                <a:off x="3292" y="2344"/>
                <a:ext cx="227" cy="227"/>
              </a:xfrm>
              <a:prstGeom prst="ellipse">
                <a:avLst/>
              </a:prstGeom>
              <a:gradFill rotWithShape="0">
                <a:gsLst>
                  <a:gs pos="0">
                    <a:srgbClr val="CC0066"/>
                  </a:gs>
                  <a:gs pos="100000">
                    <a:srgbClr val="CC0066">
                      <a:gamma/>
                      <a:shade val="46275"/>
                      <a:invGamma/>
                    </a:srgb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6" name="Oval 214"/>
              <p:cNvSpPr>
                <a:spLocks noChangeArrowheads="1"/>
              </p:cNvSpPr>
              <p:nvPr/>
            </p:nvSpPr>
            <p:spPr bwMode="auto">
              <a:xfrm rot="-5400000">
                <a:off x="3172" y="2221"/>
                <a:ext cx="486" cy="48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7" name="Oval 215"/>
              <p:cNvSpPr>
                <a:spLocks noChangeArrowheads="1"/>
              </p:cNvSpPr>
              <p:nvPr/>
            </p:nvSpPr>
            <p:spPr bwMode="auto">
              <a:xfrm rot="-5400000">
                <a:off x="3152" y="2245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8" name="Oval 216"/>
              <p:cNvSpPr>
                <a:spLocks noChangeArrowheads="1"/>
              </p:cNvSpPr>
              <p:nvPr/>
            </p:nvSpPr>
            <p:spPr bwMode="auto">
              <a:xfrm rot="-5400000">
                <a:off x="3168" y="2561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9" name="Oval 217"/>
              <p:cNvSpPr>
                <a:spLocks noChangeArrowheads="1"/>
              </p:cNvSpPr>
              <p:nvPr/>
            </p:nvSpPr>
            <p:spPr bwMode="auto">
              <a:xfrm rot="-5400000">
                <a:off x="3514" y="2247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10" name="Oval 218"/>
              <p:cNvSpPr>
                <a:spLocks noChangeArrowheads="1"/>
              </p:cNvSpPr>
              <p:nvPr/>
            </p:nvSpPr>
            <p:spPr bwMode="auto">
              <a:xfrm rot="-5400000">
                <a:off x="3530" y="2563"/>
                <a:ext cx="135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219"/>
          <p:cNvGrpSpPr>
            <a:grpSpLocks/>
          </p:cNvGrpSpPr>
          <p:nvPr/>
        </p:nvGrpSpPr>
        <p:grpSpPr bwMode="auto">
          <a:xfrm>
            <a:off x="2693988" y="2536825"/>
            <a:ext cx="1384300" cy="1381125"/>
            <a:chOff x="1697" y="1598"/>
            <a:chExt cx="872" cy="870"/>
          </a:xfrm>
        </p:grpSpPr>
        <p:sp>
          <p:nvSpPr>
            <p:cNvPr id="8412" name="Oval 220"/>
            <p:cNvSpPr>
              <a:spLocks noChangeArrowheads="1"/>
            </p:cNvSpPr>
            <p:nvPr/>
          </p:nvSpPr>
          <p:spPr bwMode="auto">
            <a:xfrm rot="-5400000">
              <a:off x="2227" y="1598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3" name="Oval 221"/>
            <p:cNvSpPr>
              <a:spLocks noChangeArrowheads="1"/>
            </p:cNvSpPr>
            <p:nvPr/>
          </p:nvSpPr>
          <p:spPr bwMode="auto">
            <a:xfrm rot="-5400000">
              <a:off x="2228" y="2333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4" name="Oval 222"/>
            <p:cNvSpPr>
              <a:spLocks noChangeArrowheads="1"/>
            </p:cNvSpPr>
            <p:nvPr/>
          </p:nvSpPr>
          <p:spPr bwMode="auto">
            <a:xfrm rot="-5400000">
              <a:off x="2434" y="2138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15" name="Oval 223"/>
            <p:cNvSpPr>
              <a:spLocks noChangeArrowheads="1"/>
            </p:cNvSpPr>
            <p:nvPr/>
          </p:nvSpPr>
          <p:spPr bwMode="auto">
            <a:xfrm rot="-5400000">
              <a:off x="1697" y="1801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44"/>
          <p:cNvGrpSpPr>
            <a:grpSpLocks/>
          </p:cNvGrpSpPr>
          <p:nvPr/>
        </p:nvGrpSpPr>
        <p:grpSpPr bwMode="auto">
          <a:xfrm>
            <a:off x="7696200" y="2527300"/>
            <a:ext cx="409575" cy="357188"/>
            <a:chOff x="4848" y="1592"/>
            <a:chExt cx="258" cy="225"/>
          </a:xfrm>
        </p:grpSpPr>
        <p:sp>
          <p:nvSpPr>
            <p:cNvPr id="8437" name="Oval 245"/>
            <p:cNvSpPr>
              <a:spLocks noChangeArrowheads="1"/>
            </p:cNvSpPr>
            <p:nvPr/>
          </p:nvSpPr>
          <p:spPr bwMode="auto">
            <a:xfrm rot="-5400000">
              <a:off x="4971" y="1682"/>
              <a:ext cx="135" cy="13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38" name="Oval 246"/>
            <p:cNvSpPr>
              <a:spLocks noChangeArrowheads="1"/>
            </p:cNvSpPr>
            <p:nvPr/>
          </p:nvSpPr>
          <p:spPr bwMode="auto">
            <a:xfrm rot="-5400000">
              <a:off x="4848" y="1592"/>
              <a:ext cx="135" cy="13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39" name="Oval 247"/>
          <p:cNvSpPr>
            <a:spLocks noChangeArrowheads="1"/>
          </p:cNvSpPr>
          <p:nvPr/>
        </p:nvSpPr>
        <p:spPr bwMode="auto">
          <a:xfrm rot="-5400000">
            <a:off x="7121525" y="253365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0" name="Oval 248"/>
          <p:cNvSpPr>
            <a:spLocks noChangeArrowheads="1"/>
          </p:cNvSpPr>
          <p:nvPr/>
        </p:nvSpPr>
        <p:spPr bwMode="auto">
          <a:xfrm rot="-5400000">
            <a:off x="6843713" y="286861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1" name="Oval 249"/>
          <p:cNvSpPr>
            <a:spLocks noChangeArrowheads="1"/>
          </p:cNvSpPr>
          <p:nvPr/>
        </p:nvSpPr>
        <p:spPr bwMode="auto">
          <a:xfrm rot="-5400000">
            <a:off x="6303963" y="3360738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2" name="Oval 250"/>
          <p:cNvSpPr>
            <a:spLocks noChangeArrowheads="1"/>
          </p:cNvSpPr>
          <p:nvPr/>
        </p:nvSpPr>
        <p:spPr bwMode="auto">
          <a:xfrm rot="-5400000">
            <a:off x="6056313" y="3360738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3" name="Oval 251"/>
          <p:cNvSpPr>
            <a:spLocks noChangeArrowheads="1"/>
          </p:cNvSpPr>
          <p:nvPr/>
        </p:nvSpPr>
        <p:spPr bwMode="auto">
          <a:xfrm rot="-5400000">
            <a:off x="5459413" y="2878138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4" name="Oval 252"/>
          <p:cNvSpPr>
            <a:spLocks noChangeArrowheads="1"/>
          </p:cNvSpPr>
          <p:nvPr/>
        </p:nvSpPr>
        <p:spPr bwMode="auto">
          <a:xfrm rot="-5400000">
            <a:off x="5216526" y="3376612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5" name="Oval 253"/>
          <p:cNvSpPr>
            <a:spLocks noChangeArrowheads="1"/>
          </p:cNvSpPr>
          <p:nvPr/>
        </p:nvSpPr>
        <p:spPr bwMode="auto">
          <a:xfrm rot="-5400000">
            <a:off x="4646613" y="3379788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6" name="Oval 254"/>
          <p:cNvSpPr>
            <a:spLocks noChangeArrowheads="1"/>
          </p:cNvSpPr>
          <p:nvPr/>
        </p:nvSpPr>
        <p:spPr bwMode="auto">
          <a:xfrm rot="-5400000">
            <a:off x="4391025" y="3384550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7" name="Oval 255"/>
          <p:cNvSpPr>
            <a:spLocks noChangeArrowheads="1"/>
          </p:cNvSpPr>
          <p:nvPr/>
        </p:nvSpPr>
        <p:spPr bwMode="auto">
          <a:xfrm rot="-5400000">
            <a:off x="3784601" y="2868612"/>
            <a:ext cx="214312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8" name="Oval 256"/>
          <p:cNvSpPr>
            <a:spLocks noChangeArrowheads="1"/>
          </p:cNvSpPr>
          <p:nvPr/>
        </p:nvSpPr>
        <p:spPr bwMode="auto">
          <a:xfrm rot="-5400000">
            <a:off x="3529013" y="286861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49" name="Oval 257"/>
          <p:cNvSpPr>
            <a:spLocks noChangeArrowheads="1"/>
          </p:cNvSpPr>
          <p:nvPr/>
        </p:nvSpPr>
        <p:spPr bwMode="auto">
          <a:xfrm rot="-5400000">
            <a:off x="2989263" y="2840038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0" name="Oval 258"/>
          <p:cNvSpPr>
            <a:spLocks noChangeArrowheads="1"/>
          </p:cNvSpPr>
          <p:nvPr/>
        </p:nvSpPr>
        <p:spPr bwMode="auto">
          <a:xfrm rot="-5400000">
            <a:off x="2717800" y="3387725"/>
            <a:ext cx="214313" cy="2143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1" name="Oval 259"/>
          <p:cNvSpPr>
            <a:spLocks noChangeArrowheads="1"/>
          </p:cNvSpPr>
          <p:nvPr/>
        </p:nvSpPr>
        <p:spPr bwMode="auto">
          <a:xfrm rot="-5400000">
            <a:off x="2147888" y="3376613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2" name="Oval 260"/>
          <p:cNvSpPr>
            <a:spLocks noChangeArrowheads="1"/>
          </p:cNvSpPr>
          <p:nvPr/>
        </p:nvSpPr>
        <p:spPr bwMode="auto">
          <a:xfrm rot="-5400000">
            <a:off x="1871663" y="2884488"/>
            <a:ext cx="214312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3" name="Oval 261"/>
          <p:cNvSpPr>
            <a:spLocks noChangeArrowheads="1"/>
          </p:cNvSpPr>
          <p:nvPr/>
        </p:nvSpPr>
        <p:spPr bwMode="auto">
          <a:xfrm rot="-5400000">
            <a:off x="1316037" y="2549526"/>
            <a:ext cx="214313" cy="2143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54" name="Text Box 262"/>
          <p:cNvSpPr txBox="1">
            <a:spLocks noChangeArrowheads="1"/>
          </p:cNvSpPr>
          <p:nvPr/>
        </p:nvSpPr>
        <p:spPr bwMode="auto">
          <a:xfrm>
            <a:off x="939800" y="249238"/>
            <a:ext cx="7169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This crystal has been doped with a </a:t>
            </a:r>
            <a:r>
              <a:rPr lang="en-US" b="1">
                <a:solidFill>
                  <a:srgbClr val="FF3300"/>
                </a:solidFill>
              </a:rPr>
              <a:t>trivalent</a:t>
            </a:r>
            <a:r>
              <a:rPr lang="en-US" b="1"/>
              <a:t> impurity.</a:t>
            </a:r>
          </a:p>
        </p:txBody>
      </p:sp>
      <p:grpSp>
        <p:nvGrpSpPr>
          <p:cNvPr id="31" name="Group 263"/>
          <p:cNvGrpSpPr>
            <a:grpSpLocks/>
          </p:cNvGrpSpPr>
          <p:nvPr/>
        </p:nvGrpSpPr>
        <p:grpSpPr bwMode="auto">
          <a:xfrm>
            <a:off x="5395913" y="4829175"/>
            <a:ext cx="547687" cy="611188"/>
            <a:chOff x="3399" y="3042"/>
            <a:chExt cx="345" cy="385"/>
          </a:xfrm>
        </p:grpSpPr>
        <p:sp>
          <p:nvSpPr>
            <p:cNvPr id="8456" name="Line 264"/>
            <p:cNvSpPr>
              <a:spLocks noChangeShapeType="1"/>
            </p:cNvSpPr>
            <p:nvPr/>
          </p:nvSpPr>
          <p:spPr bwMode="auto">
            <a:xfrm flipH="1">
              <a:off x="3399" y="3116"/>
              <a:ext cx="0" cy="2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7" name="Line 265"/>
            <p:cNvSpPr>
              <a:spLocks noChangeShapeType="1"/>
            </p:cNvSpPr>
            <p:nvPr/>
          </p:nvSpPr>
          <p:spPr bwMode="auto">
            <a:xfrm>
              <a:off x="3508" y="3046"/>
              <a:ext cx="0" cy="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8" name="Line 266"/>
            <p:cNvSpPr>
              <a:spLocks noChangeShapeType="1"/>
            </p:cNvSpPr>
            <p:nvPr/>
          </p:nvSpPr>
          <p:spPr bwMode="auto">
            <a:xfrm flipH="1">
              <a:off x="3625" y="3112"/>
              <a:ext cx="0" cy="2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9" name="Line 267"/>
            <p:cNvSpPr>
              <a:spLocks noChangeShapeType="1"/>
            </p:cNvSpPr>
            <p:nvPr/>
          </p:nvSpPr>
          <p:spPr bwMode="auto">
            <a:xfrm>
              <a:off x="3744" y="3042"/>
              <a:ext cx="0" cy="3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60" name="Line 268"/>
          <p:cNvSpPr>
            <a:spLocks noChangeShapeType="1"/>
          </p:cNvSpPr>
          <p:nvPr/>
        </p:nvSpPr>
        <p:spPr bwMode="auto">
          <a:xfrm>
            <a:off x="765175" y="5105400"/>
            <a:ext cx="46307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1" name="Line 269"/>
          <p:cNvSpPr>
            <a:spLocks noChangeShapeType="1"/>
          </p:cNvSpPr>
          <p:nvPr/>
        </p:nvSpPr>
        <p:spPr bwMode="auto">
          <a:xfrm flipV="1">
            <a:off x="8099425" y="2835275"/>
            <a:ext cx="4889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2" name="Line 270"/>
          <p:cNvSpPr>
            <a:spLocks noChangeShapeType="1"/>
          </p:cNvSpPr>
          <p:nvPr/>
        </p:nvSpPr>
        <p:spPr bwMode="auto">
          <a:xfrm>
            <a:off x="8588375" y="2808288"/>
            <a:ext cx="0" cy="22971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3" name="Line 271"/>
          <p:cNvSpPr>
            <a:spLocks noChangeShapeType="1"/>
          </p:cNvSpPr>
          <p:nvPr/>
        </p:nvSpPr>
        <p:spPr bwMode="auto">
          <a:xfrm>
            <a:off x="5943600" y="5105400"/>
            <a:ext cx="26749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4" name="Line 272"/>
          <p:cNvSpPr>
            <a:spLocks noChangeShapeType="1"/>
          </p:cNvSpPr>
          <p:nvPr/>
        </p:nvSpPr>
        <p:spPr bwMode="auto">
          <a:xfrm flipV="1">
            <a:off x="762000" y="2743200"/>
            <a:ext cx="0" cy="2389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5" name="Line 273"/>
          <p:cNvSpPr>
            <a:spLocks noChangeShapeType="1"/>
          </p:cNvSpPr>
          <p:nvPr/>
        </p:nvSpPr>
        <p:spPr bwMode="auto">
          <a:xfrm>
            <a:off x="735013" y="2741613"/>
            <a:ext cx="5524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66" name="Text Box 274"/>
          <p:cNvSpPr txBox="1">
            <a:spLocks noChangeArrowheads="1"/>
          </p:cNvSpPr>
          <p:nvPr/>
        </p:nvSpPr>
        <p:spPr bwMode="auto">
          <a:xfrm>
            <a:off x="830263" y="5592763"/>
            <a:ext cx="721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The </a:t>
            </a:r>
            <a:r>
              <a:rPr lang="en-US" b="1">
                <a:solidFill>
                  <a:srgbClr val="339933"/>
                </a:solidFill>
              </a:rPr>
              <a:t>holes</a:t>
            </a:r>
            <a:r>
              <a:rPr lang="en-US" b="1">
                <a:solidFill>
                  <a:srgbClr val="FF3300"/>
                </a:solidFill>
              </a:rPr>
              <a:t> in </a:t>
            </a:r>
            <a:r>
              <a:rPr lang="en-US" b="1">
                <a:solidFill>
                  <a:srgbClr val="339933"/>
                </a:solidFill>
              </a:rPr>
              <a:t>p</a:t>
            </a:r>
            <a:r>
              <a:rPr lang="en-US" b="1">
                <a:solidFill>
                  <a:srgbClr val="FF3300"/>
                </a:solidFill>
              </a:rPr>
              <a:t> type silicon support the flow of current.</a:t>
            </a:r>
          </a:p>
        </p:txBody>
      </p:sp>
      <p:sp>
        <p:nvSpPr>
          <p:cNvPr id="8467" name="Text Box 275"/>
          <p:cNvSpPr txBox="1">
            <a:spLocks noChangeArrowheads="1"/>
          </p:cNvSpPr>
          <p:nvPr/>
        </p:nvSpPr>
        <p:spPr bwMode="auto">
          <a:xfrm>
            <a:off x="530225" y="6118225"/>
            <a:ext cx="808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Note that hole current is </a:t>
            </a:r>
            <a:r>
              <a:rPr lang="en-US" u="sng"/>
              <a:t>opposite</a:t>
            </a:r>
            <a:r>
              <a:rPr lang="en-US"/>
              <a:t> in direction to electron current.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4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9"/>
                                            </p:cond>
                                          </p:stCondLst>
                                        </p:cTn>
                                        <p:tgtEl>
                                          <p:spTgt spid="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7"/>
                                            </p:cond>
                                          </p:stCondLst>
                                        </p:cTn>
                                        <p:tgtEl>
                                          <p:spTgt spid="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9" grpId="0" animBg="1"/>
      <p:bldP spid="8440" grpId="0" animBg="1"/>
      <p:bldP spid="8441" grpId="0" animBg="1"/>
      <p:bldP spid="8442" grpId="0" animBg="1"/>
      <p:bldP spid="8443" grpId="0" animBg="1"/>
      <p:bldP spid="8444" grpId="0" animBg="1"/>
      <p:bldP spid="8445" grpId="0" animBg="1"/>
      <p:bldP spid="8446" grpId="0" animBg="1"/>
      <p:bldP spid="8447" grpId="0" animBg="1"/>
      <p:bldP spid="8448" grpId="0" animBg="1"/>
      <p:bldP spid="8449" grpId="0" animBg="1"/>
      <p:bldP spid="8450" grpId="0" animBg="1"/>
      <p:bldP spid="8451" grpId="0" animBg="1"/>
      <p:bldP spid="8452" grpId="0" animBg="1"/>
      <p:bldP spid="8453" grpId="0" animBg="1"/>
      <p:bldP spid="8466" grpId="0" autoUpdateAnimBg="0"/>
      <p:bldP spid="84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6863"/>
            <a:ext cx="7772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Semiconductors in Summary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790700"/>
            <a:ext cx="7772400" cy="4114800"/>
          </a:xfrm>
        </p:spPr>
        <p:txBody>
          <a:bodyPr>
            <a:normAutofit/>
          </a:bodyPr>
          <a:lstStyle/>
          <a:p>
            <a:r>
              <a:rPr lang="en-US" sz="2800" b="1" dirty="0"/>
              <a:t>The most popular material is </a:t>
            </a:r>
            <a:r>
              <a:rPr lang="en-US" sz="2800" b="1" dirty="0">
                <a:solidFill>
                  <a:schemeClr val="accent2"/>
                </a:solidFill>
              </a:rPr>
              <a:t>silicon</a:t>
            </a:r>
            <a:r>
              <a:rPr lang="en-US" sz="2800" b="1" dirty="0"/>
              <a:t>.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Pure</a:t>
            </a:r>
            <a:r>
              <a:rPr lang="en-US" sz="2800" b="1" dirty="0"/>
              <a:t> crystals are </a:t>
            </a:r>
            <a:r>
              <a:rPr lang="en-US" sz="2800" b="1" u="sng" dirty="0"/>
              <a:t>intrinsic</a:t>
            </a:r>
            <a:r>
              <a:rPr lang="en-US" sz="2800" b="1" dirty="0"/>
              <a:t> semiconductors.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Doped</a:t>
            </a:r>
            <a:r>
              <a:rPr lang="en-US" sz="2800" b="1" dirty="0"/>
              <a:t> crystals are </a:t>
            </a:r>
            <a:r>
              <a:rPr lang="en-US" sz="2800" b="1" u="sng" dirty="0"/>
              <a:t>extrinsic</a:t>
            </a:r>
            <a:r>
              <a:rPr lang="en-US" sz="2800" b="1" dirty="0"/>
              <a:t> semiconductors.</a:t>
            </a:r>
          </a:p>
          <a:p>
            <a:r>
              <a:rPr lang="en-US" sz="2800" b="1" dirty="0"/>
              <a:t>Crystals are doped to be </a:t>
            </a:r>
            <a:r>
              <a:rPr lang="en-US" sz="2800" b="1" dirty="0">
                <a:solidFill>
                  <a:srgbClr val="339933"/>
                </a:solidFill>
              </a:rPr>
              <a:t>n</a:t>
            </a:r>
            <a:r>
              <a:rPr lang="en-US" sz="2800" b="1" dirty="0"/>
              <a:t> type or </a:t>
            </a:r>
            <a:r>
              <a:rPr lang="en-US" sz="2800" b="1" dirty="0">
                <a:solidFill>
                  <a:srgbClr val="FF3300"/>
                </a:solidFill>
              </a:rPr>
              <a:t>p</a:t>
            </a:r>
            <a:r>
              <a:rPr lang="en-US" sz="2800" b="1" dirty="0"/>
              <a:t> type.</a:t>
            </a:r>
          </a:p>
          <a:p>
            <a:r>
              <a:rPr lang="en-US" sz="2800" b="1" dirty="0"/>
              <a:t>An </a:t>
            </a:r>
            <a:r>
              <a:rPr lang="en-US" sz="2800" b="1" dirty="0">
                <a:solidFill>
                  <a:srgbClr val="339933"/>
                </a:solidFill>
              </a:rPr>
              <a:t>n</a:t>
            </a:r>
            <a:r>
              <a:rPr lang="en-US" sz="2800" b="1" dirty="0"/>
              <a:t> type semiconductor will have a few </a:t>
            </a:r>
            <a:r>
              <a:rPr lang="en-US" sz="2800" b="1" i="1" dirty="0"/>
              <a:t>minority</a:t>
            </a:r>
            <a:r>
              <a:rPr lang="en-US" sz="2800" b="1" dirty="0"/>
              <a:t> carriers (</a:t>
            </a:r>
            <a:r>
              <a:rPr lang="en-US" sz="2800" b="1" i="1" dirty="0">
                <a:solidFill>
                  <a:srgbClr val="FF3300"/>
                </a:solidFill>
              </a:rPr>
              <a:t>holes</a:t>
            </a:r>
            <a:r>
              <a:rPr lang="en-US" sz="2800" b="1" dirty="0"/>
              <a:t>).</a:t>
            </a:r>
          </a:p>
          <a:p>
            <a:r>
              <a:rPr lang="en-US" sz="2800" b="1" dirty="0"/>
              <a:t>A </a:t>
            </a:r>
            <a:r>
              <a:rPr lang="en-US" sz="2800" b="1" dirty="0">
                <a:solidFill>
                  <a:srgbClr val="FF3300"/>
                </a:solidFill>
              </a:rPr>
              <a:t>p </a:t>
            </a:r>
            <a:r>
              <a:rPr lang="en-US" sz="2800" b="1" dirty="0"/>
              <a:t>type semiconductor will have a few </a:t>
            </a:r>
            <a:r>
              <a:rPr lang="en-US" sz="2800" b="1" i="1" dirty="0"/>
              <a:t>minority</a:t>
            </a:r>
            <a:r>
              <a:rPr lang="en-US" sz="2800" b="1" dirty="0"/>
              <a:t> carriers (</a:t>
            </a:r>
            <a:r>
              <a:rPr lang="en-US" sz="2800" b="1" i="1" dirty="0">
                <a:solidFill>
                  <a:srgbClr val="339933"/>
                </a:solidFill>
              </a:rPr>
              <a:t>electrons</a:t>
            </a:r>
            <a:r>
              <a:rPr lang="en-US" sz="2800" b="1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A semiconductor can be doped to have an excess of </a:t>
            </a:r>
            <a:r>
              <a:rPr lang="en-US" b="1">
                <a:solidFill>
                  <a:srgbClr val="FF3300"/>
                </a:solidFill>
              </a:rPr>
              <a:t>free electrons</a:t>
            </a:r>
            <a:r>
              <a:rPr lang="en-US" b="1">
                <a:solidFill>
                  <a:schemeClr val="accent2"/>
                </a:solidFill>
              </a:rPr>
              <a:t> or </a:t>
            </a:r>
            <a:r>
              <a:rPr lang="en-US" b="1">
                <a:solidFill>
                  <a:srgbClr val="FF3300"/>
                </a:solidFill>
              </a:rPr>
              <a:t>holes</a:t>
            </a:r>
          </a:p>
          <a:p>
            <a:r>
              <a:rPr lang="en-US" b="1">
                <a:solidFill>
                  <a:schemeClr val="accent2"/>
                </a:solidFill>
              </a:rPr>
              <a:t>The two types of doped semiconductors are </a:t>
            </a:r>
            <a:r>
              <a:rPr lang="en-US" b="1">
                <a:solidFill>
                  <a:srgbClr val="FF3300"/>
                </a:solidFill>
              </a:rPr>
              <a:t>n type</a:t>
            </a:r>
            <a:r>
              <a:rPr lang="en-US" b="1">
                <a:solidFill>
                  <a:schemeClr val="accent2"/>
                </a:solidFill>
              </a:rPr>
              <a:t> and </a:t>
            </a:r>
            <a:r>
              <a:rPr lang="en-US" b="1">
                <a:solidFill>
                  <a:srgbClr val="FF3300"/>
                </a:solidFill>
              </a:rPr>
              <a:t>p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5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85800" y="762000"/>
            <a:ext cx="7772400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Conductors, Semiconductors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Silicon crystals , Intrinsic semiconductors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types of flow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Doping a semiconductor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types of extrinsic semiconductors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unbiased diode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b="1" dirty="0" smtClean="0"/>
              <a:t>Forward bias, Reverse bias, Breakdown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b="1" dirty="0" smtClean="0"/>
              <a:t>Energy levels, The energy hill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b="1" dirty="0" smtClean="0"/>
              <a:t>Barrier potential and temperature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b="1" dirty="0" smtClean="0"/>
              <a:t>Reverse-biased diode</a:t>
            </a:r>
            <a:endParaRPr lang="en-US" sz="3000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0"/>
            <a:ext cx="6745288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5" name="Text Box 115"/>
          <p:cNvSpPr txBox="1">
            <a:spLocks noChangeArrowheads="1"/>
          </p:cNvSpPr>
          <p:nvPr/>
        </p:nvSpPr>
        <p:spPr bwMode="auto">
          <a:xfrm>
            <a:off x="1317625" y="296863"/>
            <a:ext cx="62245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Doping a crystal with both types </a:t>
            </a:r>
          </a:p>
          <a:p>
            <a:pPr algn="ctr"/>
            <a:r>
              <a:rPr lang="en-US" sz="2800" b="1"/>
              <a:t>of impurities forms a </a:t>
            </a:r>
            <a:r>
              <a:rPr lang="en-US" sz="2800" b="1">
                <a:solidFill>
                  <a:schemeClr val="accent2"/>
                </a:solidFill>
              </a:rPr>
              <a:t>pn junction</a:t>
            </a:r>
            <a:r>
              <a:rPr lang="en-US" sz="2800" b="1"/>
              <a:t> diode.</a:t>
            </a:r>
          </a:p>
        </p:txBody>
      </p:sp>
      <p:sp>
        <p:nvSpPr>
          <p:cNvPr id="10371" name="Text Box 131"/>
          <p:cNvSpPr txBox="1">
            <a:spLocks noChangeArrowheads="1"/>
          </p:cNvSpPr>
          <p:nvPr/>
        </p:nvSpPr>
        <p:spPr bwMode="auto">
          <a:xfrm>
            <a:off x="1000125" y="5127625"/>
            <a:ext cx="6878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Some electrons will cross the junction and fill holes.</a:t>
            </a:r>
          </a:p>
          <a:p>
            <a:pPr algn="ctr"/>
            <a:r>
              <a:rPr lang="en-US" b="1"/>
              <a:t>A pair of ions is created each time this happens.</a:t>
            </a:r>
          </a:p>
        </p:txBody>
      </p: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2362200" y="1287463"/>
            <a:ext cx="4452938" cy="3910012"/>
            <a:chOff x="1488" y="823"/>
            <a:chExt cx="2805" cy="2463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2469" y="1945"/>
              <a:ext cx="384" cy="384"/>
              <a:chOff x="2304" y="1008"/>
              <a:chExt cx="240" cy="240"/>
            </a:xfrm>
          </p:grpSpPr>
          <p:sp>
            <p:nvSpPr>
              <p:cNvPr id="10243" name="Oval 3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0245" name="Rectangle 5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46" name="Rectangle 6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1488" y="1496"/>
              <a:ext cx="2805" cy="1200"/>
            </a:xfrm>
            <a:prstGeom prst="rect">
              <a:avLst/>
            </a:prstGeom>
            <a:gradFill rotWithShape="0">
              <a:gsLst>
                <a:gs pos="0">
                  <a:srgbClr val="C0C0C0">
                    <a:gamma/>
                    <a:shade val="46275"/>
                    <a:invGamma/>
                  </a:srgbClr>
                </a:gs>
                <a:gs pos="50000">
                  <a:srgbClr val="C0C0C0"/>
                </a:gs>
                <a:gs pos="100000">
                  <a:srgbClr val="C0C0C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3794" y="1956"/>
              <a:ext cx="369" cy="384"/>
              <a:chOff x="1824" y="864"/>
              <a:chExt cx="240" cy="240"/>
            </a:xfrm>
          </p:grpSpPr>
          <p:sp>
            <p:nvSpPr>
              <p:cNvPr id="10249" name="Oval 9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Rectangle 10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3444" y="1495"/>
              <a:ext cx="369" cy="384"/>
              <a:chOff x="1824" y="864"/>
              <a:chExt cx="240" cy="240"/>
            </a:xfrm>
          </p:grpSpPr>
          <p:sp>
            <p:nvSpPr>
              <p:cNvPr id="10252" name="Oval 12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Rectangle 13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599" y="2253"/>
              <a:ext cx="369" cy="384"/>
              <a:chOff x="1824" y="864"/>
              <a:chExt cx="240" cy="240"/>
            </a:xfrm>
          </p:grpSpPr>
          <p:sp>
            <p:nvSpPr>
              <p:cNvPr id="10255" name="Oval 15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Rectangle 16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444" y="1831"/>
              <a:ext cx="369" cy="384"/>
              <a:chOff x="1824" y="864"/>
              <a:chExt cx="240" cy="240"/>
            </a:xfrm>
          </p:grpSpPr>
          <p:sp>
            <p:nvSpPr>
              <p:cNvPr id="10258" name="Oval 18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Rectangle 19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3071" y="1601"/>
              <a:ext cx="369" cy="384"/>
              <a:chOff x="1824" y="864"/>
              <a:chExt cx="240" cy="240"/>
            </a:xfrm>
          </p:grpSpPr>
          <p:sp>
            <p:nvSpPr>
              <p:cNvPr id="10261" name="Oval 21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Rectangle 22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3876" y="1543"/>
              <a:ext cx="369" cy="384"/>
              <a:chOff x="1824" y="864"/>
              <a:chExt cx="240" cy="240"/>
            </a:xfrm>
          </p:grpSpPr>
          <p:sp>
            <p:nvSpPr>
              <p:cNvPr id="10267" name="Oval 27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8" name="Rectangle 28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868" y="2255"/>
              <a:ext cx="369" cy="384"/>
              <a:chOff x="1824" y="864"/>
              <a:chExt cx="240" cy="240"/>
            </a:xfrm>
          </p:grpSpPr>
          <p:sp>
            <p:nvSpPr>
              <p:cNvPr id="10270" name="Oval 30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1" name="Rectangle 31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1499" y="1495"/>
              <a:ext cx="1402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2891" y="1495"/>
              <a:ext cx="1402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Line 36"/>
            <p:cNvSpPr>
              <a:spLocks noChangeShapeType="1"/>
            </p:cNvSpPr>
            <p:nvPr/>
          </p:nvSpPr>
          <p:spPr bwMode="auto">
            <a:xfrm>
              <a:off x="1488" y="1496"/>
              <a:ext cx="0" cy="1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4293" y="1495"/>
              <a:ext cx="0" cy="1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3311" y="2138"/>
              <a:ext cx="369" cy="384"/>
              <a:chOff x="1824" y="864"/>
              <a:chExt cx="240" cy="240"/>
            </a:xfrm>
          </p:grpSpPr>
          <p:sp>
            <p:nvSpPr>
              <p:cNvPr id="10279" name="Oval 39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0" name="Rectangle 40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2997" y="1927"/>
              <a:ext cx="369" cy="384"/>
              <a:chOff x="1824" y="864"/>
              <a:chExt cx="240" cy="240"/>
            </a:xfrm>
          </p:grpSpPr>
          <p:sp>
            <p:nvSpPr>
              <p:cNvPr id="10282" name="Oval 42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3" name="Rectangle 43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44"/>
            <p:cNvGrpSpPr>
              <a:grpSpLocks/>
            </p:cNvGrpSpPr>
            <p:nvPr/>
          </p:nvGrpSpPr>
          <p:grpSpPr bwMode="auto">
            <a:xfrm>
              <a:off x="1785" y="1562"/>
              <a:ext cx="384" cy="384"/>
              <a:chOff x="2304" y="1008"/>
              <a:chExt cx="240" cy="240"/>
            </a:xfrm>
          </p:grpSpPr>
          <p:sp>
            <p:nvSpPr>
              <p:cNvPr id="10285" name="Oval 45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46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0287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88" name="Rectangle 48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1499" y="1563"/>
              <a:ext cx="384" cy="384"/>
              <a:chOff x="2304" y="1008"/>
              <a:chExt cx="240" cy="240"/>
            </a:xfrm>
          </p:grpSpPr>
          <p:sp>
            <p:nvSpPr>
              <p:cNvPr id="10290" name="Oval 50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51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0292" name="Rectangle 52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3" name="Rectangle 53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" name="Group 54"/>
            <p:cNvGrpSpPr>
              <a:grpSpLocks/>
            </p:cNvGrpSpPr>
            <p:nvPr/>
          </p:nvGrpSpPr>
          <p:grpSpPr bwMode="auto">
            <a:xfrm>
              <a:off x="2381" y="1564"/>
              <a:ext cx="384" cy="384"/>
              <a:chOff x="2304" y="1008"/>
              <a:chExt cx="240" cy="240"/>
            </a:xfrm>
          </p:grpSpPr>
          <p:sp>
            <p:nvSpPr>
              <p:cNvPr id="10295" name="Oval 55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56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0297" name="Rectangle 57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98" name="Rectangle 58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59"/>
            <p:cNvGrpSpPr>
              <a:grpSpLocks/>
            </p:cNvGrpSpPr>
            <p:nvPr/>
          </p:nvGrpSpPr>
          <p:grpSpPr bwMode="auto">
            <a:xfrm>
              <a:off x="1499" y="2253"/>
              <a:ext cx="384" cy="384"/>
              <a:chOff x="2304" y="1008"/>
              <a:chExt cx="240" cy="240"/>
            </a:xfrm>
          </p:grpSpPr>
          <p:sp>
            <p:nvSpPr>
              <p:cNvPr id="10300" name="Oval 60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1" name="Group 61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0302" name="Rectangle 62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3" name="Rectangle 63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oup 64"/>
            <p:cNvGrpSpPr>
              <a:grpSpLocks/>
            </p:cNvGrpSpPr>
            <p:nvPr/>
          </p:nvGrpSpPr>
          <p:grpSpPr bwMode="auto">
            <a:xfrm>
              <a:off x="1689" y="1927"/>
              <a:ext cx="384" cy="384"/>
              <a:chOff x="2304" y="1008"/>
              <a:chExt cx="240" cy="240"/>
            </a:xfrm>
          </p:grpSpPr>
          <p:sp>
            <p:nvSpPr>
              <p:cNvPr id="10305" name="Oval 65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" name="Group 66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0307" name="Rectangle 67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08" name="Rectangle 68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4" name="Group 69"/>
            <p:cNvGrpSpPr>
              <a:grpSpLocks/>
            </p:cNvGrpSpPr>
            <p:nvPr/>
          </p:nvGrpSpPr>
          <p:grpSpPr bwMode="auto">
            <a:xfrm>
              <a:off x="2085" y="2253"/>
              <a:ext cx="384" cy="384"/>
              <a:chOff x="2304" y="1008"/>
              <a:chExt cx="240" cy="240"/>
            </a:xfrm>
          </p:grpSpPr>
          <p:sp>
            <p:nvSpPr>
              <p:cNvPr id="10310" name="Oval 70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71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0312" name="Rectangle 72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3" name="Rectangle 73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6" name="Group 74"/>
            <p:cNvGrpSpPr>
              <a:grpSpLocks/>
            </p:cNvGrpSpPr>
            <p:nvPr/>
          </p:nvGrpSpPr>
          <p:grpSpPr bwMode="auto">
            <a:xfrm>
              <a:off x="2017" y="1649"/>
              <a:ext cx="384" cy="384"/>
              <a:chOff x="2304" y="1008"/>
              <a:chExt cx="240" cy="240"/>
            </a:xfrm>
          </p:grpSpPr>
          <p:sp>
            <p:nvSpPr>
              <p:cNvPr id="10315" name="Oval 75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0317" name="Rectangle 77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18" name="Rectangle 78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79"/>
            <p:cNvGrpSpPr>
              <a:grpSpLocks/>
            </p:cNvGrpSpPr>
            <p:nvPr/>
          </p:nvGrpSpPr>
          <p:grpSpPr bwMode="auto">
            <a:xfrm>
              <a:off x="2401" y="2178"/>
              <a:ext cx="384" cy="384"/>
              <a:chOff x="2304" y="1008"/>
              <a:chExt cx="240" cy="240"/>
            </a:xfrm>
          </p:grpSpPr>
          <p:sp>
            <p:nvSpPr>
              <p:cNvPr id="10320" name="Oval 80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81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0322" name="Rectangle 82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3" name="Rectangle 83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0" name="Group 84"/>
            <p:cNvGrpSpPr>
              <a:grpSpLocks/>
            </p:cNvGrpSpPr>
            <p:nvPr/>
          </p:nvGrpSpPr>
          <p:grpSpPr bwMode="auto">
            <a:xfrm>
              <a:off x="1996" y="2061"/>
              <a:ext cx="384" cy="384"/>
              <a:chOff x="2304" y="1008"/>
              <a:chExt cx="240" cy="240"/>
            </a:xfrm>
          </p:grpSpPr>
          <p:sp>
            <p:nvSpPr>
              <p:cNvPr id="10325" name="Oval 85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86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0327" name="Rectangle 87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8" name="Rectangle 88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04" name="Group 89"/>
            <p:cNvGrpSpPr>
              <a:grpSpLocks/>
            </p:cNvGrpSpPr>
            <p:nvPr/>
          </p:nvGrpSpPr>
          <p:grpSpPr bwMode="auto">
            <a:xfrm>
              <a:off x="2401" y="1791"/>
              <a:ext cx="384" cy="384"/>
              <a:chOff x="2304" y="1008"/>
              <a:chExt cx="240" cy="240"/>
            </a:xfrm>
          </p:grpSpPr>
          <p:sp>
            <p:nvSpPr>
              <p:cNvPr id="10330" name="Oval 90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06" name="Group 91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0332" name="Rectangle 92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3" name="Rectangle 93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5" name="Text Box 95"/>
            <p:cNvSpPr txBox="1">
              <a:spLocks noChangeArrowheads="1"/>
            </p:cNvSpPr>
            <p:nvPr/>
          </p:nvSpPr>
          <p:spPr bwMode="auto">
            <a:xfrm>
              <a:off x="2060" y="1103"/>
              <a:ext cx="2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600" b="1">
                  <a:solidFill>
                    <a:srgbClr val="CC0000"/>
                  </a:solidFill>
                </a:rPr>
                <a:t>P</a:t>
              </a:r>
            </a:p>
          </p:txBody>
        </p:sp>
        <p:sp>
          <p:nvSpPr>
            <p:cNvPr id="10338" name="Text Box 98"/>
            <p:cNvSpPr txBox="1">
              <a:spLocks noChangeArrowheads="1"/>
            </p:cNvSpPr>
            <p:nvPr/>
          </p:nvSpPr>
          <p:spPr bwMode="auto">
            <a:xfrm>
              <a:off x="3420" y="1103"/>
              <a:ext cx="3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3600" b="1">
                  <a:solidFill>
                    <a:schemeClr val="accent1"/>
                  </a:solidFill>
                </a:rPr>
                <a:t>N</a:t>
              </a:r>
            </a:p>
          </p:txBody>
        </p:sp>
        <p:grpSp>
          <p:nvGrpSpPr>
            <p:cNvPr id="10309" name="Group 109"/>
            <p:cNvGrpSpPr>
              <a:grpSpLocks/>
            </p:cNvGrpSpPr>
            <p:nvPr/>
          </p:nvGrpSpPr>
          <p:grpSpPr bwMode="auto">
            <a:xfrm>
              <a:off x="2431" y="823"/>
              <a:ext cx="951" cy="599"/>
              <a:chOff x="2431" y="767"/>
              <a:chExt cx="951" cy="599"/>
            </a:xfrm>
          </p:grpSpPr>
          <p:sp>
            <p:nvSpPr>
              <p:cNvPr id="10350" name="AutoShape 110" descr="60%"/>
              <p:cNvSpPr>
                <a:spLocks noChangeArrowheads="1"/>
              </p:cNvSpPr>
              <p:nvPr/>
            </p:nvSpPr>
            <p:spPr bwMode="auto">
              <a:xfrm>
                <a:off x="2775" y="1056"/>
                <a:ext cx="228" cy="310"/>
              </a:xfrm>
              <a:prstGeom prst="downArrow">
                <a:avLst>
                  <a:gd name="adj1" fmla="val 50000"/>
                  <a:gd name="adj2" fmla="val 33991"/>
                </a:avLst>
              </a:prstGeom>
              <a:pattFill prst="pct60">
                <a:fgClr>
                  <a:srgbClr val="FF9966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1" name="Text Box 111"/>
              <p:cNvSpPr txBox="1">
                <a:spLocks noChangeArrowheads="1"/>
              </p:cNvSpPr>
              <p:nvPr/>
            </p:nvSpPr>
            <p:spPr bwMode="auto">
              <a:xfrm>
                <a:off x="2431" y="767"/>
                <a:ext cx="9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rgbClr val="FF9966"/>
                    </a:solidFill>
                  </a:rPr>
                  <a:t>Junction</a:t>
                </a:r>
              </a:p>
            </p:txBody>
          </p:sp>
        </p:grpSp>
        <p:grpSp>
          <p:nvGrpSpPr>
            <p:cNvPr id="10311" name="Group 116"/>
            <p:cNvGrpSpPr>
              <a:grpSpLocks/>
            </p:cNvGrpSpPr>
            <p:nvPr/>
          </p:nvGrpSpPr>
          <p:grpSpPr bwMode="auto">
            <a:xfrm>
              <a:off x="3092" y="2210"/>
              <a:ext cx="369" cy="384"/>
              <a:chOff x="1824" y="864"/>
              <a:chExt cx="240" cy="240"/>
            </a:xfrm>
          </p:grpSpPr>
          <p:sp>
            <p:nvSpPr>
              <p:cNvPr id="10357" name="Oval 117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58" name="Rectangle 118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14" name="Group 119"/>
            <p:cNvGrpSpPr>
              <a:grpSpLocks/>
            </p:cNvGrpSpPr>
            <p:nvPr/>
          </p:nvGrpSpPr>
          <p:grpSpPr bwMode="auto">
            <a:xfrm>
              <a:off x="2905" y="2204"/>
              <a:ext cx="369" cy="384"/>
              <a:chOff x="1824" y="864"/>
              <a:chExt cx="240" cy="240"/>
            </a:xfrm>
          </p:grpSpPr>
          <p:sp>
            <p:nvSpPr>
              <p:cNvPr id="10360" name="Oval 120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1" name="Rectangle 121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16" name="Group 122"/>
            <p:cNvGrpSpPr>
              <a:grpSpLocks/>
            </p:cNvGrpSpPr>
            <p:nvPr/>
          </p:nvGrpSpPr>
          <p:grpSpPr bwMode="auto">
            <a:xfrm>
              <a:off x="2749" y="2197"/>
              <a:ext cx="369" cy="384"/>
              <a:chOff x="1824" y="864"/>
              <a:chExt cx="240" cy="240"/>
            </a:xfrm>
          </p:grpSpPr>
          <p:sp>
            <p:nvSpPr>
              <p:cNvPr id="10363" name="Oval 123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4" name="Rectangle 124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19" name="Group 125"/>
            <p:cNvGrpSpPr>
              <a:grpSpLocks/>
            </p:cNvGrpSpPr>
            <p:nvPr/>
          </p:nvGrpSpPr>
          <p:grpSpPr bwMode="auto">
            <a:xfrm>
              <a:off x="2586" y="2168"/>
              <a:ext cx="369" cy="384"/>
              <a:chOff x="1824" y="864"/>
              <a:chExt cx="240" cy="240"/>
            </a:xfrm>
          </p:grpSpPr>
          <p:sp>
            <p:nvSpPr>
              <p:cNvPr id="10366" name="Oval 126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7" name="Rectangle 127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21" name="Group 128"/>
            <p:cNvGrpSpPr>
              <a:grpSpLocks/>
            </p:cNvGrpSpPr>
            <p:nvPr/>
          </p:nvGrpSpPr>
          <p:grpSpPr bwMode="auto">
            <a:xfrm>
              <a:off x="2405" y="2178"/>
              <a:ext cx="373" cy="384"/>
              <a:chOff x="1824" y="864"/>
              <a:chExt cx="240" cy="240"/>
            </a:xfrm>
          </p:grpSpPr>
          <p:sp>
            <p:nvSpPr>
              <p:cNvPr id="10369" name="Oval 129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0" name="Rectangle 130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24" name="Group 136"/>
            <p:cNvGrpSpPr>
              <a:grpSpLocks/>
            </p:cNvGrpSpPr>
            <p:nvPr/>
          </p:nvGrpSpPr>
          <p:grpSpPr bwMode="auto">
            <a:xfrm>
              <a:off x="1914" y="2471"/>
              <a:ext cx="830" cy="808"/>
              <a:chOff x="1914" y="2471"/>
              <a:chExt cx="830" cy="808"/>
            </a:xfrm>
          </p:grpSpPr>
          <p:sp>
            <p:nvSpPr>
              <p:cNvPr id="10372" name="Text Box 132"/>
              <p:cNvSpPr txBox="1">
                <a:spLocks noChangeArrowheads="1"/>
              </p:cNvSpPr>
              <p:nvPr/>
            </p:nvSpPr>
            <p:spPr bwMode="auto">
              <a:xfrm>
                <a:off x="1914" y="2761"/>
                <a:ext cx="83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339933"/>
                    </a:solidFill>
                  </a:rPr>
                  <a:t>Negative</a:t>
                </a:r>
              </a:p>
              <a:p>
                <a:pPr algn="ctr"/>
                <a:r>
                  <a:rPr lang="en-US" b="1">
                    <a:solidFill>
                      <a:srgbClr val="339933"/>
                    </a:solidFill>
                  </a:rPr>
                  <a:t>ion</a:t>
                </a:r>
              </a:p>
            </p:txBody>
          </p:sp>
          <p:sp>
            <p:nvSpPr>
              <p:cNvPr id="10374" name="Line 134"/>
              <p:cNvSpPr>
                <a:spLocks noChangeShapeType="1"/>
              </p:cNvSpPr>
              <p:nvPr/>
            </p:nvSpPr>
            <p:spPr bwMode="auto">
              <a:xfrm flipV="1">
                <a:off x="2455" y="2471"/>
                <a:ext cx="89" cy="33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26" name="Group 137"/>
            <p:cNvGrpSpPr>
              <a:grpSpLocks/>
            </p:cNvGrpSpPr>
            <p:nvPr/>
          </p:nvGrpSpPr>
          <p:grpSpPr bwMode="auto">
            <a:xfrm>
              <a:off x="3265" y="2526"/>
              <a:ext cx="774" cy="760"/>
              <a:chOff x="3265" y="2526"/>
              <a:chExt cx="774" cy="760"/>
            </a:xfrm>
          </p:grpSpPr>
          <p:sp>
            <p:nvSpPr>
              <p:cNvPr id="10373" name="Text Box 133"/>
              <p:cNvSpPr txBox="1">
                <a:spLocks noChangeArrowheads="1"/>
              </p:cNvSpPr>
              <p:nvPr/>
            </p:nvSpPr>
            <p:spPr bwMode="auto">
              <a:xfrm>
                <a:off x="3284" y="2768"/>
                <a:ext cx="755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>
                    <a:solidFill>
                      <a:srgbClr val="FF3300"/>
                    </a:solidFill>
                  </a:rPr>
                  <a:t>Positive</a:t>
                </a:r>
              </a:p>
              <a:p>
                <a:pPr algn="ctr"/>
                <a:r>
                  <a:rPr lang="en-US" b="1">
                    <a:solidFill>
                      <a:srgbClr val="FF3300"/>
                    </a:solidFill>
                  </a:rPr>
                  <a:t>ion</a:t>
                </a:r>
              </a:p>
            </p:txBody>
          </p:sp>
          <p:sp>
            <p:nvSpPr>
              <p:cNvPr id="10375" name="Line 135"/>
              <p:cNvSpPr>
                <a:spLocks noChangeShapeType="1"/>
              </p:cNvSpPr>
              <p:nvPr/>
            </p:nvSpPr>
            <p:spPr bwMode="auto">
              <a:xfrm flipH="1" flipV="1">
                <a:off x="3265" y="2526"/>
                <a:ext cx="181" cy="26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78" name="Text Box 138"/>
          <p:cNvSpPr txBox="1">
            <a:spLocks noChangeArrowheads="1"/>
          </p:cNvSpPr>
          <p:nvPr/>
        </p:nvSpPr>
        <p:spPr bwMode="auto">
          <a:xfrm>
            <a:off x="1282700" y="5883275"/>
            <a:ext cx="63579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As this ion charge builds up, it prevents further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charge migration across the junction.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0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0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1" grpId="0" autoUpdateAnimBg="0"/>
      <p:bldP spid="1037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The pn barrier potential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97000"/>
            <a:ext cx="7772400" cy="4114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Electron diffusion creates ion pairs called </a:t>
            </a:r>
            <a:r>
              <a:rPr lang="en-US" b="1">
                <a:solidFill>
                  <a:srgbClr val="FF3300"/>
                </a:solidFill>
              </a:rPr>
              <a:t>dipoles</a:t>
            </a:r>
            <a:r>
              <a:rPr lang="en-US" b="1">
                <a:solidFill>
                  <a:schemeClr val="accent2"/>
                </a:solidFill>
              </a:rPr>
              <a:t>.</a:t>
            </a:r>
          </a:p>
          <a:p>
            <a:r>
              <a:rPr lang="en-US" b="1">
                <a:solidFill>
                  <a:schemeClr val="accent2"/>
                </a:solidFill>
              </a:rPr>
              <a:t>Each dipole has an associated </a:t>
            </a:r>
            <a:r>
              <a:rPr lang="en-US" b="1">
                <a:solidFill>
                  <a:srgbClr val="FF3300"/>
                </a:solidFill>
              </a:rPr>
              <a:t>electric </a:t>
            </a:r>
            <a:r>
              <a:rPr lang="en-US" b="1">
                <a:solidFill>
                  <a:schemeClr val="accent2"/>
                </a:solidFill>
              </a:rPr>
              <a:t>field.</a:t>
            </a:r>
          </a:p>
          <a:p>
            <a:r>
              <a:rPr lang="en-US" b="1">
                <a:solidFill>
                  <a:schemeClr val="accent2"/>
                </a:solidFill>
              </a:rPr>
              <a:t>The junction goes into </a:t>
            </a:r>
            <a:r>
              <a:rPr lang="en-US" b="1">
                <a:solidFill>
                  <a:srgbClr val="FF3300"/>
                </a:solidFill>
              </a:rPr>
              <a:t>equilibrium</a:t>
            </a:r>
            <a:r>
              <a:rPr lang="en-US" b="1">
                <a:solidFill>
                  <a:schemeClr val="accent2"/>
                </a:solidFill>
              </a:rPr>
              <a:t> when the barrier potential prevents further diffusion.</a:t>
            </a:r>
          </a:p>
          <a:p>
            <a:r>
              <a:rPr lang="en-US" b="1">
                <a:solidFill>
                  <a:schemeClr val="accent2"/>
                </a:solidFill>
              </a:rPr>
              <a:t>At 25 degrees C, the </a:t>
            </a:r>
            <a:r>
              <a:rPr lang="en-US" b="1">
                <a:solidFill>
                  <a:srgbClr val="FF3300"/>
                </a:solidFill>
              </a:rPr>
              <a:t>barrier potential</a:t>
            </a:r>
            <a:r>
              <a:rPr lang="en-US" b="1">
                <a:solidFill>
                  <a:schemeClr val="accent2"/>
                </a:solidFill>
              </a:rPr>
              <a:t> for a silicon pn junction is about </a:t>
            </a:r>
            <a:r>
              <a:rPr lang="en-US" b="1">
                <a:solidFill>
                  <a:srgbClr val="FF3300"/>
                </a:solidFill>
              </a:rPr>
              <a:t>0.7</a:t>
            </a:r>
            <a:r>
              <a:rPr lang="en-US" b="1">
                <a:solidFill>
                  <a:schemeClr val="accent2"/>
                </a:solidFill>
              </a:rPr>
              <a:t> volts.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19538" y="3087688"/>
            <a:ext cx="609600" cy="609600"/>
            <a:chOff x="2304" y="1008"/>
            <a:chExt cx="240" cy="240"/>
          </a:xfrm>
        </p:grpSpPr>
        <p:sp>
          <p:nvSpPr>
            <p:cNvPr id="12291" name="Oval 3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2293" name="Rectangle 5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4" name="Rectangle 6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362200" y="2374900"/>
            <a:ext cx="4452938" cy="1905000"/>
          </a:xfrm>
          <a:prstGeom prst="rect">
            <a:avLst/>
          </a:prstGeom>
          <a:gradFill rotWithShape="0">
            <a:gsLst>
              <a:gs pos="0">
                <a:srgbClr val="C0C0C0">
                  <a:gamma/>
                  <a:shade val="46275"/>
                  <a:invGamma/>
                </a:srgbClr>
              </a:gs>
              <a:gs pos="50000">
                <a:srgbClr val="C0C0C0"/>
              </a:gs>
              <a:gs pos="100000">
                <a:srgbClr val="C0C0C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822950" y="3003550"/>
            <a:ext cx="585788" cy="609600"/>
            <a:chOff x="1824" y="864"/>
            <a:chExt cx="240" cy="240"/>
          </a:xfrm>
        </p:grpSpPr>
        <p:sp>
          <p:nvSpPr>
            <p:cNvPr id="12297" name="Oval 9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467350" y="2373313"/>
            <a:ext cx="585788" cy="609600"/>
            <a:chOff x="1824" y="864"/>
            <a:chExt cx="240" cy="240"/>
          </a:xfrm>
        </p:grpSpPr>
        <p:sp>
          <p:nvSpPr>
            <p:cNvPr id="12300" name="Oval 12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713413" y="3576638"/>
            <a:ext cx="585787" cy="609600"/>
            <a:chOff x="1824" y="864"/>
            <a:chExt cx="240" cy="240"/>
          </a:xfrm>
        </p:grpSpPr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5754688" y="2493963"/>
            <a:ext cx="585787" cy="609600"/>
            <a:chOff x="1824" y="864"/>
            <a:chExt cx="240" cy="240"/>
          </a:xfrm>
        </p:grpSpPr>
        <p:sp>
          <p:nvSpPr>
            <p:cNvPr id="12306" name="Oval 18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5175250" y="2465388"/>
            <a:ext cx="585788" cy="609600"/>
            <a:chOff x="1824" y="864"/>
            <a:chExt cx="240" cy="240"/>
          </a:xfrm>
        </p:grpSpPr>
        <p:sp>
          <p:nvSpPr>
            <p:cNvPr id="12309" name="Oval 21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6153150" y="2449513"/>
            <a:ext cx="585788" cy="609600"/>
            <a:chOff x="1824" y="864"/>
            <a:chExt cx="240" cy="240"/>
          </a:xfrm>
        </p:grpSpPr>
        <p:sp>
          <p:nvSpPr>
            <p:cNvPr id="12312" name="Oval 24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6127750" y="3617913"/>
            <a:ext cx="585788" cy="609600"/>
            <a:chOff x="1824" y="864"/>
            <a:chExt cx="240" cy="240"/>
          </a:xfrm>
        </p:grpSpPr>
        <p:sp>
          <p:nvSpPr>
            <p:cNvPr id="12315" name="Oval 27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2379663" y="2373313"/>
            <a:ext cx="2225675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4589463" y="2373313"/>
            <a:ext cx="2225675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2362200" y="23749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6815138" y="2373313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5394325" y="3294063"/>
            <a:ext cx="585788" cy="609600"/>
            <a:chOff x="1824" y="864"/>
            <a:chExt cx="240" cy="240"/>
          </a:xfrm>
        </p:grpSpPr>
        <p:sp>
          <p:nvSpPr>
            <p:cNvPr id="12322" name="Oval 34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5172075" y="2984500"/>
            <a:ext cx="585788" cy="609600"/>
            <a:chOff x="1824" y="864"/>
            <a:chExt cx="240" cy="240"/>
          </a:xfrm>
        </p:grpSpPr>
        <p:sp>
          <p:nvSpPr>
            <p:cNvPr id="12325" name="Oval 37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2833688" y="2479675"/>
            <a:ext cx="609600" cy="609600"/>
            <a:chOff x="2304" y="1008"/>
            <a:chExt cx="240" cy="240"/>
          </a:xfrm>
        </p:grpSpPr>
        <p:sp>
          <p:nvSpPr>
            <p:cNvPr id="12328" name="Oval 40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2330" name="Rectangle 42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1" name="Rectangle 43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2379663" y="2481263"/>
            <a:ext cx="609600" cy="609600"/>
            <a:chOff x="2304" y="1008"/>
            <a:chExt cx="240" cy="240"/>
          </a:xfrm>
        </p:grpSpPr>
        <p:sp>
          <p:nvSpPr>
            <p:cNvPr id="12333" name="Oval 45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46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2335" name="Rectangle 47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6" name="Rectangle 48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3429000" y="2444750"/>
            <a:ext cx="609600" cy="609600"/>
            <a:chOff x="2304" y="1008"/>
            <a:chExt cx="240" cy="240"/>
          </a:xfrm>
        </p:grpSpPr>
        <p:sp>
          <p:nvSpPr>
            <p:cNvPr id="12338" name="Oval 50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2340" name="Rectangle 52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1" name="Rectangle 53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2379663" y="3576638"/>
            <a:ext cx="609600" cy="609600"/>
            <a:chOff x="2304" y="1008"/>
            <a:chExt cx="240" cy="240"/>
          </a:xfrm>
        </p:grpSpPr>
        <p:sp>
          <p:nvSpPr>
            <p:cNvPr id="12343" name="Oval 55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56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2345" name="Rectangle 57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Rectangle 58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81288" y="3059113"/>
            <a:ext cx="609600" cy="609600"/>
            <a:chOff x="2304" y="1008"/>
            <a:chExt cx="240" cy="240"/>
          </a:xfrm>
        </p:grpSpPr>
        <p:sp>
          <p:nvSpPr>
            <p:cNvPr id="12348" name="Oval 60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61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2350" name="Rectangle 62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1" name="Rectangle 63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64"/>
          <p:cNvGrpSpPr>
            <a:grpSpLocks/>
          </p:cNvGrpSpPr>
          <p:nvPr/>
        </p:nvGrpSpPr>
        <p:grpSpPr bwMode="auto">
          <a:xfrm>
            <a:off x="3086100" y="3640138"/>
            <a:ext cx="609600" cy="609600"/>
            <a:chOff x="2304" y="1008"/>
            <a:chExt cx="240" cy="240"/>
          </a:xfrm>
        </p:grpSpPr>
        <p:sp>
          <p:nvSpPr>
            <p:cNvPr id="12353" name="Oval 65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66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2355" name="Rectangle 67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6" name="Rectangle 68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3201988" y="2617788"/>
            <a:ext cx="609600" cy="609600"/>
            <a:chOff x="2304" y="1008"/>
            <a:chExt cx="240" cy="240"/>
          </a:xfrm>
        </p:grpSpPr>
        <p:sp>
          <p:nvSpPr>
            <p:cNvPr id="12358" name="Oval 70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" name="Group 71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2360" name="Rectangle 72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1" name="Rectangle 73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3411538" y="3570288"/>
            <a:ext cx="609600" cy="609600"/>
            <a:chOff x="2304" y="1008"/>
            <a:chExt cx="240" cy="240"/>
          </a:xfrm>
        </p:grpSpPr>
        <p:sp>
          <p:nvSpPr>
            <p:cNvPr id="12363" name="Oval 75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76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2365" name="Rectangle 77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6" name="Rectangle 78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79"/>
          <p:cNvGrpSpPr>
            <a:grpSpLocks/>
          </p:cNvGrpSpPr>
          <p:nvPr/>
        </p:nvGrpSpPr>
        <p:grpSpPr bwMode="auto">
          <a:xfrm>
            <a:off x="3168650" y="3271838"/>
            <a:ext cx="609600" cy="609600"/>
            <a:chOff x="2304" y="1008"/>
            <a:chExt cx="240" cy="240"/>
          </a:xfrm>
        </p:grpSpPr>
        <p:sp>
          <p:nvSpPr>
            <p:cNvPr id="12368" name="Oval 80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81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2370" name="Rectangle 82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1" name="Rectangle 83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84"/>
          <p:cNvGrpSpPr>
            <a:grpSpLocks/>
          </p:cNvGrpSpPr>
          <p:nvPr/>
        </p:nvGrpSpPr>
        <p:grpSpPr bwMode="auto">
          <a:xfrm>
            <a:off x="3387725" y="2970213"/>
            <a:ext cx="609600" cy="609600"/>
            <a:chOff x="2304" y="1008"/>
            <a:chExt cx="240" cy="240"/>
          </a:xfrm>
        </p:grpSpPr>
        <p:sp>
          <p:nvSpPr>
            <p:cNvPr id="12373" name="Oval 85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21" name="Group 86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2375" name="Rectangle 87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6" name="Rectangle 88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377" name="Text Box 89"/>
          <p:cNvSpPr txBox="1">
            <a:spLocks noChangeArrowheads="1"/>
          </p:cNvSpPr>
          <p:nvPr/>
        </p:nvSpPr>
        <p:spPr bwMode="auto">
          <a:xfrm>
            <a:off x="3270250" y="1751013"/>
            <a:ext cx="46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600" b="1">
                <a:solidFill>
                  <a:srgbClr val="CC0000"/>
                </a:solidFill>
              </a:rPr>
              <a:t>P</a:t>
            </a:r>
          </a:p>
        </p:txBody>
      </p:sp>
      <p:sp>
        <p:nvSpPr>
          <p:cNvPr id="12378" name="Text Box 90"/>
          <p:cNvSpPr txBox="1">
            <a:spLocks noChangeArrowheads="1"/>
          </p:cNvSpPr>
          <p:nvPr/>
        </p:nvSpPr>
        <p:spPr bwMode="auto">
          <a:xfrm>
            <a:off x="5429250" y="1751013"/>
            <a:ext cx="514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</a:rPr>
              <a:t>N</a:t>
            </a:r>
          </a:p>
        </p:txBody>
      </p:sp>
      <p:grpSp>
        <p:nvGrpSpPr>
          <p:cNvPr id="12324" name="Group 91"/>
          <p:cNvGrpSpPr>
            <a:grpSpLocks/>
          </p:cNvGrpSpPr>
          <p:nvPr/>
        </p:nvGrpSpPr>
        <p:grpSpPr bwMode="auto">
          <a:xfrm>
            <a:off x="5210175" y="3557588"/>
            <a:ext cx="585788" cy="609600"/>
            <a:chOff x="1824" y="864"/>
            <a:chExt cx="240" cy="240"/>
          </a:xfrm>
        </p:grpSpPr>
        <p:sp>
          <p:nvSpPr>
            <p:cNvPr id="12380" name="Oval 92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81" name="Rectangle 93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27" name="Group 106"/>
          <p:cNvGrpSpPr>
            <a:grpSpLocks/>
          </p:cNvGrpSpPr>
          <p:nvPr/>
        </p:nvGrpSpPr>
        <p:grpSpPr bwMode="auto">
          <a:xfrm>
            <a:off x="6169025" y="3095625"/>
            <a:ext cx="585788" cy="609600"/>
            <a:chOff x="1824" y="864"/>
            <a:chExt cx="240" cy="240"/>
          </a:xfrm>
        </p:grpSpPr>
        <p:sp>
          <p:nvSpPr>
            <p:cNvPr id="12395" name="Oval 107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6" name="Rectangle 108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99" name="Text Box 111"/>
          <p:cNvSpPr txBox="1">
            <a:spLocks noChangeArrowheads="1"/>
          </p:cNvSpPr>
          <p:nvPr/>
        </p:nvSpPr>
        <p:spPr bwMode="auto">
          <a:xfrm>
            <a:off x="1420813" y="196850"/>
            <a:ext cx="60674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/>
              <a:t>Each electron that migrates across the </a:t>
            </a:r>
          </a:p>
          <a:p>
            <a:pPr algn="ctr"/>
            <a:r>
              <a:rPr lang="en-US" sz="2800" b="1"/>
              <a:t>junction and fills a hole effectively </a:t>
            </a:r>
          </a:p>
          <a:p>
            <a:pPr algn="ctr"/>
            <a:r>
              <a:rPr lang="en-US" sz="2800" b="1"/>
              <a:t>eliminates both as current carriers.</a:t>
            </a:r>
          </a:p>
        </p:txBody>
      </p:sp>
      <p:sp>
        <p:nvSpPr>
          <p:cNvPr id="12400" name="Text Box 112"/>
          <p:cNvSpPr txBox="1">
            <a:spLocks noChangeArrowheads="1"/>
          </p:cNvSpPr>
          <p:nvPr/>
        </p:nvSpPr>
        <p:spPr bwMode="auto">
          <a:xfrm>
            <a:off x="1495425" y="5610225"/>
            <a:ext cx="6094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This results in a region at the junction that is </a:t>
            </a:r>
          </a:p>
          <a:p>
            <a:pPr algn="ctr"/>
            <a:r>
              <a:rPr lang="en-US" b="1" u="sng">
                <a:solidFill>
                  <a:schemeClr val="accent2"/>
                </a:solidFill>
              </a:rPr>
              <a:t>depleted</a:t>
            </a:r>
            <a:r>
              <a:rPr lang="en-US" b="1">
                <a:solidFill>
                  <a:schemeClr val="accent2"/>
                </a:solidFill>
              </a:rPr>
              <a:t> of carriers and acts as an insulator.</a:t>
            </a:r>
          </a:p>
        </p:txBody>
      </p:sp>
      <p:grpSp>
        <p:nvGrpSpPr>
          <p:cNvPr id="12329" name="Group 114"/>
          <p:cNvGrpSpPr>
            <a:grpSpLocks/>
          </p:cNvGrpSpPr>
          <p:nvPr/>
        </p:nvGrpSpPr>
        <p:grpSpPr bwMode="auto">
          <a:xfrm>
            <a:off x="3438525" y="2211388"/>
            <a:ext cx="2171700" cy="3227387"/>
            <a:chOff x="2166" y="1393"/>
            <a:chExt cx="1368" cy="2033"/>
          </a:xfrm>
        </p:grpSpPr>
        <p:sp>
          <p:nvSpPr>
            <p:cNvPr id="12397" name="Line 109"/>
            <p:cNvSpPr>
              <a:spLocks noChangeShapeType="1"/>
            </p:cNvSpPr>
            <p:nvPr/>
          </p:nvSpPr>
          <p:spPr bwMode="auto">
            <a:xfrm>
              <a:off x="2581" y="1393"/>
              <a:ext cx="0" cy="18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8" name="Line 110"/>
            <p:cNvSpPr>
              <a:spLocks noChangeShapeType="1"/>
            </p:cNvSpPr>
            <p:nvPr/>
          </p:nvSpPr>
          <p:spPr bwMode="auto">
            <a:xfrm>
              <a:off x="3213" y="1394"/>
              <a:ext cx="0" cy="18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01" name="Text Box 113"/>
            <p:cNvSpPr txBox="1">
              <a:spLocks noChangeArrowheads="1"/>
            </p:cNvSpPr>
            <p:nvPr/>
          </p:nvSpPr>
          <p:spPr bwMode="auto">
            <a:xfrm>
              <a:off x="2166" y="3138"/>
              <a:ext cx="13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Depletion layer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72013" y="3459163"/>
            <a:ext cx="585787" cy="609600"/>
            <a:chOff x="1824" y="864"/>
            <a:chExt cx="240" cy="240"/>
          </a:xfrm>
        </p:grpSpPr>
        <p:sp>
          <p:nvSpPr>
            <p:cNvPr id="13315" name="Oval 3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65838" y="4311650"/>
            <a:ext cx="585787" cy="609600"/>
            <a:chOff x="1824" y="864"/>
            <a:chExt cx="240" cy="240"/>
          </a:xfrm>
        </p:grpSpPr>
        <p:sp>
          <p:nvSpPr>
            <p:cNvPr id="13318" name="Oval 6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375275" y="3352800"/>
            <a:ext cx="585788" cy="609600"/>
            <a:chOff x="1824" y="864"/>
            <a:chExt cx="240" cy="240"/>
          </a:xfrm>
        </p:grpSpPr>
        <p:sp>
          <p:nvSpPr>
            <p:cNvPr id="13321" name="Oval 9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756275" y="4556125"/>
            <a:ext cx="585788" cy="609600"/>
            <a:chOff x="1824" y="864"/>
            <a:chExt cx="240" cy="240"/>
          </a:xfrm>
        </p:grpSpPr>
        <p:sp>
          <p:nvSpPr>
            <p:cNvPr id="13324" name="Oval 12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480050" y="3949700"/>
            <a:ext cx="585788" cy="609600"/>
            <a:chOff x="1824" y="864"/>
            <a:chExt cx="240" cy="240"/>
          </a:xfrm>
        </p:grpSpPr>
        <p:sp>
          <p:nvSpPr>
            <p:cNvPr id="13327" name="Oval 15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4754563" y="3948113"/>
            <a:ext cx="825500" cy="1217612"/>
            <a:chOff x="2995" y="2487"/>
            <a:chExt cx="520" cy="767"/>
          </a:xfrm>
        </p:grpSpPr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2995" y="2870"/>
              <a:ext cx="369" cy="384"/>
              <a:chOff x="1824" y="864"/>
              <a:chExt cx="240" cy="240"/>
            </a:xfrm>
          </p:grpSpPr>
          <p:sp>
            <p:nvSpPr>
              <p:cNvPr id="13331" name="Oval 19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2" name="Rectangle 20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3146" y="2487"/>
              <a:ext cx="369" cy="384"/>
              <a:chOff x="1824" y="864"/>
              <a:chExt cx="240" cy="240"/>
            </a:xfrm>
          </p:grpSpPr>
          <p:sp>
            <p:nvSpPr>
              <p:cNvPr id="13334" name="Oval 22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5" name="Rectangle 23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4672013" y="3460750"/>
            <a:ext cx="790575" cy="1460500"/>
            <a:chOff x="2943" y="2180"/>
            <a:chExt cx="498" cy="920"/>
          </a:xfrm>
        </p:grpSpPr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3072" y="2180"/>
              <a:ext cx="369" cy="384"/>
              <a:chOff x="1824" y="864"/>
              <a:chExt cx="240" cy="240"/>
            </a:xfrm>
          </p:grpSpPr>
          <p:sp>
            <p:nvSpPr>
              <p:cNvPr id="13338" name="Oval 26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9" name="Rectangle 27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8"/>
            <p:cNvGrpSpPr>
              <a:grpSpLocks/>
            </p:cNvGrpSpPr>
            <p:nvPr/>
          </p:nvGrpSpPr>
          <p:grpSpPr bwMode="auto">
            <a:xfrm>
              <a:off x="2943" y="2716"/>
              <a:ext cx="369" cy="384"/>
              <a:chOff x="1824" y="864"/>
              <a:chExt cx="240" cy="240"/>
            </a:xfrm>
          </p:grpSpPr>
          <p:sp>
            <p:nvSpPr>
              <p:cNvPr id="13341" name="Oval 29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2" name="Rectangle 30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5843588" y="3459163"/>
            <a:ext cx="585787" cy="609600"/>
            <a:chOff x="1824" y="864"/>
            <a:chExt cx="240" cy="240"/>
          </a:xfrm>
        </p:grpSpPr>
        <p:sp>
          <p:nvSpPr>
            <p:cNvPr id="13344" name="Oval 32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Rectangle 33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4"/>
          <p:cNvGrpSpPr>
            <a:grpSpLocks/>
          </p:cNvGrpSpPr>
          <p:nvPr/>
        </p:nvGrpSpPr>
        <p:grpSpPr bwMode="auto">
          <a:xfrm>
            <a:off x="4672013" y="3459163"/>
            <a:ext cx="1171575" cy="1706562"/>
            <a:chOff x="2943" y="2179"/>
            <a:chExt cx="738" cy="1075"/>
          </a:xfrm>
        </p:grpSpPr>
        <p:grpSp>
          <p:nvGrpSpPr>
            <p:cNvPr id="15" name="Group 35"/>
            <p:cNvGrpSpPr>
              <a:grpSpLocks/>
            </p:cNvGrpSpPr>
            <p:nvPr/>
          </p:nvGrpSpPr>
          <p:grpSpPr bwMode="auto">
            <a:xfrm>
              <a:off x="3257" y="2179"/>
              <a:ext cx="369" cy="384"/>
              <a:chOff x="1824" y="864"/>
              <a:chExt cx="240" cy="240"/>
            </a:xfrm>
          </p:grpSpPr>
          <p:sp>
            <p:nvSpPr>
              <p:cNvPr id="13348" name="Oval 36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9" name="Rectangle 37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2943" y="2486"/>
              <a:ext cx="369" cy="384"/>
              <a:chOff x="1824" y="864"/>
              <a:chExt cx="240" cy="240"/>
            </a:xfrm>
          </p:grpSpPr>
          <p:sp>
            <p:nvSpPr>
              <p:cNvPr id="13351" name="Oval 39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Rectangle 40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41"/>
            <p:cNvGrpSpPr>
              <a:grpSpLocks/>
            </p:cNvGrpSpPr>
            <p:nvPr/>
          </p:nvGrpSpPr>
          <p:grpSpPr bwMode="auto">
            <a:xfrm>
              <a:off x="3312" y="2870"/>
              <a:ext cx="369" cy="384"/>
              <a:chOff x="1824" y="864"/>
              <a:chExt cx="240" cy="240"/>
            </a:xfrm>
          </p:grpSpPr>
          <p:sp>
            <p:nvSpPr>
              <p:cNvPr id="13354" name="Oval 42"/>
              <p:cNvSpPr>
                <a:spLocks noChangeArrowheads="1"/>
              </p:cNvSpPr>
              <p:nvPr/>
            </p:nvSpPr>
            <p:spPr bwMode="auto">
              <a:xfrm>
                <a:off x="1824" y="8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5" name="Rectangle 43"/>
              <p:cNvSpPr>
                <a:spLocks noChangeArrowheads="1"/>
              </p:cNvSpPr>
              <p:nvPr/>
            </p:nvSpPr>
            <p:spPr bwMode="auto">
              <a:xfrm>
                <a:off x="1872" y="960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8" name="Group 44"/>
          <p:cNvGrpSpPr>
            <a:grpSpLocks/>
          </p:cNvGrpSpPr>
          <p:nvPr/>
        </p:nvGrpSpPr>
        <p:grpSpPr bwMode="auto">
          <a:xfrm>
            <a:off x="6065838" y="3948113"/>
            <a:ext cx="585787" cy="609600"/>
            <a:chOff x="1824" y="864"/>
            <a:chExt cx="240" cy="240"/>
          </a:xfrm>
        </p:grpSpPr>
        <p:sp>
          <p:nvSpPr>
            <p:cNvPr id="13357" name="Oval 45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46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6065838" y="3459163"/>
            <a:ext cx="585787" cy="609600"/>
            <a:chOff x="1824" y="864"/>
            <a:chExt cx="240" cy="240"/>
          </a:xfrm>
        </p:grpSpPr>
        <p:sp>
          <p:nvSpPr>
            <p:cNvPr id="13360" name="Oval 48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Rectangle 49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6183313" y="4559300"/>
            <a:ext cx="585787" cy="609600"/>
            <a:chOff x="1824" y="864"/>
            <a:chExt cx="240" cy="240"/>
          </a:xfrm>
        </p:grpSpPr>
        <p:sp>
          <p:nvSpPr>
            <p:cNvPr id="13363" name="Oval 51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Rectangle 52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53"/>
          <p:cNvGrpSpPr>
            <a:grpSpLocks/>
          </p:cNvGrpSpPr>
          <p:nvPr/>
        </p:nvGrpSpPr>
        <p:grpSpPr bwMode="auto">
          <a:xfrm>
            <a:off x="2876550" y="3459163"/>
            <a:ext cx="609600" cy="609600"/>
            <a:chOff x="2304" y="1008"/>
            <a:chExt cx="240" cy="240"/>
          </a:xfrm>
        </p:grpSpPr>
        <p:sp>
          <p:nvSpPr>
            <p:cNvPr id="13366" name="Oval 54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55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3368" name="Rectangle 56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9" name="Rectangle 57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58"/>
          <p:cNvGrpSpPr>
            <a:grpSpLocks/>
          </p:cNvGrpSpPr>
          <p:nvPr/>
        </p:nvGrpSpPr>
        <p:grpSpPr bwMode="auto">
          <a:xfrm>
            <a:off x="2422525" y="3460750"/>
            <a:ext cx="609600" cy="609600"/>
            <a:chOff x="2304" y="1008"/>
            <a:chExt cx="240" cy="240"/>
          </a:xfrm>
        </p:grpSpPr>
        <p:sp>
          <p:nvSpPr>
            <p:cNvPr id="13371" name="Oval 59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60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3373" name="Rectangle 61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4" name="Rectangle 62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oup 63"/>
          <p:cNvGrpSpPr>
            <a:grpSpLocks/>
          </p:cNvGrpSpPr>
          <p:nvPr/>
        </p:nvGrpSpPr>
        <p:grpSpPr bwMode="auto">
          <a:xfrm>
            <a:off x="3363913" y="3459163"/>
            <a:ext cx="1219200" cy="1341437"/>
            <a:chOff x="2119" y="2179"/>
            <a:chExt cx="768" cy="845"/>
          </a:xfrm>
        </p:grpSpPr>
        <p:grpSp>
          <p:nvGrpSpPr>
            <p:cNvPr id="26" name="Group 64"/>
            <p:cNvGrpSpPr>
              <a:grpSpLocks/>
            </p:cNvGrpSpPr>
            <p:nvPr/>
          </p:nvGrpSpPr>
          <p:grpSpPr bwMode="auto">
            <a:xfrm>
              <a:off x="2503" y="2640"/>
              <a:ext cx="384" cy="384"/>
              <a:chOff x="2304" y="1008"/>
              <a:chExt cx="240" cy="240"/>
            </a:xfrm>
          </p:grpSpPr>
          <p:sp>
            <p:nvSpPr>
              <p:cNvPr id="13377" name="Oval 65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" name="Group 66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3379" name="Rectangle 67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80" name="Rectangle 68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oup 69"/>
            <p:cNvGrpSpPr>
              <a:grpSpLocks/>
            </p:cNvGrpSpPr>
            <p:nvPr/>
          </p:nvGrpSpPr>
          <p:grpSpPr bwMode="auto">
            <a:xfrm>
              <a:off x="2119" y="2179"/>
              <a:ext cx="384" cy="384"/>
              <a:chOff x="2304" y="1008"/>
              <a:chExt cx="240" cy="240"/>
            </a:xfrm>
          </p:grpSpPr>
          <p:sp>
            <p:nvSpPr>
              <p:cNvPr id="13382" name="Oval 70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71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3384" name="Rectangle 72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85" name="Rectangle 73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" name="Group 74"/>
          <p:cNvGrpSpPr>
            <a:grpSpLocks/>
          </p:cNvGrpSpPr>
          <p:nvPr/>
        </p:nvGrpSpPr>
        <p:grpSpPr bwMode="auto">
          <a:xfrm>
            <a:off x="2422525" y="4556125"/>
            <a:ext cx="609600" cy="609600"/>
            <a:chOff x="2304" y="1008"/>
            <a:chExt cx="240" cy="240"/>
          </a:xfrm>
        </p:grpSpPr>
        <p:sp>
          <p:nvSpPr>
            <p:cNvPr id="13387" name="Oval 75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76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3389" name="Rectangle 77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0" name="Rectangle 78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442" name="Group 79"/>
          <p:cNvGrpSpPr>
            <a:grpSpLocks/>
          </p:cNvGrpSpPr>
          <p:nvPr/>
        </p:nvGrpSpPr>
        <p:grpSpPr bwMode="auto">
          <a:xfrm>
            <a:off x="2481263" y="4192588"/>
            <a:ext cx="609600" cy="609600"/>
            <a:chOff x="2304" y="1008"/>
            <a:chExt cx="240" cy="240"/>
          </a:xfrm>
        </p:grpSpPr>
        <p:sp>
          <p:nvSpPr>
            <p:cNvPr id="13392" name="Oval 80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44" name="Group 81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3394" name="Rectangle 82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95" name="Rectangle 83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451" name="Group 84"/>
          <p:cNvGrpSpPr>
            <a:grpSpLocks/>
          </p:cNvGrpSpPr>
          <p:nvPr/>
        </p:nvGrpSpPr>
        <p:grpSpPr bwMode="auto">
          <a:xfrm>
            <a:off x="3975100" y="3581400"/>
            <a:ext cx="609600" cy="609600"/>
            <a:chOff x="2304" y="1008"/>
            <a:chExt cx="240" cy="240"/>
          </a:xfrm>
        </p:grpSpPr>
        <p:sp>
          <p:nvSpPr>
            <p:cNvPr id="13397" name="Oval 85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56" name="Group 86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3399" name="Rectangle 87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0" name="Rectangle 88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476" name="Group 89"/>
          <p:cNvGrpSpPr>
            <a:grpSpLocks/>
          </p:cNvGrpSpPr>
          <p:nvPr/>
        </p:nvGrpSpPr>
        <p:grpSpPr bwMode="auto">
          <a:xfrm>
            <a:off x="3973513" y="3459163"/>
            <a:ext cx="609600" cy="609600"/>
            <a:chOff x="2304" y="1008"/>
            <a:chExt cx="240" cy="240"/>
          </a:xfrm>
        </p:grpSpPr>
        <p:sp>
          <p:nvSpPr>
            <p:cNvPr id="13402" name="Oval 90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77" name="Group 91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3404" name="Rectangle 92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5" name="Rectangle 93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478" name="Group 94"/>
          <p:cNvGrpSpPr>
            <a:grpSpLocks/>
          </p:cNvGrpSpPr>
          <p:nvPr/>
        </p:nvGrpSpPr>
        <p:grpSpPr bwMode="auto">
          <a:xfrm>
            <a:off x="3213100" y="4556125"/>
            <a:ext cx="609600" cy="609600"/>
            <a:chOff x="2304" y="1008"/>
            <a:chExt cx="240" cy="240"/>
          </a:xfrm>
        </p:grpSpPr>
        <p:sp>
          <p:nvSpPr>
            <p:cNvPr id="13407" name="Oval 95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79" name="Group 96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3409" name="Rectangle 97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0" name="Rectangle 98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480" name="Group 99"/>
          <p:cNvGrpSpPr>
            <a:grpSpLocks/>
          </p:cNvGrpSpPr>
          <p:nvPr/>
        </p:nvGrpSpPr>
        <p:grpSpPr bwMode="auto">
          <a:xfrm>
            <a:off x="3213100" y="3827463"/>
            <a:ext cx="609600" cy="609600"/>
            <a:chOff x="2304" y="1008"/>
            <a:chExt cx="240" cy="240"/>
          </a:xfrm>
        </p:grpSpPr>
        <p:sp>
          <p:nvSpPr>
            <p:cNvPr id="13412" name="Oval 100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1" name="Group 101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3414" name="Rectangle 102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15" name="Rectangle 103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482" name="Group 104"/>
          <p:cNvGrpSpPr>
            <a:grpSpLocks/>
          </p:cNvGrpSpPr>
          <p:nvPr/>
        </p:nvGrpSpPr>
        <p:grpSpPr bwMode="auto">
          <a:xfrm>
            <a:off x="2667000" y="3946525"/>
            <a:ext cx="609600" cy="609600"/>
            <a:chOff x="2304" y="1008"/>
            <a:chExt cx="240" cy="240"/>
          </a:xfrm>
        </p:grpSpPr>
        <p:sp>
          <p:nvSpPr>
            <p:cNvPr id="13417" name="Oval 105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3" name="Group 106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3419" name="Rectangle 107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0" name="Rectangle 108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484" name="Group 109"/>
          <p:cNvGrpSpPr>
            <a:grpSpLocks/>
          </p:cNvGrpSpPr>
          <p:nvPr/>
        </p:nvGrpSpPr>
        <p:grpSpPr bwMode="auto">
          <a:xfrm>
            <a:off x="2968625" y="4557713"/>
            <a:ext cx="609600" cy="609600"/>
            <a:chOff x="2304" y="1008"/>
            <a:chExt cx="240" cy="240"/>
          </a:xfrm>
        </p:grpSpPr>
        <p:sp>
          <p:nvSpPr>
            <p:cNvPr id="13422" name="Oval 110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85" name="Group 111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3424" name="Rectangle 112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25" name="Rectangle 113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486" name="Group 114"/>
          <p:cNvGrpSpPr>
            <a:grpSpLocks/>
          </p:cNvGrpSpPr>
          <p:nvPr/>
        </p:nvGrpSpPr>
        <p:grpSpPr bwMode="auto">
          <a:xfrm>
            <a:off x="3609975" y="3946525"/>
            <a:ext cx="974725" cy="1220788"/>
            <a:chOff x="2274" y="2486"/>
            <a:chExt cx="614" cy="769"/>
          </a:xfrm>
        </p:grpSpPr>
        <p:grpSp>
          <p:nvGrpSpPr>
            <p:cNvPr id="13487" name="Group 115"/>
            <p:cNvGrpSpPr>
              <a:grpSpLocks/>
            </p:cNvGrpSpPr>
            <p:nvPr/>
          </p:nvGrpSpPr>
          <p:grpSpPr bwMode="auto">
            <a:xfrm>
              <a:off x="2274" y="2640"/>
              <a:ext cx="384" cy="384"/>
              <a:chOff x="2304" y="1008"/>
              <a:chExt cx="240" cy="240"/>
            </a:xfrm>
          </p:grpSpPr>
          <p:sp>
            <p:nvSpPr>
              <p:cNvPr id="13428" name="Oval 116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488" name="Group 117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3430" name="Rectangle 118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31" name="Rectangle 119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489" name="Group 120"/>
            <p:cNvGrpSpPr>
              <a:grpSpLocks/>
            </p:cNvGrpSpPr>
            <p:nvPr/>
          </p:nvGrpSpPr>
          <p:grpSpPr bwMode="auto">
            <a:xfrm>
              <a:off x="2503" y="2871"/>
              <a:ext cx="384" cy="384"/>
              <a:chOff x="2304" y="1008"/>
              <a:chExt cx="240" cy="240"/>
            </a:xfrm>
          </p:grpSpPr>
          <p:sp>
            <p:nvSpPr>
              <p:cNvPr id="13433" name="Oval 121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490" name="Group 122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3435" name="Rectangle 123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36" name="Rectangle 124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491" name="Group 125"/>
            <p:cNvGrpSpPr>
              <a:grpSpLocks/>
            </p:cNvGrpSpPr>
            <p:nvPr/>
          </p:nvGrpSpPr>
          <p:grpSpPr bwMode="auto">
            <a:xfrm>
              <a:off x="2504" y="2486"/>
              <a:ext cx="384" cy="384"/>
              <a:chOff x="2304" y="1008"/>
              <a:chExt cx="240" cy="240"/>
            </a:xfrm>
          </p:grpSpPr>
          <p:sp>
            <p:nvSpPr>
              <p:cNvPr id="13438" name="Oval 126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492" name="Group 127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3440" name="Rectangle 128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41" name="Rectangle 129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493" name="Group 130"/>
          <p:cNvGrpSpPr>
            <a:grpSpLocks/>
          </p:cNvGrpSpPr>
          <p:nvPr/>
        </p:nvGrpSpPr>
        <p:grpSpPr bwMode="auto">
          <a:xfrm>
            <a:off x="3244850" y="4070350"/>
            <a:ext cx="609600" cy="609600"/>
            <a:chOff x="2304" y="1008"/>
            <a:chExt cx="240" cy="240"/>
          </a:xfrm>
        </p:grpSpPr>
        <p:sp>
          <p:nvSpPr>
            <p:cNvPr id="13443" name="Oval 131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494" name="Group 132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3445" name="Rectangle 133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46" name="Rectangle 134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447" name="Rectangle 135"/>
          <p:cNvSpPr>
            <a:spLocks noChangeArrowheads="1"/>
          </p:cNvSpPr>
          <p:nvPr/>
        </p:nvSpPr>
        <p:spPr bwMode="auto">
          <a:xfrm>
            <a:off x="2422525" y="3352800"/>
            <a:ext cx="2225675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48" name="Rectangle 136"/>
          <p:cNvSpPr>
            <a:spLocks noChangeArrowheads="1"/>
          </p:cNvSpPr>
          <p:nvPr/>
        </p:nvSpPr>
        <p:spPr bwMode="auto">
          <a:xfrm>
            <a:off x="4632325" y="3352800"/>
            <a:ext cx="2225675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49" name="Rectangle 137"/>
          <p:cNvSpPr>
            <a:spLocks noChangeArrowheads="1"/>
          </p:cNvSpPr>
          <p:nvPr/>
        </p:nvSpPr>
        <p:spPr bwMode="auto">
          <a:xfrm>
            <a:off x="0" y="3200400"/>
            <a:ext cx="2422525" cy="2209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50" name="Rectangle 138"/>
          <p:cNvSpPr>
            <a:spLocks noChangeArrowheads="1"/>
          </p:cNvSpPr>
          <p:nvPr/>
        </p:nvSpPr>
        <p:spPr bwMode="auto">
          <a:xfrm>
            <a:off x="6858000" y="2971800"/>
            <a:ext cx="2286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95" name="Group 139"/>
          <p:cNvGrpSpPr>
            <a:grpSpLocks/>
          </p:cNvGrpSpPr>
          <p:nvPr/>
        </p:nvGrpSpPr>
        <p:grpSpPr bwMode="auto">
          <a:xfrm>
            <a:off x="4449763" y="1314450"/>
            <a:ext cx="661987" cy="762000"/>
            <a:chOff x="864" y="1152"/>
            <a:chExt cx="417" cy="480"/>
          </a:xfrm>
        </p:grpSpPr>
        <p:sp>
          <p:nvSpPr>
            <p:cNvPr id="13452" name="Line 140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3" name="Line 141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4" name="Line 142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5" name="Line 143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96" name="Group 144"/>
          <p:cNvGrpSpPr>
            <a:grpSpLocks/>
          </p:cNvGrpSpPr>
          <p:nvPr/>
        </p:nvGrpSpPr>
        <p:grpSpPr bwMode="auto">
          <a:xfrm rot="5400000">
            <a:off x="3257550" y="1157288"/>
            <a:ext cx="369887" cy="1030288"/>
            <a:chOff x="709" y="1285"/>
            <a:chExt cx="233" cy="649"/>
          </a:xfrm>
        </p:grpSpPr>
        <p:sp>
          <p:nvSpPr>
            <p:cNvPr id="13457" name="Line 145"/>
            <p:cNvSpPr>
              <a:spLocks noChangeShapeType="1"/>
            </p:cNvSpPr>
            <p:nvPr/>
          </p:nvSpPr>
          <p:spPr bwMode="auto">
            <a:xfrm flipV="1">
              <a:off x="724" y="1448"/>
              <a:ext cx="207" cy="1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8" name="Line 146"/>
            <p:cNvSpPr>
              <a:spLocks noChangeShapeType="1"/>
            </p:cNvSpPr>
            <p:nvPr/>
          </p:nvSpPr>
          <p:spPr bwMode="auto">
            <a:xfrm flipV="1">
              <a:off x="709" y="1654"/>
              <a:ext cx="207" cy="1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59" name="Line 147"/>
            <p:cNvSpPr>
              <a:spLocks noChangeShapeType="1"/>
            </p:cNvSpPr>
            <p:nvPr/>
          </p:nvSpPr>
          <p:spPr bwMode="auto">
            <a:xfrm flipH="1" flipV="1">
              <a:off x="724" y="1551"/>
              <a:ext cx="207" cy="1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0" name="Line 148"/>
            <p:cNvSpPr>
              <a:spLocks noChangeShapeType="1"/>
            </p:cNvSpPr>
            <p:nvPr/>
          </p:nvSpPr>
          <p:spPr bwMode="auto">
            <a:xfrm flipH="1" flipV="1">
              <a:off x="724" y="1769"/>
              <a:ext cx="207" cy="1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1" name="Line 149"/>
            <p:cNvSpPr>
              <a:spLocks noChangeShapeType="1"/>
            </p:cNvSpPr>
            <p:nvPr/>
          </p:nvSpPr>
          <p:spPr bwMode="auto">
            <a:xfrm flipH="1" flipV="1">
              <a:off x="709" y="1345"/>
              <a:ext cx="207" cy="1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/>
            </p:cNvSpPr>
            <p:nvPr/>
          </p:nvSpPr>
          <p:spPr bwMode="auto">
            <a:xfrm flipH="1">
              <a:off x="811" y="1866"/>
              <a:ext cx="131" cy="68"/>
            </a:xfrm>
            <a:custGeom>
              <a:avLst/>
              <a:gdLst/>
              <a:ahLst/>
              <a:cxnLst>
                <a:cxn ang="0">
                  <a:pos x="131" y="68"/>
                </a:cxn>
                <a:cxn ang="0">
                  <a:pos x="0" y="0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/>
            </p:cNvSpPr>
            <p:nvPr/>
          </p:nvSpPr>
          <p:spPr bwMode="auto">
            <a:xfrm flipH="1">
              <a:off x="710" y="1285"/>
              <a:ext cx="131" cy="68"/>
            </a:xfrm>
            <a:custGeom>
              <a:avLst/>
              <a:gdLst/>
              <a:ahLst/>
              <a:cxnLst>
                <a:cxn ang="0">
                  <a:pos x="131" y="68"/>
                </a:cxn>
                <a:cxn ang="0">
                  <a:pos x="0" y="0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64" name="Line 152"/>
          <p:cNvSpPr>
            <a:spLocks noChangeShapeType="1"/>
          </p:cNvSpPr>
          <p:nvPr/>
        </p:nvSpPr>
        <p:spPr bwMode="auto">
          <a:xfrm flipH="1">
            <a:off x="1663700" y="1666875"/>
            <a:ext cx="1270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65" name="Line 153"/>
          <p:cNvSpPr>
            <a:spLocks noChangeShapeType="1"/>
          </p:cNvSpPr>
          <p:nvPr/>
        </p:nvSpPr>
        <p:spPr bwMode="auto">
          <a:xfrm>
            <a:off x="1689100" y="1647825"/>
            <a:ext cx="0" cy="2663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66" name="Line 154"/>
          <p:cNvSpPr>
            <a:spLocks noChangeShapeType="1"/>
          </p:cNvSpPr>
          <p:nvPr/>
        </p:nvSpPr>
        <p:spPr bwMode="auto">
          <a:xfrm>
            <a:off x="1673225" y="4314825"/>
            <a:ext cx="7810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67" name="Line 155"/>
          <p:cNvSpPr>
            <a:spLocks noChangeShapeType="1"/>
          </p:cNvSpPr>
          <p:nvPr/>
        </p:nvSpPr>
        <p:spPr bwMode="auto">
          <a:xfrm>
            <a:off x="3938588" y="1698625"/>
            <a:ext cx="5064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68" name="Line 156"/>
          <p:cNvSpPr>
            <a:spLocks noChangeShapeType="1"/>
          </p:cNvSpPr>
          <p:nvPr/>
        </p:nvSpPr>
        <p:spPr bwMode="auto">
          <a:xfrm>
            <a:off x="5140325" y="1695450"/>
            <a:ext cx="2495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69" name="Line 157"/>
          <p:cNvSpPr>
            <a:spLocks noChangeShapeType="1"/>
          </p:cNvSpPr>
          <p:nvPr/>
        </p:nvSpPr>
        <p:spPr bwMode="auto">
          <a:xfrm>
            <a:off x="7604125" y="1695450"/>
            <a:ext cx="0" cy="261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70" name="Line 158"/>
          <p:cNvSpPr>
            <a:spLocks noChangeShapeType="1"/>
          </p:cNvSpPr>
          <p:nvPr/>
        </p:nvSpPr>
        <p:spPr bwMode="auto">
          <a:xfrm flipH="1">
            <a:off x="6858000" y="4314825"/>
            <a:ext cx="7778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71" name="Line 159"/>
          <p:cNvSpPr>
            <a:spLocks noChangeShapeType="1"/>
          </p:cNvSpPr>
          <p:nvPr/>
        </p:nvSpPr>
        <p:spPr bwMode="auto">
          <a:xfrm>
            <a:off x="2422525" y="33528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72" name="Line 160"/>
          <p:cNvSpPr>
            <a:spLocks noChangeShapeType="1"/>
          </p:cNvSpPr>
          <p:nvPr/>
        </p:nvSpPr>
        <p:spPr bwMode="auto">
          <a:xfrm>
            <a:off x="6858000" y="33528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73" name="Text Box 161"/>
          <p:cNvSpPr txBox="1">
            <a:spLocks noChangeArrowheads="1"/>
          </p:cNvSpPr>
          <p:nvPr/>
        </p:nvSpPr>
        <p:spPr bwMode="auto">
          <a:xfrm>
            <a:off x="3184525" y="468313"/>
            <a:ext cx="281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600" b="1">
                <a:solidFill>
                  <a:srgbClr val="CC0000"/>
                </a:solidFill>
              </a:rPr>
              <a:t>Forward bias</a:t>
            </a:r>
          </a:p>
        </p:txBody>
      </p:sp>
      <p:sp>
        <p:nvSpPr>
          <p:cNvPr id="13474" name="Text Box 162"/>
          <p:cNvSpPr txBox="1">
            <a:spLocks noChangeArrowheads="1"/>
          </p:cNvSpPr>
          <p:nvPr/>
        </p:nvSpPr>
        <p:spPr bwMode="auto">
          <a:xfrm>
            <a:off x="1985963" y="2332038"/>
            <a:ext cx="5219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The carriers move toward the junction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and </a:t>
            </a:r>
            <a:r>
              <a:rPr lang="en-US" b="1" u="sng">
                <a:solidFill>
                  <a:schemeClr val="accent2"/>
                </a:solidFill>
              </a:rPr>
              <a:t>collapse</a:t>
            </a:r>
            <a:r>
              <a:rPr lang="en-US" b="1">
                <a:solidFill>
                  <a:schemeClr val="accent2"/>
                </a:solidFill>
              </a:rPr>
              <a:t> the depletion layer.</a:t>
            </a:r>
          </a:p>
        </p:txBody>
      </p:sp>
      <p:sp>
        <p:nvSpPr>
          <p:cNvPr id="13475" name="Text Box 163"/>
          <p:cNvSpPr txBox="1">
            <a:spLocks noChangeArrowheads="1"/>
          </p:cNvSpPr>
          <p:nvPr/>
        </p:nvSpPr>
        <p:spPr bwMode="auto">
          <a:xfrm>
            <a:off x="1035050" y="5259388"/>
            <a:ext cx="72596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006699"/>
                </a:solidFill>
              </a:rPr>
              <a:t>If the applied voltage is greater than</a:t>
            </a:r>
          </a:p>
          <a:p>
            <a:pPr algn="ctr"/>
            <a:r>
              <a:rPr lang="en-US" sz="3200" b="1">
                <a:solidFill>
                  <a:srgbClr val="006699"/>
                </a:solidFill>
              </a:rPr>
              <a:t>the barrier potential, the diode </a:t>
            </a:r>
            <a:r>
              <a:rPr lang="en-US" sz="3200" b="1" u="sng">
                <a:solidFill>
                  <a:srgbClr val="006699"/>
                </a:solidFill>
              </a:rPr>
              <a:t>conducts</a:t>
            </a:r>
            <a:r>
              <a:rPr lang="en-US" sz="3200" b="1">
                <a:solidFill>
                  <a:srgbClr val="006699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4" grpId="0" autoUpdateAnimBg="0"/>
      <p:bldP spid="1347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72013" y="3459163"/>
            <a:ext cx="585787" cy="609600"/>
            <a:chOff x="1824" y="864"/>
            <a:chExt cx="240" cy="240"/>
          </a:xfrm>
        </p:grpSpPr>
        <p:sp>
          <p:nvSpPr>
            <p:cNvPr id="14339" name="Oval 3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208713" y="4311650"/>
            <a:ext cx="585787" cy="609600"/>
            <a:chOff x="1824" y="864"/>
            <a:chExt cx="240" cy="240"/>
          </a:xfrm>
        </p:grpSpPr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375275" y="3352800"/>
            <a:ext cx="585788" cy="609600"/>
            <a:chOff x="1824" y="864"/>
            <a:chExt cx="240" cy="240"/>
          </a:xfrm>
        </p:grpSpPr>
        <p:sp>
          <p:nvSpPr>
            <p:cNvPr id="14345" name="Oval 9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5756275" y="4556125"/>
            <a:ext cx="585788" cy="609600"/>
            <a:chOff x="1824" y="864"/>
            <a:chExt cx="240" cy="240"/>
          </a:xfrm>
        </p:grpSpPr>
        <p:sp>
          <p:nvSpPr>
            <p:cNvPr id="14348" name="Oval 12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638800" y="3949700"/>
            <a:ext cx="585788" cy="609600"/>
            <a:chOff x="1824" y="864"/>
            <a:chExt cx="240" cy="240"/>
          </a:xfrm>
        </p:grpSpPr>
        <p:sp>
          <p:nvSpPr>
            <p:cNvPr id="14351" name="Oval 15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4675188" y="4556125"/>
            <a:ext cx="585787" cy="609600"/>
            <a:chOff x="1824" y="864"/>
            <a:chExt cx="240" cy="240"/>
          </a:xfrm>
        </p:grpSpPr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5280025" y="3948113"/>
            <a:ext cx="585788" cy="609600"/>
            <a:chOff x="3146" y="2487"/>
            <a:chExt cx="369" cy="384"/>
          </a:xfrm>
        </p:grpSpPr>
        <p:sp>
          <p:nvSpPr>
            <p:cNvPr id="14357" name="Oval 21"/>
            <p:cNvSpPr>
              <a:spLocks noChangeArrowheads="1"/>
            </p:cNvSpPr>
            <p:nvPr/>
          </p:nvSpPr>
          <p:spPr bwMode="auto">
            <a:xfrm>
              <a:off x="3146" y="2487"/>
              <a:ext cx="369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3220" y="2641"/>
              <a:ext cx="221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6226175" y="3460750"/>
            <a:ext cx="585788" cy="609600"/>
            <a:chOff x="1824" y="864"/>
            <a:chExt cx="240" cy="240"/>
          </a:xfrm>
        </p:grpSpPr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672013" y="4311650"/>
            <a:ext cx="585787" cy="609600"/>
            <a:chOff x="1824" y="864"/>
            <a:chExt cx="240" cy="240"/>
          </a:xfrm>
        </p:grpSpPr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5843588" y="3459163"/>
            <a:ext cx="585787" cy="609600"/>
            <a:chOff x="1824" y="864"/>
            <a:chExt cx="240" cy="240"/>
          </a:xfrm>
        </p:grpSpPr>
        <p:sp>
          <p:nvSpPr>
            <p:cNvPr id="14366" name="Oval 30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5281613" y="3459163"/>
            <a:ext cx="585787" cy="609600"/>
            <a:chOff x="1824" y="864"/>
            <a:chExt cx="240" cy="240"/>
          </a:xfrm>
        </p:grpSpPr>
        <p:sp>
          <p:nvSpPr>
            <p:cNvPr id="14369" name="Oval 33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4672013" y="3946525"/>
            <a:ext cx="585787" cy="609600"/>
            <a:chOff x="1824" y="864"/>
            <a:chExt cx="240" cy="240"/>
          </a:xfrm>
        </p:grpSpPr>
        <p:sp>
          <p:nvSpPr>
            <p:cNvPr id="14372" name="Oval 36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5273675" y="4556125"/>
            <a:ext cx="585788" cy="609600"/>
            <a:chOff x="1824" y="864"/>
            <a:chExt cx="240" cy="240"/>
          </a:xfrm>
        </p:grpSpPr>
        <p:sp>
          <p:nvSpPr>
            <p:cNvPr id="14375" name="Oval 39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6224588" y="3948113"/>
            <a:ext cx="585787" cy="609600"/>
            <a:chOff x="1824" y="864"/>
            <a:chExt cx="240" cy="240"/>
          </a:xfrm>
        </p:grpSpPr>
        <p:sp>
          <p:nvSpPr>
            <p:cNvPr id="14378" name="Oval 42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6065838" y="3459163"/>
            <a:ext cx="585787" cy="609600"/>
            <a:chOff x="1824" y="864"/>
            <a:chExt cx="240" cy="240"/>
          </a:xfrm>
        </p:grpSpPr>
        <p:sp>
          <p:nvSpPr>
            <p:cNvPr id="14381" name="Oval 45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47"/>
          <p:cNvGrpSpPr>
            <a:grpSpLocks/>
          </p:cNvGrpSpPr>
          <p:nvPr/>
        </p:nvGrpSpPr>
        <p:grpSpPr bwMode="auto">
          <a:xfrm>
            <a:off x="6183313" y="4559300"/>
            <a:ext cx="585787" cy="609600"/>
            <a:chOff x="1824" y="864"/>
            <a:chExt cx="240" cy="240"/>
          </a:xfrm>
        </p:grpSpPr>
        <p:sp>
          <p:nvSpPr>
            <p:cNvPr id="14384" name="Oval 48"/>
            <p:cNvSpPr>
              <a:spLocks noChangeArrowheads="1"/>
            </p:cNvSpPr>
            <p:nvPr/>
          </p:nvSpPr>
          <p:spPr bwMode="auto">
            <a:xfrm>
              <a:off x="1824" y="8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1872" y="960"/>
              <a:ext cx="144" cy="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50"/>
          <p:cNvGrpSpPr>
            <a:grpSpLocks/>
          </p:cNvGrpSpPr>
          <p:nvPr/>
        </p:nvGrpSpPr>
        <p:grpSpPr bwMode="auto">
          <a:xfrm>
            <a:off x="2876550" y="3459163"/>
            <a:ext cx="609600" cy="609600"/>
            <a:chOff x="2304" y="1008"/>
            <a:chExt cx="240" cy="240"/>
          </a:xfrm>
        </p:grpSpPr>
        <p:sp>
          <p:nvSpPr>
            <p:cNvPr id="14387" name="Oval 51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389" name="Rectangle 53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0" name="Rectangle 54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0" name="Group 55"/>
          <p:cNvGrpSpPr>
            <a:grpSpLocks/>
          </p:cNvGrpSpPr>
          <p:nvPr/>
        </p:nvGrpSpPr>
        <p:grpSpPr bwMode="auto">
          <a:xfrm>
            <a:off x="2422525" y="3460750"/>
            <a:ext cx="609600" cy="609600"/>
            <a:chOff x="2304" y="1008"/>
            <a:chExt cx="240" cy="240"/>
          </a:xfrm>
        </p:grpSpPr>
        <p:sp>
          <p:nvSpPr>
            <p:cNvPr id="14392" name="Oval 56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394" name="Rectangle 58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5" name="Rectangle 59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60"/>
          <p:cNvGrpSpPr>
            <a:grpSpLocks/>
          </p:cNvGrpSpPr>
          <p:nvPr/>
        </p:nvGrpSpPr>
        <p:grpSpPr bwMode="auto">
          <a:xfrm>
            <a:off x="3363913" y="3459163"/>
            <a:ext cx="1219200" cy="1341437"/>
            <a:chOff x="2119" y="2179"/>
            <a:chExt cx="768" cy="845"/>
          </a:xfrm>
        </p:grpSpPr>
        <p:grpSp>
          <p:nvGrpSpPr>
            <p:cNvPr id="23" name="Group 61"/>
            <p:cNvGrpSpPr>
              <a:grpSpLocks/>
            </p:cNvGrpSpPr>
            <p:nvPr/>
          </p:nvGrpSpPr>
          <p:grpSpPr bwMode="auto">
            <a:xfrm>
              <a:off x="2503" y="2640"/>
              <a:ext cx="384" cy="384"/>
              <a:chOff x="2304" y="1008"/>
              <a:chExt cx="240" cy="240"/>
            </a:xfrm>
          </p:grpSpPr>
          <p:sp>
            <p:nvSpPr>
              <p:cNvPr id="14398" name="Oval 62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63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4400" name="Rectangle 64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01" name="Rectangle 65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5" name="Group 66"/>
            <p:cNvGrpSpPr>
              <a:grpSpLocks/>
            </p:cNvGrpSpPr>
            <p:nvPr/>
          </p:nvGrpSpPr>
          <p:grpSpPr bwMode="auto">
            <a:xfrm>
              <a:off x="2119" y="2179"/>
              <a:ext cx="384" cy="384"/>
              <a:chOff x="2304" y="1008"/>
              <a:chExt cx="240" cy="240"/>
            </a:xfrm>
          </p:grpSpPr>
          <p:sp>
            <p:nvSpPr>
              <p:cNvPr id="14403" name="Oval 67"/>
              <p:cNvSpPr>
                <a:spLocks noChangeArrowheads="1"/>
              </p:cNvSpPr>
              <p:nvPr/>
            </p:nvSpPr>
            <p:spPr bwMode="auto">
              <a:xfrm>
                <a:off x="2304" y="1008"/>
                <a:ext cx="240" cy="24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68"/>
              <p:cNvGrpSpPr>
                <a:grpSpLocks/>
              </p:cNvGrpSpPr>
              <p:nvPr/>
            </p:nvGrpSpPr>
            <p:grpSpPr bwMode="auto">
              <a:xfrm>
                <a:off x="2352" y="1056"/>
                <a:ext cx="144" cy="144"/>
                <a:chOff x="2352" y="480"/>
                <a:chExt cx="144" cy="144"/>
              </a:xfrm>
            </p:grpSpPr>
            <p:sp>
              <p:nvSpPr>
                <p:cNvPr id="14405" name="Rectangle 69"/>
                <p:cNvSpPr>
                  <a:spLocks noChangeArrowheads="1"/>
                </p:cNvSpPr>
                <p:nvPr/>
              </p:nvSpPr>
              <p:spPr bwMode="auto">
                <a:xfrm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06" name="Rectangle 70"/>
                <p:cNvSpPr>
                  <a:spLocks noChangeArrowheads="1"/>
                </p:cNvSpPr>
                <p:nvPr/>
              </p:nvSpPr>
              <p:spPr bwMode="auto">
                <a:xfrm rot="5400000">
                  <a:off x="2352" y="528"/>
                  <a:ext cx="144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7" name="Group 71"/>
          <p:cNvGrpSpPr>
            <a:grpSpLocks/>
          </p:cNvGrpSpPr>
          <p:nvPr/>
        </p:nvGrpSpPr>
        <p:grpSpPr bwMode="auto">
          <a:xfrm>
            <a:off x="2422525" y="4556125"/>
            <a:ext cx="609600" cy="609600"/>
            <a:chOff x="2304" y="1008"/>
            <a:chExt cx="240" cy="240"/>
          </a:xfrm>
        </p:grpSpPr>
        <p:sp>
          <p:nvSpPr>
            <p:cNvPr id="14408" name="Oval 72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73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10" name="Rectangle 74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Rectangle 75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9" name="Group 76"/>
          <p:cNvGrpSpPr>
            <a:grpSpLocks/>
          </p:cNvGrpSpPr>
          <p:nvPr/>
        </p:nvGrpSpPr>
        <p:grpSpPr bwMode="auto">
          <a:xfrm>
            <a:off x="2481263" y="4192588"/>
            <a:ext cx="609600" cy="609600"/>
            <a:chOff x="2304" y="1008"/>
            <a:chExt cx="240" cy="240"/>
          </a:xfrm>
        </p:grpSpPr>
        <p:sp>
          <p:nvSpPr>
            <p:cNvPr id="14413" name="Oval 77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78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15" name="Rectangle 79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6" name="Rectangle 80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" name="Group 81"/>
          <p:cNvGrpSpPr>
            <a:grpSpLocks/>
          </p:cNvGrpSpPr>
          <p:nvPr/>
        </p:nvGrpSpPr>
        <p:grpSpPr bwMode="auto">
          <a:xfrm>
            <a:off x="3975100" y="3581400"/>
            <a:ext cx="609600" cy="609600"/>
            <a:chOff x="2304" y="1008"/>
            <a:chExt cx="240" cy="240"/>
          </a:xfrm>
        </p:grpSpPr>
        <p:sp>
          <p:nvSpPr>
            <p:cNvPr id="14418" name="Oval 82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36" name="Group 83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20" name="Rectangle 84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1" name="Rectangle 85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37" name="Group 86"/>
          <p:cNvGrpSpPr>
            <a:grpSpLocks/>
          </p:cNvGrpSpPr>
          <p:nvPr/>
        </p:nvGrpSpPr>
        <p:grpSpPr bwMode="auto">
          <a:xfrm>
            <a:off x="3973513" y="3459163"/>
            <a:ext cx="609600" cy="609600"/>
            <a:chOff x="2304" y="1008"/>
            <a:chExt cx="240" cy="240"/>
          </a:xfrm>
        </p:grpSpPr>
        <p:sp>
          <p:nvSpPr>
            <p:cNvPr id="14423" name="Oval 87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38" name="Group 88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25" name="Rectangle 89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26" name="Rectangle 90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41" name="Group 91"/>
          <p:cNvGrpSpPr>
            <a:grpSpLocks/>
          </p:cNvGrpSpPr>
          <p:nvPr/>
        </p:nvGrpSpPr>
        <p:grpSpPr bwMode="auto">
          <a:xfrm>
            <a:off x="3213100" y="4556125"/>
            <a:ext cx="609600" cy="609600"/>
            <a:chOff x="2304" y="1008"/>
            <a:chExt cx="240" cy="240"/>
          </a:xfrm>
        </p:grpSpPr>
        <p:sp>
          <p:nvSpPr>
            <p:cNvPr id="14428" name="Oval 92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44" name="Group 93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30" name="Rectangle 94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1" name="Rectangle 95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47" name="Group 96"/>
          <p:cNvGrpSpPr>
            <a:grpSpLocks/>
          </p:cNvGrpSpPr>
          <p:nvPr/>
        </p:nvGrpSpPr>
        <p:grpSpPr bwMode="auto">
          <a:xfrm>
            <a:off x="3213100" y="3827463"/>
            <a:ext cx="609600" cy="609600"/>
            <a:chOff x="2304" y="1008"/>
            <a:chExt cx="240" cy="240"/>
          </a:xfrm>
        </p:grpSpPr>
        <p:sp>
          <p:nvSpPr>
            <p:cNvPr id="14433" name="Oval 97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50" name="Group 98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35" name="Rectangle 99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6" name="Rectangle 100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53" name="Group 101"/>
          <p:cNvGrpSpPr>
            <a:grpSpLocks/>
          </p:cNvGrpSpPr>
          <p:nvPr/>
        </p:nvGrpSpPr>
        <p:grpSpPr bwMode="auto">
          <a:xfrm>
            <a:off x="2667000" y="3946525"/>
            <a:ext cx="609600" cy="609600"/>
            <a:chOff x="2304" y="1008"/>
            <a:chExt cx="240" cy="240"/>
          </a:xfrm>
        </p:grpSpPr>
        <p:sp>
          <p:nvSpPr>
            <p:cNvPr id="14438" name="Oval 102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56" name="Group 103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40" name="Rectangle 104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1" name="Rectangle 105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59" name="Group 106"/>
          <p:cNvGrpSpPr>
            <a:grpSpLocks/>
          </p:cNvGrpSpPr>
          <p:nvPr/>
        </p:nvGrpSpPr>
        <p:grpSpPr bwMode="auto">
          <a:xfrm>
            <a:off x="2968625" y="4557713"/>
            <a:ext cx="609600" cy="609600"/>
            <a:chOff x="2304" y="1008"/>
            <a:chExt cx="240" cy="240"/>
          </a:xfrm>
        </p:grpSpPr>
        <p:sp>
          <p:nvSpPr>
            <p:cNvPr id="14443" name="Oval 107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62" name="Group 108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45" name="Rectangle 109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6" name="Rectangle 110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65" name="Group 111"/>
          <p:cNvGrpSpPr>
            <a:grpSpLocks/>
          </p:cNvGrpSpPr>
          <p:nvPr/>
        </p:nvGrpSpPr>
        <p:grpSpPr bwMode="auto">
          <a:xfrm>
            <a:off x="3355975" y="4191000"/>
            <a:ext cx="609600" cy="609600"/>
            <a:chOff x="2304" y="1008"/>
            <a:chExt cx="240" cy="240"/>
          </a:xfrm>
        </p:grpSpPr>
        <p:sp>
          <p:nvSpPr>
            <p:cNvPr id="14448" name="Oval 112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68" name="Group 113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50" name="Rectangle 114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51" name="Rectangle 115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71" name="Group 116"/>
          <p:cNvGrpSpPr>
            <a:grpSpLocks/>
          </p:cNvGrpSpPr>
          <p:nvPr/>
        </p:nvGrpSpPr>
        <p:grpSpPr bwMode="auto">
          <a:xfrm>
            <a:off x="3973513" y="4557713"/>
            <a:ext cx="609600" cy="609600"/>
            <a:chOff x="2304" y="1008"/>
            <a:chExt cx="240" cy="240"/>
          </a:xfrm>
        </p:grpSpPr>
        <p:sp>
          <p:nvSpPr>
            <p:cNvPr id="14453" name="Oval 117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74" name="Group 118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55" name="Rectangle 119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56" name="Rectangle 120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77" name="Group 121"/>
          <p:cNvGrpSpPr>
            <a:grpSpLocks/>
          </p:cNvGrpSpPr>
          <p:nvPr/>
        </p:nvGrpSpPr>
        <p:grpSpPr bwMode="auto">
          <a:xfrm>
            <a:off x="3975100" y="3946525"/>
            <a:ext cx="609600" cy="609600"/>
            <a:chOff x="2304" y="1008"/>
            <a:chExt cx="240" cy="240"/>
          </a:xfrm>
        </p:grpSpPr>
        <p:sp>
          <p:nvSpPr>
            <p:cNvPr id="14458" name="Oval 122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80" name="Group 123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60" name="Rectangle 124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61" name="Rectangle 125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83" name="Group 126"/>
          <p:cNvGrpSpPr>
            <a:grpSpLocks/>
          </p:cNvGrpSpPr>
          <p:nvPr/>
        </p:nvGrpSpPr>
        <p:grpSpPr bwMode="auto">
          <a:xfrm>
            <a:off x="3244850" y="4070350"/>
            <a:ext cx="609600" cy="609600"/>
            <a:chOff x="2304" y="1008"/>
            <a:chExt cx="240" cy="240"/>
          </a:xfrm>
        </p:grpSpPr>
        <p:sp>
          <p:nvSpPr>
            <p:cNvPr id="14463" name="Oval 127"/>
            <p:cNvSpPr>
              <a:spLocks noChangeArrowheads="1"/>
            </p:cNvSpPr>
            <p:nvPr/>
          </p:nvSpPr>
          <p:spPr bwMode="auto">
            <a:xfrm>
              <a:off x="2304" y="1008"/>
              <a:ext cx="240" cy="24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86" name="Group 128"/>
            <p:cNvGrpSpPr>
              <a:grpSpLocks/>
            </p:cNvGrpSpPr>
            <p:nvPr/>
          </p:nvGrpSpPr>
          <p:grpSpPr bwMode="auto">
            <a:xfrm>
              <a:off x="2352" y="1056"/>
              <a:ext cx="144" cy="144"/>
              <a:chOff x="2352" y="480"/>
              <a:chExt cx="144" cy="144"/>
            </a:xfrm>
          </p:grpSpPr>
          <p:sp>
            <p:nvSpPr>
              <p:cNvPr id="14465" name="Rectangle 129"/>
              <p:cNvSpPr>
                <a:spLocks noChangeArrowheads="1"/>
              </p:cNvSpPr>
              <p:nvPr/>
            </p:nvSpPr>
            <p:spPr bwMode="auto">
              <a:xfrm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66" name="Rectangle 130"/>
              <p:cNvSpPr>
                <a:spLocks noChangeArrowheads="1"/>
              </p:cNvSpPr>
              <p:nvPr/>
            </p:nvSpPr>
            <p:spPr bwMode="auto">
              <a:xfrm rot="5400000">
                <a:off x="2352" y="528"/>
                <a:ext cx="144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4467" name="Rectangle 131"/>
          <p:cNvSpPr>
            <a:spLocks noChangeArrowheads="1"/>
          </p:cNvSpPr>
          <p:nvPr/>
        </p:nvSpPr>
        <p:spPr bwMode="auto">
          <a:xfrm>
            <a:off x="2422525" y="3352800"/>
            <a:ext cx="2225675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8" name="Rectangle 132"/>
          <p:cNvSpPr>
            <a:spLocks noChangeArrowheads="1"/>
          </p:cNvSpPr>
          <p:nvPr/>
        </p:nvSpPr>
        <p:spPr bwMode="auto">
          <a:xfrm>
            <a:off x="4632325" y="3352800"/>
            <a:ext cx="2225675" cy="1905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9" name="Rectangle 133"/>
          <p:cNvSpPr>
            <a:spLocks noChangeArrowheads="1"/>
          </p:cNvSpPr>
          <p:nvPr/>
        </p:nvSpPr>
        <p:spPr bwMode="auto">
          <a:xfrm>
            <a:off x="0" y="3200400"/>
            <a:ext cx="2422525" cy="2209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0" name="Rectangle 134"/>
          <p:cNvSpPr>
            <a:spLocks noChangeArrowheads="1"/>
          </p:cNvSpPr>
          <p:nvPr/>
        </p:nvSpPr>
        <p:spPr bwMode="auto">
          <a:xfrm>
            <a:off x="6858000" y="2971800"/>
            <a:ext cx="2286000" cy="2819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88" name="Group 135"/>
          <p:cNvGrpSpPr>
            <a:grpSpLocks/>
          </p:cNvGrpSpPr>
          <p:nvPr/>
        </p:nvGrpSpPr>
        <p:grpSpPr bwMode="auto">
          <a:xfrm flipH="1">
            <a:off x="4449763" y="1314450"/>
            <a:ext cx="661987" cy="762000"/>
            <a:chOff x="864" y="1152"/>
            <a:chExt cx="417" cy="480"/>
          </a:xfrm>
        </p:grpSpPr>
        <p:sp>
          <p:nvSpPr>
            <p:cNvPr id="14472" name="Line 136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3" name="Line 137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4" name="Line 138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5" name="Line 139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91" name="Group 140"/>
          <p:cNvGrpSpPr>
            <a:grpSpLocks/>
          </p:cNvGrpSpPr>
          <p:nvPr/>
        </p:nvGrpSpPr>
        <p:grpSpPr bwMode="auto">
          <a:xfrm rot="5400000">
            <a:off x="3257550" y="1157288"/>
            <a:ext cx="369887" cy="1030288"/>
            <a:chOff x="709" y="1285"/>
            <a:chExt cx="233" cy="649"/>
          </a:xfrm>
        </p:grpSpPr>
        <p:sp>
          <p:nvSpPr>
            <p:cNvPr id="14477" name="Line 141"/>
            <p:cNvSpPr>
              <a:spLocks noChangeShapeType="1"/>
            </p:cNvSpPr>
            <p:nvPr/>
          </p:nvSpPr>
          <p:spPr bwMode="auto">
            <a:xfrm flipV="1">
              <a:off x="724" y="1448"/>
              <a:ext cx="207" cy="1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8" name="Line 142"/>
            <p:cNvSpPr>
              <a:spLocks noChangeShapeType="1"/>
            </p:cNvSpPr>
            <p:nvPr/>
          </p:nvSpPr>
          <p:spPr bwMode="auto">
            <a:xfrm flipV="1">
              <a:off x="709" y="1654"/>
              <a:ext cx="207" cy="1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9" name="Line 143"/>
            <p:cNvSpPr>
              <a:spLocks noChangeShapeType="1"/>
            </p:cNvSpPr>
            <p:nvPr/>
          </p:nvSpPr>
          <p:spPr bwMode="auto">
            <a:xfrm flipH="1" flipV="1">
              <a:off x="724" y="1551"/>
              <a:ext cx="207" cy="1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0" name="Line 144"/>
            <p:cNvSpPr>
              <a:spLocks noChangeShapeType="1"/>
            </p:cNvSpPr>
            <p:nvPr/>
          </p:nvSpPr>
          <p:spPr bwMode="auto">
            <a:xfrm flipH="1" flipV="1">
              <a:off x="724" y="1769"/>
              <a:ext cx="207" cy="1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1" name="Line 145"/>
            <p:cNvSpPr>
              <a:spLocks noChangeShapeType="1"/>
            </p:cNvSpPr>
            <p:nvPr/>
          </p:nvSpPr>
          <p:spPr bwMode="auto">
            <a:xfrm flipH="1" flipV="1">
              <a:off x="709" y="1345"/>
              <a:ext cx="207" cy="1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2" name="Freeform 146"/>
            <p:cNvSpPr>
              <a:spLocks/>
            </p:cNvSpPr>
            <p:nvPr/>
          </p:nvSpPr>
          <p:spPr bwMode="auto">
            <a:xfrm flipH="1">
              <a:off x="811" y="1866"/>
              <a:ext cx="131" cy="68"/>
            </a:xfrm>
            <a:custGeom>
              <a:avLst/>
              <a:gdLst/>
              <a:ahLst/>
              <a:cxnLst>
                <a:cxn ang="0">
                  <a:pos x="131" y="68"/>
                </a:cxn>
                <a:cxn ang="0">
                  <a:pos x="0" y="0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83" name="Freeform 147"/>
            <p:cNvSpPr>
              <a:spLocks/>
            </p:cNvSpPr>
            <p:nvPr/>
          </p:nvSpPr>
          <p:spPr bwMode="auto">
            <a:xfrm flipH="1">
              <a:off x="710" y="1285"/>
              <a:ext cx="131" cy="68"/>
            </a:xfrm>
            <a:custGeom>
              <a:avLst/>
              <a:gdLst/>
              <a:ahLst/>
              <a:cxnLst>
                <a:cxn ang="0">
                  <a:pos x="131" y="68"/>
                </a:cxn>
                <a:cxn ang="0">
                  <a:pos x="0" y="0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84" name="Line 148"/>
          <p:cNvSpPr>
            <a:spLocks noChangeShapeType="1"/>
          </p:cNvSpPr>
          <p:nvPr/>
        </p:nvSpPr>
        <p:spPr bwMode="auto">
          <a:xfrm flipH="1">
            <a:off x="1689100" y="1647825"/>
            <a:ext cx="1270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5" name="Line 149"/>
          <p:cNvSpPr>
            <a:spLocks noChangeShapeType="1"/>
          </p:cNvSpPr>
          <p:nvPr/>
        </p:nvSpPr>
        <p:spPr bwMode="auto">
          <a:xfrm>
            <a:off x="1689100" y="1647825"/>
            <a:ext cx="0" cy="2663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6" name="Line 150"/>
          <p:cNvSpPr>
            <a:spLocks noChangeShapeType="1"/>
          </p:cNvSpPr>
          <p:nvPr/>
        </p:nvSpPr>
        <p:spPr bwMode="auto">
          <a:xfrm>
            <a:off x="1673225" y="4314825"/>
            <a:ext cx="7810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7" name="Line 151"/>
          <p:cNvSpPr>
            <a:spLocks noChangeShapeType="1"/>
          </p:cNvSpPr>
          <p:nvPr/>
        </p:nvSpPr>
        <p:spPr bwMode="auto">
          <a:xfrm>
            <a:off x="3973513" y="1695450"/>
            <a:ext cx="4762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8" name="Line 152"/>
          <p:cNvSpPr>
            <a:spLocks noChangeShapeType="1"/>
          </p:cNvSpPr>
          <p:nvPr/>
        </p:nvSpPr>
        <p:spPr bwMode="auto">
          <a:xfrm>
            <a:off x="5140325" y="1695450"/>
            <a:ext cx="2495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9" name="Line 153"/>
          <p:cNvSpPr>
            <a:spLocks noChangeShapeType="1"/>
          </p:cNvSpPr>
          <p:nvPr/>
        </p:nvSpPr>
        <p:spPr bwMode="auto">
          <a:xfrm>
            <a:off x="7604125" y="1695450"/>
            <a:ext cx="0" cy="2616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0" name="Line 154"/>
          <p:cNvSpPr>
            <a:spLocks noChangeShapeType="1"/>
          </p:cNvSpPr>
          <p:nvPr/>
        </p:nvSpPr>
        <p:spPr bwMode="auto">
          <a:xfrm flipH="1">
            <a:off x="6858000" y="4314825"/>
            <a:ext cx="7778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1" name="Line 155"/>
          <p:cNvSpPr>
            <a:spLocks noChangeShapeType="1"/>
          </p:cNvSpPr>
          <p:nvPr/>
        </p:nvSpPr>
        <p:spPr bwMode="auto">
          <a:xfrm>
            <a:off x="2422525" y="33528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2" name="Line 156"/>
          <p:cNvSpPr>
            <a:spLocks noChangeShapeType="1"/>
          </p:cNvSpPr>
          <p:nvPr/>
        </p:nvSpPr>
        <p:spPr bwMode="auto">
          <a:xfrm>
            <a:off x="6858000" y="3352800"/>
            <a:ext cx="0" cy="1905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3" name="Text Box 157"/>
          <p:cNvSpPr txBox="1">
            <a:spLocks noChangeArrowheads="1"/>
          </p:cNvSpPr>
          <p:nvPr/>
        </p:nvSpPr>
        <p:spPr bwMode="auto">
          <a:xfrm>
            <a:off x="3273425" y="468313"/>
            <a:ext cx="2635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600" b="1">
                <a:solidFill>
                  <a:srgbClr val="CC0000"/>
                </a:solidFill>
              </a:rPr>
              <a:t>Reverse bias</a:t>
            </a:r>
          </a:p>
        </p:txBody>
      </p:sp>
      <p:sp>
        <p:nvSpPr>
          <p:cNvPr id="14494" name="Text Box 158"/>
          <p:cNvSpPr txBox="1">
            <a:spLocks noChangeArrowheads="1"/>
          </p:cNvSpPr>
          <p:nvPr/>
        </p:nvSpPr>
        <p:spPr bwMode="auto">
          <a:xfrm>
            <a:off x="1714500" y="2514600"/>
            <a:ext cx="5761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The carriers move away from the junction.</a:t>
            </a:r>
          </a:p>
        </p:txBody>
      </p:sp>
      <p:sp>
        <p:nvSpPr>
          <p:cNvPr id="14495" name="Text Box 159"/>
          <p:cNvSpPr txBox="1">
            <a:spLocks noChangeArrowheads="1"/>
          </p:cNvSpPr>
          <p:nvPr/>
        </p:nvSpPr>
        <p:spPr bwMode="auto">
          <a:xfrm>
            <a:off x="1512888" y="5259388"/>
            <a:ext cx="630396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006699"/>
                </a:solidFill>
              </a:rPr>
              <a:t>The depletion layer is reestablished</a:t>
            </a:r>
          </a:p>
          <a:p>
            <a:pPr algn="ctr"/>
            <a:r>
              <a:rPr lang="en-US" sz="3200" b="1">
                <a:solidFill>
                  <a:srgbClr val="006699"/>
                </a:solidFill>
              </a:rPr>
              <a:t>and the diode is </a:t>
            </a:r>
            <a:r>
              <a:rPr lang="en-US" sz="3200" b="1" u="sng">
                <a:solidFill>
                  <a:srgbClr val="006699"/>
                </a:solidFill>
              </a:rPr>
              <a:t>off</a:t>
            </a:r>
            <a:r>
              <a:rPr lang="en-US" sz="3200" b="1">
                <a:solidFill>
                  <a:srgbClr val="006699"/>
                </a:solidFill>
              </a:rPr>
              <a:t>.</a:t>
            </a:r>
          </a:p>
        </p:txBody>
      </p:sp>
      <p:sp>
        <p:nvSpPr>
          <p:cNvPr id="14496" name="Rectangle 160"/>
          <p:cNvSpPr>
            <a:spLocks noChangeArrowheads="1"/>
          </p:cNvSpPr>
          <p:nvPr/>
        </p:nvSpPr>
        <p:spPr bwMode="auto">
          <a:xfrm>
            <a:off x="3973513" y="3384550"/>
            <a:ext cx="627062" cy="181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7" name="Rectangle 161"/>
          <p:cNvSpPr>
            <a:spLocks noChangeArrowheads="1"/>
          </p:cNvSpPr>
          <p:nvPr/>
        </p:nvSpPr>
        <p:spPr bwMode="auto">
          <a:xfrm>
            <a:off x="4665663" y="3394075"/>
            <a:ext cx="627062" cy="181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8" name="Line 162"/>
          <p:cNvSpPr>
            <a:spLocks noChangeShapeType="1"/>
          </p:cNvSpPr>
          <p:nvPr/>
        </p:nvSpPr>
        <p:spPr bwMode="auto">
          <a:xfrm>
            <a:off x="4006850" y="3365500"/>
            <a:ext cx="0" cy="187166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9" name="Line 163"/>
          <p:cNvSpPr>
            <a:spLocks noChangeShapeType="1"/>
          </p:cNvSpPr>
          <p:nvPr/>
        </p:nvSpPr>
        <p:spPr bwMode="auto">
          <a:xfrm>
            <a:off x="5241925" y="3370263"/>
            <a:ext cx="0" cy="1871662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4" grpId="0" autoUpdateAnimBg="0"/>
      <p:bldP spid="14495" grpId="0" autoUpdateAnimBg="0"/>
      <p:bldP spid="14496" grpId="0" animBg="1"/>
      <p:bldP spid="14497" grpId="0" animBg="1"/>
      <p:bldP spid="14498" grpId="0" animBg="1"/>
      <p:bldP spid="144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9400"/>
            <a:ext cx="7772400" cy="1143000"/>
          </a:xfrm>
        </p:spPr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Diode bias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Silicon diodes </a:t>
            </a:r>
            <a:r>
              <a:rPr lang="en-US" b="1">
                <a:solidFill>
                  <a:srgbClr val="FF3300"/>
                </a:solidFill>
              </a:rPr>
              <a:t>turn on</a:t>
            </a:r>
            <a:r>
              <a:rPr lang="en-US" b="1">
                <a:solidFill>
                  <a:schemeClr val="accent2"/>
                </a:solidFill>
              </a:rPr>
              <a:t> with a forward bias of approximately </a:t>
            </a:r>
            <a:r>
              <a:rPr lang="en-US" b="1">
                <a:solidFill>
                  <a:srgbClr val="FF3300"/>
                </a:solidFill>
              </a:rPr>
              <a:t>0.7</a:t>
            </a:r>
            <a:r>
              <a:rPr lang="en-US" b="1">
                <a:solidFill>
                  <a:schemeClr val="accent2"/>
                </a:solidFill>
              </a:rPr>
              <a:t> volts.</a:t>
            </a:r>
          </a:p>
          <a:p>
            <a:r>
              <a:rPr lang="en-US" b="1">
                <a:solidFill>
                  <a:schemeClr val="accent2"/>
                </a:solidFill>
              </a:rPr>
              <a:t>With </a:t>
            </a:r>
            <a:r>
              <a:rPr lang="en-US" b="1">
                <a:solidFill>
                  <a:srgbClr val="FF3300"/>
                </a:solidFill>
              </a:rPr>
              <a:t>reverse bias</a:t>
            </a:r>
            <a:r>
              <a:rPr lang="en-US" b="1">
                <a:solidFill>
                  <a:schemeClr val="accent2"/>
                </a:solidFill>
              </a:rPr>
              <a:t>, the depletion layer grows wider and the diode is </a:t>
            </a:r>
            <a:r>
              <a:rPr lang="en-US" b="1">
                <a:solidFill>
                  <a:srgbClr val="FF3300"/>
                </a:solidFill>
              </a:rPr>
              <a:t>off</a:t>
            </a:r>
            <a:r>
              <a:rPr lang="en-US" b="1">
                <a:solidFill>
                  <a:schemeClr val="accent2"/>
                </a:solidFill>
              </a:rPr>
              <a:t>.</a:t>
            </a:r>
          </a:p>
          <a:p>
            <a:r>
              <a:rPr lang="en-US" b="1">
                <a:solidFill>
                  <a:schemeClr val="accent2"/>
                </a:solidFill>
              </a:rPr>
              <a:t>A small </a:t>
            </a:r>
            <a:r>
              <a:rPr lang="en-US" b="1">
                <a:solidFill>
                  <a:srgbClr val="FF3300"/>
                </a:solidFill>
              </a:rPr>
              <a:t>minority</a:t>
            </a:r>
            <a:r>
              <a:rPr lang="en-US" b="1">
                <a:solidFill>
                  <a:schemeClr val="accent2"/>
                </a:solidFill>
              </a:rPr>
              <a:t> carrier current exists with reverse bias.</a:t>
            </a:r>
          </a:p>
          <a:p>
            <a:r>
              <a:rPr lang="en-US" b="1">
                <a:solidFill>
                  <a:schemeClr val="accent2"/>
                </a:solidFill>
              </a:rPr>
              <a:t>The reverse flow due to thermal carriers is called the </a:t>
            </a:r>
            <a:r>
              <a:rPr lang="en-US" b="1">
                <a:solidFill>
                  <a:srgbClr val="FF3300"/>
                </a:solidFill>
              </a:rPr>
              <a:t>saturation </a:t>
            </a:r>
            <a:r>
              <a:rPr lang="en-US" b="1">
                <a:solidFill>
                  <a:schemeClr val="accent2"/>
                </a:solidFill>
              </a:rPr>
              <a:t>current.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Diode breakdown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Diodes cannot withstand extreme values of reverse bias.</a:t>
            </a:r>
          </a:p>
          <a:p>
            <a:r>
              <a:rPr lang="en-US" b="1">
                <a:solidFill>
                  <a:schemeClr val="accent2"/>
                </a:solidFill>
              </a:rPr>
              <a:t>At high reverse bias, a carrier </a:t>
            </a:r>
            <a:r>
              <a:rPr lang="en-US" b="1">
                <a:solidFill>
                  <a:srgbClr val="FF3300"/>
                </a:solidFill>
              </a:rPr>
              <a:t>avalanche</a:t>
            </a:r>
            <a:r>
              <a:rPr lang="en-US" b="1">
                <a:solidFill>
                  <a:schemeClr val="accent2"/>
                </a:solidFill>
              </a:rPr>
              <a:t> will result due to rapid motion of the minority carriers.</a:t>
            </a:r>
          </a:p>
          <a:p>
            <a:r>
              <a:rPr lang="en-US" b="1">
                <a:solidFill>
                  <a:schemeClr val="accent2"/>
                </a:solidFill>
              </a:rPr>
              <a:t>Typical </a:t>
            </a:r>
            <a:r>
              <a:rPr lang="en-US" b="1" u="sng">
                <a:solidFill>
                  <a:schemeClr val="accent2"/>
                </a:solidFill>
              </a:rPr>
              <a:t>breakdown </a:t>
            </a:r>
            <a:r>
              <a:rPr lang="en-US" b="1">
                <a:solidFill>
                  <a:schemeClr val="accent2"/>
                </a:solidFill>
              </a:rPr>
              <a:t>ratings range from </a:t>
            </a:r>
            <a:r>
              <a:rPr lang="en-US" b="1">
                <a:solidFill>
                  <a:srgbClr val="FF3300"/>
                </a:solidFill>
              </a:rPr>
              <a:t>50</a:t>
            </a:r>
            <a:r>
              <a:rPr lang="en-US" b="1">
                <a:solidFill>
                  <a:schemeClr val="accent2"/>
                </a:solidFill>
              </a:rPr>
              <a:t> volts to </a:t>
            </a:r>
            <a:r>
              <a:rPr lang="en-US" b="1">
                <a:solidFill>
                  <a:srgbClr val="FF3300"/>
                </a:solidFill>
              </a:rPr>
              <a:t>1000</a:t>
            </a:r>
            <a:r>
              <a:rPr lang="en-US" b="1">
                <a:solidFill>
                  <a:schemeClr val="accent2"/>
                </a:solidFill>
              </a:rPr>
              <a:t> volts.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4950"/>
            <a:ext cx="7772400" cy="1143000"/>
          </a:xfrm>
        </p:spPr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Energy levels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73100" y="1406525"/>
            <a:ext cx="7772400" cy="4114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Extra </a:t>
            </a:r>
            <a:r>
              <a:rPr lang="en-US" b="1">
                <a:solidFill>
                  <a:srgbClr val="FF3300"/>
                </a:solidFill>
              </a:rPr>
              <a:t>energy </a:t>
            </a:r>
            <a:r>
              <a:rPr lang="en-US" b="1">
                <a:solidFill>
                  <a:schemeClr val="accent2"/>
                </a:solidFill>
              </a:rPr>
              <a:t>is needed to lift an electron into a higher orbit.</a:t>
            </a:r>
          </a:p>
          <a:p>
            <a:r>
              <a:rPr lang="en-US" b="1">
                <a:solidFill>
                  <a:schemeClr val="accent2"/>
                </a:solidFill>
              </a:rPr>
              <a:t>Electrons farther from the nucleus have higher potential energy.</a:t>
            </a:r>
          </a:p>
          <a:p>
            <a:r>
              <a:rPr lang="en-US" b="1">
                <a:solidFill>
                  <a:schemeClr val="accent2"/>
                </a:solidFill>
              </a:rPr>
              <a:t>When an electron falls to a lower orbit, it </a:t>
            </a:r>
            <a:r>
              <a:rPr lang="en-US" b="1">
                <a:solidFill>
                  <a:srgbClr val="FF3300"/>
                </a:solidFill>
              </a:rPr>
              <a:t>loses</a:t>
            </a:r>
            <a:r>
              <a:rPr lang="en-US" b="1">
                <a:solidFill>
                  <a:schemeClr val="accent2"/>
                </a:solidFill>
              </a:rPr>
              <a:t> energy in the form of heat, light, and other radiation.</a:t>
            </a:r>
          </a:p>
          <a:p>
            <a:r>
              <a:rPr lang="en-US" b="1">
                <a:solidFill>
                  <a:schemeClr val="accent2"/>
                </a:solidFill>
              </a:rPr>
              <a:t>An </a:t>
            </a:r>
            <a:r>
              <a:rPr lang="en-US" b="1">
                <a:solidFill>
                  <a:srgbClr val="FF3300"/>
                </a:solidFill>
              </a:rPr>
              <a:t>LED</a:t>
            </a:r>
            <a:r>
              <a:rPr lang="en-US" b="1">
                <a:solidFill>
                  <a:schemeClr val="accent2"/>
                </a:solidFill>
              </a:rPr>
              <a:t> is an example where some of the potential energy is converted to light.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Energy Hill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Barrier </a:t>
            </a:r>
            <a:r>
              <a:rPr lang="en-US" b="1">
                <a:solidFill>
                  <a:srgbClr val="FF3300"/>
                </a:solidFill>
              </a:rPr>
              <a:t>potential</a:t>
            </a:r>
            <a:r>
              <a:rPr lang="en-US" b="1">
                <a:solidFill>
                  <a:schemeClr val="accent2"/>
                </a:solidFill>
              </a:rPr>
              <a:t> of a diode</a:t>
            </a:r>
          </a:p>
          <a:p>
            <a:r>
              <a:rPr lang="en-US" b="1">
                <a:solidFill>
                  <a:schemeClr val="accent2"/>
                </a:solidFill>
              </a:rPr>
              <a:t>Electrons need sufficient energy to cross the junction</a:t>
            </a:r>
          </a:p>
          <a:p>
            <a:r>
              <a:rPr lang="en-US" b="1">
                <a:solidFill>
                  <a:schemeClr val="accent2"/>
                </a:solidFill>
              </a:rPr>
              <a:t>An </a:t>
            </a:r>
            <a:r>
              <a:rPr lang="en-US" b="1">
                <a:solidFill>
                  <a:srgbClr val="FF3300"/>
                </a:solidFill>
              </a:rPr>
              <a:t>external </a:t>
            </a:r>
            <a:r>
              <a:rPr lang="en-US" b="1">
                <a:solidFill>
                  <a:schemeClr val="accent2"/>
                </a:solidFill>
              </a:rPr>
              <a:t>voltage source that forward biases the diode provides energy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5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95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766888" y="509588"/>
            <a:ext cx="56038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The p side of a pn junction has </a:t>
            </a:r>
            <a:r>
              <a:rPr lang="en-US" b="1" u="sng">
                <a:solidFill>
                  <a:schemeClr val="accent2"/>
                </a:solidFill>
              </a:rPr>
              <a:t>trivalent 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atoms with a core charge of +3.  This core</a:t>
            </a:r>
          </a:p>
          <a:p>
            <a:pPr algn="ctr"/>
            <a:r>
              <a:rPr lang="en-US" b="1" u="sng">
                <a:solidFill>
                  <a:schemeClr val="accent2"/>
                </a:solidFill>
              </a:rPr>
              <a:t>attracts</a:t>
            </a:r>
            <a:r>
              <a:rPr lang="en-US" b="1">
                <a:solidFill>
                  <a:schemeClr val="accent2"/>
                </a:solidFill>
              </a:rPr>
              <a:t> electrons less than a +5 core.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 rot="-5400000">
            <a:off x="1207294" y="3205957"/>
            <a:ext cx="113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Energy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284413" y="2786063"/>
            <a:ext cx="1574800" cy="423862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287588" y="3575050"/>
            <a:ext cx="1574800" cy="423863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3865563" y="2254250"/>
            <a:ext cx="0" cy="2386013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813050" y="1844675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Abrupt junction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554288" y="4244975"/>
            <a:ext cx="97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P-side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V="1">
            <a:off x="2135188" y="2222500"/>
            <a:ext cx="0" cy="2136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875088" y="3683000"/>
            <a:ext cx="1574800" cy="423863"/>
          </a:xfrm>
          <a:prstGeom prst="rect">
            <a:avLst/>
          </a:prstGeom>
          <a:solidFill>
            <a:srgbClr val="33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868738" y="2905125"/>
            <a:ext cx="1574800" cy="423863"/>
          </a:xfrm>
          <a:prstGeom prst="rect">
            <a:avLst/>
          </a:prstGeom>
          <a:solidFill>
            <a:srgbClr val="33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438775" y="3657600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Valence band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435600" y="288290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Conduction band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154488" y="4230688"/>
            <a:ext cx="101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N-side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2030413" y="4814888"/>
            <a:ext cx="52530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/>
              <a:t>In an </a:t>
            </a:r>
            <a:r>
              <a:rPr lang="en-US" b="1" u="sng"/>
              <a:t>abrupt</a:t>
            </a:r>
            <a:r>
              <a:rPr lang="en-US" b="1"/>
              <a:t> junction, the p side bands</a:t>
            </a:r>
          </a:p>
          <a:p>
            <a:pPr algn="ctr"/>
            <a:r>
              <a:rPr lang="en-US" b="1"/>
              <a:t>are at a slightly higher energy level.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996950" y="5730875"/>
            <a:ext cx="71834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Real diodes have a gradual change from one material 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to the other.  The abrupt junction is conceptual.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7" grpId="0" animBg="1"/>
      <p:bldP spid="18438" grpId="0" animBg="1"/>
      <p:bldP spid="18441" grpId="0" animBg="1"/>
      <p:bldP spid="18444" grpId="0" autoUpdateAnimBg="0"/>
      <p:bldP spid="18445" grpId="0" autoUpdateAnimBg="0"/>
      <p:bldP spid="18435" grpId="0" animBg="1"/>
      <p:bldP spid="18439" grpId="0" animBg="1"/>
      <p:bldP spid="18440" grpId="0" animBg="1"/>
      <p:bldP spid="18446" grpId="0" autoUpdateAnimBg="0"/>
      <p:bldP spid="18447" grpId="0" autoUpdateAnimBg="0"/>
      <p:bldP spid="1845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Conductor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A material that allows </a:t>
            </a:r>
            <a:r>
              <a:rPr lang="en-US" b="1">
                <a:solidFill>
                  <a:srgbClr val="FF3300"/>
                </a:solidFill>
              </a:rPr>
              <a:t>current</a:t>
            </a:r>
            <a:r>
              <a:rPr lang="en-US" b="1">
                <a:solidFill>
                  <a:schemeClr val="accent2"/>
                </a:solidFill>
              </a:rPr>
              <a:t> to flow</a:t>
            </a:r>
          </a:p>
          <a:p>
            <a:r>
              <a:rPr lang="en-US" b="1">
                <a:solidFill>
                  <a:schemeClr val="accent2"/>
                </a:solidFill>
              </a:rPr>
              <a:t>Examples: copper, silver, gold</a:t>
            </a:r>
          </a:p>
          <a:p>
            <a:r>
              <a:rPr lang="en-US" b="1">
                <a:solidFill>
                  <a:schemeClr val="accent2"/>
                </a:solidFill>
              </a:rPr>
              <a:t>The best conductors have </a:t>
            </a:r>
            <a:r>
              <a:rPr lang="en-US" b="1">
                <a:solidFill>
                  <a:srgbClr val="FF3300"/>
                </a:solidFill>
              </a:rPr>
              <a:t>one</a:t>
            </a:r>
            <a:r>
              <a:rPr lang="en-US" b="1">
                <a:solidFill>
                  <a:schemeClr val="accent2"/>
                </a:solidFill>
              </a:rPr>
              <a:t> valence electron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5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5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 rot="-5400000">
            <a:off x="1805781" y="2601119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Energy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340100" y="4351338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P-side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2733675" y="1617663"/>
            <a:ext cx="0" cy="3062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635500" y="3216275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Valence band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5097463" y="4354513"/>
            <a:ext cx="101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N-side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646613" y="191770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Conduction band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882900" y="1974850"/>
            <a:ext cx="3565525" cy="882650"/>
            <a:chOff x="1439" y="1625"/>
            <a:chExt cx="2246" cy="556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1439" y="1627"/>
              <a:ext cx="992" cy="267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2693" y="1912"/>
              <a:ext cx="992" cy="267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Freeform 14"/>
            <p:cNvSpPr>
              <a:spLocks/>
            </p:cNvSpPr>
            <p:nvPr/>
          </p:nvSpPr>
          <p:spPr bwMode="auto">
            <a:xfrm>
              <a:off x="2431" y="1625"/>
              <a:ext cx="264" cy="556"/>
            </a:xfrm>
            <a:custGeom>
              <a:avLst/>
              <a:gdLst/>
              <a:ahLst/>
              <a:cxnLst>
                <a:cxn ang="0">
                  <a:pos x="264" y="286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263" y="556"/>
                </a:cxn>
                <a:cxn ang="0">
                  <a:pos x="264" y="286"/>
                </a:cxn>
              </a:cxnLst>
              <a:rect l="0" t="0" r="r" b="b"/>
              <a:pathLst>
                <a:path w="264" h="556">
                  <a:moveTo>
                    <a:pt x="264" y="286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263" y="556"/>
                  </a:lnTo>
                  <a:lnTo>
                    <a:pt x="264" y="286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3399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882900" y="3263900"/>
            <a:ext cx="3565525" cy="882650"/>
            <a:chOff x="1439" y="1625"/>
            <a:chExt cx="2246" cy="556"/>
          </a:xfrm>
        </p:grpSpPr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1439" y="1627"/>
              <a:ext cx="992" cy="267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Rectangle 18"/>
            <p:cNvSpPr>
              <a:spLocks noChangeArrowheads="1"/>
            </p:cNvSpPr>
            <p:nvPr/>
          </p:nvSpPr>
          <p:spPr bwMode="auto">
            <a:xfrm>
              <a:off x="2693" y="1912"/>
              <a:ext cx="992" cy="267"/>
            </a:xfrm>
            <a:prstGeom prst="rect">
              <a:avLst/>
            </a:prstGeom>
            <a:solidFill>
              <a:srgbClr val="33993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Freeform 19"/>
            <p:cNvSpPr>
              <a:spLocks/>
            </p:cNvSpPr>
            <p:nvPr/>
          </p:nvSpPr>
          <p:spPr bwMode="auto">
            <a:xfrm>
              <a:off x="2431" y="1625"/>
              <a:ext cx="264" cy="556"/>
            </a:xfrm>
            <a:custGeom>
              <a:avLst/>
              <a:gdLst/>
              <a:ahLst/>
              <a:cxnLst>
                <a:cxn ang="0">
                  <a:pos x="264" y="286"/>
                </a:cxn>
                <a:cxn ang="0">
                  <a:pos x="0" y="0"/>
                </a:cxn>
                <a:cxn ang="0">
                  <a:pos x="0" y="268"/>
                </a:cxn>
                <a:cxn ang="0">
                  <a:pos x="263" y="556"/>
                </a:cxn>
                <a:cxn ang="0">
                  <a:pos x="264" y="286"/>
                </a:cxn>
              </a:cxnLst>
              <a:rect l="0" t="0" r="r" b="b"/>
              <a:pathLst>
                <a:path w="264" h="556">
                  <a:moveTo>
                    <a:pt x="264" y="286"/>
                  </a:moveTo>
                  <a:lnTo>
                    <a:pt x="0" y="0"/>
                  </a:lnTo>
                  <a:lnTo>
                    <a:pt x="0" y="268"/>
                  </a:lnTo>
                  <a:lnTo>
                    <a:pt x="263" y="556"/>
                  </a:lnTo>
                  <a:lnTo>
                    <a:pt x="264" y="286"/>
                  </a:ln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100000">
                  <a:srgbClr val="339933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60400" y="620713"/>
            <a:ext cx="7820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Energy bands </a:t>
            </a:r>
            <a:r>
              <a:rPr lang="en-US" sz="2800" b="1" u="sng">
                <a:solidFill>
                  <a:schemeClr val="accent2"/>
                </a:solidFill>
              </a:rPr>
              <a:t>after</a:t>
            </a:r>
            <a:r>
              <a:rPr lang="en-US" sz="2800" b="1">
                <a:solidFill>
                  <a:schemeClr val="accent2"/>
                </a:solidFill>
              </a:rPr>
              <a:t> the depletion layer has formed</a:t>
            </a:r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1019175" y="5392738"/>
            <a:ext cx="71310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rgbClr val="FF3300"/>
                </a:solidFill>
              </a:rPr>
              <a:t>To an electron trying to diffuse across the junction,</a:t>
            </a:r>
          </a:p>
          <a:p>
            <a:pPr algn="ctr"/>
            <a:r>
              <a:rPr lang="en-US" b="1">
                <a:solidFill>
                  <a:srgbClr val="FF3300"/>
                </a:solidFill>
              </a:rPr>
              <a:t>the path it must travel looks like an energy hill.  It</a:t>
            </a:r>
          </a:p>
          <a:p>
            <a:pPr algn="ctr"/>
            <a:r>
              <a:rPr lang="en-US" b="1" u="sng">
                <a:solidFill>
                  <a:srgbClr val="FF3300"/>
                </a:solidFill>
              </a:rPr>
              <a:t>must</a:t>
            </a:r>
            <a:r>
              <a:rPr lang="en-US" b="1">
                <a:solidFill>
                  <a:srgbClr val="FF3300"/>
                </a:solidFill>
              </a:rPr>
              <a:t> receive the extra energy from an </a:t>
            </a:r>
            <a:r>
              <a:rPr lang="en-US" b="1" u="sng">
                <a:solidFill>
                  <a:srgbClr val="FF3300"/>
                </a:solidFill>
              </a:rPr>
              <a:t>outside</a:t>
            </a:r>
            <a:r>
              <a:rPr lang="en-US" b="1">
                <a:solidFill>
                  <a:srgbClr val="FF3300"/>
                </a:solidFill>
              </a:rPr>
              <a:t> source.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2779713" y="2601913"/>
            <a:ext cx="163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Energy hill</a:t>
            </a:r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4359275" y="2605088"/>
            <a:ext cx="261938" cy="238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9" grpId="0" autoUpdateAnimBg="0"/>
      <p:bldP spid="194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6700"/>
            <a:ext cx="7772400" cy="1143000"/>
          </a:xfrm>
        </p:spPr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Junction temperature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485900"/>
            <a:ext cx="7772400" cy="4114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The junction temperature is the temperature </a:t>
            </a:r>
            <a:r>
              <a:rPr lang="en-US" b="1">
                <a:solidFill>
                  <a:srgbClr val="FF3300"/>
                </a:solidFill>
              </a:rPr>
              <a:t>inside</a:t>
            </a:r>
            <a:r>
              <a:rPr lang="en-US" b="1">
                <a:solidFill>
                  <a:schemeClr val="accent2"/>
                </a:solidFill>
              </a:rPr>
              <a:t> the diode, right </a:t>
            </a:r>
            <a:r>
              <a:rPr lang="en-US" b="1" u="sng">
                <a:solidFill>
                  <a:schemeClr val="accent2"/>
                </a:solidFill>
              </a:rPr>
              <a:t>at</a:t>
            </a:r>
            <a:r>
              <a:rPr lang="en-US" b="1">
                <a:solidFill>
                  <a:schemeClr val="accent2"/>
                </a:solidFill>
              </a:rPr>
              <a:t> the pn junction.</a:t>
            </a:r>
          </a:p>
          <a:p>
            <a:r>
              <a:rPr lang="en-US" b="1">
                <a:solidFill>
                  <a:schemeClr val="accent2"/>
                </a:solidFill>
              </a:rPr>
              <a:t>When a diode is conducting, its </a:t>
            </a:r>
            <a:r>
              <a:rPr lang="en-US" b="1">
                <a:solidFill>
                  <a:srgbClr val="FF3300"/>
                </a:solidFill>
              </a:rPr>
              <a:t>junction temperature</a:t>
            </a:r>
            <a:r>
              <a:rPr lang="en-US" b="1">
                <a:solidFill>
                  <a:schemeClr val="accent2"/>
                </a:solidFill>
              </a:rPr>
              <a:t> is </a:t>
            </a:r>
            <a:r>
              <a:rPr lang="en-US" b="1" u="sng">
                <a:solidFill>
                  <a:schemeClr val="accent2"/>
                </a:solidFill>
              </a:rPr>
              <a:t>higher</a:t>
            </a:r>
            <a:r>
              <a:rPr lang="en-US" b="1">
                <a:solidFill>
                  <a:schemeClr val="accent2"/>
                </a:solidFill>
              </a:rPr>
              <a:t> than the ambient.</a:t>
            </a:r>
          </a:p>
          <a:p>
            <a:r>
              <a:rPr lang="en-US" b="1">
                <a:solidFill>
                  <a:schemeClr val="accent2"/>
                </a:solidFill>
              </a:rPr>
              <a:t>There is </a:t>
            </a:r>
            <a:r>
              <a:rPr lang="en-US" b="1">
                <a:solidFill>
                  <a:srgbClr val="FF3300"/>
                </a:solidFill>
              </a:rPr>
              <a:t>less</a:t>
            </a:r>
            <a:r>
              <a:rPr lang="en-US" b="1">
                <a:solidFill>
                  <a:schemeClr val="accent2"/>
                </a:solidFill>
              </a:rPr>
              <a:t> barrier potential at </a:t>
            </a:r>
            <a:r>
              <a:rPr lang="en-US" b="1" u="sng">
                <a:solidFill>
                  <a:schemeClr val="accent2"/>
                </a:solidFill>
              </a:rPr>
              <a:t>elevated</a:t>
            </a:r>
            <a:r>
              <a:rPr lang="en-US" b="1">
                <a:solidFill>
                  <a:schemeClr val="accent2"/>
                </a:solidFill>
              </a:rPr>
              <a:t> junction temperatures.</a:t>
            </a:r>
          </a:p>
          <a:p>
            <a:r>
              <a:rPr lang="en-US" b="1">
                <a:solidFill>
                  <a:schemeClr val="accent2"/>
                </a:solidFill>
              </a:rPr>
              <a:t>The barrier potential </a:t>
            </a:r>
            <a:r>
              <a:rPr lang="en-US" b="1" u="sng">
                <a:solidFill>
                  <a:schemeClr val="accent2"/>
                </a:solidFill>
              </a:rPr>
              <a:t>decreases</a:t>
            </a:r>
            <a:r>
              <a:rPr lang="en-US" b="1">
                <a:solidFill>
                  <a:schemeClr val="accent2"/>
                </a:solidFill>
              </a:rPr>
              <a:t> by </a:t>
            </a:r>
            <a:r>
              <a:rPr lang="en-US" b="1">
                <a:solidFill>
                  <a:srgbClr val="FF3300"/>
                </a:solidFill>
              </a:rPr>
              <a:t>2</a:t>
            </a:r>
            <a:r>
              <a:rPr lang="en-US" b="1">
                <a:solidFill>
                  <a:schemeClr val="accent2"/>
                </a:solidFill>
              </a:rPr>
              <a:t> mV for each degree Celsius rise.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3200"/>
            <a:ext cx="7772400" cy="1143000"/>
          </a:xfrm>
        </p:spPr>
        <p:txBody>
          <a:bodyPr/>
          <a:lstStyle/>
          <a:p>
            <a:r>
              <a:rPr lang="en-US" sz="4000" b="1">
                <a:solidFill>
                  <a:srgbClr val="FF3300"/>
                </a:solidFill>
              </a:rPr>
              <a:t>Reverse diode currents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510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>
                <a:solidFill>
                  <a:schemeClr val="accent2"/>
                </a:solidFill>
              </a:rPr>
              <a:t>Transient current occurs when </a:t>
            </a:r>
            <a:r>
              <a:rPr lang="en-US" sz="2800" b="1">
                <a:solidFill>
                  <a:srgbClr val="FF3300"/>
                </a:solidFill>
              </a:rPr>
              <a:t>reverse</a:t>
            </a:r>
            <a:r>
              <a:rPr lang="en-US" sz="2800" b="1">
                <a:solidFill>
                  <a:schemeClr val="accent2"/>
                </a:solidFill>
              </a:rPr>
              <a:t> voltage changes.</a:t>
            </a:r>
          </a:p>
          <a:p>
            <a:r>
              <a:rPr lang="en-US" sz="2800" b="1">
                <a:solidFill>
                  <a:schemeClr val="accent2"/>
                </a:solidFill>
              </a:rPr>
              <a:t>I</a:t>
            </a:r>
            <a:r>
              <a:rPr lang="en-US" sz="2800" b="1" baseline="-25000">
                <a:solidFill>
                  <a:schemeClr val="accent2"/>
                </a:solidFill>
              </a:rPr>
              <a:t>S</a:t>
            </a:r>
            <a:r>
              <a:rPr lang="en-US" sz="2800" b="1">
                <a:solidFill>
                  <a:schemeClr val="accent2"/>
                </a:solidFill>
              </a:rPr>
              <a:t>, the </a:t>
            </a:r>
            <a:r>
              <a:rPr lang="en-US" sz="2800" b="1">
                <a:solidFill>
                  <a:srgbClr val="FF3300"/>
                </a:solidFill>
              </a:rPr>
              <a:t>saturation</a:t>
            </a:r>
            <a:r>
              <a:rPr lang="en-US" sz="2800" b="1">
                <a:solidFill>
                  <a:schemeClr val="accent2"/>
                </a:solidFill>
              </a:rPr>
              <a:t> or </a:t>
            </a:r>
            <a:r>
              <a:rPr lang="en-US" sz="2800" b="1">
                <a:solidFill>
                  <a:srgbClr val="FF3300"/>
                </a:solidFill>
              </a:rPr>
              <a:t>minority-carrier</a:t>
            </a:r>
            <a:r>
              <a:rPr lang="en-US" sz="2800" b="1">
                <a:solidFill>
                  <a:schemeClr val="accent2"/>
                </a:solidFill>
              </a:rPr>
              <a:t> current, </a:t>
            </a:r>
            <a:r>
              <a:rPr lang="en-US" sz="2800" b="1" u="sng">
                <a:solidFill>
                  <a:schemeClr val="accent2"/>
                </a:solidFill>
              </a:rPr>
              <a:t>doubles</a:t>
            </a:r>
            <a:r>
              <a:rPr lang="en-US" sz="2800" b="1">
                <a:solidFill>
                  <a:schemeClr val="accent2"/>
                </a:solidFill>
              </a:rPr>
              <a:t> for each 10 degree Celsius rise in temperature.  It is </a:t>
            </a:r>
            <a:r>
              <a:rPr lang="en-US" sz="2800" b="1" u="sng">
                <a:solidFill>
                  <a:schemeClr val="accent2"/>
                </a:solidFill>
              </a:rPr>
              <a:t>not</a:t>
            </a:r>
            <a:r>
              <a:rPr lang="en-US" sz="2800" b="1">
                <a:solidFill>
                  <a:schemeClr val="accent2"/>
                </a:solidFill>
              </a:rPr>
              <a:t> proportional to reverse voltage.</a:t>
            </a:r>
          </a:p>
          <a:p>
            <a:r>
              <a:rPr lang="en-US" sz="2800" b="1">
                <a:solidFill>
                  <a:schemeClr val="accent2"/>
                </a:solidFill>
              </a:rPr>
              <a:t>The surface of a crystal does </a:t>
            </a:r>
            <a:r>
              <a:rPr lang="en-US" sz="2800" b="1" u="sng">
                <a:solidFill>
                  <a:schemeClr val="accent2"/>
                </a:solidFill>
              </a:rPr>
              <a:t>not</a:t>
            </a:r>
            <a:r>
              <a:rPr lang="en-US" sz="2800" b="1">
                <a:solidFill>
                  <a:schemeClr val="accent2"/>
                </a:solidFill>
              </a:rPr>
              <a:t> have complete covalent bonds.  The holes that result produce a surface-leakage current that is </a:t>
            </a:r>
            <a:r>
              <a:rPr lang="en-US" sz="2800" b="1" u="sng">
                <a:solidFill>
                  <a:schemeClr val="accent2"/>
                </a:solidFill>
              </a:rPr>
              <a:t>directly</a:t>
            </a:r>
            <a:r>
              <a:rPr lang="en-US" sz="2800" b="1">
                <a:solidFill>
                  <a:schemeClr val="accent2"/>
                </a:solidFill>
              </a:rPr>
              <a:t> proportional to reverse voltage.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FF3300"/>
                </a:solidFill>
              </a:rPr>
              <a:t>Atomic Structure of Copper</a:t>
            </a:r>
          </a:p>
        </p:txBody>
      </p:sp>
      <p:pic>
        <p:nvPicPr>
          <p:cNvPr id="39941" name="Picture 5" descr="BATES and MALVINO figure files 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9513" y="1866900"/>
            <a:ext cx="4062412" cy="4205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Core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b="1">
                <a:solidFill>
                  <a:schemeClr val="accent2"/>
                </a:solidFill>
              </a:rPr>
              <a:t>Nucleus and inner orbits</a:t>
            </a:r>
          </a:p>
          <a:p>
            <a:r>
              <a:rPr lang="en-US" sz="2800" b="1">
                <a:solidFill>
                  <a:srgbClr val="FF3300"/>
                </a:solidFill>
              </a:rPr>
              <a:t>Valence</a:t>
            </a:r>
            <a:r>
              <a:rPr lang="en-US" sz="2800" b="1">
                <a:solidFill>
                  <a:schemeClr val="accent2"/>
                </a:solidFill>
              </a:rPr>
              <a:t> or outer orbit controls electrical properties</a:t>
            </a:r>
          </a:p>
          <a:p>
            <a:r>
              <a:rPr lang="en-US" sz="2800" b="1">
                <a:solidFill>
                  <a:schemeClr val="accent2"/>
                </a:solidFill>
              </a:rPr>
              <a:t>Core of copper atom has </a:t>
            </a:r>
            <a:r>
              <a:rPr lang="en-US" sz="2800" b="1">
                <a:solidFill>
                  <a:srgbClr val="FF3300"/>
                </a:solidFill>
              </a:rPr>
              <a:t>net </a:t>
            </a:r>
            <a:r>
              <a:rPr lang="en-US" sz="2800" b="1">
                <a:solidFill>
                  <a:schemeClr val="accent2"/>
                </a:solidFill>
              </a:rPr>
              <a:t>charge of </a:t>
            </a:r>
            <a:r>
              <a:rPr lang="en-US" sz="2800" b="1">
                <a:solidFill>
                  <a:srgbClr val="FF3300"/>
                </a:solidFill>
              </a:rPr>
              <a:t>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800"/>
                            </p:stCondLst>
                            <p:childTnLst>
                              <p:par>
                                <p:cTn id="2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Core of Copper </a:t>
            </a:r>
          </a:p>
        </p:txBody>
      </p:sp>
      <p:pic>
        <p:nvPicPr>
          <p:cNvPr id="41989" name="Picture 5" descr="BATES and MALVINO figure files 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0600" y="1931988"/>
            <a:ext cx="4021138" cy="415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Free Electron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The </a:t>
            </a:r>
            <a:r>
              <a:rPr lang="en-US" b="1">
                <a:solidFill>
                  <a:srgbClr val="FF3300"/>
                </a:solidFill>
              </a:rPr>
              <a:t>attraction</a:t>
            </a:r>
            <a:r>
              <a:rPr lang="en-US" b="1">
                <a:solidFill>
                  <a:schemeClr val="accent2"/>
                </a:solidFill>
              </a:rPr>
              <a:t> between core and valence electron is </a:t>
            </a:r>
            <a:r>
              <a:rPr lang="en-US" b="1">
                <a:solidFill>
                  <a:srgbClr val="FF3300"/>
                </a:solidFill>
              </a:rPr>
              <a:t>weak</a:t>
            </a:r>
          </a:p>
          <a:p>
            <a:r>
              <a:rPr lang="en-US" b="1">
                <a:solidFill>
                  <a:schemeClr val="accent2"/>
                </a:solidFill>
              </a:rPr>
              <a:t>An outside force easily </a:t>
            </a:r>
            <a:r>
              <a:rPr lang="en-US" b="1">
                <a:solidFill>
                  <a:srgbClr val="FF3300"/>
                </a:solidFill>
              </a:rPr>
              <a:t>dislodges</a:t>
            </a:r>
            <a:r>
              <a:rPr lang="en-US" b="1">
                <a:solidFill>
                  <a:schemeClr val="accent2"/>
                </a:solidFill>
              </a:rPr>
              <a:t> a free electron from an atom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5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Semiconductor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chemeClr val="accent2"/>
                </a:solidFill>
              </a:rPr>
              <a:t>   An element with electrical properties between those of a conductor and those of an insulator.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3300"/>
                </a:solidFill>
              </a:rPr>
              <a:t>Semiconductor Examples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Semiconductors typically have </a:t>
            </a:r>
            <a:r>
              <a:rPr lang="en-US" b="1">
                <a:solidFill>
                  <a:srgbClr val="FF3300"/>
                </a:solidFill>
              </a:rPr>
              <a:t>4 valence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rgbClr val="FF3300"/>
                </a:solidFill>
              </a:rPr>
              <a:t>electrons</a:t>
            </a:r>
          </a:p>
          <a:p>
            <a:r>
              <a:rPr lang="en-US" b="1">
                <a:solidFill>
                  <a:schemeClr val="accent2"/>
                </a:solidFill>
              </a:rPr>
              <a:t>Germanium</a:t>
            </a:r>
          </a:p>
          <a:p>
            <a:r>
              <a:rPr lang="en-US" b="1">
                <a:solidFill>
                  <a:schemeClr val="accent2"/>
                </a:solidFill>
              </a:rPr>
              <a:t>Silicon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400"/>
                            </p:stCondLst>
                            <p:childTnLst>
                              <p:par>
                                <p:cTn id="1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700"/>
                            </p:stCondLst>
                            <p:childTnLst>
                              <p:par>
                                <p:cTn id="16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500"/>
                            </p:stCondLst>
                            <p:childTnLst>
                              <p:par>
                                <p:cTn id="22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77</TotalTime>
  <Words>1122</Words>
  <Application>Microsoft Office PowerPoint</Application>
  <PresentationFormat>On-screen Show (4:3)</PresentationFormat>
  <Paragraphs>171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Equity</vt:lpstr>
      <vt:lpstr>Chapter:1  Semiconductor and Diode Theory</vt:lpstr>
      <vt:lpstr>Slide 2</vt:lpstr>
      <vt:lpstr>Conductor</vt:lpstr>
      <vt:lpstr>Atomic Structure of Copper</vt:lpstr>
      <vt:lpstr>Core</vt:lpstr>
      <vt:lpstr>Core of Copper </vt:lpstr>
      <vt:lpstr>Free Electron</vt:lpstr>
      <vt:lpstr>Semiconductor</vt:lpstr>
      <vt:lpstr>Semiconductor Examples</vt:lpstr>
      <vt:lpstr>Slide 10</vt:lpstr>
      <vt:lpstr>Slide 11</vt:lpstr>
      <vt:lpstr>Inside a silicon crystal</vt:lpstr>
      <vt:lpstr>Slide 13</vt:lpstr>
      <vt:lpstr>Intrinsic Semiconductor</vt:lpstr>
      <vt:lpstr>Doping</vt:lpstr>
      <vt:lpstr>Slide 16</vt:lpstr>
      <vt:lpstr>Slide 17</vt:lpstr>
      <vt:lpstr>Semiconductors in Summary</vt:lpstr>
      <vt:lpstr>Slide 19</vt:lpstr>
      <vt:lpstr>Slide 20</vt:lpstr>
      <vt:lpstr>The pn barrier potential</vt:lpstr>
      <vt:lpstr>Slide 22</vt:lpstr>
      <vt:lpstr>Slide 23</vt:lpstr>
      <vt:lpstr>Slide 24</vt:lpstr>
      <vt:lpstr>Diode bias</vt:lpstr>
      <vt:lpstr>Diode breakdown</vt:lpstr>
      <vt:lpstr>Energy levels</vt:lpstr>
      <vt:lpstr>Energy Hill</vt:lpstr>
      <vt:lpstr>Slide 29</vt:lpstr>
      <vt:lpstr>Slide 30</vt:lpstr>
      <vt:lpstr>Junction temperature</vt:lpstr>
      <vt:lpstr>Reverse diode currents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CHANGE_ME1</dc:creator>
  <cp:lastModifiedBy>Admin</cp:lastModifiedBy>
  <cp:revision>16</cp:revision>
  <dcterms:created xsi:type="dcterms:W3CDTF">2001-12-31T22:47:47Z</dcterms:created>
  <dcterms:modified xsi:type="dcterms:W3CDTF">2015-08-11T05:31:55Z</dcterms:modified>
</cp:coreProperties>
</file>