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342" r:id="rId2"/>
    <p:sldId id="258" r:id="rId3"/>
    <p:sldId id="259" r:id="rId4"/>
    <p:sldId id="262" r:id="rId5"/>
    <p:sldId id="266" r:id="rId6"/>
    <p:sldId id="267" r:id="rId7"/>
    <p:sldId id="268" r:id="rId8"/>
    <p:sldId id="269" r:id="rId9"/>
    <p:sldId id="270" r:id="rId10"/>
    <p:sldId id="271"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6" r:id="rId42"/>
    <p:sldId id="307" r:id="rId43"/>
    <p:sldId id="309" r:id="rId44"/>
    <p:sldId id="310" r:id="rId45"/>
    <p:sldId id="316" r:id="rId46"/>
    <p:sldId id="339" r:id="rId47"/>
    <p:sldId id="340" r:id="rId48"/>
    <p:sldId id="325" r:id="rId49"/>
    <p:sldId id="326" r:id="rId50"/>
    <p:sldId id="327" r:id="rId51"/>
    <p:sldId id="328" r:id="rId52"/>
    <p:sldId id="329" r:id="rId53"/>
    <p:sldId id="330" r:id="rId54"/>
    <p:sldId id="331" r:id="rId55"/>
    <p:sldId id="332" r:id="rId56"/>
    <p:sldId id="333" r:id="rId57"/>
    <p:sldId id="334" r:id="rId58"/>
    <p:sldId id="335" r:id="rId59"/>
    <p:sldId id="336" r:id="rId60"/>
    <p:sldId id="311" r:id="rId61"/>
    <p:sldId id="312"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p:scale>
          <a:sx n="50" d="100"/>
          <a:sy n="50" d="100"/>
        </p:scale>
        <p:origin x="-1374" y="-60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55E713-28B5-46CA-BCA6-AFB7C8C9EF03}" type="doc">
      <dgm:prSet loTypeId="urn:microsoft.com/office/officeart/2005/8/layout/matrix3" loCatId="matrix" qsTypeId="urn:microsoft.com/office/officeart/2005/8/quickstyle/simple4" qsCatId="simple" csTypeId="urn:microsoft.com/office/officeart/2005/8/colors/colorful2" csCatId="colorful"/>
      <dgm:spPr/>
      <dgm:t>
        <a:bodyPr/>
        <a:lstStyle/>
        <a:p>
          <a:endParaRPr lang="en-US"/>
        </a:p>
      </dgm:t>
    </dgm:pt>
    <dgm:pt modelId="{A891DF0F-143B-4FF6-BACD-A4345DE150F0}">
      <dgm:prSet/>
      <dgm:spPr/>
      <dgm:t>
        <a:bodyPr/>
        <a:lstStyle/>
        <a:p>
          <a:r>
            <a:rPr lang="en-US"/>
            <a:t>Advantages of the signed-magnitude representation:</a:t>
          </a:r>
        </a:p>
      </dgm:t>
    </dgm:pt>
    <dgm:pt modelId="{C0DEED5A-B44E-457E-B528-AC16A7DC981C}" type="parTrans" cxnId="{82962087-BBE8-483F-968B-9499A80058B2}">
      <dgm:prSet/>
      <dgm:spPr/>
      <dgm:t>
        <a:bodyPr/>
        <a:lstStyle/>
        <a:p>
          <a:endParaRPr lang="en-US"/>
        </a:p>
      </dgm:t>
    </dgm:pt>
    <dgm:pt modelId="{A56A979B-88C5-4CC4-A689-75E4000B4070}" type="sibTrans" cxnId="{82962087-BBE8-483F-968B-9499A80058B2}">
      <dgm:prSet/>
      <dgm:spPr/>
      <dgm:t>
        <a:bodyPr/>
        <a:lstStyle/>
        <a:p>
          <a:endParaRPr lang="en-US"/>
        </a:p>
      </dgm:t>
    </dgm:pt>
    <dgm:pt modelId="{1ADA60C6-0E0F-4760-89FD-C8538E5F9CAE}">
      <dgm:prSet/>
      <dgm:spPr/>
      <dgm:t>
        <a:bodyPr/>
        <a:lstStyle/>
        <a:p>
          <a:r>
            <a:rPr lang="en-US"/>
            <a:t>It is very easy to represent and understand positive as well as negative numbers using this representation.</a:t>
          </a:r>
        </a:p>
      </dgm:t>
    </dgm:pt>
    <dgm:pt modelId="{9EBBAFC7-0775-41EF-9A3E-00ACD1362DA9}" type="parTrans" cxnId="{32B359F5-8DAD-438F-AF86-A06D0E43DE9D}">
      <dgm:prSet/>
      <dgm:spPr/>
      <dgm:t>
        <a:bodyPr/>
        <a:lstStyle/>
        <a:p>
          <a:endParaRPr lang="en-US"/>
        </a:p>
      </dgm:t>
    </dgm:pt>
    <dgm:pt modelId="{987B6122-FAAB-4675-8ECE-5BF536D0D098}" type="sibTrans" cxnId="{32B359F5-8DAD-438F-AF86-A06D0E43DE9D}">
      <dgm:prSet/>
      <dgm:spPr/>
      <dgm:t>
        <a:bodyPr/>
        <a:lstStyle/>
        <a:p>
          <a:endParaRPr lang="en-US"/>
        </a:p>
      </dgm:t>
    </dgm:pt>
    <dgm:pt modelId="{B3B05E7C-B601-4953-AACB-1D3B9A573100}">
      <dgm:prSet/>
      <dgm:spPr/>
      <dgm:t>
        <a:bodyPr/>
        <a:lstStyle/>
        <a:p>
          <a:r>
            <a:rPr lang="en-US"/>
            <a:t>The binary multiplication and the binary division of the signed binary numbers can be easily performed.</a:t>
          </a:r>
        </a:p>
      </dgm:t>
    </dgm:pt>
    <dgm:pt modelId="{68475500-268B-445B-A5B5-5F27A9E389FF}" type="parTrans" cxnId="{D622ACB8-80F5-4989-88CE-6A9AE2DCDCCA}">
      <dgm:prSet/>
      <dgm:spPr/>
      <dgm:t>
        <a:bodyPr/>
        <a:lstStyle/>
        <a:p>
          <a:endParaRPr lang="en-US"/>
        </a:p>
      </dgm:t>
    </dgm:pt>
    <dgm:pt modelId="{57DF07D8-9A75-46D9-920D-1856353225EB}" type="sibTrans" cxnId="{D622ACB8-80F5-4989-88CE-6A9AE2DCDCCA}">
      <dgm:prSet/>
      <dgm:spPr/>
      <dgm:t>
        <a:bodyPr/>
        <a:lstStyle/>
        <a:p>
          <a:endParaRPr lang="en-US"/>
        </a:p>
      </dgm:t>
    </dgm:pt>
    <dgm:pt modelId="{8F1EDE5B-2A8D-4CF2-BCC9-3A5DAC1909C4}">
      <dgm:prSet/>
      <dgm:spPr/>
      <dgm:t>
        <a:bodyPr/>
        <a:lstStyle/>
        <a:p>
          <a:r>
            <a:rPr lang="en-US"/>
            <a:t>Represent equal number of positive and negative quantities that makes it a very symmetrical method of representation.</a:t>
          </a:r>
        </a:p>
      </dgm:t>
    </dgm:pt>
    <dgm:pt modelId="{28466DB5-BD63-4961-A39B-A36827DEB2CC}" type="parTrans" cxnId="{490D5DA4-9100-487D-8168-AB7199D53CA7}">
      <dgm:prSet/>
      <dgm:spPr/>
      <dgm:t>
        <a:bodyPr/>
        <a:lstStyle/>
        <a:p>
          <a:endParaRPr lang="en-US"/>
        </a:p>
      </dgm:t>
    </dgm:pt>
    <dgm:pt modelId="{55C0903B-33A4-4611-B9E6-F6D2BEE6CDAF}" type="sibTrans" cxnId="{490D5DA4-9100-487D-8168-AB7199D53CA7}">
      <dgm:prSet/>
      <dgm:spPr/>
      <dgm:t>
        <a:bodyPr/>
        <a:lstStyle/>
        <a:p>
          <a:endParaRPr lang="en-US"/>
        </a:p>
      </dgm:t>
    </dgm:pt>
    <dgm:pt modelId="{F773D3CD-4993-4A5C-88C2-614F6B4A991E}" type="pres">
      <dgm:prSet presAssocID="{4755E713-28B5-46CA-BCA6-AFB7C8C9EF03}" presName="matrix" presStyleCnt="0">
        <dgm:presLayoutVars>
          <dgm:chMax val="1"/>
          <dgm:dir/>
          <dgm:resizeHandles val="exact"/>
        </dgm:presLayoutVars>
      </dgm:prSet>
      <dgm:spPr/>
      <dgm:t>
        <a:bodyPr/>
        <a:lstStyle/>
        <a:p>
          <a:endParaRPr lang="en-US"/>
        </a:p>
      </dgm:t>
    </dgm:pt>
    <dgm:pt modelId="{F9DD40DB-07DD-4A61-97F5-97B0D9884376}" type="pres">
      <dgm:prSet presAssocID="{4755E713-28B5-46CA-BCA6-AFB7C8C9EF03}" presName="diamond" presStyleLbl="bgShp" presStyleIdx="0" presStyleCnt="1"/>
      <dgm:spPr/>
    </dgm:pt>
    <dgm:pt modelId="{DC4796BE-1C15-4013-A3A6-1898B012403E}" type="pres">
      <dgm:prSet presAssocID="{4755E713-28B5-46CA-BCA6-AFB7C8C9EF03}" presName="quad1" presStyleLbl="node1" presStyleIdx="0" presStyleCnt="4">
        <dgm:presLayoutVars>
          <dgm:chMax val="0"/>
          <dgm:chPref val="0"/>
          <dgm:bulletEnabled val="1"/>
        </dgm:presLayoutVars>
      </dgm:prSet>
      <dgm:spPr/>
      <dgm:t>
        <a:bodyPr/>
        <a:lstStyle/>
        <a:p>
          <a:endParaRPr lang="en-US"/>
        </a:p>
      </dgm:t>
    </dgm:pt>
    <dgm:pt modelId="{716B005D-D801-4573-9757-8B659BE402A0}" type="pres">
      <dgm:prSet presAssocID="{4755E713-28B5-46CA-BCA6-AFB7C8C9EF03}" presName="quad2" presStyleLbl="node1" presStyleIdx="1" presStyleCnt="4">
        <dgm:presLayoutVars>
          <dgm:chMax val="0"/>
          <dgm:chPref val="0"/>
          <dgm:bulletEnabled val="1"/>
        </dgm:presLayoutVars>
      </dgm:prSet>
      <dgm:spPr/>
      <dgm:t>
        <a:bodyPr/>
        <a:lstStyle/>
        <a:p>
          <a:endParaRPr lang="en-US"/>
        </a:p>
      </dgm:t>
    </dgm:pt>
    <dgm:pt modelId="{0D3859C8-522B-4DAD-93CE-3EE06E6A790B}" type="pres">
      <dgm:prSet presAssocID="{4755E713-28B5-46CA-BCA6-AFB7C8C9EF03}" presName="quad3" presStyleLbl="node1" presStyleIdx="2" presStyleCnt="4">
        <dgm:presLayoutVars>
          <dgm:chMax val="0"/>
          <dgm:chPref val="0"/>
          <dgm:bulletEnabled val="1"/>
        </dgm:presLayoutVars>
      </dgm:prSet>
      <dgm:spPr/>
      <dgm:t>
        <a:bodyPr/>
        <a:lstStyle/>
        <a:p>
          <a:endParaRPr lang="en-US"/>
        </a:p>
      </dgm:t>
    </dgm:pt>
    <dgm:pt modelId="{7EA8C7F3-7C86-4CDE-815A-F8B7EF4DB50C}" type="pres">
      <dgm:prSet presAssocID="{4755E713-28B5-46CA-BCA6-AFB7C8C9EF03}" presName="quad4" presStyleLbl="node1" presStyleIdx="3" presStyleCnt="4">
        <dgm:presLayoutVars>
          <dgm:chMax val="0"/>
          <dgm:chPref val="0"/>
          <dgm:bulletEnabled val="1"/>
        </dgm:presLayoutVars>
      </dgm:prSet>
      <dgm:spPr/>
      <dgm:t>
        <a:bodyPr/>
        <a:lstStyle/>
        <a:p>
          <a:endParaRPr lang="en-US"/>
        </a:p>
      </dgm:t>
    </dgm:pt>
  </dgm:ptLst>
  <dgm:cxnLst>
    <dgm:cxn modelId="{01AA9290-68C9-4604-AD6B-CB865AF2AD1F}" type="presOf" srcId="{8F1EDE5B-2A8D-4CF2-BCC9-3A5DAC1909C4}" destId="{7EA8C7F3-7C86-4CDE-815A-F8B7EF4DB50C}" srcOrd="0" destOrd="0" presId="urn:microsoft.com/office/officeart/2005/8/layout/matrix3"/>
    <dgm:cxn modelId="{82962087-BBE8-483F-968B-9499A80058B2}" srcId="{4755E713-28B5-46CA-BCA6-AFB7C8C9EF03}" destId="{A891DF0F-143B-4FF6-BACD-A4345DE150F0}" srcOrd="0" destOrd="0" parTransId="{C0DEED5A-B44E-457E-B528-AC16A7DC981C}" sibTransId="{A56A979B-88C5-4CC4-A689-75E4000B4070}"/>
    <dgm:cxn modelId="{C4E49A1C-B787-41A5-8E99-4296CF82ECAE}" type="presOf" srcId="{A891DF0F-143B-4FF6-BACD-A4345DE150F0}" destId="{DC4796BE-1C15-4013-A3A6-1898B012403E}" srcOrd="0" destOrd="0" presId="urn:microsoft.com/office/officeart/2005/8/layout/matrix3"/>
    <dgm:cxn modelId="{490D5DA4-9100-487D-8168-AB7199D53CA7}" srcId="{4755E713-28B5-46CA-BCA6-AFB7C8C9EF03}" destId="{8F1EDE5B-2A8D-4CF2-BCC9-3A5DAC1909C4}" srcOrd="3" destOrd="0" parTransId="{28466DB5-BD63-4961-A39B-A36827DEB2CC}" sibTransId="{55C0903B-33A4-4611-B9E6-F6D2BEE6CDAF}"/>
    <dgm:cxn modelId="{ACB1F5A0-0E2F-4F43-BAE9-1CDF1AF38455}" type="presOf" srcId="{1ADA60C6-0E0F-4760-89FD-C8538E5F9CAE}" destId="{716B005D-D801-4573-9757-8B659BE402A0}" srcOrd="0" destOrd="0" presId="urn:microsoft.com/office/officeart/2005/8/layout/matrix3"/>
    <dgm:cxn modelId="{D622ACB8-80F5-4989-88CE-6A9AE2DCDCCA}" srcId="{4755E713-28B5-46CA-BCA6-AFB7C8C9EF03}" destId="{B3B05E7C-B601-4953-AACB-1D3B9A573100}" srcOrd="2" destOrd="0" parTransId="{68475500-268B-445B-A5B5-5F27A9E389FF}" sibTransId="{57DF07D8-9A75-46D9-920D-1856353225EB}"/>
    <dgm:cxn modelId="{4EA7D6A7-FB25-47D4-B151-E2791E392451}" type="presOf" srcId="{B3B05E7C-B601-4953-AACB-1D3B9A573100}" destId="{0D3859C8-522B-4DAD-93CE-3EE06E6A790B}" srcOrd="0" destOrd="0" presId="urn:microsoft.com/office/officeart/2005/8/layout/matrix3"/>
    <dgm:cxn modelId="{2A772E04-4CFF-48A6-AF1B-8710604AC2C2}" type="presOf" srcId="{4755E713-28B5-46CA-BCA6-AFB7C8C9EF03}" destId="{F773D3CD-4993-4A5C-88C2-614F6B4A991E}" srcOrd="0" destOrd="0" presId="urn:microsoft.com/office/officeart/2005/8/layout/matrix3"/>
    <dgm:cxn modelId="{32B359F5-8DAD-438F-AF86-A06D0E43DE9D}" srcId="{4755E713-28B5-46CA-BCA6-AFB7C8C9EF03}" destId="{1ADA60C6-0E0F-4760-89FD-C8538E5F9CAE}" srcOrd="1" destOrd="0" parTransId="{9EBBAFC7-0775-41EF-9A3E-00ACD1362DA9}" sibTransId="{987B6122-FAAB-4675-8ECE-5BF536D0D098}"/>
    <dgm:cxn modelId="{4659C001-0CFB-4ED5-8DB1-956444B8EAEB}" type="presParOf" srcId="{F773D3CD-4993-4A5C-88C2-614F6B4A991E}" destId="{F9DD40DB-07DD-4A61-97F5-97B0D9884376}" srcOrd="0" destOrd="0" presId="urn:microsoft.com/office/officeart/2005/8/layout/matrix3"/>
    <dgm:cxn modelId="{EA340A6E-28EA-4680-8726-2F8456E2B5B5}" type="presParOf" srcId="{F773D3CD-4993-4A5C-88C2-614F6B4A991E}" destId="{DC4796BE-1C15-4013-A3A6-1898B012403E}" srcOrd="1" destOrd="0" presId="urn:microsoft.com/office/officeart/2005/8/layout/matrix3"/>
    <dgm:cxn modelId="{720394A9-494B-483D-91A6-4725514FF960}" type="presParOf" srcId="{F773D3CD-4993-4A5C-88C2-614F6B4A991E}" destId="{716B005D-D801-4573-9757-8B659BE402A0}" srcOrd="2" destOrd="0" presId="urn:microsoft.com/office/officeart/2005/8/layout/matrix3"/>
    <dgm:cxn modelId="{A72F6954-8221-449E-B843-D12A81E82614}" type="presParOf" srcId="{F773D3CD-4993-4A5C-88C2-614F6B4A991E}" destId="{0D3859C8-522B-4DAD-93CE-3EE06E6A790B}" srcOrd="3" destOrd="0" presId="urn:microsoft.com/office/officeart/2005/8/layout/matrix3"/>
    <dgm:cxn modelId="{DFC7E638-B63B-4C31-B154-142960A19165}" type="presParOf" srcId="{F773D3CD-4993-4A5C-88C2-614F6B4A991E}" destId="{7EA8C7F3-7C86-4CDE-815A-F8B7EF4DB50C}"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782E13-FF47-4204-8BCF-A9AD5E975D5B}" type="doc">
      <dgm:prSet loTypeId="urn:microsoft.com/office/officeart/2016/7/layout/BasicLinearProcessNumbered" loCatId="process" qsTypeId="urn:microsoft.com/office/officeart/2005/8/quickstyle/simple5" qsCatId="simple" csTypeId="urn:microsoft.com/office/officeart/2005/8/colors/colorful5" csCatId="colorful"/>
      <dgm:spPr/>
      <dgm:t>
        <a:bodyPr/>
        <a:lstStyle/>
        <a:p>
          <a:endParaRPr lang="en-US"/>
        </a:p>
      </dgm:t>
    </dgm:pt>
    <dgm:pt modelId="{6EEC8601-6294-4BE9-903B-B73FDECD0EC6}">
      <dgm:prSet/>
      <dgm:spPr/>
      <dgm:t>
        <a:bodyPr/>
        <a:lstStyle/>
        <a:p>
          <a:r>
            <a:rPr lang="en-US"/>
            <a:t>Disadvantages of the signed-magnitude representation:</a:t>
          </a:r>
        </a:p>
      </dgm:t>
    </dgm:pt>
    <dgm:pt modelId="{A90AD0B3-6238-4C4E-B822-B3C8A59CB1D3}" type="parTrans" cxnId="{825B58EA-7652-45D3-AC6F-9EE525518A56}">
      <dgm:prSet/>
      <dgm:spPr/>
      <dgm:t>
        <a:bodyPr/>
        <a:lstStyle/>
        <a:p>
          <a:endParaRPr lang="en-US"/>
        </a:p>
      </dgm:t>
    </dgm:pt>
    <dgm:pt modelId="{E72B01AF-900C-4AB3-B196-96A78F897E0D}" type="sibTrans" cxnId="{825B58EA-7652-45D3-AC6F-9EE525518A56}">
      <dgm:prSet phldrT="1"/>
      <dgm:spPr/>
      <dgm:t>
        <a:bodyPr/>
        <a:lstStyle/>
        <a:p>
          <a:r>
            <a:rPr lang="en-US"/>
            <a:t>1</a:t>
          </a:r>
        </a:p>
      </dgm:t>
    </dgm:pt>
    <dgm:pt modelId="{B76B2BD5-463B-45CB-8D72-93901DEA59DD}">
      <dgm:prSet/>
      <dgm:spPr/>
      <dgm:t>
        <a:bodyPr/>
        <a:lstStyle/>
        <a:p>
          <a:r>
            <a:rPr lang="en-US"/>
            <a:t>It is not an easy task to perform the binary addition and the binary subtraction using this representation.</a:t>
          </a:r>
        </a:p>
      </dgm:t>
    </dgm:pt>
    <dgm:pt modelId="{3435A358-1FA4-449B-A255-29693C499B38}" type="parTrans" cxnId="{1F9C708A-01FC-47CD-BCF2-D8352D38F860}">
      <dgm:prSet/>
      <dgm:spPr/>
      <dgm:t>
        <a:bodyPr/>
        <a:lstStyle/>
        <a:p>
          <a:endParaRPr lang="en-US"/>
        </a:p>
      </dgm:t>
    </dgm:pt>
    <dgm:pt modelId="{27DF4C84-478B-487D-AD6C-68BA1DB2356F}" type="sibTrans" cxnId="{1F9C708A-01FC-47CD-BCF2-D8352D38F860}">
      <dgm:prSet phldrT="2"/>
      <dgm:spPr/>
      <dgm:t>
        <a:bodyPr/>
        <a:lstStyle/>
        <a:p>
          <a:r>
            <a:rPr lang="en-US"/>
            <a:t>2</a:t>
          </a:r>
        </a:p>
      </dgm:t>
    </dgm:pt>
    <dgm:pt modelId="{3B1819E5-21C1-4CA7-9E1A-CF3618D20146}">
      <dgm:prSet/>
      <dgm:spPr/>
      <dgm:t>
        <a:bodyPr/>
        <a:lstStyle/>
        <a:p>
          <a:r>
            <a:rPr lang="en-US"/>
            <a:t>It provides two different representations of zero, one for plus zero and another for negative zero but actually they are the same values. This could lead to some confusion while performing various arithmetic operations.</a:t>
          </a:r>
        </a:p>
      </dgm:t>
    </dgm:pt>
    <dgm:pt modelId="{4E080027-402F-4D6B-81ED-27FD8A9950A8}" type="parTrans" cxnId="{BD0B1A1D-FFE2-440F-A8CE-A50680246833}">
      <dgm:prSet/>
      <dgm:spPr/>
      <dgm:t>
        <a:bodyPr/>
        <a:lstStyle/>
        <a:p>
          <a:endParaRPr lang="en-US"/>
        </a:p>
      </dgm:t>
    </dgm:pt>
    <dgm:pt modelId="{C6F3872B-CC10-42C2-873E-ADE22046AB9C}" type="sibTrans" cxnId="{BD0B1A1D-FFE2-440F-A8CE-A50680246833}">
      <dgm:prSet phldrT="3"/>
      <dgm:spPr/>
      <dgm:t>
        <a:bodyPr/>
        <a:lstStyle/>
        <a:p>
          <a:r>
            <a:rPr lang="en-US"/>
            <a:t>3</a:t>
          </a:r>
        </a:p>
      </dgm:t>
    </dgm:pt>
    <dgm:pt modelId="{C7590DBF-B8BE-4471-BBBD-C3453CB8C09A}" type="pres">
      <dgm:prSet presAssocID="{32782E13-FF47-4204-8BCF-A9AD5E975D5B}" presName="Name0" presStyleCnt="0">
        <dgm:presLayoutVars>
          <dgm:animLvl val="lvl"/>
          <dgm:resizeHandles val="exact"/>
        </dgm:presLayoutVars>
      </dgm:prSet>
      <dgm:spPr/>
      <dgm:t>
        <a:bodyPr/>
        <a:lstStyle/>
        <a:p>
          <a:endParaRPr lang="en-US"/>
        </a:p>
      </dgm:t>
    </dgm:pt>
    <dgm:pt modelId="{374A8239-0BAA-407F-9703-900FC5C7A977}" type="pres">
      <dgm:prSet presAssocID="{6EEC8601-6294-4BE9-903B-B73FDECD0EC6}" presName="compositeNode" presStyleCnt="0">
        <dgm:presLayoutVars>
          <dgm:bulletEnabled val="1"/>
        </dgm:presLayoutVars>
      </dgm:prSet>
      <dgm:spPr/>
    </dgm:pt>
    <dgm:pt modelId="{D5107CEF-420A-4DCF-B81C-CBE3165D02BB}" type="pres">
      <dgm:prSet presAssocID="{6EEC8601-6294-4BE9-903B-B73FDECD0EC6}" presName="bgRect" presStyleLbl="bgAccFollowNode1" presStyleIdx="0" presStyleCnt="3"/>
      <dgm:spPr/>
      <dgm:t>
        <a:bodyPr/>
        <a:lstStyle/>
        <a:p>
          <a:endParaRPr lang="en-US"/>
        </a:p>
      </dgm:t>
    </dgm:pt>
    <dgm:pt modelId="{3AB305F5-DEF7-46E5-8589-B4153109DA79}" type="pres">
      <dgm:prSet presAssocID="{E72B01AF-900C-4AB3-B196-96A78F897E0D}" presName="sibTransNodeCircle" presStyleLbl="alignNode1" presStyleIdx="0" presStyleCnt="6">
        <dgm:presLayoutVars>
          <dgm:chMax val="0"/>
          <dgm:bulletEnabled/>
        </dgm:presLayoutVars>
      </dgm:prSet>
      <dgm:spPr/>
      <dgm:t>
        <a:bodyPr/>
        <a:lstStyle/>
        <a:p>
          <a:endParaRPr lang="en-US"/>
        </a:p>
      </dgm:t>
    </dgm:pt>
    <dgm:pt modelId="{3DBB744A-A0C2-4E43-A22A-001A77E8503C}" type="pres">
      <dgm:prSet presAssocID="{6EEC8601-6294-4BE9-903B-B73FDECD0EC6}" presName="bottomLine" presStyleLbl="alignNode1" presStyleIdx="1" presStyleCnt="6">
        <dgm:presLayoutVars/>
      </dgm:prSet>
      <dgm:spPr/>
    </dgm:pt>
    <dgm:pt modelId="{3A402819-533C-4005-97C8-359A14A8075B}" type="pres">
      <dgm:prSet presAssocID="{6EEC8601-6294-4BE9-903B-B73FDECD0EC6}" presName="nodeText" presStyleLbl="bgAccFollowNode1" presStyleIdx="0" presStyleCnt="3">
        <dgm:presLayoutVars>
          <dgm:bulletEnabled val="1"/>
        </dgm:presLayoutVars>
      </dgm:prSet>
      <dgm:spPr/>
      <dgm:t>
        <a:bodyPr/>
        <a:lstStyle/>
        <a:p>
          <a:endParaRPr lang="en-US"/>
        </a:p>
      </dgm:t>
    </dgm:pt>
    <dgm:pt modelId="{E5A99AE8-7B0E-480D-9288-A490FDD4D41B}" type="pres">
      <dgm:prSet presAssocID="{E72B01AF-900C-4AB3-B196-96A78F897E0D}" presName="sibTrans" presStyleCnt="0"/>
      <dgm:spPr/>
    </dgm:pt>
    <dgm:pt modelId="{98987DAE-526E-40AC-9AFC-54908B1C1FE7}" type="pres">
      <dgm:prSet presAssocID="{B76B2BD5-463B-45CB-8D72-93901DEA59DD}" presName="compositeNode" presStyleCnt="0">
        <dgm:presLayoutVars>
          <dgm:bulletEnabled val="1"/>
        </dgm:presLayoutVars>
      </dgm:prSet>
      <dgm:spPr/>
    </dgm:pt>
    <dgm:pt modelId="{33DD668B-13A3-494B-8283-3950FC3B6DF1}" type="pres">
      <dgm:prSet presAssocID="{B76B2BD5-463B-45CB-8D72-93901DEA59DD}" presName="bgRect" presStyleLbl="bgAccFollowNode1" presStyleIdx="1" presStyleCnt="3"/>
      <dgm:spPr/>
      <dgm:t>
        <a:bodyPr/>
        <a:lstStyle/>
        <a:p>
          <a:endParaRPr lang="en-US"/>
        </a:p>
      </dgm:t>
    </dgm:pt>
    <dgm:pt modelId="{E260BBFC-C30C-4D8B-9EA3-8E7D2294DD6C}" type="pres">
      <dgm:prSet presAssocID="{27DF4C84-478B-487D-AD6C-68BA1DB2356F}" presName="sibTransNodeCircle" presStyleLbl="alignNode1" presStyleIdx="2" presStyleCnt="6">
        <dgm:presLayoutVars>
          <dgm:chMax val="0"/>
          <dgm:bulletEnabled/>
        </dgm:presLayoutVars>
      </dgm:prSet>
      <dgm:spPr/>
      <dgm:t>
        <a:bodyPr/>
        <a:lstStyle/>
        <a:p>
          <a:endParaRPr lang="en-US"/>
        </a:p>
      </dgm:t>
    </dgm:pt>
    <dgm:pt modelId="{EF25FB62-FBB2-4D67-90BC-513D64B0F1F1}" type="pres">
      <dgm:prSet presAssocID="{B76B2BD5-463B-45CB-8D72-93901DEA59DD}" presName="bottomLine" presStyleLbl="alignNode1" presStyleIdx="3" presStyleCnt="6">
        <dgm:presLayoutVars/>
      </dgm:prSet>
      <dgm:spPr/>
    </dgm:pt>
    <dgm:pt modelId="{2C8040B8-4DCA-41CC-A9A7-1EB018435A4A}" type="pres">
      <dgm:prSet presAssocID="{B76B2BD5-463B-45CB-8D72-93901DEA59DD}" presName="nodeText" presStyleLbl="bgAccFollowNode1" presStyleIdx="1" presStyleCnt="3">
        <dgm:presLayoutVars>
          <dgm:bulletEnabled val="1"/>
        </dgm:presLayoutVars>
      </dgm:prSet>
      <dgm:spPr/>
      <dgm:t>
        <a:bodyPr/>
        <a:lstStyle/>
        <a:p>
          <a:endParaRPr lang="en-US"/>
        </a:p>
      </dgm:t>
    </dgm:pt>
    <dgm:pt modelId="{28352380-3C8B-4213-A079-B2D3170B087E}" type="pres">
      <dgm:prSet presAssocID="{27DF4C84-478B-487D-AD6C-68BA1DB2356F}" presName="sibTrans" presStyleCnt="0"/>
      <dgm:spPr/>
    </dgm:pt>
    <dgm:pt modelId="{B21BF85F-74BF-412B-A4CD-31235E5D2F04}" type="pres">
      <dgm:prSet presAssocID="{3B1819E5-21C1-4CA7-9E1A-CF3618D20146}" presName="compositeNode" presStyleCnt="0">
        <dgm:presLayoutVars>
          <dgm:bulletEnabled val="1"/>
        </dgm:presLayoutVars>
      </dgm:prSet>
      <dgm:spPr/>
    </dgm:pt>
    <dgm:pt modelId="{7A5DAE23-AA34-460E-9FCC-F90505EF4795}" type="pres">
      <dgm:prSet presAssocID="{3B1819E5-21C1-4CA7-9E1A-CF3618D20146}" presName="bgRect" presStyleLbl="bgAccFollowNode1" presStyleIdx="2" presStyleCnt="3"/>
      <dgm:spPr/>
      <dgm:t>
        <a:bodyPr/>
        <a:lstStyle/>
        <a:p>
          <a:endParaRPr lang="en-US"/>
        </a:p>
      </dgm:t>
    </dgm:pt>
    <dgm:pt modelId="{53BBD47B-FACF-43B2-8B08-6C7CBAF5E83E}" type="pres">
      <dgm:prSet presAssocID="{C6F3872B-CC10-42C2-873E-ADE22046AB9C}" presName="sibTransNodeCircle" presStyleLbl="alignNode1" presStyleIdx="4" presStyleCnt="6">
        <dgm:presLayoutVars>
          <dgm:chMax val="0"/>
          <dgm:bulletEnabled/>
        </dgm:presLayoutVars>
      </dgm:prSet>
      <dgm:spPr/>
      <dgm:t>
        <a:bodyPr/>
        <a:lstStyle/>
        <a:p>
          <a:endParaRPr lang="en-US"/>
        </a:p>
      </dgm:t>
    </dgm:pt>
    <dgm:pt modelId="{AFBAA491-B36D-4C73-908F-64DCD29DAC9E}" type="pres">
      <dgm:prSet presAssocID="{3B1819E5-21C1-4CA7-9E1A-CF3618D20146}" presName="bottomLine" presStyleLbl="alignNode1" presStyleIdx="5" presStyleCnt="6">
        <dgm:presLayoutVars/>
      </dgm:prSet>
      <dgm:spPr/>
    </dgm:pt>
    <dgm:pt modelId="{DD1E2622-B0E4-49F8-A102-DC7CF73DB748}" type="pres">
      <dgm:prSet presAssocID="{3B1819E5-21C1-4CA7-9E1A-CF3618D20146}" presName="nodeText" presStyleLbl="bgAccFollowNode1" presStyleIdx="2" presStyleCnt="3">
        <dgm:presLayoutVars>
          <dgm:bulletEnabled val="1"/>
        </dgm:presLayoutVars>
      </dgm:prSet>
      <dgm:spPr/>
      <dgm:t>
        <a:bodyPr/>
        <a:lstStyle/>
        <a:p>
          <a:endParaRPr lang="en-US"/>
        </a:p>
      </dgm:t>
    </dgm:pt>
  </dgm:ptLst>
  <dgm:cxnLst>
    <dgm:cxn modelId="{2E35AD77-1329-49C9-A0CA-17E1EE1E1D30}" type="presOf" srcId="{6EEC8601-6294-4BE9-903B-B73FDECD0EC6}" destId="{3A402819-533C-4005-97C8-359A14A8075B}" srcOrd="1" destOrd="0" presId="urn:microsoft.com/office/officeart/2016/7/layout/BasicLinearProcessNumbered"/>
    <dgm:cxn modelId="{B308D8F7-F173-411C-A9EC-EA2E7D3E97C0}" type="presOf" srcId="{3B1819E5-21C1-4CA7-9E1A-CF3618D20146}" destId="{7A5DAE23-AA34-460E-9FCC-F90505EF4795}" srcOrd="0" destOrd="0" presId="urn:microsoft.com/office/officeart/2016/7/layout/BasicLinearProcessNumbered"/>
    <dgm:cxn modelId="{BD0B1A1D-FFE2-440F-A8CE-A50680246833}" srcId="{32782E13-FF47-4204-8BCF-A9AD5E975D5B}" destId="{3B1819E5-21C1-4CA7-9E1A-CF3618D20146}" srcOrd="2" destOrd="0" parTransId="{4E080027-402F-4D6B-81ED-27FD8A9950A8}" sibTransId="{C6F3872B-CC10-42C2-873E-ADE22046AB9C}"/>
    <dgm:cxn modelId="{F6C09208-7327-48F2-BCCE-31799F4E008A}" type="presOf" srcId="{32782E13-FF47-4204-8BCF-A9AD5E975D5B}" destId="{C7590DBF-B8BE-4471-BBBD-C3453CB8C09A}" srcOrd="0" destOrd="0" presId="urn:microsoft.com/office/officeart/2016/7/layout/BasicLinearProcessNumbered"/>
    <dgm:cxn modelId="{45C077AE-C07E-4D22-817D-EE0EFD76A047}" type="presOf" srcId="{27DF4C84-478B-487D-AD6C-68BA1DB2356F}" destId="{E260BBFC-C30C-4D8B-9EA3-8E7D2294DD6C}" srcOrd="0" destOrd="0" presId="urn:microsoft.com/office/officeart/2016/7/layout/BasicLinearProcessNumbered"/>
    <dgm:cxn modelId="{825B58EA-7652-45D3-AC6F-9EE525518A56}" srcId="{32782E13-FF47-4204-8BCF-A9AD5E975D5B}" destId="{6EEC8601-6294-4BE9-903B-B73FDECD0EC6}" srcOrd="0" destOrd="0" parTransId="{A90AD0B3-6238-4C4E-B822-B3C8A59CB1D3}" sibTransId="{E72B01AF-900C-4AB3-B196-96A78F897E0D}"/>
    <dgm:cxn modelId="{59588181-B042-46F9-9F08-60F173236AE8}" type="presOf" srcId="{B76B2BD5-463B-45CB-8D72-93901DEA59DD}" destId="{33DD668B-13A3-494B-8283-3950FC3B6DF1}" srcOrd="0" destOrd="0" presId="urn:microsoft.com/office/officeart/2016/7/layout/BasicLinearProcessNumbered"/>
    <dgm:cxn modelId="{82FCADEA-1B6D-4958-B850-2CC2D4467253}" type="presOf" srcId="{3B1819E5-21C1-4CA7-9E1A-CF3618D20146}" destId="{DD1E2622-B0E4-49F8-A102-DC7CF73DB748}" srcOrd="1" destOrd="0" presId="urn:microsoft.com/office/officeart/2016/7/layout/BasicLinearProcessNumbered"/>
    <dgm:cxn modelId="{3BC44EAD-988C-420F-B79B-246AD8DF266D}" type="presOf" srcId="{E72B01AF-900C-4AB3-B196-96A78F897E0D}" destId="{3AB305F5-DEF7-46E5-8589-B4153109DA79}" srcOrd="0" destOrd="0" presId="urn:microsoft.com/office/officeart/2016/7/layout/BasicLinearProcessNumbered"/>
    <dgm:cxn modelId="{700D4FD8-ECB2-4F80-B5B9-E1ADC7D2C575}" type="presOf" srcId="{6EEC8601-6294-4BE9-903B-B73FDECD0EC6}" destId="{D5107CEF-420A-4DCF-B81C-CBE3165D02BB}" srcOrd="0" destOrd="0" presId="urn:microsoft.com/office/officeart/2016/7/layout/BasicLinearProcessNumbered"/>
    <dgm:cxn modelId="{1F9C708A-01FC-47CD-BCF2-D8352D38F860}" srcId="{32782E13-FF47-4204-8BCF-A9AD5E975D5B}" destId="{B76B2BD5-463B-45CB-8D72-93901DEA59DD}" srcOrd="1" destOrd="0" parTransId="{3435A358-1FA4-449B-A255-29693C499B38}" sibTransId="{27DF4C84-478B-487D-AD6C-68BA1DB2356F}"/>
    <dgm:cxn modelId="{21D39CC4-D1DC-4D8F-803B-577D27F04035}" type="presOf" srcId="{C6F3872B-CC10-42C2-873E-ADE22046AB9C}" destId="{53BBD47B-FACF-43B2-8B08-6C7CBAF5E83E}" srcOrd="0" destOrd="0" presId="urn:microsoft.com/office/officeart/2016/7/layout/BasicLinearProcessNumbered"/>
    <dgm:cxn modelId="{742870AA-9694-4FA5-81D3-85EBEBE2C637}" type="presOf" srcId="{B76B2BD5-463B-45CB-8D72-93901DEA59DD}" destId="{2C8040B8-4DCA-41CC-A9A7-1EB018435A4A}" srcOrd="1" destOrd="0" presId="urn:microsoft.com/office/officeart/2016/7/layout/BasicLinearProcessNumbered"/>
    <dgm:cxn modelId="{799E8D92-BC20-4610-8FB6-371AEB2678AC}" type="presParOf" srcId="{C7590DBF-B8BE-4471-BBBD-C3453CB8C09A}" destId="{374A8239-0BAA-407F-9703-900FC5C7A977}" srcOrd="0" destOrd="0" presId="urn:microsoft.com/office/officeart/2016/7/layout/BasicLinearProcessNumbered"/>
    <dgm:cxn modelId="{220F3EEA-0AB4-4B93-972B-A364684700B2}" type="presParOf" srcId="{374A8239-0BAA-407F-9703-900FC5C7A977}" destId="{D5107CEF-420A-4DCF-B81C-CBE3165D02BB}" srcOrd="0" destOrd="0" presId="urn:microsoft.com/office/officeart/2016/7/layout/BasicLinearProcessNumbered"/>
    <dgm:cxn modelId="{02E2CA61-22C4-4287-82F7-D4E1467EA2B2}" type="presParOf" srcId="{374A8239-0BAA-407F-9703-900FC5C7A977}" destId="{3AB305F5-DEF7-46E5-8589-B4153109DA79}" srcOrd="1" destOrd="0" presId="urn:microsoft.com/office/officeart/2016/7/layout/BasicLinearProcessNumbered"/>
    <dgm:cxn modelId="{71CD8AA2-E26A-46BC-BB0A-C96E92A4DC5C}" type="presParOf" srcId="{374A8239-0BAA-407F-9703-900FC5C7A977}" destId="{3DBB744A-A0C2-4E43-A22A-001A77E8503C}" srcOrd="2" destOrd="0" presId="urn:microsoft.com/office/officeart/2016/7/layout/BasicLinearProcessNumbered"/>
    <dgm:cxn modelId="{2A2A8BBB-C923-41D6-9443-ABF26CD0E47D}" type="presParOf" srcId="{374A8239-0BAA-407F-9703-900FC5C7A977}" destId="{3A402819-533C-4005-97C8-359A14A8075B}" srcOrd="3" destOrd="0" presId="urn:microsoft.com/office/officeart/2016/7/layout/BasicLinearProcessNumbered"/>
    <dgm:cxn modelId="{BFB1A678-CEB6-4738-8C12-325C710575BB}" type="presParOf" srcId="{C7590DBF-B8BE-4471-BBBD-C3453CB8C09A}" destId="{E5A99AE8-7B0E-480D-9288-A490FDD4D41B}" srcOrd="1" destOrd="0" presId="urn:microsoft.com/office/officeart/2016/7/layout/BasicLinearProcessNumbered"/>
    <dgm:cxn modelId="{474157CC-249B-4538-8430-3733352505CC}" type="presParOf" srcId="{C7590DBF-B8BE-4471-BBBD-C3453CB8C09A}" destId="{98987DAE-526E-40AC-9AFC-54908B1C1FE7}" srcOrd="2" destOrd="0" presId="urn:microsoft.com/office/officeart/2016/7/layout/BasicLinearProcessNumbered"/>
    <dgm:cxn modelId="{D8006AD8-92D1-4F21-B570-C8F3FEA72242}" type="presParOf" srcId="{98987DAE-526E-40AC-9AFC-54908B1C1FE7}" destId="{33DD668B-13A3-494B-8283-3950FC3B6DF1}" srcOrd="0" destOrd="0" presId="urn:microsoft.com/office/officeart/2016/7/layout/BasicLinearProcessNumbered"/>
    <dgm:cxn modelId="{CC8432FA-27C4-4236-ADF0-6CA2A8781A9B}" type="presParOf" srcId="{98987DAE-526E-40AC-9AFC-54908B1C1FE7}" destId="{E260BBFC-C30C-4D8B-9EA3-8E7D2294DD6C}" srcOrd="1" destOrd="0" presId="urn:microsoft.com/office/officeart/2016/7/layout/BasicLinearProcessNumbered"/>
    <dgm:cxn modelId="{EB88AAD5-B947-4160-AA25-FE49218DB6AA}" type="presParOf" srcId="{98987DAE-526E-40AC-9AFC-54908B1C1FE7}" destId="{EF25FB62-FBB2-4D67-90BC-513D64B0F1F1}" srcOrd="2" destOrd="0" presId="urn:microsoft.com/office/officeart/2016/7/layout/BasicLinearProcessNumbered"/>
    <dgm:cxn modelId="{F783B642-CE4E-4B96-9CA6-7359CF3CE105}" type="presParOf" srcId="{98987DAE-526E-40AC-9AFC-54908B1C1FE7}" destId="{2C8040B8-4DCA-41CC-A9A7-1EB018435A4A}" srcOrd="3" destOrd="0" presId="urn:microsoft.com/office/officeart/2016/7/layout/BasicLinearProcessNumbered"/>
    <dgm:cxn modelId="{04AE9F1C-A4CA-4382-8C42-CDD12E6C8428}" type="presParOf" srcId="{C7590DBF-B8BE-4471-BBBD-C3453CB8C09A}" destId="{28352380-3C8B-4213-A079-B2D3170B087E}" srcOrd="3" destOrd="0" presId="urn:microsoft.com/office/officeart/2016/7/layout/BasicLinearProcessNumbered"/>
    <dgm:cxn modelId="{EBA51103-310E-4713-B0A9-F8252D07F74A}" type="presParOf" srcId="{C7590DBF-B8BE-4471-BBBD-C3453CB8C09A}" destId="{B21BF85F-74BF-412B-A4CD-31235E5D2F04}" srcOrd="4" destOrd="0" presId="urn:microsoft.com/office/officeart/2016/7/layout/BasicLinearProcessNumbered"/>
    <dgm:cxn modelId="{DEE7F5CA-69E3-4629-AFF9-9ADBA9A0EC0F}" type="presParOf" srcId="{B21BF85F-74BF-412B-A4CD-31235E5D2F04}" destId="{7A5DAE23-AA34-460E-9FCC-F90505EF4795}" srcOrd="0" destOrd="0" presId="urn:microsoft.com/office/officeart/2016/7/layout/BasicLinearProcessNumbered"/>
    <dgm:cxn modelId="{8B205F80-E849-41E5-BC65-6B42D6361980}" type="presParOf" srcId="{B21BF85F-74BF-412B-A4CD-31235E5D2F04}" destId="{53BBD47B-FACF-43B2-8B08-6C7CBAF5E83E}" srcOrd="1" destOrd="0" presId="urn:microsoft.com/office/officeart/2016/7/layout/BasicLinearProcessNumbered"/>
    <dgm:cxn modelId="{9C32DF10-ADAE-43AB-BAD9-E5B8F4A22B1F}" type="presParOf" srcId="{B21BF85F-74BF-412B-A4CD-31235E5D2F04}" destId="{AFBAA491-B36D-4C73-908F-64DCD29DAC9E}" srcOrd="2" destOrd="0" presId="urn:microsoft.com/office/officeart/2016/7/layout/BasicLinearProcessNumbered"/>
    <dgm:cxn modelId="{3C9C0EE7-01E6-4FA5-9F3E-37EA8891188A}" type="presParOf" srcId="{B21BF85F-74BF-412B-A4CD-31235E5D2F04}" destId="{DD1E2622-B0E4-49F8-A102-DC7CF73DB748}"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E8F70A-C0B5-48DE-BD98-2C2AF7CB1E0F}"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E9F22517-C83A-49AC-B9AF-81D744E2CD9A}">
      <dgm:prSet/>
      <dgm:spPr/>
      <dgm:t>
        <a:bodyPr/>
        <a:lstStyle/>
        <a:p>
          <a:r>
            <a:rPr lang="en-US"/>
            <a:t>One’s complement method can be used to represent negative binary numbers. </a:t>
          </a:r>
        </a:p>
      </dgm:t>
    </dgm:pt>
    <dgm:pt modelId="{0C3A082D-D64E-4B78-A219-390879399453}" type="parTrans" cxnId="{ECFEBBA1-64D0-4971-A353-713BA1C35EFB}">
      <dgm:prSet/>
      <dgm:spPr/>
      <dgm:t>
        <a:bodyPr/>
        <a:lstStyle/>
        <a:p>
          <a:endParaRPr lang="en-US"/>
        </a:p>
      </dgm:t>
    </dgm:pt>
    <dgm:pt modelId="{8A0A13F8-9C47-45DA-8461-2153FE2481DD}" type="sibTrans" cxnId="{ECFEBBA1-64D0-4971-A353-713BA1C35EFB}">
      <dgm:prSet/>
      <dgm:spPr/>
      <dgm:t>
        <a:bodyPr/>
        <a:lstStyle/>
        <a:p>
          <a:endParaRPr lang="en-US"/>
        </a:p>
      </dgm:t>
    </dgm:pt>
    <dgm:pt modelId="{CA91ECE4-E93D-47C5-B860-604B072F01DA}">
      <dgm:prSet/>
      <dgm:spPr/>
      <dgm:t>
        <a:bodyPr/>
        <a:lstStyle/>
        <a:p>
          <a:r>
            <a:rPr lang="en-US"/>
            <a:t>A negative number can be represented using one’s complement method by first computing the binary equivalent of the number and then changing all the zeros with ones and all the ones with zeros.</a:t>
          </a:r>
        </a:p>
      </dgm:t>
    </dgm:pt>
    <dgm:pt modelId="{CDCBDB46-8649-4FEB-BE8B-407EB54650DB}" type="parTrans" cxnId="{B6509741-FC0C-4AC3-94C4-0B19AD5B4176}">
      <dgm:prSet/>
      <dgm:spPr/>
      <dgm:t>
        <a:bodyPr/>
        <a:lstStyle/>
        <a:p>
          <a:endParaRPr lang="en-US"/>
        </a:p>
      </dgm:t>
    </dgm:pt>
    <dgm:pt modelId="{C4E03A22-2379-4B72-9ABB-BA105BAD1B2D}" type="sibTrans" cxnId="{B6509741-FC0C-4AC3-94C4-0B19AD5B4176}">
      <dgm:prSet/>
      <dgm:spPr/>
      <dgm:t>
        <a:bodyPr/>
        <a:lstStyle/>
        <a:p>
          <a:endParaRPr lang="en-US"/>
        </a:p>
      </dgm:t>
    </dgm:pt>
    <dgm:pt modelId="{D01ECCA9-11EC-4F5B-B06D-25AAD897F50F}">
      <dgm:prSet/>
      <dgm:spPr/>
      <dgm:t>
        <a:bodyPr/>
        <a:lstStyle/>
        <a:p>
          <a:r>
            <a:rPr lang="en-US"/>
            <a:t>For example, the binary equivalent of the decimal number 15 is 00001111. Therefore, -15 can be represented using one’s complement method as 11110000.</a:t>
          </a:r>
        </a:p>
      </dgm:t>
    </dgm:pt>
    <dgm:pt modelId="{662FE53F-B93B-40B9-9E52-E7B2C096E809}" type="parTrans" cxnId="{1C32C3D3-E54A-47AE-8AE3-04D25E155C6F}">
      <dgm:prSet/>
      <dgm:spPr/>
      <dgm:t>
        <a:bodyPr/>
        <a:lstStyle/>
        <a:p>
          <a:endParaRPr lang="en-US"/>
        </a:p>
      </dgm:t>
    </dgm:pt>
    <dgm:pt modelId="{45F413D7-07DF-4CBA-9303-B7323FC93527}" type="sibTrans" cxnId="{1C32C3D3-E54A-47AE-8AE3-04D25E155C6F}">
      <dgm:prSet/>
      <dgm:spPr/>
      <dgm:t>
        <a:bodyPr/>
        <a:lstStyle/>
        <a:p>
          <a:endParaRPr lang="en-US"/>
        </a:p>
      </dgm:t>
    </dgm:pt>
    <dgm:pt modelId="{4F6E9353-06D0-4013-8248-DCAF004E0E6E}" type="pres">
      <dgm:prSet presAssocID="{75E8F70A-C0B5-48DE-BD98-2C2AF7CB1E0F}" presName="vert0" presStyleCnt="0">
        <dgm:presLayoutVars>
          <dgm:dir/>
          <dgm:animOne val="branch"/>
          <dgm:animLvl val="lvl"/>
        </dgm:presLayoutVars>
      </dgm:prSet>
      <dgm:spPr/>
      <dgm:t>
        <a:bodyPr/>
        <a:lstStyle/>
        <a:p>
          <a:endParaRPr lang="en-US"/>
        </a:p>
      </dgm:t>
    </dgm:pt>
    <dgm:pt modelId="{A6C40D77-DC8B-4281-8D29-BC395652C47B}" type="pres">
      <dgm:prSet presAssocID="{E9F22517-C83A-49AC-B9AF-81D744E2CD9A}" presName="thickLine" presStyleLbl="alignNode1" presStyleIdx="0" presStyleCnt="3"/>
      <dgm:spPr/>
    </dgm:pt>
    <dgm:pt modelId="{EE3E8A7C-64A4-4F73-95E6-1AF0C3256C12}" type="pres">
      <dgm:prSet presAssocID="{E9F22517-C83A-49AC-B9AF-81D744E2CD9A}" presName="horz1" presStyleCnt="0"/>
      <dgm:spPr/>
    </dgm:pt>
    <dgm:pt modelId="{3BA78273-1BA9-478A-99F5-B231E0464928}" type="pres">
      <dgm:prSet presAssocID="{E9F22517-C83A-49AC-B9AF-81D744E2CD9A}" presName="tx1" presStyleLbl="revTx" presStyleIdx="0" presStyleCnt="3"/>
      <dgm:spPr/>
      <dgm:t>
        <a:bodyPr/>
        <a:lstStyle/>
        <a:p>
          <a:endParaRPr lang="en-US"/>
        </a:p>
      </dgm:t>
    </dgm:pt>
    <dgm:pt modelId="{151F0811-283A-445E-AC41-A67CF591503A}" type="pres">
      <dgm:prSet presAssocID="{E9F22517-C83A-49AC-B9AF-81D744E2CD9A}" presName="vert1" presStyleCnt="0"/>
      <dgm:spPr/>
    </dgm:pt>
    <dgm:pt modelId="{CE1D7A2F-97A9-45BB-9F30-744D2B7DA5D4}" type="pres">
      <dgm:prSet presAssocID="{CA91ECE4-E93D-47C5-B860-604B072F01DA}" presName="thickLine" presStyleLbl="alignNode1" presStyleIdx="1" presStyleCnt="3"/>
      <dgm:spPr/>
    </dgm:pt>
    <dgm:pt modelId="{1F9F8DA6-40FB-42B2-A95D-377E85CCCEB7}" type="pres">
      <dgm:prSet presAssocID="{CA91ECE4-E93D-47C5-B860-604B072F01DA}" presName="horz1" presStyleCnt="0"/>
      <dgm:spPr/>
    </dgm:pt>
    <dgm:pt modelId="{991090FD-944F-4E2E-B40F-08068DAAA9DF}" type="pres">
      <dgm:prSet presAssocID="{CA91ECE4-E93D-47C5-B860-604B072F01DA}" presName="tx1" presStyleLbl="revTx" presStyleIdx="1" presStyleCnt="3"/>
      <dgm:spPr/>
      <dgm:t>
        <a:bodyPr/>
        <a:lstStyle/>
        <a:p>
          <a:endParaRPr lang="en-US"/>
        </a:p>
      </dgm:t>
    </dgm:pt>
    <dgm:pt modelId="{DAC24FCD-F5DC-4252-A877-172DA49BD3C3}" type="pres">
      <dgm:prSet presAssocID="{CA91ECE4-E93D-47C5-B860-604B072F01DA}" presName="vert1" presStyleCnt="0"/>
      <dgm:spPr/>
    </dgm:pt>
    <dgm:pt modelId="{63476E03-EE23-401E-AA3B-EA105F28BCE4}" type="pres">
      <dgm:prSet presAssocID="{D01ECCA9-11EC-4F5B-B06D-25AAD897F50F}" presName="thickLine" presStyleLbl="alignNode1" presStyleIdx="2" presStyleCnt="3"/>
      <dgm:spPr/>
    </dgm:pt>
    <dgm:pt modelId="{A7E0ED9B-7941-44A8-9EBC-1CA8B65F3DA9}" type="pres">
      <dgm:prSet presAssocID="{D01ECCA9-11EC-4F5B-B06D-25AAD897F50F}" presName="horz1" presStyleCnt="0"/>
      <dgm:spPr/>
    </dgm:pt>
    <dgm:pt modelId="{A3B40233-42FD-48BB-8CFA-56C039B06B44}" type="pres">
      <dgm:prSet presAssocID="{D01ECCA9-11EC-4F5B-B06D-25AAD897F50F}" presName="tx1" presStyleLbl="revTx" presStyleIdx="2" presStyleCnt="3"/>
      <dgm:spPr/>
      <dgm:t>
        <a:bodyPr/>
        <a:lstStyle/>
        <a:p>
          <a:endParaRPr lang="en-US"/>
        </a:p>
      </dgm:t>
    </dgm:pt>
    <dgm:pt modelId="{30692A62-125E-4837-9170-FE52EA6BC559}" type="pres">
      <dgm:prSet presAssocID="{D01ECCA9-11EC-4F5B-B06D-25AAD897F50F}" presName="vert1" presStyleCnt="0"/>
      <dgm:spPr/>
    </dgm:pt>
  </dgm:ptLst>
  <dgm:cxnLst>
    <dgm:cxn modelId="{ECFEBBA1-64D0-4971-A353-713BA1C35EFB}" srcId="{75E8F70A-C0B5-48DE-BD98-2C2AF7CB1E0F}" destId="{E9F22517-C83A-49AC-B9AF-81D744E2CD9A}" srcOrd="0" destOrd="0" parTransId="{0C3A082D-D64E-4B78-A219-390879399453}" sibTransId="{8A0A13F8-9C47-45DA-8461-2153FE2481DD}"/>
    <dgm:cxn modelId="{C026CC3B-DD42-474E-9A77-6253F3A37481}" type="presOf" srcId="{CA91ECE4-E93D-47C5-B860-604B072F01DA}" destId="{991090FD-944F-4E2E-B40F-08068DAAA9DF}" srcOrd="0" destOrd="0" presId="urn:microsoft.com/office/officeart/2008/layout/LinedList"/>
    <dgm:cxn modelId="{1C32C3D3-E54A-47AE-8AE3-04D25E155C6F}" srcId="{75E8F70A-C0B5-48DE-BD98-2C2AF7CB1E0F}" destId="{D01ECCA9-11EC-4F5B-B06D-25AAD897F50F}" srcOrd="2" destOrd="0" parTransId="{662FE53F-B93B-40B9-9E52-E7B2C096E809}" sibTransId="{45F413D7-07DF-4CBA-9303-B7323FC93527}"/>
    <dgm:cxn modelId="{A16D53FF-D594-4288-AF73-F087CA6B99C5}" type="presOf" srcId="{D01ECCA9-11EC-4F5B-B06D-25AAD897F50F}" destId="{A3B40233-42FD-48BB-8CFA-56C039B06B44}" srcOrd="0" destOrd="0" presId="urn:microsoft.com/office/officeart/2008/layout/LinedList"/>
    <dgm:cxn modelId="{B6509741-FC0C-4AC3-94C4-0B19AD5B4176}" srcId="{75E8F70A-C0B5-48DE-BD98-2C2AF7CB1E0F}" destId="{CA91ECE4-E93D-47C5-B860-604B072F01DA}" srcOrd="1" destOrd="0" parTransId="{CDCBDB46-8649-4FEB-BE8B-407EB54650DB}" sibTransId="{C4E03A22-2379-4B72-9ABB-BA105BAD1B2D}"/>
    <dgm:cxn modelId="{8E9BFD6E-407F-49E2-8ECB-14056C103C33}" type="presOf" srcId="{E9F22517-C83A-49AC-B9AF-81D744E2CD9A}" destId="{3BA78273-1BA9-478A-99F5-B231E0464928}" srcOrd="0" destOrd="0" presId="urn:microsoft.com/office/officeart/2008/layout/LinedList"/>
    <dgm:cxn modelId="{CF65772D-678D-438A-B8E7-2821D6EBB264}" type="presOf" srcId="{75E8F70A-C0B5-48DE-BD98-2C2AF7CB1E0F}" destId="{4F6E9353-06D0-4013-8248-DCAF004E0E6E}" srcOrd="0" destOrd="0" presId="urn:microsoft.com/office/officeart/2008/layout/LinedList"/>
    <dgm:cxn modelId="{FB027D9F-BDC5-48E7-AA04-BFAEFB233366}" type="presParOf" srcId="{4F6E9353-06D0-4013-8248-DCAF004E0E6E}" destId="{A6C40D77-DC8B-4281-8D29-BC395652C47B}" srcOrd="0" destOrd="0" presId="urn:microsoft.com/office/officeart/2008/layout/LinedList"/>
    <dgm:cxn modelId="{856DA6D6-0331-4F06-A7D5-437DD47FAEA3}" type="presParOf" srcId="{4F6E9353-06D0-4013-8248-DCAF004E0E6E}" destId="{EE3E8A7C-64A4-4F73-95E6-1AF0C3256C12}" srcOrd="1" destOrd="0" presId="urn:microsoft.com/office/officeart/2008/layout/LinedList"/>
    <dgm:cxn modelId="{E213C7C7-DD91-4911-AC17-E41D91063F1B}" type="presParOf" srcId="{EE3E8A7C-64A4-4F73-95E6-1AF0C3256C12}" destId="{3BA78273-1BA9-478A-99F5-B231E0464928}" srcOrd="0" destOrd="0" presId="urn:microsoft.com/office/officeart/2008/layout/LinedList"/>
    <dgm:cxn modelId="{8E3D1152-467B-4DC5-9A3F-3646EF2F50FF}" type="presParOf" srcId="{EE3E8A7C-64A4-4F73-95E6-1AF0C3256C12}" destId="{151F0811-283A-445E-AC41-A67CF591503A}" srcOrd="1" destOrd="0" presId="urn:microsoft.com/office/officeart/2008/layout/LinedList"/>
    <dgm:cxn modelId="{6DBA3890-AB2D-48ED-A011-61AD87921305}" type="presParOf" srcId="{4F6E9353-06D0-4013-8248-DCAF004E0E6E}" destId="{CE1D7A2F-97A9-45BB-9F30-744D2B7DA5D4}" srcOrd="2" destOrd="0" presId="urn:microsoft.com/office/officeart/2008/layout/LinedList"/>
    <dgm:cxn modelId="{AA402EE2-B88A-46F1-A423-04B69B8EC000}" type="presParOf" srcId="{4F6E9353-06D0-4013-8248-DCAF004E0E6E}" destId="{1F9F8DA6-40FB-42B2-A95D-377E85CCCEB7}" srcOrd="3" destOrd="0" presId="urn:microsoft.com/office/officeart/2008/layout/LinedList"/>
    <dgm:cxn modelId="{1E2A2BA7-3DA6-4887-A7C0-F502008EA0D8}" type="presParOf" srcId="{1F9F8DA6-40FB-42B2-A95D-377E85CCCEB7}" destId="{991090FD-944F-4E2E-B40F-08068DAAA9DF}" srcOrd="0" destOrd="0" presId="urn:microsoft.com/office/officeart/2008/layout/LinedList"/>
    <dgm:cxn modelId="{AC4FEA96-0360-4E16-AF52-05ECFA3D403D}" type="presParOf" srcId="{1F9F8DA6-40FB-42B2-A95D-377E85CCCEB7}" destId="{DAC24FCD-F5DC-4252-A877-172DA49BD3C3}" srcOrd="1" destOrd="0" presId="urn:microsoft.com/office/officeart/2008/layout/LinedList"/>
    <dgm:cxn modelId="{33965CAA-0497-4DA6-99B3-82D4E415BC8C}" type="presParOf" srcId="{4F6E9353-06D0-4013-8248-DCAF004E0E6E}" destId="{63476E03-EE23-401E-AA3B-EA105F28BCE4}" srcOrd="4" destOrd="0" presId="urn:microsoft.com/office/officeart/2008/layout/LinedList"/>
    <dgm:cxn modelId="{6D08AF4E-0419-4185-9F9D-9BAA1934F884}" type="presParOf" srcId="{4F6E9353-06D0-4013-8248-DCAF004E0E6E}" destId="{A7E0ED9B-7941-44A8-9EBC-1CA8B65F3DA9}" srcOrd="5" destOrd="0" presId="urn:microsoft.com/office/officeart/2008/layout/LinedList"/>
    <dgm:cxn modelId="{D072136A-A88F-4377-9268-C49AD3491370}" type="presParOf" srcId="{A7E0ED9B-7941-44A8-9EBC-1CA8B65F3DA9}" destId="{A3B40233-42FD-48BB-8CFA-56C039B06B44}" srcOrd="0" destOrd="0" presId="urn:microsoft.com/office/officeart/2008/layout/LinedList"/>
    <dgm:cxn modelId="{6870E3F1-6AB6-4CFB-88FF-2DD976E502F6}" type="presParOf" srcId="{A7E0ED9B-7941-44A8-9EBC-1CA8B65F3DA9}" destId="{30692A62-125E-4837-9170-FE52EA6BC55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E0E426B-CCCC-472C-A279-E426EBC4BB78}" type="doc">
      <dgm:prSet loTypeId="urn:microsoft.com/office/officeart/2005/8/layout/hierarchy1" loCatId="hierarchy" qsTypeId="urn:microsoft.com/office/officeart/2005/8/quickstyle/simple2" qsCatId="simple" csTypeId="urn:microsoft.com/office/officeart/2005/8/colors/accent1_2" csCatId="accent1"/>
      <dgm:spPr/>
      <dgm:t>
        <a:bodyPr/>
        <a:lstStyle/>
        <a:p>
          <a:endParaRPr lang="en-US"/>
        </a:p>
      </dgm:t>
    </dgm:pt>
    <dgm:pt modelId="{FE065AD8-EBEF-40C0-BC1A-CF22D33EBE39}">
      <dgm:prSet/>
      <dgm:spPr/>
      <dgm:t>
        <a:bodyPr/>
        <a:lstStyle/>
        <a:p>
          <a:r>
            <a:rPr lang="en-US"/>
            <a:t>The equivalent binary representation of 25 is in byte size is 00011001.</a:t>
          </a:r>
        </a:p>
      </dgm:t>
    </dgm:pt>
    <dgm:pt modelId="{5607ACAA-7F36-4FCF-BF77-988859AA7C8C}" type="parTrans" cxnId="{FC6FDAAE-EFA8-4121-ACEA-C8E6B9540C5C}">
      <dgm:prSet/>
      <dgm:spPr/>
      <dgm:t>
        <a:bodyPr/>
        <a:lstStyle/>
        <a:p>
          <a:endParaRPr lang="en-US"/>
        </a:p>
      </dgm:t>
    </dgm:pt>
    <dgm:pt modelId="{2E9C111A-2A07-42CC-911B-F93F52608390}" type="sibTrans" cxnId="{FC6FDAAE-EFA8-4121-ACEA-C8E6B9540C5C}">
      <dgm:prSet/>
      <dgm:spPr/>
      <dgm:t>
        <a:bodyPr/>
        <a:lstStyle/>
        <a:p>
          <a:endParaRPr lang="en-US"/>
        </a:p>
      </dgm:t>
    </dgm:pt>
    <dgm:pt modelId="{AD46EA45-0E6B-411A-BE72-A41E1F16EB70}">
      <dgm:prSet/>
      <dgm:spPr/>
      <dgm:t>
        <a:bodyPr/>
        <a:lstStyle/>
        <a:p>
          <a:r>
            <a:rPr lang="en-US"/>
            <a:t>Now, change all the zeros to ones and all the ones to zeros in order to obtain the ones complement representation: 11100110</a:t>
          </a:r>
        </a:p>
      </dgm:t>
    </dgm:pt>
    <dgm:pt modelId="{A6699D38-121E-45CB-A129-ED9A43A8D4FB}" type="parTrans" cxnId="{CBBDF63F-114E-483D-8A71-ADC482B3B9E3}">
      <dgm:prSet/>
      <dgm:spPr/>
      <dgm:t>
        <a:bodyPr/>
        <a:lstStyle/>
        <a:p>
          <a:endParaRPr lang="en-US"/>
        </a:p>
      </dgm:t>
    </dgm:pt>
    <dgm:pt modelId="{F3A42BB3-3BF7-4E3E-BB62-F22D65369E13}" type="sibTrans" cxnId="{CBBDF63F-114E-483D-8A71-ADC482B3B9E3}">
      <dgm:prSet/>
      <dgm:spPr/>
      <dgm:t>
        <a:bodyPr/>
        <a:lstStyle/>
        <a:p>
          <a:endParaRPr lang="en-US"/>
        </a:p>
      </dgm:t>
    </dgm:pt>
    <dgm:pt modelId="{BE9E3D10-E667-4621-BF7C-F31277F9AAA3}">
      <dgm:prSet/>
      <dgm:spPr/>
      <dgm:t>
        <a:bodyPr/>
        <a:lstStyle/>
        <a:p>
          <a:r>
            <a:rPr lang="en-US"/>
            <a:t>Therefore, the one’s complement representation of -25 is 11100110.</a:t>
          </a:r>
        </a:p>
      </dgm:t>
    </dgm:pt>
    <dgm:pt modelId="{6F05392E-403B-4C90-A651-C1D5037BFBAF}" type="parTrans" cxnId="{1A1D4DC1-C529-43E2-A952-A41FCE00F781}">
      <dgm:prSet/>
      <dgm:spPr/>
      <dgm:t>
        <a:bodyPr/>
        <a:lstStyle/>
        <a:p>
          <a:endParaRPr lang="en-US"/>
        </a:p>
      </dgm:t>
    </dgm:pt>
    <dgm:pt modelId="{DA6210D0-E77D-4650-BB26-85F50F44F399}" type="sibTrans" cxnId="{1A1D4DC1-C529-43E2-A952-A41FCE00F781}">
      <dgm:prSet/>
      <dgm:spPr/>
      <dgm:t>
        <a:bodyPr/>
        <a:lstStyle/>
        <a:p>
          <a:endParaRPr lang="en-US"/>
        </a:p>
      </dgm:t>
    </dgm:pt>
    <dgm:pt modelId="{A2138236-4BD1-4D4F-9625-50E63F6FE074}" type="pres">
      <dgm:prSet presAssocID="{6E0E426B-CCCC-472C-A279-E426EBC4BB78}" presName="hierChild1" presStyleCnt="0">
        <dgm:presLayoutVars>
          <dgm:chPref val="1"/>
          <dgm:dir/>
          <dgm:animOne val="branch"/>
          <dgm:animLvl val="lvl"/>
          <dgm:resizeHandles/>
        </dgm:presLayoutVars>
      </dgm:prSet>
      <dgm:spPr/>
      <dgm:t>
        <a:bodyPr/>
        <a:lstStyle/>
        <a:p>
          <a:endParaRPr lang="en-US"/>
        </a:p>
      </dgm:t>
    </dgm:pt>
    <dgm:pt modelId="{438C432B-EDD9-4841-A6E2-3BE250E74917}" type="pres">
      <dgm:prSet presAssocID="{FE065AD8-EBEF-40C0-BC1A-CF22D33EBE39}" presName="hierRoot1" presStyleCnt="0"/>
      <dgm:spPr/>
    </dgm:pt>
    <dgm:pt modelId="{1C582182-331E-4E30-AA7A-17484F3DA76F}" type="pres">
      <dgm:prSet presAssocID="{FE065AD8-EBEF-40C0-BC1A-CF22D33EBE39}" presName="composite" presStyleCnt="0"/>
      <dgm:spPr/>
    </dgm:pt>
    <dgm:pt modelId="{B8EF64ED-4F16-42A4-A31C-78B3279B5B57}" type="pres">
      <dgm:prSet presAssocID="{FE065AD8-EBEF-40C0-BC1A-CF22D33EBE39}" presName="background" presStyleLbl="node0" presStyleIdx="0" presStyleCnt="3"/>
      <dgm:spPr/>
    </dgm:pt>
    <dgm:pt modelId="{6828D356-4B9E-4825-9E46-93ADA98284C6}" type="pres">
      <dgm:prSet presAssocID="{FE065AD8-EBEF-40C0-BC1A-CF22D33EBE39}" presName="text" presStyleLbl="fgAcc0" presStyleIdx="0" presStyleCnt="3">
        <dgm:presLayoutVars>
          <dgm:chPref val="3"/>
        </dgm:presLayoutVars>
      </dgm:prSet>
      <dgm:spPr/>
      <dgm:t>
        <a:bodyPr/>
        <a:lstStyle/>
        <a:p>
          <a:endParaRPr lang="en-US"/>
        </a:p>
      </dgm:t>
    </dgm:pt>
    <dgm:pt modelId="{357DD968-9CC2-45BA-AE0F-E6553F965557}" type="pres">
      <dgm:prSet presAssocID="{FE065AD8-EBEF-40C0-BC1A-CF22D33EBE39}" presName="hierChild2" presStyleCnt="0"/>
      <dgm:spPr/>
    </dgm:pt>
    <dgm:pt modelId="{F2356AE9-E805-4CBF-AD0D-DC00329DF506}" type="pres">
      <dgm:prSet presAssocID="{AD46EA45-0E6B-411A-BE72-A41E1F16EB70}" presName="hierRoot1" presStyleCnt="0"/>
      <dgm:spPr/>
    </dgm:pt>
    <dgm:pt modelId="{AC22D322-85BB-4A76-8C80-9ACD525117F6}" type="pres">
      <dgm:prSet presAssocID="{AD46EA45-0E6B-411A-BE72-A41E1F16EB70}" presName="composite" presStyleCnt="0"/>
      <dgm:spPr/>
    </dgm:pt>
    <dgm:pt modelId="{002FA45E-C71B-45D2-9F61-65AF813A4ADA}" type="pres">
      <dgm:prSet presAssocID="{AD46EA45-0E6B-411A-BE72-A41E1F16EB70}" presName="background" presStyleLbl="node0" presStyleIdx="1" presStyleCnt="3"/>
      <dgm:spPr/>
    </dgm:pt>
    <dgm:pt modelId="{88C710EF-56AE-457F-995B-AD43CFE54695}" type="pres">
      <dgm:prSet presAssocID="{AD46EA45-0E6B-411A-BE72-A41E1F16EB70}" presName="text" presStyleLbl="fgAcc0" presStyleIdx="1" presStyleCnt="3">
        <dgm:presLayoutVars>
          <dgm:chPref val="3"/>
        </dgm:presLayoutVars>
      </dgm:prSet>
      <dgm:spPr/>
      <dgm:t>
        <a:bodyPr/>
        <a:lstStyle/>
        <a:p>
          <a:endParaRPr lang="en-US"/>
        </a:p>
      </dgm:t>
    </dgm:pt>
    <dgm:pt modelId="{B480EEC9-696E-4C30-AC8D-B7F872DFBAD4}" type="pres">
      <dgm:prSet presAssocID="{AD46EA45-0E6B-411A-BE72-A41E1F16EB70}" presName="hierChild2" presStyleCnt="0"/>
      <dgm:spPr/>
    </dgm:pt>
    <dgm:pt modelId="{805384E2-E886-4084-8C08-36016A249E31}" type="pres">
      <dgm:prSet presAssocID="{BE9E3D10-E667-4621-BF7C-F31277F9AAA3}" presName="hierRoot1" presStyleCnt="0"/>
      <dgm:spPr/>
    </dgm:pt>
    <dgm:pt modelId="{FE907155-EC20-404B-B11A-04B24C9334B3}" type="pres">
      <dgm:prSet presAssocID="{BE9E3D10-E667-4621-BF7C-F31277F9AAA3}" presName="composite" presStyleCnt="0"/>
      <dgm:spPr/>
    </dgm:pt>
    <dgm:pt modelId="{AB010A04-E29F-4FF3-BC06-063137ACCC92}" type="pres">
      <dgm:prSet presAssocID="{BE9E3D10-E667-4621-BF7C-F31277F9AAA3}" presName="background" presStyleLbl="node0" presStyleIdx="2" presStyleCnt="3"/>
      <dgm:spPr/>
    </dgm:pt>
    <dgm:pt modelId="{B538978E-B1BF-4B5B-A4D4-B3ECB3B47A07}" type="pres">
      <dgm:prSet presAssocID="{BE9E3D10-E667-4621-BF7C-F31277F9AAA3}" presName="text" presStyleLbl="fgAcc0" presStyleIdx="2" presStyleCnt="3">
        <dgm:presLayoutVars>
          <dgm:chPref val="3"/>
        </dgm:presLayoutVars>
      </dgm:prSet>
      <dgm:spPr/>
      <dgm:t>
        <a:bodyPr/>
        <a:lstStyle/>
        <a:p>
          <a:endParaRPr lang="en-US"/>
        </a:p>
      </dgm:t>
    </dgm:pt>
    <dgm:pt modelId="{21B02A86-FC8C-43F6-8812-1C929F9C29DD}" type="pres">
      <dgm:prSet presAssocID="{BE9E3D10-E667-4621-BF7C-F31277F9AAA3}" presName="hierChild2" presStyleCnt="0"/>
      <dgm:spPr/>
    </dgm:pt>
  </dgm:ptLst>
  <dgm:cxnLst>
    <dgm:cxn modelId="{C26E0B0A-D1BD-4159-ABBD-4850853E1300}" type="presOf" srcId="{BE9E3D10-E667-4621-BF7C-F31277F9AAA3}" destId="{B538978E-B1BF-4B5B-A4D4-B3ECB3B47A07}" srcOrd="0" destOrd="0" presId="urn:microsoft.com/office/officeart/2005/8/layout/hierarchy1"/>
    <dgm:cxn modelId="{1A1D4DC1-C529-43E2-A952-A41FCE00F781}" srcId="{6E0E426B-CCCC-472C-A279-E426EBC4BB78}" destId="{BE9E3D10-E667-4621-BF7C-F31277F9AAA3}" srcOrd="2" destOrd="0" parTransId="{6F05392E-403B-4C90-A651-C1D5037BFBAF}" sibTransId="{DA6210D0-E77D-4650-BB26-85F50F44F399}"/>
    <dgm:cxn modelId="{D4473CB9-3BE5-429F-9175-902694F74DC3}" type="presOf" srcId="{FE065AD8-EBEF-40C0-BC1A-CF22D33EBE39}" destId="{6828D356-4B9E-4825-9E46-93ADA98284C6}" srcOrd="0" destOrd="0" presId="urn:microsoft.com/office/officeart/2005/8/layout/hierarchy1"/>
    <dgm:cxn modelId="{CBBDF63F-114E-483D-8A71-ADC482B3B9E3}" srcId="{6E0E426B-CCCC-472C-A279-E426EBC4BB78}" destId="{AD46EA45-0E6B-411A-BE72-A41E1F16EB70}" srcOrd="1" destOrd="0" parTransId="{A6699D38-121E-45CB-A129-ED9A43A8D4FB}" sibTransId="{F3A42BB3-3BF7-4E3E-BB62-F22D65369E13}"/>
    <dgm:cxn modelId="{382EB37E-024D-4BD2-90C6-104671B97447}" type="presOf" srcId="{6E0E426B-CCCC-472C-A279-E426EBC4BB78}" destId="{A2138236-4BD1-4D4F-9625-50E63F6FE074}" srcOrd="0" destOrd="0" presId="urn:microsoft.com/office/officeart/2005/8/layout/hierarchy1"/>
    <dgm:cxn modelId="{FC6FDAAE-EFA8-4121-ACEA-C8E6B9540C5C}" srcId="{6E0E426B-CCCC-472C-A279-E426EBC4BB78}" destId="{FE065AD8-EBEF-40C0-BC1A-CF22D33EBE39}" srcOrd="0" destOrd="0" parTransId="{5607ACAA-7F36-4FCF-BF77-988859AA7C8C}" sibTransId="{2E9C111A-2A07-42CC-911B-F93F52608390}"/>
    <dgm:cxn modelId="{871874B1-C1CD-4231-BD18-02DA4EEC764B}" type="presOf" srcId="{AD46EA45-0E6B-411A-BE72-A41E1F16EB70}" destId="{88C710EF-56AE-457F-995B-AD43CFE54695}" srcOrd="0" destOrd="0" presId="urn:microsoft.com/office/officeart/2005/8/layout/hierarchy1"/>
    <dgm:cxn modelId="{721A30B8-512F-42DF-B9A7-96CDACD7CCE5}" type="presParOf" srcId="{A2138236-4BD1-4D4F-9625-50E63F6FE074}" destId="{438C432B-EDD9-4841-A6E2-3BE250E74917}" srcOrd="0" destOrd="0" presId="urn:microsoft.com/office/officeart/2005/8/layout/hierarchy1"/>
    <dgm:cxn modelId="{A6388FB8-15B4-447F-AC70-4FC997F01FFE}" type="presParOf" srcId="{438C432B-EDD9-4841-A6E2-3BE250E74917}" destId="{1C582182-331E-4E30-AA7A-17484F3DA76F}" srcOrd="0" destOrd="0" presId="urn:microsoft.com/office/officeart/2005/8/layout/hierarchy1"/>
    <dgm:cxn modelId="{84D58B83-7E13-464F-960E-531D2D29F881}" type="presParOf" srcId="{1C582182-331E-4E30-AA7A-17484F3DA76F}" destId="{B8EF64ED-4F16-42A4-A31C-78B3279B5B57}" srcOrd="0" destOrd="0" presId="urn:microsoft.com/office/officeart/2005/8/layout/hierarchy1"/>
    <dgm:cxn modelId="{A31A9EE0-9A18-4451-AE93-9904B44C40E6}" type="presParOf" srcId="{1C582182-331E-4E30-AA7A-17484F3DA76F}" destId="{6828D356-4B9E-4825-9E46-93ADA98284C6}" srcOrd="1" destOrd="0" presId="urn:microsoft.com/office/officeart/2005/8/layout/hierarchy1"/>
    <dgm:cxn modelId="{EBA96785-2A8F-4814-BA94-EBEBC6E85E61}" type="presParOf" srcId="{438C432B-EDD9-4841-A6E2-3BE250E74917}" destId="{357DD968-9CC2-45BA-AE0F-E6553F965557}" srcOrd="1" destOrd="0" presId="urn:microsoft.com/office/officeart/2005/8/layout/hierarchy1"/>
    <dgm:cxn modelId="{0CF77A0E-B0FC-456C-89ED-20244F95F338}" type="presParOf" srcId="{A2138236-4BD1-4D4F-9625-50E63F6FE074}" destId="{F2356AE9-E805-4CBF-AD0D-DC00329DF506}" srcOrd="1" destOrd="0" presId="urn:microsoft.com/office/officeart/2005/8/layout/hierarchy1"/>
    <dgm:cxn modelId="{CB3B0F66-4C6E-4031-8301-41F02C30BFBC}" type="presParOf" srcId="{F2356AE9-E805-4CBF-AD0D-DC00329DF506}" destId="{AC22D322-85BB-4A76-8C80-9ACD525117F6}" srcOrd="0" destOrd="0" presId="urn:microsoft.com/office/officeart/2005/8/layout/hierarchy1"/>
    <dgm:cxn modelId="{A6A6E184-86A7-4DAE-9424-2101A943D493}" type="presParOf" srcId="{AC22D322-85BB-4A76-8C80-9ACD525117F6}" destId="{002FA45E-C71B-45D2-9F61-65AF813A4ADA}" srcOrd="0" destOrd="0" presId="urn:microsoft.com/office/officeart/2005/8/layout/hierarchy1"/>
    <dgm:cxn modelId="{D2FE85F4-9B4F-4E01-A26F-5F63DD7460DD}" type="presParOf" srcId="{AC22D322-85BB-4A76-8C80-9ACD525117F6}" destId="{88C710EF-56AE-457F-995B-AD43CFE54695}" srcOrd="1" destOrd="0" presId="urn:microsoft.com/office/officeart/2005/8/layout/hierarchy1"/>
    <dgm:cxn modelId="{8C03358F-BEBC-4F52-AA63-E52FEB2584C8}" type="presParOf" srcId="{F2356AE9-E805-4CBF-AD0D-DC00329DF506}" destId="{B480EEC9-696E-4C30-AC8D-B7F872DFBAD4}" srcOrd="1" destOrd="0" presId="urn:microsoft.com/office/officeart/2005/8/layout/hierarchy1"/>
    <dgm:cxn modelId="{9466FDF9-8ACD-4548-A8D6-B669911F3B90}" type="presParOf" srcId="{A2138236-4BD1-4D4F-9625-50E63F6FE074}" destId="{805384E2-E886-4084-8C08-36016A249E31}" srcOrd="2" destOrd="0" presId="urn:microsoft.com/office/officeart/2005/8/layout/hierarchy1"/>
    <dgm:cxn modelId="{2A838C35-BFE4-44B5-9CE2-802E03473E00}" type="presParOf" srcId="{805384E2-E886-4084-8C08-36016A249E31}" destId="{FE907155-EC20-404B-B11A-04B24C9334B3}" srcOrd="0" destOrd="0" presId="urn:microsoft.com/office/officeart/2005/8/layout/hierarchy1"/>
    <dgm:cxn modelId="{0B22ADD9-0B06-4894-A3C9-32BCFFBB9773}" type="presParOf" srcId="{FE907155-EC20-404B-B11A-04B24C9334B3}" destId="{AB010A04-E29F-4FF3-BC06-063137ACCC92}" srcOrd="0" destOrd="0" presId="urn:microsoft.com/office/officeart/2005/8/layout/hierarchy1"/>
    <dgm:cxn modelId="{FE151A1C-CF34-4FEA-90EA-A6D51B734E57}" type="presParOf" srcId="{FE907155-EC20-404B-B11A-04B24C9334B3}" destId="{B538978E-B1BF-4B5B-A4D4-B3ECB3B47A07}" srcOrd="1" destOrd="0" presId="urn:microsoft.com/office/officeart/2005/8/layout/hierarchy1"/>
    <dgm:cxn modelId="{180F8F63-F5CF-4E93-A0D5-E7489C2A4F2A}" type="presParOf" srcId="{805384E2-E886-4084-8C08-36016A249E31}" destId="{21B02A86-FC8C-43F6-8812-1C929F9C29D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C99ACEB-9A51-49D3-87CF-8A5F948B7337}" type="doc">
      <dgm:prSet loTypeId="urn:microsoft.com/office/officeart/2008/layout/LinedList" loCatId="list" qsTypeId="urn:microsoft.com/office/officeart/2005/8/quickstyle/simple4" qsCatId="simple" csTypeId="urn:microsoft.com/office/officeart/2005/8/colors/accent1_2" csCatId="accent1"/>
      <dgm:spPr/>
      <dgm:t>
        <a:bodyPr/>
        <a:lstStyle/>
        <a:p>
          <a:endParaRPr lang="en-US"/>
        </a:p>
      </dgm:t>
    </dgm:pt>
    <dgm:pt modelId="{C820A38C-10D7-4FF0-8E6E-D13D66BE7DFE}">
      <dgm:prSet/>
      <dgm:spPr/>
      <dgm:t>
        <a:bodyPr/>
        <a:lstStyle/>
        <a:p>
          <a:r>
            <a:rPr lang="en-US"/>
            <a:t>Two’s complement is the most widely used method for representing negative numbers in the computer system.</a:t>
          </a:r>
        </a:p>
      </dgm:t>
    </dgm:pt>
    <dgm:pt modelId="{D73E66B4-BB41-4A1C-A6EB-1C0CAEE87109}" type="parTrans" cxnId="{9705F920-07B9-4B5C-96D4-95ADE5F01E25}">
      <dgm:prSet/>
      <dgm:spPr/>
      <dgm:t>
        <a:bodyPr/>
        <a:lstStyle/>
        <a:p>
          <a:endParaRPr lang="en-US"/>
        </a:p>
      </dgm:t>
    </dgm:pt>
    <dgm:pt modelId="{EF3806BD-B774-4E19-B2FD-EE306A84ABA8}" type="sibTrans" cxnId="{9705F920-07B9-4B5C-96D4-95ADE5F01E25}">
      <dgm:prSet/>
      <dgm:spPr/>
      <dgm:t>
        <a:bodyPr/>
        <a:lstStyle/>
        <a:p>
          <a:endParaRPr lang="en-US"/>
        </a:p>
      </dgm:t>
    </dgm:pt>
    <dgm:pt modelId="{9B063696-810C-4D1B-807D-5C621EFB97C3}">
      <dgm:prSet/>
      <dgm:spPr/>
      <dgm:t>
        <a:bodyPr/>
        <a:lstStyle/>
        <a:p>
          <a:r>
            <a:rPr lang="en-US"/>
            <a:t>The two’s complement of the given integer can be obtained by adding 1 to the one’s complement of that number. </a:t>
          </a:r>
        </a:p>
      </dgm:t>
    </dgm:pt>
    <dgm:pt modelId="{54C93B54-0EA3-406A-AD32-FD7992577950}" type="parTrans" cxnId="{564073F3-8E09-465B-87B4-E557F302E3AA}">
      <dgm:prSet/>
      <dgm:spPr/>
      <dgm:t>
        <a:bodyPr/>
        <a:lstStyle/>
        <a:p>
          <a:endParaRPr lang="en-US"/>
        </a:p>
      </dgm:t>
    </dgm:pt>
    <dgm:pt modelId="{2CB04E31-3C16-48FD-AC89-9DF911FAD828}" type="sibTrans" cxnId="{564073F3-8E09-465B-87B4-E557F302E3AA}">
      <dgm:prSet/>
      <dgm:spPr/>
      <dgm:t>
        <a:bodyPr/>
        <a:lstStyle/>
        <a:p>
          <a:endParaRPr lang="en-US"/>
        </a:p>
      </dgm:t>
    </dgm:pt>
    <dgm:pt modelId="{9DCCDEA1-1C5C-4C33-8822-45DF49B80C6D}">
      <dgm:prSet/>
      <dgm:spPr/>
      <dgm:t>
        <a:bodyPr/>
        <a:lstStyle/>
        <a:p>
          <a:r>
            <a:rPr lang="en-US"/>
            <a:t>For example, the two’s complement representation of -15 can be obtained by adding 1 to 11110000, which is the one’s complement representation of -15. Therefore, the two’s complement representation of -15 is 11110001.</a:t>
          </a:r>
        </a:p>
      </dgm:t>
    </dgm:pt>
    <dgm:pt modelId="{95370304-34CA-47FD-A58C-CF92A3BDE582}" type="parTrans" cxnId="{A9AE6A75-4253-4FDC-A377-F8C4CC215672}">
      <dgm:prSet/>
      <dgm:spPr/>
      <dgm:t>
        <a:bodyPr/>
        <a:lstStyle/>
        <a:p>
          <a:endParaRPr lang="en-US"/>
        </a:p>
      </dgm:t>
    </dgm:pt>
    <dgm:pt modelId="{DD6E9B90-46F0-4E19-A880-89751EABDFC7}" type="sibTrans" cxnId="{A9AE6A75-4253-4FDC-A377-F8C4CC215672}">
      <dgm:prSet/>
      <dgm:spPr/>
      <dgm:t>
        <a:bodyPr/>
        <a:lstStyle/>
        <a:p>
          <a:endParaRPr lang="en-US"/>
        </a:p>
      </dgm:t>
    </dgm:pt>
    <dgm:pt modelId="{EAFF9DDB-44B1-4A04-8E3D-D9BC9130F9E6}" type="pres">
      <dgm:prSet presAssocID="{CC99ACEB-9A51-49D3-87CF-8A5F948B7337}" presName="vert0" presStyleCnt="0">
        <dgm:presLayoutVars>
          <dgm:dir/>
          <dgm:animOne val="branch"/>
          <dgm:animLvl val="lvl"/>
        </dgm:presLayoutVars>
      </dgm:prSet>
      <dgm:spPr/>
      <dgm:t>
        <a:bodyPr/>
        <a:lstStyle/>
        <a:p>
          <a:endParaRPr lang="en-US"/>
        </a:p>
      </dgm:t>
    </dgm:pt>
    <dgm:pt modelId="{CEBA9BA2-D0FD-4EC9-944C-6AF6A929509B}" type="pres">
      <dgm:prSet presAssocID="{C820A38C-10D7-4FF0-8E6E-D13D66BE7DFE}" presName="thickLine" presStyleLbl="alignNode1" presStyleIdx="0" presStyleCnt="3"/>
      <dgm:spPr/>
    </dgm:pt>
    <dgm:pt modelId="{003173DC-0434-4295-B8BC-AA74242EDCAF}" type="pres">
      <dgm:prSet presAssocID="{C820A38C-10D7-4FF0-8E6E-D13D66BE7DFE}" presName="horz1" presStyleCnt="0"/>
      <dgm:spPr/>
    </dgm:pt>
    <dgm:pt modelId="{E179DF14-577D-4394-ACEF-89D33BF499E4}" type="pres">
      <dgm:prSet presAssocID="{C820A38C-10D7-4FF0-8E6E-D13D66BE7DFE}" presName="tx1" presStyleLbl="revTx" presStyleIdx="0" presStyleCnt="3"/>
      <dgm:spPr/>
      <dgm:t>
        <a:bodyPr/>
        <a:lstStyle/>
        <a:p>
          <a:endParaRPr lang="en-US"/>
        </a:p>
      </dgm:t>
    </dgm:pt>
    <dgm:pt modelId="{F6D992B2-34BA-49AC-84D5-2C026E05A8C3}" type="pres">
      <dgm:prSet presAssocID="{C820A38C-10D7-4FF0-8E6E-D13D66BE7DFE}" presName="vert1" presStyleCnt="0"/>
      <dgm:spPr/>
    </dgm:pt>
    <dgm:pt modelId="{0CDB57B0-0DFE-4DCF-A5D9-47185A5D8429}" type="pres">
      <dgm:prSet presAssocID="{9B063696-810C-4D1B-807D-5C621EFB97C3}" presName="thickLine" presStyleLbl="alignNode1" presStyleIdx="1" presStyleCnt="3"/>
      <dgm:spPr/>
    </dgm:pt>
    <dgm:pt modelId="{8683B962-2BE0-4B89-BA3D-A99C298EFC16}" type="pres">
      <dgm:prSet presAssocID="{9B063696-810C-4D1B-807D-5C621EFB97C3}" presName="horz1" presStyleCnt="0"/>
      <dgm:spPr/>
    </dgm:pt>
    <dgm:pt modelId="{532EDB61-E088-4449-B8F1-17D0E82ADA6C}" type="pres">
      <dgm:prSet presAssocID="{9B063696-810C-4D1B-807D-5C621EFB97C3}" presName="tx1" presStyleLbl="revTx" presStyleIdx="1" presStyleCnt="3"/>
      <dgm:spPr/>
      <dgm:t>
        <a:bodyPr/>
        <a:lstStyle/>
        <a:p>
          <a:endParaRPr lang="en-US"/>
        </a:p>
      </dgm:t>
    </dgm:pt>
    <dgm:pt modelId="{6431CA01-03F7-497C-9855-999FCEDAD517}" type="pres">
      <dgm:prSet presAssocID="{9B063696-810C-4D1B-807D-5C621EFB97C3}" presName="vert1" presStyleCnt="0"/>
      <dgm:spPr/>
    </dgm:pt>
    <dgm:pt modelId="{BD3FDD6C-AEF2-4A25-A006-D31D0CBB5C9E}" type="pres">
      <dgm:prSet presAssocID="{9DCCDEA1-1C5C-4C33-8822-45DF49B80C6D}" presName="thickLine" presStyleLbl="alignNode1" presStyleIdx="2" presStyleCnt="3"/>
      <dgm:spPr/>
    </dgm:pt>
    <dgm:pt modelId="{1C3A1AC8-9CD0-496D-BCC3-C3FCA84F3863}" type="pres">
      <dgm:prSet presAssocID="{9DCCDEA1-1C5C-4C33-8822-45DF49B80C6D}" presName="horz1" presStyleCnt="0"/>
      <dgm:spPr/>
    </dgm:pt>
    <dgm:pt modelId="{1B71D359-982E-4237-A576-3EA9DE71B237}" type="pres">
      <dgm:prSet presAssocID="{9DCCDEA1-1C5C-4C33-8822-45DF49B80C6D}" presName="tx1" presStyleLbl="revTx" presStyleIdx="2" presStyleCnt="3"/>
      <dgm:spPr/>
      <dgm:t>
        <a:bodyPr/>
        <a:lstStyle/>
        <a:p>
          <a:endParaRPr lang="en-US"/>
        </a:p>
      </dgm:t>
    </dgm:pt>
    <dgm:pt modelId="{913C0D73-0B62-490A-8976-4192248F769C}" type="pres">
      <dgm:prSet presAssocID="{9DCCDEA1-1C5C-4C33-8822-45DF49B80C6D}" presName="vert1" presStyleCnt="0"/>
      <dgm:spPr/>
    </dgm:pt>
  </dgm:ptLst>
  <dgm:cxnLst>
    <dgm:cxn modelId="{564073F3-8E09-465B-87B4-E557F302E3AA}" srcId="{CC99ACEB-9A51-49D3-87CF-8A5F948B7337}" destId="{9B063696-810C-4D1B-807D-5C621EFB97C3}" srcOrd="1" destOrd="0" parTransId="{54C93B54-0EA3-406A-AD32-FD7992577950}" sibTransId="{2CB04E31-3C16-48FD-AC89-9DF911FAD828}"/>
    <dgm:cxn modelId="{94EE671A-A804-4B12-B4C4-F59DCAE4DB7E}" type="presOf" srcId="{9B063696-810C-4D1B-807D-5C621EFB97C3}" destId="{532EDB61-E088-4449-B8F1-17D0E82ADA6C}" srcOrd="0" destOrd="0" presId="urn:microsoft.com/office/officeart/2008/layout/LinedList"/>
    <dgm:cxn modelId="{8DB2AB84-B786-4EF8-A91A-87EED8C817F3}" type="presOf" srcId="{9DCCDEA1-1C5C-4C33-8822-45DF49B80C6D}" destId="{1B71D359-982E-4237-A576-3EA9DE71B237}" srcOrd="0" destOrd="0" presId="urn:microsoft.com/office/officeart/2008/layout/LinedList"/>
    <dgm:cxn modelId="{A9AE6A75-4253-4FDC-A377-F8C4CC215672}" srcId="{CC99ACEB-9A51-49D3-87CF-8A5F948B7337}" destId="{9DCCDEA1-1C5C-4C33-8822-45DF49B80C6D}" srcOrd="2" destOrd="0" parTransId="{95370304-34CA-47FD-A58C-CF92A3BDE582}" sibTransId="{DD6E9B90-46F0-4E19-A880-89751EABDFC7}"/>
    <dgm:cxn modelId="{9705F920-07B9-4B5C-96D4-95ADE5F01E25}" srcId="{CC99ACEB-9A51-49D3-87CF-8A5F948B7337}" destId="{C820A38C-10D7-4FF0-8E6E-D13D66BE7DFE}" srcOrd="0" destOrd="0" parTransId="{D73E66B4-BB41-4A1C-A6EB-1C0CAEE87109}" sibTransId="{EF3806BD-B774-4E19-B2FD-EE306A84ABA8}"/>
    <dgm:cxn modelId="{3734E240-DC99-45DE-B655-C55703F0634C}" type="presOf" srcId="{C820A38C-10D7-4FF0-8E6E-D13D66BE7DFE}" destId="{E179DF14-577D-4394-ACEF-89D33BF499E4}" srcOrd="0" destOrd="0" presId="urn:microsoft.com/office/officeart/2008/layout/LinedList"/>
    <dgm:cxn modelId="{2A322FAE-B67B-45FD-8A30-A9B33D081DFF}" type="presOf" srcId="{CC99ACEB-9A51-49D3-87CF-8A5F948B7337}" destId="{EAFF9DDB-44B1-4A04-8E3D-D9BC9130F9E6}" srcOrd="0" destOrd="0" presId="urn:microsoft.com/office/officeart/2008/layout/LinedList"/>
    <dgm:cxn modelId="{BD35E9CF-47C3-422F-A67C-EFB097D3DE78}" type="presParOf" srcId="{EAFF9DDB-44B1-4A04-8E3D-D9BC9130F9E6}" destId="{CEBA9BA2-D0FD-4EC9-944C-6AF6A929509B}" srcOrd="0" destOrd="0" presId="urn:microsoft.com/office/officeart/2008/layout/LinedList"/>
    <dgm:cxn modelId="{8FACD44C-0708-47FD-8B74-15E46D35F176}" type="presParOf" srcId="{EAFF9DDB-44B1-4A04-8E3D-D9BC9130F9E6}" destId="{003173DC-0434-4295-B8BC-AA74242EDCAF}" srcOrd="1" destOrd="0" presId="urn:microsoft.com/office/officeart/2008/layout/LinedList"/>
    <dgm:cxn modelId="{2576C82E-DF70-4224-971C-C4F0C562BA8E}" type="presParOf" srcId="{003173DC-0434-4295-B8BC-AA74242EDCAF}" destId="{E179DF14-577D-4394-ACEF-89D33BF499E4}" srcOrd="0" destOrd="0" presId="urn:microsoft.com/office/officeart/2008/layout/LinedList"/>
    <dgm:cxn modelId="{DEB39141-D452-4F3F-8B2F-F079D3B51937}" type="presParOf" srcId="{003173DC-0434-4295-B8BC-AA74242EDCAF}" destId="{F6D992B2-34BA-49AC-84D5-2C026E05A8C3}" srcOrd="1" destOrd="0" presId="urn:microsoft.com/office/officeart/2008/layout/LinedList"/>
    <dgm:cxn modelId="{3F5D72D4-D583-4F1D-9B66-780CE989EA66}" type="presParOf" srcId="{EAFF9DDB-44B1-4A04-8E3D-D9BC9130F9E6}" destId="{0CDB57B0-0DFE-4DCF-A5D9-47185A5D8429}" srcOrd="2" destOrd="0" presId="urn:microsoft.com/office/officeart/2008/layout/LinedList"/>
    <dgm:cxn modelId="{5015CF9A-A3A7-4528-8AD8-9FE81BBEE56F}" type="presParOf" srcId="{EAFF9DDB-44B1-4A04-8E3D-D9BC9130F9E6}" destId="{8683B962-2BE0-4B89-BA3D-A99C298EFC16}" srcOrd="3" destOrd="0" presId="urn:microsoft.com/office/officeart/2008/layout/LinedList"/>
    <dgm:cxn modelId="{8E63120B-CADC-4683-9EAE-738B1964BAB5}" type="presParOf" srcId="{8683B962-2BE0-4B89-BA3D-A99C298EFC16}" destId="{532EDB61-E088-4449-B8F1-17D0E82ADA6C}" srcOrd="0" destOrd="0" presId="urn:microsoft.com/office/officeart/2008/layout/LinedList"/>
    <dgm:cxn modelId="{446B6A02-A309-4BA5-86D4-5CB78F700BBF}" type="presParOf" srcId="{8683B962-2BE0-4B89-BA3D-A99C298EFC16}" destId="{6431CA01-03F7-497C-9855-999FCEDAD517}" srcOrd="1" destOrd="0" presId="urn:microsoft.com/office/officeart/2008/layout/LinedList"/>
    <dgm:cxn modelId="{4718D1E7-0741-4100-B17C-9D823D535EEC}" type="presParOf" srcId="{EAFF9DDB-44B1-4A04-8E3D-D9BC9130F9E6}" destId="{BD3FDD6C-AEF2-4A25-A006-D31D0CBB5C9E}" srcOrd="4" destOrd="0" presId="urn:microsoft.com/office/officeart/2008/layout/LinedList"/>
    <dgm:cxn modelId="{93AB88BE-BFAF-48C0-B8A3-55164B12711A}" type="presParOf" srcId="{EAFF9DDB-44B1-4A04-8E3D-D9BC9130F9E6}" destId="{1C3A1AC8-9CD0-496D-BCC3-C3FCA84F3863}" srcOrd="5" destOrd="0" presId="urn:microsoft.com/office/officeart/2008/layout/LinedList"/>
    <dgm:cxn modelId="{8193720E-279C-487C-9CBD-6FFAD4F01D2D}" type="presParOf" srcId="{1C3A1AC8-9CD0-496D-BCC3-C3FCA84F3863}" destId="{1B71D359-982E-4237-A576-3EA9DE71B237}" srcOrd="0" destOrd="0" presId="urn:microsoft.com/office/officeart/2008/layout/LinedList"/>
    <dgm:cxn modelId="{344BB9FD-279B-47AC-87D4-9DCB05BAA3CE}" type="presParOf" srcId="{1C3A1AC8-9CD0-496D-BCC3-C3FCA84F3863}" destId="{913C0D73-0B62-490A-8976-4192248F769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8F80A7D-036C-4470-9212-54AC17274145}" type="doc">
      <dgm:prSet loTypeId="urn:microsoft.com/office/officeart/2016/7/layout/RepeatingBendingProcessNew" loCatId="process" qsTypeId="urn:microsoft.com/office/officeart/2005/8/quickstyle/simple3" qsCatId="simple" csTypeId="urn:microsoft.com/office/officeart/2005/8/colors/accent5_2" csCatId="accent5"/>
      <dgm:spPr/>
      <dgm:t>
        <a:bodyPr/>
        <a:lstStyle/>
        <a:p>
          <a:endParaRPr lang="en-US"/>
        </a:p>
      </dgm:t>
    </dgm:pt>
    <dgm:pt modelId="{E576B7A2-4568-412C-A8DC-258F6EBB9E3D}">
      <dgm:prSet/>
      <dgm:spPr/>
      <dgm:t>
        <a:bodyPr/>
        <a:lstStyle/>
        <a:p>
          <a:r>
            <a:rPr lang="en-US"/>
            <a:t>The equivalent binary representation of 33 in a byte is 00100001.</a:t>
          </a:r>
        </a:p>
      </dgm:t>
    </dgm:pt>
    <dgm:pt modelId="{B5993437-D49D-4892-91A1-E98EA6B69DC5}" type="parTrans" cxnId="{626649AE-039A-4E26-AD87-23CA81FAA326}">
      <dgm:prSet/>
      <dgm:spPr/>
      <dgm:t>
        <a:bodyPr/>
        <a:lstStyle/>
        <a:p>
          <a:endParaRPr lang="en-US"/>
        </a:p>
      </dgm:t>
    </dgm:pt>
    <dgm:pt modelId="{8321AB39-CF9A-4E18-9448-2DC2403A543F}" type="sibTrans" cxnId="{626649AE-039A-4E26-AD87-23CA81FAA326}">
      <dgm:prSet/>
      <dgm:spPr/>
      <dgm:t>
        <a:bodyPr/>
        <a:lstStyle/>
        <a:p>
          <a:endParaRPr lang="en-US"/>
        </a:p>
      </dgm:t>
    </dgm:pt>
    <dgm:pt modelId="{FE0C8479-6636-47A5-B564-6C623FD9EF06}">
      <dgm:prSet/>
      <dgm:spPr/>
      <dgm:t>
        <a:bodyPr/>
        <a:lstStyle/>
        <a:p>
          <a:r>
            <a:rPr lang="en-US"/>
            <a:t>Now, change all the zeros to ones and all the ones to zeros in order to obtain the one’s complement representation: 11011110.</a:t>
          </a:r>
        </a:p>
      </dgm:t>
    </dgm:pt>
    <dgm:pt modelId="{A8263B73-397C-49F8-8E81-C7D03B0D6AF5}" type="parTrans" cxnId="{9A369771-98BC-41FB-A36C-587416FB525E}">
      <dgm:prSet/>
      <dgm:spPr/>
      <dgm:t>
        <a:bodyPr/>
        <a:lstStyle/>
        <a:p>
          <a:endParaRPr lang="en-US"/>
        </a:p>
      </dgm:t>
    </dgm:pt>
    <dgm:pt modelId="{0701CB23-ED4A-43E1-9F6B-C1651E2D35C4}" type="sibTrans" cxnId="{9A369771-98BC-41FB-A36C-587416FB525E}">
      <dgm:prSet/>
      <dgm:spPr/>
      <dgm:t>
        <a:bodyPr/>
        <a:lstStyle/>
        <a:p>
          <a:endParaRPr lang="en-US"/>
        </a:p>
      </dgm:t>
    </dgm:pt>
    <dgm:pt modelId="{69EAA4BB-4E0E-44DF-9E1F-61F6B1E5D2FA}">
      <dgm:prSet/>
      <dgm:spPr/>
      <dgm:t>
        <a:bodyPr/>
        <a:lstStyle/>
        <a:p>
          <a:r>
            <a:rPr lang="en-US"/>
            <a:t>Add 1 to the 11011110.</a:t>
          </a:r>
        </a:p>
      </dgm:t>
    </dgm:pt>
    <dgm:pt modelId="{B3576998-4A46-4869-A5C4-D2323CD336B3}" type="parTrans" cxnId="{76F235BD-F922-481B-BABB-0003C1742FD5}">
      <dgm:prSet/>
      <dgm:spPr/>
      <dgm:t>
        <a:bodyPr/>
        <a:lstStyle/>
        <a:p>
          <a:endParaRPr lang="en-US"/>
        </a:p>
      </dgm:t>
    </dgm:pt>
    <dgm:pt modelId="{C1D518C0-FA7A-4181-9561-5E594C9E29D6}" type="sibTrans" cxnId="{76F235BD-F922-481B-BABB-0003C1742FD5}">
      <dgm:prSet/>
      <dgm:spPr/>
      <dgm:t>
        <a:bodyPr/>
        <a:lstStyle/>
        <a:p>
          <a:endParaRPr lang="en-US"/>
        </a:p>
      </dgm:t>
    </dgm:pt>
    <dgm:pt modelId="{12DBA72A-EE45-4B60-9FBB-9B6CC78955FE}">
      <dgm:prSet/>
      <dgm:spPr/>
      <dgm:t>
        <a:bodyPr/>
        <a:lstStyle/>
        <a:p>
          <a:r>
            <a:rPr lang="en-US"/>
            <a:t>Therefore, the two’s complement representation of -33 is 11011111.</a:t>
          </a:r>
        </a:p>
      </dgm:t>
    </dgm:pt>
    <dgm:pt modelId="{4F1CB9C2-30FC-499A-9E87-29EF49027E5C}" type="parTrans" cxnId="{D7E9C994-DCB5-4CEA-AC0D-CD499B9A4ADE}">
      <dgm:prSet/>
      <dgm:spPr/>
      <dgm:t>
        <a:bodyPr/>
        <a:lstStyle/>
        <a:p>
          <a:endParaRPr lang="en-US"/>
        </a:p>
      </dgm:t>
    </dgm:pt>
    <dgm:pt modelId="{DC3FF244-8671-4292-A551-0474807E83FF}" type="sibTrans" cxnId="{D7E9C994-DCB5-4CEA-AC0D-CD499B9A4ADE}">
      <dgm:prSet/>
      <dgm:spPr/>
      <dgm:t>
        <a:bodyPr/>
        <a:lstStyle/>
        <a:p>
          <a:endParaRPr lang="en-US"/>
        </a:p>
      </dgm:t>
    </dgm:pt>
    <dgm:pt modelId="{5460404C-E53A-4E55-963D-36E4B3B86FB0}" type="pres">
      <dgm:prSet presAssocID="{D8F80A7D-036C-4470-9212-54AC17274145}" presName="Name0" presStyleCnt="0">
        <dgm:presLayoutVars>
          <dgm:dir/>
          <dgm:resizeHandles val="exact"/>
        </dgm:presLayoutVars>
      </dgm:prSet>
      <dgm:spPr/>
      <dgm:t>
        <a:bodyPr/>
        <a:lstStyle/>
        <a:p>
          <a:endParaRPr lang="en-US"/>
        </a:p>
      </dgm:t>
    </dgm:pt>
    <dgm:pt modelId="{01F45FCB-A0A5-476A-AEAB-8FEEC960A801}" type="pres">
      <dgm:prSet presAssocID="{E576B7A2-4568-412C-A8DC-258F6EBB9E3D}" presName="node" presStyleLbl="node1" presStyleIdx="0" presStyleCnt="4">
        <dgm:presLayoutVars>
          <dgm:bulletEnabled val="1"/>
        </dgm:presLayoutVars>
      </dgm:prSet>
      <dgm:spPr/>
      <dgm:t>
        <a:bodyPr/>
        <a:lstStyle/>
        <a:p>
          <a:endParaRPr lang="en-US"/>
        </a:p>
      </dgm:t>
    </dgm:pt>
    <dgm:pt modelId="{99BDEFEE-D488-4F11-9FCF-5F236F6CAFD5}" type="pres">
      <dgm:prSet presAssocID="{8321AB39-CF9A-4E18-9448-2DC2403A543F}" presName="sibTrans" presStyleLbl="sibTrans1D1" presStyleIdx="0" presStyleCnt="3"/>
      <dgm:spPr/>
      <dgm:t>
        <a:bodyPr/>
        <a:lstStyle/>
        <a:p>
          <a:endParaRPr lang="en-US"/>
        </a:p>
      </dgm:t>
    </dgm:pt>
    <dgm:pt modelId="{FEBF024E-F1A2-4B40-AF05-94578A31D4DF}" type="pres">
      <dgm:prSet presAssocID="{8321AB39-CF9A-4E18-9448-2DC2403A543F}" presName="connectorText" presStyleLbl="sibTrans1D1" presStyleIdx="0" presStyleCnt="3"/>
      <dgm:spPr/>
      <dgm:t>
        <a:bodyPr/>
        <a:lstStyle/>
        <a:p>
          <a:endParaRPr lang="en-US"/>
        </a:p>
      </dgm:t>
    </dgm:pt>
    <dgm:pt modelId="{62F94F93-4617-4AEA-977E-1298060FE26F}" type="pres">
      <dgm:prSet presAssocID="{FE0C8479-6636-47A5-B564-6C623FD9EF06}" presName="node" presStyleLbl="node1" presStyleIdx="1" presStyleCnt="4">
        <dgm:presLayoutVars>
          <dgm:bulletEnabled val="1"/>
        </dgm:presLayoutVars>
      </dgm:prSet>
      <dgm:spPr/>
      <dgm:t>
        <a:bodyPr/>
        <a:lstStyle/>
        <a:p>
          <a:endParaRPr lang="en-US"/>
        </a:p>
      </dgm:t>
    </dgm:pt>
    <dgm:pt modelId="{866D9F47-0669-4F96-8068-3A85EB544D8D}" type="pres">
      <dgm:prSet presAssocID="{0701CB23-ED4A-43E1-9F6B-C1651E2D35C4}" presName="sibTrans" presStyleLbl="sibTrans1D1" presStyleIdx="1" presStyleCnt="3"/>
      <dgm:spPr/>
      <dgm:t>
        <a:bodyPr/>
        <a:lstStyle/>
        <a:p>
          <a:endParaRPr lang="en-US"/>
        </a:p>
      </dgm:t>
    </dgm:pt>
    <dgm:pt modelId="{5FB3A608-A406-4FA0-9607-94EE578EF53A}" type="pres">
      <dgm:prSet presAssocID="{0701CB23-ED4A-43E1-9F6B-C1651E2D35C4}" presName="connectorText" presStyleLbl="sibTrans1D1" presStyleIdx="1" presStyleCnt="3"/>
      <dgm:spPr/>
      <dgm:t>
        <a:bodyPr/>
        <a:lstStyle/>
        <a:p>
          <a:endParaRPr lang="en-US"/>
        </a:p>
      </dgm:t>
    </dgm:pt>
    <dgm:pt modelId="{387247E5-7C47-4E33-9BF7-0C5095C7889B}" type="pres">
      <dgm:prSet presAssocID="{69EAA4BB-4E0E-44DF-9E1F-61F6B1E5D2FA}" presName="node" presStyleLbl="node1" presStyleIdx="2" presStyleCnt="4">
        <dgm:presLayoutVars>
          <dgm:bulletEnabled val="1"/>
        </dgm:presLayoutVars>
      </dgm:prSet>
      <dgm:spPr/>
      <dgm:t>
        <a:bodyPr/>
        <a:lstStyle/>
        <a:p>
          <a:endParaRPr lang="en-US"/>
        </a:p>
      </dgm:t>
    </dgm:pt>
    <dgm:pt modelId="{C7E5176A-2625-456D-A034-D1D400A916C7}" type="pres">
      <dgm:prSet presAssocID="{C1D518C0-FA7A-4181-9561-5E594C9E29D6}" presName="sibTrans" presStyleLbl="sibTrans1D1" presStyleIdx="2" presStyleCnt="3"/>
      <dgm:spPr/>
      <dgm:t>
        <a:bodyPr/>
        <a:lstStyle/>
        <a:p>
          <a:endParaRPr lang="en-US"/>
        </a:p>
      </dgm:t>
    </dgm:pt>
    <dgm:pt modelId="{AE9E9699-AF7F-429B-9CCE-D4F22DC49578}" type="pres">
      <dgm:prSet presAssocID="{C1D518C0-FA7A-4181-9561-5E594C9E29D6}" presName="connectorText" presStyleLbl="sibTrans1D1" presStyleIdx="2" presStyleCnt="3"/>
      <dgm:spPr/>
      <dgm:t>
        <a:bodyPr/>
        <a:lstStyle/>
        <a:p>
          <a:endParaRPr lang="en-US"/>
        </a:p>
      </dgm:t>
    </dgm:pt>
    <dgm:pt modelId="{C84FD8DF-B6C5-462D-9263-CA6D9D81DC35}" type="pres">
      <dgm:prSet presAssocID="{12DBA72A-EE45-4B60-9FBB-9B6CC78955FE}" presName="node" presStyleLbl="node1" presStyleIdx="3" presStyleCnt="4">
        <dgm:presLayoutVars>
          <dgm:bulletEnabled val="1"/>
        </dgm:presLayoutVars>
      </dgm:prSet>
      <dgm:spPr/>
      <dgm:t>
        <a:bodyPr/>
        <a:lstStyle/>
        <a:p>
          <a:endParaRPr lang="en-US"/>
        </a:p>
      </dgm:t>
    </dgm:pt>
  </dgm:ptLst>
  <dgm:cxnLst>
    <dgm:cxn modelId="{B223B1B2-4B7C-47D0-8C9A-2DEC68B38FF4}" type="presOf" srcId="{FE0C8479-6636-47A5-B564-6C623FD9EF06}" destId="{62F94F93-4617-4AEA-977E-1298060FE26F}" srcOrd="0" destOrd="0" presId="urn:microsoft.com/office/officeart/2016/7/layout/RepeatingBendingProcessNew"/>
    <dgm:cxn modelId="{2C4BC0E4-5FC4-4C13-9650-D1E4EDB02E0B}" type="presOf" srcId="{8321AB39-CF9A-4E18-9448-2DC2403A543F}" destId="{FEBF024E-F1A2-4B40-AF05-94578A31D4DF}" srcOrd="1" destOrd="0" presId="urn:microsoft.com/office/officeart/2016/7/layout/RepeatingBendingProcessNew"/>
    <dgm:cxn modelId="{586151BE-9E02-41CA-8C98-B30089EB3EBE}" type="presOf" srcId="{C1D518C0-FA7A-4181-9561-5E594C9E29D6}" destId="{C7E5176A-2625-456D-A034-D1D400A916C7}" srcOrd="0" destOrd="0" presId="urn:microsoft.com/office/officeart/2016/7/layout/RepeatingBendingProcessNew"/>
    <dgm:cxn modelId="{22946C27-2DC7-413B-BA72-F92B7883EF92}" type="presOf" srcId="{D8F80A7D-036C-4470-9212-54AC17274145}" destId="{5460404C-E53A-4E55-963D-36E4B3B86FB0}" srcOrd="0" destOrd="0" presId="urn:microsoft.com/office/officeart/2016/7/layout/RepeatingBendingProcessNew"/>
    <dgm:cxn modelId="{ABE3723A-AAF9-4628-9A12-48D521EC0136}" type="presOf" srcId="{0701CB23-ED4A-43E1-9F6B-C1651E2D35C4}" destId="{5FB3A608-A406-4FA0-9607-94EE578EF53A}" srcOrd="1" destOrd="0" presId="urn:microsoft.com/office/officeart/2016/7/layout/RepeatingBendingProcessNew"/>
    <dgm:cxn modelId="{9AA3A2C1-BE82-49E9-9BD9-5AAC8445B9C6}" type="presOf" srcId="{0701CB23-ED4A-43E1-9F6B-C1651E2D35C4}" destId="{866D9F47-0669-4F96-8068-3A85EB544D8D}" srcOrd="0" destOrd="0" presId="urn:microsoft.com/office/officeart/2016/7/layout/RepeatingBendingProcessNew"/>
    <dgm:cxn modelId="{76F235BD-F922-481B-BABB-0003C1742FD5}" srcId="{D8F80A7D-036C-4470-9212-54AC17274145}" destId="{69EAA4BB-4E0E-44DF-9E1F-61F6B1E5D2FA}" srcOrd="2" destOrd="0" parTransId="{B3576998-4A46-4869-A5C4-D2323CD336B3}" sibTransId="{C1D518C0-FA7A-4181-9561-5E594C9E29D6}"/>
    <dgm:cxn modelId="{A792201A-E6FF-45C4-B4CB-13869866F964}" type="presOf" srcId="{12DBA72A-EE45-4B60-9FBB-9B6CC78955FE}" destId="{C84FD8DF-B6C5-462D-9263-CA6D9D81DC35}" srcOrd="0" destOrd="0" presId="urn:microsoft.com/office/officeart/2016/7/layout/RepeatingBendingProcessNew"/>
    <dgm:cxn modelId="{918CB482-568D-4281-901D-60BCC5E0D859}" type="presOf" srcId="{C1D518C0-FA7A-4181-9561-5E594C9E29D6}" destId="{AE9E9699-AF7F-429B-9CCE-D4F22DC49578}" srcOrd="1" destOrd="0" presId="urn:microsoft.com/office/officeart/2016/7/layout/RepeatingBendingProcessNew"/>
    <dgm:cxn modelId="{49A37DD5-A0DA-4EE6-BD29-6A3D420CACFA}" type="presOf" srcId="{69EAA4BB-4E0E-44DF-9E1F-61F6B1E5D2FA}" destId="{387247E5-7C47-4E33-9BF7-0C5095C7889B}" srcOrd="0" destOrd="0" presId="urn:microsoft.com/office/officeart/2016/7/layout/RepeatingBendingProcessNew"/>
    <dgm:cxn modelId="{D7E9C994-DCB5-4CEA-AC0D-CD499B9A4ADE}" srcId="{D8F80A7D-036C-4470-9212-54AC17274145}" destId="{12DBA72A-EE45-4B60-9FBB-9B6CC78955FE}" srcOrd="3" destOrd="0" parTransId="{4F1CB9C2-30FC-499A-9E87-29EF49027E5C}" sibTransId="{DC3FF244-8671-4292-A551-0474807E83FF}"/>
    <dgm:cxn modelId="{97874317-8893-476E-8A2F-05D7F57BAD14}" type="presOf" srcId="{E576B7A2-4568-412C-A8DC-258F6EBB9E3D}" destId="{01F45FCB-A0A5-476A-AEAB-8FEEC960A801}" srcOrd="0" destOrd="0" presId="urn:microsoft.com/office/officeart/2016/7/layout/RepeatingBendingProcessNew"/>
    <dgm:cxn modelId="{E76436B0-3818-4D8D-8B46-74A92E09F108}" type="presOf" srcId="{8321AB39-CF9A-4E18-9448-2DC2403A543F}" destId="{99BDEFEE-D488-4F11-9FCF-5F236F6CAFD5}" srcOrd="0" destOrd="0" presId="urn:microsoft.com/office/officeart/2016/7/layout/RepeatingBendingProcessNew"/>
    <dgm:cxn modelId="{626649AE-039A-4E26-AD87-23CA81FAA326}" srcId="{D8F80A7D-036C-4470-9212-54AC17274145}" destId="{E576B7A2-4568-412C-A8DC-258F6EBB9E3D}" srcOrd="0" destOrd="0" parTransId="{B5993437-D49D-4892-91A1-E98EA6B69DC5}" sibTransId="{8321AB39-CF9A-4E18-9448-2DC2403A543F}"/>
    <dgm:cxn modelId="{9A369771-98BC-41FB-A36C-587416FB525E}" srcId="{D8F80A7D-036C-4470-9212-54AC17274145}" destId="{FE0C8479-6636-47A5-B564-6C623FD9EF06}" srcOrd="1" destOrd="0" parTransId="{A8263B73-397C-49F8-8E81-C7D03B0D6AF5}" sibTransId="{0701CB23-ED4A-43E1-9F6B-C1651E2D35C4}"/>
    <dgm:cxn modelId="{853DA4A9-9E6A-44CB-8AD7-6B14139A7164}" type="presParOf" srcId="{5460404C-E53A-4E55-963D-36E4B3B86FB0}" destId="{01F45FCB-A0A5-476A-AEAB-8FEEC960A801}" srcOrd="0" destOrd="0" presId="urn:microsoft.com/office/officeart/2016/7/layout/RepeatingBendingProcessNew"/>
    <dgm:cxn modelId="{D8FCB853-6BFD-4554-93D7-1FADFDBCE10D}" type="presParOf" srcId="{5460404C-E53A-4E55-963D-36E4B3B86FB0}" destId="{99BDEFEE-D488-4F11-9FCF-5F236F6CAFD5}" srcOrd="1" destOrd="0" presId="urn:microsoft.com/office/officeart/2016/7/layout/RepeatingBendingProcessNew"/>
    <dgm:cxn modelId="{79CCA4F9-D999-4170-AA2D-C6B3EE7AA85F}" type="presParOf" srcId="{99BDEFEE-D488-4F11-9FCF-5F236F6CAFD5}" destId="{FEBF024E-F1A2-4B40-AF05-94578A31D4DF}" srcOrd="0" destOrd="0" presId="urn:microsoft.com/office/officeart/2016/7/layout/RepeatingBendingProcessNew"/>
    <dgm:cxn modelId="{20293C72-44B6-4D3F-B2AA-DEC8C5AD6BFF}" type="presParOf" srcId="{5460404C-E53A-4E55-963D-36E4B3B86FB0}" destId="{62F94F93-4617-4AEA-977E-1298060FE26F}" srcOrd="2" destOrd="0" presId="urn:microsoft.com/office/officeart/2016/7/layout/RepeatingBendingProcessNew"/>
    <dgm:cxn modelId="{934F98D2-6DAC-4ABE-BA40-553BE7CC4A71}" type="presParOf" srcId="{5460404C-E53A-4E55-963D-36E4B3B86FB0}" destId="{866D9F47-0669-4F96-8068-3A85EB544D8D}" srcOrd="3" destOrd="0" presId="urn:microsoft.com/office/officeart/2016/7/layout/RepeatingBendingProcessNew"/>
    <dgm:cxn modelId="{D87A005F-FB2C-4AB0-BB3B-1C257324FE8B}" type="presParOf" srcId="{866D9F47-0669-4F96-8068-3A85EB544D8D}" destId="{5FB3A608-A406-4FA0-9607-94EE578EF53A}" srcOrd="0" destOrd="0" presId="urn:microsoft.com/office/officeart/2016/7/layout/RepeatingBendingProcessNew"/>
    <dgm:cxn modelId="{EB896EEE-737F-43F4-9D19-7ED45F87AA8C}" type="presParOf" srcId="{5460404C-E53A-4E55-963D-36E4B3B86FB0}" destId="{387247E5-7C47-4E33-9BF7-0C5095C7889B}" srcOrd="4" destOrd="0" presId="urn:microsoft.com/office/officeart/2016/7/layout/RepeatingBendingProcessNew"/>
    <dgm:cxn modelId="{0E93F8CE-EEA8-42C0-8CAF-4AF393DBF0E5}" type="presParOf" srcId="{5460404C-E53A-4E55-963D-36E4B3B86FB0}" destId="{C7E5176A-2625-456D-A034-D1D400A916C7}" srcOrd="5" destOrd="0" presId="urn:microsoft.com/office/officeart/2016/7/layout/RepeatingBendingProcessNew"/>
    <dgm:cxn modelId="{E3167BB3-C990-4828-B0E1-57248D38B27E}" type="presParOf" srcId="{C7E5176A-2625-456D-A034-D1D400A916C7}" destId="{AE9E9699-AF7F-429B-9CCE-D4F22DC49578}" srcOrd="0" destOrd="0" presId="urn:microsoft.com/office/officeart/2016/7/layout/RepeatingBendingProcessNew"/>
    <dgm:cxn modelId="{2D276A5C-08E2-459C-9491-A99DEC2985FE}" type="presParOf" srcId="{5460404C-E53A-4E55-963D-36E4B3B86FB0}" destId="{C84FD8DF-B6C5-462D-9263-CA6D9D81DC35}" srcOrd="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DD40DB-07DD-4A61-97F5-97B0D9884376}">
      <dsp:nvSpPr>
        <dsp:cNvPr id="0" name=""/>
        <dsp:cNvSpPr/>
      </dsp:nvSpPr>
      <dsp:spPr>
        <a:xfrm>
          <a:off x="1442357" y="0"/>
          <a:ext cx="6335486" cy="6335486"/>
        </a:xfrm>
        <a:prstGeom prst="diamond">
          <a:avLst/>
        </a:prstGeom>
        <a:solidFill>
          <a:schemeClr val="accent2">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DC4796BE-1C15-4013-A3A6-1898B012403E}">
      <dsp:nvSpPr>
        <dsp:cNvPr id="0" name=""/>
        <dsp:cNvSpPr/>
      </dsp:nvSpPr>
      <dsp:spPr>
        <a:xfrm>
          <a:off x="2044228" y="601871"/>
          <a:ext cx="2470839" cy="2470839"/>
        </a:xfrm>
        <a:prstGeom prst="roundRect">
          <a:avLst/>
        </a:prstGeom>
        <a:gradFill rotWithShape="0">
          <a:gsLst>
            <a:gs pos="0">
              <a:schemeClr val="accent2">
                <a:hueOff val="0"/>
                <a:satOff val="0"/>
                <a:lumOff val="0"/>
                <a:alphaOff val="0"/>
              </a:schemeClr>
            </a:gs>
            <a:gs pos="90000">
              <a:schemeClr val="accent2">
                <a:hueOff val="0"/>
                <a:satOff val="0"/>
                <a:lumOff val="0"/>
                <a:alphaOff val="0"/>
                <a:shade val="100000"/>
                <a:satMod val="105000"/>
              </a:schemeClr>
            </a:gs>
            <a:gs pos="100000">
              <a:schemeClr val="accent2">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a:t>Advantages of the signed-magnitude representation:</a:t>
          </a:r>
        </a:p>
      </dsp:txBody>
      <dsp:txXfrm>
        <a:off x="2164844" y="722487"/>
        <a:ext cx="2229607" cy="2229607"/>
      </dsp:txXfrm>
    </dsp:sp>
    <dsp:sp modelId="{716B005D-D801-4573-9757-8B659BE402A0}">
      <dsp:nvSpPr>
        <dsp:cNvPr id="0" name=""/>
        <dsp:cNvSpPr/>
      </dsp:nvSpPr>
      <dsp:spPr>
        <a:xfrm>
          <a:off x="4705132" y="601871"/>
          <a:ext cx="2470839" cy="2470839"/>
        </a:xfrm>
        <a:prstGeom prst="roundRect">
          <a:avLst/>
        </a:prstGeom>
        <a:gradFill rotWithShape="0">
          <a:gsLst>
            <a:gs pos="0">
              <a:schemeClr val="accent2">
                <a:hueOff val="459506"/>
                <a:satOff val="8602"/>
                <a:lumOff val="-523"/>
                <a:alphaOff val="0"/>
              </a:schemeClr>
            </a:gs>
            <a:gs pos="90000">
              <a:schemeClr val="accent2">
                <a:hueOff val="459506"/>
                <a:satOff val="8602"/>
                <a:lumOff val="-523"/>
                <a:alphaOff val="0"/>
                <a:shade val="100000"/>
                <a:satMod val="105000"/>
              </a:schemeClr>
            </a:gs>
            <a:gs pos="100000">
              <a:schemeClr val="accent2">
                <a:hueOff val="459506"/>
                <a:satOff val="8602"/>
                <a:lumOff val="-523"/>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a:t>It is very easy to represent and understand positive as well as negative numbers using this representation.</a:t>
          </a:r>
        </a:p>
      </dsp:txBody>
      <dsp:txXfrm>
        <a:off x="4825748" y="722487"/>
        <a:ext cx="2229607" cy="2229607"/>
      </dsp:txXfrm>
    </dsp:sp>
    <dsp:sp modelId="{0D3859C8-522B-4DAD-93CE-3EE06E6A790B}">
      <dsp:nvSpPr>
        <dsp:cNvPr id="0" name=""/>
        <dsp:cNvSpPr/>
      </dsp:nvSpPr>
      <dsp:spPr>
        <a:xfrm>
          <a:off x="2044228" y="3262775"/>
          <a:ext cx="2470839" cy="2470839"/>
        </a:xfrm>
        <a:prstGeom prst="roundRect">
          <a:avLst/>
        </a:prstGeom>
        <a:gradFill rotWithShape="0">
          <a:gsLst>
            <a:gs pos="0">
              <a:schemeClr val="accent2">
                <a:hueOff val="919011"/>
                <a:satOff val="17205"/>
                <a:lumOff val="-1046"/>
                <a:alphaOff val="0"/>
              </a:schemeClr>
            </a:gs>
            <a:gs pos="90000">
              <a:schemeClr val="accent2">
                <a:hueOff val="919011"/>
                <a:satOff val="17205"/>
                <a:lumOff val="-1046"/>
                <a:alphaOff val="0"/>
                <a:shade val="100000"/>
                <a:satMod val="105000"/>
              </a:schemeClr>
            </a:gs>
            <a:gs pos="100000">
              <a:schemeClr val="accent2">
                <a:hueOff val="919011"/>
                <a:satOff val="17205"/>
                <a:lumOff val="-1046"/>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a:t>The binary multiplication and the binary division of the signed binary numbers can be easily performed.</a:t>
          </a:r>
        </a:p>
      </dsp:txBody>
      <dsp:txXfrm>
        <a:off x="2164844" y="3383391"/>
        <a:ext cx="2229607" cy="2229607"/>
      </dsp:txXfrm>
    </dsp:sp>
    <dsp:sp modelId="{7EA8C7F3-7C86-4CDE-815A-F8B7EF4DB50C}">
      <dsp:nvSpPr>
        <dsp:cNvPr id="0" name=""/>
        <dsp:cNvSpPr/>
      </dsp:nvSpPr>
      <dsp:spPr>
        <a:xfrm>
          <a:off x="4705132" y="3262775"/>
          <a:ext cx="2470839" cy="2470839"/>
        </a:xfrm>
        <a:prstGeom prst="roundRect">
          <a:avLst/>
        </a:prstGeom>
        <a:gradFill rotWithShape="0">
          <a:gsLst>
            <a:gs pos="0">
              <a:schemeClr val="accent2">
                <a:hueOff val="1378517"/>
                <a:satOff val="25807"/>
                <a:lumOff val="-1569"/>
                <a:alphaOff val="0"/>
              </a:schemeClr>
            </a:gs>
            <a:gs pos="90000">
              <a:schemeClr val="accent2">
                <a:hueOff val="1378517"/>
                <a:satOff val="25807"/>
                <a:lumOff val="-1569"/>
                <a:alphaOff val="0"/>
                <a:shade val="100000"/>
                <a:satMod val="105000"/>
              </a:schemeClr>
            </a:gs>
            <a:gs pos="100000">
              <a:schemeClr val="accent2">
                <a:hueOff val="1378517"/>
                <a:satOff val="25807"/>
                <a:lumOff val="-1569"/>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a:t>Represent equal number of positive and negative quantities that makes it a very symmetrical method of representation.</a:t>
          </a:r>
        </a:p>
      </dsp:txBody>
      <dsp:txXfrm>
        <a:off x="4825748" y="3383391"/>
        <a:ext cx="2229607" cy="22296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107CEF-420A-4DCF-B81C-CBE3165D02BB}">
      <dsp:nvSpPr>
        <dsp:cNvPr id="0" name=""/>
        <dsp:cNvSpPr/>
      </dsp:nvSpPr>
      <dsp:spPr>
        <a:xfrm>
          <a:off x="0" y="0"/>
          <a:ext cx="3085207" cy="3797470"/>
        </a:xfrm>
        <a:prstGeom prst="rect">
          <a:avLst/>
        </a:prstGeom>
        <a:solidFill>
          <a:schemeClr val="accent5">
            <a:tint val="40000"/>
            <a:alpha val="90000"/>
            <a:hueOff val="0"/>
            <a:satOff val="0"/>
            <a:lumOff val="0"/>
            <a:alphaOff val="0"/>
          </a:schemeClr>
        </a:solidFill>
        <a:ln w="10000" cap="flat" cmpd="sng" algn="ctr">
          <a:solidFill>
            <a:schemeClr val="accent5">
              <a:tint val="40000"/>
              <a:alpha val="90000"/>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240535" tIns="330200" rIns="240535" bIns="330200" numCol="1" spcCol="1270" anchor="t" anchorCtr="0">
          <a:noAutofit/>
        </a:bodyPr>
        <a:lstStyle/>
        <a:p>
          <a:pPr lvl="0" algn="l" defTabSz="622300">
            <a:lnSpc>
              <a:spcPct val="90000"/>
            </a:lnSpc>
            <a:spcBef>
              <a:spcPct val="0"/>
            </a:spcBef>
            <a:spcAft>
              <a:spcPct val="35000"/>
            </a:spcAft>
          </a:pPr>
          <a:r>
            <a:rPr lang="en-US" sz="1400" kern="1200"/>
            <a:t>Disadvantages of the signed-magnitude representation:</a:t>
          </a:r>
        </a:p>
      </dsp:txBody>
      <dsp:txXfrm>
        <a:off x="0" y="1443038"/>
        <a:ext cx="3085207" cy="2278482"/>
      </dsp:txXfrm>
    </dsp:sp>
    <dsp:sp modelId="{3AB305F5-DEF7-46E5-8589-B4153109DA79}">
      <dsp:nvSpPr>
        <dsp:cNvPr id="0" name=""/>
        <dsp:cNvSpPr/>
      </dsp:nvSpPr>
      <dsp:spPr>
        <a:xfrm>
          <a:off x="972983" y="379746"/>
          <a:ext cx="1139241" cy="1139241"/>
        </a:xfrm>
        <a:prstGeom prst="ellipse">
          <a:avLst/>
        </a:prstGeom>
        <a:gradFill rotWithShape="0">
          <a:gsLst>
            <a:gs pos="0">
              <a:schemeClr val="accent5">
                <a:hueOff val="0"/>
                <a:satOff val="0"/>
                <a:lumOff val="0"/>
                <a:alphaOff val="0"/>
              </a:schemeClr>
            </a:gs>
            <a:gs pos="90000">
              <a:schemeClr val="accent5">
                <a:hueOff val="0"/>
                <a:satOff val="0"/>
                <a:lumOff val="0"/>
                <a:alphaOff val="0"/>
                <a:shade val="100000"/>
                <a:satMod val="105000"/>
              </a:schemeClr>
            </a:gs>
            <a:gs pos="100000">
              <a:schemeClr val="accent5">
                <a:hueOff val="0"/>
                <a:satOff val="0"/>
                <a:lumOff val="0"/>
                <a:alphaOff val="0"/>
                <a:shade val="80000"/>
                <a:satMod val="120000"/>
              </a:schemeClr>
            </a:gs>
          </a:gsLst>
          <a:path path="circle">
            <a:fillToRect l="100000" t="100000" r="100000" b="100000"/>
          </a:path>
        </a:gradFill>
        <a:ln w="10000" cap="flat" cmpd="sng" algn="ctr">
          <a:solidFill>
            <a:schemeClr val="accent5">
              <a:hueOff val="0"/>
              <a:satOff val="0"/>
              <a:lumOff val="0"/>
              <a:alphaOff val="0"/>
            </a:schemeClr>
          </a:solidFill>
          <a:prstDash val="solid"/>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accent5">
              <a:hueOff val="0"/>
              <a:satOff val="0"/>
              <a:lumOff val="0"/>
              <a:alphaOff val="0"/>
              <a:shade val="27000"/>
              <a:satMod val="120000"/>
            </a:schemeClr>
          </a:contourClr>
        </a:sp3d>
      </dsp:spPr>
      <dsp:style>
        <a:lnRef idx="1">
          <a:scrgbClr r="0" g="0" b="0"/>
        </a:lnRef>
        <a:fillRef idx="3">
          <a:scrgbClr r="0" g="0" b="0"/>
        </a:fillRef>
        <a:effectRef idx="3">
          <a:scrgbClr r="0" g="0" b="0"/>
        </a:effectRef>
        <a:fontRef idx="minor">
          <a:schemeClr val="lt1"/>
        </a:fontRef>
      </dsp:style>
      <dsp:txBody>
        <a:bodyPr spcFirstLastPara="0" vert="horz" wrap="square" lIns="88820" tIns="12700" rIns="88820" bIns="12700" numCol="1" spcCol="1270" anchor="ctr" anchorCtr="0">
          <a:noAutofit/>
        </a:bodyPr>
        <a:lstStyle/>
        <a:p>
          <a:pPr lvl="0" algn="ctr" defTabSz="2133600">
            <a:lnSpc>
              <a:spcPct val="90000"/>
            </a:lnSpc>
            <a:spcBef>
              <a:spcPct val="0"/>
            </a:spcBef>
            <a:spcAft>
              <a:spcPct val="35000"/>
            </a:spcAft>
          </a:pPr>
          <a:r>
            <a:rPr lang="en-US" sz="4800" kern="1200"/>
            <a:t>1</a:t>
          </a:r>
        </a:p>
      </dsp:txBody>
      <dsp:txXfrm>
        <a:off x="1139821" y="546584"/>
        <a:ext cx="805565" cy="805565"/>
      </dsp:txXfrm>
    </dsp:sp>
    <dsp:sp modelId="{3DBB744A-A0C2-4E43-A22A-001A77E8503C}">
      <dsp:nvSpPr>
        <dsp:cNvPr id="0" name=""/>
        <dsp:cNvSpPr/>
      </dsp:nvSpPr>
      <dsp:spPr>
        <a:xfrm>
          <a:off x="0" y="3797398"/>
          <a:ext cx="3085207" cy="72"/>
        </a:xfrm>
        <a:prstGeom prst="rect">
          <a:avLst/>
        </a:prstGeom>
        <a:gradFill rotWithShape="0">
          <a:gsLst>
            <a:gs pos="0">
              <a:schemeClr val="accent5">
                <a:hueOff val="2175002"/>
                <a:satOff val="-12697"/>
                <a:lumOff val="-1019"/>
                <a:alphaOff val="0"/>
              </a:schemeClr>
            </a:gs>
            <a:gs pos="90000">
              <a:schemeClr val="accent5">
                <a:hueOff val="2175002"/>
                <a:satOff val="-12697"/>
                <a:lumOff val="-1019"/>
                <a:alphaOff val="0"/>
                <a:shade val="100000"/>
                <a:satMod val="105000"/>
              </a:schemeClr>
            </a:gs>
            <a:gs pos="100000">
              <a:schemeClr val="accent5">
                <a:hueOff val="2175002"/>
                <a:satOff val="-12697"/>
                <a:lumOff val="-1019"/>
                <a:alphaOff val="0"/>
                <a:shade val="80000"/>
                <a:satMod val="120000"/>
              </a:schemeClr>
            </a:gs>
          </a:gsLst>
          <a:path path="circle">
            <a:fillToRect l="100000" t="100000" r="100000" b="100000"/>
          </a:path>
        </a:gradFill>
        <a:ln w="10000" cap="flat" cmpd="sng" algn="ctr">
          <a:solidFill>
            <a:schemeClr val="accent5">
              <a:hueOff val="2175002"/>
              <a:satOff val="-12697"/>
              <a:lumOff val="-1019"/>
              <a:alphaOff val="0"/>
            </a:schemeClr>
          </a:solidFill>
          <a:prstDash val="solid"/>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accent5">
              <a:hueOff val="2175002"/>
              <a:satOff val="-12697"/>
              <a:lumOff val="-1019"/>
              <a:alphaOff val="0"/>
              <a:shade val="27000"/>
              <a:satMod val="120000"/>
            </a:schemeClr>
          </a:contourClr>
        </a:sp3d>
      </dsp:spPr>
      <dsp:style>
        <a:lnRef idx="1">
          <a:scrgbClr r="0" g="0" b="0"/>
        </a:lnRef>
        <a:fillRef idx="3">
          <a:scrgbClr r="0" g="0" b="0"/>
        </a:fillRef>
        <a:effectRef idx="3">
          <a:scrgbClr r="0" g="0" b="0"/>
        </a:effectRef>
        <a:fontRef idx="minor">
          <a:schemeClr val="lt1"/>
        </a:fontRef>
      </dsp:style>
    </dsp:sp>
    <dsp:sp modelId="{33DD668B-13A3-494B-8283-3950FC3B6DF1}">
      <dsp:nvSpPr>
        <dsp:cNvPr id="0" name=""/>
        <dsp:cNvSpPr/>
      </dsp:nvSpPr>
      <dsp:spPr>
        <a:xfrm>
          <a:off x="3393727" y="0"/>
          <a:ext cx="3085207" cy="3797470"/>
        </a:xfrm>
        <a:prstGeom prst="rect">
          <a:avLst/>
        </a:prstGeom>
        <a:solidFill>
          <a:schemeClr val="accent5">
            <a:tint val="40000"/>
            <a:alpha val="90000"/>
            <a:hueOff val="5456479"/>
            <a:satOff val="-25919"/>
            <a:lumOff val="-1423"/>
            <a:alphaOff val="0"/>
          </a:schemeClr>
        </a:solidFill>
        <a:ln w="10000" cap="flat" cmpd="sng" algn="ctr">
          <a:solidFill>
            <a:schemeClr val="accent5">
              <a:tint val="40000"/>
              <a:alpha val="90000"/>
              <a:hueOff val="5456479"/>
              <a:satOff val="-25919"/>
              <a:lumOff val="-1423"/>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240535" tIns="330200" rIns="240535" bIns="330200" numCol="1" spcCol="1270" anchor="t" anchorCtr="0">
          <a:noAutofit/>
        </a:bodyPr>
        <a:lstStyle/>
        <a:p>
          <a:pPr lvl="0" algn="l" defTabSz="622300">
            <a:lnSpc>
              <a:spcPct val="90000"/>
            </a:lnSpc>
            <a:spcBef>
              <a:spcPct val="0"/>
            </a:spcBef>
            <a:spcAft>
              <a:spcPct val="35000"/>
            </a:spcAft>
          </a:pPr>
          <a:r>
            <a:rPr lang="en-US" sz="1400" kern="1200"/>
            <a:t>It is not an easy task to perform the binary addition and the binary subtraction using this representation.</a:t>
          </a:r>
        </a:p>
      </dsp:txBody>
      <dsp:txXfrm>
        <a:off x="3393727" y="1443038"/>
        <a:ext cx="3085207" cy="2278482"/>
      </dsp:txXfrm>
    </dsp:sp>
    <dsp:sp modelId="{E260BBFC-C30C-4D8B-9EA3-8E7D2294DD6C}">
      <dsp:nvSpPr>
        <dsp:cNvPr id="0" name=""/>
        <dsp:cNvSpPr/>
      </dsp:nvSpPr>
      <dsp:spPr>
        <a:xfrm>
          <a:off x="4366710" y="379746"/>
          <a:ext cx="1139241" cy="1139241"/>
        </a:xfrm>
        <a:prstGeom prst="ellipse">
          <a:avLst/>
        </a:prstGeom>
        <a:gradFill rotWithShape="0">
          <a:gsLst>
            <a:gs pos="0">
              <a:schemeClr val="accent5">
                <a:hueOff val="4350004"/>
                <a:satOff val="-25394"/>
                <a:lumOff val="-2039"/>
                <a:alphaOff val="0"/>
              </a:schemeClr>
            </a:gs>
            <a:gs pos="90000">
              <a:schemeClr val="accent5">
                <a:hueOff val="4350004"/>
                <a:satOff val="-25394"/>
                <a:lumOff val="-2039"/>
                <a:alphaOff val="0"/>
                <a:shade val="100000"/>
                <a:satMod val="105000"/>
              </a:schemeClr>
            </a:gs>
            <a:gs pos="100000">
              <a:schemeClr val="accent5">
                <a:hueOff val="4350004"/>
                <a:satOff val="-25394"/>
                <a:lumOff val="-2039"/>
                <a:alphaOff val="0"/>
                <a:shade val="80000"/>
                <a:satMod val="120000"/>
              </a:schemeClr>
            </a:gs>
          </a:gsLst>
          <a:path path="circle">
            <a:fillToRect l="100000" t="100000" r="100000" b="100000"/>
          </a:path>
        </a:gradFill>
        <a:ln w="10000" cap="flat" cmpd="sng" algn="ctr">
          <a:solidFill>
            <a:schemeClr val="accent5">
              <a:hueOff val="4350004"/>
              <a:satOff val="-25394"/>
              <a:lumOff val="-2039"/>
              <a:alphaOff val="0"/>
            </a:schemeClr>
          </a:solidFill>
          <a:prstDash val="solid"/>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accent5">
              <a:hueOff val="4350004"/>
              <a:satOff val="-25394"/>
              <a:lumOff val="-2039"/>
              <a:alphaOff val="0"/>
              <a:shade val="27000"/>
              <a:satMod val="120000"/>
            </a:schemeClr>
          </a:contourClr>
        </a:sp3d>
      </dsp:spPr>
      <dsp:style>
        <a:lnRef idx="1">
          <a:scrgbClr r="0" g="0" b="0"/>
        </a:lnRef>
        <a:fillRef idx="3">
          <a:scrgbClr r="0" g="0" b="0"/>
        </a:fillRef>
        <a:effectRef idx="3">
          <a:scrgbClr r="0" g="0" b="0"/>
        </a:effectRef>
        <a:fontRef idx="minor">
          <a:schemeClr val="lt1"/>
        </a:fontRef>
      </dsp:style>
      <dsp:txBody>
        <a:bodyPr spcFirstLastPara="0" vert="horz" wrap="square" lIns="88820" tIns="12700" rIns="88820" bIns="12700" numCol="1" spcCol="1270" anchor="ctr" anchorCtr="0">
          <a:noAutofit/>
        </a:bodyPr>
        <a:lstStyle/>
        <a:p>
          <a:pPr lvl="0" algn="ctr" defTabSz="2133600">
            <a:lnSpc>
              <a:spcPct val="90000"/>
            </a:lnSpc>
            <a:spcBef>
              <a:spcPct val="0"/>
            </a:spcBef>
            <a:spcAft>
              <a:spcPct val="35000"/>
            </a:spcAft>
          </a:pPr>
          <a:r>
            <a:rPr lang="en-US" sz="4800" kern="1200"/>
            <a:t>2</a:t>
          </a:r>
        </a:p>
      </dsp:txBody>
      <dsp:txXfrm>
        <a:off x="4533548" y="546584"/>
        <a:ext cx="805565" cy="805565"/>
      </dsp:txXfrm>
    </dsp:sp>
    <dsp:sp modelId="{EF25FB62-FBB2-4D67-90BC-513D64B0F1F1}">
      <dsp:nvSpPr>
        <dsp:cNvPr id="0" name=""/>
        <dsp:cNvSpPr/>
      </dsp:nvSpPr>
      <dsp:spPr>
        <a:xfrm>
          <a:off x="3393727" y="3797398"/>
          <a:ext cx="3085207" cy="72"/>
        </a:xfrm>
        <a:prstGeom prst="rect">
          <a:avLst/>
        </a:prstGeom>
        <a:gradFill rotWithShape="0">
          <a:gsLst>
            <a:gs pos="0">
              <a:schemeClr val="accent5">
                <a:hueOff val="6525006"/>
                <a:satOff val="-38091"/>
                <a:lumOff val="-3058"/>
                <a:alphaOff val="0"/>
              </a:schemeClr>
            </a:gs>
            <a:gs pos="90000">
              <a:schemeClr val="accent5">
                <a:hueOff val="6525006"/>
                <a:satOff val="-38091"/>
                <a:lumOff val="-3058"/>
                <a:alphaOff val="0"/>
                <a:shade val="100000"/>
                <a:satMod val="105000"/>
              </a:schemeClr>
            </a:gs>
            <a:gs pos="100000">
              <a:schemeClr val="accent5">
                <a:hueOff val="6525006"/>
                <a:satOff val="-38091"/>
                <a:lumOff val="-3058"/>
                <a:alphaOff val="0"/>
                <a:shade val="80000"/>
                <a:satMod val="120000"/>
              </a:schemeClr>
            </a:gs>
          </a:gsLst>
          <a:path path="circle">
            <a:fillToRect l="100000" t="100000" r="100000" b="100000"/>
          </a:path>
        </a:gradFill>
        <a:ln w="10000" cap="flat" cmpd="sng" algn="ctr">
          <a:solidFill>
            <a:schemeClr val="accent5">
              <a:hueOff val="6525006"/>
              <a:satOff val="-38091"/>
              <a:lumOff val="-3058"/>
              <a:alphaOff val="0"/>
            </a:schemeClr>
          </a:solidFill>
          <a:prstDash val="solid"/>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accent5">
              <a:hueOff val="6525006"/>
              <a:satOff val="-38091"/>
              <a:lumOff val="-3058"/>
              <a:alphaOff val="0"/>
              <a:shade val="27000"/>
              <a:satMod val="120000"/>
            </a:schemeClr>
          </a:contourClr>
        </a:sp3d>
      </dsp:spPr>
      <dsp:style>
        <a:lnRef idx="1">
          <a:scrgbClr r="0" g="0" b="0"/>
        </a:lnRef>
        <a:fillRef idx="3">
          <a:scrgbClr r="0" g="0" b="0"/>
        </a:fillRef>
        <a:effectRef idx="3">
          <a:scrgbClr r="0" g="0" b="0"/>
        </a:effectRef>
        <a:fontRef idx="minor">
          <a:schemeClr val="lt1"/>
        </a:fontRef>
      </dsp:style>
    </dsp:sp>
    <dsp:sp modelId="{7A5DAE23-AA34-460E-9FCC-F90505EF4795}">
      <dsp:nvSpPr>
        <dsp:cNvPr id="0" name=""/>
        <dsp:cNvSpPr/>
      </dsp:nvSpPr>
      <dsp:spPr>
        <a:xfrm>
          <a:off x="6787455" y="0"/>
          <a:ext cx="3085207" cy="3797470"/>
        </a:xfrm>
        <a:prstGeom prst="rect">
          <a:avLst/>
        </a:prstGeom>
        <a:solidFill>
          <a:schemeClr val="accent5">
            <a:tint val="40000"/>
            <a:alpha val="90000"/>
            <a:hueOff val="10912959"/>
            <a:satOff val="-51839"/>
            <a:lumOff val="-2845"/>
            <a:alphaOff val="0"/>
          </a:schemeClr>
        </a:solidFill>
        <a:ln w="10000" cap="flat" cmpd="sng" algn="ctr">
          <a:solidFill>
            <a:schemeClr val="accent5">
              <a:tint val="40000"/>
              <a:alpha val="90000"/>
              <a:hueOff val="10912959"/>
              <a:satOff val="-51839"/>
              <a:lumOff val="-2845"/>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240535" tIns="330200" rIns="240535" bIns="330200" numCol="1" spcCol="1270" anchor="t" anchorCtr="0">
          <a:noAutofit/>
        </a:bodyPr>
        <a:lstStyle/>
        <a:p>
          <a:pPr lvl="0" algn="l" defTabSz="622300">
            <a:lnSpc>
              <a:spcPct val="90000"/>
            </a:lnSpc>
            <a:spcBef>
              <a:spcPct val="0"/>
            </a:spcBef>
            <a:spcAft>
              <a:spcPct val="35000"/>
            </a:spcAft>
          </a:pPr>
          <a:r>
            <a:rPr lang="en-US" sz="1400" kern="1200"/>
            <a:t>It provides two different representations of zero, one for plus zero and another for negative zero but actually they are the same values. This could lead to some confusion while performing various arithmetic operations.</a:t>
          </a:r>
        </a:p>
      </dsp:txBody>
      <dsp:txXfrm>
        <a:off x="6787455" y="1443038"/>
        <a:ext cx="3085207" cy="2278482"/>
      </dsp:txXfrm>
    </dsp:sp>
    <dsp:sp modelId="{53BBD47B-FACF-43B2-8B08-6C7CBAF5E83E}">
      <dsp:nvSpPr>
        <dsp:cNvPr id="0" name=""/>
        <dsp:cNvSpPr/>
      </dsp:nvSpPr>
      <dsp:spPr>
        <a:xfrm>
          <a:off x="7760438" y="379746"/>
          <a:ext cx="1139241" cy="1139241"/>
        </a:xfrm>
        <a:prstGeom prst="ellipse">
          <a:avLst/>
        </a:prstGeom>
        <a:gradFill rotWithShape="0">
          <a:gsLst>
            <a:gs pos="0">
              <a:schemeClr val="accent5">
                <a:hueOff val="8700007"/>
                <a:satOff val="-50788"/>
                <a:lumOff val="-4078"/>
                <a:alphaOff val="0"/>
              </a:schemeClr>
            </a:gs>
            <a:gs pos="90000">
              <a:schemeClr val="accent5">
                <a:hueOff val="8700007"/>
                <a:satOff val="-50788"/>
                <a:lumOff val="-4078"/>
                <a:alphaOff val="0"/>
                <a:shade val="100000"/>
                <a:satMod val="105000"/>
              </a:schemeClr>
            </a:gs>
            <a:gs pos="100000">
              <a:schemeClr val="accent5">
                <a:hueOff val="8700007"/>
                <a:satOff val="-50788"/>
                <a:lumOff val="-4078"/>
                <a:alphaOff val="0"/>
                <a:shade val="80000"/>
                <a:satMod val="120000"/>
              </a:schemeClr>
            </a:gs>
          </a:gsLst>
          <a:path path="circle">
            <a:fillToRect l="100000" t="100000" r="100000" b="100000"/>
          </a:path>
        </a:gradFill>
        <a:ln w="10000" cap="flat" cmpd="sng" algn="ctr">
          <a:solidFill>
            <a:schemeClr val="accent5">
              <a:hueOff val="8700007"/>
              <a:satOff val="-50788"/>
              <a:lumOff val="-4078"/>
              <a:alphaOff val="0"/>
            </a:schemeClr>
          </a:solidFill>
          <a:prstDash val="solid"/>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accent5">
              <a:hueOff val="8700007"/>
              <a:satOff val="-50788"/>
              <a:lumOff val="-4078"/>
              <a:alphaOff val="0"/>
              <a:shade val="27000"/>
              <a:satMod val="120000"/>
            </a:schemeClr>
          </a:contourClr>
        </a:sp3d>
      </dsp:spPr>
      <dsp:style>
        <a:lnRef idx="1">
          <a:scrgbClr r="0" g="0" b="0"/>
        </a:lnRef>
        <a:fillRef idx="3">
          <a:scrgbClr r="0" g="0" b="0"/>
        </a:fillRef>
        <a:effectRef idx="3">
          <a:scrgbClr r="0" g="0" b="0"/>
        </a:effectRef>
        <a:fontRef idx="minor">
          <a:schemeClr val="lt1"/>
        </a:fontRef>
      </dsp:style>
      <dsp:txBody>
        <a:bodyPr spcFirstLastPara="0" vert="horz" wrap="square" lIns="88820" tIns="12700" rIns="88820" bIns="12700" numCol="1" spcCol="1270" anchor="ctr" anchorCtr="0">
          <a:noAutofit/>
        </a:bodyPr>
        <a:lstStyle/>
        <a:p>
          <a:pPr lvl="0" algn="ctr" defTabSz="2133600">
            <a:lnSpc>
              <a:spcPct val="90000"/>
            </a:lnSpc>
            <a:spcBef>
              <a:spcPct val="0"/>
            </a:spcBef>
            <a:spcAft>
              <a:spcPct val="35000"/>
            </a:spcAft>
          </a:pPr>
          <a:r>
            <a:rPr lang="en-US" sz="4800" kern="1200"/>
            <a:t>3</a:t>
          </a:r>
        </a:p>
      </dsp:txBody>
      <dsp:txXfrm>
        <a:off x="7927276" y="546584"/>
        <a:ext cx="805565" cy="805565"/>
      </dsp:txXfrm>
    </dsp:sp>
    <dsp:sp modelId="{AFBAA491-B36D-4C73-908F-64DCD29DAC9E}">
      <dsp:nvSpPr>
        <dsp:cNvPr id="0" name=""/>
        <dsp:cNvSpPr/>
      </dsp:nvSpPr>
      <dsp:spPr>
        <a:xfrm>
          <a:off x="6787455" y="3797398"/>
          <a:ext cx="3085207" cy="72"/>
        </a:xfrm>
        <a:prstGeom prst="rect">
          <a:avLst/>
        </a:prstGeom>
        <a:gradFill rotWithShape="0">
          <a:gsLst>
            <a:gs pos="0">
              <a:schemeClr val="accent5">
                <a:hueOff val="10875009"/>
                <a:satOff val="-63485"/>
                <a:lumOff val="-5097"/>
                <a:alphaOff val="0"/>
              </a:schemeClr>
            </a:gs>
            <a:gs pos="90000">
              <a:schemeClr val="accent5">
                <a:hueOff val="10875009"/>
                <a:satOff val="-63485"/>
                <a:lumOff val="-5097"/>
                <a:alphaOff val="0"/>
                <a:shade val="100000"/>
                <a:satMod val="105000"/>
              </a:schemeClr>
            </a:gs>
            <a:gs pos="100000">
              <a:schemeClr val="accent5">
                <a:hueOff val="10875009"/>
                <a:satOff val="-63485"/>
                <a:lumOff val="-5097"/>
                <a:alphaOff val="0"/>
                <a:shade val="80000"/>
                <a:satMod val="120000"/>
              </a:schemeClr>
            </a:gs>
          </a:gsLst>
          <a:path path="circle">
            <a:fillToRect l="100000" t="100000" r="100000" b="100000"/>
          </a:path>
        </a:gradFill>
        <a:ln w="10000" cap="flat" cmpd="sng" algn="ctr">
          <a:solidFill>
            <a:schemeClr val="accent5">
              <a:hueOff val="10875009"/>
              <a:satOff val="-63485"/>
              <a:lumOff val="-5097"/>
              <a:alphaOff val="0"/>
            </a:schemeClr>
          </a:solidFill>
          <a:prstDash val="solid"/>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accent5">
              <a:hueOff val="10875009"/>
              <a:satOff val="-63485"/>
              <a:lumOff val="-5097"/>
              <a:alphaOff val="0"/>
              <a:shade val="27000"/>
              <a:satMod val="120000"/>
            </a:schemeClr>
          </a:contourClr>
        </a:sp3d>
      </dsp:spPr>
      <dsp:style>
        <a:lnRef idx="1">
          <a:scrgbClr r="0" g="0" b="0"/>
        </a:lnRef>
        <a:fillRef idx="3">
          <a:scrgbClr r="0" g="0" b="0"/>
        </a:fillRef>
        <a:effectRef idx="3">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C40D77-DC8B-4281-8D29-BC395652C47B}">
      <dsp:nvSpPr>
        <dsp:cNvPr id="0" name=""/>
        <dsp:cNvSpPr/>
      </dsp:nvSpPr>
      <dsp:spPr>
        <a:xfrm>
          <a:off x="0" y="1854"/>
          <a:ext cx="9872663"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A78273-1BA9-478A-99F5-B231E0464928}">
      <dsp:nvSpPr>
        <dsp:cNvPr id="0" name=""/>
        <dsp:cNvSpPr/>
      </dsp:nvSpPr>
      <dsp:spPr>
        <a:xfrm>
          <a:off x="0" y="1854"/>
          <a:ext cx="9872663" cy="1264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lvl="0" algn="l" defTabSz="1111250">
            <a:lnSpc>
              <a:spcPct val="90000"/>
            </a:lnSpc>
            <a:spcBef>
              <a:spcPct val="0"/>
            </a:spcBef>
            <a:spcAft>
              <a:spcPct val="35000"/>
            </a:spcAft>
          </a:pPr>
          <a:r>
            <a:rPr lang="en-US" sz="2500" kern="1200"/>
            <a:t>One’s complement method can be used to represent negative binary numbers. </a:t>
          </a:r>
        </a:p>
      </dsp:txBody>
      <dsp:txXfrm>
        <a:off x="0" y="1854"/>
        <a:ext cx="9872663" cy="1264587"/>
      </dsp:txXfrm>
    </dsp:sp>
    <dsp:sp modelId="{CE1D7A2F-97A9-45BB-9F30-744D2B7DA5D4}">
      <dsp:nvSpPr>
        <dsp:cNvPr id="0" name=""/>
        <dsp:cNvSpPr/>
      </dsp:nvSpPr>
      <dsp:spPr>
        <a:xfrm>
          <a:off x="0" y="1266441"/>
          <a:ext cx="9872663" cy="0"/>
        </a:xfrm>
        <a:prstGeom prst="line">
          <a:avLst/>
        </a:prstGeom>
        <a:solidFill>
          <a:schemeClr val="accent2">
            <a:hueOff val="689259"/>
            <a:satOff val="12903"/>
            <a:lumOff val="-784"/>
            <a:alphaOff val="0"/>
          </a:schemeClr>
        </a:solidFill>
        <a:ln w="19050" cap="flat" cmpd="sng" algn="ctr">
          <a:solidFill>
            <a:schemeClr val="accent2">
              <a:hueOff val="689259"/>
              <a:satOff val="12903"/>
              <a:lumOff val="-78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1090FD-944F-4E2E-B40F-08068DAAA9DF}">
      <dsp:nvSpPr>
        <dsp:cNvPr id="0" name=""/>
        <dsp:cNvSpPr/>
      </dsp:nvSpPr>
      <dsp:spPr>
        <a:xfrm>
          <a:off x="0" y="1266441"/>
          <a:ext cx="9872663" cy="1264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lvl="0" algn="l" defTabSz="1111250">
            <a:lnSpc>
              <a:spcPct val="90000"/>
            </a:lnSpc>
            <a:spcBef>
              <a:spcPct val="0"/>
            </a:spcBef>
            <a:spcAft>
              <a:spcPct val="35000"/>
            </a:spcAft>
          </a:pPr>
          <a:r>
            <a:rPr lang="en-US" sz="2500" kern="1200"/>
            <a:t>A negative number can be represented using one’s complement method by first computing the binary equivalent of the number and then changing all the zeros with ones and all the ones with zeros.</a:t>
          </a:r>
        </a:p>
      </dsp:txBody>
      <dsp:txXfrm>
        <a:off x="0" y="1266441"/>
        <a:ext cx="9872663" cy="1264587"/>
      </dsp:txXfrm>
    </dsp:sp>
    <dsp:sp modelId="{63476E03-EE23-401E-AA3B-EA105F28BCE4}">
      <dsp:nvSpPr>
        <dsp:cNvPr id="0" name=""/>
        <dsp:cNvSpPr/>
      </dsp:nvSpPr>
      <dsp:spPr>
        <a:xfrm>
          <a:off x="0" y="2531028"/>
          <a:ext cx="9872663" cy="0"/>
        </a:xfrm>
        <a:prstGeom prst="line">
          <a:avLst/>
        </a:prstGeom>
        <a:solidFill>
          <a:schemeClr val="accent2">
            <a:hueOff val="1378517"/>
            <a:satOff val="25807"/>
            <a:lumOff val="-1569"/>
            <a:alphaOff val="0"/>
          </a:schemeClr>
        </a:solidFill>
        <a:ln w="19050" cap="flat" cmpd="sng" algn="ctr">
          <a:solidFill>
            <a:schemeClr val="accent2">
              <a:hueOff val="1378517"/>
              <a:satOff val="25807"/>
              <a:lumOff val="-1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B40233-42FD-48BB-8CFA-56C039B06B44}">
      <dsp:nvSpPr>
        <dsp:cNvPr id="0" name=""/>
        <dsp:cNvSpPr/>
      </dsp:nvSpPr>
      <dsp:spPr>
        <a:xfrm>
          <a:off x="0" y="2531028"/>
          <a:ext cx="9872663" cy="1264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lvl="0" algn="l" defTabSz="1111250">
            <a:lnSpc>
              <a:spcPct val="90000"/>
            </a:lnSpc>
            <a:spcBef>
              <a:spcPct val="0"/>
            </a:spcBef>
            <a:spcAft>
              <a:spcPct val="35000"/>
            </a:spcAft>
          </a:pPr>
          <a:r>
            <a:rPr lang="en-US" sz="2500" kern="1200"/>
            <a:t>For example, the binary equivalent of the decimal number 15 is 00001111. Therefore, -15 can be represented using one’s complement method as 11110000.</a:t>
          </a:r>
        </a:p>
      </dsp:txBody>
      <dsp:txXfrm>
        <a:off x="0" y="2531028"/>
        <a:ext cx="9872663" cy="12645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EF64ED-4F16-42A4-A31C-78B3279B5B57}">
      <dsp:nvSpPr>
        <dsp:cNvPr id="0" name=""/>
        <dsp:cNvSpPr/>
      </dsp:nvSpPr>
      <dsp:spPr>
        <a:xfrm>
          <a:off x="0" y="641598"/>
          <a:ext cx="3045469" cy="1933873"/>
        </a:xfrm>
        <a:prstGeom prst="roundRect">
          <a:avLst>
            <a:gd name="adj" fmla="val 10000"/>
          </a:avLst>
        </a:prstGeom>
        <a:solidFill>
          <a:schemeClr val="accent1">
            <a:hueOff val="0"/>
            <a:satOff val="0"/>
            <a:lumOff val="0"/>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828D356-4B9E-4825-9E46-93ADA98284C6}">
      <dsp:nvSpPr>
        <dsp:cNvPr id="0" name=""/>
        <dsp:cNvSpPr/>
      </dsp:nvSpPr>
      <dsp:spPr>
        <a:xfrm>
          <a:off x="338385" y="963064"/>
          <a:ext cx="3045469" cy="19338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a:t>The equivalent binary representation of 25 is in byte size is 00011001.</a:t>
          </a:r>
        </a:p>
      </dsp:txBody>
      <dsp:txXfrm>
        <a:off x="395026" y="1019705"/>
        <a:ext cx="2932187" cy="1820591"/>
      </dsp:txXfrm>
    </dsp:sp>
    <dsp:sp modelId="{002FA45E-C71B-45D2-9F61-65AF813A4ADA}">
      <dsp:nvSpPr>
        <dsp:cNvPr id="0" name=""/>
        <dsp:cNvSpPr/>
      </dsp:nvSpPr>
      <dsp:spPr>
        <a:xfrm>
          <a:off x="3722240" y="641598"/>
          <a:ext cx="3045469" cy="1933873"/>
        </a:xfrm>
        <a:prstGeom prst="roundRect">
          <a:avLst>
            <a:gd name="adj" fmla="val 10000"/>
          </a:avLst>
        </a:prstGeom>
        <a:solidFill>
          <a:schemeClr val="accent1">
            <a:hueOff val="0"/>
            <a:satOff val="0"/>
            <a:lumOff val="0"/>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8C710EF-56AE-457F-995B-AD43CFE54695}">
      <dsp:nvSpPr>
        <dsp:cNvPr id="0" name=""/>
        <dsp:cNvSpPr/>
      </dsp:nvSpPr>
      <dsp:spPr>
        <a:xfrm>
          <a:off x="4060626" y="963064"/>
          <a:ext cx="3045469" cy="19338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a:t>Now, change all the zeros to ones and all the ones to zeros in order to obtain the ones complement representation: 11100110</a:t>
          </a:r>
        </a:p>
      </dsp:txBody>
      <dsp:txXfrm>
        <a:off x="4117267" y="1019705"/>
        <a:ext cx="2932187" cy="1820591"/>
      </dsp:txXfrm>
    </dsp:sp>
    <dsp:sp modelId="{AB010A04-E29F-4FF3-BC06-063137ACCC92}">
      <dsp:nvSpPr>
        <dsp:cNvPr id="0" name=""/>
        <dsp:cNvSpPr/>
      </dsp:nvSpPr>
      <dsp:spPr>
        <a:xfrm>
          <a:off x="7444481" y="641598"/>
          <a:ext cx="3045469" cy="1933873"/>
        </a:xfrm>
        <a:prstGeom prst="roundRect">
          <a:avLst>
            <a:gd name="adj" fmla="val 10000"/>
          </a:avLst>
        </a:prstGeom>
        <a:solidFill>
          <a:schemeClr val="accent1">
            <a:hueOff val="0"/>
            <a:satOff val="0"/>
            <a:lumOff val="0"/>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538978E-B1BF-4B5B-A4D4-B3ECB3B47A07}">
      <dsp:nvSpPr>
        <dsp:cNvPr id="0" name=""/>
        <dsp:cNvSpPr/>
      </dsp:nvSpPr>
      <dsp:spPr>
        <a:xfrm>
          <a:off x="7782867" y="963064"/>
          <a:ext cx="3045469" cy="19338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a:t>Therefore, the one’s complement representation of -25 is 11100110.</a:t>
          </a:r>
        </a:p>
      </dsp:txBody>
      <dsp:txXfrm>
        <a:off x="7839508" y="1019705"/>
        <a:ext cx="2932187" cy="18205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BA9BA2-D0FD-4EC9-944C-6AF6A929509B}">
      <dsp:nvSpPr>
        <dsp:cNvPr id="0" name=""/>
        <dsp:cNvSpPr/>
      </dsp:nvSpPr>
      <dsp:spPr>
        <a:xfrm>
          <a:off x="0" y="1854"/>
          <a:ext cx="9872663" cy="0"/>
        </a:xfrm>
        <a:prstGeom prst="line">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w="10000" cap="flat"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E179DF14-577D-4394-ACEF-89D33BF499E4}">
      <dsp:nvSpPr>
        <dsp:cNvPr id="0" name=""/>
        <dsp:cNvSpPr/>
      </dsp:nvSpPr>
      <dsp:spPr>
        <a:xfrm>
          <a:off x="0" y="1854"/>
          <a:ext cx="9872663" cy="1264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lvl="0" algn="l" defTabSz="1111250">
            <a:lnSpc>
              <a:spcPct val="90000"/>
            </a:lnSpc>
            <a:spcBef>
              <a:spcPct val="0"/>
            </a:spcBef>
            <a:spcAft>
              <a:spcPct val="35000"/>
            </a:spcAft>
          </a:pPr>
          <a:r>
            <a:rPr lang="en-US" sz="2500" kern="1200"/>
            <a:t>Two’s complement is the most widely used method for representing negative numbers in the computer system.</a:t>
          </a:r>
        </a:p>
      </dsp:txBody>
      <dsp:txXfrm>
        <a:off x="0" y="1854"/>
        <a:ext cx="9872663" cy="1264587"/>
      </dsp:txXfrm>
    </dsp:sp>
    <dsp:sp modelId="{0CDB57B0-0DFE-4DCF-A5D9-47185A5D8429}">
      <dsp:nvSpPr>
        <dsp:cNvPr id="0" name=""/>
        <dsp:cNvSpPr/>
      </dsp:nvSpPr>
      <dsp:spPr>
        <a:xfrm>
          <a:off x="0" y="1266441"/>
          <a:ext cx="9872663" cy="0"/>
        </a:xfrm>
        <a:prstGeom prst="line">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w="10000" cap="flat"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532EDB61-E088-4449-B8F1-17D0E82ADA6C}">
      <dsp:nvSpPr>
        <dsp:cNvPr id="0" name=""/>
        <dsp:cNvSpPr/>
      </dsp:nvSpPr>
      <dsp:spPr>
        <a:xfrm>
          <a:off x="0" y="1266441"/>
          <a:ext cx="9872663" cy="1264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lvl="0" algn="l" defTabSz="1111250">
            <a:lnSpc>
              <a:spcPct val="90000"/>
            </a:lnSpc>
            <a:spcBef>
              <a:spcPct val="0"/>
            </a:spcBef>
            <a:spcAft>
              <a:spcPct val="35000"/>
            </a:spcAft>
          </a:pPr>
          <a:r>
            <a:rPr lang="en-US" sz="2500" kern="1200"/>
            <a:t>The two’s complement of the given integer can be obtained by adding 1 to the one’s complement of that number. </a:t>
          </a:r>
        </a:p>
      </dsp:txBody>
      <dsp:txXfrm>
        <a:off x="0" y="1266441"/>
        <a:ext cx="9872663" cy="1264587"/>
      </dsp:txXfrm>
    </dsp:sp>
    <dsp:sp modelId="{BD3FDD6C-AEF2-4A25-A006-D31D0CBB5C9E}">
      <dsp:nvSpPr>
        <dsp:cNvPr id="0" name=""/>
        <dsp:cNvSpPr/>
      </dsp:nvSpPr>
      <dsp:spPr>
        <a:xfrm>
          <a:off x="0" y="2531028"/>
          <a:ext cx="9872663" cy="0"/>
        </a:xfrm>
        <a:prstGeom prst="line">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w="10000" cap="flat"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1B71D359-982E-4237-A576-3EA9DE71B237}">
      <dsp:nvSpPr>
        <dsp:cNvPr id="0" name=""/>
        <dsp:cNvSpPr/>
      </dsp:nvSpPr>
      <dsp:spPr>
        <a:xfrm>
          <a:off x="0" y="2531028"/>
          <a:ext cx="9872663" cy="1264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lvl="0" algn="l" defTabSz="1111250">
            <a:lnSpc>
              <a:spcPct val="90000"/>
            </a:lnSpc>
            <a:spcBef>
              <a:spcPct val="0"/>
            </a:spcBef>
            <a:spcAft>
              <a:spcPct val="35000"/>
            </a:spcAft>
          </a:pPr>
          <a:r>
            <a:rPr lang="en-US" sz="2500" kern="1200"/>
            <a:t>For example, the two’s complement representation of -15 can be obtained by adding 1 to 11110000, which is the one’s complement representation of -15. Therefore, the two’s complement representation of -15 is 11110001.</a:t>
          </a:r>
        </a:p>
      </dsp:txBody>
      <dsp:txXfrm>
        <a:off x="0" y="2531028"/>
        <a:ext cx="9872663" cy="126458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BDEFEE-D488-4F11-9FCF-5F236F6CAFD5}">
      <dsp:nvSpPr>
        <dsp:cNvPr id="0" name=""/>
        <dsp:cNvSpPr/>
      </dsp:nvSpPr>
      <dsp:spPr>
        <a:xfrm>
          <a:off x="2999046" y="752704"/>
          <a:ext cx="579210" cy="91440"/>
        </a:xfrm>
        <a:custGeom>
          <a:avLst/>
          <a:gdLst/>
          <a:ahLst/>
          <a:cxnLst/>
          <a:rect l="0" t="0" r="0" b="0"/>
          <a:pathLst>
            <a:path>
              <a:moveTo>
                <a:pt x="0" y="45720"/>
              </a:moveTo>
              <a:lnTo>
                <a:pt x="579210" y="45720"/>
              </a:lnTo>
            </a:path>
          </a:pathLst>
        </a:custGeom>
        <a:noFill/>
        <a:ln w="10000"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273406" y="795375"/>
        <a:ext cx="30490" cy="6098"/>
      </dsp:txXfrm>
    </dsp:sp>
    <dsp:sp modelId="{01F45FCB-A0A5-476A-AEAB-8FEEC960A801}">
      <dsp:nvSpPr>
        <dsp:cNvPr id="0" name=""/>
        <dsp:cNvSpPr/>
      </dsp:nvSpPr>
      <dsp:spPr>
        <a:xfrm>
          <a:off x="349496" y="3019"/>
          <a:ext cx="2651349" cy="1590809"/>
        </a:xfrm>
        <a:prstGeom prst="rect">
          <a:avLst/>
        </a:prstGeom>
        <a:solidFill>
          <a:schemeClr val="accent5">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918" tIns="136372" rIns="129918" bIns="136372" numCol="1" spcCol="1270" anchor="ctr" anchorCtr="0">
          <a:noAutofit/>
        </a:bodyPr>
        <a:lstStyle/>
        <a:p>
          <a:pPr lvl="0" algn="ctr" defTabSz="755650">
            <a:lnSpc>
              <a:spcPct val="90000"/>
            </a:lnSpc>
            <a:spcBef>
              <a:spcPct val="0"/>
            </a:spcBef>
            <a:spcAft>
              <a:spcPct val="35000"/>
            </a:spcAft>
          </a:pPr>
          <a:r>
            <a:rPr lang="en-US" sz="1700" kern="1200"/>
            <a:t>The equivalent binary representation of 33 in a byte is 00100001.</a:t>
          </a:r>
        </a:p>
      </dsp:txBody>
      <dsp:txXfrm>
        <a:off x="349496" y="3019"/>
        <a:ext cx="2651349" cy="1590809"/>
      </dsp:txXfrm>
    </dsp:sp>
    <dsp:sp modelId="{866D9F47-0669-4F96-8068-3A85EB544D8D}">
      <dsp:nvSpPr>
        <dsp:cNvPr id="0" name=""/>
        <dsp:cNvSpPr/>
      </dsp:nvSpPr>
      <dsp:spPr>
        <a:xfrm>
          <a:off x="6260206" y="752704"/>
          <a:ext cx="579210" cy="91440"/>
        </a:xfrm>
        <a:custGeom>
          <a:avLst/>
          <a:gdLst/>
          <a:ahLst/>
          <a:cxnLst/>
          <a:rect l="0" t="0" r="0" b="0"/>
          <a:pathLst>
            <a:path>
              <a:moveTo>
                <a:pt x="0" y="45720"/>
              </a:moveTo>
              <a:lnTo>
                <a:pt x="579210" y="45720"/>
              </a:lnTo>
            </a:path>
          </a:pathLst>
        </a:custGeom>
        <a:noFill/>
        <a:ln w="10000"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534566" y="795375"/>
        <a:ext cx="30490" cy="6098"/>
      </dsp:txXfrm>
    </dsp:sp>
    <dsp:sp modelId="{62F94F93-4617-4AEA-977E-1298060FE26F}">
      <dsp:nvSpPr>
        <dsp:cNvPr id="0" name=""/>
        <dsp:cNvSpPr/>
      </dsp:nvSpPr>
      <dsp:spPr>
        <a:xfrm>
          <a:off x="3610656" y="3019"/>
          <a:ext cx="2651349" cy="1590809"/>
        </a:xfrm>
        <a:prstGeom prst="rect">
          <a:avLst/>
        </a:prstGeom>
        <a:solidFill>
          <a:schemeClr val="accent5">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918" tIns="136372" rIns="129918" bIns="136372" numCol="1" spcCol="1270" anchor="ctr" anchorCtr="0">
          <a:noAutofit/>
        </a:bodyPr>
        <a:lstStyle/>
        <a:p>
          <a:pPr lvl="0" algn="ctr" defTabSz="755650">
            <a:lnSpc>
              <a:spcPct val="90000"/>
            </a:lnSpc>
            <a:spcBef>
              <a:spcPct val="0"/>
            </a:spcBef>
            <a:spcAft>
              <a:spcPct val="35000"/>
            </a:spcAft>
          </a:pPr>
          <a:r>
            <a:rPr lang="en-US" sz="1700" kern="1200"/>
            <a:t>Now, change all the zeros to ones and all the ones to zeros in order to obtain the one’s complement representation: 11011110.</a:t>
          </a:r>
        </a:p>
      </dsp:txBody>
      <dsp:txXfrm>
        <a:off x="3610656" y="3019"/>
        <a:ext cx="2651349" cy="1590809"/>
      </dsp:txXfrm>
    </dsp:sp>
    <dsp:sp modelId="{C7E5176A-2625-456D-A034-D1D400A916C7}">
      <dsp:nvSpPr>
        <dsp:cNvPr id="0" name=""/>
        <dsp:cNvSpPr/>
      </dsp:nvSpPr>
      <dsp:spPr>
        <a:xfrm>
          <a:off x="1675171" y="1592029"/>
          <a:ext cx="6522320" cy="579210"/>
        </a:xfrm>
        <a:custGeom>
          <a:avLst/>
          <a:gdLst/>
          <a:ahLst/>
          <a:cxnLst/>
          <a:rect l="0" t="0" r="0" b="0"/>
          <a:pathLst>
            <a:path>
              <a:moveTo>
                <a:pt x="6522320" y="0"/>
              </a:moveTo>
              <a:lnTo>
                <a:pt x="6522320" y="306705"/>
              </a:lnTo>
              <a:lnTo>
                <a:pt x="0" y="306705"/>
              </a:lnTo>
              <a:lnTo>
                <a:pt x="0" y="579210"/>
              </a:lnTo>
            </a:path>
          </a:pathLst>
        </a:custGeom>
        <a:noFill/>
        <a:ln w="10000"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772562" y="1878585"/>
        <a:ext cx="327538" cy="6098"/>
      </dsp:txXfrm>
    </dsp:sp>
    <dsp:sp modelId="{387247E5-7C47-4E33-9BF7-0C5095C7889B}">
      <dsp:nvSpPr>
        <dsp:cNvPr id="0" name=""/>
        <dsp:cNvSpPr/>
      </dsp:nvSpPr>
      <dsp:spPr>
        <a:xfrm>
          <a:off x="6871816" y="3019"/>
          <a:ext cx="2651349" cy="1590809"/>
        </a:xfrm>
        <a:prstGeom prst="rect">
          <a:avLst/>
        </a:prstGeom>
        <a:solidFill>
          <a:schemeClr val="accent5">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918" tIns="136372" rIns="129918" bIns="136372" numCol="1" spcCol="1270" anchor="ctr" anchorCtr="0">
          <a:noAutofit/>
        </a:bodyPr>
        <a:lstStyle/>
        <a:p>
          <a:pPr lvl="0" algn="ctr" defTabSz="755650">
            <a:lnSpc>
              <a:spcPct val="90000"/>
            </a:lnSpc>
            <a:spcBef>
              <a:spcPct val="0"/>
            </a:spcBef>
            <a:spcAft>
              <a:spcPct val="35000"/>
            </a:spcAft>
          </a:pPr>
          <a:r>
            <a:rPr lang="en-US" sz="1700" kern="1200"/>
            <a:t>Add 1 to the 11011110.</a:t>
          </a:r>
        </a:p>
      </dsp:txBody>
      <dsp:txXfrm>
        <a:off x="6871816" y="3019"/>
        <a:ext cx="2651349" cy="1590809"/>
      </dsp:txXfrm>
    </dsp:sp>
    <dsp:sp modelId="{C84FD8DF-B6C5-462D-9263-CA6D9D81DC35}">
      <dsp:nvSpPr>
        <dsp:cNvPr id="0" name=""/>
        <dsp:cNvSpPr/>
      </dsp:nvSpPr>
      <dsp:spPr>
        <a:xfrm>
          <a:off x="349496" y="2203640"/>
          <a:ext cx="2651349" cy="1590809"/>
        </a:xfrm>
        <a:prstGeom prst="rect">
          <a:avLst/>
        </a:prstGeom>
        <a:solidFill>
          <a:schemeClr val="accent5">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918" tIns="136372" rIns="129918" bIns="136372" numCol="1" spcCol="1270" anchor="ctr" anchorCtr="0">
          <a:noAutofit/>
        </a:bodyPr>
        <a:lstStyle/>
        <a:p>
          <a:pPr lvl="0" algn="ctr" defTabSz="755650">
            <a:lnSpc>
              <a:spcPct val="90000"/>
            </a:lnSpc>
            <a:spcBef>
              <a:spcPct val="0"/>
            </a:spcBef>
            <a:spcAft>
              <a:spcPct val="35000"/>
            </a:spcAft>
          </a:pPr>
          <a:r>
            <a:rPr lang="en-US" sz="1700" kern="1200"/>
            <a:t>Therefore, the two’s complement representation of -33 is 11011111.</a:t>
          </a:r>
        </a:p>
      </dsp:txBody>
      <dsp:txXfrm>
        <a:off x="349496" y="2203640"/>
        <a:ext cx="2651349" cy="1590809"/>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xmlns="">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B61BEF0D-F0BB-DE4B-95CE-6DB70DBA9567}" type="datetimeFigureOut">
              <a:rPr lang="en-US" smtClean="0"/>
              <a:pPr/>
              <a:t>17-Dec-18</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57F1E4F-1CFF-5643-939E-217C01CDF565}" type="slidenum">
              <a:rPr lang="en-US" smtClean="0"/>
              <a:pPr/>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9215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17-Dec-18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9257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17-Dec-18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8720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t>Click to edit Master title style</a:t>
            </a:r>
          </a:p>
        </p:txBody>
      </p:sp>
      <p:sp>
        <p:nvSpPr>
          <p:cNvPr id="3" name="Text Placeholder 2"/>
          <p:cNvSpPr>
            <a:spLocks noGrp="1"/>
          </p:cNvSpPr>
          <p:nvPr>
            <p:ph type="body"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601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549400" y="6243638"/>
            <a:ext cx="2540000" cy="457200"/>
          </a:xfrm>
        </p:spPr>
        <p:txBody>
          <a:bodyPr/>
          <a:lstStyle>
            <a:lvl1pPr>
              <a:defRPr/>
            </a:lvl1pPr>
          </a:lstStyle>
          <a:p>
            <a:endParaRPr lang="en-US" altLang="zh-CN"/>
          </a:p>
        </p:txBody>
      </p:sp>
      <p:sp>
        <p:nvSpPr>
          <p:cNvPr id="6" name="Footer Placeholder 5"/>
          <p:cNvSpPr>
            <a:spLocks noGrp="1"/>
          </p:cNvSpPr>
          <p:nvPr>
            <p:ph type="ftr" sz="quarter" idx="11"/>
          </p:nvPr>
        </p:nvSpPr>
        <p:spPr>
          <a:xfrm>
            <a:off x="4876800" y="6243638"/>
            <a:ext cx="3860800" cy="457200"/>
          </a:xfrm>
        </p:spPr>
        <p:txBody>
          <a:bodyPr/>
          <a:lstStyle>
            <a:lvl1pPr>
              <a:defRPr/>
            </a:lvl1pPr>
          </a:lstStyle>
          <a:p>
            <a:endParaRPr lang="en-US" altLang="zh-CN"/>
          </a:p>
        </p:txBody>
      </p:sp>
      <p:sp>
        <p:nvSpPr>
          <p:cNvPr id="7" name="Slide Number Placeholder 6"/>
          <p:cNvSpPr>
            <a:spLocks noGrp="1"/>
          </p:cNvSpPr>
          <p:nvPr>
            <p:ph type="sldNum" sz="quarter" idx="12"/>
          </p:nvPr>
        </p:nvSpPr>
        <p:spPr>
          <a:xfrm>
            <a:off x="9389533" y="6243638"/>
            <a:ext cx="2540000" cy="457200"/>
          </a:xfrm>
        </p:spPr>
        <p:txBody>
          <a:bodyPr/>
          <a:lstStyle>
            <a:lvl1pPr>
              <a:defRPr/>
            </a:lvl1pPr>
          </a:lstStyle>
          <a:p>
            <a:fld id="{726F838F-D558-4197-B8E9-B4CA46227AA4}" type="slidenum">
              <a:rPr lang="en-US" altLang="zh-CN"/>
              <a:pPr/>
              <a:t>‹#›</a:t>
            </a:fld>
            <a:endParaRPr lang="en-US" altLang="zh-CN"/>
          </a:p>
        </p:txBody>
      </p:sp>
    </p:spTree>
    <p:extLst>
      <p:ext uri="{BB962C8B-B14F-4D97-AF65-F5344CB8AC3E}">
        <p14:creationId xmlns:p14="http://schemas.microsoft.com/office/powerpoint/2010/main" val="3403344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17-Dec-18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8762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17-Dec-18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0967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17-Dec-18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6189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17-Dec-18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0769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17-Dec-18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1869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17-Dec-18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0757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17-Dec-18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8852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17-Dec-18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6677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B61BEF0D-F0BB-DE4B-95CE-6DB70DBA9567}" type="datetimeFigureOut">
              <a:rPr lang="en-US" smtClean="0"/>
              <a:pPr/>
              <a:t>17-Dec-18</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555808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A46DC4-BB0F-41F8-862B-3889D9E00FFC}"/>
              </a:ext>
            </a:extLst>
          </p:cNvPr>
          <p:cNvSpPr>
            <a:spLocks noGrp="1"/>
          </p:cNvSpPr>
          <p:nvPr>
            <p:ph type="ctrTitle"/>
          </p:nvPr>
        </p:nvSpPr>
        <p:spPr/>
        <p:txBody>
          <a:bodyPr/>
          <a:lstStyle/>
          <a:p>
            <a:r>
              <a:rPr lang="en-IN" dirty="0"/>
              <a:t>Number system</a:t>
            </a:r>
          </a:p>
        </p:txBody>
      </p:sp>
    </p:spTree>
    <p:extLst>
      <p:ext uri="{BB962C8B-B14F-4D97-AF65-F5344CB8AC3E}">
        <p14:creationId xmlns:p14="http://schemas.microsoft.com/office/powerpoint/2010/main" val="553128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09800" y="152400"/>
            <a:ext cx="7772400" cy="762000"/>
          </a:xfrm>
          <a:prstGeom prst="rect">
            <a:avLst/>
          </a:prstGeom>
        </p:spPr>
        <p:txBody>
          <a:bodyPr/>
          <a:lstStyle/>
          <a:p>
            <a:pPr algn="ctr" defTabSz="914400">
              <a:spcBef>
                <a:spcPct val="0"/>
              </a:spcBef>
              <a:defRPr/>
            </a:pPr>
            <a:r>
              <a:rPr lang="en-US" sz="4400">
                <a:latin typeface="+mj-lt"/>
                <a:ea typeface="+mj-ea"/>
                <a:cs typeface="+mj-cs"/>
              </a:rPr>
              <a:t>Example</a:t>
            </a:r>
            <a:endParaRPr lang="en-US" sz="4400" dirty="0">
              <a:latin typeface="+mj-lt"/>
              <a:ea typeface="+mj-ea"/>
              <a:cs typeface="+mj-cs"/>
            </a:endParaRPr>
          </a:p>
        </p:txBody>
      </p:sp>
      <p:sp>
        <p:nvSpPr>
          <p:cNvPr id="3" name="Text Box 3"/>
          <p:cNvSpPr txBox="1">
            <a:spLocks noChangeArrowheads="1"/>
          </p:cNvSpPr>
          <p:nvPr/>
        </p:nvSpPr>
        <p:spPr bwMode="auto">
          <a:xfrm>
            <a:off x="1317171" y="2638426"/>
            <a:ext cx="8665029" cy="2308324"/>
          </a:xfrm>
          <a:prstGeom prst="rect">
            <a:avLst/>
          </a:prstGeom>
          <a:noFill/>
          <a:ln w="57150">
            <a:noFill/>
            <a:miter lim="800000"/>
            <a:headEnd/>
            <a:tailEnd/>
          </a:ln>
          <a:effectLst/>
        </p:spPr>
        <p:txBody>
          <a:bodyPr wrap="square">
            <a:spAutoFit/>
          </a:bodyPr>
          <a:lstStyle/>
          <a:p>
            <a:pPr>
              <a:spcBef>
                <a:spcPct val="50000"/>
              </a:spcBef>
            </a:pPr>
            <a:r>
              <a:rPr lang="en-US" sz="3600" dirty="0">
                <a:latin typeface="Courier New" pitchFamily="49" charset="0"/>
              </a:rPr>
              <a:t>724</a:t>
            </a:r>
            <a:r>
              <a:rPr lang="en-US" sz="3600" baseline="-25000" dirty="0">
                <a:latin typeface="Courier New" pitchFamily="49" charset="0"/>
              </a:rPr>
              <a:t>8</a:t>
            </a:r>
            <a:r>
              <a:rPr lang="en-US" sz="3600" dirty="0">
                <a:latin typeface="Courier New" pitchFamily="49" charset="0"/>
              </a:rPr>
              <a:t> =&gt; 	4 x 8</a:t>
            </a:r>
            <a:r>
              <a:rPr lang="en-US" sz="3600" baseline="30000" dirty="0">
                <a:latin typeface="Courier New" pitchFamily="49" charset="0"/>
              </a:rPr>
              <a:t>0</a:t>
            </a:r>
            <a:r>
              <a:rPr lang="en-US" sz="3600" dirty="0">
                <a:latin typeface="Courier New" pitchFamily="49" charset="0"/>
              </a:rPr>
              <a:t> = 	  4</a:t>
            </a:r>
            <a:br>
              <a:rPr lang="en-US" sz="3600" dirty="0">
                <a:latin typeface="Courier New" pitchFamily="49" charset="0"/>
              </a:rPr>
            </a:br>
            <a:r>
              <a:rPr lang="en-US" sz="3600" dirty="0">
                <a:latin typeface="Courier New" pitchFamily="49" charset="0"/>
              </a:rPr>
              <a:t>		2 x 8</a:t>
            </a:r>
            <a:r>
              <a:rPr lang="en-US" sz="3600" baseline="30000" dirty="0">
                <a:latin typeface="Courier New" pitchFamily="49" charset="0"/>
              </a:rPr>
              <a:t>1</a:t>
            </a:r>
            <a:r>
              <a:rPr lang="en-US" sz="3600" dirty="0">
                <a:latin typeface="Courier New" pitchFamily="49" charset="0"/>
              </a:rPr>
              <a:t> = 	 16</a:t>
            </a:r>
            <a:br>
              <a:rPr lang="en-US" sz="3600" dirty="0">
                <a:latin typeface="Courier New" pitchFamily="49" charset="0"/>
              </a:rPr>
            </a:br>
            <a:r>
              <a:rPr lang="en-US" sz="3600" dirty="0">
                <a:latin typeface="Courier New" pitchFamily="49" charset="0"/>
              </a:rPr>
              <a:t>		7 x 8</a:t>
            </a:r>
            <a:r>
              <a:rPr lang="en-US" sz="3600" baseline="30000" dirty="0">
                <a:latin typeface="Courier New" pitchFamily="49" charset="0"/>
              </a:rPr>
              <a:t>2</a:t>
            </a:r>
            <a:r>
              <a:rPr lang="en-US" sz="3600" dirty="0">
                <a:latin typeface="Courier New" pitchFamily="49" charset="0"/>
              </a:rPr>
              <a:t> = 	448</a:t>
            </a:r>
            <a:br>
              <a:rPr lang="en-US" sz="3600" dirty="0">
                <a:latin typeface="Courier New" pitchFamily="49" charset="0"/>
              </a:rPr>
            </a:br>
            <a:r>
              <a:rPr lang="en-US" sz="3600" dirty="0">
                <a:latin typeface="Courier New" pitchFamily="49" charset="0"/>
              </a:rPr>
              <a:t>				468</a:t>
            </a:r>
            <a:r>
              <a:rPr lang="en-US" sz="3600" baseline="-25000" dirty="0">
                <a:latin typeface="Courier New" pitchFamily="49" charset="0"/>
              </a:rPr>
              <a:t>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09800" y="152400"/>
            <a:ext cx="7772400" cy="762000"/>
          </a:xfrm>
          <a:prstGeom prst="rect">
            <a:avLst/>
          </a:prstGeom>
        </p:spPr>
        <p:txBody>
          <a:bodyPr/>
          <a:lstStyle/>
          <a:p>
            <a:pPr algn="ctr" defTabSz="914400">
              <a:spcBef>
                <a:spcPct val="0"/>
              </a:spcBef>
              <a:defRPr/>
            </a:pPr>
            <a:r>
              <a:rPr lang="en-US" sz="4400">
                <a:latin typeface="+mj-lt"/>
                <a:ea typeface="+mj-ea"/>
                <a:cs typeface="+mj-cs"/>
              </a:rPr>
              <a:t>Hexadecimal to Decimal</a:t>
            </a:r>
            <a:endParaRPr lang="en-US" sz="4400" dirty="0">
              <a:latin typeface="+mj-lt"/>
              <a:ea typeface="+mj-ea"/>
              <a:cs typeface="+mj-cs"/>
            </a:endParaRPr>
          </a:p>
        </p:txBody>
      </p:sp>
      <p:sp>
        <p:nvSpPr>
          <p:cNvPr id="3" name="Oval 4"/>
          <p:cNvSpPr>
            <a:spLocks noChangeArrowheads="1"/>
          </p:cNvSpPr>
          <p:nvPr/>
        </p:nvSpPr>
        <p:spPr bwMode="auto">
          <a:xfrm>
            <a:off x="2744788" y="1981200"/>
            <a:ext cx="2513012" cy="666750"/>
          </a:xfrm>
          <a:prstGeom prst="ellipse">
            <a:avLst/>
          </a:prstGeom>
          <a:solidFill>
            <a:srgbClr val="FFCC66"/>
          </a:solidFill>
          <a:ln w="19050">
            <a:solidFill>
              <a:schemeClr val="tx1"/>
            </a:solidFill>
            <a:round/>
            <a:headEnd/>
            <a:tailEnd/>
          </a:ln>
          <a:effectLst/>
        </p:spPr>
        <p:txBody>
          <a:bodyPr wrap="none" anchor="ctr"/>
          <a:lstStyle/>
          <a:p>
            <a:pPr algn="ctr"/>
            <a:r>
              <a:rPr lang="en-US"/>
              <a:t>Decimal</a:t>
            </a:r>
          </a:p>
        </p:txBody>
      </p:sp>
      <p:sp>
        <p:nvSpPr>
          <p:cNvPr id="4" name="Oval 5"/>
          <p:cNvSpPr>
            <a:spLocks noChangeArrowheads="1"/>
          </p:cNvSpPr>
          <p:nvPr/>
        </p:nvSpPr>
        <p:spPr bwMode="auto">
          <a:xfrm>
            <a:off x="6859588" y="1981200"/>
            <a:ext cx="2513012" cy="666750"/>
          </a:xfrm>
          <a:prstGeom prst="ellipse">
            <a:avLst/>
          </a:prstGeom>
          <a:solidFill>
            <a:srgbClr val="FFCC66"/>
          </a:solidFill>
          <a:ln w="19050">
            <a:solidFill>
              <a:schemeClr val="tx1"/>
            </a:solidFill>
            <a:round/>
            <a:headEnd/>
            <a:tailEnd/>
          </a:ln>
          <a:effectLst/>
        </p:spPr>
        <p:txBody>
          <a:bodyPr wrap="none" anchor="ctr"/>
          <a:lstStyle/>
          <a:p>
            <a:pPr algn="ctr"/>
            <a:r>
              <a:rPr lang="en-US" dirty="0"/>
              <a:t>Octal</a:t>
            </a:r>
          </a:p>
        </p:txBody>
      </p:sp>
      <p:sp>
        <p:nvSpPr>
          <p:cNvPr id="5" name="Oval 6"/>
          <p:cNvSpPr>
            <a:spLocks noChangeArrowheads="1"/>
          </p:cNvSpPr>
          <p:nvPr/>
        </p:nvSpPr>
        <p:spPr bwMode="auto">
          <a:xfrm>
            <a:off x="2744788" y="4143375"/>
            <a:ext cx="2513012" cy="666750"/>
          </a:xfrm>
          <a:prstGeom prst="ellipse">
            <a:avLst/>
          </a:prstGeom>
          <a:solidFill>
            <a:srgbClr val="FFCC66"/>
          </a:solidFill>
          <a:ln w="19050">
            <a:solidFill>
              <a:schemeClr val="tx1"/>
            </a:solidFill>
            <a:round/>
            <a:headEnd/>
            <a:tailEnd/>
          </a:ln>
          <a:effectLst/>
        </p:spPr>
        <p:txBody>
          <a:bodyPr wrap="none" anchor="ctr"/>
          <a:lstStyle/>
          <a:p>
            <a:pPr algn="ctr"/>
            <a:r>
              <a:rPr lang="en-US"/>
              <a:t>Binary</a:t>
            </a:r>
          </a:p>
        </p:txBody>
      </p:sp>
      <p:sp>
        <p:nvSpPr>
          <p:cNvPr id="6" name="Oval 3"/>
          <p:cNvSpPr>
            <a:spLocks noChangeArrowheads="1"/>
          </p:cNvSpPr>
          <p:nvPr/>
        </p:nvSpPr>
        <p:spPr bwMode="auto">
          <a:xfrm>
            <a:off x="6931326" y="4245650"/>
            <a:ext cx="2369537" cy="519351"/>
          </a:xfrm>
          <a:prstGeom prst="ellipse">
            <a:avLst/>
          </a:prstGeom>
          <a:solidFill>
            <a:srgbClr val="FFCC66"/>
          </a:solidFill>
          <a:ln w="19050">
            <a:solidFill>
              <a:schemeClr val="tx1"/>
            </a:solidFill>
            <a:round/>
            <a:headEnd/>
            <a:tailEnd/>
          </a:ln>
          <a:effectLst/>
        </p:spPr>
        <p:txBody>
          <a:bodyPr wrap="none" anchor="ctr">
            <a:spAutoFit/>
          </a:bodyPr>
          <a:lstStyle/>
          <a:p>
            <a:pPr algn="ctr"/>
            <a:r>
              <a:rPr lang="en-US" dirty="0"/>
              <a:t>Hexadecimal</a:t>
            </a:r>
          </a:p>
        </p:txBody>
      </p:sp>
      <p:sp>
        <p:nvSpPr>
          <p:cNvPr id="7" name="Line 7"/>
          <p:cNvSpPr>
            <a:spLocks noChangeShapeType="1"/>
          </p:cNvSpPr>
          <p:nvPr/>
        </p:nvSpPr>
        <p:spPr bwMode="auto">
          <a:xfrm rot="16200000" flipV="1">
            <a:off x="5295900" y="2705100"/>
            <a:ext cx="1447800" cy="1524000"/>
          </a:xfrm>
          <a:prstGeom prst="line">
            <a:avLst/>
          </a:prstGeom>
          <a:noFill/>
          <a:ln w="57150">
            <a:solidFill>
              <a:schemeClr val="folHlink"/>
            </a:solidFill>
            <a:round/>
            <a:headEnd/>
            <a:tailEnd type="triangle" w="med" len="med"/>
          </a:ln>
          <a:effectLst/>
        </p:spPr>
        <p:txBody>
          <a:bodyPr anchor="ctr">
            <a:spAutoFit/>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2"/>
          <p:cNvSpPr txBox="1">
            <a:spLocks noChangeArrowheads="1"/>
          </p:cNvSpPr>
          <p:nvPr/>
        </p:nvSpPr>
        <p:spPr>
          <a:xfrm>
            <a:off x="504594" y="643466"/>
            <a:ext cx="3145871" cy="5547536"/>
          </a:xfrm>
          <a:prstGeom prst="rect">
            <a:avLst/>
          </a:prstGeom>
          <a:noFill/>
          <a:ln w="12700" cmpd="sng">
            <a:noFill/>
          </a:ln>
        </p:spPr>
        <p:txBody>
          <a:bodyPr vert="horz" lIns="91440" tIns="45720" rIns="91440" bIns="45720" rtlCol="0" anchor="ctr">
            <a:normAutofit/>
          </a:bodyPr>
          <a:lstStyle/>
          <a:p>
            <a:pPr algn="ctr" defTabSz="914400">
              <a:lnSpc>
                <a:spcPct val="90000"/>
              </a:lnSpc>
              <a:spcBef>
                <a:spcPct val="0"/>
              </a:spcBef>
              <a:spcAft>
                <a:spcPts val="600"/>
              </a:spcAft>
              <a:defRPr/>
            </a:pPr>
            <a:r>
              <a:rPr lang="en-US" sz="2800">
                <a:solidFill>
                  <a:srgbClr val="FFFFFF"/>
                </a:solidFill>
                <a:latin typeface="+mj-lt"/>
                <a:ea typeface="+mj-ea"/>
                <a:cs typeface="+mj-cs"/>
              </a:rPr>
              <a:t>Hexadecimal to Decimal</a:t>
            </a:r>
          </a:p>
        </p:txBody>
      </p:sp>
      <p:sp>
        <p:nvSpPr>
          <p:cNvPr id="3" name="Rectangle 3"/>
          <p:cNvSpPr txBox="1">
            <a:spLocks noChangeArrowheads="1"/>
          </p:cNvSpPr>
          <p:nvPr/>
        </p:nvSpPr>
        <p:spPr>
          <a:xfrm>
            <a:off x="283029" y="643466"/>
            <a:ext cx="11241603" cy="5580362"/>
          </a:xfrm>
          <a:prstGeom prst="rect">
            <a:avLst/>
          </a:prstGeom>
        </p:spPr>
        <p:txBody>
          <a:bodyPr vert="horz" lIns="91440" tIns="45720" rIns="91440" bIns="45720" rtlCol="0" anchor="ctr">
            <a:normAutofit/>
          </a:bodyPr>
          <a:lstStyle/>
          <a:p>
            <a:pPr marL="342900" indent="-182880" defTabSz="914400">
              <a:lnSpc>
                <a:spcPct val="90000"/>
              </a:lnSpc>
              <a:spcBef>
                <a:spcPct val="20000"/>
              </a:spcBef>
              <a:buClr>
                <a:schemeClr val="accent1"/>
              </a:buClr>
              <a:buSzPct val="80000"/>
              <a:buFont typeface="Corbel" pitchFamily="34" charset="0"/>
              <a:buChar char="•"/>
              <a:defRPr/>
            </a:pPr>
            <a:r>
              <a:rPr lang="en-US" sz="4000" dirty="0"/>
              <a:t>Technique</a:t>
            </a:r>
          </a:p>
          <a:p>
            <a:pPr marL="742950" lvl="1" indent="-182880" defTabSz="914400">
              <a:lnSpc>
                <a:spcPct val="90000"/>
              </a:lnSpc>
              <a:spcBef>
                <a:spcPct val="20000"/>
              </a:spcBef>
              <a:buClr>
                <a:schemeClr val="accent1"/>
              </a:buClr>
              <a:buSzPct val="80000"/>
              <a:buFont typeface="Corbel" pitchFamily="34" charset="0"/>
              <a:buChar char="•"/>
              <a:defRPr/>
            </a:pPr>
            <a:r>
              <a:rPr lang="en-US" sz="4000" dirty="0"/>
              <a:t>Multiply each bit by 16</a:t>
            </a:r>
            <a:r>
              <a:rPr lang="en-US" sz="4000" i="1" baseline="30000" dirty="0"/>
              <a:t>n</a:t>
            </a:r>
            <a:r>
              <a:rPr lang="en-US" sz="4000" dirty="0"/>
              <a:t>, where </a:t>
            </a:r>
            <a:r>
              <a:rPr lang="en-US" sz="4000" i="1" dirty="0"/>
              <a:t>n</a:t>
            </a:r>
            <a:r>
              <a:rPr lang="en-US" sz="4000" dirty="0"/>
              <a:t> is the “weight” of the bit</a:t>
            </a:r>
          </a:p>
          <a:p>
            <a:pPr marL="742950" lvl="1" indent="-182880" defTabSz="914400">
              <a:lnSpc>
                <a:spcPct val="90000"/>
              </a:lnSpc>
              <a:spcBef>
                <a:spcPct val="20000"/>
              </a:spcBef>
              <a:buClr>
                <a:schemeClr val="accent1"/>
              </a:buClr>
              <a:buSzPct val="80000"/>
              <a:buFont typeface="Corbel" pitchFamily="34" charset="0"/>
              <a:buChar char="•"/>
              <a:defRPr/>
            </a:pPr>
            <a:r>
              <a:rPr lang="en-US" sz="4000" dirty="0"/>
              <a:t>The weight is the position of the bit, starting from 0 on the right</a:t>
            </a:r>
          </a:p>
          <a:p>
            <a:pPr marL="742950" lvl="1" indent="-182880" defTabSz="914400">
              <a:lnSpc>
                <a:spcPct val="90000"/>
              </a:lnSpc>
              <a:spcBef>
                <a:spcPct val="20000"/>
              </a:spcBef>
              <a:buClr>
                <a:schemeClr val="accent1"/>
              </a:buClr>
              <a:buSzPct val="80000"/>
              <a:buFont typeface="Corbel" pitchFamily="34" charset="0"/>
              <a:buChar char="•"/>
              <a:defRPr/>
            </a:pPr>
            <a:r>
              <a:rPr lang="en-US" sz="4000" dirty="0"/>
              <a:t>Add the results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09800" y="152400"/>
            <a:ext cx="7772400" cy="762000"/>
          </a:xfrm>
          <a:prstGeom prst="rect">
            <a:avLst/>
          </a:prstGeom>
        </p:spPr>
        <p:txBody>
          <a:bodyPr/>
          <a:lstStyle/>
          <a:p>
            <a:pPr algn="ctr" defTabSz="914400">
              <a:spcBef>
                <a:spcPct val="0"/>
              </a:spcBef>
              <a:defRPr/>
            </a:pPr>
            <a:r>
              <a:rPr lang="en-US" sz="4400">
                <a:latin typeface="+mj-lt"/>
                <a:ea typeface="+mj-ea"/>
                <a:cs typeface="+mj-cs"/>
              </a:rPr>
              <a:t>Example</a:t>
            </a:r>
            <a:endParaRPr lang="en-US" sz="4400" dirty="0">
              <a:latin typeface="+mj-lt"/>
              <a:ea typeface="+mj-ea"/>
              <a:cs typeface="+mj-cs"/>
            </a:endParaRPr>
          </a:p>
        </p:txBody>
      </p:sp>
      <p:sp>
        <p:nvSpPr>
          <p:cNvPr id="3" name="Text Box 3"/>
          <p:cNvSpPr txBox="1">
            <a:spLocks noChangeArrowheads="1"/>
          </p:cNvSpPr>
          <p:nvPr/>
        </p:nvSpPr>
        <p:spPr bwMode="auto">
          <a:xfrm>
            <a:off x="522514" y="1475948"/>
            <a:ext cx="9252857" cy="2585323"/>
          </a:xfrm>
          <a:prstGeom prst="rect">
            <a:avLst/>
          </a:prstGeom>
          <a:noFill/>
          <a:ln w="57150">
            <a:noFill/>
            <a:miter lim="800000"/>
            <a:headEnd/>
            <a:tailEnd/>
          </a:ln>
          <a:effectLst/>
        </p:spPr>
        <p:txBody>
          <a:bodyPr wrap="square">
            <a:spAutoFit/>
          </a:bodyPr>
          <a:lstStyle/>
          <a:p>
            <a:pPr>
              <a:spcBef>
                <a:spcPct val="50000"/>
              </a:spcBef>
            </a:pPr>
            <a:r>
              <a:rPr lang="en-US" sz="3600" dirty="0">
                <a:latin typeface="Courier New" pitchFamily="49" charset="0"/>
              </a:rPr>
              <a:t>ABC</a:t>
            </a:r>
            <a:r>
              <a:rPr lang="en-US" sz="3600" baseline="-25000" dirty="0">
                <a:latin typeface="Courier New" pitchFamily="49" charset="0"/>
              </a:rPr>
              <a:t>16</a:t>
            </a:r>
            <a:r>
              <a:rPr lang="en-US" sz="3600" dirty="0">
                <a:latin typeface="Courier New" pitchFamily="49" charset="0"/>
              </a:rPr>
              <a:t> =&gt;	C x 16</a:t>
            </a:r>
            <a:r>
              <a:rPr lang="en-US" sz="3600" baseline="30000" dirty="0">
                <a:latin typeface="Courier New" pitchFamily="49" charset="0"/>
              </a:rPr>
              <a:t>0</a:t>
            </a:r>
            <a:r>
              <a:rPr lang="en-US" sz="3600" dirty="0">
                <a:latin typeface="Courier New" pitchFamily="49" charset="0"/>
              </a:rPr>
              <a:t> = 12 x   1 =   12</a:t>
            </a:r>
            <a:br>
              <a:rPr lang="en-US" sz="3600" dirty="0">
                <a:latin typeface="Courier New" pitchFamily="49" charset="0"/>
              </a:rPr>
            </a:br>
            <a:r>
              <a:rPr lang="en-US" sz="3600" dirty="0">
                <a:latin typeface="Courier New" pitchFamily="49" charset="0"/>
              </a:rPr>
              <a:t>       	B x 16</a:t>
            </a:r>
            <a:r>
              <a:rPr lang="en-US" sz="3600" baseline="30000" dirty="0">
                <a:latin typeface="Courier New" pitchFamily="49" charset="0"/>
              </a:rPr>
              <a:t>1</a:t>
            </a:r>
            <a:r>
              <a:rPr lang="en-US" sz="3600" dirty="0">
                <a:latin typeface="Courier New" pitchFamily="49" charset="0"/>
              </a:rPr>
              <a:t> = 11 x  16 =  176</a:t>
            </a:r>
            <a:br>
              <a:rPr lang="en-US" sz="3600" dirty="0">
                <a:latin typeface="Courier New" pitchFamily="49" charset="0"/>
              </a:rPr>
            </a:br>
            <a:r>
              <a:rPr lang="en-US" sz="3600" dirty="0">
                <a:latin typeface="Courier New" pitchFamily="49" charset="0"/>
              </a:rPr>
              <a:t> 		A x 16</a:t>
            </a:r>
            <a:r>
              <a:rPr lang="en-US" sz="3600" baseline="30000" dirty="0">
                <a:latin typeface="Courier New" pitchFamily="49" charset="0"/>
              </a:rPr>
              <a:t>2</a:t>
            </a:r>
            <a:r>
              <a:rPr lang="en-US" sz="3600" dirty="0">
                <a:latin typeface="Courier New" pitchFamily="49" charset="0"/>
              </a:rPr>
              <a:t> = 10 x 256 = 2560</a:t>
            </a:r>
          </a:p>
          <a:p>
            <a:pPr>
              <a:spcBef>
                <a:spcPct val="50000"/>
              </a:spcBef>
            </a:pPr>
            <a:r>
              <a:rPr lang="en-US" sz="3600" dirty="0">
                <a:latin typeface="Courier New" pitchFamily="49" charset="0"/>
              </a:rPr>
              <a:t>		                     2748</a:t>
            </a:r>
            <a:r>
              <a:rPr lang="en-US" sz="3600" baseline="-25000" dirty="0">
                <a:latin typeface="Courier New" pitchFamily="49" charset="0"/>
              </a:rPr>
              <a:t>10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p:cNvSpPr txBox="1">
            <a:spLocks noChangeArrowheads="1"/>
          </p:cNvSpPr>
          <p:nvPr/>
        </p:nvSpPr>
        <p:spPr>
          <a:xfrm>
            <a:off x="2209800" y="152400"/>
            <a:ext cx="7772400" cy="762000"/>
          </a:xfrm>
          <a:prstGeom prst="rect">
            <a:avLst/>
          </a:prstGeom>
        </p:spPr>
        <p:txBody>
          <a:bodyPr/>
          <a:lstStyle/>
          <a:p>
            <a:pPr algn="ctr" defTabSz="914400">
              <a:spcBef>
                <a:spcPct val="0"/>
              </a:spcBef>
              <a:defRPr/>
            </a:pPr>
            <a:r>
              <a:rPr lang="en-US" sz="4400">
                <a:latin typeface="+mj-lt"/>
                <a:ea typeface="+mj-ea"/>
                <a:cs typeface="+mj-cs"/>
              </a:rPr>
              <a:t>Decimal to Binary</a:t>
            </a:r>
            <a:endParaRPr lang="en-US" sz="4400" dirty="0">
              <a:latin typeface="+mj-lt"/>
              <a:ea typeface="+mj-ea"/>
              <a:cs typeface="+mj-cs"/>
            </a:endParaRPr>
          </a:p>
        </p:txBody>
      </p:sp>
      <p:sp>
        <p:nvSpPr>
          <p:cNvPr id="3" name="Oval 1028"/>
          <p:cNvSpPr>
            <a:spLocks noChangeArrowheads="1"/>
          </p:cNvSpPr>
          <p:nvPr/>
        </p:nvSpPr>
        <p:spPr bwMode="auto">
          <a:xfrm>
            <a:off x="2744788" y="1981200"/>
            <a:ext cx="2513012" cy="666750"/>
          </a:xfrm>
          <a:prstGeom prst="ellipse">
            <a:avLst/>
          </a:prstGeom>
          <a:solidFill>
            <a:srgbClr val="FFCC66"/>
          </a:solidFill>
          <a:ln w="19050">
            <a:solidFill>
              <a:schemeClr val="tx1"/>
            </a:solidFill>
            <a:round/>
            <a:headEnd/>
            <a:tailEnd/>
          </a:ln>
          <a:effectLst/>
        </p:spPr>
        <p:txBody>
          <a:bodyPr wrap="none" anchor="ctr"/>
          <a:lstStyle/>
          <a:p>
            <a:pPr algn="ctr"/>
            <a:r>
              <a:rPr lang="en-US" dirty="0"/>
              <a:t>Decimal</a:t>
            </a:r>
          </a:p>
        </p:txBody>
      </p:sp>
      <p:sp>
        <p:nvSpPr>
          <p:cNvPr id="4" name="Oval 1029"/>
          <p:cNvSpPr>
            <a:spLocks noChangeArrowheads="1"/>
          </p:cNvSpPr>
          <p:nvPr/>
        </p:nvSpPr>
        <p:spPr bwMode="auto">
          <a:xfrm>
            <a:off x="6859588" y="1981200"/>
            <a:ext cx="2513012" cy="666750"/>
          </a:xfrm>
          <a:prstGeom prst="ellipse">
            <a:avLst/>
          </a:prstGeom>
          <a:solidFill>
            <a:srgbClr val="FFCC66"/>
          </a:solidFill>
          <a:ln w="19050">
            <a:solidFill>
              <a:schemeClr val="tx1"/>
            </a:solidFill>
            <a:round/>
            <a:headEnd/>
            <a:tailEnd/>
          </a:ln>
          <a:effectLst/>
        </p:spPr>
        <p:txBody>
          <a:bodyPr wrap="none" anchor="ctr"/>
          <a:lstStyle/>
          <a:p>
            <a:pPr algn="ctr"/>
            <a:r>
              <a:rPr lang="en-US"/>
              <a:t>Octal</a:t>
            </a:r>
          </a:p>
        </p:txBody>
      </p:sp>
      <p:sp>
        <p:nvSpPr>
          <p:cNvPr id="5" name="Oval 1030"/>
          <p:cNvSpPr>
            <a:spLocks noChangeArrowheads="1"/>
          </p:cNvSpPr>
          <p:nvPr/>
        </p:nvSpPr>
        <p:spPr bwMode="auto">
          <a:xfrm>
            <a:off x="2744788" y="4143375"/>
            <a:ext cx="2513012" cy="666750"/>
          </a:xfrm>
          <a:prstGeom prst="ellipse">
            <a:avLst/>
          </a:prstGeom>
          <a:solidFill>
            <a:srgbClr val="FFCC66"/>
          </a:solidFill>
          <a:ln w="19050">
            <a:solidFill>
              <a:schemeClr val="tx1"/>
            </a:solidFill>
            <a:round/>
            <a:headEnd/>
            <a:tailEnd/>
          </a:ln>
          <a:effectLst/>
        </p:spPr>
        <p:txBody>
          <a:bodyPr wrap="none" anchor="ctr"/>
          <a:lstStyle/>
          <a:p>
            <a:pPr algn="ctr"/>
            <a:r>
              <a:rPr lang="en-US" dirty="0"/>
              <a:t>Binary</a:t>
            </a:r>
          </a:p>
        </p:txBody>
      </p:sp>
      <p:sp>
        <p:nvSpPr>
          <p:cNvPr id="6" name="Oval 1027"/>
          <p:cNvSpPr>
            <a:spLocks noChangeArrowheads="1"/>
          </p:cNvSpPr>
          <p:nvPr/>
        </p:nvSpPr>
        <p:spPr bwMode="auto">
          <a:xfrm>
            <a:off x="6931326" y="4245650"/>
            <a:ext cx="2369537" cy="519351"/>
          </a:xfrm>
          <a:prstGeom prst="ellipse">
            <a:avLst/>
          </a:prstGeom>
          <a:solidFill>
            <a:srgbClr val="FFCC66"/>
          </a:solidFill>
          <a:ln w="19050">
            <a:solidFill>
              <a:schemeClr val="tx1"/>
            </a:solidFill>
            <a:round/>
            <a:headEnd/>
            <a:tailEnd/>
          </a:ln>
          <a:effectLst/>
        </p:spPr>
        <p:txBody>
          <a:bodyPr wrap="none" anchor="ctr">
            <a:spAutoFit/>
          </a:bodyPr>
          <a:lstStyle/>
          <a:p>
            <a:pPr algn="ctr"/>
            <a:r>
              <a:rPr lang="en-US" dirty="0"/>
              <a:t>Hexadecimal</a:t>
            </a:r>
          </a:p>
        </p:txBody>
      </p:sp>
      <p:sp>
        <p:nvSpPr>
          <p:cNvPr id="7" name="Line 1031"/>
          <p:cNvSpPr>
            <a:spLocks noChangeShapeType="1"/>
          </p:cNvSpPr>
          <p:nvPr/>
        </p:nvSpPr>
        <p:spPr bwMode="auto">
          <a:xfrm>
            <a:off x="3962400" y="2895600"/>
            <a:ext cx="0" cy="1066800"/>
          </a:xfrm>
          <a:prstGeom prst="line">
            <a:avLst/>
          </a:prstGeom>
          <a:noFill/>
          <a:ln w="57150">
            <a:solidFill>
              <a:schemeClr val="folHlink"/>
            </a:solidFill>
            <a:round/>
            <a:headEnd/>
            <a:tailEnd type="triangle" w="med" len="med"/>
          </a:ln>
          <a:effectLst/>
        </p:spPr>
        <p:txBody>
          <a:bodyPr anchor="ctr">
            <a:spAutoFit/>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026"/>
          <p:cNvSpPr txBox="1">
            <a:spLocks noChangeArrowheads="1"/>
          </p:cNvSpPr>
          <p:nvPr/>
        </p:nvSpPr>
        <p:spPr>
          <a:xfrm>
            <a:off x="504594" y="643466"/>
            <a:ext cx="3145871" cy="5547536"/>
          </a:xfrm>
          <a:prstGeom prst="rect">
            <a:avLst/>
          </a:prstGeom>
          <a:noFill/>
          <a:ln w="12700" cmpd="sng">
            <a:noFill/>
          </a:ln>
        </p:spPr>
        <p:txBody>
          <a:bodyPr vert="horz" lIns="91440" tIns="45720" rIns="91440" bIns="45720" rtlCol="0" anchor="ctr">
            <a:normAutofit/>
          </a:bodyPr>
          <a:lstStyle/>
          <a:p>
            <a:pPr algn="ctr" defTabSz="914400">
              <a:lnSpc>
                <a:spcPct val="90000"/>
              </a:lnSpc>
              <a:spcBef>
                <a:spcPct val="0"/>
              </a:spcBef>
              <a:spcAft>
                <a:spcPts val="600"/>
              </a:spcAft>
              <a:defRPr/>
            </a:pPr>
            <a:r>
              <a:rPr lang="en-US" sz="2800">
                <a:solidFill>
                  <a:srgbClr val="FFFFFF"/>
                </a:solidFill>
                <a:latin typeface="+mj-lt"/>
                <a:ea typeface="+mj-ea"/>
                <a:cs typeface="+mj-cs"/>
              </a:rPr>
              <a:t>Decimal to Binary</a:t>
            </a:r>
          </a:p>
        </p:txBody>
      </p:sp>
      <p:sp>
        <p:nvSpPr>
          <p:cNvPr id="3" name="Rectangle 1027"/>
          <p:cNvSpPr txBox="1">
            <a:spLocks noChangeArrowheads="1"/>
          </p:cNvSpPr>
          <p:nvPr/>
        </p:nvSpPr>
        <p:spPr>
          <a:xfrm>
            <a:off x="391887" y="643466"/>
            <a:ext cx="11132746" cy="5580362"/>
          </a:xfrm>
          <a:prstGeom prst="rect">
            <a:avLst/>
          </a:prstGeom>
        </p:spPr>
        <p:txBody>
          <a:bodyPr vert="horz" lIns="91440" tIns="45720" rIns="91440" bIns="45720" rtlCol="0" anchor="ctr">
            <a:normAutofit/>
          </a:bodyPr>
          <a:lstStyle/>
          <a:p>
            <a:pPr marL="342900" indent="-182880" defTabSz="914400">
              <a:lnSpc>
                <a:spcPct val="90000"/>
              </a:lnSpc>
              <a:spcBef>
                <a:spcPct val="20000"/>
              </a:spcBef>
              <a:buClr>
                <a:schemeClr val="accent1"/>
              </a:buClr>
              <a:buSzPct val="80000"/>
              <a:buFont typeface="Corbel" pitchFamily="34" charset="0"/>
              <a:buChar char="•"/>
              <a:defRPr/>
            </a:pPr>
            <a:r>
              <a:rPr lang="en-US" sz="4400" dirty="0"/>
              <a:t>Technique</a:t>
            </a:r>
          </a:p>
          <a:p>
            <a:pPr marL="742950" lvl="1" indent="-182880" defTabSz="914400">
              <a:lnSpc>
                <a:spcPct val="90000"/>
              </a:lnSpc>
              <a:spcBef>
                <a:spcPct val="20000"/>
              </a:spcBef>
              <a:buClr>
                <a:schemeClr val="accent1"/>
              </a:buClr>
              <a:buSzPct val="80000"/>
              <a:buFont typeface="Corbel" pitchFamily="34" charset="0"/>
              <a:buChar char="•"/>
              <a:defRPr/>
            </a:pPr>
            <a:r>
              <a:rPr lang="en-US" sz="4400" dirty="0"/>
              <a:t>Divide by two, keep track of the remainder</a:t>
            </a:r>
          </a:p>
          <a:p>
            <a:pPr marL="742950" lvl="1" indent="-182880" defTabSz="914400">
              <a:lnSpc>
                <a:spcPct val="90000"/>
              </a:lnSpc>
              <a:spcBef>
                <a:spcPct val="20000"/>
              </a:spcBef>
              <a:buClr>
                <a:schemeClr val="accent1"/>
              </a:buClr>
              <a:buSzPct val="80000"/>
              <a:buFont typeface="Corbel" pitchFamily="34" charset="0"/>
              <a:buChar char="•"/>
              <a:defRPr/>
            </a:pPr>
            <a:r>
              <a:rPr lang="en-US" sz="4400" dirty="0"/>
              <a:t>First remainder is bit 0 (LSB, least-significant bit)</a:t>
            </a:r>
          </a:p>
          <a:p>
            <a:pPr marL="742950" lvl="1" indent="-182880" defTabSz="914400">
              <a:lnSpc>
                <a:spcPct val="90000"/>
              </a:lnSpc>
              <a:spcBef>
                <a:spcPct val="20000"/>
              </a:spcBef>
              <a:buClr>
                <a:schemeClr val="accent1"/>
              </a:buClr>
              <a:buSzPct val="80000"/>
              <a:buFont typeface="Corbel" pitchFamily="34" charset="0"/>
              <a:buChar char="•"/>
              <a:defRPr/>
            </a:pPr>
            <a:r>
              <a:rPr lang="en-US" sz="4400" dirty="0"/>
              <a:t>Second remainder is bit 1</a:t>
            </a:r>
          </a:p>
          <a:p>
            <a:pPr marL="742950" lvl="1" indent="-182880" defTabSz="914400">
              <a:lnSpc>
                <a:spcPct val="90000"/>
              </a:lnSpc>
              <a:spcBef>
                <a:spcPct val="20000"/>
              </a:spcBef>
              <a:buClr>
                <a:schemeClr val="accent1"/>
              </a:buClr>
              <a:buSzPct val="80000"/>
              <a:buFont typeface="Corbel" pitchFamily="34" charset="0"/>
              <a:buChar char="•"/>
              <a:defRPr/>
            </a:pPr>
            <a:r>
              <a:rPr lang="en-US" sz="4400" dirty="0"/>
              <a:t>Etc.</a:t>
            </a:r>
          </a:p>
          <a:p>
            <a:pPr marL="742950" lvl="1" indent="-182880" defTabSz="914400">
              <a:lnSpc>
                <a:spcPct val="90000"/>
              </a:lnSpc>
              <a:spcBef>
                <a:spcPct val="20000"/>
              </a:spcBef>
              <a:buClr>
                <a:schemeClr val="accent1"/>
              </a:buClr>
              <a:buSzPct val="80000"/>
              <a:buFont typeface="Corbel" pitchFamily="34" charset="0"/>
              <a:buChar char="•"/>
              <a:defRPr/>
            </a:pPr>
            <a:endParaRPr lang="en-US" sz="4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p:cNvSpPr txBox="1">
            <a:spLocks noChangeArrowheads="1"/>
          </p:cNvSpPr>
          <p:nvPr/>
        </p:nvSpPr>
        <p:spPr>
          <a:xfrm>
            <a:off x="2209800" y="152400"/>
            <a:ext cx="7772400" cy="762000"/>
          </a:xfrm>
          <a:prstGeom prst="rect">
            <a:avLst/>
          </a:prstGeom>
        </p:spPr>
        <p:txBody>
          <a:bodyPr/>
          <a:lstStyle/>
          <a:p>
            <a:pPr algn="ctr" defTabSz="914400">
              <a:spcBef>
                <a:spcPct val="0"/>
              </a:spcBef>
              <a:defRPr/>
            </a:pPr>
            <a:r>
              <a:rPr lang="en-US" sz="4800">
                <a:latin typeface="+mj-lt"/>
                <a:ea typeface="+mj-ea"/>
                <a:cs typeface="+mj-cs"/>
              </a:rPr>
              <a:t>Example</a:t>
            </a:r>
            <a:endParaRPr lang="en-US" sz="4800" dirty="0">
              <a:latin typeface="+mj-lt"/>
              <a:ea typeface="+mj-ea"/>
              <a:cs typeface="+mj-cs"/>
            </a:endParaRPr>
          </a:p>
        </p:txBody>
      </p:sp>
      <p:sp>
        <p:nvSpPr>
          <p:cNvPr id="3" name="Text Box 1027"/>
          <p:cNvSpPr txBox="1">
            <a:spLocks noChangeArrowheads="1"/>
          </p:cNvSpPr>
          <p:nvPr/>
        </p:nvSpPr>
        <p:spPr bwMode="auto">
          <a:xfrm>
            <a:off x="1828800" y="1371600"/>
            <a:ext cx="2057400" cy="400110"/>
          </a:xfrm>
          <a:prstGeom prst="rect">
            <a:avLst/>
          </a:prstGeom>
          <a:noFill/>
          <a:ln w="57150">
            <a:noFill/>
            <a:miter lim="800000"/>
            <a:headEnd/>
            <a:tailEnd/>
          </a:ln>
          <a:effectLst/>
        </p:spPr>
        <p:txBody>
          <a:bodyPr>
            <a:spAutoFit/>
          </a:bodyPr>
          <a:lstStyle/>
          <a:p>
            <a:pPr algn="ctr">
              <a:spcBef>
                <a:spcPct val="50000"/>
              </a:spcBef>
            </a:pPr>
            <a:r>
              <a:rPr lang="en-US" sz="2000" dirty="0">
                <a:latin typeface="Courier New" pitchFamily="49" charset="0"/>
              </a:rPr>
              <a:t>125</a:t>
            </a:r>
            <a:r>
              <a:rPr lang="en-US" sz="2000" baseline="-25000" dirty="0">
                <a:latin typeface="Courier New" pitchFamily="49" charset="0"/>
              </a:rPr>
              <a:t>10</a:t>
            </a:r>
            <a:r>
              <a:rPr lang="en-US" sz="2000" dirty="0">
                <a:latin typeface="Courier New" pitchFamily="49" charset="0"/>
              </a:rPr>
              <a:t> = ?</a:t>
            </a:r>
            <a:r>
              <a:rPr lang="en-US" sz="2000" baseline="-25000" dirty="0">
                <a:latin typeface="Courier New" pitchFamily="49" charset="0"/>
              </a:rPr>
              <a:t>2</a:t>
            </a:r>
          </a:p>
        </p:txBody>
      </p:sp>
      <p:grpSp>
        <p:nvGrpSpPr>
          <p:cNvPr id="12" name="Group 1028"/>
          <p:cNvGrpSpPr>
            <a:grpSpLocks/>
          </p:cNvGrpSpPr>
          <p:nvPr/>
        </p:nvGrpSpPr>
        <p:grpSpPr bwMode="auto">
          <a:xfrm>
            <a:off x="5067300" y="1295403"/>
            <a:ext cx="2057400" cy="708026"/>
            <a:chOff x="2232" y="816"/>
            <a:chExt cx="1296" cy="446"/>
          </a:xfrm>
        </p:grpSpPr>
        <p:sp>
          <p:nvSpPr>
            <p:cNvPr id="13" name="Text Box 1029"/>
            <p:cNvSpPr txBox="1">
              <a:spLocks noChangeArrowheads="1"/>
            </p:cNvSpPr>
            <p:nvPr/>
          </p:nvSpPr>
          <p:spPr bwMode="auto">
            <a:xfrm>
              <a:off x="2232" y="816"/>
              <a:ext cx="1296" cy="446"/>
            </a:xfrm>
            <a:prstGeom prst="rect">
              <a:avLst/>
            </a:prstGeom>
            <a:noFill/>
            <a:ln w="57150">
              <a:noFill/>
              <a:miter lim="800000"/>
              <a:headEnd/>
              <a:tailEnd/>
            </a:ln>
            <a:effectLst/>
          </p:spPr>
          <p:txBody>
            <a:bodyPr>
              <a:spAutoFit/>
            </a:bodyPr>
            <a:lstStyle/>
            <a:p>
              <a:pPr>
                <a:spcBef>
                  <a:spcPct val="50000"/>
                </a:spcBef>
              </a:pPr>
              <a:r>
                <a:rPr lang="en-US" sz="2000" dirty="0">
                  <a:latin typeface="Courier New" pitchFamily="49" charset="0"/>
                </a:rPr>
                <a:t>2 125</a:t>
              </a:r>
              <a:br>
                <a:rPr lang="en-US" sz="2000" dirty="0">
                  <a:latin typeface="Courier New" pitchFamily="49" charset="0"/>
                </a:rPr>
              </a:br>
              <a:r>
                <a:rPr lang="en-US" sz="2000" dirty="0">
                  <a:latin typeface="Courier New" pitchFamily="49" charset="0"/>
                </a:rPr>
                <a:t>   62   1</a:t>
              </a:r>
              <a:endParaRPr lang="en-US" sz="2000" baseline="-25000" dirty="0">
                <a:latin typeface="Courier New" pitchFamily="49" charset="0"/>
              </a:endParaRPr>
            </a:p>
          </p:txBody>
        </p:sp>
        <p:sp>
          <p:nvSpPr>
            <p:cNvPr id="14" name="Line 1030"/>
            <p:cNvSpPr>
              <a:spLocks noChangeShapeType="1"/>
            </p:cNvSpPr>
            <p:nvPr/>
          </p:nvSpPr>
          <p:spPr bwMode="auto">
            <a:xfrm>
              <a:off x="2448" y="864"/>
              <a:ext cx="0" cy="192"/>
            </a:xfrm>
            <a:prstGeom prst="line">
              <a:avLst/>
            </a:prstGeom>
            <a:noFill/>
            <a:ln w="19050">
              <a:solidFill>
                <a:schemeClr val="tx1"/>
              </a:solidFill>
              <a:round/>
              <a:headEnd/>
              <a:tailEnd/>
            </a:ln>
            <a:effectLst/>
          </p:spPr>
          <p:txBody>
            <a:bodyPr anchor="ctr">
              <a:spAutoFit/>
            </a:bodyPr>
            <a:lstStyle/>
            <a:p>
              <a:endParaRPr lang="en-US" sz="2000"/>
            </a:p>
          </p:txBody>
        </p:sp>
        <p:sp>
          <p:nvSpPr>
            <p:cNvPr id="15" name="Line 1031"/>
            <p:cNvSpPr>
              <a:spLocks noChangeShapeType="1"/>
            </p:cNvSpPr>
            <p:nvPr/>
          </p:nvSpPr>
          <p:spPr bwMode="auto">
            <a:xfrm>
              <a:off x="2448" y="1056"/>
              <a:ext cx="432" cy="0"/>
            </a:xfrm>
            <a:prstGeom prst="line">
              <a:avLst/>
            </a:prstGeom>
            <a:noFill/>
            <a:ln w="19050">
              <a:solidFill>
                <a:schemeClr val="tx1"/>
              </a:solidFill>
              <a:round/>
              <a:headEnd/>
              <a:tailEnd/>
            </a:ln>
            <a:effectLst/>
          </p:spPr>
          <p:txBody>
            <a:bodyPr anchor="ctr">
              <a:spAutoFit/>
            </a:bodyPr>
            <a:lstStyle/>
            <a:p>
              <a:endParaRPr lang="en-US" sz="2000"/>
            </a:p>
          </p:txBody>
        </p:sp>
      </p:grpSp>
      <p:grpSp>
        <p:nvGrpSpPr>
          <p:cNvPr id="16" name="Group 1032"/>
          <p:cNvGrpSpPr>
            <a:grpSpLocks/>
          </p:cNvGrpSpPr>
          <p:nvPr/>
        </p:nvGrpSpPr>
        <p:grpSpPr bwMode="auto">
          <a:xfrm>
            <a:off x="5067300" y="1676403"/>
            <a:ext cx="2057400" cy="708026"/>
            <a:chOff x="2232" y="1056"/>
            <a:chExt cx="1296" cy="446"/>
          </a:xfrm>
        </p:grpSpPr>
        <p:sp>
          <p:nvSpPr>
            <p:cNvPr id="17" name="Text Box 1033"/>
            <p:cNvSpPr txBox="1">
              <a:spLocks noChangeArrowheads="1"/>
            </p:cNvSpPr>
            <p:nvPr/>
          </p:nvSpPr>
          <p:spPr bwMode="auto">
            <a:xfrm>
              <a:off x="2232" y="1056"/>
              <a:ext cx="1296" cy="446"/>
            </a:xfrm>
            <a:prstGeom prst="rect">
              <a:avLst/>
            </a:prstGeom>
            <a:noFill/>
            <a:ln w="57150">
              <a:noFill/>
              <a:miter lim="800000"/>
              <a:headEnd/>
              <a:tailEnd/>
            </a:ln>
            <a:effectLst/>
          </p:spPr>
          <p:txBody>
            <a:bodyPr>
              <a:spAutoFit/>
            </a:bodyPr>
            <a:lstStyle/>
            <a:p>
              <a:pPr>
                <a:spcBef>
                  <a:spcPct val="50000"/>
                </a:spcBef>
              </a:pPr>
              <a:r>
                <a:rPr lang="en-US" sz="2000">
                  <a:latin typeface="Courier New" pitchFamily="49" charset="0"/>
                </a:rPr>
                <a:t>2    </a:t>
              </a:r>
              <a:br>
                <a:rPr lang="en-US" sz="2000">
                  <a:latin typeface="Courier New" pitchFamily="49" charset="0"/>
                </a:rPr>
              </a:br>
              <a:r>
                <a:rPr lang="en-US" sz="2000">
                  <a:latin typeface="Courier New" pitchFamily="49" charset="0"/>
                </a:rPr>
                <a:t>   31   0</a:t>
              </a:r>
              <a:endParaRPr lang="en-US" sz="2000" baseline="-25000">
                <a:latin typeface="Courier New" pitchFamily="49" charset="0"/>
              </a:endParaRPr>
            </a:p>
          </p:txBody>
        </p:sp>
        <p:sp>
          <p:nvSpPr>
            <p:cNvPr id="18" name="Line 1034"/>
            <p:cNvSpPr>
              <a:spLocks noChangeShapeType="1"/>
            </p:cNvSpPr>
            <p:nvPr/>
          </p:nvSpPr>
          <p:spPr bwMode="auto">
            <a:xfrm>
              <a:off x="2448" y="1104"/>
              <a:ext cx="0" cy="192"/>
            </a:xfrm>
            <a:prstGeom prst="line">
              <a:avLst/>
            </a:prstGeom>
            <a:noFill/>
            <a:ln w="19050">
              <a:solidFill>
                <a:schemeClr val="tx1"/>
              </a:solidFill>
              <a:round/>
              <a:headEnd/>
              <a:tailEnd/>
            </a:ln>
            <a:effectLst/>
          </p:spPr>
          <p:txBody>
            <a:bodyPr anchor="ctr">
              <a:spAutoFit/>
            </a:bodyPr>
            <a:lstStyle/>
            <a:p>
              <a:endParaRPr lang="en-US" sz="2000"/>
            </a:p>
          </p:txBody>
        </p:sp>
        <p:sp>
          <p:nvSpPr>
            <p:cNvPr id="19" name="Line 1035"/>
            <p:cNvSpPr>
              <a:spLocks noChangeShapeType="1"/>
            </p:cNvSpPr>
            <p:nvPr/>
          </p:nvSpPr>
          <p:spPr bwMode="auto">
            <a:xfrm>
              <a:off x="2448" y="1296"/>
              <a:ext cx="432" cy="0"/>
            </a:xfrm>
            <a:prstGeom prst="line">
              <a:avLst/>
            </a:prstGeom>
            <a:noFill/>
            <a:ln w="19050">
              <a:solidFill>
                <a:schemeClr val="tx1"/>
              </a:solidFill>
              <a:round/>
              <a:headEnd/>
              <a:tailEnd/>
            </a:ln>
            <a:effectLst/>
          </p:spPr>
          <p:txBody>
            <a:bodyPr anchor="ctr">
              <a:spAutoFit/>
            </a:bodyPr>
            <a:lstStyle/>
            <a:p>
              <a:endParaRPr lang="en-US" sz="2000"/>
            </a:p>
          </p:txBody>
        </p:sp>
      </p:grpSp>
      <p:grpSp>
        <p:nvGrpSpPr>
          <p:cNvPr id="20" name="Group 1036"/>
          <p:cNvGrpSpPr>
            <a:grpSpLocks/>
          </p:cNvGrpSpPr>
          <p:nvPr/>
        </p:nvGrpSpPr>
        <p:grpSpPr bwMode="auto">
          <a:xfrm>
            <a:off x="5067300" y="2057404"/>
            <a:ext cx="2057400" cy="708026"/>
            <a:chOff x="2232" y="1296"/>
            <a:chExt cx="1296" cy="446"/>
          </a:xfrm>
        </p:grpSpPr>
        <p:sp>
          <p:nvSpPr>
            <p:cNvPr id="21" name="Text Box 1037"/>
            <p:cNvSpPr txBox="1">
              <a:spLocks noChangeArrowheads="1"/>
            </p:cNvSpPr>
            <p:nvPr/>
          </p:nvSpPr>
          <p:spPr bwMode="auto">
            <a:xfrm>
              <a:off x="2232" y="1296"/>
              <a:ext cx="1296" cy="446"/>
            </a:xfrm>
            <a:prstGeom prst="rect">
              <a:avLst/>
            </a:prstGeom>
            <a:noFill/>
            <a:ln w="57150">
              <a:noFill/>
              <a:miter lim="800000"/>
              <a:headEnd/>
              <a:tailEnd/>
            </a:ln>
            <a:effectLst/>
          </p:spPr>
          <p:txBody>
            <a:bodyPr>
              <a:spAutoFit/>
            </a:bodyPr>
            <a:lstStyle/>
            <a:p>
              <a:pPr>
                <a:spcBef>
                  <a:spcPct val="50000"/>
                </a:spcBef>
              </a:pPr>
              <a:r>
                <a:rPr lang="en-US" sz="2000" dirty="0">
                  <a:latin typeface="Courier New" pitchFamily="49" charset="0"/>
                </a:rPr>
                <a:t>2    </a:t>
              </a:r>
              <a:br>
                <a:rPr lang="en-US" sz="2000" dirty="0">
                  <a:latin typeface="Courier New" pitchFamily="49" charset="0"/>
                </a:rPr>
              </a:br>
              <a:r>
                <a:rPr lang="en-US" sz="2000" dirty="0">
                  <a:latin typeface="Courier New" pitchFamily="49" charset="0"/>
                </a:rPr>
                <a:t>   15   1</a:t>
              </a:r>
              <a:endParaRPr lang="en-US" sz="2000" baseline="-25000" dirty="0">
                <a:latin typeface="Courier New" pitchFamily="49" charset="0"/>
              </a:endParaRPr>
            </a:p>
          </p:txBody>
        </p:sp>
        <p:sp>
          <p:nvSpPr>
            <p:cNvPr id="22" name="Line 1038"/>
            <p:cNvSpPr>
              <a:spLocks noChangeShapeType="1"/>
            </p:cNvSpPr>
            <p:nvPr/>
          </p:nvSpPr>
          <p:spPr bwMode="auto">
            <a:xfrm>
              <a:off x="2448" y="1344"/>
              <a:ext cx="0" cy="192"/>
            </a:xfrm>
            <a:prstGeom prst="line">
              <a:avLst/>
            </a:prstGeom>
            <a:noFill/>
            <a:ln w="19050">
              <a:solidFill>
                <a:schemeClr val="tx1"/>
              </a:solidFill>
              <a:round/>
              <a:headEnd/>
              <a:tailEnd/>
            </a:ln>
            <a:effectLst/>
          </p:spPr>
          <p:txBody>
            <a:bodyPr anchor="ctr">
              <a:spAutoFit/>
            </a:bodyPr>
            <a:lstStyle/>
            <a:p>
              <a:endParaRPr lang="en-US" sz="2000"/>
            </a:p>
          </p:txBody>
        </p:sp>
        <p:sp>
          <p:nvSpPr>
            <p:cNvPr id="23" name="Line 1039"/>
            <p:cNvSpPr>
              <a:spLocks noChangeShapeType="1"/>
            </p:cNvSpPr>
            <p:nvPr/>
          </p:nvSpPr>
          <p:spPr bwMode="auto">
            <a:xfrm>
              <a:off x="2448" y="1536"/>
              <a:ext cx="432" cy="0"/>
            </a:xfrm>
            <a:prstGeom prst="line">
              <a:avLst/>
            </a:prstGeom>
            <a:noFill/>
            <a:ln w="19050">
              <a:solidFill>
                <a:schemeClr val="tx1"/>
              </a:solidFill>
              <a:round/>
              <a:headEnd/>
              <a:tailEnd/>
            </a:ln>
            <a:effectLst/>
          </p:spPr>
          <p:txBody>
            <a:bodyPr anchor="ctr">
              <a:spAutoFit/>
            </a:bodyPr>
            <a:lstStyle/>
            <a:p>
              <a:endParaRPr lang="en-US" sz="2000"/>
            </a:p>
          </p:txBody>
        </p:sp>
      </p:grpSp>
      <p:grpSp>
        <p:nvGrpSpPr>
          <p:cNvPr id="24" name="Group 1040"/>
          <p:cNvGrpSpPr>
            <a:grpSpLocks/>
          </p:cNvGrpSpPr>
          <p:nvPr/>
        </p:nvGrpSpPr>
        <p:grpSpPr bwMode="auto">
          <a:xfrm>
            <a:off x="5051425" y="2451106"/>
            <a:ext cx="2057400" cy="708026"/>
            <a:chOff x="624" y="2112"/>
            <a:chExt cx="1296" cy="446"/>
          </a:xfrm>
        </p:grpSpPr>
        <p:sp>
          <p:nvSpPr>
            <p:cNvPr id="25" name="Text Box 1041"/>
            <p:cNvSpPr txBox="1">
              <a:spLocks noChangeArrowheads="1"/>
            </p:cNvSpPr>
            <p:nvPr/>
          </p:nvSpPr>
          <p:spPr bwMode="auto">
            <a:xfrm>
              <a:off x="624" y="2112"/>
              <a:ext cx="1296" cy="446"/>
            </a:xfrm>
            <a:prstGeom prst="rect">
              <a:avLst/>
            </a:prstGeom>
            <a:noFill/>
            <a:ln w="57150">
              <a:noFill/>
              <a:miter lim="800000"/>
              <a:headEnd/>
              <a:tailEnd/>
            </a:ln>
            <a:effectLst/>
          </p:spPr>
          <p:txBody>
            <a:bodyPr>
              <a:spAutoFit/>
            </a:bodyPr>
            <a:lstStyle/>
            <a:p>
              <a:pPr>
                <a:spcBef>
                  <a:spcPct val="50000"/>
                </a:spcBef>
              </a:pPr>
              <a:r>
                <a:rPr lang="en-US" sz="2000">
                  <a:latin typeface="Courier New" pitchFamily="49" charset="0"/>
                </a:rPr>
                <a:t>2    </a:t>
              </a:r>
              <a:br>
                <a:rPr lang="en-US" sz="2000">
                  <a:latin typeface="Courier New" pitchFamily="49" charset="0"/>
                </a:rPr>
              </a:br>
              <a:r>
                <a:rPr lang="en-US" sz="2000">
                  <a:latin typeface="Courier New" pitchFamily="49" charset="0"/>
                </a:rPr>
                <a:t>    7   1</a:t>
              </a:r>
              <a:endParaRPr lang="en-US" sz="2000" baseline="-25000">
                <a:latin typeface="Courier New" pitchFamily="49" charset="0"/>
              </a:endParaRPr>
            </a:p>
          </p:txBody>
        </p:sp>
        <p:sp>
          <p:nvSpPr>
            <p:cNvPr id="26" name="Line 1042"/>
            <p:cNvSpPr>
              <a:spLocks noChangeShapeType="1"/>
            </p:cNvSpPr>
            <p:nvPr/>
          </p:nvSpPr>
          <p:spPr bwMode="auto">
            <a:xfrm>
              <a:off x="864" y="2160"/>
              <a:ext cx="0" cy="192"/>
            </a:xfrm>
            <a:prstGeom prst="line">
              <a:avLst/>
            </a:prstGeom>
            <a:noFill/>
            <a:ln w="19050">
              <a:solidFill>
                <a:schemeClr val="tx1"/>
              </a:solidFill>
              <a:round/>
              <a:headEnd/>
              <a:tailEnd/>
            </a:ln>
            <a:effectLst/>
          </p:spPr>
          <p:txBody>
            <a:bodyPr anchor="ctr">
              <a:spAutoFit/>
            </a:bodyPr>
            <a:lstStyle/>
            <a:p>
              <a:endParaRPr lang="en-US" sz="2000"/>
            </a:p>
          </p:txBody>
        </p:sp>
        <p:sp>
          <p:nvSpPr>
            <p:cNvPr id="27" name="Line 1043"/>
            <p:cNvSpPr>
              <a:spLocks noChangeShapeType="1"/>
            </p:cNvSpPr>
            <p:nvPr/>
          </p:nvSpPr>
          <p:spPr bwMode="auto">
            <a:xfrm>
              <a:off x="864" y="2352"/>
              <a:ext cx="432" cy="0"/>
            </a:xfrm>
            <a:prstGeom prst="line">
              <a:avLst/>
            </a:prstGeom>
            <a:noFill/>
            <a:ln w="19050">
              <a:solidFill>
                <a:schemeClr val="tx1"/>
              </a:solidFill>
              <a:round/>
              <a:headEnd/>
              <a:tailEnd/>
            </a:ln>
            <a:effectLst/>
          </p:spPr>
          <p:txBody>
            <a:bodyPr anchor="ctr">
              <a:spAutoFit/>
            </a:bodyPr>
            <a:lstStyle/>
            <a:p>
              <a:endParaRPr lang="en-US" sz="2000"/>
            </a:p>
          </p:txBody>
        </p:sp>
      </p:grpSp>
      <p:grpSp>
        <p:nvGrpSpPr>
          <p:cNvPr id="28" name="Group 1044"/>
          <p:cNvGrpSpPr>
            <a:grpSpLocks/>
          </p:cNvGrpSpPr>
          <p:nvPr/>
        </p:nvGrpSpPr>
        <p:grpSpPr bwMode="auto">
          <a:xfrm>
            <a:off x="5083175" y="2846393"/>
            <a:ext cx="2057400" cy="708026"/>
            <a:chOff x="2232" y="1783"/>
            <a:chExt cx="1296" cy="446"/>
          </a:xfrm>
        </p:grpSpPr>
        <p:sp>
          <p:nvSpPr>
            <p:cNvPr id="29" name="Text Box 1045"/>
            <p:cNvSpPr txBox="1">
              <a:spLocks noChangeArrowheads="1"/>
            </p:cNvSpPr>
            <p:nvPr/>
          </p:nvSpPr>
          <p:spPr bwMode="auto">
            <a:xfrm>
              <a:off x="2232" y="1783"/>
              <a:ext cx="1296" cy="446"/>
            </a:xfrm>
            <a:prstGeom prst="rect">
              <a:avLst/>
            </a:prstGeom>
            <a:noFill/>
            <a:ln w="57150">
              <a:noFill/>
              <a:miter lim="800000"/>
              <a:headEnd/>
              <a:tailEnd/>
            </a:ln>
            <a:effectLst/>
          </p:spPr>
          <p:txBody>
            <a:bodyPr>
              <a:spAutoFit/>
            </a:bodyPr>
            <a:lstStyle/>
            <a:p>
              <a:pPr>
                <a:spcBef>
                  <a:spcPct val="50000"/>
                </a:spcBef>
              </a:pPr>
              <a:r>
                <a:rPr lang="en-US" sz="2000">
                  <a:latin typeface="Courier New" pitchFamily="49" charset="0"/>
                </a:rPr>
                <a:t>2    </a:t>
              </a:r>
              <a:br>
                <a:rPr lang="en-US" sz="2000">
                  <a:latin typeface="Courier New" pitchFamily="49" charset="0"/>
                </a:rPr>
              </a:br>
              <a:r>
                <a:rPr lang="en-US" sz="2000">
                  <a:latin typeface="Courier New" pitchFamily="49" charset="0"/>
                </a:rPr>
                <a:t>    3   1</a:t>
              </a:r>
              <a:endParaRPr lang="en-US" sz="2000" baseline="-25000">
                <a:latin typeface="Courier New" pitchFamily="49" charset="0"/>
              </a:endParaRPr>
            </a:p>
          </p:txBody>
        </p:sp>
        <p:sp>
          <p:nvSpPr>
            <p:cNvPr id="30" name="Line 1046"/>
            <p:cNvSpPr>
              <a:spLocks noChangeShapeType="1"/>
            </p:cNvSpPr>
            <p:nvPr/>
          </p:nvSpPr>
          <p:spPr bwMode="auto">
            <a:xfrm>
              <a:off x="2448" y="1831"/>
              <a:ext cx="0" cy="192"/>
            </a:xfrm>
            <a:prstGeom prst="line">
              <a:avLst/>
            </a:prstGeom>
            <a:noFill/>
            <a:ln w="19050">
              <a:solidFill>
                <a:schemeClr val="tx1"/>
              </a:solidFill>
              <a:round/>
              <a:headEnd/>
              <a:tailEnd/>
            </a:ln>
            <a:effectLst/>
          </p:spPr>
          <p:txBody>
            <a:bodyPr anchor="ctr">
              <a:spAutoFit/>
            </a:bodyPr>
            <a:lstStyle/>
            <a:p>
              <a:endParaRPr lang="en-US" sz="2000"/>
            </a:p>
          </p:txBody>
        </p:sp>
        <p:sp>
          <p:nvSpPr>
            <p:cNvPr id="31" name="Line 1047"/>
            <p:cNvSpPr>
              <a:spLocks noChangeShapeType="1"/>
            </p:cNvSpPr>
            <p:nvPr/>
          </p:nvSpPr>
          <p:spPr bwMode="auto">
            <a:xfrm>
              <a:off x="2448" y="2023"/>
              <a:ext cx="432" cy="0"/>
            </a:xfrm>
            <a:prstGeom prst="line">
              <a:avLst/>
            </a:prstGeom>
            <a:noFill/>
            <a:ln w="19050">
              <a:solidFill>
                <a:schemeClr val="tx1"/>
              </a:solidFill>
              <a:round/>
              <a:headEnd/>
              <a:tailEnd/>
            </a:ln>
            <a:effectLst/>
          </p:spPr>
          <p:txBody>
            <a:bodyPr anchor="ctr">
              <a:spAutoFit/>
            </a:bodyPr>
            <a:lstStyle/>
            <a:p>
              <a:endParaRPr lang="en-US" sz="2000"/>
            </a:p>
          </p:txBody>
        </p:sp>
      </p:grpSp>
      <p:grpSp>
        <p:nvGrpSpPr>
          <p:cNvPr id="32" name="Group 1048"/>
          <p:cNvGrpSpPr>
            <a:grpSpLocks/>
          </p:cNvGrpSpPr>
          <p:nvPr/>
        </p:nvGrpSpPr>
        <p:grpSpPr bwMode="auto">
          <a:xfrm>
            <a:off x="5083175" y="3228983"/>
            <a:ext cx="2057400" cy="708026"/>
            <a:chOff x="2232" y="2976"/>
            <a:chExt cx="1296" cy="446"/>
          </a:xfrm>
        </p:grpSpPr>
        <p:sp>
          <p:nvSpPr>
            <p:cNvPr id="33" name="Text Box 1049"/>
            <p:cNvSpPr txBox="1">
              <a:spLocks noChangeArrowheads="1"/>
            </p:cNvSpPr>
            <p:nvPr/>
          </p:nvSpPr>
          <p:spPr bwMode="auto">
            <a:xfrm>
              <a:off x="2232" y="2976"/>
              <a:ext cx="1296" cy="446"/>
            </a:xfrm>
            <a:prstGeom prst="rect">
              <a:avLst/>
            </a:prstGeom>
            <a:noFill/>
            <a:ln w="57150">
              <a:noFill/>
              <a:miter lim="800000"/>
              <a:headEnd/>
              <a:tailEnd/>
            </a:ln>
            <a:effectLst/>
          </p:spPr>
          <p:txBody>
            <a:bodyPr>
              <a:spAutoFit/>
            </a:bodyPr>
            <a:lstStyle/>
            <a:p>
              <a:pPr>
                <a:spcBef>
                  <a:spcPct val="50000"/>
                </a:spcBef>
              </a:pPr>
              <a:r>
                <a:rPr lang="en-US" sz="2000" dirty="0">
                  <a:latin typeface="Courier New" pitchFamily="49" charset="0"/>
                </a:rPr>
                <a:t>2    </a:t>
              </a:r>
              <a:br>
                <a:rPr lang="en-US" sz="2000" dirty="0">
                  <a:latin typeface="Courier New" pitchFamily="49" charset="0"/>
                </a:rPr>
              </a:br>
              <a:r>
                <a:rPr lang="en-US" sz="2000" dirty="0">
                  <a:latin typeface="Courier New" pitchFamily="49" charset="0"/>
                </a:rPr>
                <a:t>    1   1</a:t>
              </a:r>
              <a:endParaRPr lang="en-US" sz="2000" baseline="-25000" dirty="0">
                <a:latin typeface="Courier New" pitchFamily="49" charset="0"/>
              </a:endParaRPr>
            </a:p>
          </p:txBody>
        </p:sp>
        <p:sp>
          <p:nvSpPr>
            <p:cNvPr id="34" name="Line 1050"/>
            <p:cNvSpPr>
              <a:spLocks noChangeShapeType="1"/>
            </p:cNvSpPr>
            <p:nvPr/>
          </p:nvSpPr>
          <p:spPr bwMode="auto">
            <a:xfrm>
              <a:off x="2448" y="3001"/>
              <a:ext cx="0" cy="192"/>
            </a:xfrm>
            <a:prstGeom prst="line">
              <a:avLst/>
            </a:prstGeom>
            <a:noFill/>
            <a:ln w="19050">
              <a:solidFill>
                <a:schemeClr val="tx1"/>
              </a:solidFill>
              <a:round/>
              <a:headEnd/>
              <a:tailEnd/>
            </a:ln>
            <a:effectLst/>
          </p:spPr>
          <p:txBody>
            <a:bodyPr anchor="ctr">
              <a:spAutoFit/>
            </a:bodyPr>
            <a:lstStyle/>
            <a:p>
              <a:endParaRPr lang="en-US" sz="2000"/>
            </a:p>
          </p:txBody>
        </p:sp>
        <p:sp>
          <p:nvSpPr>
            <p:cNvPr id="35" name="Line 1051"/>
            <p:cNvSpPr>
              <a:spLocks noChangeShapeType="1"/>
            </p:cNvSpPr>
            <p:nvPr/>
          </p:nvSpPr>
          <p:spPr bwMode="auto">
            <a:xfrm>
              <a:off x="2448" y="3216"/>
              <a:ext cx="432" cy="0"/>
            </a:xfrm>
            <a:prstGeom prst="line">
              <a:avLst/>
            </a:prstGeom>
            <a:noFill/>
            <a:ln w="19050">
              <a:solidFill>
                <a:schemeClr val="tx1"/>
              </a:solidFill>
              <a:round/>
              <a:headEnd/>
              <a:tailEnd/>
            </a:ln>
            <a:effectLst/>
          </p:spPr>
          <p:txBody>
            <a:bodyPr anchor="ctr">
              <a:spAutoFit/>
            </a:bodyPr>
            <a:lstStyle/>
            <a:p>
              <a:endParaRPr lang="en-US" sz="2000"/>
            </a:p>
          </p:txBody>
        </p:sp>
      </p:grpSp>
      <p:grpSp>
        <p:nvGrpSpPr>
          <p:cNvPr id="36" name="Group 1052"/>
          <p:cNvGrpSpPr>
            <a:grpSpLocks/>
          </p:cNvGrpSpPr>
          <p:nvPr/>
        </p:nvGrpSpPr>
        <p:grpSpPr bwMode="auto">
          <a:xfrm>
            <a:off x="5067300" y="3609981"/>
            <a:ext cx="2057400" cy="708026"/>
            <a:chOff x="2232" y="2284"/>
            <a:chExt cx="1296" cy="446"/>
          </a:xfrm>
        </p:grpSpPr>
        <p:sp>
          <p:nvSpPr>
            <p:cNvPr id="37" name="Text Box 1053"/>
            <p:cNvSpPr txBox="1">
              <a:spLocks noChangeArrowheads="1"/>
            </p:cNvSpPr>
            <p:nvPr/>
          </p:nvSpPr>
          <p:spPr bwMode="auto">
            <a:xfrm>
              <a:off x="2232" y="2284"/>
              <a:ext cx="1296" cy="446"/>
            </a:xfrm>
            <a:prstGeom prst="rect">
              <a:avLst/>
            </a:prstGeom>
            <a:noFill/>
            <a:ln w="57150">
              <a:noFill/>
              <a:miter lim="800000"/>
              <a:headEnd/>
              <a:tailEnd/>
            </a:ln>
            <a:effectLst/>
          </p:spPr>
          <p:txBody>
            <a:bodyPr>
              <a:spAutoFit/>
            </a:bodyPr>
            <a:lstStyle/>
            <a:p>
              <a:pPr>
                <a:spcBef>
                  <a:spcPct val="50000"/>
                </a:spcBef>
              </a:pPr>
              <a:r>
                <a:rPr lang="en-US" sz="2000">
                  <a:latin typeface="Courier New" pitchFamily="49" charset="0"/>
                </a:rPr>
                <a:t>2    </a:t>
              </a:r>
              <a:br>
                <a:rPr lang="en-US" sz="2000">
                  <a:latin typeface="Courier New" pitchFamily="49" charset="0"/>
                </a:rPr>
              </a:br>
              <a:r>
                <a:rPr lang="en-US" sz="2000">
                  <a:latin typeface="Courier New" pitchFamily="49" charset="0"/>
                </a:rPr>
                <a:t>    0   1</a:t>
              </a:r>
              <a:endParaRPr lang="en-US" sz="2000" baseline="-25000">
                <a:latin typeface="Courier New" pitchFamily="49" charset="0"/>
              </a:endParaRPr>
            </a:p>
          </p:txBody>
        </p:sp>
        <p:sp>
          <p:nvSpPr>
            <p:cNvPr id="38" name="Line 1054"/>
            <p:cNvSpPr>
              <a:spLocks noChangeShapeType="1"/>
            </p:cNvSpPr>
            <p:nvPr/>
          </p:nvSpPr>
          <p:spPr bwMode="auto">
            <a:xfrm>
              <a:off x="2448" y="2332"/>
              <a:ext cx="0" cy="192"/>
            </a:xfrm>
            <a:prstGeom prst="line">
              <a:avLst/>
            </a:prstGeom>
            <a:noFill/>
            <a:ln w="19050">
              <a:solidFill>
                <a:schemeClr val="tx1"/>
              </a:solidFill>
              <a:round/>
              <a:headEnd/>
              <a:tailEnd/>
            </a:ln>
            <a:effectLst/>
          </p:spPr>
          <p:txBody>
            <a:bodyPr anchor="ctr">
              <a:spAutoFit/>
            </a:bodyPr>
            <a:lstStyle/>
            <a:p>
              <a:endParaRPr lang="en-US" sz="2000"/>
            </a:p>
          </p:txBody>
        </p:sp>
        <p:sp>
          <p:nvSpPr>
            <p:cNvPr id="39" name="Line 1055"/>
            <p:cNvSpPr>
              <a:spLocks noChangeShapeType="1"/>
            </p:cNvSpPr>
            <p:nvPr/>
          </p:nvSpPr>
          <p:spPr bwMode="auto">
            <a:xfrm>
              <a:off x="2448" y="2524"/>
              <a:ext cx="432" cy="0"/>
            </a:xfrm>
            <a:prstGeom prst="line">
              <a:avLst/>
            </a:prstGeom>
            <a:noFill/>
            <a:ln w="19050">
              <a:solidFill>
                <a:schemeClr val="tx1"/>
              </a:solidFill>
              <a:round/>
              <a:headEnd/>
              <a:tailEnd/>
            </a:ln>
            <a:effectLst/>
          </p:spPr>
          <p:txBody>
            <a:bodyPr anchor="ctr">
              <a:spAutoFit/>
            </a:bodyPr>
            <a:lstStyle/>
            <a:p>
              <a:endParaRPr lang="en-US" sz="2000"/>
            </a:p>
          </p:txBody>
        </p:sp>
      </p:grpSp>
      <p:sp>
        <p:nvSpPr>
          <p:cNvPr id="40" name="Text Box 1056"/>
          <p:cNvSpPr txBox="1">
            <a:spLocks noChangeArrowheads="1"/>
          </p:cNvSpPr>
          <p:nvPr/>
        </p:nvSpPr>
        <p:spPr bwMode="auto">
          <a:xfrm>
            <a:off x="7010400" y="5181600"/>
            <a:ext cx="3276600" cy="400110"/>
          </a:xfrm>
          <a:prstGeom prst="rect">
            <a:avLst/>
          </a:prstGeom>
          <a:noFill/>
          <a:ln w="57150">
            <a:noFill/>
            <a:miter lim="800000"/>
            <a:headEnd/>
            <a:tailEnd/>
          </a:ln>
          <a:effectLst/>
        </p:spPr>
        <p:txBody>
          <a:bodyPr>
            <a:spAutoFit/>
          </a:bodyPr>
          <a:lstStyle/>
          <a:p>
            <a:pPr algn="ctr">
              <a:spcBef>
                <a:spcPct val="50000"/>
              </a:spcBef>
            </a:pPr>
            <a:r>
              <a:rPr lang="en-US" sz="2000" dirty="0">
                <a:latin typeface="Courier New" pitchFamily="49" charset="0"/>
              </a:rPr>
              <a:t>125</a:t>
            </a:r>
            <a:r>
              <a:rPr lang="en-US" sz="2000" baseline="-25000" dirty="0">
                <a:latin typeface="Courier New" pitchFamily="49" charset="0"/>
              </a:rPr>
              <a:t>10</a:t>
            </a:r>
            <a:r>
              <a:rPr lang="en-US" sz="2000" dirty="0">
                <a:latin typeface="Courier New" pitchFamily="49" charset="0"/>
              </a:rPr>
              <a:t> = 1111101</a:t>
            </a:r>
            <a:r>
              <a:rPr lang="en-US" sz="2000" baseline="-25000" dirty="0">
                <a:latin typeface="Courier New" pitchFamily="49" charset="0"/>
              </a:rPr>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09800" y="152400"/>
            <a:ext cx="7772400" cy="762000"/>
          </a:xfrm>
          <a:prstGeom prst="rect">
            <a:avLst/>
          </a:prstGeom>
        </p:spPr>
        <p:txBody>
          <a:bodyPr/>
          <a:lstStyle/>
          <a:p>
            <a:pPr algn="ctr" defTabSz="914400">
              <a:spcBef>
                <a:spcPct val="0"/>
              </a:spcBef>
              <a:defRPr/>
            </a:pPr>
            <a:r>
              <a:rPr lang="en-US" sz="4400">
                <a:latin typeface="+mj-lt"/>
                <a:ea typeface="+mj-ea"/>
                <a:cs typeface="+mj-cs"/>
              </a:rPr>
              <a:t>Octal to Binary</a:t>
            </a:r>
            <a:endParaRPr lang="en-US" sz="4400" dirty="0">
              <a:latin typeface="+mj-lt"/>
              <a:ea typeface="+mj-ea"/>
              <a:cs typeface="+mj-cs"/>
            </a:endParaRPr>
          </a:p>
        </p:txBody>
      </p:sp>
      <p:sp>
        <p:nvSpPr>
          <p:cNvPr id="3" name="Oval 4"/>
          <p:cNvSpPr>
            <a:spLocks noChangeArrowheads="1"/>
          </p:cNvSpPr>
          <p:nvPr/>
        </p:nvSpPr>
        <p:spPr bwMode="auto">
          <a:xfrm>
            <a:off x="2744788" y="1981200"/>
            <a:ext cx="2513012" cy="666750"/>
          </a:xfrm>
          <a:prstGeom prst="ellipse">
            <a:avLst/>
          </a:prstGeom>
          <a:solidFill>
            <a:srgbClr val="FFCC66"/>
          </a:solidFill>
          <a:ln w="19050">
            <a:solidFill>
              <a:schemeClr val="tx1"/>
            </a:solidFill>
            <a:round/>
            <a:headEnd/>
            <a:tailEnd/>
          </a:ln>
          <a:effectLst/>
        </p:spPr>
        <p:txBody>
          <a:bodyPr wrap="none" anchor="ctr"/>
          <a:lstStyle/>
          <a:p>
            <a:pPr algn="ctr"/>
            <a:r>
              <a:rPr lang="en-US" dirty="0"/>
              <a:t>Decimal</a:t>
            </a:r>
          </a:p>
        </p:txBody>
      </p:sp>
      <p:sp>
        <p:nvSpPr>
          <p:cNvPr id="4" name="Oval 5"/>
          <p:cNvSpPr>
            <a:spLocks noChangeArrowheads="1"/>
          </p:cNvSpPr>
          <p:nvPr/>
        </p:nvSpPr>
        <p:spPr bwMode="auto">
          <a:xfrm>
            <a:off x="6859588" y="1981200"/>
            <a:ext cx="2513012" cy="666750"/>
          </a:xfrm>
          <a:prstGeom prst="ellipse">
            <a:avLst/>
          </a:prstGeom>
          <a:solidFill>
            <a:srgbClr val="FFCC66"/>
          </a:solidFill>
          <a:ln w="19050">
            <a:solidFill>
              <a:schemeClr val="tx1"/>
            </a:solidFill>
            <a:round/>
            <a:headEnd/>
            <a:tailEnd/>
          </a:ln>
          <a:effectLst/>
        </p:spPr>
        <p:txBody>
          <a:bodyPr wrap="none" anchor="ctr"/>
          <a:lstStyle/>
          <a:p>
            <a:pPr algn="ctr"/>
            <a:r>
              <a:rPr lang="en-US" dirty="0"/>
              <a:t>Octal</a:t>
            </a:r>
          </a:p>
        </p:txBody>
      </p:sp>
      <p:sp>
        <p:nvSpPr>
          <p:cNvPr id="5" name="Oval 6"/>
          <p:cNvSpPr>
            <a:spLocks noChangeArrowheads="1"/>
          </p:cNvSpPr>
          <p:nvPr/>
        </p:nvSpPr>
        <p:spPr bwMode="auto">
          <a:xfrm>
            <a:off x="2744788" y="4143375"/>
            <a:ext cx="2513012" cy="666750"/>
          </a:xfrm>
          <a:prstGeom prst="ellipse">
            <a:avLst/>
          </a:prstGeom>
          <a:solidFill>
            <a:srgbClr val="FFCC66"/>
          </a:solidFill>
          <a:ln w="19050">
            <a:solidFill>
              <a:schemeClr val="tx1"/>
            </a:solidFill>
            <a:round/>
            <a:headEnd/>
            <a:tailEnd/>
          </a:ln>
          <a:effectLst/>
        </p:spPr>
        <p:txBody>
          <a:bodyPr wrap="none" anchor="ctr"/>
          <a:lstStyle/>
          <a:p>
            <a:pPr algn="ctr"/>
            <a:r>
              <a:rPr lang="en-US" dirty="0"/>
              <a:t>Binary</a:t>
            </a:r>
          </a:p>
        </p:txBody>
      </p:sp>
      <p:sp>
        <p:nvSpPr>
          <p:cNvPr id="6" name="Oval 3"/>
          <p:cNvSpPr>
            <a:spLocks noChangeArrowheads="1"/>
          </p:cNvSpPr>
          <p:nvPr/>
        </p:nvSpPr>
        <p:spPr bwMode="auto">
          <a:xfrm>
            <a:off x="6931326" y="4245650"/>
            <a:ext cx="2369537" cy="519351"/>
          </a:xfrm>
          <a:prstGeom prst="ellipse">
            <a:avLst/>
          </a:prstGeom>
          <a:solidFill>
            <a:srgbClr val="FFCC66"/>
          </a:solidFill>
          <a:ln w="19050">
            <a:solidFill>
              <a:schemeClr val="tx1"/>
            </a:solidFill>
            <a:round/>
            <a:headEnd/>
            <a:tailEnd/>
          </a:ln>
          <a:effectLst/>
        </p:spPr>
        <p:txBody>
          <a:bodyPr wrap="none" anchor="ctr">
            <a:spAutoFit/>
          </a:bodyPr>
          <a:lstStyle/>
          <a:p>
            <a:pPr algn="ctr"/>
            <a:r>
              <a:rPr lang="en-US" dirty="0"/>
              <a:t>Hexadecimal</a:t>
            </a:r>
          </a:p>
        </p:txBody>
      </p:sp>
      <p:sp>
        <p:nvSpPr>
          <p:cNvPr id="7" name="Line 7"/>
          <p:cNvSpPr>
            <a:spLocks noChangeShapeType="1"/>
          </p:cNvSpPr>
          <p:nvPr/>
        </p:nvSpPr>
        <p:spPr bwMode="auto">
          <a:xfrm flipH="1">
            <a:off x="5334000" y="2743200"/>
            <a:ext cx="1524000" cy="1447800"/>
          </a:xfrm>
          <a:prstGeom prst="line">
            <a:avLst/>
          </a:prstGeom>
          <a:noFill/>
          <a:ln w="57150">
            <a:solidFill>
              <a:schemeClr val="folHlink"/>
            </a:solidFill>
            <a:round/>
            <a:headEnd/>
            <a:tailEnd type="triangle" w="med" len="med"/>
          </a:ln>
          <a:effectLst/>
        </p:spPr>
        <p:txBody>
          <a:bodyPr anchor="ctr">
            <a:spAutoFit/>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2"/>
          <p:cNvSpPr txBox="1">
            <a:spLocks noChangeArrowheads="1"/>
          </p:cNvSpPr>
          <p:nvPr/>
        </p:nvSpPr>
        <p:spPr>
          <a:xfrm>
            <a:off x="504594" y="643466"/>
            <a:ext cx="3145871" cy="5547536"/>
          </a:xfrm>
          <a:prstGeom prst="rect">
            <a:avLst/>
          </a:prstGeom>
          <a:noFill/>
          <a:ln w="12700" cmpd="sng">
            <a:noFill/>
          </a:ln>
        </p:spPr>
        <p:txBody>
          <a:bodyPr vert="horz" lIns="91440" tIns="45720" rIns="91440" bIns="45720" rtlCol="0" anchor="ctr">
            <a:normAutofit/>
          </a:bodyPr>
          <a:lstStyle/>
          <a:p>
            <a:pPr algn="ctr" defTabSz="914400">
              <a:lnSpc>
                <a:spcPct val="90000"/>
              </a:lnSpc>
              <a:spcBef>
                <a:spcPct val="0"/>
              </a:spcBef>
              <a:spcAft>
                <a:spcPts val="600"/>
              </a:spcAft>
              <a:defRPr/>
            </a:pPr>
            <a:r>
              <a:rPr lang="en-US" sz="2800">
                <a:solidFill>
                  <a:srgbClr val="FFFFFF"/>
                </a:solidFill>
                <a:latin typeface="+mj-lt"/>
                <a:ea typeface="+mj-ea"/>
                <a:cs typeface="+mj-cs"/>
              </a:rPr>
              <a:t>Octal to Binary</a:t>
            </a:r>
          </a:p>
        </p:txBody>
      </p:sp>
      <p:sp>
        <p:nvSpPr>
          <p:cNvPr id="3" name="Rectangle 3"/>
          <p:cNvSpPr txBox="1">
            <a:spLocks noChangeArrowheads="1"/>
          </p:cNvSpPr>
          <p:nvPr/>
        </p:nvSpPr>
        <p:spPr>
          <a:xfrm>
            <a:off x="1349829" y="643466"/>
            <a:ext cx="10174803" cy="5580362"/>
          </a:xfrm>
          <a:prstGeom prst="rect">
            <a:avLst/>
          </a:prstGeom>
        </p:spPr>
        <p:txBody>
          <a:bodyPr vert="horz" lIns="91440" tIns="45720" rIns="91440" bIns="45720" rtlCol="0" anchor="ctr">
            <a:normAutofit/>
          </a:bodyPr>
          <a:lstStyle/>
          <a:p>
            <a:pPr marL="342900" indent="-182880" defTabSz="914400">
              <a:lnSpc>
                <a:spcPct val="90000"/>
              </a:lnSpc>
              <a:spcBef>
                <a:spcPct val="20000"/>
              </a:spcBef>
              <a:buClr>
                <a:schemeClr val="accent1"/>
              </a:buClr>
              <a:buSzPct val="80000"/>
              <a:buFont typeface="Corbel" pitchFamily="34" charset="0"/>
              <a:buChar char="•"/>
              <a:defRPr/>
            </a:pPr>
            <a:r>
              <a:rPr lang="en-US" sz="4000" dirty="0"/>
              <a:t>Technique</a:t>
            </a:r>
          </a:p>
          <a:p>
            <a:pPr marL="742950" lvl="1" indent="-182880" defTabSz="914400">
              <a:lnSpc>
                <a:spcPct val="90000"/>
              </a:lnSpc>
              <a:spcBef>
                <a:spcPct val="20000"/>
              </a:spcBef>
              <a:buClr>
                <a:schemeClr val="accent1"/>
              </a:buClr>
              <a:buSzPct val="80000"/>
              <a:buFont typeface="Corbel" pitchFamily="34" charset="0"/>
              <a:buChar char="•"/>
              <a:defRPr/>
            </a:pPr>
            <a:r>
              <a:rPr lang="en-US" sz="4000" dirty="0"/>
              <a:t>Convert each octal digit to a 3-bit equivalent binary representation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09800" y="152400"/>
            <a:ext cx="7772400" cy="762000"/>
          </a:xfrm>
          <a:prstGeom prst="rect">
            <a:avLst/>
          </a:prstGeom>
        </p:spPr>
        <p:txBody>
          <a:bodyPr/>
          <a:lstStyle/>
          <a:p>
            <a:pPr algn="ctr" defTabSz="914400">
              <a:spcBef>
                <a:spcPct val="0"/>
              </a:spcBef>
              <a:defRPr/>
            </a:pPr>
            <a:r>
              <a:rPr lang="en-US" sz="4400">
                <a:latin typeface="+mj-lt"/>
                <a:ea typeface="+mj-ea"/>
                <a:cs typeface="+mj-cs"/>
              </a:rPr>
              <a:t>Example</a:t>
            </a:r>
            <a:endParaRPr lang="en-US" sz="4400" dirty="0">
              <a:latin typeface="+mj-lt"/>
              <a:ea typeface="+mj-ea"/>
              <a:cs typeface="+mj-cs"/>
            </a:endParaRPr>
          </a:p>
        </p:txBody>
      </p:sp>
      <p:sp>
        <p:nvSpPr>
          <p:cNvPr id="3" name="Text Box 3"/>
          <p:cNvSpPr txBox="1">
            <a:spLocks noChangeArrowheads="1"/>
          </p:cNvSpPr>
          <p:nvPr/>
        </p:nvSpPr>
        <p:spPr bwMode="auto">
          <a:xfrm>
            <a:off x="1828800" y="1371600"/>
            <a:ext cx="2057400" cy="369332"/>
          </a:xfrm>
          <a:prstGeom prst="rect">
            <a:avLst/>
          </a:prstGeom>
          <a:noFill/>
          <a:ln w="57150">
            <a:noFill/>
            <a:miter lim="800000"/>
            <a:headEnd/>
            <a:tailEnd/>
          </a:ln>
          <a:effectLst/>
        </p:spPr>
        <p:txBody>
          <a:bodyPr>
            <a:spAutoFit/>
          </a:bodyPr>
          <a:lstStyle/>
          <a:p>
            <a:pPr algn="ctr">
              <a:spcBef>
                <a:spcPct val="50000"/>
              </a:spcBef>
            </a:pPr>
            <a:r>
              <a:rPr lang="en-US" dirty="0">
                <a:latin typeface="Courier New" pitchFamily="49" charset="0"/>
              </a:rPr>
              <a:t>705</a:t>
            </a:r>
            <a:r>
              <a:rPr lang="en-US" baseline="-25000" dirty="0">
                <a:latin typeface="Courier New" pitchFamily="49" charset="0"/>
              </a:rPr>
              <a:t>8</a:t>
            </a:r>
            <a:r>
              <a:rPr lang="en-US" dirty="0">
                <a:latin typeface="Courier New" pitchFamily="49" charset="0"/>
              </a:rPr>
              <a:t> = ?</a:t>
            </a:r>
            <a:r>
              <a:rPr lang="en-US" baseline="-25000" dirty="0">
                <a:latin typeface="Courier New" pitchFamily="49" charset="0"/>
              </a:rPr>
              <a:t>2</a:t>
            </a:r>
          </a:p>
        </p:txBody>
      </p:sp>
      <p:sp>
        <p:nvSpPr>
          <p:cNvPr id="9" name="Text Box 5"/>
          <p:cNvSpPr txBox="1">
            <a:spLocks noChangeArrowheads="1"/>
          </p:cNvSpPr>
          <p:nvPr/>
        </p:nvSpPr>
        <p:spPr bwMode="auto">
          <a:xfrm>
            <a:off x="5029200" y="2667001"/>
            <a:ext cx="2667000" cy="1200329"/>
          </a:xfrm>
          <a:prstGeom prst="rect">
            <a:avLst/>
          </a:prstGeom>
          <a:noFill/>
          <a:ln w="57150">
            <a:noFill/>
            <a:miter lim="800000"/>
            <a:headEnd/>
            <a:tailEnd/>
          </a:ln>
          <a:effectLst/>
        </p:spPr>
        <p:txBody>
          <a:bodyPr>
            <a:spAutoFit/>
          </a:bodyPr>
          <a:lstStyle/>
          <a:p>
            <a:pPr marL="457200" indent="-457200">
              <a:spcBef>
                <a:spcPct val="50000"/>
              </a:spcBef>
            </a:pPr>
            <a:r>
              <a:rPr lang="en-US" dirty="0">
                <a:latin typeface="Courier New" pitchFamily="49" charset="0"/>
              </a:rPr>
              <a:t> 7   0   5</a:t>
            </a:r>
          </a:p>
          <a:p>
            <a:pPr marL="457200" indent="-457200">
              <a:spcBef>
                <a:spcPct val="50000"/>
              </a:spcBef>
            </a:pPr>
            <a:endParaRPr lang="en-US" dirty="0">
              <a:latin typeface="Courier New" pitchFamily="49" charset="0"/>
            </a:endParaRPr>
          </a:p>
          <a:p>
            <a:pPr marL="457200" indent="-457200">
              <a:spcBef>
                <a:spcPct val="50000"/>
              </a:spcBef>
            </a:pPr>
            <a:r>
              <a:rPr lang="en-US" dirty="0">
                <a:latin typeface="Courier New" pitchFamily="49" charset="0"/>
              </a:rPr>
              <a:t>111 000 101</a:t>
            </a:r>
          </a:p>
        </p:txBody>
      </p:sp>
      <p:sp>
        <p:nvSpPr>
          <p:cNvPr id="10" name="Line 6"/>
          <p:cNvSpPr>
            <a:spLocks noChangeShapeType="1"/>
          </p:cNvSpPr>
          <p:nvPr/>
        </p:nvSpPr>
        <p:spPr bwMode="auto">
          <a:xfrm>
            <a:off x="5334000" y="2971800"/>
            <a:ext cx="0" cy="609600"/>
          </a:xfrm>
          <a:prstGeom prst="line">
            <a:avLst/>
          </a:prstGeom>
          <a:noFill/>
          <a:ln w="57150">
            <a:solidFill>
              <a:schemeClr val="folHlink"/>
            </a:solidFill>
            <a:round/>
            <a:headEnd/>
            <a:tailEnd type="triangle" w="med" len="med"/>
          </a:ln>
          <a:effectLst/>
        </p:spPr>
        <p:txBody>
          <a:bodyPr anchor="ctr">
            <a:spAutoFit/>
          </a:bodyPr>
          <a:lstStyle/>
          <a:p>
            <a:endParaRPr lang="en-US"/>
          </a:p>
        </p:txBody>
      </p:sp>
      <p:sp>
        <p:nvSpPr>
          <p:cNvPr id="11" name="Line 7"/>
          <p:cNvSpPr>
            <a:spLocks noChangeShapeType="1"/>
          </p:cNvSpPr>
          <p:nvPr/>
        </p:nvSpPr>
        <p:spPr bwMode="auto">
          <a:xfrm>
            <a:off x="5867400" y="2971800"/>
            <a:ext cx="0" cy="609600"/>
          </a:xfrm>
          <a:prstGeom prst="line">
            <a:avLst/>
          </a:prstGeom>
          <a:noFill/>
          <a:ln w="57150">
            <a:solidFill>
              <a:schemeClr val="folHlink"/>
            </a:solidFill>
            <a:round/>
            <a:headEnd/>
            <a:tailEnd type="triangle" w="med" len="med"/>
          </a:ln>
          <a:effectLst/>
        </p:spPr>
        <p:txBody>
          <a:bodyPr anchor="ctr">
            <a:spAutoFit/>
          </a:bodyPr>
          <a:lstStyle/>
          <a:p>
            <a:endParaRPr lang="en-US" dirty="0"/>
          </a:p>
        </p:txBody>
      </p:sp>
      <p:sp>
        <p:nvSpPr>
          <p:cNvPr id="12" name="Line 7"/>
          <p:cNvSpPr>
            <a:spLocks noChangeShapeType="1"/>
          </p:cNvSpPr>
          <p:nvPr/>
        </p:nvSpPr>
        <p:spPr bwMode="auto">
          <a:xfrm>
            <a:off x="6400800" y="2971800"/>
            <a:ext cx="0" cy="609600"/>
          </a:xfrm>
          <a:prstGeom prst="line">
            <a:avLst/>
          </a:prstGeom>
          <a:noFill/>
          <a:ln w="57150">
            <a:solidFill>
              <a:schemeClr val="folHlink"/>
            </a:solidFill>
            <a:round/>
            <a:headEnd/>
            <a:tailEnd type="triangle" w="med" len="med"/>
          </a:ln>
          <a:effectLst/>
        </p:spPr>
        <p:txBody>
          <a:bodyPr anchor="ctr">
            <a:spAutoFit/>
          </a:bodyPr>
          <a:lstStyle/>
          <a:p>
            <a:endParaRPr lang="en-US" dirty="0"/>
          </a:p>
        </p:txBody>
      </p:sp>
      <p:sp>
        <p:nvSpPr>
          <p:cNvPr id="13" name="Text Box 9"/>
          <p:cNvSpPr txBox="1">
            <a:spLocks noChangeArrowheads="1"/>
          </p:cNvSpPr>
          <p:nvPr/>
        </p:nvSpPr>
        <p:spPr bwMode="auto">
          <a:xfrm>
            <a:off x="6705600" y="5257800"/>
            <a:ext cx="3581400" cy="369332"/>
          </a:xfrm>
          <a:prstGeom prst="rect">
            <a:avLst/>
          </a:prstGeom>
          <a:noFill/>
          <a:ln w="57150">
            <a:noFill/>
            <a:miter lim="800000"/>
            <a:headEnd/>
            <a:tailEnd/>
          </a:ln>
          <a:effectLst/>
        </p:spPr>
        <p:txBody>
          <a:bodyPr>
            <a:spAutoFit/>
          </a:bodyPr>
          <a:lstStyle/>
          <a:p>
            <a:pPr algn="ctr">
              <a:spcBef>
                <a:spcPct val="50000"/>
              </a:spcBef>
            </a:pPr>
            <a:r>
              <a:rPr lang="en-US" dirty="0">
                <a:latin typeface="Courier New" pitchFamily="49" charset="0"/>
              </a:rPr>
              <a:t>705</a:t>
            </a:r>
            <a:r>
              <a:rPr lang="en-US" baseline="-25000" dirty="0">
                <a:latin typeface="Courier New" pitchFamily="49" charset="0"/>
              </a:rPr>
              <a:t>8</a:t>
            </a:r>
            <a:r>
              <a:rPr lang="en-US" dirty="0">
                <a:latin typeface="Courier New" pitchFamily="49" charset="0"/>
              </a:rPr>
              <a:t> = 111000101</a:t>
            </a:r>
            <a:r>
              <a:rPr lang="en-US" baseline="-25000" dirty="0">
                <a:latin typeface="Courier New" pitchFamily="49" charset="0"/>
              </a:rPr>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3" name="Rectangle 2"/>
          <p:cNvSpPr txBox="1">
            <a:spLocks noChangeArrowheads="1"/>
          </p:cNvSpPr>
          <p:nvPr/>
        </p:nvSpPr>
        <p:spPr>
          <a:xfrm>
            <a:off x="1751012" y="4363271"/>
            <a:ext cx="8676222" cy="1066801"/>
          </a:xfrm>
          <a:prstGeom prst="rect">
            <a:avLst/>
          </a:prstGeom>
        </p:spPr>
        <p:txBody>
          <a:bodyPr vert="horz" lIns="91440" tIns="45720" rIns="91440" bIns="45720" rtlCol="0" anchor="b">
            <a:normAutofit/>
          </a:bodyPr>
          <a:lstStyle/>
          <a:p>
            <a:pPr algn="ctr">
              <a:spcBef>
                <a:spcPct val="0"/>
              </a:spcBef>
              <a:spcAft>
                <a:spcPts val="600"/>
              </a:spcAft>
              <a:defRPr/>
            </a:pPr>
            <a:r>
              <a:rPr lang="en-US" sz="4800" cap="all">
                <a:ln w="3175" cmpd="sng">
                  <a:noFill/>
                </a:ln>
                <a:solidFill>
                  <a:schemeClr val="accent1"/>
                </a:soli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Common Number Systems</a:t>
            </a:r>
          </a:p>
        </p:txBody>
      </p:sp>
      <p:graphicFrame>
        <p:nvGraphicFramePr>
          <p:cNvPr id="5" name="Group 80"/>
          <p:cNvGraphicFramePr>
            <a:graphicFrameLocks noGrp="1"/>
          </p:cNvGraphicFramePr>
          <p:nvPr>
            <p:extLst>
              <p:ext uri="{D42A27DB-BD31-4B8C-83A1-F6EECF244321}">
                <p14:modId xmlns:p14="http://schemas.microsoft.com/office/powerpoint/2010/main" val="586840760"/>
              </p:ext>
            </p:extLst>
          </p:nvPr>
        </p:nvGraphicFramePr>
        <p:xfrm>
          <a:off x="1453718" y="640080"/>
          <a:ext cx="9279944" cy="3602740"/>
        </p:xfrm>
        <a:graphic>
          <a:graphicData uri="http://schemas.openxmlformats.org/drawingml/2006/table">
            <a:tbl>
              <a:tblPr firstRow="1" bandRow="1">
                <a:tableStyleId>{3B4B98B0-60AC-42C2-AFA5-B58CD77FA1E5}</a:tableStyleId>
              </a:tblPr>
              <a:tblGrid>
                <a:gridCol w="1779994">
                  <a:extLst>
                    <a:ext uri="{9D8B030D-6E8A-4147-A177-3AD203B41FA5}">
                      <a16:colId xmlns:a16="http://schemas.microsoft.com/office/drawing/2014/main" xmlns="" val="20000"/>
                    </a:ext>
                  </a:extLst>
                </a:gridCol>
                <a:gridCol w="1205671">
                  <a:extLst>
                    <a:ext uri="{9D8B030D-6E8A-4147-A177-3AD203B41FA5}">
                      <a16:colId xmlns:a16="http://schemas.microsoft.com/office/drawing/2014/main" xmlns="" val="20001"/>
                    </a:ext>
                  </a:extLst>
                </a:gridCol>
                <a:gridCol w="2106694">
                  <a:extLst>
                    <a:ext uri="{9D8B030D-6E8A-4147-A177-3AD203B41FA5}">
                      <a16:colId xmlns:a16="http://schemas.microsoft.com/office/drawing/2014/main" xmlns="" val="20002"/>
                    </a:ext>
                  </a:extLst>
                </a:gridCol>
                <a:gridCol w="1848663">
                  <a:extLst>
                    <a:ext uri="{9D8B030D-6E8A-4147-A177-3AD203B41FA5}">
                      <a16:colId xmlns:a16="http://schemas.microsoft.com/office/drawing/2014/main" xmlns="" val="20003"/>
                    </a:ext>
                  </a:extLst>
                </a:gridCol>
                <a:gridCol w="2338922">
                  <a:extLst>
                    <a:ext uri="{9D8B030D-6E8A-4147-A177-3AD203B41FA5}">
                      <a16:colId xmlns:a16="http://schemas.microsoft.com/office/drawing/2014/main" xmlns="" val="20004"/>
                    </a:ext>
                  </a:extLst>
                </a:gridCol>
              </a:tblGrid>
              <a:tr h="100098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600" u="none" strike="noStrike" cap="none" normalizeH="0" baseline="0">
                        <a:ln>
                          <a:noFill/>
                        </a:ln>
                        <a:effectLst/>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600" u="none" strike="noStrike" cap="none" normalizeH="0" baseline="0">
                          <a:ln>
                            <a:noFill/>
                          </a:ln>
                          <a:effectLst/>
                        </a:rPr>
                        <a:t>System</a:t>
                      </a:r>
                      <a:endParaRPr kumimoji="0" lang="en-US" sz="2600" b="0" i="0" u="none" strike="noStrike" cap="none" normalizeH="0" baseline="0">
                        <a:ln>
                          <a:noFill/>
                        </a:ln>
                        <a:solidFill>
                          <a:schemeClr val="tx1"/>
                        </a:solidFill>
                        <a:effectLst/>
                        <a:latin typeface="Times New Roman" pitchFamily="18" charset="0"/>
                      </a:endParaRPr>
                    </a:p>
                  </a:txBody>
                  <a:tcPr marL="94895" marR="94895" marT="47447" marB="47447"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600" u="none" strike="noStrike" cap="none" normalizeH="0" baseline="0">
                        <a:ln>
                          <a:noFill/>
                        </a:ln>
                        <a:effectLst/>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600" u="none" strike="noStrike" cap="none" normalizeH="0" baseline="0">
                          <a:ln>
                            <a:noFill/>
                          </a:ln>
                          <a:effectLst/>
                        </a:rPr>
                        <a:t>Base</a:t>
                      </a:r>
                      <a:endParaRPr kumimoji="0" lang="en-US" sz="2600" b="0" i="0" u="none" strike="noStrike" cap="none" normalizeH="0" baseline="0">
                        <a:ln>
                          <a:noFill/>
                        </a:ln>
                        <a:solidFill>
                          <a:schemeClr val="tx1"/>
                        </a:solidFill>
                        <a:effectLst/>
                        <a:latin typeface="Times New Roman" pitchFamily="18" charset="0"/>
                      </a:endParaRPr>
                    </a:p>
                  </a:txBody>
                  <a:tcPr marL="94895" marR="94895" marT="47447" marB="47447"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600" u="none" strike="noStrike" cap="none" normalizeH="0" baseline="0">
                        <a:ln>
                          <a:noFill/>
                        </a:ln>
                        <a:effectLst/>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600" u="none" strike="noStrike" cap="none" normalizeH="0" baseline="0">
                          <a:ln>
                            <a:noFill/>
                          </a:ln>
                          <a:effectLst/>
                        </a:rPr>
                        <a:t>Symbols</a:t>
                      </a:r>
                      <a:endParaRPr kumimoji="0" lang="en-US" sz="2600" b="0" i="0" u="none" strike="noStrike" cap="none" normalizeH="0" baseline="0">
                        <a:ln>
                          <a:noFill/>
                        </a:ln>
                        <a:solidFill>
                          <a:schemeClr val="tx1"/>
                        </a:solidFill>
                        <a:effectLst/>
                        <a:latin typeface="Times New Roman" pitchFamily="18" charset="0"/>
                      </a:endParaRPr>
                    </a:p>
                  </a:txBody>
                  <a:tcPr marL="94895" marR="94895" marT="47447" marB="47447"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600" u="none" strike="noStrike" cap="none" normalizeH="0" baseline="0">
                          <a:ln>
                            <a:noFill/>
                          </a:ln>
                          <a:effectLst/>
                        </a:rPr>
                        <a:t>Used by humans?</a:t>
                      </a:r>
                      <a:endParaRPr kumimoji="0" lang="en-US" sz="2600" b="0" i="0" u="none" strike="noStrike" cap="none" normalizeH="0" baseline="0">
                        <a:ln>
                          <a:noFill/>
                        </a:ln>
                        <a:solidFill>
                          <a:schemeClr val="tx1"/>
                        </a:solidFill>
                        <a:effectLst/>
                        <a:latin typeface="Times New Roman" pitchFamily="18" charset="0"/>
                      </a:endParaRPr>
                    </a:p>
                  </a:txBody>
                  <a:tcPr marL="94895" marR="94895" marT="47447" marB="47447"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600" u="none" strike="noStrike" cap="none" normalizeH="0" baseline="0">
                          <a:ln>
                            <a:noFill/>
                          </a:ln>
                          <a:effectLst/>
                        </a:rPr>
                        <a:t>Used in computers?</a:t>
                      </a:r>
                      <a:endParaRPr kumimoji="0" lang="en-US" sz="2600" b="0" i="0" u="none" strike="noStrike" cap="none" normalizeH="0" baseline="0">
                        <a:ln>
                          <a:noFill/>
                        </a:ln>
                        <a:solidFill>
                          <a:schemeClr val="tx1"/>
                        </a:solidFill>
                        <a:effectLst/>
                        <a:latin typeface="Times New Roman" pitchFamily="18" charset="0"/>
                      </a:endParaRPr>
                    </a:p>
                  </a:txBody>
                  <a:tcPr marL="94895" marR="94895" marT="47447" marB="47447" horzOverflow="overflow"/>
                </a:tc>
                <a:extLst>
                  <a:ext uri="{0D108BD9-81ED-4DB2-BD59-A6C34878D82A}">
                    <a16:rowId xmlns:a16="http://schemas.microsoft.com/office/drawing/2014/main" xmlns="" val="10000"/>
                  </a:ext>
                </a:extLst>
              </a:tr>
              <a:tr h="53359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600" u="none" strike="noStrike" cap="none" normalizeH="0" baseline="0">
                          <a:ln>
                            <a:noFill/>
                          </a:ln>
                          <a:effectLst/>
                        </a:rPr>
                        <a:t>Decimal</a:t>
                      </a:r>
                      <a:endParaRPr kumimoji="0" lang="en-US" sz="2600" b="0" i="0" u="none" strike="noStrike" cap="none" normalizeH="0" baseline="0">
                        <a:ln>
                          <a:noFill/>
                        </a:ln>
                        <a:solidFill>
                          <a:schemeClr val="tx1"/>
                        </a:solidFill>
                        <a:effectLst/>
                        <a:latin typeface="Times New Roman" pitchFamily="18" charset="0"/>
                      </a:endParaRPr>
                    </a:p>
                  </a:txBody>
                  <a:tcPr marL="94895" marR="94895" marT="47447" marB="47447"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600" u="none" strike="noStrike" cap="none" normalizeH="0" baseline="0">
                          <a:ln>
                            <a:noFill/>
                          </a:ln>
                          <a:effectLst/>
                        </a:rPr>
                        <a:t>10</a:t>
                      </a:r>
                      <a:endParaRPr kumimoji="0" lang="en-US" sz="2600" b="0" i="0" u="none" strike="noStrike" cap="none" normalizeH="0" baseline="0">
                        <a:ln>
                          <a:noFill/>
                        </a:ln>
                        <a:solidFill>
                          <a:schemeClr val="tx1"/>
                        </a:solidFill>
                        <a:effectLst/>
                        <a:latin typeface="Times New Roman" pitchFamily="18" charset="0"/>
                      </a:endParaRPr>
                    </a:p>
                  </a:txBody>
                  <a:tcPr marL="94895" marR="94895" marT="47447" marB="47447"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600" u="none" strike="noStrike" cap="none" normalizeH="0" baseline="0">
                          <a:ln>
                            <a:noFill/>
                          </a:ln>
                          <a:effectLst/>
                        </a:rPr>
                        <a:t>0, 1, … 9</a:t>
                      </a:r>
                      <a:endParaRPr kumimoji="0" lang="en-US" sz="2600" b="0" i="0" u="none" strike="noStrike" cap="none" normalizeH="0" baseline="0">
                        <a:ln>
                          <a:noFill/>
                        </a:ln>
                        <a:solidFill>
                          <a:schemeClr val="tx1"/>
                        </a:solidFill>
                        <a:effectLst/>
                        <a:latin typeface="Times New Roman" pitchFamily="18" charset="0"/>
                      </a:endParaRPr>
                    </a:p>
                  </a:txBody>
                  <a:tcPr marL="94895" marR="94895" marT="47447" marB="47447"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600" u="none" strike="noStrike" cap="none" normalizeH="0" baseline="0">
                          <a:ln>
                            <a:noFill/>
                          </a:ln>
                          <a:effectLst/>
                        </a:rPr>
                        <a:t>Yes</a:t>
                      </a:r>
                      <a:endParaRPr kumimoji="0" lang="en-US" sz="2600" b="0" i="0" u="none" strike="noStrike" cap="none" normalizeH="0" baseline="0">
                        <a:ln>
                          <a:noFill/>
                        </a:ln>
                        <a:solidFill>
                          <a:schemeClr val="tx1"/>
                        </a:solidFill>
                        <a:effectLst/>
                        <a:latin typeface="Times New Roman" pitchFamily="18" charset="0"/>
                      </a:endParaRPr>
                    </a:p>
                  </a:txBody>
                  <a:tcPr marL="94895" marR="94895" marT="47447" marB="47447"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600" u="none" strike="noStrike" cap="none" normalizeH="0" baseline="0">
                          <a:ln>
                            <a:noFill/>
                          </a:ln>
                          <a:effectLst/>
                        </a:rPr>
                        <a:t>No</a:t>
                      </a:r>
                      <a:endParaRPr kumimoji="0" lang="en-US" sz="2600" b="0" i="0" u="none" strike="noStrike" cap="none" normalizeH="0" baseline="0">
                        <a:ln>
                          <a:noFill/>
                        </a:ln>
                        <a:solidFill>
                          <a:schemeClr val="tx1"/>
                        </a:solidFill>
                        <a:effectLst/>
                        <a:latin typeface="Times New Roman" pitchFamily="18" charset="0"/>
                      </a:endParaRPr>
                    </a:p>
                  </a:txBody>
                  <a:tcPr marL="94895" marR="94895" marT="47447" marB="47447" horzOverflow="overflow"/>
                </a:tc>
                <a:extLst>
                  <a:ext uri="{0D108BD9-81ED-4DB2-BD59-A6C34878D82A}">
                    <a16:rowId xmlns:a16="http://schemas.microsoft.com/office/drawing/2014/main" xmlns="" val="10001"/>
                  </a:ext>
                </a:extLst>
              </a:tr>
              <a:tr h="53359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600" u="none" strike="noStrike" cap="none" normalizeH="0" baseline="0">
                          <a:ln>
                            <a:noFill/>
                          </a:ln>
                          <a:effectLst/>
                        </a:rPr>
                        <a:t>Binary</a:t>
                      </a:r>
                      <a:endParaRPr kumimoji="0" lang="en-US" sz="2600" b="0" i="0" u="none" strike="noStrike" cap="none" normalizeH="0" baseline="0">
                        <a:ln>
                          <a:noFill/>
                        </a:ln>
                        <a:solidFill>
                          <a:schemeClr val="tx1"/>
                        </a:solidFill>
                        <a:effectLst/>
                        <a:latin typeface="Times New Roman" pitchFamily="18" charset="0"/>
                      </a:endParaRPr>
                    </a:p>
                  </a:txBody>
                  <a:tcPr marL="94895" marR="94895" marT="47447" marB="47447"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600" u="none" strike="noStrike" cap="none" normalizeH="0" baseline="0">
                          <a:ln>
                            <a:noFill/>
                          </a:ln>
                          <a:effectLst/>
                        </a:rPr>
                        <a:t>2</a:t>
                      </a:r>
                      <a:endParaRPr kumimoji="0" lang="en-US" sz="2600" b="0" i="0" u="none" strike="noStrike" cap="none" normalizeH="0" baseline="0">
                        <a:ln>
                          <a:noFill/>
                        </a:ln>
                        <a:solidFill>
                          <a:schemeClr val="tx1"/>
                        </a:solidFill>
                        <a:effectLst/>
                        <a:latin typeface="Times New Roman" pitchFamily="18" charset="0"/>
                      </a:endParaRPr>
                    </a:p>
                  </a:txBody>
                  <a:tcPr marL="94895" marR="94895" marT="47447" marB="47447"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600" u="none" strike="noStrike" cap="none" normalizeH="0" baseline="0">
                          <a:ln>
                            <a:noFill/>
                          </a:ln>
                          <a:effectLst/>
                        </a:rPr>
                        <a:t>0, 1</a:t>
                      </a:r>
                      <a:endParaRPr kumimoji="0" lang="en-US" sz="2600" b="0" i="0" u="none" strike="noStrike" cap="none" normalizeH="0" baseline="0">
                        <a:ln>
                          <a:noFill/>
                        </a:ln>
                        <a:solidFill>
                          <a:schemeClr val="tx1"/>
                        </a:solidFill>
                        <a:effectLst/>
                        <a:latin typeface="Times New Roman" pitchFamily="18" charset="0"/>
                      </a:endParaRPr>
                    </a:p>
                  </a:txBody>
                  <a:tcPr marL="94895" marR="94895" marT="47447" marB="47447"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600" u="none" strike="noStrike" cap="none" normalizeH="0" baseline="0">
                          <a:ln>
                            <a:noFill/>
                          </a:ln>
                          <a:effectLst/>
                        </a:rPr>
                        <a:t>No</a:t>
                      </a:r>
                      <a:endParaRPr kumimoji="0" lang="en-US" sz="2600" b="0" i="0" u="none" strike="noStrike" cap="none" normalizeH="0" baseline="0">
                        <a:ln>
                          <a:noFill/>
                        </a:ln>
                        <a:solidFill>
                          <a:schemeClr val="tx1"/>
                        </a:solidFill>
                        <a:effectLst/>
                        <a:latin typeface="Times New Roman" pitchFamily="18" charset="0"/>
                      </a:endParaRPr>
                    </a:p>
                  </a:txBody>
                  <a:tcPr marL="94895" marR="94895" marT="47447" marB="47447"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600" u="none" strike="noStrike" cap="none" normalizeH="0" baseline="0">
                          <a:ln>
                            <a:noFill/>
                          </a:ln>
                          <a:effectLst/>
                        </a:rPr>
                        <a:t>Yes</a:t>
                      </a:r>
                      <a:endParaRPr kumimoji="0" lang="en-US" sz="2600" b="0" i="0" u="none" strike="noStrike" cap="none" normalizeH="0" baseline="0">
                        <a:ln>
                          <a:noFill/>
                        </a:ln>
                        <a:solidFill>
                          <a:schemeClr val="tx1"/>
                        </a:solidFill>
                        <a:effectLst/>
                        <a:latin typeface="Times New Roman" pitchFamily="18" charset="0"/>
                      </a:endParaRPr>
                    </a:p>
                  </a:txBody>
                  <a:tcPr marL="94895" marR="94895" marT="47447" marB="47447" horzOverflow="overflow"/>
                </a:tc>
                <a:extLst>
                  <a:ext uri="{0D108BD9-81ED-4DB2-BD59-A6C34878D82A}">
                    <a16:rowId xmlns:a16="http://schemas.microsoft.com/office/drawing/2014/main" xmlns="" val="10002"/>
                  </a:ext>
                </a:extLst>
              </a:tr>
              <a:tr h="53359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600" u="none" strike="noStrike" cap="none" normalizeH="0" baseline="0">
                          <a:ln>
                            <a:noFill/>
                          </a:ln>
                          <a:effectLst/>
                        </a:rPr>
                        <a:t>Octal</a:t>
                      </a:r>
                      <a:endParaRPr kumimoji="0" lang="en-US" sz="2600" b="0" i="0" u="none" strike="noStrike" cap="none" normalizeH="0" baseline="0">
                        <a:ln>
                          <a:noFill/>
                        </a:ln>
                        <a:solidFill>
                          <a:schemeClr val="tx1"/>
                        </a:solidFill>
                        <a:effectLst/>
                        <a:latin typeface="Times New Roman" pitchFamily="18" charset="0"/>
                      </a:endParaRPr>
                    </a:p>
                  </a:txBody>
                  <a:tcPr marL="94895" marR="94895" marT="47447" marB="47447"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600" u="none" strike="noStrike" cap="none" normalizeH="0" baseline="0">
                          <a:ln>
                            <a:noFill/>
                          </a:ln>
                          <a:effectLst/>
                        </a:rPr>
                        <a:t>8</a:t>
                      </a:r>
                      <a:endParaRPr kumimoji="0" lang="en-US" sz="2600" b="0" i="0" u="none" strike="noStrike" cap="none" normalizeH="0" baseline="0">
                        <a:ln>
                          <a:noFill/>
                        </a:ln>
                        <a:solidFill>
                          <a:schemeClr val="tx1"/>
                        </a:solidFill>
                        <a:effectLst/>
                        <a:latin typeface="Times New Roman" pitchFamily="18" charset="0"/>
                      </a:endParaRPr>
                    </a:p>
                  </a:txBody>
                  <a:tcPr marL="94895" marR="94895" marT="47447" marB="47447"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600" u="none" strike="noStrike" cap="none" normalizeH="0" baseline="0">
                          <a:ln>
                            <a:noFill/>
                          </a:ln>
                          <a:effectLst/>
                        </a:rPr>
                        <a:t>0, 1, … 7</a:t>
                      </a:r>
                      <a:endParaRPr kumimoji="0" lang="en-US" sz="2600" b="0" i="0" u="none" strike="noStrike" cap="none" normalizeH="0" baseline="0">
                        <a:ln>
                          <a:noFill/>
                        </a:ln>
                        <a:solidFill>
                          <a:schemeClr val="tx1"/>
                        </a:solidFill>
                        <a:effectLst/>
                        <a:latin typeface="Times New Roman" pitchFamily="18" charset="0"/>
                      </a:endParaRPr>
                    </a:p>
                  </a:txBody>
                  <a:tcPr marL="94895" marR="94895" marT="47447" marB="47447"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600" u="none" strike="noStrike" cap="none" normalizeH="0" baseline="0">
                          <a:ln>
                            <a:noFill/>
                          </a:ln>
                          <a:effectLst/>
                        </a:rPr>
                        <a:t>No</a:t>
                      </a:r>
                      <a:endParaRPr kumimoji="0" lang="en-US" sz="2600" b="0" i="0" u="none" strike="noStrike" cap="none" normalizeH="0" baseline="0">
                        <a:ln>
                          <a:noFill/>
                        </a:ln>
                        <a:solidFill>
                          <a:schemeClr val="tx1"/>
                        </a:solidFill>
                        <a:effectLst/>
                        <a:latin typeface="Times New Roman" pitchFamily="18" charset="0"/>
                      </a:endParaRPr>
                    </a:p>
                  </a:txBody>
                  <a:tcPr marL="94895" marR="94895" marT="47447" marB="47447"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600" u="none" strike="noStrike" cap="none" normalizeH="0" baseline="0">
                          <a:ln>
                            <a:noFill/>
                          </a:ln>
                          <a:effectLst/>
                        </a:rPr>
                        <a:t>No</a:t>
                      </a:r>
                      <a:endParaRPr kumimoji="0" lang="en-US" sz="2600" b="0" i="0" u="none" strike="noStrike" cap="none" normalizeH="0" baseline="0">
                        <a:ln>
                          <a:noFill/>
                        </a:ln>
                        <a:solidFill>
                          <a:schemeClr val="tx1"/>
                        </a:solidFill>
                        <a:effectLst/>
                        <a:latin typeface="Times New Roman" pitchFamily="18" charset="0"/>
                      </a:endParaRPr>
                    </a:p>
                  </a:txBody>
                  <a:tcPr marL="94895" marR="94895" marT="47447" marB="47447" horzOverflow="overflow"/>
                </a:tc>
                <a:extLst>
                  <a:ext uri="{0D108BD9-81ED-4DB2-BD59-A6C34878D82A}">
                    <a16:rowId xmlns:a16="http://schemas.microsoft.com/office/drawing/2014/main" xmlns="" val="10003"/>
                  </a:ext>
                </a:extLst>
              </a:tr>
              <a:tr h="100098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600" u="none" strike="noStrike" cap="none" normalizeH="0" baseline="0">
                          <a:ln>
                            <a:noFill/>
                          </a:ln>
                          <a:effectLst/>
                        </a:rPr>
                        <a:t>Hexa-</a:t>
                      </a:r>
                      <a:br>
                        <a:rPr kumimoji="0" lang="en-US" sz="2600" u="none" strike="noStrike" cap="none" normalizeH="0" baseline="0">
                          <a:ln>
                            <a:noFill/>
                          </a:ln>
                          <a:effectLst/>
                        </a:rPr>
                      </a:br>
                      <a:r>
                        <a:rPr kumimoji="0" lang="en-US" sz="2600" u="none" strike="noStrike" cap="none" normalizeH="0" baseline="0">
                          <a:ln>
                            <a:noFill/>
                          </a:ln>
                          <a:effectLst/>
                        </a:rPr>
                        <a:t>decimal</a:t>
                      </a:r>
                      <a:endParaRPr kumimoji="0" lang="en-US" sz="2600" b="0" i="0" u="none" strike="noStrike" cap="none" normalizeH="0" baseline="0">
                        <a:ln>
                          <a:noFill/>
                        </a:ln>
                        <a:solidFill>
                          <a:schemeClr val="tx1"/>
                        </a:solidFill>
                        <a:effectLst/>
                        <a:latin typeface="Times New Roman" pitchFamily="18" charset="0"/>
                      </a:endParaRPr>
                    </a:p>
                  </a:txBody>
                  <a:tcPr marL="94895" marR="94895" marT="47447" marB="47447"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600" u="none" strike="noStrike" cap="none" normalizeH="0" baseline="0">
                          <a:ln>
                            <a:noFill/>
                          </a:ln>
                          <a:effectLst/>
                        </a:rPr>
                        <a:t>16</a:t>
                      </a:r>
                      <a:endParaRPr kumimoji="0" lang="en-US" sz="2600" b="0" i="0" u="none" strike="noStrike" cap="none" normalizeH="0" baseline="0">
                        <a:ln>
                          <a:noFill/>
                        </a:ln>
                        <a:solidFill>
                          <a:schemeClr val="tx1"/>
                        </a:solidFill>
                        <a:effectLst/>
                        <a:latin typeface="Times New Roman" pitchFamily="18" charset="0"/>
                      </a:endParaRPr>
                    </a:p>
                  </a:txBody>
                  <a:tcPr marL="94895" marR="94895" marT="47447" marB="47447"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600" u="none" strike="noStrike" cap="none" normalizeH="0" baseline="0">
                          <a:ln>
                            <a:noFill/>
                          </a:ln>
                          <a:effectLst/>
                        </a:rPr>
                        <a:t>0, 1, … 9,</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600" u="none" strike="noStrike" cap="none" normalizeH="0" baseline="0">
                          <a:ln>
                            <a:noFill/>
                          </a:ln>
                          <a:effectLst/>
                        </a:rPr>
                        <a:t>A, B, … F</a:t>
                      </a:r>
                      <a:endParaRPr kumimoji="0" lang="en-US" sz="2600" b="0" i="0" u="none" strike="noStrike" cap="none" normalizeH="0" baseline="0">
                        <a:ln>
                          <a:noFill/>
                        </a:ln>
                        <a:solidFill>
                          <a:schemeClr val="tx1"/>
                        </a:solidFill>
                        <a:effectLst/>
                        <a:latin typeface="Times New Roman" pitchFamily="18" charset="0"/>
                      </a:endParaRPr>
                    </a:p>
                  </a:txBody>
                  <a:tcPr marL="94895" marR="94895" marT="47447" marB="47447"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600" u="none" strike="noStrike" cap="none" normalizeH="0" baseline="0">
                          <a:ln>
                            <a:noFill/>
                          </a:ln>
                          <a:effectLst/>
                        </a:rPr>
                        <a:t>No</a:t>
                      </a:r>
                      <a:endParaRPr kumimoji="0" lang="en-US" sz="2600" b="0" i="0" u="none" strike="noStrike" cap="none" normalizeH="0" baseline="0">
                        <a:ln>
                          <a:noFill/>
                        </a:ln>
                        <a:solidFill>
                          <a:schemeClr val="tx1"/>
                        </a:solidFill>
                        <a:effectLst/>
                        <a:latin typeface="Times New Roman" pitchFamily="18" charset="0"/>
                      </a:endParaRPr>
                    </a:p>
                  </a:txBody>
                  <a:tcPr marL="94895" marR="94895" marT="47447" marB="47447"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600" u="none" strike="noStrike" cap="none" normalizeH="0" baseline="0" dirty="0">
                          <a:ln>
                            <a:noFill/>
                          </a:ln>
                          <a:effectLst/>
                        </a:rPr>
                        <a:t>No</a:t>
                      </a:r>
                      <a:endParaRPr kumimoji="0" lang="en-US" sz="2600" b="0" i="0" u="none" strike="noStrike" cap="none" normalizeH="0" baseline="0" dirty="0">
                        <a:ln>
                          <a:noFill/>
                        </a:ln>
                        <a:solidFill>
                          <a:schemeClr val="tx1"/>
                        </a:solidFill>
                        <a:effectLst/>
                        <a:latin typeface="Times New Roman" pitchFamily="18" charset="0"/>
                      </a:endParaRPr>
                    </a:p>
                  </a:txBody>
                  <a:tcPr marL="94895" marR="94895" marT="47447" marB="47447" horzOverflow="overflow"/>
                </a:tc>
                <a:extLst>
                  <a:ext uri="{0D108BD9-81ED-4DB2-BD59-A6C34878D82A}">
                    <a16:rowId xmlns:a16="http://schemas.microsoft.com/office/drawing/2014/main" xmlns="" val="10004"/>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09800" y="152400"/>
            <a:ext cx="7772400" cy="762000"/>
          </a:xfrm>
          <a:prstGeom prst="rect">
            <a:avLst/>
          </a:prstGeom>
        </p:spPr>
        <p:txBody>
          <a:bodyPr/>
          <a:lstStyle/>
          <a:p>
            <a:pPr algn="ctr" defTabSz="914400">
              <a:spcBef>
                <a:spcPct val="0"/>
              </a:spcBef>
              <a:defRPr/>
            </a:pPr>
            <a:r>
              <a:rPr lang="en-US" sz="4400">
                <a:latin typeface="+mj-lt"/>
                <a:ea typeface="+mj-ea"/>
                <a:cs typeface="+mj-cs"/>
              </a:rPr>
              <a:t>Hexadecimal to Binary</a:t>
            </a:r>
            <a:endParaRPr lang="en-US" sz="4400" dirty="0">
              <a:latin typeface="+mj-lt"/>
              <a:ea typeface="+mj-ea"/>
              <a:cs typeface="+mj-cs"/>
            </a:endParaRPr>
          </a:p>
        </p:txBody>
      </p:sp>
      <p:sp>
        <p:nvSpPr>
          <p:cNvPr id="3" name="Oval 4"/>
          <p:cNvSpPr>
            <a:spLocks noChangeArrowheads="1"/>
          </p:cNvSpPr>
          <p:nvPr/>
        </p:nvSpPr>
        <p:spPr bwMode="auto">
          <a:xfrm>
            <a:off x="2744788" y="1981200"/>
            <a:ext cx="2513012" cy="666750"/>
          </a:xfrm>
          <a:prstGeom prst="ellipse">
            <a:avLst/>
          </a:prstGeom>
          <a:solidFill>
            <a:srgbClr val="FFCC66"/>
          </a:solidFill>
          <a:ln w="19050">
            <a:solidFill>
              <a:schemeClr val="tx1"/>
            </a:solidFill>
            <a:round/>
            <a:headEnd/>
            <a:tailEnd/>
          </a:ln>
          <a:effectLst/>
        </p:spPr>
        <p:txBody>
          <a:bodyPr wrap="none" anchor="ctr"/>
          <a:lstStyle/>
          <a:p>
            <a:pPr algn="ctr"/>
            <a:r>
              <a:rPr lang="en-US" dirty="0"/>
              <a:t>Decimal</a:t>
            </a:r>
          </a:p>
        </p:txBody>
      </p:sp>
      <p:sp>
        <p:nvSpPr>
          <p:cNvPr id="4" name="Oval 5"/>
          <p:cNvSpPr>
            <a:spLocks noChangeArrowheads="1"/>
          </p:cNvSpPr>
          <p:nvPr/>
        </p:nvSpPr>
        <p:spPr bwMode="auto">
          <a:xfrm>
            <a:off x="6859588" y="1981200"/>
            <a:ext cx="2513012" cy="666750"/>
          </a:xfrm>
          <a:prstGeom prst="ellipse">
            <a:avLst/>
          </a:prstGeom>
          <a:solidFill>
            <a:srgbClr val="FFCC66"/>
          </a:solidFill>
          <a:ln w="19050">
            <a:solidFill>
              <a:schemeClr val="tx1"/>
            </a:solidFill>
            <a:round/>
            <a:headEnd/>
            <a:tailEnd/>
          </a:ln>
          <a:effectLst/>
        </p:spPr>
        <p:txBody>
          <a:bodyPr wrap="none" anchor="ctr"/>
          <a:lstStyle/>
          <a:p>
            <a:pPr algn="ctr"/>
            <a:r>
              <a:rPr lang="en-US" dirty="0"/>
              <a:t>Octal</a:t>
            </a:r>
          </a:p>
        </p:txBody>
      </p:sp>
      <p:sp>
        <p:nvSpPr>
          <p:cNvPr id="5" name="Oval 6"/>
          <p:cNvSpPr>
            <a:spLocks noChangeArrowheads="1"/>
          </p:cNvSpPr>
          <p:nvPr/>
        </p:nvSpPr>
        <p:spPr bwMode="auto">
          <a:xfrm>
            <a:off x="2744788" y="4143375"/>
            <a:ext cx="2513012" cy="666750"/>
          </a:xfrm>
          <a:prstGeom prst="ellipse">
            <a:avLst/>
          </a:prstGeom>
          <a:solidFill>
            <a:srgbClr val="FFCC66"/>
          </a:solidFill>
          <a:ln w="19050">
            <a:solidFill>
              <a:schemeClr val="tx1"/>
            </a:solidFill>
            <a:round/>
            <a:headEnd/>
            <a:tailEnd/>
          </a:ln>
          <a:effectLst/>
        </p:spPr>
        <p:txBody>
          <a:bodyPr wrap="none" anchor="ctr"/>
          <a:lstStyle/>
          <a:p>
            <a:pPr algn="ctr"/>
            <a:r>
              <a:rPr lang="en-US" dirty="0"/>
              <a:t>Binary</a:t>
            </a:r>
          </a:p>
        </p:txBody>
      </p:sp>
      <p:sp>
        <p:nvSpPr>
          <p:cNvPr id="6" name="Oval 3"/>
          <p:cNvSpPr>
            <a:spLocks noChangeArrowheads="1"/>
          </p:cNvSpPr>
          <p:nvPr/>
        </p:nvSpPr>
        <p:spPr bwMode="auto">
          <a:xfrm>
            <a:off x="6931326" y="4245650"/>
            <a:ext cx="2369537" cy="519351"/>
          </a:xfrm>
          <a:prstGeom prst="ellipse">
            <a:avLst/>
          </a:prstGeom>
          <a:solidFill>
            <a:srgbClr val="FFCC66"/>
          </a:solidFill>
          <a:ln w="19050">
            <a:solidFill>
              <a:schemeClr val="tx1"/>
            </a:solidFill>
            <a:round/>
            <a:headEnd/>
            <a:tailEnd/>
          </a:ln>
          <a:effectLst/>
        </p:spPr>
        <p:txBody>
          <a:bodyPr wrap="none" anchor="ctr">
            <a:spAutoFit/>
          </a:bodyPr>
          <a:lstStyle/>
          <a:p>
            <a:pPr algn="ctr"/>
            <a:r>
              <a:rPr lang="en-US" dirty="0"/>
              <a:t>Hexadecimal</a:t>
            </a:r>
          </a:p>
        </p:txBody>
      </p:sp>
      <p:sp>
        <p:nvSpPr>
          <p:cNvPr id="7" name="Line 7"/>
          <p:cNvSpPr>
            <a:spLocks noChangeShapeType="1"/>
          </p:cNvSpPr>
          <p:nvPr/>
        </p:nvSpPr>
        <p:spPr bwMode="auto">
          <a:xfrm flipH="1">
            <a:off x="5448300" y="4495800"/>
            <a:ext cx="1295400" cy="0"/>
          </a:xfrm>
          <a:prstGeom prst="line">
            <a:avLst/>
          </a:prstGeom>
          <a:noFill/>
          <a:ln w="57150">
            <a:solidFill>
              <a:schemeClr val="folHlink"/>
            </a:solidFill>
            <a:round/>
            <a:headEnd/>
            <a:tailEnd type="triangle" w="med" len="med"/>
          </a:ln>
          <a:effectLst/>
        </p:spPr>
        <p:txBody>
          <a:bodyPr anchor="ctr">
            <a:spAutoFit/>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2"/>
          <p:cNvSpPr txBox="1">
            <a:spLocks noChangeArrowheads="1"/>
          </p:cNvSpPr>
          <p:nvPr/>
        </p:nvSpPr>
        <p:spPr>
          <a:xfrm>
            <a:off x="504594" y="643466"/>
            <a:ext cx="3145871" cy="5547536"/>
          </a:xfrm>
          <a:prstGeom prst="rect">
            <a:avLst/>
          </a:prstGeom>
          <a:noFill/>
          <a:ln w="12700" cmpd="sng">
            <a:noFill/>
          </a:ln>
        </p:spPr>
        <p:txBody>
          <a:bodyPr vert="horz" lIns="91440" tIns="45720" rIns="91440" bIns="45720" rtlCol="0" anchor="ctr">
            <a:normAutofit/>
          </a:bodyPr>
          <a:lstStyle/>
          <a:p>
            <a:pPr algn="ctr" defTabSz="914400">
              <a:lnSpc>
                <a:spcPct val="90000"/>
              </a:lnSpc>
              <a:spcBef>
                <a:spcPct val="0"/>
              </a:spcBef>
              <a:spcAft>
                <a:spcPts val="600"/>
              </a:spcAft>
              <a:defRPr/>
            </a:pPr>
            <a:r>
              <a:rPr lang="en-US" sz="2800">
                <a:solidFill>
                  <a:srgbClr val="FFFFFF"/>
                </a:solidFill>
                <a:latin typeface="+mj-lt"/>
                <a:ea typeface="+mj-ea"/>
                <a:cs typeface="+mj-cs"/>
              </a:rPr>
              <a:t>Hexadecimal to Binary</a:t>
            </a:r>
          </a:p>
        </p:txBody>
      </p:sp>
      <p:sp>
        <p:nvSpPr>
          <p:cNvPr id="3" name="Rectangle 3"/>
          <p:cNvSpPr txBox="1">
            <a:spLocks noChangeArrowheads="1"/>
          </p:cNvSpPr>
          <p:nvPr/>
        </p:nvSpPr>
        <p:spPr>
          <a:xfrm>
            <a:off x="504595" y="643466"/>
            <a:ext cx="11020038" cy="5580362"/>
          </a:xfrm>
          <a:prstGeom prst="rect">
            <a:avLst/>
          </a:prstGeom>
        </p:spPr>
        <p:txBody>
          <a:bodyPr vert="horz" lIns="91440" tIns="45720" rIns="91440" bIns="45720" rtlCol="0" anchor="ctr">
            <a:normAutofit/>
          </a:bodyPr>
          <a:lstStyle/>
          <a:p>
            <a:pPr marL="342900" indent="-182880" defTabSz="914400">
              <a:lnSpc>
                <a:spcPct val="90000"/>
              </a:lnSpc>
              <a:spcBef>
                <a:spcPct val="20000"/>
              </a:spcBef>
              <a:buClr>
                <a:schemeClr val="accent1"/>
              </a:buClr>
              <a:buSzPct val="80000"/>
              <a:buFont typeface="Corbel" pitchFamily="34" charset="0"/>
              <a:buChar char="•"/>
              <a:defRPr/>
            </a:pPr>
            <a:r>
              <a:rPr lang="en-US" sz="4000" dirty="0"/>
              <a:t>Technique</a:t>
            </a:r>
          </a:p>
          <a:p>
            <a:pPr marL="742950" lvl="1" indent="-182880" defTabSz="914400">
              <a:lnSpc>
                <a:spcPct val="90000"/>
              </a:lnSpc>
              <a:spcBef>
                <a:spcPct val="20000"/>
              </a:spcBef>
              <a:buClr>
                <a:schemeClr val="accent1"/>
              </a:buClr>
              <a:buSzPct val="80000"/>
              <a:buFont typeface="Corbel" pitchFamily="34" charset="0"/>
              <a:buChar char="•"/>
              <a:defRPr/>
            </a:pPr>
            <a:r>
              <a:rPr lang="en-US" sz="4000" dirty="0"/>
              <a:t>Convert each hexadecimal digit to a 4-bit equivalent binary representation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09800" y="152400"/>
            <a:ext cx="7772400" cy="762000"/>
          </a:xfrm>
          <a:prstGeom prst="rect">
            <a:avLst/>
          </a:prstGeom>
        </p:spPr>
        <p:txBody>
          <a:bodyPr/>
          <a:lstStyle/>
          <a:p>
            <a:pPr algn="ctr" defTabSz="914400">
              <a:spcBef>
                <a:spcPct val="0"/>
              </a:spcBef>
              <a:defRPr/>
            </a:pPr>
            <a:r>
              <a:rPr lang="en-US" sz="4400">
                <a:latin typeface="+mj-lt"/>
                <a:ea typeface="+mj-ea"/>
                <a:cs typeface="+mj-cs"/>
              </a:rPr>
              <a:t>Example</a:t>
            </a:r>
            <a:endParaRPr lang="en-US" sz="4400" dirty="0">
              <a:latin typeface="+mj-lt"/>
              <a:ea typeface="+mj-ea"/>
              <a:cs typeface="+mj-cs"/>
            </a:endParaRPr>
          </a:p>
        </p:txBody>
      </p:sp>
      <p:sp>
        <p:nvSpPr>
          <p:cNvPr id="3" name="Text Box 3"/>
          <p:cNvSpPr txBox="1">
            <a:spLocks noChangeArrowheads="1"/>
          </p:cNvSpPr>
          <p:nvPr/>
        </p:nvSpPr>
        <p:spPr bwMode="auto">
          <a:xfrm>
            <a:off x="1828800" y="1371600"/>
            <a:ext cx="2057400" cy="369332"/>
          </a:xfrm>
          <a:prstGeom prst="rect">
            <a:avLst/>
          </a:prstGeom>
          <a:noFill/>
          <a:ln w="57150">
            <a:noFill/>
            <a:miter lim="800000"/>
            <a:headEnd/>
            <a:tailEnd/>
          </a:ln>
          <a:effectLst/>
        </p:spPr>
        <p:txBody>
          <a:bodyPr>
            <a:spAutoFit/>
          </a:bodyPr>
          <a:lstStyle/>
          <a:p>
            <a:pPr algn="ctr">
              <a:spcBef>
                <a:spcPct val="50000"/>
              </a:spcBef>
            </a:pPr>
            <a:r>
              <a:rPr lang="en-US">
                <a:latin typeface="Courier New" pitchFamily="49" charset="0"/>
              </a:rPr>
              <a:t>10AF</a:t>
            </a:r>
            <a:r>
              <a:rPr lang="en-US" baseline="-25000">
                <a:latin typeface="Courier New" pitchFamily="49" charset="0"/>
              </a:rPr>
              <a:t>16</a:t>
            </a:r>
            <a:r>
              <a:rPr lang="en-US">
                <a:latin typeface="Courier New" pitchFamily="49" charset="0"/>
              </a:rPr>
              <a:t> = ?</a:t>
            </a:r>
            <a:r>
              <a:rPr lang="en-US" baseline="-25000">
                <a:latin typeface="Courier New" pitchFamily="49" charset="0"/>
              </a:rPr>
              <a:t>2</a:t>
            </a:r>
          </a:p>
        </p:txBody>
      </p:sp>
      <p:grpSp>
        <p:nvGrpSpPr>
          <p:cNvPr id="4" name="Group 4"/>
          <p:cNvGrpSpPr>
            <a:grpSpLocks/>
          </p:cNvGrpSpPr>
          <p:nvPr/>
        </p:nvGrpSpPr>
        <p:grpSpPr bwMode="auto">
          <a:xfrm>
            <a:off x="4343400" y="2667000"/>
            <a:ext cx="3810000" cy="1200150"/>
            <a:chOff x="2208" y="1680"/>
            <a:chExt cx="2400" cy="756"/>
          </a:xfrm>
        </p:grpSpPr>
        <p:sp>
          <p:nvSpPr>
            <p:cNvPr id="5" name="Text Box 5"/>
            <p:cNvSpPr txBox="1">
              <a:spLocks noChangeArrowheads="1"/>
            </p:cNvSpPr>
            <p:nvPr/>
          </p:nvSpPr>
          <p:spPr bwMode="auto">
            <a:xfrm>
              <a:off x="2208" y="1680"/>
              <a:ext cx="2400" cy="756"/>
            </a:xfrm>
            <a:prstGeom prst="rect">
              <a:avLst/>
            </a:prstGeom>
            <a:noFill/>
            <a:ln w="57150">
              <a:noFill/>
              <a:miter lim="800000"/>
              <a:headEnd/>
              <a:tailEnd/>
            </a:ln>
            <a:effectLst/>
          </p:spPr>
          <p:txBody>
            <a:bodyPr>
              <a:spAutoFit/>
            </a:bodyPr>
            <a:lstStyle/>
            <a:p>
              <a:pPr marL="457200" indent="-457200">
                <a:spcBef>
                  <a:spcPct val="50000"/>
                </a:spcBef>
              </a:pPr>
              <a:r>
                <a:rPr lang="en-US" dirty="0">
                  <a:latin typeface="Courier New" pitchFamily="49" charset="0"/>
                </a:rPr>
                <a:t> 1    0    A    F</a:t>
              </a:r>
            </a:p>
            <a:p>
              <a:pPr marL="457200" indent="-457200">
                <a:spcBef>
                  <a:spcPct val="50000"/>
                </a:spcBef>
              </a:pPr>
              <a:endParaRPr lang="en-US" dirty="0">
                <a:latin typeface="Courier New" pitchFamily="49" charset="0"/>
              </a:endParaRPr>
            </a:p>
            <a:p>
              <a:pPr marL="457200" indent="-457200">
                <a:spcBef>
                  <a:spcPct val="50000"/>
                </a:spcBef>
              </a:pPr>
              <a:r>
                <a:rPr lang="en-US" dirty="0">
                  <a:latin typeface="Courier New" pitchFamily="49" charset="0"/>
                </a:rPr>
                <a:t>0001 0000 1010 1111</a:t>
              </a:r>
            </a:p>
          </p:txBody>
        </p:sp>
        <p:sp>
          <p:nvSpPr>
            <p:cNvPr id="6" name="Line 6"/>
            <p:cNvSpPr>
              <a:spLocks noChangeShapeType="1"/>
            </p:cNvSpPr>
            <p:nvPr/>
          </p:nvSpPr>
          <p:spPr bwMode="auto">
            <a:xfrm>
              <a:off x="2400" y="1872"/>
              <a:ext cx="0" cy="384"/>
            </a:xfrm>
            <a:prstGeom prst="line">
              <a:avLst/>
            </a:prstGeom>
            <a:noFill/>
            <a:ln w="57150">
              <a:solidFill>
                <a:schemeClr val="folHlink"/>
              </a:solidFill>
              <a:round/>
              <a:headEnd/>
              <a:tailEnd type="triangle" w="med" len="med"/>
            </a:ln>
            <a:effectLst/>
          </p:spPr>
          <p:txBody>
            <a:bodyPr anchor="ctr">
              <a:spAutoFit/>
            </a:bodyPr>
            <a:lstStyle/>
            <a:p>
              <a:endParaRPr lang="en-US"/>
            </a:p>
          </p:txBody>
        </p:sp>
        <p:sp>
          <p:nvSpPr>
            <p:cNvPr id="7" name="Line 7"/>
            <p:cNvSpPr>
              <a:spLocks noChangeShapeType="1"/>
            </p:cNvSpPr>
            <p:nvPr/>
          </p:nvSpPr>
          <p:spPr bwMode="auto">
            <a:xfrm>
              <a:off x="2832" y="1872"/>
              <a:ext cx="0" cy="384"/>
            </a:xfrm>
            <a:prstGeom prst="line">
              <a:avLst/>
            </a:prstGeom>
            <a:noFill/>
            <a:ln w="57150">
              <a:solidFill>
                <a:schemeClr val="folHlink"/>
              </a:solidFill>
              <a:round/>
              <a:headEnd/>
              <a:tailEnd type="triangle" w="med" len="med"/>
            </a:ln>
            <a:effectLst/>
          </p:spPr>
          <p:txBody>
            <a:bodyPr anchor="ctr">
              <a:spAutoFit/>
            </a:bodyPr>
            <a:lstStyle/>
            <a:p>
              <a:endParaRPr lang="en-US"/>
            </a:p>
          </p:txBody>
        </p:sp>
        <p:sp>
          <p:nvSpPr>
            <p:cNvPr id="8" name="Line 8"/>
            <p:cNvSpPr>
              <a:spLocks noChangeShapeType="1"/>
            </p:cNvSpPr>
            <p:nvPr/>
          </p:nvSpPr>
          <p:spPr bwMode="auto">
            <a:xfrm>
              <a:off x="3264" y="1872"/>
              <a:ext cx="0" cy="384"/>
            </a:xfrm>
            <a:prstGeom prst="line">
              <a:avLst/>
            </a:prstGeom>
            <a:noFill/>
            <a:ln w="57150">
              <a:solidFill>
                <a:schemeClr val="folHlink"/>
              </a:solidFill>
              <a:round/>
              <a:headEnd/>
              <a:tailEnd type="triangle" w="med" len="med"/>
            </a:ln>
            <a:effectLst/>
          </p:spPr>
          <p:txBody>
            <a:bodyPr anchor="ctr">
              <a:spAutoFit/>
            </a:bodyPr>
            <a:lstStyle/>
            <a:p>
              <a:endParaRPr lang="en-US"/>
            </a:p>
          </p:txBody>
        </p:sp>
        <p:sp>
          <p:nvSpPr>
            <p:cNvPr id="9" name="Line 9"/>
            <p:cNvSpPr>
              <a:spLocks noChangeShapeType="1"/>
            </p:cNvSpPr>
            <p:nvPr/>
          </p:nvSpPr>
          <p:spPr bwMode="auto">
            <a:xfrm>
              <a:off x="3696" y="1872"/>
              <a:ext cx="0" cy="384"/>
            </a:xfrm>
            <a:prstGeom prst="line">
              <a:avLst/>
            </a:prstGeom>
            <a:noFill/>
            <a:ln w="57150">
              <a:solidFill>
                <a:schemeClr val="folHlink"/>
              </a:solidFill>
              <a:round/>
              <a:headEnd/>
              <a:tailEnd type="triangle" w="med" len="med"/>
            </a:ln>
            <a:effectLst/>
          </p:spPr>
          <p:txBody>
            <a:bodyPr anchor="ctr">
              <a:spAutoFit/>
            </a:bodyPr>
            <a:lstStyle/>
            <a:p>
              <a:endParaRPr lang="en-US"/>
            </a:p>
          </p:txBody>
        </p:sp>
      </p:grpSp>
      <p:sp>
        <p:nvSpPr>
          <p:cNvPr id="10" name="Text Box 10"/>
          <p:cNvSpPr txBox="1">
            <a:spLocks noChangeArrowheads="1"/>
          </p:cNvSpPr>
          <p:nvPr/>
        </p:nvSpPr>
        <p:spPr bwMode="auto">
          <a:xfrm>
            <a:off x="5562600" y="5334000"/>
            <a:ext cx="4800600" cy="369332"/>
          </a:xfrm>
          <a:prstGeom prst="rect">
            <a:avLst/>
          </a:prstGeom>
          <a:noFill/>
          <a:ln w="57150">
            <a:noFill/>
            <a:miter lim="800000"/>
            <a:headEnd/>
            <a:tailEnd/>
          </a:ln>
          <a:effectLst/>
        </p:spPr>
        <p:txBody>
          <a:bodyPr>
            <a:spAutoFit/>
          </a:bodyPr>
          <a:lstStyle/>
          <a:p>
            <a:pPr algn="ctr">
              <a:spcBef>
                <a:spcPct val="50000"/>
              </a:spcBef>
            </a:pPr>
            <a:r>
              <a:rPr lang="en-US" dirty="0">
                <a:latin typeface="Courier New" pitchFamily="49" charset="0"/>
              </a:rPr>
              <a:t>10AF</a:t>
            </a:r>
            <a:r>
              <a:rPr lang="en-US" baseline="-25000" dirty="0">
                <a:latin typeface="Courier New" pitchFamily="49" charset="0"/>
              </a:rPr>
              <a:t>16</a:t>
            </a:r>
            <a:r>
              <a:rPr lang="en-US" dirty="0">
                <a:latin typeface="Courier New" pitchFamily="49" charset="0"/>
              </a:rPr>
              <a:t> = 0001000010101111</a:t>
            </a:r>
            <a:r>
              <a:rPr lang="en-US" baseline="-25000" dirty="0">
                <a:latin typeface="Courier New" pitchFamily="49" charset="0"/>
              </a:rPr>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wipe(left)">
                                      <p:cBhvr>
                                        <p:cTn id="1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09800" y="152400"/>
            <a:ext cx="7772400" cy="762000"/>
          </a:xfrm>
          <a:prstGeom prst="rect">
            <a:avLst/>
          </a:prstGeom>
        </p:spPr>
        <p:txBody>
          <a:bodyPr/>
          <a:lstStyle/>
          <a:p>
            <a:pPr algn="ctr" defTabSz="914400">
              <a:spcBef>
                <a:spcPct val="0"/>
              </a:spcBef>
              <a:defRPr/>
            </a:pPr>
            <a:r>
              <a:rPr lang="en-US" sz="4400">
                <a:latin typeface="+mj-lt"/>
                <a:ea typeface="+mj-ea"/>
                <a:cs typeface="+mj-cs"/>
              </a:rPr>
              <a:t>Decimal to Octal</a:t>
            </a:r>
            <a:endParaRPr lang="en-US" sz="4400" dirty="0">
              <a:latin typeface="+mj-lt"/>
              <a:ea typeface="+mj-ea"/>
              <a:cs typeface="+mj-cs"/>
            </a:endParaRPr>
          </a:p>
        </p:txBody>
      </p:sp>
      <p:sp>
        <p:nvSpPr>
          <p:cNvPr id="3" name="Oval 4"/>
          <p:cNvSpPr>
            <a:spLocks noChangeArrowheads="1"/>
          </p:cNvSpPr>
          <p:nvPr/>
        </p:nvSpPr>
        <p:spPr bwMode="auto">
          <a:xfrm>
            <a:off x="2744788" y="1981200"/>
            <a:ext cx="2513012" cy="666750"/>
          </a:xfrm>
          <a:prstGeom prst="ellipse">
            <a:avLst/>
          </a:prstGeom>
          <a:solidFill>
            <a:srgbClr val="FFCC66"/>
          </a:solidFill>
          <a:ln w="19050">
            <a:solidFill>
              <a:schemeClr val="tx1"/>
            </a:solidFill>
            <a:round/>
            <a:headEnd/>
            <a:tailEnd/>
          </a:ln>
          <a:effectLst/>
        </p:spPr>
        <p:txBody>
          <a:bodyPr wrap="none" anchor="ctr"/>
          <a:lstStyle/>
          <a:p>
            <a:pPr algn="ctr"/>
            <a:r>
              <a:rPr lang="en-US"/>
              <a:t>Decimal</a:t>
            </a:r>
          </a:p>
        </p:txBody>
      </p:sp>
      <p:sp>
        <p:nvSpPr>
          <p:cNvPr id="4" name="Oval 5"/>
          <p:cNvSpPr>
            <a:spLocks noChangeArrowheads="1"/>
          </p:cNvSpPr>
          <p:nvPr/>
        </p:nvSpPr>
        <p:spPr bwMode="auto">
          <a:xfrm>
            <a:off x="6859588" y="1981200"/>
            <a:ext cx="2513012" cy="666750"/>
          </a:xfrm>
          <a:prstGeom prst="ellipse">
            <a:avLst/>
          </a:prstGeom>
          <a:solidFill>
            <a:srgbClr val="FFCC66"/>
          </a:solidFill>
          <a:ln w="19050">
            <a:solidFill>
              <a:schemeClr val="tx1"/>
            </a:solidFill>
            <a:round/>
            <a:headEnd/>
            <a:tailEnd/>
          </a:ln>
          <a:effectLst/>
        </p:spPr>
        <p:txBody>
          <a:bodyPr wrap="none" anchor="ctr"/>
          <a:lstStyle/>
          <a:p>
            <a:pPr algn="ctr"/>
            <a:r>
              <a:rPr lang="en-US" dirty="0"/>
              <a:t>Octal</a:t>
            </a:r>
          </a:p>
        </p:txBody>
      </p:sp>
      <p:sp>
        <p:nvSpPr>
          <p:cNvPr id="5" name="Line 7"/>
          <p:cNvSpPr>
            <a:spLocks noChangeShapeType="1"/>
          </p:cNvSpPr>
          <p:nvPr/>
        </p:nvSpPr>
        <p:spPr bwMode="auto">
          <a:xfrm>
            <a:off x="5448300" y="2362200"/>
            <a:ext cx="1295400" cy="0"/>
          </a:xfrm>
          <a:prstGeom prst="line">
            <a:avLst/>
          </a:prstGeom>
          <a:noFill/>
          <a:ln w="57150">
            <a:solidFill>
              <a:schemeClr val="folHlink"/>
            </a:solidFill>
            <a:round/>
            <a:headEnd/>
            <a:tailEnd type="triangle" w="med" len="med"/>
          </a:ln>
          <a:effectLst/>
        </p:spPr>
        <p:txBody>
          <a:bodyPr anchor="ctr">
            <a:spAutoFit/>
          </a:bodyPr>
          <a:lstStyle/>
          <a:p>
            <a:endParaRPr lang="en-US"/>
          </a:p>
        </p:txBody>
      </p:sp>
      <p:sp>
        <p:nvSpPr>
          <p:cNvPr id="6" name="Oval 6"/>
          <p:cNvSpPr>
            <a:spLocks noChangeArrowheads="1"/>
          </p:cNvSpPr>
          <p:nvPr/>
        </p:nvSpPr>
        <p:spPr bwMode="auto">
          <a:xfrm>
            <a:off x="2744788" y="4143375"/>
            <a:ext cx="2513012" cy="666750"/>
          </a:xfrm>
          <a:prstGeom prst="ellipse">
            <a:avLst/>
          </a:prstGeom>
          <a:solidFill>
            <a:srgbClr val="FFCC66"/>
          </a:solidFill>
          <a:ln w="19050">
            <a:solidFill>
              <a:schemeClr val="tx1"/>
            </a:solidFill>
            <a:round/>
            <a:headEnd/>
            <a:tailEnd/>
          </a:ln>
          <a:effectLst/>
        </p:spPr>
        <p:txBody>
          <a:bodyPr wrap="none" anchor="ctr"/>
          <a:lstStyle/>
          <a:p>
            <a:pPr algn="ctr"/>
            <a:r>
              <a:rPr lang="en-US" dirty="0"/>
              <a:t>Binary</a:t>
            </a:r>
          </a:p>
        </p:txBody>
      </p:sp>
      <p:sp>
        <p:nvSpPr>
          <p:cNvPr id="7" name="Oval 3"/>
          <p:cNvSpPr>
            <a:spLocks noChangeArrowheads="1"/>
          </p:cNvSpPr>
          <p:nvPr/>
        </p:nvSpPr>
        <p:spPr bwMode="auto">
          <a:xfrm>
            <a:off x="6931326" y="4245650"/>
            <a:ext cx="2369537" cy="519351"/>
          </a:xfrm>
          <a:prstGeom prst="ellipse">
            <a:avLst/>
          </a:prstGeom>
          <a:solidFill>
            <a:srgbClr val="FFCC66"/>
          </a:solidFill>
          <a:ln w="19050">
            <a:solidFill>
              <a:schemeClr val="tx1"/>
            </a:solidFill>
            <a:round/>
            <a:headEnd/>
            <a:tailEnd/>
          </a:ln>
          <a:effectLst/>
        </p:spPr>
        <p:txBody>
          <a:bodyPr wrap="none" anchor="ctr">
            <a:spAutoFit/>
          </a:bodyPr>
          <a:lstStyle/>
          <a:p>
            <a:pPr algn="ctr"/>
            <a:r>
              <a:rPr lang="en-US"/>
              <a:t>Hexadecimal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2"/>
          <p:cNvSpPr txBox="1">
            <a:spLocks noChangeArrowheads="1"/>
          </p:cNvSpPr>
          <p:nvPr/>
        </p:nvSpPr>
        <p:spPr>
          <a:xfrm>
            <a:off x="504594" y="643466"/>
            <a:ext cx="3145871" cy="5547536"/>
          </a:xfrm>
          <a:prstGeom prst="rect">
            <a:avLst/>
          </a:prstGeom>
          <a:noFill/>
          <a:ln w="12700" cmpd="sng">
            <a:noFill/>
          </a:ln>
        </p:spPr>
        <p:txBody>
          <a:bodyPr vert="horz" lIns="91440" tIns="45720" rIns="91440" bIns="45720" rtlCol="0" anchor="ctr">
            <a:normAutofit/>
          </a:bodyPr>
          <a:lstStyle/>
          <a:p>
            <a:pPr algn="ctr" defTabSz="914400">
              <a:lnSpc>
                <a:spcPct val="90000"/>
              </a:lnSpc>
              <a:spcBef>
                <a:spcPct val="0"/>
              </a:spcBef>
              <a:spcAft>
                <a:spcPts val="600"/>
              </a:spcAft>
              <a:defRPr/>
            </a:pPr>
            <a:r>
              <a:rPr lang="en-US" sz="2800">
                <a:solidFill>
                  <a:srgbClr val="FFFFFF"/>
                </a:solidFill>
                <a:latin typeface="+mj-lt"/>
                <a:ea typeface="+mj-ea"/>
                <a:cs typeface="+mj-cs"/>
              </a:rPr>
              <a:t>Decimal to Octal</a:t>
            </a:r>
          </a:p>
        </p:txBody>
      </p:sp>
      <p:sp>
        <p:nvSpPr>
          <p:cNvPr id="3" name="Rectangle 3"/>
          <p:cNvSpPr txBox="1">
            <a:spLocks noChangeArrowheads="1"/>
          </p:cNvSpPr>
          <p:nvPr/>
        </p:nvSpPr>
        <p:spPr>
          <a:xfrm>
            <a:off x="504595" y="643466"/>
            <a:ext cx="11020038" cy="5580362"/>
          </a:xfrm>
          <a:prstGeom prst="rect">
            <a:avLst/>
          </a:prstGeom>
        </p:spPr>
        <p:txBody>
          <a:bodyPr vert="horz" lIns="91440" tIns="45720" rIns="91440" bIns="45720" rtlCol="0" anchor="ctr">
            <a:normAutofit/>
          </a:bodyPr>
          <a:lstStyle/>
          <a:p>
            <a:pPr marL="342900" indent="-182880" defTabSz="914400">
              <a:lnSpc>
                <a:spcPct val="90000"/>
              </a:lnSpc>
              <a:spcBef>
                <a:spcPct val="20000"/>
              </a:spcBef>
              <a:buClr>
                <a:schemeClr val="accent1"/>
              </a:buClr>
              <a:buSzPct val="80000"/>
              <a:buFont typeface="Corbel" pitchFamily="34" charset="0"/>
              <a:buChar char="•"/>
              <a:defRPr/>
            </a:pPr>
            <a:r>
              <a:rPr lang="en-US" sz="4000" dirty="0"/>
              <a:t>Technique</a:t>
            </a:r>
          </a:p>
          <a:p>
            <a:pPr marL="742950" lvl="1" indent="-182880" defTabSz="914400">
              <a:lnSpc>
                <a:spcPct val="90000"/>
              </a:lnSpc>
              <a:spcBef>
                <a:spcPct val="20000"/>
              </a:spcBef>
              <a:buClr>
                <a:schemeClr val="accent1"/>
              </a:buClr>
              <a:buSzPct val="80000"/>
              <a:buFont typeface="Corbel" pitchFamily="34" charset="0"/>
              <a:buChar char="•"/>
              <a:defRPr/>
            </a:pPr>
            <a:r>
              <a:rPr lang="en-US" sz="4000" dirty="0"/>
              <a:t>Divide by 8</a:t>
            </a:r>
          </a:p>
          <a:p>
            <a:pPr marL="742950" lvl="1" indent="-182880" defTabSz="914400">
              <a:lnSpc>
                <a:spcPct val="90000"/>
              </a:lnSpc>
              <a:spcBef>
                <a:spcPct val="20000"/>
              </a:spcBef>
              <a:buClr>
                <a:schemeClr val="accent1"/>
              </a:buClr>
              <a:buSzPct val="80000"/>
              <a:buFont typeface="Corbel" pitchFamily="34" charset="0"/>
              <a:buChar char="•"/>
              <a:defRPr/>
            </a:pPr>
            <a:r>
              <a:rPr lang="en-US" sz="4000" dirty="0"/>
              <a:t>Keep track of the remainder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09800" y="152400"/>
            <a:ext cx="7772400" cy="762000"/>
          </a:xfrm>
          <a:prstGeom prst="rect">
            <a:avLst/>
          </a:prstGeom>
        </p:spPr>
        <p:txBody>
          <a:bodyPr/>
          <a:lstStyle/>
          <a:p>
            <a:pPr algn="ctr" defTabSz="914400">
              <a:spcBef>
                <a:spcPct val="0"/>
              </a:spcBef>
              <a:defRPr/>
            </a:pPr>
            <a:r>
              <a:rPr lang="en-US" sz="4400">
                <a:latin typeface="+mj-lt"/>
                <a:ea typeface="+mj-ea"/>
                <a:cs typeface="+mj-cs"/>
              </a:rPr>
              <a:t>Example</a:t>
            </a:r>
            <a:endParaRPr lang="en-US" sz="4400" dirty="0">
              <a:latin typeface="+mj-lt"/>
              <a:ea typeface="+mj-ea"/>
              <a:cs typeface="+mj-cs"/>
            </a:endParaRPr>
          </a:p>
        </p:txBody>
      </p:sp>
      <p:sp>
        <p:nvSpPr>
          <p:cNvPr id="3" name="Text Box 3"/>
          <p:cNvSpPr txBox="1">
            <a:spLocks noChangeArrowheads="1"/>
          </p:cNvSpPr>
          <p:nvPr/>
        </p:nvSpPr>
        <p:spPr bwMode="auto">
          <a:xfrm>
            <a:off x="1828800" y="1371600"/>
            <a:ext cx="2057400" cy="369332"/>
          </a:xfrm>
          <a:prstGeom prst="rect">
            <a:avLst/>
          </a:prstGeom>
          <a:noFill/>
          <a:ln w="57150">
            <a:noFill/>
            <a:miter lim="800000"/>
            <a:headEnd/>
            <a:tailEnd/>
          </a:ln>
          <a:effectLst/>
        </p:spPr>
        <p:txBody>
          <a:bodyPr>
            <a:spAutoFit/>
          </a:bodyPr>
          <a:lstStyle/>
          <a:p>
            <a:pPr algn="ctr">
              <a:spcBef>
                <a:spcPct val="50000"/>
              </a:spcBef>
            </a:pPr>
            <a:r>
              <a:rPr lang="en-US" dirty="0">
                <a:latin typeface="Courier New" pitchFamily="49" charset="0"/>
              </a:rPr>
              <a:t>1234</a:t>
            </a:r>
            <a:r>
              <a:rPr lang="en-US" baseline="-25000" dirty="0">
                <a:latin typeface="Courier New" pitchFamily="49" charset="0"/>
              </a:rPr>
              <a:t>10</a:t>
            </a:r>
            <a:r>
              <a:rPr lang="en-US" dirty="0">
                <a:latin typeface="Courier New" pitchFamily="49" charset="0"/>
              </a:rPr>
              <a:t> = ?</a:t>
            </a:r>
            <a:r>
              <a:rPr lang="en-US" baseline="-25000" dirty="0">
                <a:latin typeface="Courier New" pitchFamily="49" charset="0"/>
              </a:rPr>
              <a:t>8</a:t>
            </a:r>
          </a:p>
        </p:txBody>
      </p:sp>
      <p:sp>
        <p:nvSpPr>
          <p:cNvPr id="4" name="Text Box 4"/>
          <p:cNvSpPr txBox="1">
            <a:spLocks noChangeArrowheads="1"/>
          </p:cNvSpPr>
          <p:nvPr/>
        </p:nvSpPr>
        <p:spPr bwMode="auto">
          <a:xfrm>
            <a:off x="5076826" y="2454276"/>
            <a:ext cx="1701107" cy="646331"/>
          </a:xfrm>
          <a:prstGeom prst="rect">
            <a:avLst/>
          </a:prstGeom>
          <a:noFill/>
          <a:ln w="57150">
            <a:noFill/>
            <a:miter lim="800000"/>
            <a:headEnd/>
            <a:tailEnd/>
          </a:ln>
          <a:effectLst/>
        </p:spPr>
        <p:txBody>
          <a:bodyPr wrap="none">
            <a:spAutoFit/>
          </a:bodyPr>
          <a:lstStyle/>
          <a:p>
            <a:pPr marL="457200" indent="-457200"/>
            <a:r>
              <a:rPr lang="en-US" dirty="0">
                <a:latin typeface="Courier New" pitchFamily="49" charset="0"/>
              </a:rPr>
              <a:t>8  1234</a:t>
            </a:r>
          </a:p>
          <a:p>
            <a:pPr marL="457200" indent="-457200"/>
            <a:r>
              <a:rPr lang="en-US" dirty="0">
                <a:latin typeface="Courier New" pitchFamily="49" charset="0"/>
              </a:rPr>
              <a:t>    154   2</a:t>
            </a:r>
          </a:p>
        </p:txBody>
      </p:sp>
      <p:sp>
        <p:nvSpPr>
          <p:cNvPr id="5" name="Line 5"/>
          <p:cNvSpPr>
            <a:spLocks noChangeShapeType="1"/>
          </p:cNvSpPr>
          <p:nvPr/>
        </p:nvSpPr>
        <p:spPr bwMode="auto">
          <a:xfrm>
            <a:off x="5473700" y="2438400"/>
            <a:ext cx="0" cy="304800"/>
          </a:xfrm>
          <a:prstGeom prst="line">
            <a:avLst/>
          </a:prstGeom>
          <a:noFill/>
          <a:ln w="19050">
            <a:solidFill>
              <a:schemeClr val="tx1"/>
            </a:solidFill>
            <a:round/>
            <a:headEnd/>
            <a:tailEnd/>
          </a:ln>
          <a:effectLst/>
        </p:spPr>
        <p:txBody>
          <a:bodyPr anchor="ctr">
            <a:spAutoFit/>
          </a:bodyPr>
          <a:lstStyle/>
          <a:p>
            <a:endParaRPr lang="en-US"/>
          </a:p>
        </p:txBody>
      </p:sp>
      <p:sp>
        <p:nvSpPr>
          <p:cNvPr id="6" name="Line 6"/>
          <p:cNvSpPr>
            <a:spLocks noChangeShapeType="1"/>
          </p:cNvSpPr>
          <p:nvPr/>
        </p:nvSpPr>
        <p:spPr bwMode="auto">
          <a:xfrm>
            <a:off x="5473700" y="2743200"/>
            <a:ext cx="1066800" cy="0"/>
          </a:xfrm>
          <a:prstGeom prst="line">
            <a:avLst/>
          </a:prstGeom>
          <a:noFill/>
          <a:ln w="19050">
            <a:solidFill>
              <a:schemeClr val="tx1"/>
            </a:solidFill>
            <a:round/>
            <a:headEnd/>
            <a:tailEnd/>
          </a:ln>
          <a:effectLst/>
        </p:spPr>
        <p:txBody>
          <a:bodyPr anchor="ctr">
            <a:spAutoFit/>
          </a:bodyPr>
          <a:lstStyle/>
          <a:p>
            <a:endParaRPr lang="en-US"/>
          </a:p>
        </p:txBody>
      </p:sp>
      <p:grpSp>
        <p:nvGrpSpPr>
          <p:cNvPr id="7" name="Group 7"/>
          <p:cNvGrpSpPr>
            <a:grpSpLocks/>
          </p:cNvGrpSpPr>
          <p:nvPr/>
        </p:nvGrpSpPr>
        <p:grpSpPr bwMode="auto">
          <a:xfrm>
            <a:off x="5059363" y="2752729"/>
            <a:ext cx="1701800" cy="652463"/>
            <a:chOff x="1056" y="2742"/>
            <a:chExt cx="1072" cy="411"/>
          </a:xfrm>
        </p:grpSpPr>
        <p:sp>
          <p:nvSpPr>
            <p:cNvPr id="8" name="Text Box 8"/>
            <p:cNvSpPr txBox="1">
              <a:spLocks noChangeArrowheads="1"/>
            </p:cNvSpPr>
            <p:nvPr/>
          </p:nvSpPr>
          <p:spPr bwMode="auto">
            <a:xfrm>
              <a:off x="1056" y="2746"/>
              <a:ext cx="1072" cy="407"/>
            </a:xfrm>
            <a:prstGeom prst="rect">
              <a:avLst/>
            </a:prstGeom>
            <a:noFill/>
            <a:ln w="57150">
              <a:noFill/>
              <a:miter lim="800000"/>
              <a:headEnd/>
              <a:tailEnd/>
            </a:ln>
            <a:effectLst/>
          </p:spPr>
          <p:txBody>
            <a:bodyPr wrap="none">
              <a:spAutoFit/>
            </a:bodyPr>
            <a:lstStyle/>
            <a:p>
              <a:pPr marL="457200" indent="-457200"/>
              <a:r>
                <a:rPr lang="en-US" dirty="0">
                  <a:latin typeface="Courier New" pitchFamily="49" charset="0"/>
                </a:rPr>
                <a:t>8</a:t>
              </a:r>
            </a:p>
            <a:p>
              <a:pPr marL="457200" indent="-457200"/>
              <a:r>
                <a:rPr lang="en-US" dirty="0">
                  <a:latin typeface="Courier New" pitchFamily="49" charset="0"/>
                </a:rPr>
                <a:t>     19   2</a:t>
              </a:r>
            </a:p>
          </p:txBody>
        </p:sp>
        <p:sp>
          <p:nvSpPr>
            <p:cNvPr id="9" name="Line 9"/>
            <p:cNvSpPr>
              <a:spLocks noChangeShapeType="1"/>
            </p:cNvSpPr>
            <p:nvPr/>
          </p:nvSpPr>
          <p:spPr bwMode="auto">
            <a:xfrm>
              <a:off x="1306" y="2742"/>
              <a:ext cx="0" cy="192"/>
            </a:xfrm>
            <a:prstGeom prst="line">
              <a:avLst/>
            </a:prstGeom>
            <a:noFill/>
            <a:ln w="19050">
              <a:solidFill>
                <a:schemeClr val="tx1"/>
              </a:solidFill>
              <a:round/>
              <a:headEnd/>
              <a:tailEnd/>
            </a:ln>
            <a:effectLst/>
          </p:spPr>
          <p:txBody>
            <a:bodyPr anchor="ctr">
              <a:spAutoFit/>
            </a:bodyPr>
            <a:lstStyle/>
            <a:p>
              <a:endParaRPr lang="en-US"/>
            </a:p>
          </p:txBody>
        </p:sp>
        <p:sp>
          <p:nvSpPr>
            <p:cNvPr id="10" name="Line 10"/>
            <p:cNvSpPr>
              <a:spLocks noChangeShapeType="1"/>
            </p:cNvSpPr>
            <p:nvPr/>
          </p:nvSpPr>
          <p:spPr bwMode="auto">
            <a:xfrm>
              <a:off x="1306" y="2934"/>
              <a:ext cx="672" cy="0"/>
            </a:xfrm>
            <a:prstGeom prst="line">
              <a:avLst/>
            </a:prstGeom>
            <a:noFill/>
            <a:ln w="19050">
              <a:solidFill>
                <a:schemeClr val="tx1"/>
              </a:solidFill>
              <a:round/>
              <a:headEnd/>
              <a:tailEnd/>
            </a:ln>
            <a:effectLst/>
          </p:spPr>
          <p:txBody>
            <a:bodyPr anchor="ctr">
              <a:spAutoFit/>
            </a:bodyPr>
            <a:lstStyle/>
            <a:p>
              <a:endParaRPr lang="en-US"/>
            </a:p>
          </p:txBody>
        </p:sp>
      </p:grpSp>
      <p:grpSp>
        <p:nvGrpSpPr>
          <p:cNvPr id="11" name="Group 11"/>
          <p:cNvGrpSpPr>
            <a:grpSpLocks/>
          </p:cNvGrpSpPr>
          <p:nvPr/>
        </p:nvGrpSpPr>
        <p:grpSpPr bwMode="auto">
          <a:xfrm>
            <a:off x="5062539" y="3048004"/>
            <a:ext cx="1701800" cy="646113"/>
            <a:chOff x="2640" y="2742"/>
            <a:chExt cx="1072" cy="407"/>
          </a:xfrm>
        </p:grpSpPr>
        <p:sp>
          <p:nvSpPr>
            <p:cNvPr id="12" name="Text Box 12"/>
            <p:cNvSpPr txBox="1">
              <a:spLocks noChangeArrowheads="1"/>
            </p:cNvSpPr>
            <p:nvPr/>
          </p:nvSpPr>
          <p:spPr bwMode="auto">
            <a:xfrm>
              <a:off x="2640" y="2742"/>
              <a:ext cx="1072" cy="407"/>
            </a:xfrm>
            <a:prstGeom prst="rect">
              <a:avLst/>
            </a:prstGeom>
            <a:noFill/>
            <a:ln w="57150">
              <a:noFill/>
              <a:miter lim="800000"/>
              <a:headEnd/>
              <a:tailEnd/>
            </a:ln>
            <a:effectLst/>
          </p:spPr>
          <p:txBody>
            <a:bodyPr wrap="none">
              <a:spAutoFit/>
            </a:bodyPr>
            <a:lstStyle/>
            <a:p>
              <a:pPr marL="457200" indent="-457200"/>
              <a:r>
                <a:rPr lang="en-US" dirty="0">
                  <a:latin typeface="Courier New" pitchFamily="49" charset="0"/>
                </a:rPr>
                <a:t>8</a:t>
              </a:r>
            </a:p>
            <a:p>
              <a:pPr marL="457200" indent="-457200"/>
              <a:r>
                <a:rPr lang="en-US" dirty="0">
                  <a:latin typeface="Courier New" pitchFamily="49" charset="0"/>
                </a:rPr>
                <a:t>      2   3</a:t>
              </a:r>
            </a:p>
          </p:txBody>
        </p:sp>
        <p:sp>
          <p:nvSpPr>
            <p:cNvPr id="13" name="Line 13"/>
            <p:cNvSpPr>
              <a:spLocks noChangeShapeType="1"/>
            </p:cNvSpPr>
            <p:nvPr/>
          </p:nvSpPr>
          <p:spPr bwMode="auto">
            <a:xfrm>
              <a:off x="2890" y="2742"/>
              <a:ext cx="0" cy="192"/>
            </a:xfrm>
            <a:prstGeom prst="line">
              <a:avLst/>
            </a:prstGeom>
            <a:noFill/>
            <a:ln w="19050">
              <a:solidFill>
                <a:schemeClr val="tx1"/>
              </a:solidFill>
              <a:round/>
              <a:headEnd/>
              <a:tailEnd/>
            </a:ln>
            <a:effectLst/>
          </p:spPr>
          <p:txBody>
            <a:bodyPr anchor="ctr">
              <a:spAutoFit/>
            </a:bodyPr>
            <a:lstStyle/>
            <a:p>
              <a:endParaRPr lang="en-US"/>
            </a:p>
          </p:txBody>
        </p:sp>
        <p:sp>
          <p:nvSpPr>
            <p:cNvPr id="14" name="Line 14"/>
            <p:cNvSpPr>
              <a:spLocks noChangeShapeType="1"/>
            </p:cNvSpPr>
            <p:nvPr/>
          </p:nvSpPr>
          <p:spPr bwMode="auto">
            <a:xfrm>
              <a:off x="2890" y="2934"/>
              <a:ext cx="672" cy="0"/>
            </a:xfrm>
            <a:prstGeom prst="line">
              <a:avLst/>
            </a:prstGeom>
            <a:noFill/>
            <a:ln w="19050">
              <a:solidFill>
                <a:schemeClr val="tx1"/>
              </a:solidFill>
              <a:round/>
              <a:headEnd/>
              <a:tailEnd/>
            </a:ln>
            <a:effectLst/>
          </p:spPr>
          <p:txBody>
            <a:bodyPr anchor="ctr">
              <a:spAutoFit/>
            </a:bodyPr>
            <a:lstStyle/>
            <a:p>
              <a:endParaRPr lang="en-US"/>
            </a:p>
          </p:txBody>
        </p:sp>
      </p:grpSp>
      <p:grpSp>
        <p:nvGrpSpPr>
          <p:cNvPr id="15" name="Group 15"/>
          <p:cNvGrpSpPr>
            <a:grpSpLocks/>
          </p:cNvGrpSpPr>
          <p:nvPr/>
        </p:nvGrpSpPr>
        <p:grpSpPr bwMode="auto">
          <a:xfrm>
            <a:off x="5062540" y="3352804"/>
            <a:ext cx="1701800" cy="646113"/>
            <a:chOff x="4224" y="2688"/>
            <a:chExt cx="1072" cy="407"/>
          </a:xfrm>
        </p:grpSpPr>
        <p:sp>
          <p:nvSpPr>
            <p:cNvPr id="16" name="Text Box 16"/>
            <p:cNvSpPr txBox="1">
              <a:spLocks noChangeArrowheads="1"/>
            </p:cNvSpPr>
            <p:nvPr/>
          </p:nvSpPr>
          <p:spPr bwMode="auto">
            <a:xfrm>
              <a:off x="4224" y="2688"/>
              <a:ext cx="1072" cy="407"/>
            </a:xfrm>
            <a:prstGeom prst="rect">
              <a:avLst/>
            </a:prstGeom>
            <a:noFill/>
            <a:ln w="57150">
              <a:noFill/>
              <a:miter lim="800000"/>
              <a:headEnd/>
              <a:tailEnd/>
            </a:ln>
            <a:effectLst/>
          </p:spPr>
          <p:txBody>
            <a:bodyPr wrap="none">
              <a:spAutoFit/>
            </a:bodyPr>
            <a:lstStyle/>
            <a:p>
              <a:pPr marL="457200" indent="-457200"/>
              <a:r>
                <a:rPr lang="en-US" dirty="0">
                  <a:latin typeface="Courier New" pitchFamily="49" charset="0"/>
                </a:rPr>
                <a:t>8</a:t>
              </a:r>
            </a:p>
            <a:p>
              <a:pPr marL="457200" indent="-457200"/>
              <a:r>
                <a:rPr lang="en-US" dirty="0">
                  <a:latin typeface="Courier New" pitchFamily="49" charset="0"/>
                </a:rPr>
                <a:t>      0   2</a:t>
              </a:r>
            </a:p>
          </p:txBody>
        </p:sp>
        <p:sp>
          <p:nvSpPr>
            <p:cNvPr id="17" name="Line 17"/>
            <p:cNvSpPr>
              <a:spLocks noChangeShapeType="1"/>
            </p:cNvSpPr>
            <p:nvPr/>
          </p:nvSpPr>
          <p:spPr bwMode="auto">
            <a:xfrm>
              <a:off x="4474" y="2742"/>
              <a:ext cx="0" cy="192"/>
            </a:xfrm>
            <a:prstGeom prst="line">
              <a:avLst/>
            </a:prstGeom>
            <a:noFill/>
            <a:ln w="19050">
              <a:solidFill>
                <a:schemeClr val="tx1"/>
              </a:solidFill>
              <a:round/>
              <a:headEnd/>
              <a:tailEnd/>
            </a:ln>
            <a:effectLst/>
          </p:spPr>
          <p:txBody>
            <a:bodyPr anchor="ctr">
              <a:spAutoFit/>
            </a:bodyPr>
            <a:lstStyle/>
            <a:p>
              <a:endParaRPr lang="en-US"/>
            </a:p>
          </p:txBody>
        </p:sp>
        <p:sp>
          <p:nvSpPr>
            <p:cNvPr id="18" name="Line 18"/>
            <p:cNvSpPr>
              <a:spLocks noChangeShapeType="1"/>
            </p:cNvSpPr>
            <p:nvPr/>
          </p:nvSpPr>
          <p:spPr bwMode="auto">
            <a:xfrm>
              <a:off x="4474" y="2934"/>
              <a:ext cx="672" cy="0"/>
            </a:xfrm>
            <a:prstGeom prst="line">
              <a:avLst/>
            </a:prstGeom>
            <a:noFill/>
            <a:ln w="19050">
              <a:solidFill>
                <a:schemeClr val="tx1"/>
              </a:solidFill>
              <a:round/>
              <a:headEnd/>
              <a:tailEnd/>
            </a:ln>
            <a:effectLst/>
          </p:spPr>
          <p:txBody>
            <a:bodyPr anchor="ctr">
              <a:spAutoFit/>
            </a:bodyPr>
            <a:lstStyle/>
            <a:p>
              <a:endParaRPr lang="en-US"/>
            </a:p>
          </p:txBody>
        </p:sp>
      </p:grpSp>
      <p:sp>
        <p:nvSpPr>
          <p:cNvPr id="19" name="Text Box 19"/>
          <p:cNvSpPr txBox="1">
            <a:spLocks noChangeArrowheads="1"/>
          </p:cNvSpPr>
          <p:nvPr/>
        </p:nvSpPr>
        <p:spPr bwMode="auto">
          <a:xfrm>
            <a:off x="7543800" y="5029200"/>
            <a:ext cx="2895600" cy="369332"/>
          </a:xfrm>
          <a:prstGeom prst="rect">
            <a:avLst/>
          </a:prstGeom>
          <a:noFill/>
          <a:ln w="57150">
            <a:noFill/>
            <a:miter lim="800000"/>
            <a:headEnd/>
            <a:tailEnd/>
          </a:ln>
          <a:effectLst/>
        </p:spPr>
        <p:txBody>
          <a:bodyPr>
            <a:spAutoFit/>
          </a:bodyPr>
          <a:lstStyle/>
          <a:p>
            <a:pPr algn="ctr">
              <a:spcBef>
                <a:spcPct val="50000"/>
              </a:spcBef>
            </a:pPr>
            <a:r>
              <a:rPr lang="en-US" dirty="0">
                <a:latin typeface="Courier New" pitchFamily="49" charset="0"/>
              </a:rPr>
              <a:t>1234</a:t>
            </a:r>
            <a:r>
              <a:rPr lang="en-US" baseline="-25000" dirty="0">
                <a:latin typeface="Courier New" pitchFamily="49" charset="0"/>
              </a:rPr>
              <a:t>10</a:t>
            </a:r>
            <a:r>
              <a:rPr lang="en-US" dirty="0">
                <a:latin typeface="Courier New" pitchFamily="49" charset="0"/>
              </a:rPr>
              <a:t> = 2322</a:t>
            </a:r>
            <a:r>
              <a:rPr lang="en-US" baseline="-25000" dirty="0">
                <a:latin typeface="Courier New" pitchFamily="49" charset="0"/>
              </a:rPr>
              <a:t>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
                                            <p:txEl>
                                              <p:pRg st="0" end="0"/>
                                            </p:txEl>
                                          </p:spTgt>
                                        </p:tgtEl>
                                        <p:attrNameLst>
                                          <p:attrName>style.visibility</p:attrName>
                                        </p:attrNameLst>
                                      </p:cBhvr>
                                      <p:to>
                                        <p:strVal val="visible"/>
                                      </p:to>
                                    </p:set>
                                    <p:animEffect transition="in" filter="wipe(left)">
                                      <p:cBhvr>
                                        <p:cTn id="19"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2209800" y="152400"/>
            <a:ext cx="7772400" cy="762000"/>
          </a:xfrm>
          <a:prstGeom prst="rect">
            <a:avLst/>
          </a:prstGeom>
        </p:spPr>
        <p:txBody>
          <a:bodyPr/>
          <a:lstStyle/>
          <a:p>
            <a:pPr algn="ctr" defTabSz="914400">
              <a:spcBef>
                <a:spcPct val="0"/>
              </a:spcBef>
              <a:defRPr/>
            </a:pPr>
            <a:r>
              <a:rPr lang="en-US" sz="4400">
                <a:latin typeface="+mj-lt"/>
                <a:ea typeface="+mj-ea"/>
                <a:cs typeface="+mj-cs"/>
              </a:rPr>
              <a:t>Decimal to Hexadecimal</a:t>
            </a:r>
            <a:endParaRPr lang="en-US" sz="4400" dirty="0">
              <a:latin typeface="+mj-lt"/>
              <a:ea typeface="+mj-ea"/>
              <a:cs typeface="+mj-cs"/>
            </a:endParaRPr>
          </a:p>
        </p:txBody>
      </p:sp>
      <p:sp>
        <p:nvSpPr>
          <p:cNvPr id="4" name="Oval 4"/>
          <p:cNvSpPr>
            <a:spLocks noChangeArrowheads="1"/>
          </p:cNvSpPr>
          <p:nvPr/>
        </p:nvSpPr>
        <p:spPr bwMode="auto">
          <a:xfrm>
            <a:off x="2744788" y="1981200"/>
            <a:ext cx="2513012" cy="666750"/>
          </a:xfrm>
          <a:prstGeom prst="ellipse">
            <a:avLst/>
          </a:prstGeom>
          <a:solidFill>
            <a:srgbClr val="FFCC66"/>
          </a:solidFill>
          <a:ln w="19050">
            <a:solidFill>
              <a:schemeClr val="tx1"/>
            </a:solidFill>
            <a:round/>
            <a:headEnd/>
            <a:tailEnd/>
          </a:ln>
          <a:effectLst/>
        </p:spPr>
        <p:txBody>
          <a:bodyPr wrap="none" anchor="ctr"/>
          <a:lstStyle/>
          <a:p>
            <a:pPr algn="ctr"/>
            <a:r>
              <a:rPr lang="en-US" dirty="0"/>
              <a:t>Decimal</a:t>
            </a:r>
          </a:p>
        </p:txBody>
      </p:sp>
      <p:sp>
        <p:nvSpPr>
          <p:cNvPr id="5" name="Oval 5"/>
          <p:cNvSpPr>
            <a:spLocks noChangeArrowheads="1"/>
          </p:cNvSpPr>
          <p:nvPr/>
        </p:nvSpPr>
        <p:spPr bwMode="auto">
          <a:xfrm>
            <a:off x="6859588" y="1981200"/>
            <a:ext cx="2513012" cy="666750"/>
          </a:xfrm>
          <a:prstGeom prst="ellipse">
            <a:avLst/>
          </a:prstGeom>
          <a:solidFill>
            <a:srgbClr val="FFCC66"/>
          </a:solidFill>
          <a:ln w="19050">
            <a:solidFill>
              <a:schemeClr val="tx1"/>
            </a:solidFill>
            <a:round/>
            <a:headEnd/>
            <a:tailEnd/>
          </a:ln>
          <a:effectLst/>
        </p:spPr>
        <p:txBody>
          <a:bodyPr wrap="none" anchor="ctr"/>
          <a:lstStyle/>
          <a:p>
            <a:pPr algn="ctr"/>
            <a:r>
              <a:rPr lang="en-US" dirty="0"/>
              <a:t>Octal</a:t>
            </a:r>
          </a:p>
        </p:txBody>
      </p:sp>
      <p:sp>
        <p:nvSpPr>
          <p:cNvPr id="6" name="Oval 6"/>
          <p:cNvSpPr>
            <a:spLocks noChangeArrowheads="1"/>
          </p:cNvSpPr>
          <p:nvPr/>
        </p:nvSpPr>
        <p:spPr bwMode="auto">
          <a:xfrm>
            <a:off x="2744788" y="4143375"/>
            <a:ext cx="2513012" cy="666750"/>
          </a:xfrm>
          <a:prstGeom prst="ellipse">
            <a:avLst/>
          </a:prstGeom>
          <a:solidFill>
            <a:srgbClr val="FFCC66"/>
          </a:solidFill>
          <a:ln w="19050">
            <a:solidFill>
              <a:schemeClr val="tx1"/>
            </a:solidFill>
            <a:round/>
            <a:headEnd/>
            <a:tailEnd/>
          </a:ln>
          <a:effectLst/>
        </p:spPr>
        <p:txBody>
          <a:bodyPr wrap="none" anchor="ctr"/>
          <a:lstStyle/>
          <a:p>
            <a:pPr algn="ctr"/>
            <a:r>
              <a:rPr lang="en-US"/>
              <a:t>Binary</a:t>
            </a:r>
          </a:p>
        </p:txBody>
      </p:sp>
      <p:sp>
        <p:nvSpPr>
          <p:cNvPr id="7" name="Oval 3"/>
          <p:cNvSpPr>
            <a:spLocks noChangeArrowheads="1"/>
          </p:cNvSpPr>
          <p:nvPr/>
        </p:nvSpPr>
        <p:spPr bwMode="auto">
          <a:xfrm>
            <a:off x="6931326" y="4245650"/>
            <a:ext cx="2369537" cy="519351"/>
          </a:xfrm>
          <a:prstGeom prst="ellipse">
            <a:avLst/>
          </a:prstGeom>
          <a:solidFill>
            <a:srgbClr val="FFCC66"/>
          </a:solidFill>
          <a:ln w="19050">
            <a:solidFill>
              <a:schemeClr val="tx1"/>
            </a:solidFill>
            <a:round/>
            <a:headEnd/>
            <a:tailEnd/>
          </a:ln>
          <a:effectLst/>
        </p:spPr>
        <p:txBody>
          <a:bodyPr wrap="none" anchor="ctr">
            <a:spAutoFit/>
          </a:bodyPr>
          <a:lstStyle/>
          <a:p>
            <a:pPr algn="ctr"/>
            <a:r>
              <a:rPr lang="en-US" dirty="0"/>
              <a:t>Hexadecimal</a:t>
            </a:r>
          </a:p>
        </p:txBody>
      </p:sp>
      <p:sp>
        <p:nvSpPr>
          <p:cNvPr id="8" name="Line 7"/>
          <p:cNvSpPr>
            <a:spLocks noChangeShapeType="1"/>
          </p:cNvSpPr>
          <p:nvPr/>
        </p:nvSpPr>
        <p:spPr bwMode="auto">
          <a:xfrm>
            <a:off x="5181600" y="2667000"/>
            <a:ext cx="1676400" cy="1524000"/>
          </a:xfrm>
          <a:prstGeom prst="line">
            <a:avLst/>
          </a:prstGeom>
          <a:noFill/>
          <a:ln w="57150">
            <a:solidFill>
              <a:schemeClr val="folHlink"/>
            </a:solidFill>
            <a:round/>
            <a:headEnd/>
            <a:tailEnd type="triangle" w="med" len="med"/>
          </a:ln>
          <a:effectLst/>
        </p:spPr>
        <p:txBody>
          <a:bodyPr anchor="ctr">
            <a:spAutoFit/>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2"/>
          <p:cNvSpPr txBox="1">
            <a:spLocks noChangeArrowheads="1"/>
          </p:cNvSpPr>
          <p:nvPr/>
        </p:nvSpPr>
        <p:spPr>
          <a:xfrm>
            <a:off x="504594" y="643466"/>
            <a:ext cx="3145871" cy="5547536"/>
          </a:xfrm>
          <a:prstGeom prst="rect">
            <a:avLst/>
          </a:prstGeom>
          <a:noFill/>
          <a:ln w="12700" cmpd="sng">
            <a:noFill/>
          </a:ln>
        </p:spPr>
        <p:txBody>
          <a:bodyPr vert="horz" lIns="91440" tIns="45720" rIns="91440" bIns="45720" rtlCol="0" anchor="ctr">
            <a:normAutofit/>
          </a:bodyPr>
          <a:lstStyle/>
          <a:p>
            <a:pPr algn="ctr" defTabSz="914400">
              <a:lnSpc>
                <a:spcPct val="90000"/>
              </a:lnSpc>
              <a:spcBef>
                <a:spcPct val="0"/>
              </a:spcBef>
              <a:spcAft>
                <a:spcPts val="600"/>
              </a:spcAft>
              <a:defRPr/>
            </a:pPr>
            <a:r>
              <a:rPr lang="en-US" sz="2800">
                <a:solidFill>
                  <a:srgbClr val="FFFFFF"/>
                </a:solidFill>
                <a:latin typeface="+mj-lt"/>
                <a:ea typeface="+mj-ea"/>
                <a:cs typeface="+mj-cs"/>
              </a:rPr>
              <a:t>Decimal to Hexadecimal</a:t>
            </a:r>
          </a:p>
        </p:txBody>
      </p:sp>
      <p:sp>
        <p:nvSpPr>
          <p:cNvPr id="3" name="Rectangle 3"/>
          <p:cNvSpPr txBox="1">
            <a:spLocks noChangeArrowheads="1"/>
          </p:cNvSpPr>
          <p:nvPr/>
        </p:nvSpPr>
        <p:spPr>
          <a:xfrm>
            <a:off x="707571" y="643466"/>
            <a:ext cx="10817061" cy="5580362"/>
          </a:xfrm>
          <a:prstGeom prst="rect">
            <a:avLst/>
          </a:prstGeom>
        </p:spPr>
        <p:txBody>
          <a:bodyPr vert="horz" lIns="91440" tIns="45720" rIns="91440" bIns="45720" rtlCol="0" anchor="ctr">
            <a:normAutofit/>
          </a:bodyPr>
          <a:lstStyle/>
          <a:p>
            <a:pPr marL="342900" indent="-182880" defTabSz="914400">
              <a:lnSpc>
                <a:spcPct val="90000"/>
              </a:lnSpc>
              <a:spcBef>
                <a:spcPct val="20000"/>
              </a:spcBef>
              <a:buClr>
                <a:schemeClr val="accent1"/>
              </a:buClr>
              <a:buSzPct val="80000"/>
              <a:buFont typeface="Corbel" pitchFamily="34" charset="0"/>
              <a:buChar char="•"/>
              <a:defRPr/>
            </a:pPr>
            <a:r>
              <a:rPr lang="en-US" sz="4000" dirty="0"/>
              <a:t>Technique</a:t>
            </a:r>
          </a:p>
          <a:p>
            <a:pPr marL="742950" lvl="1" indent="-182880" defTabSz="914400">
              <a:lnSpc>
                <a:spcPct val="90000"/>
              </a:lnSpc>
              <a:spcBef>
                <a:spcPct val="20000"/>
              </a:spcBef>
              <a:buClr>
                <a:schemeClr val="accent1"/>
              </a:buClr>
              <a:buSzPct val="80000"/>
              <a:buFont typeface="Corbel" pitchFamily="34" charset="0"/>
              <a:buChar char="•"/>
              <a:defRPr/>
            </a:pPr>
            <a:r>
              <a:rPr lang="en-US" sz="4000" dirty="0"/>
              <a:t>Divide by 16</a:t>
            </a:r>
          </a:p>
          <a:p>
            <a:pPr marL="742950" lvl="1" indent="-182880" defTabSz="914400">
              <a:lnSpc>
                <a:spcPct val="90000"/>
              </a:lnSpc>
              <a:spcBef>
                <a:spcPct val="20000"/>
              </a:spcBef>
              <a:buClr>
                <a:schemeClr val="accent1"/>
              </a:buClr>
              <a:buSzPct val="80000"/>
              <a:buFont typeface="Corbel" pitchFamily="34" charset="0"/>
              <a:buChar char="•"/>
              <a:defRPr/>
            </a:pPr>
            <a:r>
              <a:rPr lang="en-US" sz="4000" dirty="0"/>
              <a:t>Keep track of the remainder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09800" y="152400"/>
            <a:ext cx="7772400" cy="762000"/>
          </a:xfrm>
          <a:prstGeom prst="rect">
            <a:avLst/>
          </a:prstGeom>
        </p:spPr>
        <p:txBody>
          <a:bodyPr/>
          <a:lstStyle/>
          <a:p>
            <a:pPr algn="ctr" defTabSz="914400">
              <a:spcBef>
                <a:spcPct val="0"/>
              </a:spcBef>
              <a:defRPr/>
            </a:pPr>
            <a:r>
              <a:rPr lang="en-US" sz="4400">
                <a:latin typeface="+mj-lt"/>
                <a:ea typeface="+mj-ea"/>
                <a:cs typeface="+mj-cs"/>
              </a:rPr>
              <a:t>Example</a:t>
            </a:r>
            <a:endParaRPr lang="en-US" sz="4400" dirty="0">
              <a:latin typeface="+mj-lt"/>
              <a:ea typeface="+mj-ea"/>
              <a:cs typeface="+mj-cs"/>
            </a:endParaRPr>
          </a:p>
        </p:txBody>
      </p:sp>
      <p:sp>
        <p:nvSpPr>
          <p:cNvPr id="3" name="Text Box 3"/>
          <p:cNvSpPr txBox="1">
            <a:spLocks noChangeArrowheads="1"/>
          </p:cNvSpPr>
          <p:nvPr/>
        </p:nvSpPr>
        <p:spPr bwMode="auto">
          <a:xfrm>
            <a:off x="1828800" y="1371600"/>
            <a:ext cx="2895600" cy="369332"/>
          </a:xfrm>
          <a:prstGeom prst="rect">
            <a:avLst/>
          </a:prstGeom>
          <a:noFill/>
          <a:ln w="57150">
            <a:noFill/>
            <a:miter lim="800000"/>
            <a:headEnd/>
            <a:tailEnd/>
          </a:ln>
          <a:effectLst/>
        </p:spPr>
        <p:txBody>
          <a:bodyPr>
            <a:spAutoFit/>
          </a:bodyPr>
          <a:lstStyle/>
          <a:p>
            <a:pPr algn="ctr">
              <a:spcBef>
                <a:spcPct val="50000"/>
              </a:spcBef>
            </a:pPr>
            <a:r>
              <a:rPr lang="en-US" dirty="0">
                <a:latin typeface="Courier New" pitchFamily="49" charset="0"/>
              </a:rPr>
              <a:t>1234</a:t>
            </a:r>
            <a:r>
              <a:rPr lang="en-US" baseline="-25000" dirty="0">
                <a:latin typeface="Courier New" pitchFamily="49" charset="0"/>
              </a:rPr>
              <a:t>10</a:t>
            </a:r>
            <a:r>
              <a:rPr lang="en-US" dirty="0">
                <a:latin typeface="Courier New" pitchFamily="49" charset="0"/>
              </a:rPr>
              <a:t> = ?</a:t>
            </a:r>
            <a:r>
              <a:rPr lang="en-US" baseline="-25000" dirty="0">
                <a:latin typeface="Courier New" pitchFamily="49" charset="0"/>
              </a:rPr>
              <a:t>16</a:t>
            </a:r>
          </a:p>
        </p:txBody>
      </p:sp>
      <p:grpSp>
        <p:nvGrpSpPr>
          <p:cNvPr id="4" name="Group 6"/>
          <p:cNvGrpSpPr>
            <a:grpSpLocks/>
          </p:cNvGrpSpPr>
          <p:nvPr/>
        </p:nvGrpSpPr>
        <p:grpSpPr bwMode="auto">
          <a:xfrm>
            <a:off x="4800600" y="2438401"/>
            <a:ext cx="3581400" cy="1423988"/>
            <a:chOff x="2064" y="1536"/>
            <a:chExt cx="2256" cy="897"/>
          </a:xfrm>
        </p:grpSpPr>
        <p:sp>
          <p:nvSpPr>
            <p:cNvPr id="5" name="Text Box 7"/>
            <p:cNvSpPr txBox="1">
              <a:spLocks noChangeArrowheads="1"/>
            </p:cNvSpPr>
            <p:nvPr/>
          </p:nvSpPr>
          <p:spPr bwMode="auto">
            <a:xfrm>
              <a:off x="2064" y="1546"/>
              <a:ext cx="1555" cy="407"/>
            </a:xfrm>
            <a:prstGeom prst="rect">
              <a:avLst/>
            </a:prstGeom>
            <a:noFill/>
            <a:ln w="57150">
              <a:noFill/>
              <a:miter lim="800000"/>
              <a:headEnd/>
              <a:tailEnd/>
            </a:ln>
            <a:effectLst/>
          </p:spPr>
          <p:txBody>
            <a:bodyPr>
              <a:spAutoFit/>
            </a:bodyPr>
            <a:lstStyle/>
            <a:p>
              <a:pPr marL="457200" indent="-457200"/>
              <a:r>
                <a:rPr lang="en-US" dirty="0">
                  <a:latin typeface="Courier New" pitchFamily="49" charset="0"/>
                </a:rPr>
                <a:t>16  1234</a:t>
              </a:r>
            </a:p>
            <a:p>
              <a:pPr marL="457200" indent="-457200"/>
              <a:r>
                <a:rPr lang="en-US" dirty="0">
                  <a:latin typeface="Courier New" pitchFamily="49" charset="0"/>
                </a:rPr>
                <a:t>      77   2</a:t>
              </a:r>
            </a:p>
          </p:txBody>
        </p:sp>
        <p:sp>
          <p:nvSpPr>
            <p:cNvPr id="6" name="Line 8"/>
            <p:cNvSpPr>
              <a:spLocks noChangeShapeType="1"/>
            </p:cNvSpPr>
            <p:nvPr/>
          </p:nvSpPr>
          <p:spPr bwMode="auto">
            <a:xfrm>
              <a:off x="2448" y="1536"/>
              <a:ext cx="0" cy="192"/>
            </a:xfrm>
            <a:prstGeom prst="line">
              <a:avLst/>
            </a:prstGeom>
            <a:noFill/>
            <a:ln w="19050">
              <a:solidFill>
                <a:schemeClr val="tx1"/>
              </a:solidFill>
              <a:round/>
              <a:headEnd/>
              <a:tailEnd/>
            </a:ln>
            <a:effectLst/>
          </p:spPr>
          <p:txBody>
            <a:bodyPr anchor="ctr">
              <a:spAutoFit/>
            </a:bodyPr>
            <a:lstStyle/>
            <a:p>
              <a:endParaRPr lang="en-US"/>
            </a:p>
          </p:txBody>
        </p:sp>
        <p:sp>
          <p:nvSpPr>
            <p:cNvPr id="7" name="Line 9"/>
            <p:cNvSpPr>
              <a:spLocks noChangeShapeType="1"/>
            </p:cNvSpPr>
            <p:nvPr/>
          </p:nvSpPr>
          <p:spPr bwMode="auto">
            <a:xfrm>
              <a:off x="2488" y="1728"/>
              <a:ext cx="672" cy="0"/>
            </a:xfrm>
            <a:prstGeom prst="line">
              <a:avLst/>
            </a:prstGeom>
            <a:noFill/>
            <a:ln w="19050">
              <a:solidFill>
                <a:schemeClr val="tx1"/>
              </a:solidFill>
              <a:round/>
              <a:headEnd/>
              <a:tailEnd/>
            </a:ln>
            <a:effectLst/>
          </p:spPr>
          <p:txBody>
            <a:bodyPr anchor="ctr">
              <a:spAutoFit/>
            </a:bodyPr>
            <a:lstStyle/>
            <a:p>
              <a:endParaRPr lang="en-US"/>
            </a:p>
          </p:txBody>
        </p:sp>
        <p:grpSp>
          <p:nvGrpSpPr>
            <p:cNvPr id="8" name="Group 10"/>
            <p:cNvGrpSpPr>
              <a:grpSpLocks/>
            </p:cNvGrpSpPr>
            <p:nvPr/>
          </p:nvGrpSpPr>
          <p:grpSpPr bwMode="auto">
            <a:xfrm>
              <a:off x="2084" y="1780"/>
              <a:ext cx="2236" cy="413"/>
              <a:chOff x="2084" y="1780"/>
              <a:chExt cx="2236" cy="413"/>
            </a:xfrm>
          </p:grpSpPr>
          <p:sp>
            <p:nvSpPr>
              <p:cNvPr id="13" name="Text Box 11"/>
              <p:cNvSpPr txBox="1">
                <a:spLocks noChangeArrowheads="1"/>
              </p:cNvSpPr>
              <p:nvPr/>
            </p:nvSpPr>
            <p:spPr bwMode="auto">
              <a:xfrm>
                <a:off x="2084" y="1786"/>
                <a:ext cx="2236" cy="407"/>
              </a:xfrm>
              <a:prstGeom prst="rect">
                <a:avLst/>
              </a:prstGeom>
              <a:noFill/>
              <a:ln w="57150">
                <a:noFill/>
                <a:miter lim="800000"/>
                <a:headEnd/>
                <a:tailEnd/>
              </a:ln>
              <a:effectLst/>
            </p:spPr>
            <p:txBody>
              <a:bodyPr>
                <a:spAutoFit/>
              </a:bodyPr>
              <a:lstStyle/>
              <a:p>
                <a:pPr marL="457200" indent="-457200"/>
                <a:r>
                  <a:rPr lang="en-US" dirty="0">
                    <a:latin typeface="Courier New" pitchFamily="49" charset="0"/>
                  </a:rPr>
                  <a:t>16</a:t>
                </a:r>
              </a:p>
              <a:p>
                <a:pPr marL="457200" indent="-457200"/>
                <a:r>
                  <a:rPr lang="en-US" dirty="0">
                    <a:latin typeface="Courier New" pitchFamily="49" charset="0"/>
                  </a:rPr>
                  <a:t>       4   13 = D</a:t>
                </a:r>
              </a:p>
            </p:txBody>
          </p:sp>
          <p:sp>
            <p:nvSpPr>
              <p:cNvPr id="14" name="Line 12"/>
              <p:cNvSpPr>
                <a:spLocks noChangeShapeType="1"/>
              </p:cNvSpPr>
              <p:nvPr/>
            </p:nvSpPr>
            <p:spPr bwMode="auto">
              <a:xfrm>
                <a:off x="2478" y="1780"/>
                <a:ext cx="1" cy="192"/>
              </a:xfrm>
              <a:prstGeom prst="line">
                <a:avLst/>
              </a:prstGeom>
              <a:noFill/>
              <a:ln w="19050">
                <a:solidFill>
                  <a:schemeClr val="tx1"/>
                </a:solidFill>
                <a:round/>
                <a:headEnd/>
                <a:tailEnd/>
              </a:ln>
              <a:effectLst/>
            </p:spPr>
            <p:txBody>
              <a:bodyPr anchor="ctr">
                <a:spAutoFit/>
              </a:bodyPr>
              <a:lstStyle/>
              <a:p>
                <a:endParaRPr lang="en-US"/>
              </a:p>
            </p:txBody>
          </p:sp>
          <p:sp>
            <p:nvSpPr>
              <p:cNvPr id="15" name="Line 13"/>
              <p:cNvSpPr>
                <a:spLocks noChangeShapeType="1"/>
              </p:cNvSpPr>
              <p:nvPr/>
            </p:nvSpPr>
            <p:spPr bwMode="auto">
              <a:xfrm>
                <a:off x="2478" y="1966"/>
                <a:ext cx="654" cy="1"/>
              </a:xfrm>
              <a:prstGeom prst="line">
                <a:avLst/>
              </a:prstGeom>
              <a:noFill/>
              <a:ln w="19050">
                <a:solidFill>
                  <a:schemeClr val="tx1"/>
                </a:solidFill>
                <a:round/>
                <a:headEnd/>
                <a:tailEnd/>
              </a:ln>
              <a:effectLst/>
            </p:spPr>
            <p:txBody>
              <a:bodyPr anchor="ctr">
                <a:spAutoFit/>
              </a:bodyPr>
              <a:lstStyle/>
              <a:p>
                <a:endParaRPr lang="en-US"/>
              </a:p>
            </p:txBody>
          </p:sp>
        </p:grpSp>
        <p:grpSp>
          <p:nvGrpSpPr>
            <p:cNvPr id="9" name="Group 14"/>
            <p:cNvGrpSpPr>
              <a:grpSpLocks/>
            </p:cNvGrpSpPr>
            <p:nvPr/>
          </p:nvGrpSpPr>
          <p:grpSpPr bwMode="auto">
            <a:xfrm>
              <a:off x="2084" y="2022"/>
              <a:ext cx="2236" cy="411"/>
              <a:chOff x="2084" y="1780"/>
              <a:chExt cx="2236" cy="411"/>
            </a:xfrm>
          </p:grpSpPr>
          <p:sp>
            <p:nvSpPr>
              <p:cNvPr id="10" name="Text Box 15"/>
              <p:cNvSpPr txBox="1">
                <a:spLocks noChangeArrowheads="1"/>
              </p:cNvSpPr>
              <p:nvPr/>
            </p:nvSpPr>
            <p:spPr bwMode="auto">
              <a:xfrm>
                <a:off x="2084" y="1784"/>
                <a:ext cx="2236" cy="407"/>
              </a:xfrm>
              <a:prstGeom prst="rect">
                <a:avLst/>
              </a:prstGeom>
              <a:noFill/>
              <a:ln w="57150">
                <a:noFill/>
                <a:miter lim="800000"/>
                <a:headEnd/>
                <a:tailEnd/>
              </a:ln>
              <a:effectLst/>
            </p:spPr>
            <p:txBody>
              <a:bodyPr>
                <a:spAutoFit/>
              </a:bodyPr>
              <a:lstStyle/>
              <a:p>
                <a:pPr marL="457200" indent="-457200"/>
                <a:r>
                  <a:rPr lang="en-US" dirty="0">
                    <a:latin typeface="Courier New" pitchFamily="49" charset="0"/>
                  </a:rPr>
                  <a:t>16</a:t>
                </a:r>
              </a:p>
              <a:p>
                <a:pPr marL="457200" indent="-457200"/>
                <a:r>
                  <a:rPr lang="en-US" dirty="0">
                    <a:latin typeface="Courier New" pitchFamily="49" charset="0"/>
                  </a:rPr>
                  <a:t>       0   4</a:t>
                </a:r>
              </a:p>
            </p:txBody>
          </p:sp>
          <p:sp>
            <p:nvSpPr>
              <p:cNvPr id="11" name="Line 16"/>
              <p:cNvSpPr>
                <a:spLocks noChangeShapeType="1"/>
              </p:cNvSpPr>
              <p:nvPr/>
            </p:nvSpPr>
            <p:spPr bwMode="auto">
              <a:xfrm>
                <a:off x="2478" y="1780"/>
                <a:ext cx="1" cy="192"/>
              </a:xfrm>
              <a:prstGeom prst="line">
                <a:avLst/>
              </a:prstGeom>
              <a:noFill/>
              <a:ln w="19050">
                <a:solidFill>
                  <a:schemeClr val="tx1"/>
                </a:solidFill>
                <a:round/>
                <a:headEnd/>
                <a:tailEnd/>
              </a:ln>
              <a:effectLst/>
            </p:spPr>
            <p:txBody>
              <a:bodyPr anchor="ctr">
                <a:spAutoFit/>
              </a:bodyPr>
              <a:lstStyle/>
              <a:p>
                <a:endParaRPr lang="en-US"/>
              </a:p>
            </p:txBody>
          </p:sp>
          <p:sp>
            <p:nvSpPr>
              <p:cNvPr id="12" name="Line 17"/>
              <p:cNvSpPr>
                <a:spLocks noChangeShapeType="1"/>
              </p:cNvSpPr>
              <p:nvPr/>
            </p:nvSpPr>
            <p:spPr bwMode="auto">
              <a:xfrm>
                <a:off x="2478" y="1966"/>
                <a:ext cx="654" cy="1"/>
              </a:xfrm>
              <a:prstGeom prst="line">
                <a:avLst/>
              </a:prstGeom>
              <a:noFill/>
              <a:ln w="19050">
                <a:solidFill>
                  <a:schemeClr val="tx1"/>
                </a:solidFill>
                <a:round/>
                <a:headEnd/>
                <a:tailEnd/>
              </a:ln>
              <a:effectLst/>
            </p:spPr>
            <p:txBody>
              <a:bodyPr anchor="ctr">
                <a:spAutoFit/>
              </a:bodyPr>
              <a:lstStyle/>
              <a:p>
                <a:endParaRPr lang="en-US"/>
              </a:p>
            </p:txBody>
          </p:sp>
        </p:grpSp>
      </p:grpSp>
      <p:sp>
        <p:nvSpPr>
          <p:cNvPr id="16" name="Text Box 4"/>
          <p:cNvSpPr txBox="1">
            <a:spLocks noChangeArrowheads="1"/>
          </p:cNvSpPr>
          <p:nvPr/>
        </p:nvSpPr>
        <p:spPr bwMode="auto">
          <a:xfrm>
            <a:off x="7543800" y="5029200"/>
            <a:ext cx="2895600" cy="369332"/>
          </a:xfrm>
          <a:prstGeom prst="rect">
            <a:avLst/>
          </a:prstGeom>
          <a:noFill/>
          <a:ln w="57150">
            <a:noFill/>
            <a:miter lim="800000"/>
            <a:headEnd/>
            <a:tailEnd/>
          </a:ln>
          <a:effectLst/>
        </p:spPr>
        <p:txBody>
          <a:bodyPr>
            <a:spAutoFit/>
          </a:bodyPr>
          <a:lstStyle/>
          <a:p>
            <a:pPr algn="ctr">
              <a:spcBef>
                <a:spcPct val="50000"/>
              </a:spcBef>
            </a:pPr>
            <a:r>
              <a:rPr lang="en-US">
                <a:latin typeface="Courier New" pitchFamily="49" charset="0"/>
              </a:rPr>
              <a:t>1234</a:t>
            </a:r>
            <a:r>
              <a:rPr lang="en-US" baseline="-25000">
                <a:latin typeface="Courier New" pitchFamily="49" charset="0"/>
              </a:rPr>
              <a:t>10</a:t>
            </a:r>
            <a:r>
              <a:rPr lang="en-US">
                <a:latin typeface="Courier New" pitchFamily="49" charset="0"/>
              </a:rPr>
              <a:t> = 4D2</a:t>
            </a:r>
            <a:r>
              <a:rPr lang="en-US" baseline="-25000">
                <a:latin typeface="Courier New" pitchFamily="49" charset="0"/>
              </a:rPr>
              <a:t>16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wipe(left)">
                                      <p:cBhvr>
                                        <p:cTn id="12"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09800" y="152400"/>
            <a:ext cx="7772400" cy="762000"/>
          </a:xfrm>
          <a:prstGeom prst="rect">
            <a:avLst/>
          </a:prstGeom>
        </p:spPr>
        <p:txBody>
          <a:bodyPr/>
          <a:lstStyle/>
          <a:p>
            <a:pPr algn="ctr" defTabSz="914400">
              <a:spcBef>
                <a:spcPct val="0"/>
              </a:spcBef>
              <a:defRPr/>
            </a:pPr>
            <a:r>
              <a:rPr lang="en-US" sz="4400">
                <a:latin typeface="+mj-lt"/>
                <a:ea typeface="+mj-ea"/>
                <a:cs typeface="+mj-cs"/>
              </a:rPr>
              <a:t>Binary to Octal</a:t>
            </a:r>
            <a:endParaRPr lang="en-US" sz="4400" dirty="0">
              <a:latin typeface="+mj-lt"/>
              <a:ea typeface="+mj-ea"/>
              <a:cs typeface="+mj-cs"/>
            </a:endParaRPr>
          </a:p>
        </p:txBody>
      </p:sp>
      <p:sp>
        <p:nvSpPr>
          <p:cNvPr id="3" name="Oval 4"/>
          <p:cNvSpPr>
            <a:spLocks noChangeArrowheads="1"/>
          </p:cNvSpPr>
          <p:nvPr/>
        </p:nvSpPr>
        <p:spPr bwMode="auto">
          <a:xfrm>
            <a:off x="2744788" y="1981200"/>
            <a:ext cx="2513012" cy="666750"/>
          </a:xfrm>
          <a:prstGeom prst="ellipse">
            <a:avLst/>
          </a:prstGeom>
          <a:solidFill>
            <a:srgbClr val="FFCC66"/>
          </a:solidFill>
          <a:ln w="19050">
            <a:solidFill>
              <a:schemeClr val="tx1"/>
            </a:solidFill>
            <a:round/>
            <a:headEnd/>
            <a:tailEnd/>
          </a:ln>
          <a:effectLst/>
        </p:spPr>
        <p:txBody>
          <a:bodyPr wrap="none" anchor="ctr"/>
          <a:lstStyle/>
          <a:p>
            <a:pPr algn="ctr"/>
            <a:r>
              <a:rPr lang="en-US"/>
              <a:t>Decimal</a:t>
            </a:r>
          </a:p>
        </p:txBody>
      </p:sp>
      <p:sp>
        <p:nvSpPr>
          <p:cNvPr id="4" name="Oval 5"/>
          <p:cNvSpPr>
            <a:spLocks noChangeArrowheads="1"/>
          </p:cNvSpPr>
          <p:nvPr/>
        </p:nvSpPr>
        <p:spPr bwMode="auto">
          <a:xfrm>
            <a:off x="6859588" y="1981200"/>
            <a:ext cx="2513012" cy="666750"/>
          </a:xfrm>
          <a:prstGeom prst="ellipse">
            <a:avLst/>
          </a:prstGeom>
          <a:solidFill>
            <a:srgbClr val="FFCC66"/>
          </a:solidFill>
          <a:ln w="19050">
            <a:solidFill>
              <a:schemeClr val="tx1"/>
            </a:solidFill>
            <a:round/>
            <a:headEnd/>
            <a:tailEnd/>
          </a:ln>
          <a:effectLst/>
        </p:spPr>
        <p:txBody>
          <a:bodyPr wrap="none" anchor="ctr"/>
          <a:lstStyle/>
          <a:p>
            <a:pPr algn="ctr"/>
            <a:r>
              <a:rPr lang="en-US" dirty="0"/>
              <a:t>Octal</a:t>
            </a:r>
          </a:p>
        </p:txBody>
      </p:sp>
      <p:sp>
        <p:nvSpPr>
          <p:cNvPr id="5" name="Oval 6"/>
          <p:cNvSpPr>
            <a:spLocks noChangeArrowheads="1"/>
          </p:cNvSpPr>
          <p:nvPr/>
        </p:nvSpPr>
        <p:spPr bwMode="auto">
          <a:xfrm>
            <a:off x="2744788" y="4143375"/>
            <a:ext cx="2513012" cy="666750"/>
          </a:xfrm>
          <a:prstGeom prst="ellipse">
            <a:avLst/>
          </a:prstGeom>
          <a:solidFill>
            <a:srgbClr val="FFCC66"/>
          </a:solidFill>
          <a:ln w="19050">
            <a:solidFill>
              <a:schemeClr val="tx1"/>
            </a:solidFill>
            <a:round/>
            <a:headEnd/>
            <a:tailEnd/>
          </a:ln>
          <a:effectLst/>
        </p:spPr>
        <p:txBody>
          <a:bodyPr wrap="none" anchor="ctr"/>
          <a:lstStyle/>
          <a:p>
            <a:pPr algn="ctr"/>
            <a:r>
              <a:rPr lang="en-US"/>
              <a:t>Binary</a:t>
            </a:r>
          </a:p>
        </p:txBody>
      </p:sp>
      <p:sp>
        <p:nvSpPr>
          <p:cNvPr id="6" name="Oval 3"/>
          <p:cNvSpPr>
            <a:spLocks noChangeArrowheads="1"/>
          </p:cNvSpPr>
          <p:nvPr/>
        </p:nvSpPr>
        <p:spPr bwMode="auto">
          <a:xfrm>
            <a:off x="6931326" y="4245650"/>
            <a:ext cx="2369537" cy="519351"/>
          </a:xfrm>
          <a:prstGeom prst="ellipse">
            <a:avLst/>
          </a:prstGeom>
          <a:solidFill>
            <a:srgbClr val="FFCC66"/>
          </a:solidFill>
          <a:ln w="19050">
            <a:solidFill>
              <a:schemeClr val="tx1"/>
            </a:solidFill>
            <a:round/>
            <a:headEnd/>
            <a:tailEnd/>
          </a:ln>
          <a:effectLst/>
        </p:spPr>
        <p:txBody>
          <a:bodyPr wrap="none" anchor="ctr">
            <a:spAutoFit/>
          </a:bodyPr>
          <a:lstStyle/>
          <a:p>
            <a:pPr algn="ctr"/>
            <a:r>
              <a:rPr lang="en-US" dirty="0"/>
              <a:t>Hexadecimal</a:t>
            </a:r>
          </a:p>
        </p:txBody>
      </p:sp>
      <p:sp>
        <p:nvSpPr>
          <p:cNvPr id="7" name="Line 7"/>
          <p:cNvSpPr>
            <a:spLocks noChangeShapeType="1"/>
          </p:cNvSpPr>
          <p:nvPr/>
        </p:nvSpPr>
        <p:spPr bwMode="auto">
          <a:xfrm flipV="1">
            <a:off x="5334000" y="2743200"/>
            <a:ext cx="1752600" cy="1447800"/>
          </a:xfrm>
          <a:prstGeom prst="line">
            <a:avLst/>
          </a:prstGeom>
          <a:noFill/>
          <a:ln w="57150">
            <a:solidFill>
              <a:schemeClr val="folHlink"/>
            </a:solidFill>
            <a:round/>
            <a:headEnd/>
            <a:tailEnd type="triangle" w="med" len="med"/>
          </a:ln>
          <a:effectLst/>
        </p:spPr>
        <p:txBody>
          <a:bodyPr anchor="ctr">
            <a:spAutoFit/>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9CBD3C9-4E66-426D-948E-7CF4778107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xmlns="" id="{DDB95FCF-AD96-482F-9FB8-CD95725E6E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xmlns="" id="{64EEEC00-AD80-4734-BEE6-04CBDEC830C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xmlns="" id="{24AF37F0-1E8F-443E-AA28-4BC6348204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3DBE9D54-6250-40F2-A23A-F9CEBF5F91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43840" y="256540"/>
            <a:ext cx="11704320" cy="63652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xmlns="" id="{E46E6328-0D82-4747-8B39-60373321BB3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978660" y="545896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Rectangle 2"/>
          <p:cNvSpPr txBox="1">
            <a:spLocks noChangeArrowheads="1"/>
          </p:cNvSpPr>
          <p:nvPr/>
        </p:nvSpPr>
        <p:spPr>
          <a:xfrm>
            <a:off x="243840" y="5308599"/>
            <a:ext cx="9966960" cy="1325880"/>
          </a:xfrm>
          <a:prstGeom prst="rect">
            <a:avLst/>
          </a:prstGeom>
        </p:spPr>
        <p:txBody>
          <a:bodyPr vert="horz" lIns="91440" tIns="45720" rIns="91440" bIns="45720" rtlCol="0" anchor="b">
            <a:normAutofit/>
          </a:bodyPr>
          <a:lstStyle/>
          <a:p>
            <a:pPr algn="ctr" defTabSz="914400">
              <a:lnSpc>
                <a:spcPct val="85000"/>
              </a:lnSpc>
              <a:spcBef>
                <a:spcPct val="0"/>
              </a:spcBef>
              <a:spcAft>
                <a:spcPts val="600"/>
              </a:spcAft>
              <a:defRPr/>
            </a:pPr>
            <a:r>
              <a:rPr lang="en-US" sz="6600" b="1" cap="all" dirty="0">
                <a:ln w="3175" cmpd="sng">
                  <a:noFill/>
                </a:ln>
                <a:solidFill>
                  <a:schemeClr val="accent1"/>
                </a:soli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counting</a:t>
            </a:r>
          </a:p>
        </p:txBody>
      </p:sp>
      <p:graphicFrame>
        <p:nvGraphicFramePr>
          <p:cNvPr id="3" name="Group 105"/>
          <p:cNvGraphicFramePr>
            <a:graphicFrameLocks noGrp="1"/>
          </p:cNvGraphicFramePr>
          <p:nvPr>
            <p:extLst>
              <p:ext uri="{D42A27DB-BD31-4B8C-83A1-F6EECF244321}">
                <p14:modId xmlns:p14="http://schemas.microsoft.com/office/powerpoint/2010/main" val="1014993089"/>
              </p:ext>
            </p:extLst>
          </p:nvPr>
        </p:nvGraphicFramePr>
        <p:xfrm>
          <a:off x="1254178" y="720342"/>
          <a:ext cx="9683644" cy="4705087"/>
        </p:xfrm>
        <a:graphic>
          <a:graphicData uri="http://schemas.openxmlformats.org/drawingml/2006/table">
            <a:tbl>
              <a:tblPr firstRow="1" bandRow="1">
                <a:tableStyleId>{5C22544A-7EE6-4342-B048-85BDC9FD1C3A}</a:tableStyleId>
              </a:tblPr>
              <a:tblGrid>
                <a:gridCol w="2698458">
                  <a:extLst>
                    <a:ext uri="{9D8B030D-6E8A-4147-A177-3AD203B41FA5}">
                      <a16:colId xmlns:a16="http://schemas.microsoft.com/office/drawing/2014/main" xmlns="" val="20000"/>
                    </a:ext>
                  </a:extLst>
                </a:gridCol>
                <a:gridCol w="2313136">
                  <a:extLst>
                    <a:ext uri="{9D8B030D-6E8A-4147-A177-3AD203B41FA5}">
                      <a16:colId xmlns:a16="http://schemas.microsoft.com/office/drawing/2014/main" xmlns="" val="20001"/>
                    </a:ext>
                  </a:extLst>
                </a:gridCol>
                <a:gridCol w="2046081">
                  <a:extLst>
                    <a:ext uri="{9D8B030D-6E8A-4147-A177-3AD203B41FA5}">
                      <a16:colId xmlns:a16="http://schemas.microsoft.com/office/drawing/2014/main" xmlns="" val="20002"/>
                    </a:ext>
                  </a:extLst>
                </a:gridCol>
                <a:gridCol w="2625969">
                  <a:extLst>
                    <a:ext uri="{9D8B030D-6E8A-4147-A177-3AD203B41FA5}">
                      <a16:colId xmlns:a16="http://schemas.microsoft.com/office/drawing/2014/main" xmlns="" val="20003"/>
                    </a:ext>
                  </a:extLst>
                </a:gridCol>
              </a:tblGrid>
              <a:tr h="8899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u="none" strike="noStrike" cap="none" normalizeH="0" baseline="0">
                        <a:ln>
                          <a:noFill/>
                        </a:ln>
                        <a:effectLst/>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a:ln>
                            <a:noFill/>
                          </a:ln>
                          <a:effectLst/>
                        </a:rPr>
                        <a:t>Decimal</a:t>
                      </a:r>
                      <a:endParaRPr kumimoji="0" lang="en-US" sz="1600" b="0" i="0" u="none" strike="noStrike" cap="none" normalizeH="0" baseline="0">
                        <a:ln>
                          <a:noFill/>
                        </a:ln>
                        <a:solidFill>
                          <a:schemeClr val="tx1"/>
                        </a:solidFill>
                        <a:effectLst/>
                        <a:latin typeface="Times New Roman" pitchFamily="18" charset="0"/>
                      </a:endParaRPr>
                    </a:p>
                  </a:txBody>
                  <a:tcPr marL="60515" marR="60515" marT="30258" marB="30258"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u="none" strike="noStrike" cap="none" normalizeH="0" baseline="0">
                        <a:ln>
                          <a:noFill/>
                        </a:ln>
                        <a:effectLst/>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a:ln>
                            <a:noFill/>
                          </a:ln>
                          <a:effectLst/>
                        </a:rPr>
                        <a:t>Binary</a:t>
                      </a:r>
                      <a:endParaRPr kumimoji="0" lang="en-US" sz="1600" b="0" i="0" u="none" strike="noStrike" cap="none" normalizeH="0" baseline="0">
                        <a:ln>
                          <a:noFill/>
                        </a:ln>
                        <a:solidFill>
                          <a:schemeClr val="tx1"/>
                        </a:solidFill>
                        <a:effectLst/>
                        <a:latin typeface="Times New Roman" pitchFamily="18" charset="0"/>
                      </a:endParaRPr>
                    </a:p>
                  </a:txBody>
                  <a:tcPr marL="60515" marR="60515" marT="30258" marB="30258"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u="none" strike="noStrike" cap="none" normalizeH="0" baseline="0">
                        <a:ln>
                          <a:noFill/>
                        </a:ln>
                        <a:effectLst/>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a:ln>
                            <a:noFill/>
                          </a:ln>
                          <a:effectLst/>
                        </a:rPr>
                        <a:t>Octal</a:t>
                      </a:r>
                      <a:endParaRPr kumimoji="0" lang="en-US" sz="1600" b="0" i="0" u="none" strike="noStrike" cap="none" normalizeH="0" baseline="0">
                        <a:ln>
                          <a:noFill/>
                        </a:ln>
                        <a:solidFill>
                          <a:schemeClr val="tx1"/>
                        </a:solidFill>
                        <a:effectLst/>
                        <a:latin typeface="Times New Roman" pitchFamily="18" charset="0"/>
                      </a:endParaRPr>
                    </a:p>
                  </a:txBody>
                  <a:tcPr marL="60515" marR="60515" marT="30258" marB="30258"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a:ln>
                            <a:noFill/>
                          </a:ln>
                          <a:effectLst/>
                        </a:rPr>
                        <a:t>Hexa-</a:t>
                      </a:r>
                      <a:br>
                        <a:rPr kumimoji="0" lang="en-US" sz="1600" u="none" strike="noStrike" cap="none" normalizeH="0" baseline="0">
                          <a:ln>
                            <a:noFill/>
                          </a:ln>
                          <a:effectLst/>
                        </a:rPr>
                      </a:br>
                      <a:r>
                        <a:rPr kumimoji="0" lang="en-US" sz="1600" u="none" strike="noStrike" cap="none" normalizeH="0" baseline="0">
                          <a:ln>
                            <a:noFill/>
                          </a:ln>
                          <a:effectLst/>
                        </a:rPr>
                        <a:t>decimal</a:t>
                      </a:r>
                      <a:endParaRPr kumimoji="0" lang="en-US" sz="1600" b="0" i="0" u="none" strike="noStrike" cap="none" normalizeH="0" baseline="0">
                        <a:ln>
                          <a:noFill/>
                        </a:ln>
                        <a:solidFill>
                          <a:schemeClr val="tx1"/>
                        </a:solidFill>
                        <a:effectLst/>
                        <a:latin typeface="Times New Roman" pitchFamily="18" charset="0"/>
                      </a:endParaRPr>
                    </a:p>
                  </a:txBody>
                  <a:tcPr marL="60515" marR="60515" marT="30258" marB="30258" horzOverflow="overflow"/>
                </a:tc>
                <a:extLst>
                  <a:ext uri="{0D108BD9-81ED-4DB2-BD59-A6C34878D82A}">
                    <a16:rowId xmlns:a16="http://schemas.microsoft.com/office/drawing/2014/main" xmlns="" val="10000"/>
                  </a:ext>
                </a:extLst>
              </a:tr>
              <a:tr h="47689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a:ln>
                            <a:noFill/>
                          </a:ln>
                          <a:effectLst/>
                        </a:rPr>
                        <a:t>0</a:t>
                      </a:r>
                      <a:endParaRPr kumimoji="0" lang="en-US" sz="1600" b="0" i="0" u="none" strike="noStrike" cap="none" normalizeH="0" baseline="0">
                        <a:ln>
                          <a:noFill/>
                        </a:ln>
                        <a:solidFill>
                          <a:schemeClr val="tx1"/>
                        </a:solidFill>
                        <a:effectLst/>
                        <a:latin typeface="Times New Roman" pitchFamily="18" charset="0"/>
                      </a:endParaRPr>
                    </a:p>
                  </a:txBody>
                  <a:tcPr marL="60515" marR="60515" marT="30258" marB="30258" horzOverflow="overflow"/>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a:ln>
                            <a:noFill/>
                          </a:ln>
                          <a:effectLst/>
                        </a:rPr>
                        <a:t>0</a:t>
                      </a:r>
                      <a:endParaRPr kumimoji="0" lang="en-US" sz="1600" b="0" i="0" u="none" strike="noStrike" cap="none" normalizeH="0" baseline="0">
                        <a:ln>
                          <a:noFill/>
                        </a:ln>
                        <a:solidFill>
                          <a:schemeClr val="tx1"/>
                        </a:solidFill>
                        <a:effectLst/>
                        <a:latin typeface="Times New Roman" pitchFamily="18" charset="0"/>
                      </a:endParaRPr>
                    </a:p>
                  </a:txBody>
                  <a:tcPr marL="60515" marR="60515" marT="30258" marB="30258"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a:ln>
                            <a:noFill/>
                          </a:ln>
                          <a:effectLst/>
                        </a:rPr>
                        <a:t>0</a:t>
                      </a:r>
                      <a:endParaRPr kumimoji="0" lang="en-US" sz="1600" b="0" i="0" u="none" strike="noStrike" cap="none" normalizeH="0" baseline="0">
                        <a:ln>
                          <a:noFill/>
                        </a:ln>
                        <a:solidFill>
                          <a:schemeClr val="tx1"/>
                        </a:solidFill>
                        <a:effectLst/>
                        <a:latin typeface="Times New Roman" pitchFamily="18" charset="0"/>
                      </a:endParaRPr>
                    </a:p>
                  </a:txBody>
                  <a:tcPr marL="60515" marR="60515" marT="30258" marB="30258"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a:ln>
                            <a:noFill/>
                          </a:ln>
                          <a:effectLst/>
                        </a:rPr>
                        <a:t>0</a:t>
                      </a:r>
                      <a:endParaRPr kumimoji="0" lang="en-US" sz="1600" b="0" i="0" u="none" strike="noStrike" cap="none" normalizeH="0" baseline="0">
                        <a:ln>
                          <a:noFill/>
                        </a:ln>
                        <a:solidFill>
                          <a:schemeClr val="tx1"/>
                        </a:solidFill>
                        <a:effectLst/>
                        <a:latin typeface="Times New Roman" pitchFamily="18" charset="0"/>
                      </a:endParaRPr>
                    </a:p>
                  </a:txBody>
                  <a:tcPr marL="60515" marR="60515" marT="30258" marB="30258" horzOverflow="overflow"/>
                </a:tc>
                <a:extLst>
                  <a:ext uri="{0D108BD9-81ED-4DB2-BD59-A6C34878D82A}">
                    <a16:rowId xmlns:a16="http://schemas.microsoft.com/office/drawing/2014/main" xmlns="" val="10001"/>
                  </a:ext>
                </a:extLst>
              </a:tr>
              <a:tr h="47689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a:ln>
                            <a:noFill/>
                          </a:ln>
                          <a:effectLst/>
                        </a:rPr>
                        <a:t>1</a:t>
                      </a:r>
                      <a:endParaRPr kumimoji="0" lang="en-US" sz="1600" b="0" i="0" u="none" strike="noStrike" cap="none" normalizeH="0" baseline="0">
                        <a:ln>
                          <a:noFill/>
                        </a:ln>
                        <a:solidFill>
                          <a:schemeClr val="tx1"/>
                        </a:solidFill>
                        <a:effectLst/>
                        <a:latin typeface="Times New Roman" pitchFamily="18" charset="0"/>
                      </a:endParaRPr>
                    </a:p>
                  </a:txBody>
                  <a:tcPr marL="60515" marR="60515" marT="30258" marB="30258" horzOverflow="overflow"/>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a:ln>
                            <a:noFill/>
                          </a:ln>
                          <a:effectLst/>
                        </a:rPr>
                        <a:t>1</a:t>
                      </a:r>
                      <a:endParaRPr kumimoji="0" lang="en-US" sz="1600" b="0" i="0" u="none" strike="noStrike" cap="none" normalizeH="0" baseline="0">
                        <a:ln>
                          <a:noFill/>
                        </a:ln>
                        <a:solidFill>
                          <a:schemeClr val="tx1"/>
                        </a:solidFill>
                        <a:effectLst/>
                        <a:latin typeface="Times New Roman" pitchFamily="18" charset="0"/>
                      </a:endParaRPr>
                    </a:p>
                  </a:txBody>
                  <a:tcPr marL="60515" marR="60515" marT="30258" marB="30258"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a:ln>
                            <a:noFill/>
                          </a:ln>
                          <a:effectLst/>
                        </a:rPr>
                        <a:t>1</a:t>
                      </a:r>
                      <a:endParaRPr kumimoji="0" lang="en-US" sz="1600" b="0" i="0" u="none" strike="noStrike" cap="none" normalizeH="0" baseline="0">
                        <a:ln>
                          <a:noFill/>
                        </a:ln>
                        <a:solidFill>
                          <a:schemeClr val="tx1"/>
                        </a:solidFill>
                        <a:effectLst/>
                        <a:latin typeface="Times New Roman" pitchFamily="18" charset="0"/>
                      </a:endParaRPr>
                    </a:p>
                  </a:txBody>
                  <a:tcPr marL="60515" marR="60515" marT="30258" marB="30258"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a:ln>
                            <a:noFill/>
                          </a:ln>
                          <a:effectLst/>
                        </a:rPr>
                        <a:t>1</a:t>
                      </a:r>
                      <a:endParaRPr kumimoji="0" lang="en-US" sz="1600" b="0" i="0" u="none" strike="noStrike" cap="none" normalizeH="0" baseline="0">
                        <a:ln>
                          <a:noFill/>
                        </a:ln>
                        <a:solidFill>
                          <a:schemeClr val="tx1"/>
                        </a:solidFill>
                        <a:effectLst/>
                        <a:latin typeface="Times New Roman" pitchFamily="18" charset="0"/>
                      </a:endParaRPr>
                    </a:p>
                  </a:txBody>
                  <a:tcPr marL="60515" marR="60515" marT="30258" marB="30258" horzOverflow="overflow"/>
                </a:tc>
                <a:extLst>
                  <a:ext uri="{0D108BD9-81ED-4DB2-BD59-A6C34878D82A}">
                    <a16:rowId xmlns:a16="http://schemas.microsoft.com/office/drawing/2014/main" xmlns="" val="10002"/>
                  </a:ext>
                </a:extLst>
              </a:tr>
              <a:tr h="47689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a:ln>
                            <a:noFill/>
                          </a:ln>
                          <a:effectLst/>
                        </a:rPr>
                        <a:t>2</a:t>
                      </a:r>
                      <a:endParaRPr kumimoji="0" lang="en-US" sz="1600" b="0" i="0" u="none" strike="noStrike" cap="none" normalizeH="0" baseline="0">
                        <a:ln>
                          <a:noFill/>
                        </a:ln>
                        <a:solidFill>
                          <a:schemeClr val="tx1"/>
                        </a:solidFill>
                        <a:effectLst/>
                        <a:latin typeface="Times New Roman" pitchFamily="18" charset="0"/>
                      </a:endParaRPr>
                    </a:p>
                  </a:txBody>
                  <a:tcPr marL="60515" marR="60515" marT="30258" marB="30258" horzOverflow="overflow"/>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a:ln>
                            <a:noFill/>
                          </a:ln>
                          <a:effectLst/>
                        </a:rPr>
                        <a:t>10</a:t>
                      </a:r>
                      <a:endParaRPr kumimoji="0" lang="en-US" sz="1600" b="0" i="0" u="none" strike="noStrike" cap="none" normalizeH="0" baseline="0">
                        <a:ln>
                          <a:noFill/>
                        </a:ln>
                        <a:solidFill>
                          <a:schemeClr val="tx1"/>
                        </a:solidFill>
                        <a:effectLst/>
                        <a:latin typeface="Times New Roman" pitchFamily="18" charset="0"/>
                      </a:endParaRPr>
                    </a:p>
                  </a:txBody>
                  <a:tcPr marL="60515" marR="60515" marT="30258" marB="30258"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a:ln>
                            <a:noFill/>
                          </a:ln>
                          <a:effectLst/>
                        </a:rPr>
                        <a:t>2</a:t>
                      </a:r>
                      <a:endParaRPr kumimoji="0" lang="en-US" sz="1600" b="0" i="0" u="none" strike="noStrike" cap="none" normalizeH="0" baseline="0">
                        <a:ln>
                          <a:noFill/>
                        </a:ln>
                        <a:solidFill>
                          <a:schemeClr val="tx1"/>
                        </a:solidFill>
                        <a:effectLst/>
                        <a:latin typeface="Times New Roman" pitchFamily="18" charset="0"/>
                      </a:endParaRPr>
                    </a:p>
                  </a:txBody>
                  <a:tcPr marL="60515" marR="60515" marT="30258" marB="30258"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a:ln>
                            <a:noFill/>
                          </a:ln>
                          <a:effectLst/>
                        </a:rPr>
                        <a:t>2</a:t>
                      </a:r>
                      <a:endParaRPr kumimoji="0" lang="en-US" sz="1600" b="0" i="0" u="none" strike="noStrike" cap="none" normalizeH="0" baseline="0">
                        <a:ln>
                          <a:noFill/>
                        </a:ln>
                        <a:solidFill>
                          <a:schemeClr val="tx1"/>
                        </a:solidFill>
                        <a:effectLst/>
                        <a:latin typeface="Times New Roman" pitchFamily="18" charset="0"/>
                      </a:endParaRPr>
                    </a:p>
                  </a:txBody>
                  <a:tcPr marL="60515" marR="60515" marT="30258" marB="30258" horzOverflow="overflow"/>
                </a:tc>
                <a:extLst>
                  <a:ext uri="{0D108BD9-81ED-4DB2-BD59-A6C34878D82A}">
                    <a16:rowId xmlns:a16="http://schemas.microsoft.com/office/drawing/2014/main" xmlns="" val="10003"/>
                  </a:ext>
                </a:extLst>
              </a:tr>
              <a:tr h="47689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a:ln>
                            <a:noFill/>
                          </a:ln>
                          <a:effectLst/>
                        </a:rPr>
                        <a:t>3</a:t>
                      </a:r>
                      <a:endParaRPr kumimoji="0" lang="en-US" sz="1600" b="0" i="0" u="none" strike="noStrike" cap="none" normalizeH="0" baseline="0">
                        <a:ln>
                          <a:noFill/>
                        </a:ln>
                        <a:solidFill>
                          <a:schemeClr val="tx1"/>
                        </a:solidFill>
                        <a:effectLst/>
                        <a:latin typeface="Times New Roman" pitchFamily="18" charset="0"/>
                      </a:endParaRPr>
                    </a:p>
                  </a:txBody>
                  <a:tcPr marL="60515" marR="60515" marT="30258" marB="30258" horzOverflow="overflow"/>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a:ln>
                            <a:noFill/>
                          </a:ln>
                          <a:effectLst/>
                        </a:rPr>
                        <a:t>11</a:t>
                      </a:r>
                      <a:endParaRPr kumimoji="0" lang="en-US" sz="1600" b="0" i="0" u="none" strike="noStrike" cap="none" normalizeH="0" baseline="0">
                        <a:ln>
                          <a:noFill/>
                        </a:ln>
                        <a:solidFill>
                          <a:schemeClr val="tx1"/>
                        </a:solidFill>
                        <a:effectLst/>
                        <a:latin typeface="Times New Roman" pitchFamily="18" charset="0"/>
                      </a:endParaRPr>
                    </a:p>
                  </a:txBody>
                  <a:tcPr marL="60515" marR="60515" marT="30258" marB="30258"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a:ln>
                            <a:noFill/>
                          </a:ln>
                          <a:effectLst/>
                        </a:rPr>
                        <a:t>3</a:t>
                      </a:r>
                      <a:endParaRPr kumimoji="0" lang="en-US" sz="1600" b="0" i="0" u="none" strike="noStrike" cap="none" normalizeH="0" baseline="0">
                        <a:ln>
                          <a:noFill/>
                        </a:ln>
                        <a:solidFill>
                          <a:schemeClr val="tx1"/>
                        </a:solidFill>
                        <a:effectLst/>
                        <a:latin typeface="Times New Roman" pitchFamily="18" charset="0"/>
                      </a:endParaRPr>
                    </a:p>
                  </a:txBody>
                  <a:tcPr marL="60515" marR="60515" marT="30258" marB="30258"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a:ln>
                            <a:noFill/>
                          </a:ln>
                          <a:effectLst/>
                        </a:rPr>
                        <a:t>3</a:t>
                      </a:r>
                      <a:endParaRPr kumimoji="0" lang="en-US" sz="1600" b="0" i="0" u="none" strike="noStrike" cap="none" normalizeH="0" baseline="0">
                        <a:ln>
                          <a:noFill/>
                        </a:ln>
                        <a:solidFill>
                          <a:schemeClr val="tx1"/>
                        </a:solidFill>
                        <a:effectLst/>
                        <a:latin typeface="Times New Roman" pitchFamily="18" charset="0"/>
                      </a:endParaRPr>
                    </a:p>
                  </a:txBody>
                  <a:tcPr marL="60515" marR="60515" marT="30258" marB="30258" horzOverflow="overflow"/>
                </a:tc>
                <a:extLst>
                  <a:ext uri="{0D108BD9-81ED-4DB2-BD59-A6C34878D82A}">
                    <a16:rowId xmlns:a16="http://schemas.microsoft.com/office/drawing/2014/main" xmlns="" val="10004"/>
                  </a:ext>
                </a:extLst>
              </a:tr>
              <a:tr h="47689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a:ln>
                            <a:noFill/>
                          </a:ln>
                          <a:effectLst/>
                        </a:rPr>
                        <a:t>4</a:t>
                      </a:r>
                      <a:endParaRPr kumimoji="0" lang="en-US" sz="1600" b="0" i="0" u="none" strike="noStrike" cap="none" normalizeH="0" baseline="0">
                        <a:ln>
                          <a:noFill/>
                        </a:ln>
                        <a:solidFill>
                          <a:schemeClr val="tx1"/>
                        </a:solidFill>
                        <a:effectLst/>
                        <a:latin typeface="Times New Roman" pitchFamily="18" charset="0"/>
                      </a:endParaRPr>
                    </a:p>
                  </a:txBody>
                  <a:tcPr marL="60515" marR="60515" marT="30258" marB="30258" horzOverflow="overflow"/>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a:ln>
                            <a:noFill/>
                          </a:ln>
                          <a:effectLst/>
                        </a:rPr>
                        <a:t>100</a:t>
                      </a:r>
                      <a:endParaRPr kumimoji="0" lang="en-US" sz="1600" b="0" i="0" u="none" strike="noStrike" cap="none" normalizeH="0" baseline="0">
                        <a:ln>
                          <a:noFill/>
                        </a:ln>
                        <a:solidFill>
                          <a:schemeClr val="tx1"/>
                        </a:solidFill>
                        <a:effectLst/>
                        <a:latin typeface="Times New Roman" pitchFamily="18" charset="0"/>
                      </a:endParaRPr>
                    </a:p>
                  </a:txBody>
                  <a:tcPr marL="60515" marR="60515" marT="30258" marB="30258"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a:ln>
                            <a:noFill/>
                          </a:ln>
                          <a:effectLst/>
                        </a:rPr>
                        <a:t>4</a:t>
                      </a:r>
                      <a:endParaRPr kumimoji="0" lang="en-US" sz="1600" b="0" i="0" u="none" strike="noStrike" cap="none" normalizeH="0" baseline="0">
                        <a:ln>
                          <a:noFill/>
                        </a:ln>
                        <a:solidFill>
                          <a:schemeClr val="tx1"/>
                        </a:solidFill>
                        <a:effectLst/>
                        <a:latin typeface="Times New Roman" pitchFamily="18" charset="0"/>
                      </a:endParaRPr>
                    </a:p>
                  </a:txBody>
                  <a:tcPr marL="60515" marR="60515" marT="30258" marB="30258"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a:ln>
                            <a:noFill/>
                          </a:ln>
                          <a:effectLst/>
                        </a:rPr>
                        <a:t>4</a:t>
                      </a:r>
                      <a:endParaRPr kumimoji="0" lang="en-US" sz="1600" b="0" i="0" u="none" strike="noStrike" cap="none" normalizeH="0" baseline="0">
                        <a:ln>
                          <a:noFill/>
                        </a:ln>
                        <a:solidFill>
                          <a:schemeClr val="tx1"/>
                        </a:solidFill>
                        <a:effectLst/>
                        <a:latin typeface="Times New Roman" pitchFamily="18" charset="0"/>
                      </a:endParaRPr>
                    </a:p>
                  </a:txBody>
                  <a:tcPr marL="60515" marR="60515" marT="30258" marB="30258" horzOverflow="overflow"/>
                </a:tc>
                <a:extLst>
                  <a:ext uri="{0D108BD9-81ED-4DB2-BD59-A6C34878D82A}">
                    <a16:rowId xmlns:a16="http://schemas.microsoft.com/office/drawing/2014/main" xmlns="" val="10005"/>
                  </a:ext>
                </a:extLst>
              </a:tr>
              <a:tr h="47689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a:ln>
                            <a:noFill/>
                          </a:ln>
                          <a:effectLst/>
                        </a:rPr>
                        <a:t>5</a:t>
                      </a:r>
                      <a:endParaRPr kumimoji="0" lang="en-US" sz="1600" b="0" i="0" u="none" strike="noStrike" cap="none" normalizeH="0" baseline="0">
                        <a:ln>
                          <a:noFill/>
                        </a:ln>
                        <a:solidFill>
                          <a:schemeClr val="tx1"/>
                        </a:solidFill>
                        <a:effectLst/>
                        <a:latin typeface="Times New Roman" pitchFamily="18" charset="0"/>
                      </a:endParaRPr>
                    </a:p>
                  </a:txBody>
                  <a:tcPr marL="60515" marR="60515" marT="30258" marB="30258" horzOverflow="overflow"/>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a:ln>
                            <a:noFill/>
                          </a:ln>
                          <a:effectLst/>
                        </a:rPr>
                        <a:t>101</a:t>
                      </a:r>
                      <a:endParaRPr kumimoji="0" lang="en-US" sz="1600" b="0" i="0" u="none" strike="noStrike" cap="none" normalizeH="0" baseline="0">
                        <a:ln>
                          <a:noFill/>
                        </a:ln>
                        <a:solidFill>
                          <a:schemeClr val="tx1"/>
                        </a:solidFill>
                        <a:effectLst/>
                        <a:latin typeface="Times New Roman" pitchFamily="18" charset="0"/>
                      </a:endParaRPr>
                    </a:p>
                  </a:txBody>
                  <a:tcPr marL="60515" marR="60515" marT="30258" marB="30258"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a:ln>
                            <a:noFill/>
                          </a:ln>
                          <a:effectLst/>
                        </a:rPr>
                        <a:t>5</a:t>
                      </a:r>
                      <a:endParaRPr kumimoji="0" lang="en-US" sz="1600" b="0" i="0" u="none" strike="noStrike" cap="none" normalizeH="0" baseline="0">
                        <a:ln>
                          <a:noFill/>
                        </a:ln>
                        <a:solidFill>
                          <a:schemeClr val="tx1"/>
                        </a:solidFill>
                        <a:effectLst/>
                        <a:latin typeface="Times New Roman" pitchFamily="18" charset="0"/>
                      </a:endParaRPr>
                    </a:p>
                  </a:txBody>
                  <a:tcPr marL="60515" marR="60515" marT="30258" marB="30258"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a:ln>
                            <a:noFill/>
                          </a:ln>
                          <a:effectLst/>
                        </a:rPr>
                        <a:t>5</a:t>
                      </a:r>
                      <a:endParaRPr kumimoji="0" lang="en-US" sz="1600" b="0" i="0" u="none" strike="noStrike" cap="none" normalizeH="0" baseline="0">
                        <a:ln>
                          <a:noFill/>
                        </a:ln>
                        <a:solidFill>
                          <a:schemeClr val="tx1"/>
                        </a:solidFill>
                        <a:effectLst/>
                        <a:latin typeface="Times New Roman" pitchFamily="18" charset="0"/>
                      </a:endParaRPr>
                    </a:p>
                  </a:txBody>
                  <a:tcPr marL="60515" marR="60515" marT="30258" marB="30258" horzOverflow="overflow"/>
                </a:tc>
                <a:extLst>
                  <a:ext uri="{0D108BD9-81ED-4DB2-BD59-A6C34878D82A}">
                    <a16:rowId xmlns:a16="http://schemas.microsoft.com/office/drawing/2014/main" xmlns="" val="10006"/>
                  </a:ext>
                </a:extLst>
              </a:tr>
              <a:tr h="47689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a:ln>
                            <a:noFill/>
                          </a:ln>
                          <a:effectLst/>
                        </a:rPr>
                        <a:t>6</a:t>
                      </a:r>
                      <a:endParaRPr kumimoji="0" lang="en-US" sz="1600" b="0" i="0" u="none" strike="noStrike" cap="none" normalizeH="0" baseline="0">
                        <a:ln>
                          <a:noFill/>
                        </a:ln>
                        <a:solidFill>
                          <a:schemeClr val="tx1"/>
                        </a:solidFill>
                        <a:effectLst/>
                        <a:latin typeface="Times New Roman" pitchFamily="18" charset="0"/>
                      </a:endParaRPr>
                    </a:p>
                  </a:txBody>
                  <a:tcPr marL="60515" marR="60515" marT="30258" marB="30258" horzOverflow="overflow"/>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110</a:t>
                      </a:r>
                      <a:endParaRPr kumimoji="0" lang="en-US" sz="1600" b="0" i="0" u="none" strike="noStrike" cap="none" normalizeH="0" baseline="0" dirty="0">
                        <a:ln>
                          <a:noFill/>
                        </a:ln>
                        <a:solidFill>
                          <a:schemeClr val="tx1"/>
                        </a:solidFill>
                        <a:effectLst/>
                        <a:latin typeface="Times New Roman" pitchFamily="18" charset="0"/>
                      </a:endParaRPr>
                    </a:p>
                  </a:txBody>
                  <a:tcPr marL="60515" marR="60515" marT="30258" marB="30258"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a:ln>
                            <a:noFill/>
                          </a:ln>
                          <a:effectLst/>
                        </a:rPr>
                        <a:t>6</a:t>
                      </a:r>
                      <a:endParaRPr kumimoji="0" lang="en-US" sz="1600" b="0" i="0" u="none" strike="noStrike" cap="none" normalizeH="0" baseline="0">
                        <a:ln>
                          <a:noFill/>
                        </a:ln>
                        <a:solidFill>
                          <a:schemeClr val="tx1"/>
                        </a:solidFill>
                        <a:effectLst/>
                        <a:latin typeface="Times New Roman" pitchFamily="18" charset="0"/>
                      </a:endParaRPr>
                    </a:p>
                  </a:txBody>
                  <a:tcPr marL="60515" marR="60515" marT="30258" marB="30258"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a:ln>
                            <a:noFill/>
                          </a:ln>
                          <a:effectLst/>
                        </a:rPr>
                        <a:t>6</a:t>
                      </a:r>
                      <a:endParaRPr kumimoji="0" lang="en-US" sz="1600" b="0" i="0" u="none" strike="noStrike" cap="none" normalizeH="0" baseline="0">
                        <a:ln>
                          <a:noFill/>
                        </a:ln>
                        <a:solidFill>
                          <a:schemeClr val="tx1"/>
                        </a:solidFill>
                        <a:effectLst/>
                        <a:latin typeface="Times New Roman" pitchFamily="18" charset="0"/>
                      </a:endParaRPr>
                    </a:p>
                  </a:txBody>
                  <a:tcPr marL="60515" marR="60515" marT="30258" marB="30258" horzOverflow="overflow"/>
                </a:tc>
                <a:extLst>
                  <a:ext uri="{0D108BD9-81ED-4DB2-BD59-A6C34878D82A}">
                    <a16:rowId xmlns:a16="http://schemas.microsoft.com/office/drawing/2014/main" xmlns="" val="10007"/>
                  </a:ext>
                </a:extLst>
              </a:tr>
              <a:tr h="47689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a:ln>
                            <a:noFill/>
                          </a:ln>
                          <a:effectLst/>
                        </a:rPr>
                        <a:t>7</a:t>
                      </a:r>
                      <a:endParaRPr kumimoji="0" lang="en-US" sz="1600" b="0" i="0" u="none" strike="noStrike" cap="none" normalizeH="0" baseline="0">
                        <a:ln>
                          <a:noFill/>
                        </a:ln>
                        <a:solidFill>
                          <a:schemeClr val="tx1"/>
                        </a:solidFill>
                        <a:effectLst/>
                        <a:latin typeface="Times New Roman" pitchFamily="18" charset="0"/>
                      </a:endParaRPr>
                    </a:p>
                  </a:txBody>
                  <a:tcPr marL="60515" marR="60515" marT="30258" marB="30258" horzOverflow="overflow"/>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a:ln>
                            <a:noFill/>
                          </a:ln>
                          <a:effectLst/>
                        </a:rPr>
                        <a:t>111</a:t>
                      </a:r>
                      <a:endParaRPr kumimoji="0" lang="en-US" sz="1600" b="0" i="0" u="none" strike="noStrike" cap="none" normalizeH="0" baseline="0">
                        <a:ln>
                          <a:noFill/>
                        </a:ln>
                        <a:solidFill>
                          <a:schemeClr val="tx1"/>
                        </a:solidFill>
                        <a:effectLst/>
                        <a:latin typeface="Times New Roman" pitchFamily="18" charset="0"/>
                      </a:endParaRPr>
                    </a:p>
                  </a:txBody>
                  <a:tcPr marL="60515" marR="60515" marT="30258" marB="30258"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a:ln>
                            <a:noFill/>
                          </a:ln>
                          <a:effectLst/>
                        </a:rPr>
                        <a:t>7</a:t>
                      </a:r>
                      <a:endParaRPr kumimoji="0" lang="en-US" sz="1600" b="0" i="0" u="none" strike="noStrike" cap="none" normalizeH="0" baseline="0">
                        <a:ln>
                          <a:noFill/>
                        </a:ln>
                        <a:solidFill>
                          <a:schemeClr val="tx1"/>
                        </a:solidFill>
                        <a:effectLst/>
                        <a:latin typeface="Times New Roman" pitchFamily="18" charset="0"/>
                      </a:endParaRPr>
                    </a:p>
                  </a:txBody>
                  <a:tcPr marL="60515" marR="60515" marT="30258" marB="30258"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7</a:t>
                      </a:r>
                      <a:endParaRPr kumimoji="0" lang="en-US" sz="1600" b="0" i="0" u="none" strike="noStrike" cap="none" normalizeH="0" baseline="0" dirty="0">
                        <a:ln>
                          <a:noFill/>
                        </a:ln>
                        <a:solidFill>
                          <a:schemeClr val="tx1"/>
                        </a:solidFill>
                        <a:effectLst/>
                        <a:latin typeface="Times New Roman" pitchFamily="18" charset="0"/>
                      </a:endParaRPr>
                    </a:p>
                  </a:txBody>
                  <a:tcPr marL="60515" marR="60515" marT="30258" marB="30258" horzOverflow="overflow"/>
                </a:tc>
                <a:extLst>
                  <a:ext uri="{0D108BD9-81ED-4DB2-BD59-A6C34878D82A}">
                    <a16:rowId xmlns:a16="http://schemas.microsoft.com/office/drawing/2014/main" xmlns="" val="10008"/>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2"/>
          <p:cNvSpPr txBox="1">
            <a:spLocks noChangeArrowheads="1"/>
          </p:cNvSpPr>
          <p:nvPr/>
        </p:nvSpPr>
        <p:spPr>
          <a:xfrm>
            <a:off x="504594" y="643466"/>
            <a:ext cx="3145871" cy="5547536"/>
          </a:xfrm>
          <a:prstGeom prst="rect">
            <a:avLst/>
          </a:prstGeom>
          <a:noFill/>
          <a:ln w="12700" cmpd="sng">
            <a:noFill/>
          </a:ln>
        </p:spPr>
        <p:txBody>
          <a:bodyPr vert="horz" lIns="91440" tIns="45720" rIns="91440" bIns="45720" rtlCol="0" anchor="ctr">
            <a:normAutofit/>
          </a:bodyPr>
          <a:lstStyle/>
          <a:p>
            <a:pPr algn="ctr" defTabSz="914400">
              <a:lnSpc>
                <a:spcPct val="90000"/>
              </a:lnSpc>
              <a:spcBef>
                <a:spcPct val="0"/>
              </a:spcBef>
              <a:spcAft>
                <a:spcPts val="600"/>
              </a:spcAft>
              <a:defRPr/>
            </a:pPr>
            <a:r>
              <a:rPr lang="en-US" sz="2800">
                <a:solidFill>
                  <a:srgbClr val="FFFFFF"/>
                </a:solidFill>
                <a:latin typeface="+mj-lt"/>
                <a:ea typeface="+mj-ea"/>
                <a:cs typeface="+mj-cs"/>
              </a:rPr>
              <a:t>Binary to Octal</a:t>
            </a:r>
          </a:p>
        </p:txBody>
      </p:sp>
      <p:sp>
        <p:nvSpPr>
          <p:cNvPr id="3" name="Rectangle 3"/>
          <p:cNvSpPr txBox="1">
            <a:spLocks noChangeArrowheads="1"/>
          </p:cNvSpPr>
          <p:nvPr/>
        </p:nvSpPr>
        <p:spPr>
          <a:xfrm>
            <a:off x="751115" y="643466"/>
            <a:ext cx="10773518" cy="5580362"/>
          </a:xfrm>
          <a:prstGeom prst="rect">
            <a:avLst/>
          </a:prstGeom>
        </p:spPr>
        <p:txBody>
          <a:bodyPr vert="horz" lIns="91440" tIns="45720" rIns="91440" bIns="45720" rtlCol="0" anchor="ctr">
            <a:normAutofit/>
          </a:bodyPr>
          <a:lstStyle/>
          <a:p>
            <a:pPr marL="342900" indent="-182880" defTabSz="914400">
              <a:lnSpc>
                <a:spcPct val="90000"/>
              </a:lnSpc>
              <a:spcBef>
                <a:spcPct val="20000"/>
              </a:spcBef>
              <a:buClr>
                <a:schemeClr val="accent1"/>
              </a:buClr>
              <a:buSzPct val="80000"/>
              <a:buFont typeface="Corbel" pitchFamily="34" charset="0"/>
              <a:buChar char="•"/>
              <a:defRPr/>
            </a:pPr>
            <a:r>
              <a:rPr lang="en-US" sz="3600" dirty="0"/>
              <a:t>Technique</a:t>
            </a:r>
          </a:p>
          <a:p>
            <a:pPr marL="742950" lvl="1" indent="-182880" defTabSz="914400">
              <a:lnSpc>
                <a:spcPct val="90000"/>
              </a:lnSpc>
              <a:spcBef>
                <a:spcPct val="20000"/>
              </a:spcBef>
              <a:buClr>
                <a:schemeClr val="accent1"/>
              </a:buClr>
              <a:buSzPct val="80000"/>
              <a:buFont typeface="Corbel" pitchFamily="34" charset="0"/>
              <a:buChar char="•"/>
              <a:defRPr/>
            </a:pPr>
            <a:r>
              <a:rPr lang="en-US" sz="3600" dirty="0"/>
              <a:t>Group bits in threes, starting on right</a:t>
            </a:r>
          </a:p>
          <a:p>
            <a:pPr marL="742950" lvl="1" indent="-182880" defTabSz="914400">
              <a:lnSpc>
                <a:spcPct val="90000"/>
              </a:lnSpc>
              <a:spcBef>
                <a:spcPct val="20000"/>
              </a:spcBef>
              <a:buClr>
                <a:schemeClr val="accent1"/>
              </a:buClr>
              <a:buSzPct val="80000"/>
              <a:buFont typeface="Corbel" pitchFamily="34" charset="0"/>
              <a:buChar char="•"/>
              <a:defRPr/>
            </a:pPr>
            <a:r>
              <a:rPr lang="en-US" sz="3600" dirty="0"/>
              <a:t>Convert to octal digits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09800" y="152400"/>
            <a:ext cx="7772400" cy="762000"/>
          </a:xfrm>
          <a:prstGeom prst="rect">
            <a:avLst/>
          </a:prstGeom>
        </p:spPr>
        <p:txBody>
          <a:bodyPr/>
          <a:lstStyle/>
          <a:p>
            <a:pPr algn="ctr" defTabSz="914400">
              <a:spcBef>
                <a:spcPct val="0"/>
              </a:spcBef>
              <a:defRPr/>
            </a:pPr>
            <a:r>
              <a:rPr lang="en-US" sz="4400">
                <a:latin typeface="+mj-lt"/>
                <a:ea typeface="+mj-ea"/>
                <a:cs typeface="+mj-cs"/>
              </a:rPr>
              <a:t>Example</a:t>
            </a:r>
            <a:endParaRPr lang="en-US" sz="4400" dirty="0">
              <a:latin typeface="+mj-lt"/>
              <a:ea typeface="+mj-ea"/>
              <a:cs typeface="+mj-cs"/>
            </a:endParaRPr>
          </a:p>
        </p:txBody>
      </p:sp>
      <p:sp>
        <p:nvSpPr>
          <p:cNvPr id="3" name="Text Box 3"/>
          <p:cNvSpPr txBox="1">
            <a:spLocks noChangeArrowheads="1"/>
          </p:cNvSpPr>
          <p:nvPr/>
        </p:nvSpPr>
        <p:spPr bwMode="auto">
          <a:xfrm>
            <a:off x="1828800" y="1371600"/>
            <a:ext cx="4267200" cy="369332"/>
          </a:xfrm>
          <a:prstGeom prst="rect">
            <a:avLst/>
          </a:prstGeom>
          <a:noFill/>
          <a:ln w="57150">
            <a:noFill/>
            <a:miter lim="800000"/>
            <a:headEnd/>
            <a:tailEnd/>
          </a:ln>
          <a:effectLst/>
        </p:spPr>
        <p:txBody>
          <a:bodyPr>
            <a:spAutoFit/>
          </a:bodyPr>
          <a:lstStyle/>
          <a:p>
            <a:pPr algn="ctr">
              <a:spcBef>
                <a:spcPct val="50000"/>
              </a:spcBef>
            </a:pPr>
            <a:r>
              <a:rPr lang="en-US" dirty="0">
                <a:latin typeface="Courier New" pitchFamily="49" charset="0"/>
              </a:rPr>
              <a:t>1011010111</a:t>
            </a:r>
            <a:r>
              <a:rPr lang="en-US" baseline="-25000" dirty="0">
                <a:latin typeface="Courier New" pitchFamily="49" charset="0"/>
              </a:rPr>
              <a:t>2</a:t>
            </a:r>
            <a:r>
              <a:rPr lang="en-US" dirty="0">
                <a:latin typeface="Courier New" pitchFamily="49" charset="0"/>
              </a:rPr>
              <a:t> = ?</a:t>
            </a:r>
            <a:r>
              <a:rPr lang="en-US" baseline="-25000" dirty="0">
                <a:latin typeface="Courier New" pitchFamily="49" charset="0"/>
              </a:rPr>
              <a:t>8</a:t>
            </a:r>
          </a:p>
        </p:txBody>
      </p:sp>
      <p:grpSp>
        <p:nvGrpSpPr>
          <p:cNvPr id="4" name="Group 4"/>
          <p:cNvGrpSpPr>
            <a:grpSpLocks/>
          </p:cNvGrpSpPr>
          <p:nvPr/>
        </p:nvGrpSpPr>
        <p:grpSpPr bwMode="auto">
          <a:xfrm>
            <a:off x="4953000" y="2667000"/>
            <a:ext cx="4267200" cy="1200150"/>
            <a:chOff x="2160" y="1680"/>
            <a:chExt cx="2688" cy="756"/>
          </a:xfrm>
        </p:grpSpPr>
        <p:sp>
          <p:nvSpPr>
            <p:cNvPr id="5" name="Text Box 5"/>
            <p:cNvSpPr txBox="1">
              <a:spLocks noChangeArrowheads="1"/>
            </p:cNvSpPr>
            <p:nvPr/>
          </p:nvSpPr>
          <p:spPr bwMode="auto">
            <a:xfrm>
              <a:off x="2160" y="1680"/>
              <a:ext cx="2688" cy="756"/>
            </a:xfrm>
            <a:prstGeom prst="rect">
              <a:avLst/>
            </a:prstGeom>
            <a:noFill/>
            <a:ln w="57150">
              <a:noFill/>
              <a:miter lim="800000"/>
              <a:headEnd/>
              <a:tailEnd/>
            </a:ln>
            <a:effectLst/>
          </p:spPr>
          <p:txBody>
            <a:bodyPr>
              <a:spAutoFit/>
            </a:bodyPr>
            <a:lstStyle/>
            <a:p>
              <a:pPr>
                <a:spcBef>
                  <a:spcPct val="50000"/>
                </a:spcBef>
              </a:pPr>
              <a:r>
                <a:rPr lang="en-US" dirty="0">
                  <a:latin typeface="Courier New" pitchFamily="49" charset="0"/>
                </a:rPr>
                <a:t>1 011 010 111</a:t>
              </a:r>
            </a:p>
            <a:p>
              <a:pPr>
                <a:spcBef>
                  <a:spcPct val="50000"/>
                </a:spcBef>
              </a:pPr>
              <a:endParaRPr lang="en-US" dirty="0">
                <a:latin typeface="Courier New" pitchFamily="49" charset="0"/>
              </a:endParaRPr>
            </a:p>
            <a:p>
              <a:pPr>
                <a:spcBef>
                  <a:spcPct val="50000"/>
                </a:spcBef>
              </a:pPr>
              <a:r>
                <a:rPr lang="en-US" dirty="0">
                  <a:latin typeface="Courier New" pitchFamily="49" charset="0"/>
                </a:rPr>
                <a:t>1  3   2   7</a:t>
              </a:r>
              <a:r>
                <a:rPr lang="en-US" baseline="-25000" dirty="0">
                  <a:latin typeface="Courier New" pitchFamily="49" charset="0"/>
                </a:rPr>
                <a:t>  </a:t>
              </a:r>
            </a:p>
          </p:txBody>
        </p:sp>
        <p:sp>
          <p:nvSpPr>
            <p:cNvPr id="6" name="Line 6"/>
            <p:cNvSpPr>
              <a:spLocks noChangeShapeType="1"/>
            </p:cNvSpPr>
            <p:nvPr/>
          </p:nvSpPr>
          <p:spPr bwMode="auto">
            <a:xfrm>
              <a:off x="2236" y="1824"/>
              <a:ext cx="0" cy="432"/>
            </a:xfrm>
            <a:prstGeom prst="line">
              <a:avLst/>
            </a:prstGeom>
            <a:noFill/>
            <a:ln w="57150">
              <a:solidFill>
                <a:schemeClr val="folHlink"/>
              </a:solidFill>
              <a:round/>
              <a:headEnd/>
              <a:tailEnd type="triangle" w="med" len="med"/>
            </a:ln>
            <a:effectLst/>
          </p:spPr>
          <p:txBody>
            <a:bodyPr anchor="ctr">
              <a:spAutoFit/>
            </a:bodyPr>
            <a:lstStyle/>
            <a:p>
              <a:endParaRPr lang="en-US"/>
            </a:p>
          </p:txBody>
        </p:sp>
        <p:sp>
          <p:nvSpPr>
            <p:cNvPr id="7" name="Line 7"/>
            <p:cNvSpPr>
              <a:spLocks noChangeShapeType="1"/>
            </p:cNvSpPr>
            <p:nvPr/>
          </p:nvSpPr>
          <p:spPr bwMode="auto">
            <a:xfrm>
              <a:off x="2544" y="1824"/>
              <a:ext cx="0" cy="432"/>
            </a:xfrm>
            <a:prstGeom prst="line">
              <a:avLst/>
            </a:prstGeom>
            <a:noFill/>
            <a:ln w="57150">
              <a:solidFill>
                <a:schemeClr val="folHlink"/>
              </a:solidFill>
              <a:round/>
              <a:headEnd/>
              <a:tailEnd type="triangle" w="med" len="med"/>
            </a:ln>
            <a:effectLst/>
          </p:spPr>
          <p:txBody>
            <a:bodyPr anchor="ctr">
              <a:spAutoFit/>
            </a:bodyPr>
            <a:lstStyle/>
            <a:p>
              <a:endParaRPr lang="en-US"/>
            </a:p>
          </p:txBody>
        </p:sp>
        <p:sp>
          <p:nvSpPr>
            <p:cNvPr id="8" name="Line 8"/>
            <p:cNvSpPr>
              <a:spLocks noChangeShapeType="1"/>
            </p:cNvSpPr>
            <p:nvPr/>
          </p:nvSpPr>
          <p:spPr bwMode="auto">
            <a:xfrm>
              <a:off x="2880" y="1824"/>
              <a:ext cx="0" cy="432"/>
            </a:xfrm>
            <a:prstGeom prst="line">
              <a:avLst/>
            </a:prstGeom>
            <a:noFill/>
            <a:ln w="57150">
              <a:solidFill>
                <a:schemeClr val="folHlink"/>
              </a:solidFill>
              <a:round/>
              <a:headEnd/>
              <a:tailEnd type="triangle" w="med" len="med"/>
            </a:ln>
            <a:effectLst/>
          </p:spPr>
          <p:txBody>
            <a:bodyPr anchor="ctr">
              <a:spAutoFit/>
            </a:bodyPr>
            <a:lstStyle/>
            <a:p>
              <a:endParaRPr lang="en-US"/>
            </a:p>
          </p:txBody>
        </p:sp>
        <p:sp>
          <p:nvSpPr>
            <p:cNvPr id="9" name="Line 9"/>
            <p:cNvSpPr>
              <a:spLocks noChangeShapeType="1"/>
            </p:cNvSpPr>
            <p:nvPr/>
          </p:nvSpPr>
          <p:spPr bwMode="auto">
            <a:xfrm>
              <a:off x="3216" y="1824"/>
              <a:ext cx="0" cy="432"/>
            </a:xfrm>
            <a:prstGeom prst="line">
              <a:avLst/>
            </a:prstGeom>
            <a:noFill/>
            <a:ln w="57150">
              <a:solidFill>
                <a:schemeClr val="folHlink"/>
              </a:solidFill>
              <a:round/>
              <a:headEnd/>
              <a:tailEnd type="triangle" w="med" len="med"/>
            </a:ln>
            <a:effectLst/>
          </p:spPr>
          <p:txBody>
            <a:bodyPr anchor="ctr">
              <a:spAutoFit/>
            </a:bodyPr>
            <a:lstStyle/>
            <a:p>
              <a:endParaRPr lang="en-US"/>
            </a:p>
          </p:txBody>
        </p:sp>
      </p:grpSp>
      <p:sp>
        <p:nvSpPr>
          <p:cNvPr id="10" name="Text Box 10"/>
          <p:cNvSpPr txBox="1">
            <a:spLocks noChangeArrowheads="1"/>
          </p:cNvSpPr>
          <p:nvPr/>
        </p:nvSpPr>
        <p:spPr bwMode="auto">
          <a:xfrm>
            <a:off x="6096000" y="5410200"/>
            <a:ext cx="4267200" cy="369332"/>
          </a:xfrm>
          <a:prstGeom prst="rect">
            <a:avLst/>
          </a:prstGeom>
          <a:noFill/>
          <a:ln w="57150">
            <a:noFill/>
            <a:miter lim="800000"/>
            <a:headEnd/>
            <a:tailEnd/>
          </a:ln>
          <a:effectLst/>
        </p:spPr>
        <p:txBody>
          <a:bodyPr>
            <a:spAutoFit/>
          </a:bodyPr>
          <a:lstStyle/>
          <a:p>
            <a:pPr algn="r">
              <a:spcBef>
                <a:spcPct val="50000"/>
              </a:spcBef>
            </a:pPr>
            <a:r>
              <a:rPr lang="en-US" dirty="0">
                <a:latin typeface="Courier New" pitchFamily="49" charset="0"/>
              </a:rPr>
              <a:t>1011010111</a:t>
            </a:r>
            <a:r>
              <a:rPr lang="en-US" baseline="-25000" dirty="0">
                <a:latin typeface="Courier New" pitchFamily="49" charset="0"/>
              </a:rPr>
              <a:t>2</a:t>
            </a:r>
            <a:r>
              <a:rPr lang="en-US" dirty="0">
                <a:latin typeface="Courier New" pitchFamily="49" charset="0"/>
              </a:rPr>
              <a:t> = 1327</a:t>
            </a:r>
            <a:r>
              <a:rPr lang="en-US" baseline="-25000" dirty="0">
                <a:latin typeface="Courier New" pitchFamily="49" charset="0"/>
              </a:rPr>
              <a:t>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wipe(left)">
                                      <p:cBhvr>
                                        <p:cTn id="1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09800" y="152400"/>
            <a:ext cx="7772400" cy="762000"/>
          </a:xfrm>
          <a:prstGeom prst="rect">
            <a:avLst/>
          </a:prstGeom>
        </p:spPr>
        <p:txBody>
          <a:bodyPr/>
          <a:lstStyle/>
          <a:p>
            <a:pPr algn="ctr" defTabSz="914400">
              <a:spcBef>
                <a:spcPct val="0"/>
              </a:spcBef>
              <a:defRPr/>
            </a:pPr>
            <a:r>
              <a:rPr lang="en-US" sz="4400">
                <a:latin typeface="+mj-lt"/>
                <a:ea typeface="+mj-ea"/>
                <a:cs typeface="+mj-cs"/>
              </a:rPr>
              <a:t>Binary to Hexadecimal</a:t>
            </a:r>
            <a:endParaRPr lang="en-US" sz="4400" dirty="0">
              <a:latin typeface="+mj-lt"/>
              <a:ea typeface="+mj-ea"/>
              <a:cs typeface="+mj-cs"/>
            </a:endParaRPr>
          </a:p>
        </p:txBody>
      </p:sp>
      <p:sp>
        <p:nvSpPr>
          <p:cNvPr id="3" name="Oval 4"/>
          <p:cNvSpPr>
            <a:spLocks noChangeArrowheads="1"/>
          </p:cNvSpPr>
          <p:nvPr/>
        </p:nvSpPr>
        <p:spPr bwMode="auto">
          <a:xfrm>
            <a:off x="2744788" y="1981200"/>
            <a:ext cx="2513012" cy="666750"/>
          </a:xfrm>
          <a:prstGeom prst="ellipse">
            <a:avLst/>
          </a:prstGeom>
          <a:solidFill>
            <a:srgbClr val="FFCC66"/>
          </a:solidFill>
          <a:ln w="19050">
            <a:solidFill>
              <a:schemeClr val="tx1"/>
            </a:solidFill>
            <a:round/>
            <a:headEnd/>
            <a:tailEnd/>
          </a:ln>
          <a:effectLst/>
        </p:spPr>
        <p:txBody>
          <a:bodyPr wrap="none" anchor="ctr"/>
          <a:lstStyle/>
          <a:p>
            <a:pPr algn="ctr"/>
            <a:r>
              <a:rPr lang="en-US" dirty="0"/>
              <a:t>Decimal</a:t>
            </a:r>
          </a:p>
        </p:txBody>
      </p:sp>
      <p:sp>
        <p:nvSpPr>
          <p:cNvPr id="4" name="Oval 5"/>
          <p:cNvSpPr>
            <a:spLocks noChangeArrowheads="1"/>
          </p:cNvSpPr>
          <p:nvPr/>
        </p:nvSpPr>
        <p:spPr bwMode="auto">
          <a:xfrm>
            <a:off x="6859588" y="1981200"/>
            <a:ext cx="2513012" cy="666750"/>
          </a:xfrm>
          <a:prstGeom prst="ellipse">
            <a:avLst/>
          </a:prstGeom>
          <a:solidFill>
            <a:srgbClr val="FFCC66"/>
          </a:solidFill>
          <a:ln w="19050">
            <a:solidFill>
              <a:schemeClr val="tx1"/>
            </a:solidFill>
            <a:round/>
            <a:headEnd/>
            <a:tailEnd/>
          </a:ln>
          <a:effectLst/>
        </p:spPr>
        <p:txBody>
          <a:bodyPr wrap="none" anchor="ctr"/>
          <a:lstStyle/>
          <a:p>
            <a:pPr algn="ctr"/>
            <a:r>
              <a:rPr lang="en-US" dirty="0"/>
              <a:t>Octal</a:t>
            </a:r>
          </a:p>
        </p:txBody>
      </p:sp>
      <p:sp>
        <p:nvSpPr>
          <p:cNvPr id="5" name="Oval 6"/>
          <p:cNvSpPr>
            <a:spLocks noChangeArrowheads="1"/>
          </p:cNvSpPr>
          <p:nvPr/>
        </p:nvSpPr>
        <p:spPr bwMode="auto">
          <a:xfrm>
            <a:off x="2744788" y="4143375"/>
            <a:ext cx="2513012" cy="666750"/>
          </a:xfrm>
          <a:prstGeom prst="ellipse">
            <a:avLst/>
          </a:prstGeom>
          <a:solidFill>
            <a:srgbClr val="FFCC66"/>
          </a:solidFill>
          <a:ln w="19050">
            <a:solidFill>
              <a:schemeClr val="tx1"/>
            </a:solidFill>
            <a:round/>
            <a:headEnd/>
            <a:tailEnd/>
          </a:ln>
          <a:effectLst/>
        </p:spPr>
        <p:txBody>
          <a:bodyPr wrap="none" anchor="ctr"/>
          <a:lstStyle/>
          <a:p>
            <a:pPr algn="ctr"/>
            <a:r>
              <a:rPr lang="en-US"/>
              <a:t>Binary</a:t>
            </a:r>
          </a:p>
        </p:txBody>
      </p:sp>
      <p:sp>
        <p:nvSpPr>
          <p:cNvPr id="6" name="Oval 3"/>
          <p:cNvSpPr>
            <a:spLocks noChangeArrowheads="1"/>
          </p:cNvSpPr>
          <p:nvPr/>
        </p:nvSpPr>
        <p:spPr bwMode="auto">
          <a:xfrm>
            <a:off x="6931326" y="4245650"/>
            <a:ext cx="2369537" cy="519351"/>
          </a:xfrm>
          <a:prstGeom prst="ellipse">
            <a:avLst/>
          </a:prstGeom>
          <a:solidFill>
            <a:srgbClr val="FFCC66"/>
          </a:solidFill>
          <a:ln w="19050">
            <a:solidFill>
              <a:schemeClr val="tx1"/>
            </a:solidFill>
            <a:round/>
            <a:headEnd/>
            <a:tailEnd/>
          </a:ln>
          <a:effectLst/>
        </p:spPr>
        <p:txBody>
          <a:bodyPr wrap="none" anchor="ctr">
            <a:spAutoFit/>
          </a:bodyPr>
          <a:lstStyle/>
          <a:p>
            <a:pPr algn="ctr"/>
            <a:r>
              <a:rPr lang="en-US" dirty="0"/>
              <a:t>Hexadecimal</a:t>
            </a:r>
          </a:p>
        </p:txBody>
      </p:sp>
      <p:sp>
        <p:nvSpPr>
          <p:cNvPr id="7" name="Line 7"/>
          <p:cNvSpPr>
            <a:spLocks noChangeShapeType="1"/>
          </p:cNvSpPr>
          <p:nvPr/>
        </p:nvSpPr>
        <p:spPr bwMode="auto">
          <a:xfrm flipV="1">
            <a:off x="5486400" y="4495800"/>
            <a:ext cx="1219200" cy="0"/>
          </a:xfrm>
          <a:prstGeom prst="line">
            <a:avLst/>
          </a:prstGeom>
          <a:noFill/>
          <a:ln w="57150">
            <a:solidFill>
              <a:schemeClr val="folHlink"/>
            </a:solidFill>
            <a:round/>
            <a:headEnd/>
            <a:tailEnd type="triangle" w="med" len="med"/>
          </a:ln>
          <a:effectLst/>
        </p:spPr>
        <p:txBody>
          <a:bodyPr anchor="ctr">
            <a:spAutoFit/>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2"/>
          <p:cNvSpPr txBox="1">
            <a:spLocks noChangeArrowheads="1"/>
          </p:cNvSpPr>
          <p:nvPr/>
        </p:nvSpPr>
        <p:spPr>
          <a:xfrm>
            <a:off x="504594" y="643466"/>
            <a:ext cx="3145871" cy="5547536"/>
          </a:xfrm>
          <a:prstGeom prst="rect">
            <a:avLst/>
          </a:prstGeom>
          <a:noFill/>
          <a:ln w="12700" cmpd="sng">
            <a:noFill/>
          </a:ln>
        </p:spPr>
        <p:txBody>
          <a:bodyPr vert="horz" lIns="91440" tIns="45720" rIns="91440" bIns="45720" rtlCol="0" anchor="ctr">
            <a:normAutofit/>
          </a:bodyPr>
          <a:lstStyle/>
          <a:p>
            <a:pPr algn="ctr" defTabSz="914400">
              <a:lnSpc>
                <a:spcPct val="90000"/>
              </a:lnSpc>
              <a:spcBef>
                <a:spcPct val="0"/>
              </a:spcBef>
              <a:spcAft>
                <a:spcPts val="600"/>
              </a:spcAft>
              <a:defRPr/>
            </a:pPr>
            <a:r>
              <a:rPr lang="en-US" sz="2800">
                <a:solidFill>
                  <a:srgbClr val="FFFFFF"/>
                </a:solidFill>
                <a:latin typeface="+mj-lt"/>
                <a:ea typeface="+mj-ea"/>
                <a:cs typeface="+mj-cs"/>
              </a:rPr>
              <a:t>Binary to Hexadecimal</a:t>
            </a:r>
          </a:p>
        </p:txBody>
      </p:sp>
      <p:sp>
        <p:nvSpPr>
          <p:cNvPr id="3" name="Rectangle 3"/>
          <p:cNvSpPr txBox="1">
            <a:spLocks noChangeArrowheads="1"/>
          </p:cNvSpPr>
          <p:nvPr/>
        </p:nvSpPr>
        <p:spPr>
          <a:xfrm>
            <a:off x="914401" y="643466"/>
            <a:ext cx="10610232" cy="5580362"/>
          </a:xfrm>
          <a:prstGeom prst="rect">
            <a:avLst/>
          </a:prstGeom>
        </p:spPr>
        <p:txBody>
          <a:bodyPr vert="horz" lIns="91440" tIns="45720" rIns="91440" bIns="45720" rtlCol="0" anchor="ctr">
            <a:normAutofit/>
          </a:bodyPr>
          <a:lstStyle/>
          <a:p>
            <a:pPr marL="342900" indent="-182880" defTabSz="914400">
              <a:lnSpc>
                <a:spcPct val="90000"/>
              </a:lnSpc>
              <a:spcBef>
                <a:spcPct val="20000"/>
              </a:spcBef>
              <a:buClr>
                <a:schemeClr val="accent1"/>
              </a:buClr>
              <a:buSzPct val="80000"/>
              <a:buFont typeface="Corbel" pitchFamily="34" charset="0"/>
              <a:buChar char="•"/>
              <a:defRPr/>
            </a:pPr>
            <a:r>
              <a:rPr lang="en-US" sz="3600" dirty="0"/>
              <a:t>Technique</a:t>
            </a:r>
          </a:p>
          <a:p>
            <a:pPr marL="742950" lvl="1" indent="-182880" defTabSz="914400">
              <a:lnSpc>
                <a:spcPct val="90000"/>
              </a:lnSpc>
              <a:spcBef>
                <a:spcPct val="20000"/>
              </a:spcBef>
              <a:buClr>
                <a:schemeClr val="accent1"/>
              </a:buClr>
              <a:buSzPct val="80000"/>
              <a:buFont typeface="Corbel" pitchFamily="34" charset="0"/>
              <a:buChar char="•"/>
              <a:defRPr/>
            </a:pPr>
            <a:r>
              <a:rPr lang="en-US" sz="3600" dirty="0"/>
              <a:t>Group bits in fours, starting on right</a:t>
            </a:r>
          </a:p>
          <a:p>
            <a:pPr marL="742950" lvl="1" indent="-182880" defTabSz="914400">
              <a:lnSpc>
                <a:spcPct val="90000"/>
              </a:lnSpc>
              <a:spcBef>
                <a:spcPct val="20000"/>
              </a:spcBef>
              <a:buClr>
                <a:schemeClr val="accent1"/>
              </a:buClr>
              <a:buSzPct val="80000"/>
              <a:buFont typeface="Corbel" pitchFamily="34" charset="0"/>
              <a:buChar char="•"/>
              <a:defRPr/>
            </a:pPr>
            <a:r>
              <a:rPr lang="en-US" sz="3600" dirty="0"/>
              <a:t>Convert to hexadecimal digits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09800" y="152400"/>
            <a:ext cx="7772400" cy="762000"/>
          </a:xfrm>
          <a:prstGeom prst="rect">
            <a:avLst/>
          </a:prstGeom>
        </p:spPr>
        <p:txBody>
          <a:bodyPr/>
          <a:lstStyle/>
          <a:p>
            <a:pPr algn="ctr" defTabSz="914400">
              <a:spcBef>
                <a:spcPct val="0"/>
              </a:spcBef>
              <a:defRPr/>
            </a:pPr>
            <a:r>
              <a:rPr lang="en-US" sz="4400">
                <a:latin typeface="+mj-lt"/>
                <a:ea typeface="+mj-ea"/>
                <a:cs typeface="+mj-cs"/>
              </a:rPr>
              <a:t>Example</a:t>
            </a:r>
            <a:endParaRPr lang="en-US" sz="4400" dirty="0">
              <a:latin typeface="+mj-lt"/>
              <a:ea typeface="+mj-ea"/>
              <a:cs typeface="+mj-cs"/>
            </a:endParaRPr>
          </a:p>
        </p:txBody>
      </p:sp>
      <p:sp>
        <p:nvSpPr>
          <p:cNvPr id="3" name="Text Box 3"/>
          <p:cNvSpPr txBox="1">
            <a:spLocks noChangeArrowheads="1"/>
          </p:cNvSpPr>
          <p:nvPr/>
        </p:nvSpPr>
        <p:spPr bwMode="auto">
          <a:xfrm>
            <a:off x="1828800" y="1371600"/>
            <a:ext cx="4267200" cy="369332"/>
          </a:xfrm>
          <a:prstGeom prst="rect">
            <a:avLst/>
          </a:prstGeom>
          <a:noFill/>
          <a:ln w="57150">
            <a:noFill/>
            <a:miter lim="800000"/>
            <a:headEnd/>
            <a:tailEnd/>
          </a:ln>
          <a:effectLst/>
        </p:spPr>
        <p:txBody>
          <a:bodyPr>
            <a:spAutoFit/>
          </a:bodyPr>
          <a:lstStyle/>
          <a:p>
            <a:pPr algn="ctr">
              <a:spcBef>
                <a:spcPct val="50000"/>
              </a:spcBef>
            </a:pPr>
            <a:r>
              <a:rPr lang="en-US" dirty="0">
                <a:latin typeface="Courier New" pitchFamily="49" charset="0"/>
              </a:rPr>
              <a:t>1010111011</a:t>
            </a:r>
            <a:r>
              <a:rPr lang="en-US" baseline="-25000" dirty="0">
                <a:latin typeface="Courier New" pitchFamily="49" charset="0"/>
              </a:rPr>
              <a:t>2</a:t>
            </a:r>
            <a:r>
              <a:rPr lang="en-US" dirty="0">
                <a:latin typeface="Courier New" pitchFamily="49" charset="0"/>
              </a:rPr>
              <a:t> = ?</a:t>
            </a:r>
            <a:r>
              <a:rPr lang="en-US" baseline="-25000" dirty="0">
                <a:latin typeface="Courier New" pitchFamily="49" charset="0"/>
              </a:rPr>
              <a:t>16</a:t>
            </a:r>
          </a:p>
        </p:txBody>
      </p:sp>
      <p:sp>
        <p:nvSpPr>
          <p:cNvPr id="4" name="Text Box 4"/>
          <p:cNvSpPr txBox="1">
            <a:spLocks noChangeArrowheads="1"/>
          </p:cNvSpPr>
          <p:nvPr/>
        </p:nvSpPr>
        <p:spPr bwMode="auto">
          <a:xfrm>
            <a:off x="4953000" y="2667001"/>
            <a:ext cx="4267200" cy="1200329"/>
          </a:xfrm>
          <a:prstGeom prst="rect">
            <a:avLst/>
          </a:prstGeom>
          <a:noFill/>
          <a:ln w="57150">
            <a:noFill/>
            <a:miter lim="800000"/>
            <a:headEnd/>
            <a:tailEnd/>
          </a:ln>
          <a:effectLst/>
        </p:spPr>
        <p:txBody>
          <a:bodyPr>
            <a:spAutoFit/>
          </a:bodyPr>
          <a:lstStyle/>
          <a:p>
            <a:pPr marL="457200" indent="-457200">
              <a:spcBef>
                <a:spcPct val="50000"/>
              </a:spcBef>
            </a:pPr>
            <a:r>
              <a:rPr lang="en-US" dirty="0">
                <a:latin typeface="Courier New" pitchFamily="49" charset="0"/>
              </a:rPr>
              <a:t>10 1011 1011</a:t>
            </a:r>
          </a:p>
          <a:p>
            <a:pPr marL="457200" indent="-457200">
              <a:spcBef>
                <a:spcPct val="50000"/>
              </a:spcBef>
            </a:pPr>
            <a:endParaRPr lang="en-US" dirty="0">
              <a:latin typeface="Courier New" pitchFamily="49" charset="0"/>
            </a:endParaRPr>
          </a:p>
          <a:p>
            <a:pPr marL="457200" indent="-457200">
              <a:spcBef>
                <a:spcPct val="50000"/>
              </a:spcBef>
              <a:buFontTx/>
              <a:buAutoNum type="arabicPlain" startAt="2"/>
            </a:pPr>
            <a:r>
              <a:rPr lang="en-US" dirty="0">
                <a:latin typeface="Courier New" pitchFamily="49" charset="0"/>
              </a:rPr>
              <a:t>  B     </a:t>
            </a:r>
            <a:r>
              <a:rPr lang="en-US" dirty="0" err="1">
                <a:latin typeface="Courier New" pitchFamily="49" charset="0"/>
              </a:rPr>
              <a:t>B</a:t>
            </a:r>
            <a:r>
              <a:rPr lang="en-US" baseline="-25000" dirty="0">
                <a:latin typeface="Courier New" pitchFamily="49" charset="0"/>
              </a:rPr>
              <a:t>  </a:t>
            </a:r>
          </a:p>
        </p:txBody>
      </p:sp>
      <p:sp>
        <p:nvSpPr>
          <p:cNvPr id="5" name="Line 5"/>
          <p:cNvSpPr>
            <a:spLocks noChangeShapeType="1"/>
          </p:cNvSpPr>
          <p:nvPr/>
        </p:nvSpPr>
        <p:spPr bwMode="auto">
          <a:xfrm>
            <a:off x="5105400" y="2971800"/>
            <a:ext cx="0" cy="685800"/>
          </a:xfrm>
          <a:prstGeom prst="line">
            <a:avLst/>
          </a:prstGeom>
          <a:noFill/>
          <a:ln w="57150">
            <a:solidFill>
              <a:schemeClr val="folHlink"/>
            </a:solidFill>
            <a:round/>
            <a:headEnd/>
            <a:tailEnd type="triangle" w="med" len="med"/>
          </a:ln>
          <a:effectLst/>
        </p:spPr>
        <p:txBody>
          <a:bodyPr anchor="ctr">
            <a:spAutoFit/>
          </a:bodyPr>
          <a:lstStyle/>
          <a:p>
            <a:endParaRPr lang="en-US"/>
          </a:p>
        </p:txBody>
      </p:sp>
      <p:sp>
        <p:nvSpPr>
          <p:cNvPr id="6" name="Line 6"/>
          <p:cNvSpPr>
            <a:spLocks noChangeShapeType="1"/>
          </p:cNvSpPr>
          <p:nvPr/>
        </p:nvSpPr>
        <p:spPr bwMode="auto">
          <a:xfrm>
            <a:off x="5867400" y="2895600"/>
            <a:ext cx="0" cy="685800"/>
          </a:xfrm>
          <a:prstGeom prst="line">
            <a:avLst/>
          </a:prstGeom>
          <a:noFill/>
          <a:ln w="57150">
            <a:solidFill>
              <a:schemeClr val="folHlink"/>
            </a:solidFill>
            <a:round/>
            <a:headEnd/>
            <a:tailEnd type="triangle" w="med" len="med"/>
          </a:ln>
          <a:effectLst/>
        </p:spPr>
        <p:txBody>
          <a:bodyPr anchor="ctr">
            <a:spAutoFit/>
          </a:bodyPr>
          <a:lstStyle/>
          <a:p>
            <a:endParaRPr lang="en-US"/>
          </a:p>
        </p:txBody>
      </p:sp>
      <p:sp>
        <p:nvSpPr>
          <p:cNvPr id="7" name="Line 7"/>
          <p:cNvSpPr>
            <a:spLocks noChangeShapeType="1"/>
          </p:cNvSpPr>
          <p:nvPr/>
        </p:nvSpPr>
        <p:spPr bwMode="auto">
          <a:xfrm>
            <a:off x="6629400" y="2971800"/>
            <a:ext cx="0" cy="685800"/>
          </a:xfrm>
          <a:prstGeom prst="line">
            <a:avLst/>
          </a:prstGeom>
          <a:noFill/>
          <a:ln w="57150">
            <a:solidFill>
              <a:schemeClr val="folHlink"/>
            </a:solidFill>
            <a:round/>
            <a:headEnd/>
            <a:tailEnd type="triangle" w="med" len="med"/>
          </a:ln>
          <a:effectLst/>
        </p:spPr>
        <p:txBody>
          <a:bodyPr anchor="ctr">
            <a:spAutoFit/>
          </a:bodyPr>
          <a:lstStyle/>
          <a:p>
            <a:endParaRPr lang="en-US"/>
          </a:p>
        </p:txBody>
      </p:sp>
      <p:sp>
        <p:nvSpPr>
          <p:cNvPr id="8" name="Text Box 8"/>
          <p:cNvSpPr txBox="1">
            <a:spLocks noChangeArrowheads="1"/>
          </p:cNvSpPr>
          <p:nvPr/>
        </p:nvSpPr>
        <p:spPr bwMode="auto">
          <a:xfrm>
            <a:off x="6172200" y="5562600"/>
            <a:ext cx="4267200" cy="369332"/>
          </a:xfrm>
          <a:prstGeom prst="rect">
            <a:avLst/>
          </a:prstGeom>
          <a:noFill/>
          <a:ln w="57150">
            <a:noFill/>
            <a:miter lim="800000"/>
            <a:headEnd/>
            <a:tailEnd/>
          </a:ln>
          <a:effectLst/>
        </p:spPr>
        <p:txBody>
          <a:bodyPr>
            <a:spAutoFit/>
          </a:bodyPr>
          <a:lstStyle/>
          <a:p>
            <a:pPr algn="ctr">
              <a:spcBef>
                <a:spcPct val="50000"/>
              </a:spcBef>
            </a:pPr>
            <a:r>
              <a:rPr lang="en-US" dirty="0">
                <a:latin typeface="Courier New" pitchFamily="49" charset="0"/>
              </a:rPr>
              <a:t>1010111011</a:t>
            </a:r>
            <a:r>
              <a:rPr lang="en-US" baseline="-25000" dirty="0">
                <a:latin typeface="Courier New" pitchFamily="49" charset="0"/>
              </a:rPr>
              <a:t>2</a:t>
            </a:r>
            <a:r>
              <a:rPr lang="en-US" dirty="0">
                <a:latin typeface="Courier New" pitchFamily="49" charset="0"/>
              </a:rPr>
              <a:t> = 2BB</a:t>
            </a:r>
            <a:r>
              <a:rPr lang="en-US" baseline="-25000" dirty="0">
                <a:latin typeface="Courier New" pitchFamily="49" charset="0"/>
              </a:rPr>
              <a:t>16</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09800" y="152400"/>
            <a:ext cx="7772400" cy="762000"/>
          </a:xfrm>
          <a:prstGeom prst="rect">
            <a:avLst/>
          </a:prstGeom>
        </p:spPr>
        <p:txBody>
          <a:bodyPr/>
          <a:lstStyle/>
          <a:p>
            <a:pPr algn="ctr" defTabSz="914400">
              <a:spcBef>
                <a:spcPct val="0"/>
              </a:spcBef>
              <a:defRPr/>
            </a:pPr>
            <a:r>
              <a:rPr lang="en-US" sz="4400">
                <a:latin typeface="+mj-lt"/>
                <a:ea typeface="+mj-ea"/>
                <a:cs typeface="+mj-cs"/>
              </a:rPr>
              <a:t>Octal to Hexadecimal</a:t>
            </a:r>
            <a:endParaRPr lang="en-US" sz="4400" dirty="0">
              <a:latin typeface="+mj-lt"/>
              <a:ea typeface="+mj-ea"/>
              <a:cs typeface="+mj-cs"/>
            </a:endParaRPr>
          </a:p>
        </p:txBody>
      </p:sp>
      <p:sp>
        <p:nvSpPr>
          <p:cNvPr id="3" name="Oval 4"/>
          <p:cNvSpPr>
            <a:spLocks noChangeArrowheads="1"/>
          </p:cNvSpPr>
          <p:nvPr/>
        </p:nvSpPr>
        <p:spPr bwMode="auto">
          <a:xfrm>
            <a:off x="2744788" y="1981200"/>
            <a:ext cx="2513012" cy="666750"/>
          </a:xfrm>
          <a:prstGeom prst="ellipse">
            <a:avLst/>
          </a:prstGeom>
          <a:solidFill>
            <a:srgbClr val="FFCC66"/>
          </a:solidFill>
          <a:ln w="19050">
            <a:solidFill>
              <a:schemeClr val="tx1"/>
            </a:solidFill>
            <a:round/>
            <a:headEnd/>
            <a:tailEnd/>
          </a:ln>
          <a:effectLst/>
        </p:spPr>
        <p:txBody>
          <a:bodyPr wrap="none" anchor="ctr"/>
          <a:lstStyle/>
          <a:p>
            <a:pPr algn="ctr"/>
            <a:r>
              <a:rPr lang="en-US" dirty="0"/>
              <a:t>Decimal</a:t>
            </a:r>
          </a:p>
        </p:txBody>
      </p:sp>
      <p:sp>
        <p:nvSpPr>
          <p:cNvPr id="4" name="Oval 5"/>
          <p:cNvSpPr>
            <a:spLocks noChangeArrowheads="1"/>
          </p:cNvSpPr>
          <p:nvPr/>
        </p:nvSpPr>
        <p:spPr bwMode="auto">
          <a:xfrm>
            <a:off x="6859588" y="1981200"/>
            <a:ext cx="2513012" cy="666750"/>
          </a:xfrm>
          <a:prstGeom prst="ellipse">
            <a:avLst/>
          </a:prstGeom>
          <a:solidFill>
            <a:srgbClr val="FFCC66"/>
          </a:solidFill>
          <a:ln w="19050">
            <a:solidFill>
              <a:schemeClr val="tx1"/>
            </a:solidFill>
            <a:round/>
            <a:headEnd/>
            <a:tailEnd/>
          </a:ln>
          <a:effectLst/>
        </p:spPr>
        <p:txBody>
          <a:bodyPr wrap="none" anchor="ctr"/>
          <a:lstStyle/>
          <a:p>
            <a:pPr algn="ctr"/>
            <a:r>
              <a:rPr lang="en-US"/>
              <a:t>Octal</a:t>
            </a:r>
          </a:p>
        </p:txBody>
      </p:sp>
      <p:sp>
        <p:nvSpPr>
          <p:cNvPr id="5" name="Oval 6"/>
          <p:cNvSpPr>
            <a:spLocks noChangeArrowheads="1"/>
          </p:cNvSpPr>
          <p:nvPr/>
        </p:nvSpPr>
        <p:spPr bwMode="auto">
          <a:xfrm>
            <a:off x="2744788" y="4143375"/>
            <a:ext cx="2513012" cy="666750"/>
          </a:xfrm>
          <a:prstGeom prst="ellipse">
            <a:avLst/>
          </a:prstGeom>
          <a:solidFill>
            <a:srgbClr val="FFCC66"/>
          </a:solidFill>
          <a:ln w="19050">
            <a:solidFill>
              <a:schemeClr val="tx1"/>
            </a:solidFill>
            <a:round/>
            <a:headEnd/>
            <a:tailEnd/>
          </a:ln>
          <a:effectLst/>
        </p:spPr>
        <p:txBody>
          <a:bodyPr wrap="none" anchor="ctr"/>
          <a:lstStyle/>
          <a:p>
            <a:pPr algn="ctr"/>
            <a:r>
              <a:rPr lang="en-US" dirty="0"/>
              <a:t>Binary</a:t>
            </a:r>
          </a:p>
        </p:txBody>
      </p:sp>
      <p:sp>
        <p:nvSpPr>
          <p:cNvPr id="6" name="Oval 3"/>
          <p:cNvSpPr>
            <a:spLocks noChangeArrowheads="1"/>
          </p:cNvSpPr>
          <p:nvPr/>
        </p:nvSpPr>
        <p:spPr bwMode="auto">
          <a:xfrm>
            <a:off x="6931326" y="4245650"/>
            <a:ext cx="2369537" cy="519351"/>
          </a:xfrm>
          <a:prstGeom prst="ellipse">
            <a:avLst/>
          </a:prstGeom>
          <a:solidFill>
            <a:srgbClr val="FFCC66"/>
          </a:solidFill>
          <a:ln w="19050">
            <a:solidFill>
              <a:schemeClr val="tx1"/>
            </a:solidFill>
            <a:round/>
            <a:headEnd/>
            <a:tailEnd/>
          </a:ln>
          <a:effectLst/>
        </p:spPr>
        <p:txBody>
          <a:bodyPr wrap="none" anchor="ctr">
            <a:spAutoFit/>
          </a:bodyPr>
          <a:lstStyle/>
          <a:p>
            <a:pPr algn="ctr"/>
            <a:r>
              <a:rPr lang="en-US"/>
              <a:t>Hexadecimal</a:t>
            </a:r>
          </a:p>
        </p:txBody>
      </p:sp>
      <p:sp>
        <p:nvSpPr>
          <p:cNvPr id="7" name="Line 7"/>
          <p:cNvSpPr>
            <a:spLocks noChangeShapeType="1"/>
          </p:cNvSpPr>
          <p:nvPr/>
        </p:nvSpPr>
        <p:spPr bwMode="auto">
          <a:xfrm>
            <a:off x="8153400" y="2895600"/>
            <a:ext cx="0" cy="1143000"/>
          </a:xfrm>
          <a:prstGeom prst="line">
            <a:avLst/>
          </a:prstGeom>
          <a:noFill/>
          <a:ln w="57150">
            <a:solidFill>
              <a:schemeClr val="folHlink"/>
            </a:solidFill>
            <a:round/>
            <a:headEnd/>
            <a:tailEnd type="triangle" w="med" len="med"/>
          </a:ln>
          <a:effectLst/>
        </p:spPr>
        <p:txBody>
          <a:bodyPr anchor="ctr">
            <a:spAutoFit/>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2"/>
          <p:cNvSpPr txBox="1">
            <a:spLocks noChangeArrowheads="1"/>
          </p:cNvSpPr>
          <p:nvPr/>
        </p:nvSpPr>
        <p:spPr>
          <a:xfrm>
            <a:off x="504594" y="643466"/>
            <a:ext cx="3145871" cy="5547536"/>
          </a:xfrm>
          <a:prstGeom prst="rect">
            <a:avLst/>
          </a:prstGeom>
          <a:noFill/>
          <a:ln w="12700" cmpd="sng">
            <a:noFill/>
          </a:ln>
        </p:spPr>
        <p:txBody>
          <a:bodyPr vert="horz" lIns="91440" tIns="45720" rIns="91440" bIns="45720" rtlCol="0" anchor="ctr">
            <a:normAutofit/>
          </a:bodyPr>
          <a:lstStyle/>
          <a:p>
            <a:pPr algn="ctr" defTabSz="914400">
              <a:lnSpc>
                <a:spcPct val="90000"/>
              </a:lnSpc>
              <a:spcBef>
                <a:spcPct val="0"/>
              </a:spcBef>
              <a:spcAft>
                <a:spcPts val="600"/>
              </a:spcAft>
              <a:defRPr/>
            </a:pPr>
            <a:r>
              <a:rPr lang="en-US" sz="2800">
                <a:solidFill>
                  <a:srgbClr val="FFFFFF"/>
                </a:solidFill>
                <a:latin typeface="+mj-lt"/>
                <a:ea typeface="+mj-ea"/>
                <a:cs typeface="+mj-cs"/>
              </a:rPr>
              <a:t>Octal to Hexadecimal</a:t>
            </a:r>
          </a:p>
        </p:txBody>
      </p:sp>
      <p:sp>
        <p:nvSpPr>
          <p:cNvPr id="3" name="Rectangle 3"/>
          <p:cNvSpPr txBox="1">
            <a:spLocks noChangeArrowheads="1"/>
          </p:cNvSpPr>
          <p:nvPr/>
        </p:nvSpPr>
        <p:spPr>
          <a:xfrm>
            <a:off x="1066801" y="643466"/>
            <a:ext cx="10457832" cy="5580362"/>
          </a:xfrm>
          <a:prstGeom prst="rect">
            <a:avLst/>
          </a:prstGeom>
        </p:spPr>
        <p:txBody>
          <a:bodyPr vert="horz" lIns="91440" tIns="45720" rIns="91440" bIns="45720" rtlCol="0" anchor="ctr">
            <a:normAutofit/>
          </a:bodyPr>
          <a:lstStyle/>
          <a:p>
            <a:pPr marL="342900" indent="-182880" defTabSz="914400">
              <a:lnSpc>
                <a:spcPct val="90000"/>
              </a:lnSpc>
              <a:spcBef>
                <a:spcPct val="20000"/>
              </a:spcBef>
              <a:buClr>
                <a:schemeClr val="accent1"/>
              </a:buClr>
              <a:buSzPct val="80000"/>
              <a:buFont typeface="Corbel" pitchFamily="34" charset="0"/>
              <a:buChar char="•"/>
              <a:defRPr/>
            </a:pPr>
            <a:r>
              <a:rPr lang="en-US" sz="3600" dirty="0"/>
              <a:t>Technique</a:t>
            </a:r>
          </a:p>
          <a:p>
            <a:pPr marL="742950" lvl="1" indent="-182880" defTabSz="914400">
              <a:lnSpc>
                <a:spcPct val="90000"/>
              </a:lnSpc>
              <a:spcBef>
                <a:spcPct val="20000"/>
              </a:spcBef>
              <a:buClr>
                <a:schemeClr val="accent1"/>
              </a:buClr>
              <a:buSzPct val="80000"/>
              <a:buFont typeface="Corbel" pitchFamily="34" charset="0"/>
              <a:buChar char="•"/>
              <a:defRPr/>
            </a:pPr>
            <a:r>
              <a:rPr lang="en-US" sz="3600" dirty="0"/>
              <a:t>Use binary as an intermediary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09800" y="152400"/>
            <a:ext cx="7772400" cy="762000"/>
          </a:xfrm>
          <a:prstGeom prst="rect">
            <a:avLst/>
          </a:prstGeom>
        </p:spPr>
        <p:txBody>
          <a:bodyPr/>
          <a:lstStyle/>
          <a:p>
            <a:pPr algn="ctr" defTabSz="914400">
              <a:spcBef>
                <a:spcPct val="0"/>
              </a:spcBef>
              <a:defRPr/>
            </a:pPr>
            <a:r>
              <a:rPr lang="en-US" sz="4400">
                <a:latin typeface="+mj-lt"/>
                <a:ea typeface="+mj-ea"/>
                <a:cs typeface="+mj-cs"/>
              </a:rPr>
              <a:t>Example</a:t>
            </a:r>
            <a:endParaRPr lang="en-US" sz="4400" dirty="0">
              <a:latin typeface="+mj-lt"/>
              <a:ea typeface="+mj-ea"/>
              <a:cs typeface="+mj-cs"/>
            </a:endParaRPr>
          </a:p>
        </p:txBody>
      </p:sp>
      <p:sp>
        <p:nvSpPr>
          <p:cNvPr id="3" name="Text Box 3"/>
          <p:cNvSpPr txBox="1">
            <a:spLocks noChangeArrowheads="1"/>
          </p:cNvSpPr>
          <p:nvPr/>
        </p:nvSpPr>
        <p:spPr bwMode="auto">
          <a:xfrm>
            <a:off x="1828800" y="1371600"/>
            <a:ext cx="4267200" cy="369332"/>
          </a:xfrm>
          <a:prstGeom prst="rect">
            <a:avLst/>
          </a:prstGeom>
          <a:noFill/>
          <a:ln w="57150">
            <a:noFill/>
            <a:miter lim="800000"/>
            <a:headEnd/>
            <a:tailEnd/>
          </a:ln>
          <a:effectLst/>
        </p:spPr>
        <p:txBody>
          <a:bodyPr>
            <a:spAutoFit/>
          </a:bodyPr>
          <a:lstStyle/>
          <a:p>
            <a:pPr algn="ctr">
              <a:spcBef>
                <a:spcPct val="50000"/>
              </a:spcBef>
            </a:pPr>
            <a:r>
              <a:rPr lang="en-US" dirty="0">
                <a:latin typeface="Courier New" pitchFamily="49" charset="0"/>
              </a:rPr>
              <a:t>1076</a:t>
            </a:r>
            <a:r>
              <a:rPr lang="en-US" baseline="-25000" dirty="0">
                <a:latin typeface="Courier New" pitchFamily="49" charset="0"/>
              </a:rPr>
              <a:t>8</a:t>
            </a:r>
            <a:r>
              <a:rPr lang="en-US" dirty="0">
                <a:latin typeface="Courier New" pitchFamily="49" charset="0"/>
              </a:rPr>
              <a:t> = ?</a:t>
            </a:r>
            <a:r>
              <a:rPr lang="en-US" baseline="-25000" dirty="0">
                <a:latin typeface="Courier New" pitchFamily="49" charset="0"/>
              </a:rPr>
              <a:t>16</a:t>
            </a:r>
          </a:p>
        </p:txBody>
      </p:sp>
      <p:grpSp>
        <p:nvGrpSpPr>
          <p:cNvPr id="4" name="Group 4"/>
          <p:cNvGrpSpPr>
            <a:grpSpLocks/>
          </p:cNvGrpSpPr>
          <p:nvPr/>
        </p:nvGrpSpPr>
        <p:grpSpPr bwMode="auto">
          <a:xfrm>
            <a:off x="4572000" y="2105026"/>
            <a:ext cx="4267200" cy="1754188"/>
            <a:chOff x="1920" y="1326"/>
            <a:chExt cx="2688" cy="1105"/>
          </a:xfrm>
        </p:grpSpPr>
        <p:sp>
          <p:nvSpPr>
            <p:cNvPr id="5" name="Text Box 5"/>
            <p:cNvSpPr txBox="1">
              <a:spLocks noChangeArrowheads="1"/>
            </p:cNvSpPr>
            <p:nvPr/>
          </p:nvSpPr>
          <p:spPr bwMode="auto">
            <a:xfrm>
              <a:off x="1920" y="1326"/>
              <a:ext cx="2688" cy="1105"/>
            </a:xfrm>
            <a:prstGeom prst="rect">
              <a:avLst/>
            </a:prstGeom>
            <a:noFill/>
            <a:ln w="57150">
              <a:noFill/>
              <a:miter lim="800000"/>
              <a:headEnd/>
              <a:tailEnd/>
            </a:ln>
            <a:effectLst/>
          </p:spPr>
          <p:txBody>
            <a:bodyPr>
              <a:spAutoFit/>
            </a:bodyPr>
            <a:lstStyle/>
            <a:p>
              <a:pPr marL="457200" indent="-457200">
                <a:spcBef>
                  <a:spcPct val="50000"/>
                </a:spcBef>
              </a:pPr>
              <a:r>
                <a:rPr lang="en-US" dirty="0">
                  <a:latin typeface="Courier New" pitchFamily="49" charset="0"/>
                </a:rPr>
                <a:t> 1    0     7     6</a:t>
              </a:r>
            </a:p>
            <a:p>
              <a:pPr marL="457200" indent="-457200">
                <a:spcBef>
                  <a:spcPct val="50000"/>
                </a:spcBef>
                <a:buFontTx/>
                <a:buAutoNum type="arabicPlain"/>
              </a:pPr>
              <a:endParaRPr lang="en-US" dirty="0">
                <a:latin typeface="Courier New" pitchFamily="49" charset="0"/>
              </a:endParaRPr>
            </a:p>
            <a:p>
              <a:pPr marL="457200" indent="-457200">
                <a:spcBef>
                  <a:spcPct val="50000"/>
                </a:spcBef>
              </a:pPr>
              <a:r>
                <a:rPr lang="en-US" dirty="0">
                  <a:latin typeface="Courier New" pitchFamily="49" charset="0"/>
                </a:rPr>
                <a:t>001  000   111   110</a:t>
              </a:r>
            </a:p>
            <a:p>
              <a:pPr marL="457200" indent="-457200">
                <a:spcBef>
                  <a:spcPct val="50000"/>
                </a:spcBef>
                <a:buFontTx/>
                <a:buAutoNum type="arabicPlain"/>
              </a:pPr>
              <a:endParaRPr lang="en-US" baseline="-25000" dirty="0">
                <a:latin typeface="Courier New" pitchFamily="49" charset="0"/>
              </a:endParaRPr>
            </a:p>
            <a:p>
              <a:pPr marL="457200" indent="-457200">
                <a:spcBef>
                  <a:spcPct val="50000"/>
                </a:spcBef>
              </a:pPr>
              <a:endParaRPr lang="en-US" baseline="-25000" dirty="0">
                <a:latin typeface="Courier New" pitchFamily="49" charset="0"/>
              </a:endParaRPr>
            </a:p>
          </p:txBody>
        </p:sp>
        <p:sp>
          <p:nvSpPr>
            <p:cNvPr id="6" name="Line 6"/>
            <p:cNvSpPr>
              <a:spLocks noChangeShapeType="1"/>
            </p:cNvSpPr>
            <p:nvPr/>
          </p:nvSpPr>
          <p:spPr bwMode="auto">
            <a:xfrm>
              <a:off x="2112" y="1488"/>
              <a:ext cx="0" cy="432"/>
            </a:xfrm>
            <a:prstGeom prst="line">
              <a:avLst/>
            </a:prstGeom>
            <a:noFill/>
            <a:ln w="57150">
              <a:solidFill>
                <a:schemeClr val="folHlink"/>
              </a:solidFill>
              <a:round/>
              <a:headEnd/>
              <a:tailEnd type="triangle" w="med" len="med"/>
            </a:ln>
            <a:effectLst/>
          </p:spPr>
          <p:txBody>
            <a:bodyPr anchor="ctr">
              <a:spAutoFit/>
            </a:bodyPr>
            <a:lstStyle/>
            <a:p>
              <a:endParaRPr lang="en-US"/>
            </a:p>
          </p:txBody>
        </p:sp>
        <p:sp>
          <p:nvSpPr>
            <p:cNvPr id="7" name="Line 7"/>
            <p:cNvSpPr>
              <a:spLocks noChangeShapeType="1"/>
            </p:cNvSpPr>
            <p:nvPr/>
          </p:nvSpPr>
          <p:spPr bwMode="auto">
            <a:xfrm>
              <a:off x="3024" y="1488"/>
              <a:ext cx="0" cy="432"/>
            </a:xfrm>
            <a:prstGeom prst="line">
              <a:avLst/>
            </a:prstGeom>
            <a:noFill/>
            <a:ln w="57150">
              <a:solidFill>
                <a:schemeClr val="folHlink"/>
              </a:solidFill>
              <a:round/>
              <a:headEnd/>
              <a:tailEnd type="triangle" w="med" len="med"/>
            </a:ln>
            <a:effectLst/>
          </p:spPr>
          <p:txBody>
            <a:bodyPr anchor="ctr">
              <a:spAutoFit/>
            </a:bodyPr>
            <a:lstStyle/>
            <a:p>
              <a:endParaRPr lang="en-US"/>
            </a:p>
          </p:txBody>
        </p:sp>
        <p:sp>
          <p:nvSpPr>
            <p:cNvPr id="8" name="Line 8"/>
            <p:cNvSpPr>
              <a:spLocks noChangeShapeType="1"/>
            </p:cNvSpPr>
            <p:nvPr/>
          </p:nvSpPr>
          <p:spPr bwMode="auto">
            <a:xfrm>
              <a:off x="2496" y="1488"/>
              <a:ext cx="0" cy="432"/>
            </a:xfrm>
            <a:prstGeom prst="line">
              <a:avLst/>
            </a:prstGeom>
            <a:noFill/>
            <a:ln w="57150">
              <a:solidFill>
                <a:schemeClr val="folHlink"/>
              </a:solidFill>
              <a:round/>
              <a:headEnd/>
              <a:tailEnd type="triangle" w="med" len="med"/>
            </a:ln>
            <a:effectLst/>
          </p:spPr>
          <p:txBody>
            <a:bodyPr anchor="ctr">
              <a:spAutoFit/>
            </a:bodyPr>
            <a:lstStyle/>
            <a:p>
              <a:endParaRPr lang="en-US"/>
            </a:p>
          </p:txBody>
        </p:sp>
        <p:sp>
          <p:nvSpPr>
            <p:cNvPr id="9" name="Line 9"/>
            <p:cNvSpPr>
              <a:spLocks noChangeShapeType="1"/>
            </p:cNvSpPr>
            <p:nvPr/>
          </p:nvSpPr>
          <p:spPr bwMode="auto">
            <a:xfrm>
              <a:off x="3552" y="1488"/>
              <a:ext cx="0" cy="432"/>
            </a:xfrm>
            <a:prstGeom prst="line">
              <a:avLst/>
            </a:prstGeom>
            <a:noFill/>
            <a:ln w="57150">
              <a:solidFill>
                <a:schemeClr val="folHlink"/>
              </a:solidFill>
              <a:round/>
              <a:headEnd/>
              <a:tailEnd type="triangle" w="med" len="med"/>
            </a:ln>
            <a:effectLst/>
          </p:spPr>
          <p:txBody>
            <a:bodyPr anchor="ctr">
              <a:spAutoFit/>
            </a:bodyPr>
            <a:lstStyle/>
            <a:p>
              <a:endParaRPr lang="en-US"/>
            </a:p>
          </p:txBody>
        </p:sp>
      </p:grpSp>
      <p:grpSp>
        <p:nvGrpSpPr>
          <p:cNvPr id="10" name="Group 10"/>
          <p:cNvGrpSpPr>
            <a:grpSpLocks/>
          </p:cNvGrpSpPr>
          <p:nvPr/>
        </p:nvGrpSpPr>
        <p:grpSpPr bwMode="auto">
          <a:xfrm>
            <a:off x="5029200" y="3048001"/>
            <a:ext cx="3276600" cy="1436688"/>
            <a:chOff x="2208" y="1920"/>
            <a:chExt cx="2064" cy="905"/>
          </a:xfrm>
        </p:grpSpPr>
        <p:sp>
          <p:nvSpPr>
            <p:cNvPr id="11" name="Text Box 11"/>
            <p:cNvSpPr txBox="1">
              <a:spLocks noChangeArrowheads="1"/>
            </p:cNvSpPr>
            <p:nvPr/>
          </p:nvSpPr>
          <p:spPr bwMode="auto">
            <a:xfrm>
              <a:off x="2208" y="2592"/>
              <a:ext cx="2064" cy="233"/>
            </a:xfrm>
            <a:prstGeom prst="rect">
              <a:avLst/>
            </a:prstGeom>
            <a:noFill/>
            <a:ln w="57150">
              <a:noFill/>
              <a:miter lim="800000"/>
              <a:headEnd/>
              <a:tailEnd/>
            </a:ln>
          </p:spPr>
          <p:txBody>
            <a:bodyPr>
              <a:spAutoFit/>
            </a:bodyPr>
            <a:lstStyle/>
            <a:p>
              <a:pPr>
                <a:spcBef>
                  <a:spcPct val="50000"/>
                </a:spcBef>
              </a:pPr>
              <a:r>
                <a:rPr lang="en-US" dirty="0">
                  <a:latin typeface="Courier New" pitchFamily="49" charset="0"/>
                </a:rPr>
                <a:t>2     3       E</a:t>
              </a:r>
            </a:p>
          </p:txBody>
        </p:sp>
        <p:sp>
          <p:nvSpPr>
            <p:cNvPr id="12" name="Line 12"/>
            <p:cNvSpPr>
              <a:spLocks noChangeShapeType="1"/>
            </p:cNvSpPr>
            <p:nvPr/>
          </p:nvSpPr>
          <p:spPr bwMode="auto">
            <a:xfrm>
              <a:off x="3072" y="1920"/>
              <a:ext cx="0" cy="672"/>
            </a:xfrm>
            <a:prstGeom prst="line">
              <a:avLst/>
            </a:prstGeom>
            <a:noFill/>
            <a:ln w="12700">
              <a:solidFill>
                <a:schemeClr val="tx1"/>
              </a:solidFill>
              <a:round/>
              <a:headEnd/>
              <a:tailEnd/>
            </a:ln>
          </p:spPr>
          <p:txBody>
            <a:bodyPr anchor="ctr">
              <a:spAutoFit/>
            </a:bodyPr>
            <a:lstStyle/>
            <a:p>
              <a:endParaRPr lang="en-US"/>
            </a:p>
          </p:txBody>
        </p:sp>
        <p:sp>
          <p:nvSpPr>
            <p:cNvPr id="13" name="Line 13"/>
            <p:cNvSpPr>
              <a:spLocks noChangeShapeType="1"/>
            </p:cNvSpPr>
            <p:nvPr/>
          </p:nvSpPr>
          <p:spPr bwMode="auto">
            <a:xfrm>
              <a:off x="2496" y="1920"/>
              <a:ext cx="0" cy="672"/>
            </a:xfrm>
            <a:prstGeom prst="line">
              <a:avLst/>
            </a:prstGeom>
            <a:noFill/>
            <a:ln w="12700">
              <a:solidFill>
                <a:schemeClr val="tx1"/>
              </a:solidFill>
              <a:round/>
              <a:headEnd/>
              <a:tailEnd/>
            </a:ln>
          </p:spPr>
          <p:txBody>
            <a:bodyPr anchor="ctr">
              <a:spAutoFit/>
            </a:bodyPr>
            <a:lstStyle/>
            <a:p>
              <a:endParaRPr lang="en-US"/>
            </a:p>
          </p:txBody>
        </p:sp>
      </p:grpSp>
      <p:sp>
        <p:nvSpPr>
          <p:cNvPr id="14" name="Text Box 14"/>
          <p:cNvSpPr txBox="1">
            <a:spLocks noChangeArrowheads="1"/>
          </p:cNvSpPr>
          <p:nvPr/>
        </p:nvSpPr>
        <p:spPr bwMode="auto">
          <a:xfrm>
            <a:off x="6248400" y="5638800"/>
            <a:ext cx="4267200" cy="369332"/>
          </a:xfrm>
          <a:prstGeom prst="rect">
            <a:avLst/>
          </a:prstGeom>
          <a:noFill/>
          <a:ln w="57150">
            <a:noFill/>
            <a:miter lim="800000"/>
            <a:headEnd/>
            <a:tailEnd/>
          </a:ln>
        </p:spPr>
        <p:txBody>
          <a:bodyPr>
            <a:spAutoFit/>
          </a:bodyPr>
          <a:lstStyle/>
          <a:p>
            <a:pPr algn="r">
              <a:spcBef>
                <a:spcPct val="50000"/>
              </a:spcBef>
            </a:pPr>
            <a:r>
              <a:rPr lang="en-US" dirty="0">
                <a:latin typeface="Courier New" pitchFamily="49" charset="0"/>
              </a:rPr>
              <a:t>1076</a:t>
            </a:r>
            <a:r>
              <a:rPr lang="en-US" baseline="-25000" dirty="0">
                <a:latin typeface="Courier New" pitchFamily="49" charset="0"/>
              </a:rPr>
              <a:t>8</a:t>
            </a:r>
            <a:r>
              <a:rPr lang="en-US" dirty="0">
                <a:latin typeface="Courier New" pitchFamily="49" charset="0"/>
              </a:rPr>
              <a:t> = 23E</a:t>
            </a:r>
            <a:r>
              <a:rPr lang="en-US" baseline="-25000" dirty="0">
                <a:latin typeface="Courier New" pitchFamily="49" charset="0"/>
              </a:rPr>
              <a:t>16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4">
                                            <p:txEl>
                                              <p:pRg st="0" end="0"/>
                                            </p:txEl>
                                          </p:spTgt>
                                        </p:tgtEl>
                                        <p:attrNameLst>
                                          <p:attrName>style.visibility</p:attrName>
                                        </p:attrNameLst>
                                      </p:cBhvr>
                                      <p:to>
                                        <p:strVal val="visible"/>
                                      </p:to>
                                    </p:set>
                                    <p:animEffect transition="in" filter="wipe(left)">
                                      <p:cBhvr>
                                        <p:cTn id="16"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09800" y="152400"/>
            <a:ext cx="7772400" cy="762000"/>
          </a:xfrm>
          <a:prstGeom prst="rect">
            <a:avLst/>
          </a:prstGeom>
        </p:spPr>
        <p:txBody>
          <a:bodyPr/>
          <a:lstStyle/>
          <a:p>
            <a:pPr algn="ctr" defTabSz="914400">
              <a:spcBef>
                <a:spcPct val="0"/>
              </a:spcBef>
              <a:defRPr/>
            </a:pPr>
            <a:r>
              <a:rPr lang="en-US" sz="4400">
                <a:latin typeface="+mj-lt"/>
                <a:ea typeface="+mj-ea"/>
                <a:cs typeface="+mj-cs"/>
              </a:rPr>
              <a:t>Hexadecimal to Octal</a:t>
            </a:r>
            <a:endParaRPr lang="en-US" sz="4400" dirty="0">
              <a:latin typeface="+mj-lt"/>
              <a:ea typeface="+mj-ea"/>
              <a:cs typeface="+mj-cs"/>
            </a:endParaRPr>
          </a:p>
        </p:txBody>
      </p:sp>
      <p:sp>
        <p:nvSpPr>
          <p:cNvPr id="3" name="Oval 4"/>
          <p:cNvSpPr>
            <a:spLocks noChangeArrowheads="1"/>
          </p:cNvSpPr>
          <p:nvPr/>
        </p:nvSpPr>
        <p:spPr bwMode="auto">
          <a:xfrm>
            <a:off x="2744788" y="1981200"/>
            <a:ext cx="2513012" cy="666750"/>
          </a:xfrm>
          <a:prstGeom prst="ellipse">
            <a:avLst/>
          </a:prstGeom>
          <a:solidFill>
            <a:srgbClr val="FFCC66"/>
          </a:solidFill>
          <a:ln w="19050">
            <a:solidFill>
              <a:schemeClr val="tx1"/>
            </a:solidFill>
            <a:round/>
            <a:headEnd/>
            <a:tailEnd/>
          </a:ln>
        </p:spPr>
        <p:txBody>
          <a:bodyPr wrap="none" anchor="ctr"/>
          <a:lstStyle/>
          <a:p>
            <a:pPr algn="ctr"/>
            <a:r>
              <a:rPr lang="en-US" dirty="0"/>
              <a:t>Decimal</a:t>
            </a:r>
          </a:p>
        </p:txBody>
      </p:sp>
      <p:sp>
        <p:nvSpPr>
          <p:cNvPr id="4" name="Oval 5"/>
          <p:cNvSpPr>
            <a:spLocks noChangeArrowheads="1"/>
          </p:cNvSpPr>
          <p:nvPr/>
        </p:nvSpPr>
        <p:spPr bwMode="auto">
          <a:xfrm>
            <a:off x="6859588" y="1981200"/>
            <a:ext cx="2513012" cy="666750"/>
          </a:xfrm>
          <a:prstGeom prst="ellipse">
            <a:avLst/>
          </a:prstGeom>
          <a:solidFill>
            <a:srgbClr val="FFCC66"/>
          </a:solidFill>
          <a:ln w="19050">
            <a:solidFill>
              <a:schemeClr val="tx1"/>
            </a:solidFill>
            <a:round/>
            <a:headEnd/>
            <a:tailEnd/>
          </a:ln>
        </p:spPr>
        <p:txBody>
          <a:bodyPr wrap="none" anchor="ctr"/>
          <a:lstStyle/>
          <a:p>
            <a:pPr algn="ctr"/>
            <a:r>
              <a:rPr lang="en-US" dirty="0"/>
              <a:t>Octal</a:t>
            </a:r>
          </a:p>
        </p:txBody>
      </p:sp>
      <p:sp>
        <p:nvSpPr>
          <p:cNvPr id="5" name="Oval 6"/>
          <p:cNvSpPr>
            <a:spLocks noChangeArrowheads="1"/>
          </p:cNvSpPr>
          <p:nvPr/>
        </p:nvSpPr>
        <p:spPr bwMode="auto">
          <a:xfrm>
            <a:off x="2744788" y="4143375"/>
            <a:ext cx="2513012" cy="666750"/>
          </a:xfrm>
          <a:prstGeom prst="ellipse">
            <a:avLst/>
          </a:prstGeom>
          <a:solidFill>
            <a:srgbClr val="FFCC66"/>
          </a:solidFill>
          <a:ln w="19050">
            <a:solidFill>
              <a:schemeClr val="tx1"/>
            </a:solidFill>
            <a:round/>
            <a:headEnd/>
            <a:tailEnd/>
          </a:ln>
        </p:spPr>
        <p:txBody>
          <a:bodyPr wrap="none" anchor="ctr"/>
          <a:lstStyle/>
          <a:p>
            <a:pPr algn="ctr"/>
            <a:r>
              <a:rPr lang="en-US"/>
              <a:t>Binary</a:t>
            </a:r>
          </a:p>
        </p:txBody>
      </p:sp>
      <p:sp>
        <p:nvSpPr>
          <p:cNvPr id="6" name="Oval 3"/>
          <p:cNvSpPr>
            <a:spLocks noChangeArrowheads="1"/>
          </p:cNvSpPr>
          <p:nvPr/>
        </p:nvSpPr>
        <p:spPr bwMode="auto">
          <a:xfrm>
            <a:off x="6931326" y="4245650"/>
            <a:ext cx="2369537" cy="519351"/>
          </a:xfrm>
          <a:prstGeom prst="ellipse">
            <a:avLst/>
          </a:prstGeom>
          <a:solidFill>
            <a:srgbClr val="FFCC66"/>
          </a:solidFill>
          <a:ln w="19050">
            <a:solidFill>
              <a:schemeClr val="tx1"/>
            </a:solidFill>
            <a:round/>
            <a:headEnd/>
            <a:tailEnd/>
          </a:ln>
        </p:spPr>
        <p:txBody>
          <a:bodyPr wrap="none" anchor="ctr">
            <a:spAutoFit/>
          </a:bodyPr>
          <a:lstStyle/>
          <a:p>
            <a:pPr algn="ctr"/>
            <a:r>
              <a:rPr lang="en-US" dirty="0"/>
              <a:t>Hexadecimal</a:t>
            </a:r>
          </a:p>
        </p:txBody>
      </p:sp>
      <p:sp>
        <p:nvSpPr>
          <p:cNvPr id="7" name="Line 9"/>
          <p:cNvSpPr>
            <a:spLocks noChangeShapeType="1"/>
          </p:cNvSpPr>
          <p:nvPr/>
        </p:nvSpPr>
        <p:spPr bwMode="auto">
          <a:xfrm>
            <a:off x="8153400" y="2895600"/>
            <a:ext cx="0" cy="1143000"/>
          </a:xfrm>
          <a:prstGeom prst="line">
            <a:avLst/>
          </a:prstGeom>
          <a:noFill/>
          <a:ln w="57150">
            <a:solidFill>
              <a:schemeClr val="folHlink"/>
            </a:solidFill>
            <a:round/>
            <a:headEnd type="triangle" w="med" len="med"/>
            <a:tailEnd/>
          </a:ln>
        </p:spPr>
        <p:txBody>
          <a:bodyPr anchor="ctr">
            <a:spAutoFit/>
          </a:bodyP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2"/>
          <p:cNvSpPr txBox="1">
            <a:spLocks noChangeArrowheads="1"/>
          </p:cNvSpPr>
          <p:nvPr/>
        </p:nvSpPr>
        <p:spPr>
          <a:xfrm>
            <a:off x="504594" y="643466"/>
            <a:ext cx="3145871" cy="5547536"/>
          </a:xfrm>
          <a:prstGeom prst="rect">
            <a:avLst/>
          </a:prstGeom>
          <a:noFill/>
          <a:ln w="12700" cmpd="sng">
            <a:noFill/>
          </a:ln>
        </p:spPr>
        <p:txBody>
          <a:bodyPr vert="horz" lIns="91440" tIns="45720" rIns="91440" bIns="45720" rtlCol="0" anchor="ctr">
            <a:normAutofit/>
          </a:bodyPr>
          <a:lstStyle/>
          <a:p>
            <a:pPr algn="ctr" defTabSz="914400">
              <a:lnSpc>
                <a:spcPct val="90000"/>
              </a:lnSpc>
              <a:spcBef>
                <a:spcPct val="0"/>
              </a:spcBef>
              <a:spcAft>
                <a:spcPts val="600"/>
              </a:spcAft>
              <a:defRPr/>
            </a:pPr>
            <a:r>
              <a:rPr lang="en-US" sz="2800">
                <a:solidFill>
                  <a:srgbClr val="FFFFFF"/>
                </a:solidFill>
                <a:latin typeface="+mj-lt"/>
                <a:ea typeface="+mj-ea"/>
                <a:cs typeface="+mj-cs"/>
              </a:rPr>
              <a:t>Hexadecimal to Octal</a:t>
            </a:r>
          </a:p>
        </p:txBody>
      </p:sp>
      <p:sp>
        <p:nvSpPr>
          <p:cNvPr id="3" name="Rectangle 3"/>
          <p:cNvSpPr txBox="1">
            <a:spLocks noChangeArrowheads="1"/>
          </p:cNvSpPr>
          <p:nvPr/>
        </p:nvSpPr>
        <p:spPr>
          <a:xfrm>
            <a:off x="1273629" y="643466"/>
            <a:ext cx="10251003" cy="5580362"/>
          </a:xfrm>
          <a:prstGeom prst="rect">
            <a:avLst/>
          </a:prstGeom>
        </p:spPr>
        <p:txBody>
          <a:bodyPr vert="horz" lIns="91440" tIns="45720" rIns="91440" bIns="45720" rtlCol="0" anchor="ctr">
            <a:normAutofit/>
          </a:bodyPr>
          <a:lstStyle/>
          <a:p>
            <a:pPr marL="342900" indent="-182880" defTabSz="914400">
              <a:lnSpc>
                <a:spcPct val="90000"/>
              </a:lnSpc>
              <a:spcBef>
                <a:spcPct val="20000"/>
              </a:spcBef>
              <a:buClr>
                <a:schemeClr val="accent1"/>
              </a:buClr>
              <a:buSzPct val="80000"/>
              <a:buFont typeface="Corbel" pitchFamily="34" charset="0"/>
              <a:buChar char="•"/>
              <a:defRPr/>
            </a:pPr>
            <a:r>
              <a:rPr lang="en-US" sz="3600" dirty="0"/>
              <a:t>Technique</a:t>
            </a:r>
          </a:p>
          <a:p>
            <a:pPr marL="742950" lvl="1" indent="-182880" defTabSz="914400">
              <a:lnSpc>
                <a:spcPct val="90000"/>
              </a:lnSpc>
              <a:spcBef>
                <a:spcPct val="20000"/>
              </a:spcBef>
              <a:buClr>
                <a:schemeClr val="accent1"/>
              </a:buClr>
              <a:buSzPct val="80000"/>
              <a:buFont typeface="Corbel" pitchFamily="34" charset="0"/>
              <a:buChar char="•"/>
              <a:defRPr/>
            </a:pPr>
            <a:r>
              <a:rPr lang="en-US" sz="3600" dirty="0"/>
              <a:t>Use binary as an intermediary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09800" y="152400"/>
            <a:ext cx="7772400" cy="762000"/>
          </a:xfrm>
          <a:prstGeom prst="rect">
            <a:avLst/>
          </a:prstGeom>
        </p:spPr>
        <p:txBody>
          <a:bodyPr/>
          <a:lstStyle/>
          <a:p>
            <a:pPr algn="ctr" defTabSz="914400">
              <a:spcBef>
                <a:spcPct val="0"/>
              </a:spcBef>
              <a:defRPr/>
            </a:pPr>
            <a:r>
              <a:rPr lang="en-US" sz="4400">
                <a:latin typeface="+mj-lt"/>
                <a:ea typeface="+mj-ea"/>
                <a:cs typeface="+mj-cs"/>
              </a:rPr>
              <a:t>Conversion Among Bases</a:t>
            </a:r>
            <a:endParaRPr lang="en-US" sz="4400" dirty="0">
              <a:latin typeface="+mj-lt"/>
              <a:ea typeface="+mj-ea"/>
              <a:cs typeface="+mj-cs"/>
            </a:endParaRPr>
          </a:p>
        </p:txBody>
      </p:sp>
      <p:sp>
        <p:nvSpPr>
          <p:cNvPr id="3" name="Rectangle 3"/>
          <p:cNvSpPr txBox="1">
            <a:spLocks noChangeArrowheads="1"/>
          </p:cNvSpPr>
          <p:nvPr/>
        </p:nvSpPr>
        <p:spPr>
          <a:xfrm>
            <a:off x="2209800" y="1295400"/>
            <a:ext cx="7772400" cy="4114800"/>
          </a:xfrm>
          <a:prstGeom prst="rect">
            <a:avLst/>
          </a:prstGeom>
        </p:spPr>
        <p:txBody>
          <a:bodyPr/>
          <a:lstStyle/>
          <a:p>
            <a:pPr marL="342900" indent="-342900" defTabSz="914400">
              <a:spcBef>
                <a:spcPct val="20000"/>
              </a:spcBef>
              <a:buFont typeface="Arial" pitchFamily="34" charset="0"/>
              <a:buChar char="•"/>
              <a:defRPr/>
            </a:pPr>
            <a:r>
              <a:rPr lang="en-US" sz="3200"/>
              <a:t>The possibilities:</a:t>
            </a:r>
            <a:endParaRPr lang="en-US" sz="3200" dirty="0"/>
          </a:p>
        </p:txBody>
      </p:sp>
      <p:sp>
        <p:nvSpPr>
          <p:cNvPr id="5" name="Oval 5"/>
          <p:cNvSpPr>
            <a:spLocks noChangeArrowheads="1"/>
          </p:cNvSpPr>
          <p:nvPr/>
        </p:nvSpPr>
        <p:spPr bwMode="auto">
          <a:xfrm>
            <a:off x="2744788" y="2514600"/>
            <a:ext cx="2513012" cy="666750"/>
          </a:xfrm>
          <a:prstGeom prst="ellipse">
            <a:avLst/>
          </a:prstGeom>
          <a:solidFill>
            <a:srgbClr val="FFCC66"/>
          </a:solidFill>
          <a:ln w="19050">
            <a:solidFill>
              <a:schemeClr val="tx1"/>
            </a:solidFill>
            <a:round/>
            <a:headEnd/>
            <a:tailEnd/>
          </a:ln>
          <a:effectLst/>
        </p:spPr>
        <p:txBody>
          <a:bodyPr wrap="none" anchor="ctr"/>
          <a:lstStyle/>
          <a:p>
            <a:pPr algn="ctr"/>
            <a:r>
              <a:rPr lang="en-US" dirty="0"/>
              <a:t>Decimal</a:t>
            </a:r>
          </a:p>
        </p:txBody>
      </p:sp>
      <p:sp>
        <p:nvSpPr>
          <p:cNvPr id="6" name="Line 12"/>
          <p:cNvSpPr>
            <a:spLocks noChangeShapeType="1"/>
          </p:cNvSpPr>
          <p:nvPr/>
        </p:nvSpPr>
        <p:spPr bwMode="auto">
          <a:xfrm rot="5400000" flipV="1">
            <a:off x="6096000" y="2238375"/>
            <a:ext cx="0" cy="1219200"/>
          </a:xfrm>
          <a:prstGeom prst="line">
            <a:avLst/>
          </a:prstGeom>
          <a:noFill/>
          <a:ln w="19050">
            <a:solidFill>
              <a:schemeClr val="tx1"/>
            </a:solidFill>
            <a:round/>
            <a:headEnd type="triangle" w="med" len="med"/>
            <a:tailEnd type="triangle" w="med" len="med"/>
          </a:ln>
          <a:effectLst/>
        </p:spPr>
        <p:txBody>
          <a:bodyPr anchor="ctr">
            <a:spAutoFit/>
          </a:bodyPr>
          <a:lstStyle/>
          <a:p>
            <a:endParaRPr lang="en-US"/>
          </a:p>
        </p:txBody>
      </p:sp>
      <p:sp>
        <p:nvSpPr>
          <p:cNvPr id="7" name="Oval 6"/>
          <p:cNvSpPr>
            <a:spLocks noChangeArrowheads="1"/>
          </p:cNvSpPr>
          <p:nvPr/>
        </p:nvSpPr>
        <p:spPr bwMode="auto">
          <a:xfrm>
            <a:off x="6859588" y="2514600"/>
            <a:ext cx="2513012" cy="666750"/>
          </a:xfrm>
          <a:prstGeom prst="ellipse">
            <a:avLst/>
          </a:prstGeom>
          <a:solidFill>
            <a:srgbClr val="FFCC66"/>
          </a:solidFill>
          <a:ln w="19050">
            <a:solidFill>
              <a:schemeClr val="tx1"/>
            </a:solidFill>
            <a:round/>
            <a:headEnd/>
            <a:tailEnd/>
          </a:ln>
          <a:effectLst/>
        </p:spPr>
        <p:txBody>
          <a:bodyPr wrap="none" anchor="ctr"/>
          <a:lstStyle/>
          <a:p>
            <a:pPr algn="ctr"/>
            <a:r>
              <a:rPr lang="en-US" dirty="0"/>
              <a:t>Octal</a:t>
            </a:r>
          </a:p>
        </p:txBody>
      </p:sp>
      <p:sp>
        <p:nvSpPr>
          <p:cNvPr id="8" name="Line 11"/>
          <p:cNvSpPr>
            <a:spLocks noChangeShapeType="1"/>
          </p:cNvSpPr>
          <p:nvPr/>
        </p:nvSpPr>
        <p:spPr bwMode="auto">
          <a:xfrm flipV="1">
            <a:off x="3962400" y="3305175"/>
            <a:ext cx="0" cy="1219200"/>
          </a:xfrm>
          <a:prstGeom prst="line">
            <a:avLst/>
          </a:prstGeom>
          <a:noFill/>
          <a:ln w="19050">
            <a:solidFill>
              <a:schemeClr val="tx1"/>
            </a:solidFill>
            <a:round/>
            <a:headEnd type="triangle" w="med" len="med"/>
            <a:tailEnd type="triangle" w="med" len="med"/>
          </a:ln>
          <a:effectLst/>
        </p:spPr>
        <p:txBody>
          <a:bodyPr anchor="ctr">
            <a:spAutoFit/>
          </a:bodyPr>
          <a:lstStyle/>
          <a:p>
            <a:endParaRPr lang="en-US"/>
          </a:p>
        </p:txBody>
      </p:sp>
      <p:sp>
        <p:nvSpPr>
          <p:cNvPr id="9" name="Line 10"/>
          <p:cNvSpPr>
            <a:spLocks noChangeShapeType="1"/>
          </p:cNvSpPr>
          <p:nvPr/>
        </p:nvSpPr>
        <p:spPr bwMode="auto">
          <a:xfrm flipV="1">
            <a:off x="8153400" y="3381375"/>
            <a:ext cx="0" cy="1219200"/>
          </a:xfrm>
          <a:prstGeom prst="line">
            <a:avLst/>
          </a:prstGeom>
          <a:noFill/>
          <a:ln w="19050">
            <a:solidFill>
              <a:schemeClr val="tx1"/>
            </a:solidFill>
            <a:round/>
            <a:headEnd type="triangle" w="med" len="med"/>
            <a:tailEnd type="triangle" w="med" len="med"/>
          </a:ln>
          <a:effectLst/>
        </p:spPr>
        <p:txBody>
          <a:bodyPr anchor="ctr">
            <a:spAutoFit/>
          </a:bodyPr>
          <a:lstStyle/>
          <a:p>
            <a:endParaRPr lang="en-US"/>
          </a:p>
        </p:txBody>
      </p:sp>
      <p:sp>
        <p:nvSpPr>
          <p:cNvPr id="10" name="Line 9"/>
          <p:cNvSpPr>
            <a:spLocks noChangeShapeType="1"/>
          </p:cNvSpPr>
          <p:nvPr/>
        </p:nvSpPr>
        <p:spPr bwMode="auto">
          <a:xfrm flipH="1" flipV="1">
            <a:off x="5257800" y="3076575"/>
            <a:ext cx="1676400" cy="1752600"/>
          </a:xfrm>
          <a:prstGeom prst="line">
            <a:avLst/>
          </a:prstGeom>
          <a:noFill/>
          <a:ln w="19050">
            <a:solidFill>
              <a:schemeClr val="tx1"/>
            </a:solidFill>
            <a:round/>
            <a:headEnd type="triangle" w="med" len="med"/>
            <a:tailEnd type="triangle" w="med" len="med"/>
          </a:ln>
          <a:effectLst/>
        </p:spPr>
        <p:txBody>
          <a:bodyPr anchor="ctr">
            <a:spAutoFit/>
          </a:bodyPr>
          <a:lstStyle/>
          <a:p>
            <a:endParaRPr lang="en-US"/>
          </a:p>
        </p:txBody>
      </p:sp>
      <p:sp>
        <p:nvSpPr>
          <p:cNvPr id="11" name="Line 8"/>
          <p:cNvSpPr>
            <a:spLocks noChangeShapeType="1"/>
          </p:cNvSpPr>
          <p:nvPr/>
        </p:nvSpPr>
        <p:spPr bwMode="auto">
          <a:xfrm flipV="1">
            <a:off x="5410200" y="3228975"/>
            <a:ext cx="1676400" cy="1752600"/>
          </a:xfrm>
          <a:prstGeom prst="line">
            <a:avLst/>
          </a:prstGeom>
          <a:noFill/>
          <a:ln w="19050">
            <a:solidFill>
              <a:schemeClr val="tx1"/>
            </a:solidFill>
            <a:round/>
            <a:headEnd type="triangle" w="med" len="med"/>
            <a:tailEnd type="triangle" w="med" len="med"/>
          </a:ln>
          <a:effectLst/>
        </p:spPr>
        <p:txBody>
          <a:bodyPr anchor="ctr">
            <a:spAutoFit/>
          </a:bodyPr>
          <a:lstStyle/>
          <a:p>
            <a:endParaRPr lang="en-US"/>
          </a:p>
        </p:txBody>
      </p:sp>
      <p:sp>
        <p:nvSpPr>
          <p:cNvPr id="12" name="Oval 7"/>
          <p:cNvSpPr>
            <a:spLocks noChangeArrowheads="1"/>
          </p:cNvSpPr>
          <p:nvPr/>
        </p:nvSpPr>
        <p:spPr bwMode="auto">
          <a:xfrm>
            <a:off x="2744788" y="4676775"/>
            <a:ext cx="2513012" cy="666750"/>
          </a:xfrm>
          <a:prstGeom prst="ellipse">
            <a:avLst/>
          </a:prstGeom>
          <a:solidFill>
            <a:srgbClr val="FFCC66"/>
          </a:solidFill>
          <a:ln w="19050">
            <a:solidFill>
              <a:schemeClr val="tx1"/>
            </a:solidFill>
            <a:round/>
            <a:headEnd/>
            <a:tailEnd/>
          </a:ln>
          <a:effectLst/>
        </p:spPr>
        <p:txBody>
          <a:bodyPr wrap="none" anchor="ctr"/>
          <a:lstStyle/>
          <a:p>
            <a:pPr algn="ctr"/>
            <a:r>
              <a:rPr lang="en-US" dirty="0"/>
              <a:t>Binary</a:t>
            </a:r>
          </a:p>
        </p:txBody>
      </p:sp>
      <p:sp>
        <p:nvSpPr>
          <p:cNvPr id="13" name="Oval 4"/>
          <p:cNvSpPr>
            <a:spLocks noChangeArrowheads="1"/>
          </p:cNvSpPr>
          <p:nvPr/>
        </p:nvSpPr>
        <p:spPr bwMode="auto">
          <a:xfrm>
            <a:off x="6931326" y="4826675"/>
            <a:ext cx="2369537" cy="519351"/>
          </a:xfrm>
          <a:prstGeom prst="ellipse">
            <a:avLst/>
          </a:prstGeom>
          <a:solidFill>
            <a:srgbClr val="FFCC66"/>
          </a:solidFill>
          <a:ln w="19050">
            <a:solidFill>
              <a:schemeClr val="tx1"/>
            </a:solidFill>
            <a:round/>
            <a:headEnd/>
            <a:tailEnd/>
          </a:ln>
          <a:effectLst/>
        </p:spPr>
        <p:txBody>
          <a:bodyPr wrap="none" anchor="ctr">
            <a:spAutoFit/>
          </a:bodyPr>
          <a:lstStyle/>
          <a:p>
            <a:pPr algn="ctr"/>
            <a:r>
              <a:rPr lang="en-US" dirty="0"/>
              <a:t>Hexadecimal</a:t>
            </a:r>
          </a:p>
        </p:txBody>
      </p:sp>
      <p:sp>
        <p:nvSpPr>
          <p:cNvPr id="14" name="Line 13"/>
          <p:cNvSpPr>
            <a:spLocks noChangeShapeType="1"/>
          </p:cNvSpPr>
          <p:nvPr/>
        </p:nvSpPr>
        <p:spPr bwMode="auto">
          <a:xfrm rot="5400000" flipV="1">
            <a:off x="6096000" y="4448175"/>
            <a:ext cx="0" cy="1219200"/>
          </a:xfrm>
          <a:prstGeom prst="line">
            <a:avLst/>
          </a:prstGeom>
          <a:noFill/>
          <a:ln w="19050">
            <a:solidFill>
              <a:schemeClr val="tx1"/>
            </a:solidFill>
            <a:round/>
            <a:headEnd type="triangle" w="med" len="med"/>
            <a:tailEnd type="triangle" w="med" len="med"/>
          </a:ln>
          <a:effectLst/>
        </p:spPr>
        <p:txBody>
          <a:bodyPr anchor="ctr">
            <a:spAutoFit/>
          </a:bodyPr>
          <a:lstStyle/>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09800" y="152400"/>
            <a:ext cx="7772400" cy="762000"/>
          </a:xfrm>
          <a:prstGeom prst="rect">
            <a:avLst/>
          </a:prstGeom>
        </p:spPr>
        <p:txBody>
          <a:bodyPr/>
          <a:lstStyle/>
          <a:p>
            <a:pPr algn="ctr" defTabSz="914400">
              <a:spcBef>
                <a:spcPct val="0"/>
              </a:spcBef>
              <a:defRPr/>
            </a:pPr>
            <a:r>
              <a:rPr lang="en-US" sz="4400">
                <a:latin typeface="+mj-lt"/>
                <a:ea typeface="+mj-ea"/>
                <a:cs typeface="+mj-cs"/>
              </a:rPr>
              <a:t>Example</a:t>
            </a:r>
            <a:endParaRPr lang="en-US" sz="4400" dirty="0">
              <a:latin typeface="+mj-lt"/>
              <a:ea typeface="+mj-ea"/>
              <a:cs typeface="+mj-cs"/>
            </a:endParaRPr>
          </a:p>
        </p:txBody>
      </p:sp>
      <p:sp>
        <p:nvSpPr>
          <p:cNvPr id="3" name="Text Box 3"/>
          <p:cNvSpPr txBox="1">
            <a:spLocks noChangeArrowheads="1"/>
          </p:cNvSpPr>
          <p:nvPr/>
        </p:nvSpPr>
        <p:spPr bwMode="auto">
          <a:xfrm>
            <a:off x="1828800" y="1371600"/>
            <a:ext cx="4267200" cy="369332"/>
          </a:xfrm>
          <a:prstGeom prst="rect">
            <a:avLst/>
          </a:prstGeom>
          <a:noFill/>
          <a:ln w="57150">
            <a:noFill/>
            <a:miter lim="800000"/>
            <a:headEnd/>
            <a:tailEnd/>
          </a:ln>
        </p:spPr>
        <p:txBody>
          <a:bodyPr>
            <a:spAutoFit/>
          </a:bodyPr>
          <a:lstStyle/>
          <a:p>
            <a:pPr algn="ctr">
              <a:spcBef>
                <a:spcPct val="50000"/>
              </a:spcBef>
            </a:pPr>
            <a:r>
              <a:rPr lang="en-US" dirty="0">
                <a:latin typeface="Courier New" pitchFamily="49" charset="0"/>
              </a:rPr>
              <a:t>1F0C</a:t>
            </a:r>
            <a:r>
              <a:rPr lang="en-US" baseline="-25000" dirty="0">
                <a:latin typeface="Courier New" pitchFamily="49" charset="0"/>
              </a:rPr>
              <a:t>16</a:t>
            </a:r>
            <a:r>
              <a:rPr lang="en-US" dirty="0">
                <a:latin typeface="Courier New" pitchFamily="49" charset="0"/>
              </a:rPr>
              <a:t> = ?</a:t>
            </a:r>
            <a:r>
              <a:rPr lang="en-US" baseline="-25000" dirty="0">
                <a:latin typeface="Courier New" pitchFamily="49" charset="0"/>
              </a:rPr>
              <a:t>8</a:t>
            </a:r>
          </a:p>
        </p:txBody>
      </p:sp>
      <p:grpSp>
        <p:nvGrpSpPr>
          <p:cNvPr id="4" name="Group 144"/>
          <p:cNvGrpSpPr>
            <a:grpSpLocks/>
          </p:cNvGrpSpPr>
          <p:nvPr/>
        </p:nvGrpSpPr>
        <p:grpSpPr bwMode="auto">
          <a:xfrm>
            <a:off x="4572000" y="2105026"/>
            <a:ext cx="4876800" cy="1754188"/>
            <a:chOff x="1920" y="1326"/>
            <a:chExt cx="3072" cy="1105"/>
          </a:xfrm>
        </p:grpSpPr>
        <p:sp>
          <p:nvSpPr>
            <p:cNvPr id="5" name="Text Box 124"/>
            <p:cNvSpPr txBox="1">
              <a:spLocks noChangeArrowheads="1"/>
            </p:cNvSpPr>
            <p:nvPr/>
          </p:nvSpPr>
          <p:spPr bwMode="auto">
            <a:xfrm>
              <a:off x="1920" y="1326"/>
              <a:ext cx="3072" cy="1105"/>
            </a:xfrm>
            <a:prstGeom prst="rect">
              <a:avLst/>
            </a:prstGeom>
            <a:noFill/>
            <a:ln w="57150">
              <a:noFill/>
              <a:miter lim="800000"/>
              <a:headEnd/>
              <a:tailEnd/>
            </a:ln>
          </p:spPr>
          <p:txBody>
            <a:bodyPr>
              <a:spAutoFit/>
            </a:bodyPr>
            <a:lstStyle/>
            <a:p>
              <a:pPr marL="457200" indent="-457200">
                <a:spcBef>
                  <a:spcPct val="50000"/>
                </a:spcBef>
              </a:pPr>
              <a:r>
                <a:rPr lang="en-US" dirty="0">
                  <a:latin typeface="Courier New" pitchFamily="49" charset="0"/>
                </a:rPr>
                <a:t>  1     F      0      C</a:t>
              </a:r>
            </a:p>
            <a:p>
              <a:pPr marL="457200" indent="-457200">
                <a:spcBef>
                  <a:spcPct val="50000"/>
                </a:spcBef>
                <a:buFontTx/>
                <a:buAutoNum type="arabicPlain"/>
              </a:pPr>
              <a:endParaRPr lang="en-US" dirty="0">
                <a:latin typeface="Courier New" pitchFamily="49" charset="0"/>
              </a:endParaRPr>
            </a:p>
            <a:p>
              <a:pPr marL="457200" indent="-457200">
                <a:spcBef>
                  <a:spcPct val="50000"/>
                </a:spcBef>
              </a:pPr>
              <a:r>
                <a:rPr lang="en-US" dirty="0">
                  <a:latin typeface="Courier New" pitchFamily="49" charset="0"/>
                </a:rPr>
                <a:t>0001  1111   0000   1100</a:t>
              </a:r>
            </a:p>
            <a:p>
              <a:pPr marL="457200" indent="-457200">
                <a:spcBef>
                  <a:spcPct val="50000"/>
                </a:spcBef>
                <a:buFontTx/>
                <a:buAutoNum type="arabicPlain"/>
              </a:pPr>
              <a:endParaRPr lang="en-US" baseline="-25000" dirty="0">
                <a:latin typeface="Courier New" pitchFamily="49" charset="0"/>
              </a:endParaRPr>
            </a:p>
            <a:p>
              <a:pPr marL="457200" indent="-457200">
                <a:spcBef>
                  <a:spcPct val="50000"/>
                </a:spcBef>
              </a:pPr>
              <a:endParaRPr lang="en-US" baseline="-25000" dirty="0">
                <a:latin typeface="Courier New" pitchFamily="49" charset="0"/>
              </a:endParaRPr>
            </a:p>
          </p:txBody>
        </p:sp>
        <p:sp>
          <p:nvSpPr>
            <p:cNvPr id="6" name="Line 126"/>
            <p:cNvSpPr>
              <a:spLocks noChangeShapeType="1"/>
            </p:cNvSpPr>
            <p:nvPr/>
          </p:nvSpPr>
          <p:spPr bwMode="auto">
            <a:xfrm>
              <a:off x="2160" y="1488"/>
              <a:ext cx="0" cy="432"/>
            </a:xfrm>
            <a:prstGeom prst="line">
              <a:avLst/>
            </a:prstGeom>
            <a:noFill/>
            <a:ln w="57150">
              <a:solidFill>
                <a:schemeClr val="folHlink"/>
              </a:solidFill>
              <a:round/>
              <a:headEnd/>
              <a:tailEnd type="triangle" w="med" len="med"/>
            </a:ln>
          </p:spPr>
          <p:txBody>
            <a:bodyPr anchor="ctr">
              <a:spAutoFit/>
            </a:bodyPr>
            <a:lstStyle/>
            <a:p>
              <a:endParaRPr lang="en-US"/>
            </a:p>
          </p:txBody>
        </p:sp>
        <p:sp>
          <p:nvSpPr>
            <p:cNvPr id="7" name="Line 127"/>
            <p:cNvSpPr>
              <a:spLocks noChangeShapeType="1"/>
            </p:cNvSpPr>
            <p:nvPr/>
          </p:nvSpPr>
          <p:spPr bwMode="auto">
            <a:xfrm>
              <a:off x="3312" y="1488"/>
              <a:ext cx="0" cy="432"/>
            </a:xfrm>
            <a:prstGeom prst="line">
              <a:avLst/>
            </a:prstGeom>
            <a:noFill/>
            <a:ln w="57150">
              <a:solidFill>
                <a:schemeClr val="folHlink"/>
              </a:solidFill>
              <a:round/>
              <a:headEnd/>
              <a:tailEnd type="triangle" w="med" len="med"/>
            </a:ln>
          </p:spPr>
          <p:txBody>
            <a:bodyPr anchor="ctr">
              <a:spAutoFit/>
            </a:bodyPr>
            <a:lstStyle/>
            <a:p>
              <a:endParaRPr lang="en-US"/>
            </a:p>
          </p:txBody>
        </p:sp>
        <p:sp>
          <p:nvSpPr>
            <p:cNvPr id="8" name="Line 128"/>
            <p:cNvSpPr>
              <a:spLocks noChangeShapeType="1"/>
            </p:cNvSpPr>
            <p:nvPr/>
          </p:nvSpPr>
          <p:spPr bwMode="auto">
            <a:xfrm>
              <a:off x="2688" y="1488"/>
              <a:ext cx="0" cy="432"/>
            </a:xfrm>
            <a:prstGeom prst="line">
              <a:avLst/>
            </a:prstGeom>
            <a:noFill/>
            <a:ln w="57150">
              <a:solidFill>
                <a:schemeClr val="folHlink"/>
              </a:solidFill>
              <a:round/>
              <a:headEnd/>
              <a:tailEnd type="triangle" w="med" len="med"/>
            </a:ln>
          </p:spPr>
          <p:txBody>
            <a:bodyPr anchor="ctr">
              <a:spAutoFit/>
            </a:bodyPr>
            <a:lstStyle/>
            <a:p>
              <a:endParaRPr lang="en-US"/>
            </a:p>
          </p:txBody>
        </p:sp>
        <p:sp>
          <p:nvSpPr>
            <p:cNvPr id="9" name="Line 132"/>
            <p:cNvSpPr>
              <a:spLocks noChangeShapeType="1"/>
            </p:cNvSpPr>
            <p:nvPr/>
          </p:nvSpPr>
          <p:spPr bwMode="auto">
            <a:xfrm>
              <a:off x="3888" y="1488"/>
              <a:ext cx="0" cy="432"/>
            </a:xfrm>
            <a:prstGeom prst="line">
              <a:avLst/>
            </a:prstGeom>
            <a:noFill/>
            <a:ln w="57150">
              <a:solidFill>
                <a:schemeClr val="folHlink"/>
              </a:solidFill>
              <a:round/>
              <a:headEnd/>
              <a:tailEnd type="triangle" w="med" len="med"/>
            </a:ln>
          </p:spPr>
          <p:txBody>
            <a:bodyPr anchor="ctr">
              <a:spAutoFit/>
            </a:bodyPr>
            <a:lstStyle/>
            <a:p>
              <a:endParaRPr lang="en-US"/>
            </a:p>
          </p:txBody>
        </p:sp>
      </p:grpSp>
      <p:grpSp>
        <p:nvGrpSpPr>
          <p:cNvPr id="11" name="Group 145"/>
          <p:cNvGrpSpPr>
            <a:grpSpLocks/>
          </p:cNvGrpSpPr>
          <p:nvPr/>
        </p:nvGrpSpPr>
        <p:grpSpPr bwMode="auto">
          <a:xfrm>
            <a:off x="4800600" y="3048001"/>
            <a:ext cx="4451350" cy="1360488"/>
            <a:chOff x="2064" y="1920"/>
            <a:chExt cx="2804" cy="857"/>
          </a:xfrm>
        </p:grpSpPr>
        <p:sp>
          <p:nvSpPr>
            <p:cNvPr id="12" name="Text Box 133"/>
            <p:cNvSpPr txBox="1">
              <a:spLocks noChangeArrowheads="1"/>
            </p:cNvSpPr>
            <p:nvPr/>
          </p:nvSpPr>
          <p:spPr bwMode="auto">
            <a:xfrm>
              <a:off x="2208" y="2544"/>
              <a:ext cx="2660" cy="233"/>
            </a:xfrm>
            <a:prstGeom prst="rect">
              <a:avLst/>
            </a:prstGeom>
            <a:noFill/>
            <a:ln w="57150">
              <a:noFill/>
              <a:miter lim="800000"/>
              <a:headEnd/>
              <a:tailEnd/>
            </a:ln>
          </p:spPr>
          <p:txBody>
            <a:bodyPr>
              <a:spAutoFit/>
            </a:bodyPr>
            <a:lstStyle/>
            <a:p>
              <a:pPr>
                <a:spcBef>
                  <a:spcPct val="50000"/>
                </a:spcBef>
              </a:pPr>
              <a:r>
                <a:rPr lang="en-US" dirty="0">
                  <a:latin typeface="Courier New" pitchFamily="49" charset="0"/>
                </a:rPr>
                <a:t>1   7   4     1     4</a:t>
              </a:r>
            </a:p>
          </p:txBody>
        </p:sp>
        <p:sp>
          <p:nvSpPr>
            <p:cNvPr id="13" name="Line 134"/>
            <p:cNvSpPr>
              <a:spLocks noChangeShapeType="1"/>
            </p:cNvSpPr>
            <p:nvPr/>
          </p:nvSpPr>
          <p:spPr bwMode="auto">
            <a:xfrm>
              <a:off x="3744" y="1920"/>
              <a:ext cx="0" cy="672"/>
            </a:xfrm>
            <a:prstGeom prst="line">
              <a:avLst/>
            </a:prstGeom>
            <a:noFill/>
            <a:ln w="12700">
              <a:solidFill>
                <a:schemeClr val="tx1"/>
              </a:solidFill>
              <a:round/>
              <a:headEnd/>
              <a:tailEnd/>
            </a:ln>
          </p:spPr>
          <p:txBody>
            <a:bodyPr anchor="ctr">
              <a:spAutoFit/>
            </a:bodyPr>
            <a:lstStyle/>
            <a:p>
              <a:endParaRPr lang="en-US"/>
            </a:p>
          </p:txBody>
        </p:sp>
        <p:sp>
          <p:nvSpPr>
            <p:cNvPr id="14" name="Line 135"/>
            <p:cNvSpPr>
              <a:spLocks noChangeShapeType="1"/>
            </p:cNvSpPr>
            <p:nvPr/>
          </p:nvSpPr>
          <p:spPr bwMode="auto">
            <a:xfrm>
              <a:off x="3264" y="1968"/>
              <a:ext cx="0" cy="672"/>
            </a:xfrm>
            <a:prstGeom prst="line">
              <a:avLst/>
            </a:prstGeom>
            <a:noFill/>
            <a:ln w="12700">
              <a:solidFill>
                <a:schemeClr val="tx1"/>
              </a:solidFill>
              <a:round/>
              <a:headEnd/>
              <a:tailEnd/>
            </a:ln>
          </p:spPr>
          <p:txBody>
            <a:bodyPr anchor="ctr">
              <a:spAutoFit/>
            </a:bodyPr>
            <a:lstStyle/>
            <a:p>
              <a:endParaRPr lang="en-US"/>
            </a:p>
          </p:txBody>
        </p:sp>
        <p:sp>
          <p:nvSpPr>
            <p:cNvPr id="15" name="Line 140"/>
            <p:cNvSpPr>
              <a:spLocks noChangeShapeType="1"/>
            </p:cNvSpPr>
            <p:nvPr/>
          </p:nvSpPr>
          <p:spPr bwMode="auto">
            <a:xfrm>
              <a:off x="2736" y="1968"/>
              <a:ext cx="0" cy="672"/>
            </a:xfrm>
            <a:prstGeom prst="line">
              <a:avLst/>
            </a:prstGeom>
            <a:noFill/>
            <a:ln w="12700">
              <a:solidFill>
                <a:schemeClr val="tx1"/>
              </a:solidFill>
              <a:round/>
              <a:headEnd/>
              <a:tailEnd/>
            </a:ln>
          </p:spPr>
          <p:txBody>
            <a:bodyPr anchor="ctr">
              <a:spAutoFit/>
            </a:bodyPr>
            <a:lstStyle/>
            <a:p>
              <a:endParaRPr lang="en-US"/>
            </a:p>
          </p:txBody>
        </p:sp>
        <p:sp>
          <p:nvSpPr>
            <p:cNvPr id="16" name="Line 141"/>
            <p:cNvSpPr>
              <a:spLocks noChangeShapeType="1"/>
            </p:cNvSpPr>
            <p:nvPr/>
          </p:nvSpPr>
          <p:spPr bwMode="auto">
            <a:xfrm>
              <a:off x="2400" y="1968"/>
              <a:ext cx="0" cy="672"/>
            </a:xfrm>
            <a:prstGeom prst="line">
              <a:avLst/>
            </a:prstGeom>
            <a:noFill/>
            <a:ln w="12700">
              <a:solidFill>
                <a:schemeClr val="tx1"/>
              </a:solidFill>
              <a:round/>
              <a:headEnd/>
              <a:tailEnd/>
            </a:ln>
          </p:spPr>
          <p:txBody>
            <a:bodyPr anchor="ctr">
              <a:spAutoFit/>
            </a:bodyPr>
            <a:lstStyle/>
            <a:p>
              <a:endParaRPr lang="en-US"/>
            </a:p>
          </p:txBody>
        </p:sp>
        <p:sp>
          <p:nvSpPr>
            <p:cNvPr id="17" name="Line 142"/>
            <p:cNvSpPr>
              <a:spLocks noChangeShapeType="1"/>
            </p:cNvSpPr>
            <p:nvPr/>
          </p:nvSpPr>
          <p:spPr bwMode="auto">
            <a:xfrm>
              <a:off x="2064" y="1968"/>
              <a:ext cx="0" cy="672"/>
            </a:xfrm>
            <a:prstGeom prst="line">
              <a:avLst/>
            </a:prstGeom>
            <a:noFill/>
            <a:ln w="12700">
              <a:solidFill>
                <a:schemeClr val="tx1"/>
              </a:solidFill>
              <a:round/>
              <a:headEnd/>
              <a:tailEnd/>
            </a:ln>
          </p:spPr>
          <p:txBody>
            <a:bodyPr anchor="ctr">
              <a:spAutoFit/>
            </a:bodyPr>
            <a:lstStyle/>
            <a:p>
              <a:endParaRPr lang="en-US"/>
            </a:p>
          </p:txBody>
        </p:sp>
      </p:grpSp>
      <p:sp>
        <p:nvSpPr>
          <p:cNvPr id="18" name="Text Box 143"/>
          <p:cNvSpPr txBox="1">
            <a:spLocks noChangeArrowheads="1"/>
          </p:cNvSpPr>
          <p:nvPr/>
        </p:nvSpPr>
        <p:spPr bwMode="auto">
          <a:xfrm>
            <a:off x="6172200" y="5638800"/>
            <a:ext cx="4267200" cy="369332"/>
          </a:xfrm>
          <a:prstGeom prst="rect">
            <a:avLst/>
          </a:prstGeom>
          <a:noFill/>
          <a:ln w="57150">
            <a:noFill/>
            <a:miter lim="800000"/>
            <a:headEnd/>
            <a:tailEnd/>
          </a:ln>
        </p:spPr>
        <p:txBody>
          <a:bodyPr>
            <a:spAutoFit/>
          </a:bodyPr>
          <a:lstStyle/>
          <a:p>
            <a:pPr algn="r">
              <a:spcBef>
                <a:spcPct val="50000"/>
              </a:spcBef>
            </a:pPr>
            <a:r>
              <a:rPr lang="en-US" dirty="0">
                <a:latin typeface="Courier New" pitchFamily="49" charset="0"/>
              </a:rPr>
              <a:t>1F0C</a:t>
            </a:r>
            <a:r>
              <a:rPr lang="en-US" baseline="-25000" dirty="0">
                <a:latin typeface="Courier New" pitchFamily="49" charset="0"/>
              </a:rPr>
              <a:t>16</a:t>
            </a:r>
            <a:r>
              <a:rPr lang="en-US" dirty="0">
                <a:latin typeface="Courier New" pitchFamily="49" charset="0"/>
              </a:rPr>
              <a:t> = 17414</a:t>
            </a:r>
            <a:r>
              <a:rPr lang="en-US" baseline="-25000" dirty="0">
                <a:latin typeface="Courier New" pitchFamily="49" charset="0"/>
              </a:rPr>
              <a:t>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wipe(left)">
                                      <p:cBhvr>
                                        <p:cTn id="1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09800" y="152400"/>
            <a:ext cx="7772400" cy="762000"/>
          </a:xfrm>
          <a:prstGeom prst="rect">
            <a:avLst/>
          </a:prstGeom>
        </p:spPr>
        <p:txBody>
          <a:bodyPr/>
          <a:lstStyle/>
          <a:p>
            <a:pPr algn="ctr" defTabSz="914400">
              <a:spcBef>
                <a:spcPct val="0"/>
              </a:spcBef>
              <a:defRPr/>
            </a:pPr>
            <a:r>
              <a:rPr lang="en-US" sz="4400" dirty="0">
                <a:latin typeface="+mj-lt"/>
                <a:ea typeface="+mj-ea"/>
                <a:cs typeface="+mj-cs"/>
              </a:rPr>
              <a:t>Binary Addition </a:t>
            </a:r>
          </a:p>
        </p:txBody>
      </p:sp>
      <p:sp>
        <p:nvSpPr>
          <p:cNvPr id="3" name="Rectangle 3"/>
          <p:cNvSpPr txBox="1">
            <a:spLocks noChangeArrowheads="1"/>
          </p:cNvSpPr>
          <p:nvPr/>
        </p:nvSpPr>
        <p:spPr>
          <a:xfrm>
            <a:off x="2209800" y="1295400"/>
            <a:ext cx="7772400" cy="4114800"/>
          </a:xfrm>
          <a:prstGeom prst="rect">
            <a:avLst/>
          </a:prstGeom>
        </p:spPr>
        <p:txBody>
          <a:bodyPr/>
          <a:lstStyle/>
          <a:p>
            <a:pPr marL="342900" indent="-342900" defTabSz="914400">
              <a:spcBef>
                <a:spcPct val="20000"/>
              </a:spcBef>
              <a:buFont typeface="Arial" pitchFamily="34" charset="0"/>
              <a:buChar char="•"/>
              <a:defRPr/>
            </a:pPr>
            <a:r>
              <a:rPr lang="en-US" sz="3200"/>
              <a:t>Two 1-bit values</a:t>
            </a:r>
            <a:endParaRPr lang="en-US" sz="3200" dirty="0"/>
          </a:p>
        </p:txBody>
      </p:sp>
      <p:graphicFrame>
        <p:nvGraphicFramePr>
          <p:cNvPr id="4" name="Group 44"/>
          <p:cNvGraphicFramePr>
            <a:graphicFrameLocks noGrp="1"/>
          </p:cNvGraphicFramePr>
          <p:nvPr/>
        </p:nvGraphicFramePr>
        <p:xfrm>
          <a:off x="3848100" y="2514600"/>
          <a:ext cx="4495800" cy="2590800"/>
        </p:xfrm>
        <a:graphic>
          <a:graphicData uri="http://schemas.openxmlformats.org/drawingml/2006/table">
            <a:tbl>
              <a:tblPr/>
              <a:tblGrid>
                <a:gridCol w="1498600">
                  <a:extLst>
                    <a:ext uri="{9D8B030D-6E8A-4147-A177-3AD203B41FA5}">
                      <a16:colId xmlns:a16="http://schemas.microsoft.com/office/drawing/2014/main" xmlns="" val="20000"/>
                    </a:ext>
                  </a:extLst>
                </a:gridCol>
                <a:gridCol w="1498600">
                  <a:extLst>
                    <a:ext uri="{9D8B030D-6E8A-4147-A177-3AD203B41FA5}">
                      <a16:colId xmlns:a16="http://schemas.microsoft.com/office/drawing/2014/main" xmlns="" val="20001"/>
                    </a:ext>
                  </a:extLst>
                </a:gridCol>
                <a:gridCol w="1498600">
                  <a:extLst>
                    <a:ext uri="{9D8B030D-6E8A-4147-A177-3AD203B41FA5}">
                      <a16:colId xmlns:a16="http://schemas.microsoft.com/office/drawing/2014/main" xmlns="" val="20002"/>
                    </a:ext>
                  </a:extLst>
                </a:gridCol>
              </a:tblGrid>
              <a:tr h="406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A +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extLst>
                  <a:ext uri="{0D108BD9-81ED-4DB2-BD59-A6C34878D82A}">
                    <a16:rowId xmlns:a16="http://schemas.microsoft.com/office/drawing/2014/main" xmlns="" val="10000"/>
                  </a:ext>
                </a:extLst>
              </a:tr>
              <a:tr h="406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xmlns="" val="10001"/>
                  </a:ext>
                </a:extLst>
              </a:tr>
              <a:tr h="406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xmlns="" val="10002"/>
                  </a:ext>
                </a:extLst>
              </a:tr>
              <a:tr h="406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xmlns="" val="10003"/>
                  </a:ext>
                </a:extLst>
              </a:tr>
              <a:tr h="406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xmlns="" val="10004"/>
                  </a:ext>
                </a:extLst>
              </a:tr>
            </a:tbl>
          </a:graphicData>
        </a:graphic>
      </p:graphicFrame>
      <p:sp>
        <p:nvSpPr>
          <p:cNvPr id="5" name="AutoShape 47"/>
          <p:cNvSpPr>
            <a:spLocks noChangeArrowheads="1"/>
          </p:cNvSpPr>
          <p:nvPr/>
        </p:nvSpPr>
        <p:spPr bwMode="auto">
          <a:xfrm>
            <a:off x="8686800" y="4876800"/>
            <a:ext cx="1143000" cy="609600"/>
          </a:xfrm>
          <a:prstGeom prst="wedgeRoundRectCallout">
            <a:avLst>
              <a:gd name="adj1" fmla="val -109583"/>
              <a:gd name="adj2" fmla="val -55468"/>
              <a:gd name="adj3" fmla="val 16667"/>
            </a:avLst>
          </a:prstGeom>
          <a:solidFill>
            <a:srgbClr val="FFCC66"/>
          </a:solidFill>
          <a:ln w="19050">
            <a:solidFill>
              <a:schemeClr val="tx1"/>
            </a:solidFill>
            <a:miter lim="800000"/>
            <a:headEnd/>
            <a:tailEnd/>
          </a:ln>
        </p:spPr>
        <p:txBody>
          <a:bodyPr anchor="ctr"/>
          <a:lstStyle/>
          <a:p>
            <a:pPr algn="ctr"/>
            <a:r>
              <a:rPr lang="en-US"/>
              <a:t>“two”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09800" y="152400"/>
            <a:ext cx="7772400" cy="762000"/>
          </a:xfrm>
          <a:prstGeom prst="rect">
            <a:avLst/>
          </a:prstGeom>
        </p:spPr>
        <p:txBody>
          <a:bodyPr/>
          <a:lstStyle/>
          <a:p>
            <a:pPr algn="ctr" defTabSz="914400">
              <a:spcBef>
                <a:spcPct val="0"/>
              </a:spcBef>
              <a:defRPr/>
            </a:pPr>
            <a:r>
              <a:rPr lang="en-US" sz="4400" dirty="0">
                <a:latin typeface="+mj-lt"/>
                <a:ea typeface="+mj-ea"/>
                <a:cs typeface="+mj-cs"/>
              </a:rPr>
              <a:t>Binary Addition (example)</a:t>
            </a:r>
          </a:p>
        </p:txBody>
      </p:sp>
      <p:sp>
        <p:nvSpPr>
          <p:cNvPr id="3" name="Rectangle 3"/>
          <p:cNvSpPr txBox="1">
            <a:spLocks noChangeArrowheads="1"/>
          </p:cNvSpPr>
          <p:nvPr/>
        </p:nvSpPr>
        <p:spPr>
          <a:xfrm>
            <a:off x="2209800" y="1295400"/>
            <a:ext cx="7772400" cy="4114800"/>
          </a:xfrm>
          <a:prstGeom prst="rect">
            <a:avLst/>
          </a:prstGeom>
        </p:spPr>
        <p:txBody>
          <a:bodyPr/>
          <a:lstStyle/>
          <a:p>
            <a:pPr marL="342900" indent="-342900" defTabSz="914400">
              <a:spcBef>
                <a:spcPct val="20000"/>
              </a:spcBef>
              <a:buFont typeface="Arial" pitchFamily="34" charset="0"/>
              <a:buChar char="•"/>
              <a:defRPr/>
            </a:pPr>
            <a:r>
              <a:rPr lang="en-US" sz="3200"/>
              <a:t>Two </a:t>
            </a:r>
            <a:r>
              <a:rPr lang="en-US" sz="3200" i="1"/>
              <a:t>n</a:t>
            </a:r>
            <a:r>
              <a:rPr lang="en-US" sz="3200"/>
              <a:t>-bit values</a:t>
            </a:r>
          </a:p>
          <a:p>
            <a:pPr marL="742950" lvl="1" indent="-285750" defTabSz="914400">
              <a:spcBef>
                <a:spcPct val="20000"/>
              </a:spcBef>
              <a:buFont typeface="Arial" pitchFamily="34" charset="0"/>
              <a:buChar char="–"/>
              <a:defRPr/>
            </a:pPr>
            <a:r>
              <a:rPr lang="en-US" sz="2800"/>
              <a:t>Add individual bits</a:t>
            </a:r>
          </a:p>
          <a:p>
            <a:pPr marL="742950" lvl="1" indent="-285750" defTabSz="914400">
              <a:spcBef>
                <a:spcPct val="20000"/>
              </a:spcBef>
              <a:buFont typeface="Arial" pitchFamily="34" charset="0"/>
              <a:buChar char="–"/>
              <a:defRPr/>
            </a:pPr>
            <a:r>
              <a:rPr lang="en-US" sz="2800"/>
              <a:t>Propagate carries</a:t>
            </a:r>
          </a:p>
          <a:p>
            <a:pPr marL="742950" lvl="1" indent="-285750" defTabSz="914400">
              <a:spcBef>
                <a:spcPct val="20000"/>
              </a:spcBef>
              <a:buFont typeface="Arial" pitchFamily="34" charset="0"/>
              <a:buChar char="–"/>
              <a:defRPr/>
            </a:pPr>
            <a:r>
              <a:rPr lang="en-US" sz="2800"/>
              <a:t>E.g.,</a:t>
            </a:r>
            <a:endParaRPr lang="en-US" sz="2800" dirty="0"/>
          </a:p>
        </p:txBody>
      </p:sp>
      <p:sp>
        <p:nvSpPr>
          <p:cNvPr id="4" name="Text Box 31"/>
          <p:cNvSpPr txBox="1">
            <a:spLocks noChangeArrowheads="1"/>
          </p:cNvSpPr>
          <p:nvPr/>
        </p:nvSpPr>
        <p:spPr bwMode="auto">
          <a:xfrm>
            <a:off x="4343400" y="3960814"/>
            <a:ext cx="3657600" cy="1373187"/>
          </a:xfrm>
          <a:prstGeom prst="rect">
            <a:avLst/>
          </a:prstGeom>
          <a:noFill/>
          <a:ln w="57150">
            <a:noFill/>
            <a:miter lim="800000"/>
            <a:headEnd/>
            <a:tailEnd/>
          </a:ln>
        </p:spPr>
        <p:txBody>
          <a:bodyPr>
            <a:spAutoFit/>
          </a:bodyPr>
          <a:lstStyle/>
          <a:p>
            <a:pPr>
              <a:spcBef>
                <a:spcPct val="50000"/>
              </a:spcBef>
            </a:pPr>
            <a:r>
              <a:rPr lang="en-US" sz="2800" dirty="0">
                <a:latin typeface="Courier New" pitchFamily="49" charset="0"/>
              </a:rPr>
              <a:t>  10101     21</a:t>
            </a:r>
            <a:br>
              <a:rPr lang="en-US" sz="2800" dirty="0">
                <a:latin typeface="Courier New" pitchFamily="49" charset="0"/>
              </a:rPr>
            </a:br>
            <a:r>
              <a:rPr lang="en-US" sz="2800" dirty="0">
                <a:latin typeface="Courier New" pitchFamily="49" charset="0"/>
              </a:rPr>
              <a:t>+ 11001   + 25</a:t>
            </a:r>
            <a:br>
              <a:rPr lang="en-US" sz="2800" dirty="0">
                <a:latin typeface="Courier New" pitchFamily="49" charset="0"/>
              </a:rPr>
            </a:br>
            <a:r>
              <a:rPr lang="en-US" sz="2800" dirty="0">
                <a:latin typeface="Courier New" pitchFamily="49" charset="0"/>
              </a:rPr>
              <a:t> 101110     46</a:t>
            </a:r>
          </a:p>
        </p:txBody>
      </p:sp>
      <p:sp>
        <p:nvSpPr>
          <p:cNvPr id="6" name="Text Box 35"/>
          <p:cNvSpPr txBox="1">
            <a:spLocks noChangeArrowheads="1"/>
          </p:cNvSpPr>
          <p:nvPr/>
        </p:nvSpPr>
        <p:spPr bwMode="auto">
          <a:xfrm>
            <a:off x="4572001" y="3776663"/>
            <a:ext cx="320675" cy="366712"/>
          </a:xfrm>
          <a:prstGeom prst="rect">
            <a:avLst/>
          </a:prstGeom>
          <a:noFill/>
          <a:ln w="57150">
            <a:noFill/>
            <a:miter lim="800000"/>
            <a:headEnd/>
            <a:tailEnd/>
          </a:ln>
        </p:spPr>
        <p:txBody>
          <a:bodyPr wrap="none">
            <a:spAutoFit/>
          </a:bodyPr>
          <a:lstStyle/>
          <a:p>
            <a:r>
              <a:rPr lang="en-US" dirty="0">
                <a:latin typeface="Courier New" pitchFamily="49" charset="0"/>
              </a:rPr>
              <a:t>1</a:t>
            </a:r>
          </a:p>
        </p:txBody>
      </p:sp>
      <p:sp>
        <p:nvSpPr>
          <p:cNvPr id="7" name="Text Box 34"/>
          <p:cNvSpPr txBox="1">
            <a:spLocks noChangeArrowheads="1"/>
          </p:cNvSpPr>
          <p:nvPr/>
        </p:nvSpPr>
        <p:spPr bwMode="auto">
          <a:xfrm>
            <a:off x="5486401" y="3776663"/>
            <a:ext cx="320675" cy="366712"/>
          </a:xfrm>
          <a:prstGeom prst="rect">
            <a:avLst/>
          </a:prstGeom>
          <a:noFill/>
          <a:ln w="57150">
            <a:noFill/>
            <a:miter lim="800000"/>
            <a:headEnd/>
            <a:tailEnd/>
          </a:ln>
        </p:spPr>
        <p:txBody>
          <a:bodyPr wrap="none">
            <a:spAutoFit/>
          </a:bodyPr>
          <a:lstStyle/>
          <a:p>
            <a:r>
              <a:rPr lang="en-US" dirty="0">
                <a:latin typeface="Courier New" pitchFamily="49" charset="0"/>
              </a:rPr>
              <a:t>1</a:t>
            </a:r>
          </a:p>
        </p:txBody>
      </p:sp>
      <p:sp>
        <p:nvSpPr>
          <p:cNvPr id="8" name="Line 32"/>
          <p:cNvSpPr>
            <a:spLocks noChangeShapeType="1"/>
          </p:cNvSpPr>
          <p:nvPr/>
        </p:nvSpPr>
        <p:spPr bwMode="auto">
          <a:xfrm>
            <a:off x="4495800" y="4799013"/>
            <a:ext cx="1447800" cy="0"/>
          </a:xfrm>
          <a:prstGeom prst="line">
            <a:avLst/>
          </a:prstGeom>
          <a:noFill/>
          <a:ln w="19050">
            <a:solidFill>
              <a:schemeClr val="tx1"/>
            </a:solidFill>
            <a:round/>
            <a:headEnd/>
            <a:tailEnd/>
          </a:ln>
        </p:spPr>
        <p:txBody>
          <a:bodyPr anchor="ctr">
            <a:spAutoFit/>
          </a:bodyPr>
          <a:lstStyle/>
          <a:p>
            <a:endParaRPr lang="en-US"/>
          </a:p>
        </p:txBody>
      </p:sp>
      <p:sp>
        <p:nvSpPr>
          <p:cNvPr id="9" name="Line 33"/>
          <p:cNvSpPr>
            <a:spLocks noChangeShapeType="1"/>
          </p:cNvSpPr>
          <p:nvPr/>
        </p:nvSpPr>
        <p:spPr bwMode="auto">
          <a:xfrm flipV="1">
            <a:off x="6553200" y="4799013"/>
            <a:ext cx="914400" cy="0"/>
          </a:xfrm>
          <a:prstGeom prst="line">
            <a:avLst/>
          </a:prstGeom>
          <a:noFill/>
          <a:ln w="19050">
            <a:solidFill>
              <a:schemeClr val="tx1"/>
            </a:solidFill>
            <a:round/>
            <a:headEnd/>
            <a:tailEnd/>
          </a:ln>
        </p:spPr>
        <p:txBody>
          <a:bodyPr anchor="ctr">
            <a:spAutoFit/>
          </a:bodyPr>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09800" y="152400"/>
            <a:ext cx="7772400" cy="762000"/>
          </a:xfrm>
          <a:prstGeom prst="rect">
            <a:avLst/>
          </a:prstGeom>
        </p:spPr>
        <p:txBody>
          <a:bodyPr/>
          <a:lstStyle/>
          <a:p>
            <a:pPr algn="ctr" defTabSz="914400">
              <a:spcBef>
                <a:spcPct val="0"/>
              </a:spcBef>
              <a:defRPr/>
            </a:pPr>
            <a:r>
              <a:rPr lang="en-US" sz="4400" dirty="0">
                <a:latin typeface="+mj-lt"/>
                <a:ea typeface="+mj-ea"/>
                <a:cs typeface="+mj-cs"/>
              </a:rPr>
              <a:t>Multiplication </a:t>
            </a:r>
          </a:p>
        </p:txBody>
      </p:sp>
      <p:sp>
        <p:nvSpPr>
          <p:cNvPr id="3" name="Rectangle 3"/>
          <p:cNvSpPr txBox="1">
            <a:spLocks noChangeArrowheads="1"/>
          </p:cNvSpPr>
          <p:nvPr/>
        </p:nvSpPr>
        <p:spPr>
          <a:xfrm>
            <a:off x="2209800" y="1295400"/>
            <a:ext cx="7772400" cy="4114800"/>
          </a:xfrm>
          <a:prstGeom prst="rect">
            <a:avLst/>
          </a:prstGeom>
        </p:spPr>
        <p:txBody>
          <a:bodyPr/>
          <a:lstStyle/>
          <a:p>
            <a:pPr marL="342900" indent="-342900" defTabSz="914400">
              <a:spcBef>
                <a:spcPct val="20000"/>
              </a:spcBef>
              <a:buFont typeface="Arial" pitchFamily="34" charset="0"/>
              <a:buChar char="•"/>
              <a:defRPr/>
            </a:pPr>
            <a:r>
              <a:rPr lang="en-US" sz="3200"/>
              <a:t>Binary, two 1-bit values</a:t>
            </a:r>
            <a:endParaRPr lang="en-US" sz="3200" dirty="0"/>
          </a:p>
        </p:txBody>
      </p:sp>
      <p:graphicFrame>
        <p:nvGraphicFramePr>
          <p:cNvPr id="5" name="Group 8"/>
          <p:cNvGraphicFramePr>
            <a:graphicFrameLocks noGrp="1"/>
          </p:cNvGraphicFramePr>
          <p:nvPr/>
        </p:nvGraphicFramePr>
        <p:xfrm>
          <a:off x="3848100" y="2514600"/>
          <a:ext cx="4495800" cy="2590800"/>
        </p:xfrm>
        <a:graphic>
          <a:graphicData uri="http://schemas.openxmlformats.org/drawingml/2006/table">
            <a:tbl>
              <a:tblPr/>
              <a:tblGrid>
                <a:gridCol w="1498600">
                  <a:extLst>
                    <a:ext uri="{9D8B030D-6E8A-4147-A177-3AD203B41FA5}">
                      <a16:colId xmlns:a16="http://schemas.microsoft.com/office/drawing/2014/main" xmlns="" val="20000"/>
                    </a:ext>
                  </a:extLst>
                </a:gridCol>
                <a:gridCol w="1498600">
                  <a:extLst>
                    <a:ext uri="{9D8B030D-6E8A-4147-A177-3AD203B41FA5}">
                      <a16:colId xmlns:a16="http://schemas.microsoft.com/office/drawing/2014/main" xmlns="" val="20001"/>
                    </a:ext>
                  </a:extLst>
                </a:gridCol>
                <a:gridCol w="1498600">
                  <a:extLst>
                    <a:ext uri="{9D8B030D-6E8A-4147-A177-3AD203B41FA5}">
                      <a16:colId xmlns:a16="http://schemas.microsoft.com/office/drawing/2014/main" xmlns="" val="20002"/>
                    </a:ext>
                  </a:extLst>
                </a:gridCol>
              </a:tblGrid>
              <a:tr h="406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A </a:t>
                      </a:r>
                      <a:r>
                        <a:rPr kumimoji="0" lang="en-US" sz="2800" b="0" i="0" u="none" strike="noStrike" cap="none" normalizeH="0" baseline="0">
                          <a:ln>
                            <a:noFill/>
                          </a:ln>
                          <a:solidFill>
                            <a:schemeClr val="tx1"/>
                          </a:solidFill>
                          <a:effectLst/>
                          <a:latin typeface="Times New Roman" pitchFamily="18" charset="0"/>
                          <a:sym typeface="Symbol" pitchFamily="18" charset="2"/>
                        </a:rPr>
                        <a:t></a:t>
                      </a:r>
                      <a:r>
                        <a:rPr kumimoji="0" lang="en-US" sz="2800" b="0" i="0" u="none" strike="noStrike" cap="none" normalizeH="0" baseline="0">
                          <a:ln>
                            <a:noFill/>
                          </a:ln>
                          <a:solidFill>
                            <a:schemeClr val="tx1"/>
                          </a:solidFill>
                          <a:effectLst/>
                          <a:latin typeface="Times New Roman" pitchFamily="18" charset="0"/>
                        </a:rPr>
                        <a:t>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extLst>
                  <a:ext uri="{0D108BD9-81ED-4DB2-BD59-A6C34878D82A}">
                    <a16:rowId xmlns:a16="http://schemas.microsoft.com/office/drawing/2014/main" xmlns="" val="10000"/>
                  </a:ext>
                </a:extLst>
              </a:tr>
              <a:tr h="406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xmlns="" val="10001"/>
                  </a:ext>
                </a:extLst>
              </a:tr>
              <a:tr h="406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xmlns="" val="10002"/>
                  </a:ext>
                </a:extLst>
              </a:tr>
              <a:tr h="406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xmlns="" val="10003"/>
                  </a:ext>
                </a:extLst>
              </a:tr>
              <a:tr h="406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xmlns="" val="10004"/>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09800" y="152400"/>
            <a:ext cx="7772400" cy="762000"/>
          </a:xfrm>
          <a:prstGeom prst="rect">
            <a:avLst/>
          </a:prstGeom>
        </p:spPr>
        <p:txBody>
          <a:bodyPr/>
          <a:lstStyle/>
          <a:p>
            <a:pPr algn="ctr" defTabSz="914400">
              <a:spcBef>
                <a:spcPct val="0"/>
              </a:spcBef>
              <a:defRPr/>
            </a:pPr>
            <a:r>
              <a:rPr lang="en-US" sz="4400" dirty="0">
                <a:latin typeface="+mj-lt"/>
                <a:ea typeface="+mj-ea"/>
                <a:cs typeface="+mj-cs"/>
              </a:rPr>
              <a:t>Multiplication (example)</a:t>
            </a:r>
          </a:p>
        </p:txBody>
      </p:sp>
      <p:sp>
        <p:nvSpPr>
          <p:cNvPr id="3" name="Rectangle 3"/>
          <p:cNvSpPr txBox="1">
            <a:spLocks noChangeArrowheads="1"/>
          </p:cNvSpPr>
          <p:nvPr/>
        </p:nvSpPr>
        <p:spPr>
          <a:xfrm>
            <a:off x="2209800" y="1295400"/>
            <a:ext cx="7772400" cy="4114800"/>
          </a:xfrm>
          <a:prstGeom prst="rect">
            <a:avLst/>
          </a:prstGeom>
        </p:spPr>
        <p:txBody>
          <a:bodyPr/>
          <a:lstStyle/>
          <a:p>
            <a:pPr marL="342900" indent="-342900" defTabSz="914400">
              <a:spcBef>
                <a:spcPct val="20000"/>
              </a:spcBef>
              <a:buFont typeface="Arial" pitchFamily="34" charset="0"/>
              <a:buChar char="•"/>
              <a:defRPr/>
            </a:pPr>
            <a:r>
              <a:rPr lang="en-US" sz="3200"/>
              <a:t>Binary, two </a:t>
            </a:r>
            <a:r>
              <a:rPr lang="en-US" sz="3200" i="1"/>
              <a:t>n</a:t>
            </a:r>
            <a:r>
              <a:rPr lang="en-US" sz="3200"/>
              <a:t>-bit values</a:t>
            </a:r>
          </a:p>
          <a:p>
            <a:pPr marL="742950" lvl="1" indent="-285750" defTabSz="914400">
              <a:spcBef>
                <a:spcPct val="20000"/>
              </a:spcBef>
              <a:buFont typeface="Arial" pitchFamily="34" charset="0"/>
              <a:buChar char="–"/>
              <a:defRPr/>
            </a:pPr>
            <a:r>
              <a:rPr lang="en-US" sz="2800"/>
              <a:t>As with decimal values</a:t>
            </a:r>
          </a:p>
          <a:p>
            <a:pPr marL="742950" lvl="1" indent="-285750" defTabSz="914400">
              <a:spcBef>
                <a:spcPct val="20000"/>
              </a:spcBef>
              <a:buFont typeface="Arial" pitchFamily="34" charset="0"/>
              <a:buChar char="–"/>
              <a:defRPr/>
            </a:pPr>
            <a:r>
              <a:rPr lang="en-US" sz="2800"/>
              <a:t>E.g., </a:t>
            </a:r>
            <a:endParaRPr lang="en-US" sz="2800" dirty="0"/>
          </a:p>
        </p:txBody>
      </p:sp>
      <p:sp>
        <p:nvSpPr>
          <p:cNvPr id="4" name="Text Box 30"/>
          <p:cNvSpPr txBox="1">
            <a:spLocks noChangeArrowheads="1"/>
          </p:cNvSpPr>
          <p:nvPr/>
        </p:nvSpPr>
        <p:spPr bwMode="auto">
          <a:xfrm>
            <a:off x="4876800" y="2862264"/>
            <a:ext cx="3048000" cy="3081337"/>
          </a:xfrm>
          <a:prstGeom prst="rect">
            <a:avLst/>
          </a:prstGeom>
          <a:noFill/>
          <a:ln w="57150">
            <a:noFill/>
            <a:miter lim="800000"/>
            <a:headEnd/>
            <a:tailEnd/>
          </a:ln>
        </p:spPr>
        <p:txBody>
          <a:bodyPr>
            <a:spAutoFit/>
          </a:bodyPr>
          <a:lstStyle/>
          <a:p>
            <a:pPr>
              <a:spcBef>
                <a:spcPct val="50000"/>
              </a:spcBef>
            </a:pPr>
            <a:r>
              <a:rPr lang="en-US" sz="2800" dirty="0">
                <a:latin typeface="Courier New" pitchFamily="49" charset="0"/>
              </a:rPr>
              <a:t>    1110</a:t>
            </a:r>
            <a:br>
              <a:rPr lang="en-US" sz="2800" dirty="0">
                <a:latin typeface="Courier New" pitchFamily="49" charset="0"/>
              </a:rPr>
            </a:br>
            <a:r>
              <a:rPr lang="en-US" sz="2800" dirty="0">
                <a:latin typeface="Courier New" pitchFamily="49" charset="0"/>
              </a:rPr>
              <a:t>  x 1011</a:t>
            </a:r>
            <a:br>
              <a:rPr lang="en-US" sz="2800" dirty="0">
                <a:latin typeface="Courier New" pitchFamily="49" charset="0"/>
              </a:rPr>
            </a:br>
            <a:r>
              <a:rPr lang="en-US" sz="2800" dirty="0">
                <a:latin typeface="Courier New" pitchFamily="49" charset="0"/>
              </a:rPr>
              <a:t>    1110</a:t>
            </a:r>
            <a:br>
              <a:rPr lang="en-US" sz="2800" dirty="0">
                <a:latin typeface="Courier New" pitchFamily="49" charset="0"/>
              </a:rPr>
            </a:br>
            <a:r>
              <a:rPr lang="en-US" sz="2800" dirty="0">
                <a:latin typeface="Courier New" pitchFamily="49" charset="0"/>
              </a:rPr>
              <a:t>   1110</a:t>
            </a:r>
            <a:br>
              <a:rPr lang="en-US" sz="2800" dirty="0">
                <a:latin typeface="Courier New" pitchFamily="49" charset="0"/>
              </a:rPr>
            </a:br>
            <a:r>
              <a:rPr lang="en-US" sz="2800" dirty="0">
                <a:latin typeface="Courier New" pitchFamily="49" charset="0"/>
              </a:rPr>
              <a:t>  0000</a:t>
            </a:r>
            <a:br>
              <a:rPr lang="en-US" sz="2800" dirty="0">
                <a:latin typeface="Courier New" pitchFamily="49" charset="0"/>
              </a:rPr>
            </a:br>
            <a:r>
              <a:rPr lang="en-US" sz="2800" dirty="0">
                <a:latin typeface="Courier New" pitchFamily="49" charset="0"/>
              </a:rPr>
              <a:t> 1110</a:t>
            </a:r>
            <a:br>
              <a:rPr lang="en-US" sz="2800" dirty="0">
                <a:latin typeface="Courier New" pitchFamily="49" charset="0"/>
              </a:rPr>
            </a:br>
            <a:r>
              <a:rPr lang="en-US" sz="2800" dirty="0">
                <a:latin typeface="Courier New" pitchFamily="49" charset="0"/>
              </a:rPr>
              <a:t>10011010</a:t>
            </a:r>
          </a:p>
        </p:txBody>
      </p:sp>
      <p:sp>
        <p:nvSpPr>
          <p:cNvPr id="5" name="Line 31"/>
          <p:cNvSpPr>
            <a:spLocks noChangeShapeType="1"/>
          </p:cNvSpPr>
          <p:nvPr/>
        </p:nvSpPr>
        <p:spPr bwMode="auto">
          <a:xfrm>
            <a:off x="4953000" y="3700464"/>
            <a:ext cx="1752600" cy="1587"/>
          </a:xfrm>
          <a:prstGeom prst="line">
            <a:avLst/>
          </a:prstGeom>
          <a:noFill/>
          <a:ln w="19050">
            <a:solidFill>
              <a:schemeClr val="tx1"/>
            </a:solidFill>
            <a:round/>
            <a:headEnd/>
            <a:tailEnd/>
          </a:ln>
        </p:spPr>
        <p:txBody>
          <a:bodyPr anchor="ctr">
            <a:spAutoFit/>
          </a:bodyPr>
          <a:lstStyle/>
          <a:p>
            <a:endParaRPr lang="en-US"/>
          </a:p>
        </p:txBody>
      </p:sp>
      <p:sp>
        <p:nvSpPr>
          <p:cNvPr id="6" name="Line 32"/>
          <p:cNvSpPr>
            <a:spLocks noChangeShapeType="1"/>
          </p:cNvSpPr>
          <p:nvPr/>
        </p:nvSpPr>
        <p:spPr bwMode="auto">
          <a:xfrm>
            <a:off x="4953000" y="5453064"/>
            <a:ext cx="1752600" cy="1587"/>
          </a:xfrm>
          <a:prstGeom prst="line">
            <a:avLst/>
          </a:prstGeom>
          <a:noFill/>
          <a:ln w="19050">
            <a:solidFill>
              <a:schemeClr val="tx1"/>
            </a:solidFill>
            <a:round/>
            <a:headEnd/>
            <a:tailEnd/>
          </a:ln>
        </p:spPr>
        <p:txBody>
          <a:bodyPr anchor="ctr">
            <a:spAutoFit/>
          </a:bodyP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Binary Subtraction</a:t>
            </a:r>
          </a:p>
        </p:txBody>
      </p:sp>
      <p:sp>
        <p:nvSpPr>
          <p:cNvPr id="5123" name="Content Placeholder 2"/>
          <p:cNvSpPr>
            <a:spLocks noGrp="1"/>
          </p:cNvSpPr>
          <p:nvPr>
            <p:ph idx="1"/>
          </p:nvPr>
        </p:nvSpPr>
        <p:spPr/>
        <p:txBody>
          <a:bodyPr>
            <a:normAutofit fontScale="92500" lnSpcReduction="10000"/>
          </a:bodyPr>
          <a:lstStyle/>
          <a:p>
            <a:pPr>
              <a:defRPr/>
            </a:pPr>
            <a:r>
              <a:rPr lang="en-US" dirty="0">
                <a:solidFill>
                  <a:schemeClr val="tx1"/>
                </a:solidFill>
              </a:rPr>
              <a:t>Have previously looked at the subtraction operation.  A quick review.</a:t>
            </a:r>
          </a:p>
          <a:p>
            <a:pPr>
              <a:defRPr/>
            </a:pPr>
            <a:r>
              <a:rPr lang="en-US" dirty="0">
                <a:solidFill>
                  <a:schemeClr val="tx1"/>
                </a:solidFill>
              </a:rPr>
              <a:t>Just like subtraction in any other base</a:t>
            </a:r>
          </a:p>
          <a:p>
            <a:pPr lvl="1">
              <a:defRPr/>
            </a:pPr>
            <a:r>
              <a:rPr lang="en-US" dirty="0">
                <a:solidFill>
                  <a:schemeClr val="tx1"/>
                </a:solidFill>
              </a:rPr>
              <a:t>Minuend	 	10110</a:t>
            </a:r>
          </a:p>
          <a:p>
            <a:pPr lvl="1">
              <a:defRPr/>
            </a:pPr>
            <a:r>
              <a:rPr lang="en-US" dirty="0" err="1">
                <a:solidFill>
                  <a:schemeClr val="tx1"/>
                </a:solidFill>
              </a:rPr>
              <a:t>Subtrahand</a:t>
            </a:r>
            <a:r>
              <a:rPr lang="en-US" dirty="0">
                <a:solidFill>
                  <a:schemeClr val="tx1"/>
                </a:solidFill>
              </a:rPr>
              <a:t>	</a:t>
            </a:r>
            <a:r>
              <a:rPr lang="en-US" u="sng" dirty="0">
                <a:solidFill>
                  <a:schemeClr val="tx1"/>
                </a:solidFill>
              </a:rPr>
              <a:t>        -	10010</a:t>
            </a:r>
            <a:r>
              <a:rPr lang="en-US" dirty="0">
                <a:solidFill>
                  <a:schemeClr val="tx1"/>
                </a:solidFill>
              </a:rPr>
              <a:t>	</a:t>
            </a:r>
          </a:p>
          <a:p>
            <a:pPr lvl="1">
              <a:defRPr/>
            </a:pPr>
            <a:r>
              <a:rPr lang="en-US" dirty="0">
                <a:solidFill>
                  <a:schemeClr val="tx1"/>
                </a:solidFill>
              </a:rPr>
              <a:t>Difference	 	00100</a:t>
            </a:r>
          </a:p>
          <a:p>
            <a:pPr>
              <a:defRPr/>
            </a:pPr>
            <a:r>
              <a:rPr lang="en-US" dirty="0">
                <a:solidFill>
                  <a:schemeClr val="tx1"/>
                </a:solidFill>
              </a:rPr>
              <a:t>And when a borrow is needed.  Note that the borrow gives us 2 in the current bit position.</a:t>
            </a:r>
          </a:p>
          <a:p>
            <a:pPr>
              <a:defRPr/>
            </a:pPr>
            <a:endParaRPr lang="en-US" dirty="0">
              <a:solidFill>
                <a:schemeClr val="tx1"/>
              </a:solidFill>
            </a:endParaRPr>
          </a:p>
          <a:p>
            <a:pPr>
              <a:defRPr/>
            </a:pPr>
            <a:endParaRPr lang="en-US" dirty="0">
              <a:solidFill>
                <a:schemeClr val="tx1"/>
              </a:solidFill>
            </a:endParaRPr>
          </a:p>
          <a:p>
            <a:pPr>
              <a:defRPr/>
            </a:pPr>
            <a:endParaRPr lang="en-US" dirty="0">
              <a:solidFill>
                <a:schemeClr val="tx1"/>
              </a:solidFill>
            </a:endParaRPr>
          </a:p>
          <a:p>
            <a:pPr>
              <a:defRPr/>
            </a:pPr>
            <a:r>
              <a:rPr lang="en-US" dirty="0">
                <a:solidFill>
                  <a:schemeClr val="tx1"/>
                </a:solidFill>
              </a:rPr>
              <a:t>.</a:t>
            </a:r>
          </a:p>
        </p:txBody>
      </p:sp>
      <p:pic>
        <p:nvPicPr>
          <p:cNvPr id="5127" name="Picture 7"/>
          <p:cNvPicPr>
            <a:picLocks noChangeAspect="1" noChangeArrowheads="1"/>
          </p:cNvPicPr>
          <p:nvPr/>
        </p:nvPicPr>
        <p:blipFill>
          <a:blip r:embed="rId2"/>
          <a:srcRect/>
          <a:stretch>
            <a:fillRect/>
          </a:stretch>
        </p:blipFill>
        <p:spPr bwMode="auto">
          <a:xfrm>
            <a:off x="3657600" y="4495800"/>
            <a:ext cx="5557838" cy="148590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xmlns="" id="{7578A52D-2496-4956-A9A4-EA5C38B2F1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999"/>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74" name="Rectangle 73">
            <a:extLst>
              <a:ext uri="{FF2B5EF4-FFF2-40B4-BE49-F238E27FC236}">
                <a16:creationId xmlns:a16="http://schemas.microsoft.com/office/drawing/2014/main" xmlns="" id="{9809C8E2-EF9B-4E0B-A17E-836DE0508E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1732" y="321733"/>
            <a:ext cx="11548533" cy="1886373"/>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193538" name="Rectangle 2"/>
          <p:cNvSpPr>
            <a:spLocks noGrp="1" noChangeArrowheads="1"/>
          </p:cNvSpPr>
          <p:nvPr>
            <p:ph type="title"/>
          </p:nvPr>
        </p:nvSpPr>
        <p:spPr>
          <a:xfrm>
            <a:off x="321731" y="-91439"/>
            <a:ext cx="9875520" cy="1356360"/>
          </a:xfrm>
        </p:spPr>
        <p:txBody>
          <a:bodyPr>
            <a:normAutofit/>
          </a:bodyPr>
          <a:lstStyle/>
          <a:p>
            <a:r>
              <a:rPr lang="en-US" altLang="zh-CN" b="1">
                <a:solidFill>
                  <a:srgbClr val="FFFFFF"/>
                </a:solidFill>
              </a:rPr>
              <a:t>Binary Division</a:t>
            </a:r>
          </a:p>
        </p:txBody>
      </p:sp>
      <p:sp useBgFill="1">
        <p:nvSpPr>
          <p:cNvPr id="76" name="Rectangle 75">
            <a:extLst>
              <a:ext uri="{FF2B5EF4-FFF2-40B4-BE49-F238E27FC236}">
                <a16:creationId xmlns:a16="http://schemas.microsoft.com/office/drawing/2014/main" xmlns="" id="{61EB557E-621E-4254-B750-85274C5F4D5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529841"/>
            <a:ext cx="12192000" cy="4328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539" name="Rectangle 3"/>
          <p:cNvSpPr>
            <a:spLocks noGrp="1" noChangeArrowheads="1"/>
          </p:cNvSpPr>
          <p:nvPr>
            <p:ph idx="1"/>
          </p:nvPr>
        </p:nvSpPr>
        <p:spPr>
          <a:xfrm>
            <a:off x="321731" y="1356360"/>
            <a:ext cx="11870265" cy="5501640"/>
          </a:xfrm>
        </p:spPr>
        <p:txBody>
          <a:bodyPr>
            <a:normAutofit lnSpcReduction="10000"/>
          </a:bodyPr>
          <a:lstStyle/>
          <a:p>
            <a:r>
              <a:rPr lang="en-US" altLang="zh-CN" sz="3200" dirty="0">
                <a:solidFill>
                  <a:schemeClr val="tx1"/>
                </a:solidFill>
              </a:rPr>
              <a:t>Binary division is also performed in the same way as we perform decimal division. Like decimal division, we also need to follow the binary subtraction rules while performing the binary division. The dividend involved in binary division should be greater than the divisor. The following are the two important points, which need to be remembered while performing the binary division.</a:t>
            </a:r>
          </a:p>
          <a:p>
            <a:pPr>
              <a:buSzPct val="150000"/>
              <a:buFontTx/>
              <a:buChar char="•"/>
            </a:pPr>
            <a:r>
              <a:rPr lang="en-US" altLang="zh-CN" sz="3200" dirty="0">
                <a:solidFill>
                  <a:schemeClr val="tx1"/>
                </a:solidFill>
              </a:rPr>
              <a:t>If the remainder obtained by the division process is greater than or equal to the divisor, put 1 in the quotient and perform the binary subtraction.</a:t>
            </a:r>
          </a:p>
          <a:p>
            <a:pPr>
              <a:buSzPct val="150000"/>
              <a:buFontTx/>
              <a:buChar char="•"/>
            </a:pPr>
            <a:r>
              <a:rPr lang="en-US" altLang="zh-CN" sz="3200" dirty="0">
                <a:solidFill>
                  <a:schemeClr val="tx1"/>
                </a:solidFill>
              </a:rPr>
              <a:t>If the remainder obtained by the division process is less than the divisor, put 0 in the quotient and append the next most significant digit from the dividend to the remainder.</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altLang="zh-CN" b="1"/>
              <a:t>Binary Division</a:t>
            </a:r>
          </a:p>
        </p:txBody>
      </p:sp>
      <p:sp>
        <p:nvSpPr>
          <p:cNvPr id="194564" name="Rectangle 4"/>
          <p:cNvSpPr>
            <a:spLocks noGrp="1" noChangeArrowheads="1"/>
          </p:cNvSpPr>
          <p:nvPr>
            <p:ph type="body" sz="half" idx="1"/>
          </p:nvPr>
        </p:nvSpPr>
        <p:spPr>
          <a:xfrm>
            <a:off x="772886" y="1185861"/>
            <a:ext cx="10591800" cy="4946652"/>
          </a:xfrm>
        </p:spPr>
        <p:txBody>
          <a:bodyPr/>
          <a:lstStyle/>
          <a:p>
            <a:pPr>
              <a:buNone/>
            </a:pPr>
            <a:endParaRPr lang="en-US" altLang="zh-CN" dirty="0"/>
          </a:p>
          <a:p>
            <a:pPr>
              <a:buNone/>
            </a:pPr>
            <a:r>
              <a:rPr lang="en-US" altLang="zh-CN" dirty="0"/>
              <a:t> </a:t>
            </a:r>
            <a:r>
              <a:rPr lang="en-US" altLang="zh-CN" dirty="0">
                <a:solidFill>
                  <a:schemeClr val="tx1"/>
                </a:solidFill>
              </a:rPr>
              <a:t>Perform the binary division of the decimal numbers 18 and 8.</a:t>
            </a:r>
          </a:p>
          <a:p>
            <a:pPr>
              <a:buFont typeface="Wingdings" pitchFamily="2" charset="2"/>
              <a:buNone/>
            </a:pPr>
            <a:endParaRPr lang="en-US" altLang="zh-CN" sz="1400" dirty="0">
              <a:solidFill>
                <a:schemeClr val="tx1"/>
              </a:solidFill>
            </a:endParaRPr>
          </a:p>
          <a:p>
            <a:pPr>
              <a:buFont typeface="Wingdings" pitchFamily="2" charset="2"/>
              <a:buNone/>
            </a:pPr>
            <a:r>
              <a:rPr lang="en-US" altLang="zh-CN" sz="2400" dirty="0">
                <a:solidFill>
                  <a:schemeClr val="tx1"/>
                </a:solidFill>
              </a:rPr>
              <a:t>The equivalent binary representation of the decimal number 18 is 10010.</a:t>
            </a:r>
          </a:p>
          <a:p>
            <a:pPr>
              <a:buFont typeface="Wingdings" pitchFamily="2" charset="2"/>
              <a:buNone/>
            </a:pPr>
            <a:r>
              <a:rPr lang="en-US" altLang="zh-CN" sz="2400" dirty="0">
                <a:solidFill>
                  <a:schemeClr val="tx1"/>
                </a:solidFill>
              </a:rPr>
              <a:t>The equivalent binary representation of the decimal number 8 is 1000.</a:t>
            </a:r>
          </a:p>
        </p:txBody>
      </p:sp>
      <p:graphicFrame>
        <p:nvGraphicFramePr>
          <p:cNvPr id="194786" name="Group 226"/>
          <p:cNvGraphicFramePr>
            <a:graphicFrameLocks noGrp="1"/>
          </p:cNvGraphicFramePr>
          <p:nvPr>
            <p:ph sz="half" idx="2"/>
          </p:nvPr>
        </p:nvGraphicFramePr>
        <p:xfrm>
          <a:off x="3962400" y="3886200"/>
          <a:ext cx="3810000" cy="1981200"/>
        </p:xfrm>
        <a:graphic>
          <a:graphicData uri="http://schemas.openxmlformats.org/drawingml/2006/table">
            <a:tbl>
              <a:tblPr/>
              <a:tblGrid>
                <a:gridCol w="292100">
                  <a:extLst>
                    <a:ext uri="{9D8B030D-6E8A-4147-A177-3AD203B41FA5}">
                      <a16:colId xmlns:a16="http://schemas.microsoft.com/office/drawing/2014/main" xmlns="" val="20000"/>
                    </a:ext>
                  </a:extLst>
                </a:gridCol>
                <a:gridCol w="293688">
                  <a:extLst>
                    <a:ext uri="{9D8B030D-6E8A-4147-A177-3AD203B41FA5}">
                      <a16:colId xmlns:a16="http://schemas.microsoft.com/office/drawing/2014/main" xmlns="" val="20001"/>
                    </a:ext>
                  </a:extLst>
                </a:gridCol>
                <a:gridCol w="293687">
                  <a:extLst>
                    <a:ext uri="{9D8B030D-6E8A-4147-A177-3AD203B41FA5}">
                      <a16:colId xmlns:a16="http://schemas.microsoft.com/office/drawing/2014/main" xmlns="" val="20002"/>
                    </a:ext>
                  </a:extLst>
                </a:gridCol>
                <a:gridCol w="293688">
                  <a:extLst>
                    <a:ext uri="{9D8B030D-6E8A-4147-A177-3AD203B41FA5}">
                      <a16:colId xmlns:a16="http://schemas.microsoft.com/office/drawing/2014/main" xmlns="" val="20003"/>
                    </a:ext>
                  </a:extLst>
                </a:gridCol>
                <a:gridCol w="292100">
                  <a:extLst>
                    <a:ext uri="{9D8B030D-6E8A-4147-A177-3AD203B41FA5}">
                      <a16:colId xmlns:a16="http://schemas.microsoft.com/office/drawing/2014/main" xmlns="" val="20004"/>
                    </a:ext>
                  </a:extLst>
                </a:gridCol>
                <a:gridCol w="293687">
                  <a:extLst>
                    <a:ext uri="{9D8B030D-6E8A-4147-A177-3AD203B41FA5}">
                      <a16:colId xmlns:a16="http://schemas.microsoft.com/office/drawing/2014/main" xmlns="" val="20005"/>
                    </a:ext>
                  </a:extLst>
                </a:gridCol>
                <a:gridCol w="293688">
                  <a:extLst>
                    <a:ext uri="{9D8B030D-6E8A-4147-A177-3AD203B41FA5}">
                      <a16:colId xmlns:a16="http://schemas.microsoft.com/office/drawing/2014/main" xmlns="" val="20006"/>
                    </a:ext>
                  </a:extLst>
                </a:gridCol>
                <a:gridCol w="292100">
                  <a:extLst>
                    <a:ext uri="{9D8B030D-6E8A-4147-A177-3AD203B41FA5}">
                      <a16:colId xmlns:a16="http://schemas.microsoft.com/office/drawing/2014/main" xmlns="" val="20007"/>
                    </a:ext>
                  </a:extLst>
                </a:gridCol>
                <a:gridCol w="292100">
                  <a:extLst>
                    <a:ext uri="{9D8B030D-6E8A-4147-A177-3AD203B41FA5}">
                      <a16:colId xmlns:a16="http://schemas.microsoft.com/office/drawing/2014/main" xmlns="" val="20008"/>
                    </a:ext>
                  </a:extLst>
                </a:gridCol>
                <a:gridCol w="293687">
                  <a:extLst>
                    <a:ext uri="{9D8B030D-6E8A-4147-A177-3AD203B41FA5}">
                      <a16:colId xmlns:a16="http://schemas.microsoft.com/office/drawing/2014/main" xmlns="" val="20009"/>
                    </a:ext>
                  </a:extLst>
                </a:gridCol>
                <a:gridCol w="293688">
                  <a:extLst>
                    <a:ext uri="{9D8B030D-6E8A-4147-A177-3AD203B41FA5}">
                      <a16:colId xmlns:a16="http://schemas.microsoft.com/office/drawing/2014/main" xmlns="" val="20010"/>
                    </a:ext>
                  </a:extLst>
                </a:gridCol>
                <a:gridCol w="293687">
                  <a:extLst>
                    <a:ext uri="{9D8B030D-6E8A-4147-A177-3AD203B41FA5}">
                      <a16:colId xmlns:a16="http://schemas.microsoft.com/office/drawing/2014/main" xmlns="" val="20011"/>
                    </a:ext>
                  </a:extLst>
                </a:gridCol>
                <a:gridCol w="292100">
                  <a:extLst>
                    <a:ext uri="{9D8B030D-6E8A-4147-A177-3AD203B41FA5}">
                      <a16:colId xmlns:a16="http://schemas.microsoft.com/office/drawing/2014/main" xmlns="" val="20012"/>
                    </a:ext>
                  </a:extLst>
                </a:gridCol>
              </a:tblGrid>
              <a:tr h="1190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1</a:t>
                      </a: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t>
                      </a: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t>
                      </a: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xmlns="" val="10000"/>
                  </a:ext>
                </a:extLst>
              </a:tr>
              <a:tr h="1190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ahoma" pitchFamily="34" charset="0"/>
                        <a:ea typeface="宋体"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01"/>
                  </a:ext>
                </a:extLst>
              </a:tr>
              <a:tr h="1190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ahoma" pitchFamily="34" charset="0"/>
                        <a:ea typeface="宋体"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02"/>
                  </a:ext>
                </a:extLst>
              </a:tr>
              <a:tr h="1206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ahoma" pitchFamily="34" charset="0"/>
                        <a:ea typeface="宋体"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03"/>
                  </a:ext>
                </a:extLst>
              </a:tr>
              <a:tr h="2476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ahoma" pitchFamily="34" charset="0"/>
                        <a:ea typeface="宋体" pitchFamily="2" charset="-122"/>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1</a:t>
                      </a: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0</a:t>
                      </a: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194787" name="Line 227"/>
          <p:cNvSpPr>
            <a:spLocks noChangeShapeType="1"/>
          </p:cNvSpPr>
          <p:nvPr/>
        </p:nvSpPr>
        <p:spPr bwMode="auto">
          <a:xfrm>
            <a:off x="5334000" y="4648200"/>
            <a:ext cx="1676400" cy="0"/>
          </a:xfrm>
          <a:prstGeom prst="line">
            <a:avLst/>
          </a:prstGeom>
          <a:noFill/>
          <a:ln w="9525">
            <a:solidFill>
              <a:schemeClr val="tx1"/>
            </a:solidFill>
            <a:round/>
            <a:headEnd/>
            <a:tailEnd/>
          </a:ln>
          <a:effectLst/>
        </p:spPr>
        <p:txBody>
          <a:bodyPr/>
          <a:lstStyle/>
          <a:p>
            <a:endParaRPr lang="en-US"/>
          </a:p>
        </p:txBody>
      </p:sp>
      <p:sp>
        <p:nvSpPr>
          <p:cNvPr id="194788" name="Line 228"/>
          <p:cNvSpPr>
            <a:spLocks noChangeShapeType="1"/>
          </p:cNvSpPr>
          <p:nvPr/>
        </p:nvSpPr>
        <p:spPr bwMode="auto">
          <a:xfrm>
            <a:off x="5319713" y="5486400"/>
            <a:ext cx="1676400" cy="0"/>
          </a:xfrm>
          <a:prstGeom prst="line">
            <a:avLst/>
          </a:prstGeom>
          <a:noFill/>
          <a:ln w="9525">
            <a:solidFill>
              <a:schemeClr val="tx1"/>
            </a:solidFill>
            <a:round/>
            <a:headEnd/>
            <a:tailEnd/>
          </a:ln>
          <a:effectLst/>
        </p:spPr>
        <p:txBody>
          <a:bodyPr/>
          <a:lstStyle/>
          <a:p>
            <a:endParaRPr lang="en-US"/>
          </a:p>
        </p:txBody>
      </p:sp>
      <p:sp>
        <p:nvSpPr>
          <p:cNvPr id="194789" name="Text Box 229"/>
          <p:cNvSpPr txBox="1">
            <a:spLocks noChangeArrowheads="1"/>
          </p:cNvSpPr>
          <p:nvPr/>
        </p:nvSpPr>
        <p:spPr bwMode="auto">
          <a:xfrm>
            <a:off x="8001000" y="3884613"/>
            <a:ext cx="1371600" cy="366712"/>
          </a:xfrm>
          <a:prstGeom prst="rect">
            <a:avLst/>
          </a:prstGeom>
          <a:noFill/>
          <a:ln w="9525">
            <a:noFill/>
            <a:miter lim="800000"/>
            <a:headEnd/>
            <a:tailEnd/>
          </a:ln>
          <a:effectLst/>
        </p:spPr>
        <p:txBody>
          <a:bodyPr>
            <a:spAutoFit/>
          </a:bodyPr>
          <a:lstStyle/>
          <a:p>
            <a:pPr>
              <a:spcBef>
                <a:spcPct val="50000"/>
              </a:spcBef>
            </a:pPr>
            <a:r>
              <a:rPr lang="en-US" altLang="zh-CN"/>
              <a:t>Quotient</a:t>
            </a:r>
          </a:p>
        </p:txBody>
      </p:sp>
      <p:sp>
        <p:nvSpPr>
          <p:cNvPr id="194790" name="Text Box 230"/>
          <p:cNvSpPr txBox="1">
            <a:spLocks noChangeArrowheads="1"/>
          </p:cNvSpPr>
          <p:nvPr/>
        </p:nvSpPr>
        <p:spPr bwMode="auto">
          <a:xfrm>
            <a:off x="7239000" y="5486401"/>
            <a:ext cx="1371600" cy="646331"/>
          </a:xfrm>
          <a:prstGeom prst="rect">
            <a:avLst/>
          </a:prstGeom>
          <a:noFill/>
          <a:ln w="9525">
            <a:noFill/>
            <a:miter lim="800000"/>
            <a:headEnd/>
            <a:tailEnd/>
          </a:ln>
          <a:effectLst/>
        </p:spPr>
        <p:txBody>
          <a:bodyPr>
            <a:spAutoFit/>
          </a:bodyPr>
          <a:lstStyle/>
          <a:p>
            <a:pPr>
              <a:spcBef>
                <a:spcPct val="50000"/>
              </a:spcBef>
            </a:pPr>
            <a:r>
              <a:rPr lang="en-US" altLang="zh-CN"/>
              <a:t>Remainder</a:t>
            </a:r>
          </a:p>
        </p:txBody>
      </p:sp>
      <p:sp>
        <p:nvSpPr>
          <p:cNvPr id="194791" name="Line 231"/>
          <p:cNvSpPr>
            <a:spLocks noChangeShapeType="1"/>
          </p:cNvSpPr>
          <p:nvPr/>
        </p:nvSpPr>
        <p:spPr bwMode="auto">
          <a:xfrm>
            <a:off x="7772400" y="4090988"/>
            <a:ext cx="304800" cy="0"/>
          </a:xfrm>
          <a:prstGeom prst="line">
            <a:avLst/>
          </a:prstGeom>
          <a:noFill/>
          <a:ln w="9525">
            <a:solidFill>
              <a:schemeClr val="tx1"/>
            </a:solidFill>
            <a:round/>
            <a:headEnd/>
            <a:tailEnd type="triangle" w="med" len="med"/>
          </a:ln>
          <a:effectLst/>
        </p:spPr>
        <p:txBody>
          <a:bodyPr/>
          <a:lstStyle/>
          <a:p>
            <a:endParaRPr lang="en-US"/>
          </a:p>
        </p:txBody>
      </p:sp>
      <p:sp>
        <p:nvSpPr>
          <p:cNvPr id="194792" name="Line 232"/>
          <p:cNvSpPr>
            <a:spLocks noChangeShapeType="1"/>
          </p:cNvSpPr>
          <p:nvPr/>
        </p:nvSpPr>
        <p:spPr bwMode="auto">
          <a:xfrm>
            <a:off x="6934200" y="5672138"/>
            <a:ext cx="304800" cy="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ltLang="zh-CN" b="1"/>
              <a:t>Signed/Unsigned Numbers</a:t>
            </a:r>
          </a:p>
        </p:txBody>
      </p:sp>
      <p:graphicFrame>
        <p:nvGraphicFramePr>
          <p:cNvPr id="197687" name="Group 55"/>
          <p:cNvGraphicFramePr>
            <a:graphicFrameLocks noGrp="1"/>
          </p:cNvGraphicFramePr>
          <p:nvPr>
            <p:ph sz="half" idx="1"/>
          </p:nvPr>
        </p:nvGraphicFramePr>
        <p:xfrm>
          <a:off x="3657600" y="2759075"/>
          <a:ext cx="3810000" cy="518160"/>
        </p:xfrm>
        <a:graphic>
          <a:graphicData uri="http://schemas.openxmlformats.org/drawingml/2006/table">
            <a:tbl>
              <a:tblPr/>
              <a:tblGrid>
                <a:gridCol w="476250">
                  <a:extLst>
                    <a:ext uri="{9D8B030D-6E8A-4147-A177-3AD203B41FA5}">
                      <a16:colId xmlns:a16="http://schemas.microsoft.com/office/drawing/2014/main" xmlns="" val="20000"/>
                    </a:ext>
                  </a:extLst>
                </a:gridCol>
                <a:gridCol w="476250">
                  <a:extLst>
                    <a:ext uri="{9D8B030D-6E8A-4147-A177-3AD203B41FA5}">
                      <a16:colId xmlns:a16="http://schemas.microsoft.com/office/drawing/2014/main" xmlns="" val="20001"/>
                    </a:ext>
                  </a:extLst>
                </a:gridCol>
                <a:gridCol w="476250">
                  <a:extLst>
                    <a:ext uri="{9D8B030D-6E8A-4147-A177-3AD203B41FA5}">
                      <a16:colId xmlns:a16="http://schemas.microsoft.com/office/drawing/2014/main" xmlns="" val="20002"/>
                    </a:ext>
                  </a:extLst>
                </a:gridCol>
                <a:gridCol w="476250">
                  <a:extLst>
                    <a:ext uri="{9D8B030D-6E8A-4147-A177-3AD203B41FA5}">
                      <a16:colId xmlns:a16="http://schemas.microsoft.com/office/drawing/2014/main" xmlns="" val="20003"/>
                    </a:ext>
                  </a:extLst>
                </a:gridCol>
                <a:gridCol w="476250">
                  <a:extLst>
                    <a:ext uri="{9D8B030D-6E8A-4147-A177-3AD203B41FA5}">
                      <a16:colId xmlns:a16="http://schemas.microsoft.com/office/drawing/2014/main" xmlns="" val="20004"/>
                    </a:ext>
                  </a:extLst>
                </a:gridCol>
                <a:gridCol w="476250">
                  <a:extLst>
                    <a:ext uri="{9D8B030D-6E8A-4147-A177-3AD203B41FA5}">
                      <a16:colId xmlns:a16="http://schemas.microsoft.com/office/drawing/2014/main" xmlns="" val="20005"/>
                    </a:ext>
                  </a:extLst>
                </a:gridCol>
                <a:gridCol w="476250">
                  <a:extLst>
                    <a:ext uri="{9D8B030D-6E8A-4147-A177-3AD203B41FA5}">
                      <a16:colId xmlns:a16="http://schemas.microsoft.com/office/drawing/2014/main" xmlns="" val="20006"/>
                    </a:ext>
                  </a:extLst>
                </a:gridCol>
                <a:gridCol w="476250">
                  <a:extLst>
                    <a:ext uri="{9D8B030D-6E8A-4147-A177-3AD203B41FA5}">
                      <a16:colId xmlns:a16="http://schemas.microsoft.com/office/drawing/2014/main" xmlns="" val="20007"/>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197688" name="Group 56"/>
          <p:cNvGraphicFramePr>
            <a:graphicFrameLocks noGrp="1"/>
          </p:cNvGraphicFramePr>
          <p:nvPr>
            <p:ph sz="half" idx="2"/>
          </p:nvPr>
        </p:nvGraphicFramePr>
        <p:xfrm>
          <a:off x="3657600" y="4816475"/>
          <a:ext cx="3810000" cy="518160"/>
        </p:xfrm>
        <a:graphic>
          <a:graphicData uri="http://schemas.openxmlformats.org/drawingml/2006/table">
            <a:tbl>
              <a:tblPr/>
              <a:tblGrid>
                <a:gridCol w="476250">
                  <a:extLst>
                    <a:ext uri="{9D8B030D-6E8A-4147-A177-3AD203B41FA5}">
                      <a16:colId xmlns:a16="http://schemas.microsoft.com/office/drawing/2014/main" xmlns="" val="20000"/>
                    </a:ext>
                  </a:extLst>
                </a:gridCol>
                <a:gridCol w="476250">
                  <a:extLst>
                    <a:ext uri="{9D8B030D-6E8A-4147-A177-3AD203B41FA5}">
                      <a16:colId xmlns:a16="http://schemas.microsoft.com/office/drawing/2014/main" xmlns="" val="20001"/>
                    </a:ext>
                  </a:extLst>
                </a:gridCol>
                <a:gridCol w="476250">
                  <a:extLst>
                    <a:ext uri="{9D8B030D-6E8A-4147-A177-3AD203B41FA5}">
                      <a16:colId xmlns:a16="http://schemas.microsoft.com/office/drawing/2014/main" xmlns="" val="20002"/>
                    </a:ext>
                  </a:extLst>
                </a:gridCol>
                <a:gridCol w="476250">
                  <a:extLst>
                    <a:ext uri="{9D8B030D-6E8A-4147-A177-3AD203B41FA5}">
                      <a16:colId xmlns:a16="http://schemas.microsoft.com/office/drawing/2014/main" xmlns="" val="20003"/>
                    </a:ext>
                  </a:extLst>
                </a:gridCol>
                <a:gridCol w="476250">
                  <a:extLst>
                    <a:ext uri="{9D8B030D-6E8A-4147-A177-3AD203B41FA5}">
                      <a16:colId xmlns:a16="http://schemas.microsoft.com/office/drawing/2014/main" xmlns="" val="20004"/>
                    </a:ext>
                  </a:extLst>
                </a:gridCol>
                <a:gridCol w="476250">
                  <a:extLst>
                    <a:ext uri="{9D8B030D-6E8A-4147-A177-3AD203B41FA5}">
                      <a16:colId xmlns:a16="http://schemas.microsoft.com/office/drawing/2014/main" xmlns="" val="20005"/>
                    </a:ext>
                  </a:extLst>
                </a:gridCol>
                <a:gridCol w="476250">
                  <a:extLst>
                    <a:ext uri="{9D8B030D-6E8A-4147-A177-3AD203B41FA5}">
                      <a16:colId xmlns:a16="http://schemas.microsoft.com/office/drawing/2014/main" xmlns="" val="20006"/>
                    </a:ext>
                  </a:extLst>
                </a:gridCol>
                <a:gridCol w="476250">
                  <a:extLst>
                    <a:ext uri="{9D8B030D-6E8A-4147-A177-3AD203B41FA5}">
                      <a16:colId xmlns:a16="http://schemas.microsoft.com/office/drawing/2014/main" xmlns="" val="20007"/>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197680" name="Text Box 48"/>
          <p:cNvSpPr txBox="1">
            <a:spLocks noChangeArrowheads="1"/>
          </p:cNvSpPr>
          <p:nvPr/>
        </p:nvSpPr>
        <p:spPr bwMode="auto">
          <a:xfrm>
            <a:off x="3352800" y="2127250"/>
            <a:ext cx="1066800" cy="376238"/>
          </a:xfrm>
          <a:prstGeom prst="rect">
            <a:avLst/>
          </a:prstGeom>
          <a:noFill/>
          <a:ln w="9525">
            <a:solidFill>
              <a:schemeClr val="tx1"/>
            </a:solidFill>
            <a:miter lim="800000"/>
            <a:headEnd/>
            <a:tailEnd/>
          </a:ln>
          <a:effectLst/>
        </p:spPr>
        <p:txBody>
          <a:bodyPr>
            <a:spAutoFit/>
          </a:bodyPr>
          <a:lstStyle/>
          <a:p>
            <a:pPr algn="ctr">
              <a:spcBef>
                <a:spcPct val="50000"/>
              </a:spcBef>
            </a:pPr>
            <a:r>
              <a:rPr lang="en-US" altLang="zh-CN"/>
              <a:t>Sign bit</a:t>
            </a:r>
          </a:p>
        </p:txBody>
      </p:sp>
      <p:sp>
        <p:nvSpPr>
          <p:cNvPr id="197682" name="Line 50"/>
          <p:cNvSpPr>
            <a:spLocks noChangeShapeType="1"/>
          </p:cNvSpPr>
          <p:nvPr/>
        </p:nvSpPr>
        <p:spPr bwMode="auto">
          <a:xfrm>
            <a:off x="3886200" y="2505075"/>
            <a:ext cx="0" cy="228600"/>
          </a:xfrm>
          <a:prstGeom prst="line">
            <a:avLst/>
          </a:prstGeom>
          <a:noFill/>
          <a:ln w="19050">
            <a:solidFill>
              <a:schemeClr val="tx1"/>
            </a:solidFill>
            <a:round/>
            <a:headEnd/>
            <a:tailEnd type="triangle" w="lg" len="lg"/>
          </a:ln>
          <a:effectLst/>
        </p:spPr>
        <p:txBody>
          <a:bodyPr/>
          <a:lstStyle/>
          <a:p>
            <a:endParaRPr lang="en-US"/>
          </a:p>
        </p:txBody>
      </p:sp>
      <p:sp>
        <p:nvSpPr>
          <p:cNvPr id="197683" name="Text Box 51"/>
          <p:cNvSpPr txBox="1">
            <a:spLocks noChangeArrowheads="1"/>
          </p:cNvSpPr>
          <p:nvPr/>
        </p:nvSpPr>
        <p:spPr bwMode="auto">
          <a:xfrm>
            <a:off x="3360738" y="4173539"/>
            <a:ext cx="1066800" cy="376237"/>
          </a:xfrm>
          <a:prstGeom prst="rect">
            <a:avLst/>
          </a:prstGeom>
          <a:noFill/>
          <a:ln w="9525">
            <a:solidFill>
              <a:schemeClr val="tx1"/>
            </a:solidFill>
            <a:miter lim="800000"/>
            <a:headEnd/>
            <a:tailEnd/>
          </a:ln>
          <a:effectLst/>
        </p:spPr>
        <p:txBody>
          <a:bodyPr>
            <a:spAutoFit/>
          </a:bodyPr>
          <a:lstStyle/>
          <a:p>
            <a:pPr algn="ctr">
              <a:spcBef>
                <a:spcPct val="50000"/>
              </a:spcBef>
            </a:pPr>
            <a:r>
              <a:rPr lang="en-US" altLang="zh-CN"/>
              <a:t>Sign bit</a:t>
            </a:r>
          </a:p>
        </p:txBody>
      </p:sp>
      <p:sp>
        <p:nvSpPr>
          <p:cNvPr id="197684" name="Line 52"/>
          <p:cNvSpPr>
            <a:spLocks noChangeShapeType="1"/>
          </p:cNvSpPr>
          <p:nvPr/>
        </p:nvSpPr>
        <p:spPr bwMode="auto">
          <a:xfrm>
            <a:off x="3894138" y="4551363"/>
            <a:ext cx="0" cy="228600"/>
          </a:xfrm>
          <a:prstGeom prst="line">
            <a:avLst/>
          </a:prstGeom>
          <a:noFill/>
          <a:ln w="19050">
            <a:solidFill>
              <a:schemeClr val="tx1"/>
            </a:solidFill>
            <a:round/>
            <a:headEnd/>
            <a:tailEnd type="triangle" w="lg" len="lg"/>
          </a:ln>
          <a:effectLst/>
        </p:spPr>
        <p:txBody>
          <a:bodyPr/>
          <a:lstStyle/>
          <a:p>
            <a:endParaRPr lang="en-US"/>
          </a:p>
        </p:txBody>
      </p:sp>
      <p:sp>
        <p:nvSpPr>
          <p:cNvPr id="197685" name="Text Box 53"/>
          <p:cNvSpPr txBox="1">
            <a:spLocks noChangeArrowheads="1"/>
          </p:cNvSpPr>
          <p:nvPr/>
        </p:nvSpPr>
        <p:spPr bwMode="auto">
          <a:xfrm>
            <a:off x="7848600" y="2806700"/>
            <a:ext cx="1066800" cy="376238"/>
          </a:xfrm>
          <a:prstGeom prst="rect">
            <a:avLst/>
          </a:prstGeom>
          <a:noFill/>
          <a:ln w="9525">
            <a:solidFill>
              <a:schemeClr val="tx1"/>
            </a:solidFill>
            <a:miter lim="800000"/>
            <a:headEnd/>
            <a:tailEnd/>
          </a:ln>
          <a:effectLst/>
        </p:spPr>
        <p:txBody>
          <a:bodyPr>
            <a:spAutoFit/>
          </a:bodyPr>
          <a:lstStyle/>
          <a:p>
            <a:pPr algn="ctr">
              <a:spcBef>
                <a:spcPct val="50000"/>
              </a:spcBef>
            </a:pPr>
            <a:r>
              <a:rPr lang="en-US" altLang="zh-CN"/>
              <a:t>50</a:t>
            </a:r>
          </a:p>
        </p:txBody>
      </p:sp>
      <p:sp>
        <p:nvSpPr>
          <p:cNvPr id="197686" name="Text Box 54"/>
          <p:cNvSpPr txBox="1">
            <a:spLocks noChangeArrowheads="1"/>
          </p:cNvSpPr>
          <p:nvPr/>
        </p:nvSpPr>
        <p:spPr bwMode="auto">
          <a:xfrm>
            <a:off x="7848600" y="4878389"/>
            <a:ext cx="1066800" cy="376237"/>
          </a:xfrm>
          <a:prstGeom prst="rect">
            <a:avLst/>
          </a:prstGeom>
          <a:noFill/>
          <a:ln w="9525">
            <a:solidFill>
              <a:schemeClr val="tx1"/>
            </a:solidFill>
            <a:miter lim="800000"/>
            <a:headEnd/>
            <a:tailEnd/>
          </a:ln>
          <a:effectLst/>
        </p:spPr>
        <p:txBody>
          <a:bodyPr>
            <a:spAutoFit/>
          </a:bodyPr>
          <a:lstStyle/>
          <a:p>
            <a:pPr algn="ctr">
              <a:spcBef>
                <a:spcPct val="50000"/>
              </a:spcBef>
            </a:pPr>
            <a:r>
              <a:rPr lang="en-US" altLang="zh-CN"/>
              <a:t>-50</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653145" y="609599"/>
            <a:ext cx="3364378" cy="5606143"/>
          </a:xfrm>
        </p:spPr>
        <p:txBody>
          <a:bodyPr>
            <a:normAutofit/>
          </a:bodyPr>
          <a:lstStyle/>
          <a:p>
            <a:r>
              <a:rPr lang="en-US" altLang="zh-CN" sz="3000" b="1"/>
              <a:t>Signed/Unsigned Numbers</a:t>
            </a:r>
          </a:p>
        </p:txBody>
      </p:sp>
      <p:graphicFrame>
        <p:nvGraphicFramePr>
          <p:cNvPr id="201734" name="Rectangle 4">
            <a:extLst>
              <a:ext uri="{FF2B5EF4-FFF2-40B4-BE49-F238E27FC236}">
                <a16:creationId xmlns:a16="http://schemas.microsoft.com/office/drawing/2014/main" xmlns="" id="{E253E13C-50AB-4E2A-B4E5-75DB35B0C444}"/>
              </a:ext>
            </a:extLst>
          </p:cNvPr>
          <p:cNvGraphicFramePr>
            <a:graphicFrameLocks noGrp="1"/>
          </p:cNvGraphicFramePr>
          <p:nvPr>
            <p:ph idx="1"/>
            <p:extLst>
              <p:ext uri="{D42A27DB-BD31-4B8C-83A1-F6EECF244321}">
                <p14:modId xmlns:p14="http://schemas.microsoft.com/office/powerpoint/2010/main" val="1696766177"/>
              </p:ext>
            </p:extLst>
          </p:nvPr>
        </p:nvGraphicFramePr>
        <p:xfrm>
          <a:off x="2710543" y="217714"/>
          <a:ext cx="9220200" cy="6335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09800" y="152400"/>
            <a:ext cx="7772400" cy="762000"/>
          </a:xfrm>
          <a:prstGeom prst="rect">
            <a:avLst/>
          </a:prstGeom>
        </p:spPr>
        <p:txBody>
          <a:bodyPr/>
          <a:lstStyle/>
          <a:p>
            <a:pPr algn="ctr" defTabSz="914400">
              <a:spcBef>
                <a:spcPct val="0"/>
              </a:spcBef>
              <a:defRPr/>
            </a:pPr>
            <a:r>
              <a:rPr lang="en-US" sz="4400">
                <a:latin typeface="+mj-lt"/>
                <a:ea typeface="+mj-ea"/>
                <a:cs typeface="+mj-cs"/>
              </a:rPr>
              <a:t>Binary to Decimal</a:t>
            </a:r>
            <a:endParaRPr lang="en-US" sz="4400" dirty="0">
              <a:latin typeface="+mj-lt"/>
              <a:ea typeface="+mj-ea"/>
              <a:cs typeface="+mj-cs"/>
            </a:endParaRPr>
          </a:p>
        </p:txBody>
      </p:sp>
      <p:sp>
        <p:nvSpPr>
          <p:cNvPr id="3" name="Oval 4"/>
          <p:cNvSpPr>
            <a:spLocks noChangeArrowheads="1"/>
          </p:cNvSpPr>
          <p:nvPr/>
        </p:nvSpPr>
        <p:spPr bwMode="auto">
          <a:xfrm>
            <a:off x="2744788" y="1981200"/>
            <a:ext cx="2513012" cy="666750"/>
          </a:xfrm>
          <a:prstGeom prst="ellipse">
            <a:avLst/>
          </a:prstGeom>
          <a:solidFill>
            <a:srgbClr val="FFCC66"/>
          </a:solidFill>
          <a:ln w="19050">
            <a:solidFill>
              <a:schemeClr val="tx1"/>
            </a:solidFill>
            <a:round/>
            <a:headEnd/>
            <a:tailEnd/>
          </a:ln>
          <a:effectLst/>
        </p:spPr>
        <p:txBody>
          <a:bodyPr wrap="none" anchor="ctr"/>
          <a:lstStyle/>
          <a:p>
            <a:pPr algn="ctr"/>
            <a:r>
              <a:rPr lang="en-US" dirty="0"/>
              <a:t>Decimal</a:t>
            </a:r>
          </a:p>
        </p:txBody>
      </p:sp>
      <p:sp>
        <p:nvSpPr>
          <p:cNvPr id="4" name="Oval 5"/>
          <p:cNvSpPr>
            <a:spLocks noChangeArrowheads="1"/>
          </p:cNvSpPr>
          <p:nvPr/>
        </p:nvSpPr>
        <p:spPr bwMode="auto">
          <a:xfrm>
            <a:off x="6859588" y="1981200"/>
            <a:ext cx="2513012" cy="666750"/>
          </a:xfrm>
          <a:prstGeom prst="ellipse">
            <a:avLst/>
          </a:prstGeom>
          <a:solidFill>
            <a:srgbClr val="FFCC66"/>
          </a:solidFill>
          <a:ln w="19050">
            <a:solidFill>
              <a:schemeClr val="tx1"/>
            </a:solidFill>
            <a:round/>
            <a:headEnd/>
            <a:tailEnd/>
          </a:ln>
          <a:effectLst/>
        </p:spPr>
        <p:txBody>
          <a:bodyPr wrap="none" anchor="ctr"/>
          <a:lstStyle/>
          <a:p>
            <a:pPr algn="ctr"/>
            <a:r>
              <a:rPr lang="en-US" dirty="0"/>
              <a:t>Octal</a:t>
            </a:r>
          </a:p>
        </p:txBody>
      </p:sp>
      <p:sp>
        <p:nvSpPr>
          <p:cNvPr id="5" name="Oval 6"/>
          <p:cNvSpPr>
            <a:spLocks noChangeArrowheads="1"/>
          </p:cNvSpPr>
          <p:nvPr/>
        </p:nvSpPr>
        <p:spPr bwMode="auto">
          <a:xfrm>
            <a:off x="2744788" y="4143375"/>
            <a:ext cx="2513012" cy="666750"/>
          </a:xfrm>
          <a:prstGeom prst="ellipse">
            <a:avLst/>
          </a:prstGeom>
          <a:solidFill>
            <a:srgbClr val="FFCC66"/>
          </a:solidFill>
          <a:ln w="19050">
            <a:solidFill>
              <a:schemeClr val="tx1"/>
            </a:solidFill>
            <a:round/>
            <a:headEnd/>
            <a:tailEnd/>
          </a:ln>
          <a:effectLst/>
        </p:spPr>
        <p:txBody>
          <a:bodyPr wrap="none" anchor="ctr"/>
          <a:lstStyle/>
          <a:p>
            <a:pPr algn="ctr"/>
            <a:r>
              <a:rPr lang="en-US" dirty="0"/>
              <a:t>Binary</a:t>
            </a:r>
          </a:p>
        </p:txBody>
      </p:sp>
      <p:sp>
        <p:nvSpPr>
          <p:cNvPr id="6" name="Oval 3"/>
          <p:cNvSpPr>
            <a:spLocks noChangeArrowheads="1"/>
          </p:cNvSpPr>
          <p:nvPr/>
        </p:nvSpPr>
        <p:spPr bwMode="auto">
          <a:xfrm>
            <a:off x="6931326" y="4245650"/>
            <a:ext cx="2369537" cy="519351"/>
          </a:xfrm>
          <a:prstGeom prst="ellipse">
            <a:avLst/>
          </a:prstGeom>
          <a:solidFill>
            <a:srgbClr val="FFCC66"/>
          </a:solidFill>
          <a:ln w="19050">
            <a:solidFill>
              <a:schemeClr val="tx1"/>
            </a:solidFill>
            <a:round/>
            <a:headEnd/>
            <a:tailEnd/>
          </a:ln>
          <a:effectLst/>
        </p:spPr>
        <p:txBody>
          <a:bodyPr wrap="none" anchor="ctr">
            <a:spAutoFit/>
          </a:bodyPr>
          <a:lstStyle/>
          <a:p>
            <a:pPr algn="ctr"/>
            <a:r>
              <a:rPr lang="en-US" dirty="0"/>
              <a:t>Hexadecimal</a:t>
            </a:r>
          </a:p>
        </p:txBody>
      </p:sp>
      <p:sp>
        <p:nvSpPr>
          <p:cNvPr id="7" name="Line 7"/>
          <p:cNvSpPr>
            <a:spLocks noChangeShapeType="1"/>
          </p:cNvSpPr>
          <p:nvPr/>
        </p:nvSpPr>
        <p:spPr bwMode="auto">
          <a:xfrm flipV="1">
            <a:off x="4038600" y="2708275"/>
            <a:ext cx="0" cy="1295400"/>
          </a:xfrm>
          <a:prstGeom prst="line">
            <a:avLst/>
          </a:prstGeom>
          <a:noFill/>
          <a:ln w="57150">
            <a:solidFill>
              <a:schemeClr val="folHlink"/>
            </a:solidFill>
            <a:round/>
            <a:headEnd/>
            <a:tailEnd type="triangle" w="med" len="med"/>
          </a:ln>
          <a:effectLst/>
        </p:spPr>
        <p:txBody>
          <a:bodyPr anchor="ctr">
            <a:spAutoFit/>
          </a:bodyPr>
          <a:lstStyle/>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normAutofit/>
          </a:bodyPr>
          <a:lstStyle/>
          <a:p>
            <a:r>
              <a:rPr lang="en-US" altLang="zh-CN" b="1"/>
              <a:t>Signed/Unsigned Numbers</a:t>
            </a:r>
          </a:p>
        </p:txBody>
      </p:sp>
      <p:graphicFrame>
        <p:nvGraphicFramePr>
          <p:cNvPr id="202757" name="Rectangle 3">
            <a:extLst>
              <a:ext uri="{FF2B5EF4-FFF2-40B4-BE49-F238E27FC236}">
                <a16:creationId xmlns:a16="http://schemas.microsoft.com/office/drawing/2014/main" xmlns="" id="{B2682D43-C429-4932-B103-EFC0FB5D0FA3}"/>
              </a:ext>
            </a:extLst>
          </p:cNvPr>
          <p:cNvGraphicFramePr>
            <a:graphicFrameLocks noGrp="1"/>
          </p:cNvGraphicFramePr>
          <p:nvPr>
            <p:ph idx="1"/>
            <p:extLst>
              <p:ext uri="{D42A27DB-BD31-4B8C-83A1-F6EECF244321}">
                <p14:modId xmlns:p14="http://schemas.microsoft.com/office/powerpoint/2010/main" val="866423046"/>
              </p:ext>
            </p:extLst>
          </p:nvPr>
        </p:nvGraphicFramePr>
        <p:xfrm>
          <a:off x="1143000" y="2298530"/>
          <a:ext cx="9872663" cy="3797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xmlns="" id="{7578A52D-2496-4956-A9A4-EA5C38B2F1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999"/>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xmlns="" id="{9809C8E2-EF9B-4E0B-A17E-836DE0508E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1732" y="321733"/>
            <a:ext cx="11548533" cy="1886373"/>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03778" name="Rectangle 2"/>
          <p:cNvSpPr>
            <a:spLocks noGrp="1" noChangeArrowheads="1"/>
          </p:cNvSpPr>
          <p:nvPr>
            <p:ph type="title"/>
          </p:nvPr>
        </p:nvSpPr>
        <p:spPr>
          <a:xfrm>
            <a:off x="1143000" y="609600"/>
            <a:ext cx="9875520" cy="1356360"/>
          </a:xfrm>
        </p:spPr>
        <p:txBody>
          <a:bodyPr>
            <a:normAutofit/>
          </a:bodyPr>
          <a:lstStyle/>
          <a:p>
            <a:r>
              <a:rPr lang="en-US" altLang="zh-CN" b="1">
                <a:solidFill>
                  <a:srgbClr val="FFFFFF"/>
                </a:solidFill>
              </a:rPr>
              <a:t>Complements of Binary Numbers</a:t>
            </a:r>
          </a:p>
        </p:txBody>
      </p:sp>
      <p:sp useBgFill="1">
        <p:nvSpPr>
          <p:cNvPr id="77" name="Rectangle 76">
            <a:extLst>
              <a:ext uri="{FF2B5EF4-FFF2-40B4-BE49-F238E27FC236}">
                <a16:creationId xmlns:a16="http://schemas.microsoft.com/office/drawing/2014/main" xmlns="" id="{61EB557E-621E-4254-B750-85274C5F4D5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529841"/>
            <a:ext cx="12192000" cy="4328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780" name="Rectangle 4"/>
          <p:cNvSpPr>
            <a:spLocks noGrp="1" noChangeArrowheads="1"/>
          </p:cNvSpPr>
          <p:nvPr>
            <p:ph idx="1"/>
          </p:nvPr>
        </p:nvSpPr>
        <p:spPr>
          <a:xfrm>
            <a:off x="827315" y="2784197"/>
            <a:ext cx="10819928" cy="3907499"/>
          </a:xfrm>
        </p:spPr>
        <p:txBody>
          <a:bodyPr>
            <a:normAutofit fontScale="92500" lnSpcReduction="10000"/>
          </a:bodyPr>
          <a:lstStyle/>
          <a:p>
            <a:r>
              <a:rPr lang="en-US" altLang="zh-CN" sz="2800" dirty="0">
                <a:solidFill>
                  <a:schemeClr val="tx1"/>
                </a:solidFill>
              </a:rPr>
              <a:t>The complement system can also be used to represent the signed binary numbers apart from the signed-magnitude representation method.</a:t>
            </a:r>
          </a:p>
          <a:p>
            <a:r>
              <a:rPr lang="en-US" altLang="zh-CN" sz="2800" dirty="0">
                <a:solidFill>
                  <a:schemeClr val="tx1"/>
                </a:solidFill>
              </a:rPr>
              <a:t>In the complement system, the positive integers are represented in a similar manner as they are represented in the signed-magnitude representation. The following are the two most popular complement methods used in the computer system:</a:t>
            </a:r>
          </a:p>
          <a:p>
            <a:endParaRPr lang="en-US" altLang="zh-CN" sz="2800" dirty="0">
              <a:solidFill>
                <a:schemeClr val="tx1"/>
              </a:solidFill>
            </a:endParaRPr>
          </a:p>
          <a:p>
            <a:pPr>
              <a:buSzPct val="70000"/>
              <a:buFont typeface="Wingdings" pitchFamily="2" charset="2"/>
              <a:buChar char="l"/>
            </a:pPr>
            <a:r>
              <a:rPr lang="en-US" altLang="zh-CN" sz="2800" dirty="0">
                <a:solidFill>
                  <a:schemeClr val="tx1"/>
                </a:solidFill>
              </a:rPr>
              <a:t>One</a:t>
            </a:r>
            <a:r>
              <a:rPr lang="en-US" altLang="zh-CN" sz="2800" dirty="0">
                <a:solidFill>
                  <a:schemeClr val="tx1"/>
                </a:solidFill>
                <a:latin typeface="Arial"/>
              </a:rPr>
              <a:t>’</a:t>
            </a:r>
            <a:r>
              <a:rPr lang="en-US" altLang="zh-CN" sz="2800" dirty="0">
                <a:solidFill>
                  <a:schemeClr val="tx1"/>
                </a:solidFill>
              </a:rPr>
              <a:t>s complement</a:t>
            </a:r>
          </a:p>
          <a:p>
            <a:pPr>
              <a:buSzPct val="70000"/>
              <a:buFont typeface="Wingdings" pitchFamily="2" charset="2"/>
              <a:buChar char="l"/>
            </a:pPr>
            <a:r>
              <a:rPr lang="en-US" altLang="zh-CN" sz="2800" dirty="0">
                <a:solidFill>
                  <a:schemeClr val="tx1"/>
                </a:solidFill>
              </a:rPr>
              <a:t>Two</a:t>
            </a:r>
            <a:r>
              <a:rPr lang="en-US" altLang="zh-CN" sz="2800" dirty="0">
                <a:solidFill>
                  <a:schemeClr val="tx1"/>
                </a:solidFill>
                <a:latin typeface="Arial"/>
              </a:rPr>
              <a:t>’</a:t>
            </a:r>
            <a:r>
              <a:rPr lang="en-US" altLang="zh-CN" sz="2800" dirty="0">
                <a:solidFill>
                  <a:schemeClr val="tx1"/>
                </a:solidFill>
              </a:rPr>
              <a:t>s complement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1143000" y="609600"/>
            <a:ext cx="9875520" cy="1356360"/>
          </a:xfrm>
        </p:spPr>
        <p:txBody>
          <a:bodyPr>
            <a:normAutofit/>
          </a:bodyPr>
          <a:lstStyle/>
          <a:p>
            <a:r>
              <a:rPr lang="en-US" altLang="zh-CN" b="1"/>
              <a:t>One</a:t>
            </a:r>
            <a:r>
              <a:rPr lang="en-US" altLang="zh-CN" b="1">
                <a:latin typeface="Arial"/>
              </a:rPr>
              <a:t>’</a:t>
            </a:r>
            <a:r>
              <a:rPr lang="en-US" altLang="zh-CN" b="1"/>
              <a:t>s Complement</a:t>
            </a:r>
          </a:p>
        </p:txBody>
      </p:sp>
      <p:graphicFrame>
        <p:nvGraphicFramePr>
          <p:cNvPr id="204806" name="Rectangle 4">
            <a:extLst>
              <a:ext uri="{FF2B5EF4-FFF2-40B4-BE49-F238E27FC236}">
                <a16:creationId xmlns:a16="http://schemas.microsoft.com/office/drawing/2014/main" xmlns="" id="{9F8F2C9D-A167-432E-ABEE-8DB28AEB605D}"/>
              </a:ext>
            </a:extLst>
          </p:cNvPr>
          <p:cNvGraphicFramePr>
            <a:graphicFrameLocks noGrp="1"/>
          </p:cNvGraphicFramePr>
          <p:nvPr>
            <p:ph idx="1"/>
            <p:extLst>
              <p:ext uri="{D42A27DB-BD31-4B8C-83A1-F6EECF244321}">
                <p14:modId xmlns:p14="http://schemas.microsoft.com/office/powerpoint/2010/main" val="2546004136"/>
              </p:ext>
            </p:extLst>
          </p:nvPr>
        </p:nvGraphicFramePr>
        <p:xfrm>
          <a:off x="1143000" y="2298530"/>
          <a:ext cx="9872663" cy="3797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altLang="zh-CN" b="1"/>
              <a:t>One</a:t>
            </a:r>
            <a:r>
              <a:rPr lang="en-US" altLang="zh-CN" b="1">
                <a:latin typeface="Arial"/>
              </a:rPr>
              <a:t>’</a:t>
            </a:r>
            <a:r>
              <a:rPr lang="en-US" altLang="zh-CN" b="1"/>
              <a:t>s Complement</a:t>
            </a:r>
          </a:p>
        </p:txBody>
      </p:sp>
      <p:sp>
        <p:nvSpPr>
          <p:cNvPr id="205828" name="Rectangle 4"/>
          <p:cNvSpPr>
            <a:spLocks noGrp="1" noChangeArrowheads="1"/>
          </p:cNvSpPr>
          <p:nvPr>
            <p:ph idx="1"/>
          </p:nvPr>
        </p:nvSpPr>
        <p:spPr>
          <a:xfrm>
            <a:off x="2706688" y="2017714"/>
            <a:ext cx="7772400" cy="1258887"/>
          </a:xfrm>
        </p:spPr>
        <p:txBody>
          <a:bodyPr/>
          <a:lstStyle/>
          <a:p>
            <a:r>
              <a:rPr lang="en-US" altLang="zh-CN" sz="2400"/>
              <a:t>The one</a:t>
            </a:r>
            <a:r>
              <a:rPr lang="en-US" altLang="zh-CN" sz="2400">
                <a:latin typeface="Arial"/>
              </a:rPr>
              <a:t>’</a:t>
            </a:r>
            <a:r>
              <a:rPr lang="en-US" altLang="zh-CN" sz="2400"/>
              <a:t>s complement method also uses the left most bit as the sign bit to indicate the sign of the number.</a:t>
            </a:r>
          </a:p>
          <a:p>
            <a:endParaRPr lang="en-US" altLang="zh-CN" sz="2400"/>
          </a:p>
        </p:txBody>
      </p:sp>
      <p:graphicFrame>
        <p:nvGraphicFramePr>
          <p:cNvPr id="205829" name="Group 5"/>
          <p:cNvGraphicFramePr>
            <a:graphicFrameLocks noGrp="1"/>
          </p:cNvGraphicFramePr>
          <p:nvPr/>
        </p:nvGraphicFramePr>
        <p:xfrm>
          <a:off x="3810000" y="4365625"/>
          <a:ext cx="3810000" cy="518160"/>
        </p:xfrm>
        <a:graphic>
          <a:graphicData uri="http://schemas.openxmlformats.org/drawingml/2006/table">
            <a:tbl>
              <a:tblPr/>
              <a:tblGrid>
                <a:gridCol w="476250">
                  <a:extLst>
                    <a:ext uri="{9D8B030D-6E8A-4147-A177-3AD203B41FA5}">
                      <a16:colId xmlns:a16="http://schemas.microsoft.com/office/drawing/2014/main" xmlns="" val="20000"/>
                    </a:ext>
                  </a:extLst>
                </a:gridCol>
                <a:gridCol w="476250">
                  <a:extLst>
                    <a:ext uri="{9D8B030D-6E8A-4147-A177-3AD203B41FA5}">
                      <a16:colId xmlns:a16="http://schemas.microsoft.com/office/drawing/2014/main" xmlns="" val="20001"/>
                    </a:ext>
                  </a:extLst>
                </a:gridCol>
                <a:gridCol w="476250">
                  <a:extLst>
                    <a:ext uri="{9D8B030D-6E8A-4147-A177-3AD203B41FA5}">
                      <a16:colId xmlns:a16="http://schemas.microsoft.com/office/drawing/2014/main" xmlns="" val="20002"/>
                    </a:ext>
                  </a:extLst>
                </a:gridCol>
                <a:gridCol w="476250">
                  <a:extLst>
                    <a:ext uri="{9D8B030D-6E8A-4147-A177-3AD203B41FA5}">
                      <a16:colId xmlns:a16="http://schemas.microsoft.com/office/drawing/2014/main" xmlns="" val="20003"/>
                    </a:ext>
                  </a:extLst>
                </a:gridCol>
                <a:gridCol w="476250">
                  <a:extLst>
                    <a:ext uri="{9D8B030D-6E8A-4147-A177-3AD203B41FA5}">
                      <a16:colId xmlns:a16="http://schemas.microsoft.com/office/drawing/2014/main" xmlns="" val="20004"/>
                    </a:ext>
                  </a:extLst>
                </a:gridCol>
                <a:gridCol w="476250">
                  <a:extLst>
                    <a:ext uri="{9D8B030D-6E8A-4147-A177-3AD203B41FA5}">
                      <a16:colId xmlns:a16="http://schemas.microsoft.com/office/drawing/2014/main" xmlns="" val="20005"/>
                    </a:ext>
                  </a:extLst>
                </a:gridCol>
                <a:gridCol w="476250">
                  <a:extLst>
                    <a:ext uri="{9D8B030D-6E8A-4147-A177-3AD203B41FA5}">
                      <a16:colId xmlns:a16="http://schemas.microsoft.com/office/drawing/2014/main" xmlns="" val="20006"/>
                    </a:ext>
                  </a:extLst>
                </a:gridCol>
                <a:gridCol w="476250">
                  <a:extLst>
                    <a:ext uri="{9D8B030D-6E8A-4147-A177-3AD203B41FA5}">
                      <a16:colId xmlns:a16="http://schemas.microsoft.com/office/drawing/2014/main" xmlns="" val="20007"/>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205849" name="Text Box 25"/>
          <p:cNvSpPr txBox="1">
            <a:spLocks noChangeArrowheads="1"/>
          </p:cNvSpPr>
          <p:nvPr/>
        </p:nvSpPr>
        <p:spPr bwMode="auto">
          <a:xfrm>
            <a:off x="3505200" y="3733800"/>
            <a:ext cx="1066800" cy="376238"/>
          </a:xfrm>
          <a:prstGeom prst="rect">
            <a:avLst/>
          </a:prstGeom>
          <a:noFill/>
          <a:ln w="9525">
            <a:solidFill>
              <a:schemeClr val="tx1"/>
            </a:solidFill>
            <a:miter lim="800000"/>
            <a:headEnd/>
            <a:tailEnd/>
          </a:ln>
          <a:effectLst/>
        </p:spPr>
        <p:txBody>
          <a:bodyPr>
            <a:spAutoFit/>
          </a:bodyPr>
          <a:lstStyle/>
          <a:p>
            <a:pPr algn="ctr">
              <a:spcBef>
                <a:spcPct val="50000"/>
              </a:spcBef>
            </a:pPr>
            <a:r>
              <a:rPr lang="en-US" altLang="zh-CN"/>
              <a:t>Sign bit</a:t>
            </a:r>
          </a:p>
        </p:txBody>
      </p:sp>
      <p:sp>
        <p:nvSpPr>
          <p:cNvPr id="205850" name="Line 26"/>
          <p:cNvSpPr>
            <a:spLocks noChangeShapeType="1"/>
          </p:cNvSpPr>
          <p:nvPr/>
        </p:nvSpPr>
        <p:spPr bwMode="auto">
          <a:xfrm>
            <a:off x="4038600" y="4111625"/>
            <a:ext cx="0" cy="228600"/>
          </a:xfrm>
          <a:prstGeom prst="line">
            <a:avLst/>
          </a:prstGeom>
          <a:noFill/>
          <a:ln w="19050">
            <a:solidFill>
              <a:schemeClr val="tx1"/>
            </a:solidFill>
            <a:round/>
            <a:headEnd/>
            <a:tailEnd type="triangle" w="lg" len="lg"/>
          </a:ln>
          <a:effectLst/>
        </p:spPr>
        <p:txBody>
          <a:bodyPr/>
          <a:lstStyle/>
          <a:p>
            <a:endParaRPr lang="en-US"/>
          </a:p>
        </p:txBody>
      </p:sp>
      <p:sp>
        <p:nvSpPr>
          <p:cNvPr id="205851" name="Text Box 27"/>
          <p:cNvSpPr txBox="1">
            <a:spLocks noChangeArrowheads="1"/>
          </p:cNvSpPr>
          <p:nvPr/>
        </p:nvSpPr>
        <p:spPr bwMode="auto">
          <a:xfrm>
            <a:off x="7848600" y="4441825"/>
            <a:ext cx="1066800" cy="376238"/>
          </a:xfrm>
          <a:prstGeom prst="rect">
            <a:avLst/>
          </a:prstGeom>
          <a:noFill/>
          <a:ln w="9525">
            <a:solidFill>
              <a:schemeClr val="tx1"/>
            </a:solidFill>
            <a:miter lim="800000"/>
            <a:headEnd/>
            <a:tailEnd/>
          </a:ln>
          <a:effectLst/>
        </p:spPr>
        <p:txBody>
          <a:bodyPr>
            <a:spAutoFit/>
          </a:bodyPr>
          <a:lstStyle/>
          <a:p>
            <a:pPr algn="ctr">
              <a:spcBef>
                <a:spcPct val="50000"/>
              </a:spcBef>
            </a:pPr>
            <a:r>
              <a:rPr lang="en-US" altLang="zh-CN"/>
              <a:t>-15</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0" name="Rectangle 169">
            <a:extLst>
              <a:ext uri="{FF2B5EF4-FFF2-40B4-BE49-F238E27FC236}">
                <a16:creationId xmlns:a16="http://schemas.microsoft.com/office/drawing/2014/main" xmlns="" id="{79CBD3C9-4E66-426D-948E-7CF4778107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72" name="Rectangle 171">
            <a:extLst>
              <a:ext uri="{FF2B5EF4-FFF2-40B4-BE49-F238E27FC236}">
                <a16:creationId xmlns:a16="http://schemas.microsoft.com/office/drawing/2014/main" xmlns="" id="{BA2EA6A6-CD0C-4CFD-8EC2-AA44F98703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06850" name="Rectangle 2"/>
          <p:cNvSpPr>
            <a:spLocks noGrp="1" noChangeArrowheads="1"/>
          </p:cNvSpPr>
          <p:nvPr>
            <p:ph type="title"/>
          </p:nvPr>
        </p:nvSpPr>
        <p:spPr>
          <a:xfrm>
            <a:off x="7558564" y="609600"/>
            <a:ext cx="3912583" cy="1356360"/>
          </a:xfrm>
        </p:spPr>
        <p:txBody>
          <a:bodyPr vert="horz" lIns="91440" tIns="45720" rIns="91440" bIns="45720" rtlCol="0" anchor="ctr">
            <a:normAutofit/>
          </a:bodyPr>
          <a:lstStyle/>
          <a:p>
            <a:r>
              <a:rPr lang="en-US" altLang="zh-CN" sz="3200" b="1"/>
              <a:t>One’s Complement</a:t>
            </a:r>
          </a:p>
        </p:txBody>
      </p:sp>
      <p:sp>
        <p:nvSpPr>
          <p:cNvPr id="206851" name="Rectangle 3"/>
          <p:cNvSpPr>
            <a:spLocks noGrp="1" noChangeArrowheads="1"/>
          </p:cNvSpPr>
          <p:nvPr>
            <p:ph type="body" sz="half" idx="1"/>
          </p:nvPr>
        </p:nvSpPr>
        <p:spPr>
          <a:xfrm>
            <a:off x="7558564" y="2057400"/>
            <a:ext cx="3912583" cy="4038600"/>
          </a:xfrm>
        </p:spPr>
        <p:txBody>
          <a:bodyPr vert="horz" lIns="91440" tIns="45720" rIns="91440" bIns="45720" rtlCol="0">
            <a:normAutofit/>
          </a:bodyPr>
          <a:lstStyle/>
          <a:p>
            <a:r>
              <a:rPr lang="en-US" altLang="zh-CN" sz="1600"/>
              <a:t>The one’s complement method of representing signed numbers also has two different representations for the number, zero.</a:t>
            </a:r>
          </a:p>
        </p:txBody>
      </p:sp>
      <p:graphicFrame>
        <p:nvGraphicFramePr>
          <p:cNvPr id="206949" name="Group 101"/>
          <p:cNvGraphicFramePr>
            <a:graphicFrameLocks noGrp="1"/>
          </p:cNvGraphicFramePr>
          <p:nvPr>
            <p:ph sz="half" idx="2"/>
            <p:extLst>
              <p:ext uri="{D42A27DB-BD31-4B8C-83A1-F6EECF244321}">
                <p14:modId xmlns:p14="http://schemas.microsoft.com/office/powerpoint/2010/main" val="2045226792"/>
              </p:ext>
            </p:extLst>
          </p:nvPr>
        </p:nvGraphicFramePr>
        <p:xfrm>
          <a:off x="974775" y="857675"/>
          <a:ext cx="5840154" cy="5140681"/>
        </p:xfrm>
        <a:graphic>
          <a:graphicData uri="http://schemas.openxmlformats.org/drawingml/2006/table">
            <a:tbl>
              <a:tblPr firstRow="1" bandRow="1"/>
              <a:tblGrid>
                <a:gridCol w="1499908">
                  <a:extLst>
                    <a:ext uri="{9D8B030D-6E8A-4147-A177-3AD203B41FA5}">
                      <a16:colId xmlns:a16="http://schemas.microsoft.com/office/drawing/2014/main" xmlns="" val="20000"/>
                    </a:ext>
                  </a:extLst>
                </a:gridCol>
                <a:gridCol w="4340246">
                  <a:extLst>
                    <a:ext uri="{9D8B030D-6E8A-4147-A177-3AD203B41FA5}">
                      <a16:colId xmlns:a16="http://schemas.microsoft.com/office/drawing/2014/main" xmlns="" val="20001"/>
                    </a:ext>
                  </a:extLst>
                </a:gridCol>
              </a:tblGrid>
              <a:tr h="30239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200" b="0" i="0" u="none" strike="noStrike" cap="none" normalizeH="0" baseline="0">
                          <a:ln>
                            <a:noFill/>
                          </a:ln>
                          <a:solidFill>
                            <a:schemeClr val="tx1"/>
                          </a:solidFill>
                          <a:effectLst/>
                          <a:latin typeface="Tahoma" pitchFamily="34" charset="0"/>
                          <a:ea typeface="宋体" pitchFamily="2" charset="-122"/>
                        </a:rPr>
                        <a:t>Integers</a:t>
                      </a:r>
                    </a:p>
                  </a:txBody>
                  <a:tcPr marL="87208" marR="87208" marT="43604" marB="436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200" b="0" i="0" u="none" strike="noStrike" cap="none" normalizeH="0" baseline="0">
                          <a:ln>
                            <a:noFill/>
                          </a:ln>
                          <a:solidFill>
                            <a:schemeClr val="tx1"/>
                          </a:solidFill>
                          <a:effectLst/>
                          <a:latin typeface="Tahoma" pitchFamily="34" charset="0"/>
                          <a:ea typeface="宋体" pitchFamily="2" charset="-122"/>
                        </a:rPr>
                        <a:t>One</a:t>
                      </a:r>
                      <a:r>
                        <a:rPr kumimoji="0" lang="en-US" altLang="zh-CN" sz="1200" b="0" i="0" u="none" strike="noStrike" cap="none" normalizeH="0" baseline="0">
                          <a:ln>
                            <a:noFill/>
                          </a:ln>
                          <a:solidFill>
                            <a:schemeClr val="tx1"/>
                          </a:solidFill>
                          <a:effectLst/>
                          <a:latin typeface="Arial"/>
                          <a:ea typeface="宋体" pitchFamily="2" charset="-122"/>
                        </a:rPr>
                        <a:t>’</a:t>
                      </a:r>
                      <a:r>
                        <a:rPr kumimoji="0" lang="en-US" altLang="zh-CN" sz="1200" b="0" i="0" u="none" strike="noStrike" cap="none" normalizeH="0" baseline="0">
                          <a:ln>
                            <a:noFill/>
                          </a:ln>
                          <a:solidFill>
                            <a:schemeClr val="tx1"/>
                          </a:solidFill>
                          <a:effectLst/>
                          <a:latin typeface="Tahoma" pitchFamily="34" charset="0"/>
                          <a:ea typeface="宋体" pitchFamily="2" charset="-122"/>
                        </a:rPr>
                        <a:t>s complement representation</a:t>
                      </a:r>
                    </a:p>
                  </a:txBody>
                  <a:tcPr marL="87208" marR="87208" marT="43604" marB="436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0239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200" b="0" i="0" u="none" strike="noStrike" cap="none" normalizeH="0" baseline="0">
                          <a:ln>
                            <a:noFill/>
                          </a:ln>
                          <a:solidFill>
                            <a:schemeClr val="tx1"/>
                          </a:solidFill>
                          <a:effectLst/>
                          <a:latin typeface="Tahoma" pitchFamily="34" charset="0"/>
                          <a:ea typeface="宋体" pitchFamily="2" charset="-122"/>
                        </a:rPr>
                        <a:t>-7</a:t>
                      </a:r>
                    </a:p>
                  </a:txBody>
                  <a:tcPr marL="87208" marR="87208" marT="43604" marB="436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200" b="0" i="0" u="none" strike="noStrike" cap="none" normalizeH="0" baseline="0">
                          <a:ln>
                            <a:noFill/>
                          </a:ln>
                          <a:solidFill>
                            <a:schemeClr val="tx1"/>
                          </a:solidFill>
                          <a:effectLst/>
                          <a:latin typeface="Tahoma" pitchFamily="34" charset="0"/>
                          <a:ea typeface="宋体" pitchFamily="2" charset="-122"/>
                        </a:rPr>
                        <a:t>1000</a:t>
                      </a:r>
                    </a:p>
                  </a:txBody>
                  <a:tcPr marL="87208" marR="87208" marT="43604" marB="436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0239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200" b="0" i="0" u="none" strike="noStrike" cap="none" normalizeH="0" baseline="0">
                          <a:ln>
                            <a:noFill/>
                          </a:ln>
                          <a:solidFill>
                            <a:schemeClr val="tx1"/>
                          </a:solidFill>
                          <a:effectLst/>
                          <a:latin typeface="Tahoma" pitchFamily="34" charset="0"/>
                          <a:ea typeface="宋体" pitchFamily="2" charset="-122"/>
                        </a:rPr>
                        <a:t>-6</a:t>
                      </a:r>
                    </a:p>
                  </a:txBody>
                  <a:tcPr marL="87208" marR="87208" marT="43604" marB="436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200" b="0" i="0" u="none" strike="noStrike" cap="none" normalizeH="0" baseline="0">
                          <a:ln>
                            <a:noFill/>
                          </a:ln>
                          <a:solidFill>
                            <a:schemeClr val="tx1"/>
                          </a:solidFill>
                          <a:effectLst/>
                          <a:latin typeface="Tahoma" pitchFamily="34" charset="0"/>
                          <a:ea typeface="宋体" pitchFamily="2" charset="-122"/>
                        </a:rPr>
                        <a:t>1001</a:t>
                      </a:r>
                    </a:p>
                  </a:txBody>
                  <a:tcPr marL="87208" marR="87208" marT="43604" marB="436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0239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200" b="0" i="0" u="none" strike="noStrike" cap="none" normalizeH="0" baseline="0">
                          <a:ln>
                            <a:noFill/>
                          </a:ln>
                          <a:solidFill>
                            <a:schemeClr val="tx1"/>
                          </a:solidFill>
                          <a:effectLst/>
                          <a:latin typeface="Tahoma" pitchFamily="34" charset="0"/>
                          <a:ea typeface="宋体" pitchFamily="2" charset="-122"/>
                        </a:rPr>
                        <a:t>-5</a:t>
                      </a:r>
                    </a:p>
                  </a:txBody>
                  <a:tcPr marL="87208" marR="87208" marT="43604" marB="436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200" b="0" i="0" u="none" strike="noStrike" cap="none" normalizeH="0" baseline="0">
                          <a:ln>
                            <a:noFill/>
                          </a:ln>
                          <a:solidFill>
                            <a:schemeClr val="tx1"/>
                          </a:solidFill>
                          <a:effectLst/>
                          <a:latin typeface="Tahoma" pitchFamily="34" charset="0"/>
                          <a:ea typeface="宋体" pitchFamily="2" charset="-122"/>
                        </a:rPr>
                        <a:t>1010</a:t>
                      </a:r>
                    </a:p>
                  </a:txBody>
                  <a:tcPr marL="87208" marR="87208" marT="43604" marB="436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0239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200" b="0" i="0" u="none" strike="noStrike" cap="none" normalizeH="0" baseline="0">
                          <a:ln>
                            <a:noFill/>
                          </a:ln>
                          <a:solidFill>
                            <a:schemeClr val="tx1"/>
                          </a:solidFill>
                          <a:effectLst/>
                          <a:latin typeface="Tahoma" pitchFamily="34" charset="0"/>
                          <a:ea typeface="宋体" pitchFamily="2" charset="-122"/>
                        </a:rPr>
                        <a:t>-4</a:t>
                      </a:r>
                    </a:p>
                  </a:txBody>
                  <a:tcPr marL="87208" marR="87208" marT="43604" marB="436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200" b="0" i="0" u="none" strike="noStrike" cap="none" normalizeH="0" baseline="0">
                          <a:ln>
                            <a:noFill/>
                          </a:ln>
                          <a:solidFill>
                            <a:schemeClr val="tx1"/>
                          </a:solidFill>
                          <a:effectLst/>
                          <a:latin typeface="Tahoma" pitchFamily="34" charset="0"/>
                          <a:ea typeface="宋体" pitchFamily="2" charset="-122"/>
                        </a:rPr>
                        <a:t>1011</a:t>
                      </a:r>
                    </a:p>
                  </a:txBody>
                  <a:tcPr marL="87208" marR="87208" marT="43604" marB="436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0239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200" b="0" i="0" u="none" strike="noStrike" cap="none" normalizeH="0" baseline="0">
                          <a:ln>
                            <a:noFill/>
                          </a:ln>
                          <a:solidFill>
                            <a:schemeClr val="tx1"/>
                          </a:solidFill>
                          <a:effectLst/>
                          <a:latin typeface="Tahoma" pitchFamily="34" charset="0"/>
                          <a:ea typeface="宋体" pitchFamily="2" charset="-122"/>
                        </a:rPr>
                        <a:t>-3</a:t>
                      </a:r>
                    </a:p>
                  </a:txBody>
                  <a:tcPr marL="87208" marR="87208" marT="43604" marB="436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200" b="0" i="0" u="none" strike="noStrike" cap="none" normalizeH="0" baseline="0">
                          <a:ln>
                            <a:noFill/>
                          </a:ln>
                          <a:solidFill>
                            <a:schemeClr val="tx1"/>
                          </a:solidFill>
                          <a:effectLst/>
                          <a:latin typeface="Tahoma" pitchFamily="34" charset="0"/>
                          <a:ea typeface="宋体" pitchFamily="2" charset="-122"/>
                        </a:rPr>
                        <a:t>1100</a:t>
                      </a:r>
                    </a:p>
                  </a:txBody>
                  <a:tcPr marL="87208" marR="87208" marT="43604" marB="436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0239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200" b="0" i="0" u="none" strike="noStrike" cap="none" normalizeH="0" baseline="0">
                          <a:ln>
                            <a:noFill/>
                          </a:ln>
                          <a:solidFill>
                            <a:schemeClr val="tx1"/>
                          </a:solidFill>
                          <a:effectLst/>
                          <a:latin typeface="Tahoma" pitchFamily="34" charset="0"/>
                          <a:ea typeface="宋体" pitchFamily="2" charset="-122"/>
                        </a:rPr>
                        <a:t>-2</a:t>
                      </a:r>
                    </a:p>
                  </a:txBody>
                  <a:tcPr marL="87208" marR="87208" marT="43604" marB="436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200" b="0" i="0" u="none" strike="noStrike" cap="none" normalizeH="0" baseline="0">
                          <a:ln>
                            <a:noFill/>
                          </a:ln>
                          <a:solidFill>
                            <a:schemeClr val="tx1"/>
                          </a:solidFill>
                          <a:effectLst/>
                          <a:latin typeface="Tahoma" pitchFamily="34" charset="0"/>
                          <a:ea typeface="宋体" pitchFamily="2" charset="-122"/>
                        </a:rPr>
                        <a:t>1101</a:t>
                      </a:r>
                    </a:p>
                  </a:txBody>
                  <a:tcPr marL="87208" marR="87208" marT="43604" marB="436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0239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200" b="0" i="0" u="none" strike="noStrike" cap="none" normalizeH="0" baseline="0">
                          <a:ln>
                            <a:noFill/>
                          </a:ln>
                          <a:solidFill>
                            <a:schemeClr val="tx1"/>
                          </a:solidFill>
                          <a:effectLst/>
                          <a:latin typeface="Tahoma" pitchFamily="34" charset="0"/>
                          <a:ea typeface="宋体" pitchFamily="2" charset="-122"/>
                        </a:rPr>
                        <a:t>-1</a:t>
                      </a:r>
                    </a:p>
                  </a:txBody>
                  <a:tcPr marL="87208" marR="87208" marT="43604" marB="436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200" b="0" i="0" u="none" strike="noStrike" cap="none" normalizeH="0" baseline="0">
                          <a:ln>
                            <a:noFill/>
                          </a:ln>
                          <a:solidFill>
                            <a:schemeClr val="tx1"/>
                          </a:solidFill>
                          <a:effectLst/>
                          <a:latin typeface="Tahoma" pitchFamily="34" charset="0"/>
                          <a:ea typeface="宋体" pitchFamily="2" charset="-122"/>
                        </a:rPr>
                        <a:t>1110</a:t>
                      </a:r>
                    </a:p>
                  </a:txBody>
                  <a:tcPr marL="87208" marR="87208" marT="43604" marB="436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0239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200" b="0" i="0" u="none" strike="noStrike" cap="none" normalizeH="0" baseline="0">
                          <a:ln>
                            <a:noFill/>
                          </a:ln>
                          <a:solidFill>
                            <a:schemeClr val="hlink"/>
                          </a:solidFill>
                          <a:effectLst/>
                          <a:latin typeface="Tahoma" pitchFamily="34" charset="0"/>
                          <a:ea typeface="宋体" pitchFamily="2" charset="-122"/>
                        </a:rPr>
                        <a:t>-0</a:t>
                      </a:r>
                    </a:p>
                  </a:txBody>
                  <a:tcPr marL="87208" marR="87208" marT="43604" marB="436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200" b="0" i="0" u="none" strike="noStrike" cap="none" normalizeH="0" baseline="0">
                          <a:ln>
                            <a:noFill/>
                          </a:ln>
                          <a:solidFill>
                            <a:schemeClr val="hlink"/>
                          </a:solidFill>
                          <a:effectLst/>
                          <a:latin typeface="Tahoma" pitchFamily="34" charset="0"/>
                          <a:ea typeface="宋体" pitchFamily="2" charset="-122"/>
                        </a:rPr>
                        <a:t>1111</a:t>
                      </a:r>
                    </a:p>
                  </a:txBody>
                  <a:tcPr marL="87208" marR="87208" marT="43604" marB="436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30239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200" b="0" i="0" u="none" strike="noStrike" cap="none" normalizeH="0" baseline="0">
                          <a:ln>
                            <a:noFill/>
                          </a:ln>
                          <a:solidFill>
                            <a:schemeClr val="hlink"/>
                          </a:solidFill>
                          <a:effectLst/>
                          <a:latin typeface="Tahoma" pitchFamily="34" charset="0"/>
                          <a:ea typeface="宋体" pitchFamily="2" charset="-122"/>
                        </a:rPr>
                        <a:t>+0</a:t>
                      </a:r>
                    </a:p>
                  </a:txBody>
                  <a:tcPr marL="87208" marR="87208" marT="43604" marB="436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200" b="0" i="0" u="none" strike="noStrike" cap="none" normalizeH="0" baseline="0">
                          <a:ln>
                            <a:noFill/>
                          </a:ln>
                          <a:solidFill>
                            <a:schemeClr val="hlink"/>
                          </a:solidFill>
                          <a:effectLst/>
                          <a:latin typeface="Tahoma" pitchFamily="34" charset="0"/>
                          <a:ea typeface="宋体" pitchFamily="2" charset="-122"/>
                        </a:rPr>
                        <a:t>0000</a:t>
                      </a:r>
                    </a:p>
                  </a:txBody>
                  <a:tcPr marL="87208" marR="87208" marT="43604" marB="436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r h="30239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200" b="0" i="0" u="none" strike="noStrike" cap="none" normalizeH="0" baseline="0">
                          <a:ln>
                            <a:noFill/>
                          </a:ln>
                          <a:solidFill>
                            <a:schemeClr val="tx1"/>
                          </a:solidFill>
                          <a:effectLst/>
                          <a:latin typeface="Tahoma" pitchFamily="34" charset="0"/>
                          <a:ea typeface="宋体" pitchFamily="2" charset="-122"/>
                        </a:rPr>
                        <a:t>+1</a:t>
                      </a:r>
                    </a:p>
                  </a:txBody>
                  <a:tcPr marL="87208" marR="87208" marT="43604" marB="436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200" b="0" i="0" u="none" strike="noStrike" cap="none" normalizeH="0" baseline="0">
                          <a:ln>
                            <a:noFill/>
                          </a:ln>
                          <a:solidFill>
                            <a:schemeClr val="tx1"/>
                          </a:solidFill>
                          <a:effectLst/>
                          <a:latin typeface="Tahoma" pitchFamily="34" charset="0"/>
                          <a:ea typeface="宋体" pitchFamily="2" charset="-122"/>
                        </a:rPr>
                        <a:t>0001</a:t>
                      </a:r>
                    </a:p>
                  </a:txBody>
                  <a:tcPr marL="87208" marR="87208" marT="43604" marB="436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0"/>
                  </a:ext>
                </a:extLst>
              </a:tr>
              <a:tr h="30239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200" b="0" i="0" u="none" strike="noStrike" cap="none" normalizeH="0" baseline="0">
                          <a:ln>
                            <a:noFill/>
                          </a:ln>
                          <a:solidFill>
                            <a:schemeClr val="tx1"/>
                          </a:solidFill>
                          <a:effectLst/>
                          <a:latin typeface="Tahoma" pitchFamily="34" charset="0"/>
                          <a:ea typeface="宋体" pitchFamily="2" charset="-122"/>
                        </a:rPr>
                        <a:t>+2</a:t>
                      </a:r>
                    </a:p>
                  </a:txBody>
                  <a:tcPr marL="87208" marR="87208" marT="43604" marB="436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200" b="0" i="0" u="none" strike="noStrike" cap="none" normalizeH="0" baseline="0">
                          <a:ln>
                            <a:noFill/>
                          </a:ln>
                          <a:solidFill>
                            <a:schemeClr val="tx1"/>
                          </a:solidFill>
                          <a:effectLst/>
                          <a:latin typeface="Tahoma" pitchFamily="34" charset="0"/>
                          <a:ea typeface="宋体" pitchFamily="2" charset="-122"/>
                        </a:rPr>
                        <a:t>0010</a:t>
                      </a:r>
                    </a:p>
                  </a:txBody>
                  <a:tcPr marL="87208" marR="87208" marT="43604" marB="436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1"/>
                  </a:ext>
                </a:extLst>
              </a:tr>
              <a:tr h="30239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200" b="0" i="0" u="none" strike="noStrike" cap="none" normalizeH="0" baseline="0">
                          <a:ln>
                            <a:noFill/>
                          </a:ln>
                          <a:solidFill>
                            <a:schemeClr val="tx1"/>
                          </a:solidFill>
                          <a:effectLst/>
                          <a:latin typeface="Tahoma" pitchFamily="34" charset="0"/>
                          <a:ea typeface="宋体" pitchFamily="2" charset="-122"/>
                        </a:rPr>
                        <a:t>+3</a:t>
                      </a:r>
                    </a:p>
                  </a:txBody>
                  <a:tcPr marL="87208" marR="87208" marT="43604" marB="436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200" b="0" i="0" u="none" strike="noStrike" cap="none" normalizeH="0" baseline="0">
                          <a:ln>
                            <a:noFill/>
                          </a:ln>
                          <a:solidFill>
                            <a:schemeClr val="tx1"/>
                          </a:solidFill>
                          <a:effectLst/>
                          <a:latin typeface="Tahoma" pitchFamily="34" charset="0"/>
                          <a:ea typeface="宋体" pitchFamily="2" charset="-122"/>
                        </a:rPr>
                        <a:t>0011</a:t>
                      </a:r>
                    </a:p>
                  </a:txBody>
                  <a:tcPr marL="87208" marR="87208" marT="43604" marB="436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2"/>
                  </a:ext>
                </a:extLst>
              </a:tr>
              <a:tr h="30239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200" b="0" i="0" u="none" strike="noStrike" cap="none" normalizeH="0" baseline="0">
                          <a:ln>
                            <a:noFill/>
                          </a:ln>
                          <a:solidFill>
                            <a:schemeClr val="tx1"/>
                          </a:solidFill>
                          <a:effectLst/>
                          <a:latin typeface="Tahoma" pitchFamily="34" charset="0"/>
                          <a:ea typeface="宋体" pitchFamily="2" charset="-122"/>
                        </a:rPr>
                        <a:t>+4</a:t>
                      </a:r>
                    </a:p>
                  </a:txBody>
                  <a:tcPr marL="87208" marR="87208" marT="43604" marB="436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200" b="0" i="0" u="none" strike="noStrike" cap="none" normalizeH="0" baseline="0">
                          <a:ln>
                            <a:noFill/>
                          </a:ln>
                          <a:solidFill>
                            <a:schemeClr val="tx1"/>
                          </a:solidFill>
                          <a:effectLst/>
                          <a:latin typeface="Tahoma" pitchFamily="34" charset="0"/>
                          <a:ea typeface="宋体" pitchFamily="2" charset="-122"/>
                        </a:rPr>
                        <a:t>0100</a:t>
                      </a:r>
                    </a:p>
                  </a:txBody>
                  <a:tcPr marL="87208" marR="87208" marT="43604" marB="436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3"/>
                  </a:ext>
                </a:extLst>
              </a:tr>
              <a:tr h="30239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200" b="0" i="0" u="none" strike="noStrike" cap="none" normalizeH="0" baseline="0">
                          <a:ln>
                            <a:noFill/>
                          </a:ln>
                          <a:solidFill>
                            <a:schemeClr val="tx1"/>
                          </a:solidFill>
                          <a:effectLst/>
                          <a:latin typeface="Tahoma" pitchFamily="34" charset="0"/>
                          <a:ea typeface="宋体" pitchFamily="2" charset="-122"/>
                        </a:rPr>
                        <a:t>+5</a:t>
                      </a:r>
                    </a:p>
                  </a:txBody>
                  <a:tcPr marL="87208" marR="87208" marT="43604" marB="436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200" b="0" i="0" u="none" strike="noStrike" cap="none" normalizeH="0" baseline="0">
                          <a:ln>
                            <a:noFill/>
                          </a:ln>
                          <a:solidFill>
                            <a:schemeClr val="tx1"/>
                          </a:solidFill>
                          <a:effectLst/>
                          <a:latin typeface="Tahoma" pitchFamily="34" charset="0"/>
                          <a:ea typeface="宋体" pitchFamily="2" charset="-122"/>
                        </a:rPr>
                        <a:t>0101</a:t>
                      </a:r>
                    </a:p>
                  </a:txBody>
                  <a:tcPr marL="87208" marR="87208" marT="43604" marB="436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4"/>
                  </a:ext>
                </a:extLst>
              </a:tr>
              <a:tr h="30239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200" b="0" i="0" u="none" strike="noStrike" cap="none" normalizeH="0" baseline="0">
                          <a:ln>
                            <a:noFill/>
                          </a:ln>
                          <a:solidFill>
                            <a:schemeClr val="tx1"/>
                          </a:solidFill>
                          <a:effectLst/>
                          <a:latin typeface="Tahoma" pitchFamily="34" charset="0"/>
                          <a:ea typeface="宋体" pitchFamily="2" charset="-122"/>
                        </a:rPr>
                        <a:t>+6</a:t>
                      </a:r>
                    </a:p>
                  </a:txBody>
                  <a:tcPr marL="87208" marR="87208" marT="43604" marB="436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200" b="0" i="0" u="none" strike="noStrike" cap="none" normalizeH="0" baseline="0">
                          <a:ln>
                            <a:noFill/>
                          </a:ln>
                          <a:solidFill>
                            <a:schemeClr val="tx1"/>
                          </a:solidFill>
                          <a:effectLst/>
                          <a:latin typeface="Tahoma" pitchFamily="34" charset="0"/>
                          <a:ea typeface="宋体" pitchFamily="2" charset="-122"/>
                        </a:rPr>
                        <a:t>0110</a:t>
                      </a:r>
                    </a:p>
                  </a:txBody>
                  <a:tcPr marL="87208" marR="87208" marT="43604" marB="436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5"/>
                  </a:ext>
                </a:extLst>
              </a:tr>
              <a:tr h="30239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200" b="0" i="0" u="none" strike="noStrike" cap="none" normalizeH="0" baseline="0">
                          <a:ln>
                            <a:noFill/>
                          </a:ln>
                          <a:solidFill>
                            <a:schemeClr val="tx1"/>
                          </a:solidFill>
                          <a:effectLst/>
                          <a:latin typeface="Tahoma" pitchFamily="34" charset="0"/>
                          <a:ea typeface="宋体" pitchFamily="2" charset="-122"/>
                        </a:rPr>
                        <a:t>+7</a:t>
                      </a:r>
                    </a:p>
                  </a:txBody>
                  <a:tcPr marL="87208" marR="87208" marT="43604" marB="436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200" b="0" i="0" u="none" strike="noStrike" cap="none" normalizeH="0" baseline="0">
                          <a:ln>
                            <a:noFill/>
                          </a:ln>
                          <a:solidFill>
                            <a:schemeClr val="tx1"/>
                          </a:solidFill>
                          <a:effectLst/>
                          <a:latin typeface="Tahoma" pitchFamily="34" charset="0"/>
                          <a:ea typeface="宋体" pitchFamily="2" charset="-122"/>
                        </a:rPr>
                        <a:t>0111</a:t>
                      </a:r>
                    </a:p>
                  </a:txBody>
                  <a:tcPr marL="87208" marR="87208" marT="43604" marB="436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6"/>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xmlns="" id="{8E487A7A-15F8-4EF6-BA1F-30C51E6EC7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7" name="Rectangle 76">
            <a:extLst>
              <a:ext uri="{FF2B5EF4-FFF2-40B4-BE49-F238E27FC236}">
                <a16:creationId xmlns:a16="http://schemas.microsoft.com/office/drawing/2014/main" xmlns="" id="{36EFDBF8-A3DC-4DA8-9F33-E9107E70EE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31140" y="243840"/>
            <a:ext cx="11724640" cy="637793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a:extLst>
              <a:ext uri="{FF2B5EF4-FFF2-40B4-BE49-F238E27FC236}">
                <a16:creationId xmlns:a16="http://schemas.microsoft.com/office/drawing/2014/main" xmlns="" id="{E5332A3D-96DF-4962-8D36-3CA071EED9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30909" y="4572001"/>
            <a:ext cx="11719791" cy="2052826"/>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09922" name="Rectangle 2"/>
          <p:cNvSpPr>
            <a:spLocks noGrp="1" noChangeArrowheads="1"/>
          </p:cNvSpPr>
          <p:nvPr>
            <p:ph type="title"/>
          </p:nvPr>
        </p:nvSpPr>
        <p:spPr>
          <a:xfrm>
            <a:off x="1143000" y="4824984"/>
            <a:ext cx="9875520" cy="1356360"/>
          </a:xfrm>
        </p:spPr>
        <p:txBody>
          <a:bodyPr>
            <a:normAutofit/>
          </a:bodyPr>
          <a:lstStyle/>
          <a:p>
            <a:pPr algn="ctr"/>
            <a:r>
              <a:rPr lang="en-US" altLang="zh-CN" sz="5400" b="1">
                <a:solidFill>
                  <a:srgbClr val="FFFFFF"/>
                </a:solidFill>
              </a:rPr>
              <a:t>One</a:t>
            </a:r>
            <a:r>
              <a:rPr lang="en-US" altLang="zh-CN" sz="5400" b="1">
                <a:solidFill>
                  <a:srgbClr val="FFFFFF"/>
                </a:solidFill>
                <a:latin typeface="Arial"/>
              </a:rPr>
              <a:t>’</a:t>
            </a:r>
            <a:r>
              <a:rPr lang="en-US" altLang="zh-CN" sz="5400" b="1">
                <a:solidFill>
                  <a:srgbClr val="FFFFFF"/>
                </a:solidFill>
              </a:rPr>
              <a:t>s Complement</a:t>
            </a:r>
          </a:p>
        </p:txBody>
      </p:sp>
      <p:graphicFrame>
        <p:nvGraphicFramePr>
          <p:cNvPr id="209926" name="Rectangle 4">
            <a:extLst>
              <a:ext uri="{FF2B5EF4-FFF2-40B4-BE49-F238E27FC236}">
                <a16:creationId xmlns:a16="http://schemas.microsoft.com/office/drawing/2014/main" xmlns="" id="{174D11C9-5EFD-4F32-9AED-EBAB144F9B5D}"/>
              </a:ext>
            </a:extLst>
          </p:cNvPr>
          <p:cNvGraphicFramePr>
            <a:graphicFrameLocks noGrp="1"/>
          </p:cNvGraphicFramePr>
          <p:nvPr>
            <p:ph idx="1"/>
            <p:extLst>
              <p:ext uri="{D42A27DB-BD31-4B8C-83A1-F6EECF244321}">
                <p14:modId xmlns:p14="http://schemas.microsoft.com/office/powerpoint/2010/main" val="554728132"/>
              </p:ext>
            </p:extLst>
          </p:nvPr>
        </p:nvGraphicFramePr>
        <p:xfrm>
          <a:off x="709613" y="642938"/>
          <a:ext cx="10828337" cy="35385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1143000" y="609600"/>
            <a:ext cx="9875520" cy="1356360"/>
          </a:xfrm>
        </p:spPr>
        <p:txBody>
          <a:bodyPr>
            <a:normAutofit/>
          </a:bodyPr>
          <a:lstStyle/>
          <a:p>
            <a:r>
              <a:rPr lang="en-US" altLang="zh-CN" b="1" dirty="0"/>
              <a:t>Two</a:t>
            </a:r>
            <a:r>
              <a:rPr lang="en-US" altLang="zh-CN" b="1" dirty="0">
                <a:latin typeface="Arial"/>
              </a:rPr>
              <a:t>’</a:t>
            </a:r>
            <a:r>
              <a:rPr lang="en-US" altLang="zh-CN" b="1" dirty="0"/>
              <a:t>s Complement</a:t>
            </a:r>
          </a:p>
        </p:txBody>
      </p:sp>
      <p:graphicFrame>
        <p:nvGraphicFramePr>
          <p:cNvPr id="210950" name="Rectangle 4">
            <a:extLst>
              <a:ext uri="{FF2B5EF4-FFF2-40B4-BE49-F238E27FC236}">
                <a16:creationId xmlns:a16="http://schemas.microsoft.com/office/drawing/2014/main" xmlns="" id="{5A24E083-230F-445B-9209-FF433D232465}"/>
              </a:ext>
            </a:extLst>
          </p:cNvPr>
          <p:cNvGraphicFramePr>
            <a:graphicFrameLocks noGrp="1"/>
          </p:cNvGraphicFramePr>
          <p:nvPr>
            <p:ph idx="1"/>
            <p:extLst>
              <p:ext uri="{D42A27DB-BD31-4B8C-83A1-F6EECF244321}">
                <p14:modId xmlns:p14="http://schemas.microsoft.com/office/powerpoint/2010/main" val="2396256256"/>
              </p:ext>
            </p:extLst>
          </p:nvPr>
        </p:nvGraphicFramePr>
        <p:xfrm>
          <a:off x="1143000" y="2298530"/>
          <a:ext cx="9872663" cy="3797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altLang="zh-CN" b="1"/>
              <a:t>Two</a:t>
            </a:r>
            <a:r>
              <a:rPr lang="en-US" altLang="zh-CN" b="1">
                <a:latin typeface="Arial"/>
              </a:rPr>
              <a:t>’</a:t>
            </a:r>
            <a:r>
              <a:rPr lang="en-US" altLang="zh-CN" b="1"/>
              <a:t>s Complement</a:t>
            </a:r>
          </a:p>
        </p:txBody>
      </p:sp>
      <p:sp>
        <p:nvSpPr>
          <p:cNvPr id="211973" name="Rectangle 5"/>
          <p:cNvSpPr>
            <a:spLocks noGrp="1" noChangeArrowheads="1"/>
          </p:cNvSpPr>
          <p:nvPr>
            <p:ph idx="1"/>
          </p:nvPr>
        </p:nvSpPr>
        <p:spPr>
          <a:xfrm>
            <a:off x="2706688" y="2017714"/>
            <a:ext cx="7772400" cy="1258887"/>
          </a:xfrm>
          <a:noFill/>
          <a:ln/>
        </p:spPr>
        <p:txBody>
          <a:bodyPr>
            <a:normAutofit/>
          </a:bodyPr>
          <a:lstStyle/>
          <a:p>
            <a:pPr>
              <a:lnSpc>
                <a:spcPct val="90000"/>
              </a:lnSpc>
            </a:pPr>
            <a:r>
              <a:rPr lang="en-US" altLang="zh-CN" sz="2800"/>
              <a:t>The two</a:t>
            </a:r>
            <a:r>
              <a:rPr lang="en-US" altLang="zh-CN" sz="2800">
                <a:latin typeface="Arial"/>
              </a:rPr>
              <a:t>’</a:t>
            </a:r>
            <a:r>
              <a:rPr lang="en-US" altLang="zh-CN" sz="2800"/>
              <a:t>s complement method also uses the left most bit as the sign bit to indicate the sign of the number.</a:t>
            </a:r>
          </a:p>
          <a:p>
            <a:pPr>
              <a:lnSpc>
                <a:spcPct val="90000"/>
              </a:lnSpc>
            </a:pPr>
            <a:endParaRPr lang="en-US" altLang="zh-CN"/>
          </a:p>
        </p:txBody>
      </p:sp>
      <p:graphicFrame>
        <p:nvGraphicFramePr>
          <p:cNvPr id="211974" name="Group 6"/>
          <p:cNvGraphicFramePr>
            <a:graphicFrameLocks noGrp="1"/>
          </p:cNvGraphicFramePr>
          <p:nvPr/>
        </p:nvGraphicFramePr>
        <p:xfrm>
          <a:off x="3810000" y="4365625"/>
          <a:ext cx="3810000" cy="518160"/>
        </p:xfrm>
        <a:graphic>
          <a:graphicData uri="http://schemas.openxmlformats.org/drawingml/2006/table">
            <a:tbl>
              <a:tblPr/>
              <a:tblGrid>
                <a:gridCol w="476250">
                  <a:extLst>
                    <a:ext uri="{9D8B030D-6E8A-4147-A177-3AD203B41FA5}">
                      <a16:colId xmlns:a16="http://schemas.microsoft.com/office/drawing/2014/main" xmlns="" val="20000"/>
                    </a:ext>
                  </a:extLst>
                </a:gridCol>
                <a:gridCol w="476250">
                  <a:extLst>
                    <a:ext uri="{9D8B030D-6E8A-4147-A177-3AD203B41FA5}">
                      <a16:colId xmlns:a16="http://schemas.microsoft.com/office/drawing/2014/main" xmlns="" val="20001"/>
                    </a:ext>
                  </a:extLst>
                </a:gridCol>
                <a:gridCol w="476250">
                  <a:extLst>
                    <a:ext uri="{9D8B030D-6E8A-4147-A177-3AD203B41FA5}">
                      <a16:colId xmlns:a16="http://schemas.microsoft.com/office/drawing/2014/main" xmlns="" val="20002"/>
                    </a:ext>
                  </a:extLst>
                </a:gridCol>
                <a:gridCol w="476250">
                  <a:extLst>
                    <a:ext uri="{9D8B030D-6E8A-4147-A177-3AD203B41FA5}">
                      <a16:colId xmlns:a16="http://schemas.microsoft.com/office/drawing/2014/main" xmlns="" val="20003"/>
                    </a:ext>
                  </a:extLst>
                </a:gridCol>
                <a:gridCol w="476250">
                  <a:extLst>
                    <a:ext uri="{9D8B030D-6E8A-4147-A177-3AD203B41FA5}">
                      <a16:colId xmlns:a16="http://schemas.microsoft.com/office/drawing/2014/main" xmlns="" val="20004"/>
                    </a:ext>
                  </a:extLst>
                </a:gridCol>
                <a:gridCol w="476250">
                  <a:extLst>
                    <a:ext uri="{9D8B030D-6E8A-4147-A177-3AD203B41FA5}">
                      <a16:colId xmlns:a16="http://schemas.microsoft.com/office/drawing/2014/main" xmlns="" val="20005"/>
                    </a:ext>
                  </a:extLst>
                </a:gridCol>
                <a:gridCol w="476250">
                  <a:extLst>
                    <a:ext uri="{9D8B030D-6E8A-4147-A177-3AD203B41FA5}">
                      <a16:colId xmlns:a16="http://schemas.microsoft.com/office/drawing/2014/main" xmlns="" val="20006"/>
                    </a:ext>
                  </a:extLst>
                </a:gridCol>
                <a:gridCol w="476250">
                  <a:extLst>
                    <a:ext uri="{9D8B030D-6E8A-4147-A177-3AD203B41FA5}">
                      <a16:colId xmlns:a16="http://schemas.microsoft.com/office/drawing/2014/main" xmlns="" val="20007"/>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211994" name="Text Box 26"/>
          <p:cNvSpPr txBox="1">
            <a:spLocks noChangeArrowheads="1"/>
          </p:cNvSpPr>
          <p:nvPr/>
        </p:nvSpPr>
        <p:spPr bwMode="auto">
          <a:xfrm>
            <a:off x="3505200" y="3733800"/>
            <a:ext cx="1066800" cy="376238"/>
          </a:xfrm>
          <a:prstGeom prst="rect">
            <a:avLst/>
          </a:prstGeom>
          <a:noFill/>
          <a:ln w="9525">
            <a:solidFill>
              <a:schemeClr val="tx1"/>
            </a:solidFill>
            <a:miter lim="800000"/>
            <a:headEnd/>
            <a:tailEnd/>
          </a:ln>
          <a:effectLst/>
        </p:spPr>
        <p:txBody>
          <a:bodyPr>
            <a:spAutoFit/>
          </a:bodyPr>
          <a:lstStyle/>
          <a:p>
            <a:pPr algn="ctr">
              <a:spcBef>
                <a:spcPct val="50000"/>
              </a:spcBef>
            </a:pPr>
            <a:r>
              <a:rPr lang="en-US" altLang="zh-CN"/>
              <a:t>Sign bit</a:t>
            </a:r>
          </a:p>
        </p:txBody>
      </p:sp>
      <p:sp>
        <p:nvSpPr>
          <p:cNvPr id="211995" name="Line 27"/>
          <p:cNvSpPr>
            <a:spLocks noChangeShapeType="1"/>
          </p:cNvSpPr>
          <p:nvPr/>
        </p:nvSpPr>
        <p:spPr bwMode="auto">
          <a:xfrm>
            <a:off x="4038600" y="4111625"/>
            <a:ext cx="0" cy="228600"/>
          </a:xfrm>
          <a:prstGeom prst="line">
            <a:avLst/>
          </a:prstGeom>
          <a:noFill/>
          <a:ln w="19050">
            <a:solidFill>
              <a:schemeClr val="tx1"/>
            </a:solidFill>
            <a:round/>
            <a:headEnd/>
            <a:tailEnd type="triangle" w="lg" len="lg"/>
          </a:ln>
          <a:effectLst/>
        </p:spPr>
        <p:txBody>
          <a:bodyPr/>
          <a:lstStyle/>
          <a:p>
            <a:endParaRPr lang="en-US"/>
          </a:p>
        </p:txBody>
      </p:sp>
      <p:sp>
        <p:nvSpPr>
          <p:cNvPr id="211996" name="Text Box 28"/>
          <p:cNvSpPr txBox="1">
            <a:spLocks noChangeArrowheads="1"/>
          </p:cNvSpPr>
          <p:nvPr/>
        </p:nvSpPr>
        <p:spPr bwMode="auto">
          <a:xfrm>
            <a:off x="7848600" y="4441825"/>
            <a:ext cx="1066800" cy="376238"/>
          </a:xfrm>
          <a:prstGeom prst="rect">
            <a:avLst/>
          </a:prstGeom>
          <a:noFill/>
          <a:ln w="9525">
            <a:solidFill>
              <a:schemeClr val="tx1"/>
            </a:solidFill>
            <a:miter lim="800000"/>
            <a:headEnd/>
            <a:tailEnd/>
          </a:ln>
          <a:effectLst/>
        </p:spPr>
        <p:txBody>
          <a:bodyPr>
            <a:spAutoFit/>
          </a:bodyPr>
          <a:lstStyle/>
          <a:p>
            <a:pPr algn="ctr">
              <a:spcBef>
                <a:spcPct val="50000"/>
              </a:spcBef>
            </a:pPr>
            <a:r>
              <a:rPr lang="en-US" altLang="zh-CN"/>
              <a:t>-15</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xmlns="" id="{79CBD3C9-4E66-426D-948E-7CF4778107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78" name="Rectangle 77">
            <a:extLst>
              <a:ext uri="{FF2B5EF4-FFF2-40B4-BE49-F238E27FC236}">
                <a16:creationId xmlns:a16="http://schemas.microsoft.com/office/drawing/2014/main" xmlns="" id="{DDB95FCF-AD96-482F-9FB8-CD95725E6E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80" name="Straight Connector 79">
            <a:extLst>
              <a:ext uri="{FF2B5EF4-FFF2-40B4-BE49-F238E27FC236}">
                <a16:creationId xmlns:a16="http://schemas.microsoft.com/office/drawing/2014/main" xmlns="" id="{64EEEC00-AD80-4734-BEE6-04CBDEC830C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xmlns="" id="{24AF37F0-1E8F-443E-AA28-4BC6348204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xmlns="" id="{3DBE9D54-6250-40F2-A23A-F9CEBF5F91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43840" y="256540"/>
            <a:ext cx="11704320" cy="63652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86" name="Straight Connector 85">
            <a:extLst>
              <a:ext uri="{FF2B5EF4-FFF2-40B4-BE49-F238E27FC236}">
                <a16:creationId xmlns:a16="http://schemas.microsoft.com/office/drawing/2014/main" xmlns="" id="{E46E6328-0D82-4747-8B39-60373321BB3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978660" y="545896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2994" name="Rectangle 2"/>
          <p:cNvSpPr>
            <a:spLocks noGrp="1" noChangeArrowheads="1"/>
          </p:cNvSpPr>
          <p:nvPr>
            <p:ph type="title"/>
          </p:nvPr>
        </p:nvSpPr>
        <p:spPr>
          <a:xfrm>
            <a:off x="2438400" y="5745996"/>
            <a:ext cx="7593511" cy="677091"/>
          </a:xfrm>
        </p:spPr>
        <p:txBody>
          <a:bodyPr vert="horz" lIns="91440" tIns="45720" rIns="91440" bIns="45720" rtlCol="0" anchor="b">
            <a:normAutofit fontScale="90000"/>
          </a:bodyPr>
          <a:lstStyle/>
          <a:p>
            <a:pPr algn="ctr">
              <a:lnSpc>
                <a:spcPct val="85000"/>
              </a:lnSpc>
            </a:pPr>
            <a:r>
              <a:rPr lang="en-US" altLang="zh-CN" sz="4900" b="1" cap="all" dirty="0"/>
              <a:t>Two’s</a:t>
            </a:r>
            <a:r>
              <a:rPr lang="en-US" altLang="zh-CN" sz="6600" b="1" cap="all" dirty="0"/>
              <a:t> </a:t>
            </a:r>
            <a:r>
              <a:rPr lang="en-US" altLang="zh-CN" sz="4900" b="1" cap="all" dirty="0"/>
              <a:t>Complement</a:t>
            </a:r>
            <a:endParaRPr lang="en-US" altLang="zh-CN" sz="6600" b="1" cap="all" dirty="0"/>
          </a:p>
        </p:txBody>
      </p:sp>
      <p:graphicFrame>
        <p:nvGraphicFramePr>
          <p:cNvPr id="212999" name="Group 4"/>
          <p:cNvGraphicFramePr>
            <a:graphicFrameLocks/>
          </p:cNvGraphicFramePr>
          <p:nvPr>
            <p:extLst>
              <p:ext uri="{D42A27DB-BD31-4B8C-83A1-F6EECF244321}">
                <p14:modId xmlns:p14="http://schemas.microsoft.com/office/powerpoint/2010/main" val="124255027"/>
              </p:ext>
            </p:extLst>
          </p:nvPr>
        </p:nvGraphicFramePr>
        <p:xfrm>
          <a:off x="337456" y="248050"/>
          <a:ext cx="11610704" cy="5118564"/>
        </p:xfrm>
        <a:graphic>
          <a:graphicData uri="http://schemas.openxmlformats.org/drawingml/2006/table">
            <a:tbl>
              <a:tblPr firstRow="1" bandRow="1"/>
              <a:tblGrid>
                <a:gridCol w="2938212">
                  <a:extLst>
                    <a:ext uri="{9D8B030D-6E8A-4147-A177-3AD203B41FA5}">
                      <a16:colId xmlns:a16="http://schemas.microsoft.com/office/drawing/2014/main" xmlns="" val="20000"/>
                    </a:ext>
                  </a:extLst>
                </a:gridCol>
                <a:gridCol w="8672492">
                  <a:extLst>
                    <a:ext uri="{9D8B030D-6E8A-4147-A177-3AD203B41FA5}">
                      <a16:colId xmlns:a16="http://schemas.microsoft.com/office/drawing/2014/main" xmlns="" val="20001"/>
                    </a:ext>
                  </a:extLst>
                </a:gridCol>
              </a:tblGrid>
              <a:tr h="30109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Integers</a:t>
                      </a:r>
                    </a:p>
                  </a:txBody>
                  <a:tcPr marL="55637" marR="55637" marT="27818" marB="278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Two</a:t>
                      </a:r>
                      <a:r>
                        <a:rPr kumimoji="0" lang="en-US" altLang="zh-CN" sz="1600" b="0" i="0" u="none" strike="noStrike" cap="none" normalizeH="0" baseline="0">
                          <a:ln>
                            <a:noFill/>
                          </a:ln>
                          <a:solidFill>
                            <a:schemeClr val="tx1"/>
                          </a:solidFill>
                          <a:effectLst/>
                          <a:latin typeface="Arial"/>
                          <a:ea typeface="宋体" pitchFamily="2" charset="-122"/>
                        </a:rPr>
                        <a:t>’</a:t>
                      </a:r>
                      <a:r>
                        <a:rPr kumimoji="0" lang="en-US" altLang="zh-CN" sz="1600" b="0" i="0" u="none" strike="noStrike" cap="none" normalizeH="0" baseline="0">
                          <a:ln>
                            <a:noFill/>
                          </a:ln>
                          <a:solidFill>
                            <a:schemeClr val="tx1"/>
                          </a:solidFill>
                          <a:effectLst/>
                          <a:latin typeface="Tahoma" pitchFamily="34" charset="0"/>
                          <a:ea typeface="宋体" pitchFamily="2" charset="-122"/>
                        </a:rPr>
                        <a:t>s complement representation</a:t>
                      </a:r>
                    </a:p>
                  </a:txBody>
                  <a:tcPr marL="55637" marR="55637" marT="27818" marB="278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0109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-7</a:t>
                      </a:r>
                    </a:p>
                  </a:txBody>
                  <a:tcPr marL="55637" marR="55637" marT="27818" marB="278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1001</a:t>
                      </a:r>
                    </a:p>
                  </a:txBody>
                  <a:tcPr marL="55637" marR="55637" marT="27818" marB="278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0109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-6</a:t>
                      </a:r>
                    </a:p>
                  </a:txBody>
                  <a:tcPr marL="55637" marR="55637" marT="27818" marB="278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1010</a:t>
                      </a:r>
                    </a:p>
                  </a:txBody>
                  <a:tcPr marL="55637" marR="55637" marT="27818" marB="278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0109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-5</a:t>
                      </a:r>
                    </a:p>
                  </a:txBody>
                  <a:tcPr marL="55637" marR="55637" marT="27818" marB="278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1011</a:t>
                      </a:r>
                    </a:p>
                  </a:txBody>
                  <a:tcPr marL="55637" marR="55637" marT="27818" marB="278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0109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-4</a:t>
                      </a:r>
                    </a:p>
                  </a:txBody>
                  <a:tcPr marL="55637" marR="55637" marT="27818" marB="278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1100</a:t>
                      </a:r>
                    </a:p>
                  </a:txBody>
                  <a:tcPr marL="55637" marR="55637" marT="27818" marB="278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0109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-3</a:t>
                      </a:r>
                    </a:p>
                  </a:txBody>
                  <a:tcPr marL="55637" marR="55637" marT="27818" marB="278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1101</a:t>
                      </a:r>
                    </a:p>
                  </a:txBody>
                  <a:tcPr marL="55637" marR="55637" marT="27818" marB="278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0109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-2</a:t>
                      </a:r>
                    </a:p>
                  </a:txBody>
                  <a:tcPr marL="55637" marR="55637" marT="27818" marB="278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1110</a:t>
                      </a:r>
                    </a:p>
                  </a:txBody>
                  <a:tcPr marL="55637" marR="55637" marT="27818" marB="278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0109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-1</a:t>
                      </a:r>
                    </a:p>
                  </a:txBody>
                  <a:tcPr marL="55637" marR="55637" marT="27818" marB="278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1111</a:t>
                      </a:r>
                    </a:p>
                  </a:txBody>
                  <a:tcPr marL="55637" marR="55637" marT="27818" marB="278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0109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hlink"/>
                          </a:solidFill>
                          <a:effectLst/>
                          <a:latin typeface="Tahoma" pitchFamily="34" charset="0"/>
                          <a:ea typeface="宋体" pitchFamily="2" charset="-122"/>
                        </a:rPr>
                        <a:t>-0</a:t>
                      </a:r>
                    </a:p>
                  </a:txBody>
                  <a:tcPr marL="55637" marR="55637" marT="27818" marB="278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hlink"/>
                          </a:solidFill>
                          <a:effectLst/>
                          <a:latin typeface="Tahoma" pitchFamily="34" charset="0"/>
                          <a:ea typeface="宋体" pitchFamily="2" charset="-122"/>
                        </a:rPr>
                        <a:t>0000</a:t>
                      </a:r>
                    </a:p>
                  </a:txBody>
                  <a:tcPr marL="55637" marR="55637" marT="27818" marB="278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30109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hlink"/>
                          </a:solidFill>
                          <a:effectLst/>
                          <a:latin typeface="Tahoma" pitchFamily="34" charset="0"/>
                          <a:ea typeface="宋体" pitchFamily="2" charset="-122"/>
                        </a:rPr>
                        <a:t>+0</a:t>
                      </a:r>
                    </a:p>
                  </a:txBody>
                  <a:tcPr marL="55637" marR="55637" marT="27818" marB="278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hlink"/>
                          </a:solidFill>
                          <a:effectLst/>
                          <a:latin typeface="Tahoma" pitchFamily="34" charset="0"/>
                          <a:ea typeface="宋体" pitchFamily="2" charset="-122"/>
                        </a:rPr>
                        <a:t>0000</a:t>
                      </a:r>
                    </a:p>
                  </a:txBody>
                  <a:tcPr marL="55637" marR="55637" marT="27818" marB="278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r h="30109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+1</a:t>
                      </a:r>
                    </a:p>
                  </a:txBody>
                  <a:tcPr marL="55637" marR="55637" marT="27818" marB="278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0001</a:t>
                      </a:r>
                    </a:p>
                  </a:txBody>
                  <a:tcPr marL="55637" marR="55637" marT="27818" marB="278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0"/>
                  </a:ext>
                </a:extLst>
              </a:tr>
              <a:tr h="30109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+2</a:t>
                      </a:r>
                    </a:p>
                  </a:txBody>
                  <a:tcPr marL="55637" marR="55637" marT="27818" marB="278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0010</a:t>
                      </a:r>
                    </a:p>
                  </a:txBody>
                  <a:tcPr marL="55637" marR="55637" marT="27818" marB="278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1"/>
                  </a:ext>
                </a:extLst>
              </a:tr>
              <a:tr h="30109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+3</a:t>
                      </a:r>
                    </a:p>
                  </a:txBody>
                  <a:tcPr marL="55637" marR="55637" marT="27818" marB="278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0011</a:t>
                      </a:r>
                    </a:p>
                  </a:txBody>
                  <a:tcPr marL="55637" marR="55637" marT="27818" marB="278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2"/>
                  </a:ext>
                </a:extLst>
              </a:tr>
              <a:tr h="30109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+4</a:t>
                      </a:r>
                    </a:p>
                  </a:txBody>
                  <a:tcPr marL="55637" marR="55637" marT="27818" marB="278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dirty="0">
                          <a:ln>
                            <a:noFill/>
                          </a:ln>
                          <a:solidFill>
                            <a:schemeClr val="tx1"/>
                          </a:solidFill>
                          <a:effectLst/>
                          <a:latin typeface="Tahoma" pitchFamily="34" charset="0"/>
                          <a:ea typeface="宋体" pitchFamily="2" charset="-122"/>
                        </a:rPr>
                        <a:t>0100</a:t>
                      </a:r>
                    </a:p>
                  </a:txBody>
                  <a:tcPr marL="55637" marR="55637" marT="27818" marB="278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3"/>
                  </a:ext>
                </a:extLst>
              </a:tr>
              <a:tr h="30109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+5</a:t>
                      </a:r>
                    </a:p>
                  </a:txBody>
                  <a:tcPr marL="55637" marR="55637" marT="27818" marB="278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0101</a:t>
                      </a:r>
                    </a:p>
                  </a:txBody>
                  <a:tcPr marL="55637" marR="55637" marT="27818" marB="278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4"/>
                  </a:ext>
                </a:extLst>
              </a:tr>
              <a:tr h="30109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+6</a:t>
                      </a:r>
                    </a:p>
                  </a:txBody>
                  <a:tcPr marL="55637" marR="55637" marT="27818" marB="278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0110</a:t>
                      </a:r>
                    </a:p>
                  </a:txBody>
                  <a:tcPr marL="55637" marR="55637" marT="27818" marB="278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5"/>
                  </a:ext>
                </a:extLst>
              </a:tr>
              <a:tr h="30109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宋体" pitchFamily="2" charset="-122"/>
                        </a:rPr>
                        <a:t>+7</a:t>
                      </a:r>
                    </a:p>
                  </a:txBody>
                  <a:tcPr marL="55637" marR="55637" marT="27818" marB="278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dirty="0">
                          <a:ln>
                            <a:noFill/>
                          </a:ln>
                          <a:solidFill>
                            <a:schemeClr val="tx1"/>
                          </a:solidFill>
                          <a:effectLst/>
                          <a:latin typeface="Tahoma" pitchFamily="34" charset="0"/>
                          <a:ea typeface="宋体" pitchFamily="2" charset="-122"/>
                        </a:rPr>
                        <a:t>0111</a:t>
                      </a:r>
                    </a:p>
                  </a:txBody>
                  <a:tcPr marL="55637" marR="55637" marT="27818" marB="278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6"/>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1143000" y="609600"/>
            <a:ext cx="9875520" cy="1356360"/>
          </a:xfrm>
        </p:spPr>
        <p:txBody>
          <a:bodyPr>
            <a:normAutofit/>
          </a:bodyPr>
          <a:lstStyle/>
          <a:p>
            <a:r>
              <a:rPr lang="en-US" altLang="zh-CN" b="1"/>
              <a:t>Two</a:t>
            </a:r>
            <a:r>
              <a:rPr lang="en-US" altLang="zh-CN" b="1">
                <a:latin typeface="Arial"/>
              </a:rPr>
              <a:t>’</a:t>
            </a:r>
            <a:r>
              <a:rPr lang="en-US" altLang="zh-CN" b="1"/>
              <a:t>s Complement</a:t>
            </a:r>
          </a:p>
        </p:txBody>
      </p:sp>
      <p:graphicFrame>
        <p:nvGraphicFramePr>
          <p:cNvPr id="214023" name="Rectangle 3">
            <a:extLst>
              <a:ext uri="{FF2B5EF4-FFF2-40B4-BE49-F238E27FC236}">
                <a16:creationId xmlns:a16="http://schemas.microsoft.com/office/drawing/2014/main" xmlns="" id="{DA2F756A-C88B-44CA-9826-2AE2DEE35487}"/>
              </a:ext>
            </a:extLst>
          </p:cNvPr>
          <p:cNvGraphicFramePr>
            <a:graphicFrameLocks noGrp="1"/>
          </p:cNvGraphicFramePr>
          <p:nvPr>
            <p:ph idx="1"/>
            <p:extLst>
              <p:ext uri="{D42A27DB-BD31-4B8C-83A1-F6EECF244321}">
                <p14:modId xmlns:p14="http://schemas.microsoft.com/office/powerpoint/2010/main" val="2679539302"/>
              </p:ext>
            </p:extLst>
          </p:nvPr>
        </p:nvGraphicFramePr>
        <p:xfrm>
          <a:off x="1143000" y="2298530"/>
          <a:ext cx="9872663" cy="3797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2"/>
          <p:cNvSpPr txBox="1">
            <a:spLocks noChangeArrowheads="1"/>
          </p:cNvSpPr>
          <p:nvPr/>
        </p:nvSpPr>
        <p:spPr>
          <a:xfrm>
            <a:off x="504594" y="643466"/>
            <a:ext cx="3145871" cy="5547536"/>
          </a:xfrm>
          <a:prstGeom prst="rect">
            <a:avLst/>
          </a:prstGeom>
          <a:noFill/>
          <a:ln w="12700" cmpd="sng">
            <a:noFill/>
          </a:ln>
        </p:spPr>
        <p:txBody>
          <a:bodyPr vert="horz" lIns="91440" tIns="45720" rIns="91440" bIns="45720" rtlCol="0" anchor="ctr">
            <a:normAutofit/>
          </a:bodyPr>
          <a:lstStyle/>
          <a:p>
            <a:pPr algn="ctr" defTabSz="914400">
              <a:lnSpc>
                <a:spcPct val="90000"/>
              </a:lnSpc>
              <a:spcBef>
                <a:spcPct val="0"/>
              </a:spcBef>
              <a:spcAft>
                <a:spcPts val="600"/>
              </a:spcAft>
              <a:defRPr/>
            </a:pPr>
            <a:r>
              <a:rPr lang="en-US" sz="2800">
                <a:solidFill>
                  <a:srgbClr val="FFFFFF"/>
                </a:solidFill>
                <a:latin typeface="+mj-lt"/>
                <a:ea typeface="+mj-ea"/>
                <a:cs typeface="+mj-cs"/>
              </a:rPr>
              <a:t>Binary to Decimal</a:t>
            </a:r>
          </a:p>
        </p:txBody>
      </p:sp>
      <p:sp>
        <p:nvSpPr>
          <p:cNvPr id="3" name="Rectangle 3"/>
          <p:cNvSpPr txBox="1">
            <a:spLocks noChangeArrowheads="1"/>
          </p:cNvSpPr>
          <p:nvPr/>
        </p:nvSpPr>
        <p:spPr>
          <a:xfrm>
            <a:off x="504595" y="370114"/>
            <a:ext cx="11020038" cy="5853714"/>
          </a:xfrm>
          <a:prstGeom prst="rect">
            <a:avLst/>
          </a:prstGeom>
        </p:spPr>
        <p:txBody>
          <a:bodyPr vert="horz" lIns="91440" tIns="45720" rIns="91440" bIns="45720" rtlCol="0" anchor="ctr">
            <a:normAutofit/>
          </a:bodyPr>
          <a:lstStyle/>
          <a:p>
            <a:pPr marL="342900" indent="-182880" defTabSz="914400">
              <a:lnSpc>
                <a:spcPct val="90000"/>
              </a:lnSpc>
              <a:spcBef>
                <a:spcPct val="20000"/>
              </a:spcBef>
              <a:buClr>
                <a:schemeClr val="accent1"/>
              </a:buClr>
              <a:buSzPct val="80000"/>
              <a:buFont typeface="Corbel" pitchFamily="34" charset="0"/>
              <a:buChar char="•"/>
              <a:defRPr/>
            </a:pPr>
            <a:r>
              <a:rPr lang="en-US" sz="3600" dirty="0"/>
              <a:t>Technique</a:t>
            </a:r>
          </a:p>
          <a:p>
            <a:pPr marL="742950" lvl="1" indent="-182880" defTabSz="914400">
              <a:lnSpc>
                <a:spcPct val="90000"/>
              </a:lnSpc>
              <a:spcBef>
                <a:spcPct val="20000"/>
              </a:spcBef>
              <a:buClr>
                <a:schemeClr val="accent1"/>
              </a:buClr>
              <a:buSzPct val="80000"/>
              <a:buFont typeface="Corbel" pitchFamily="34" charset="0"/>
              <a:buChar char="•"/>
              <a:defRPr/>
            </a:pPr>
            <a:r>
              <a:rPr lang="en-US" sz="3600" dirty="0"/>
              <a:t>Multiply each bit by 2</a:t>
            </a:r>
            <a:r>
              <a:rPr lang="en-US" sz="3600" i="1" baseline="30000" dirty="0"/>
              <a:t>n</a:t>
            </a:r>
            <a:r>
              <a:rPr lang="en-US" sz="3600" dirty="0"/>
              <a:t>, where </a:t>
            </a:r>
            <a:r>
              <a:rPr lang="en-US" sz="3600" i="1" dirty="0"/>
              <a:t>n</a:t>
            </a:r>
            <a:r>
              <a:rPr lang="en-US" sz="3600" dirty="0"/>
              <a:t> is the “weight” of the bit</a:t>
            </a:r>
          </a:p>
          <a:p>
            <a:pPr marL="742950" lvl="1" indent="-182880" defTabSz="914400">
              <a:lnSpc>
                <a:spcPct val="90000"/>
              </a:lnSpc>
              <a:spcBef>
                <a:spcPct val="20000"/>
              </a:spcBef>
              <a:buClr>
                <a:schemeClr val="accent1"/>
              </a:buClr>
              <a:buSzPct val="80000"/>
              <a:buFont typeface="Corbel" pitchFamily="34" charset="0"/>
              <a:buChar char="•"/>
              <a:defRPr/>
            </a:pPr>
            <a:r>
              <a:rPr lang="en-US" sz="3600" dirty="0"/>
              <a:t>The weight is the position of the bit, starting from 0 on the right</a:t>
            </a:r>
          </a:p>
          <a:p>
            <a:pPr marL="742950" lvl="1" indent="-182880" defTabSz="914400">
              <a:lnSpc>
                <a:spcPct val="90000"/>
              </a:lnSpc>
              <a:spcBef>
                <a:spcPct val="20000"/>
              </a:spcBef>
              <a:buClr>
                <a:schemeClr val="accent1"/>
              </a:buClr>
              <a:buSzPct val="80000"/>
              <a:buFont typeface="Corbel" pitchFamily="34" charset="0"/>
              <a:buChar char="•"/>
              <a:defRPr/>
            </a:pPr>
            <a:r>
              <a:rPr lang="en-US" sz="3600" dirty="0"/>
              <a:t>Add the results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09800" y="152400"/>
            <a:ext cx="7772400" cy="762000"/>
          </a:xfrm>
          <a:prstGeom prst="rect">
            <a:avLst/>
          </a:prstGeom>
        </p:spPr>
        <p:txBody>
          <a:bodyPr/>
          <a:lstStyle/>
          <a:p>
            <a:pPr algn="ctr" defTabSz="914400">
              <a:spcBef>
                <a:spcPct val="0"/>
              </a:spcBef>
              <a:defRPr/>
            </a:pPr>
            <a:r>
              <a:rPr lang="en-US" sz="4400">
                <a:latin typeface="+mj-lt"/>
                <a:ea typeface="+mj-ea"/>
                <a:cs typeface="+mj-cs"/>
              </a:rPr>
              <a:t>Fractions</a:t>
            </a:r>
            <a:endParaRPr lang="en-US" sz="4400" dirty="0">
              <a:latin typeface="+mj-lt"/>
              <a:ea typeface="+mj-ea"/>
              <a:cs typeface="+mj-cs"/>
            </a:endParaRPr>
          </a:p>
        </p:txBody>
      </p:sp>
      <p:sp>
        <p:nvSpPr>
          <p:cNvPr id="3" name="Rectangle 3"/>
          <p:cNvSpPr txBox="1">
            <a:spLocks noChangeArrowheads="1"/>
          </p:cNvSpPr>
          <p:nvPr/>
        </p:nvSpPr>
        <p:spPr>
          <a:xfrm>
            <a:off x="2209800" y="1295400"/>
            <a:ext cx="7772400" cy="4114800"/>
          </a:xfrm>
          <a:prstGeom prst="rect">
            <a:avLst/>
          </a:prstGeom>
        </p:spPr>
        <p:txBody>
          <a:bodyPr/>
          <a:lstStyle/>
          <a:p>
            <a:pPr marL="342900" indent="-342900" defTabSz="914400">
              <a:spcBef>
                <a:spcPct val="20000"/>
              </a:spcBef>
              <a:buFont typeface="Arial" pitchFamily="34" charset="0"/>
              <a:buChar char="•"/>
              <a:defRPr/>
            </a:pPr>
            <a:r>
              <a:rPr lang="en-US" sz="3200"/>
              <a:t>Binary to decimal</a:t>
            </a:r>
            <a:endParaRPr lang="en-US" sz="3200" dirty="0"/>
          </a:p>
        </p:txBody>
      </p:sp>
      <p:sp>
        <p:nvSpPr>
          <p:cNvPr id="4" name="Text Box 5"/>
          <p:cNvSpPr txBox="1">
            <a:spLocks noChangeArrowheads="1"/>
          </p:cNvSpPr>
          <p:nvPr/>
        </p:nvSpPr>
        <p:spPr bwMode="auto">
          <a:xfrm>
            <a:off x="2971800" y="2438401"/>
            <a:ext cx="6172200" cy="2031325"/>
          </a:xfrm>
          <a:prstGeom prst="rect">
            <a:avLst/>
          </a:prstGeom>
          <a:noFill/>
          <a:ln w="57150">
            <a:noFill/>
            <a:miter lim="800000"/>
            <a:headEnd/>
            <a:tailEnd/>
          </a:ln>
        </p:spPr>
        <p:txBody>
          <a:bodyPr>
            <a:spAutoFit/>
          </a:bodyPr>
          <a:lstStyle/>
          <a:p>
            <a:pPr>
              <a:spcBef>
                <a:spcPct val="50000"/>
              </a:spcBef>
            </a:pPr>
            <a:r>
              <a:rPr lang="en-US" dirty="0">
                <a:latin typeface="Courier New" pitchFamily="49" charset="0"/>
              </a:rPr>
              <a:t>10.1011 =&gt; 	1 x 2</a:t>
            </a:r>
            <a:r>
              <a:rPr lang="en-US" baseline="30000" dirty="0">
                <a:latin typeface="Courier New" pitchFamily="49" charset="0"/>
              </a:rPr>
              <a:t>-4</a:t>
            </a:r>
            <a:r>
              <a:rPr lang="en-US" dirty="0">
                <a:latin typeface="Courier New" pitchFamily="49" charset="0"/>
              </a:rPr>
              <a:t> = 0.0625</a:t>
            </a:r>
            <a:br>
              <a:rPr lang="en-US" dirty="0">
                <a:latin typeface="Courier New" pitchFamily="49" charset="0"/>
              </a:rPr>
            </a:br>
            <a:r>
              <a:rPr lang="en-US" dirty="0">
                <a:latin typeface="Courier New" pitchFamily="49" charset="0"/>
              </a:rPr>
              <a:t>			1 x 2</a:t>
            </a:r>
            <a:r>
              <a:rPr lang="en-US" baseline="30000" dirty="0">
                <a:latin typeface="Courier New" pitchFamily="49" charset="0"/>
              </a:rPr>
              <a:t>-3</a:t>
            </a:r>
            <a:r>
              <a:rPr lang="en-US" dirty="0">
                <a:latin typeface="Courier New" pitchFamily="49" charset="0"/>
              </a:rPr>
              <a:t> = 0.125</a:t>
            </a:r>
            <a:br>
              <a:rPr lang="en-US" dirty="0">
                <a:latin typeface="Courier New" pitchFamily="49" charset="0"/>
              </a:rPr>
            </a:br>
            <a:r>
              <a:rPr lang="en-US" dirty="0">
                <a:latin typeface="Courier New" pitchFamily="49" charset="0"/>
              </a:rPr>
              <a:t>			0 x 2</a:t>
            </a:r>
            <a:r>
              <a:rPr lang="en-US" baseline="30000" dirty="0">
                <a:latin typeface="Courier New" pitchFamily="49" charset="0"/>
              </a:rPr>
              <a:t>-2</a:t>
            </a:r>
            <a:r>
              <a:rPr lang="en-US" dirty="0">
                <a:latin typeface="Courier New" pitchFamily="49" charset="0"/>
              </a:rPr>
              <a:t> = 0.0</a:t>
            </a:r>
            <a:br>
              <a:rPr lang="en-US" dirty="0">
                <a:latin typeface="Courier New" pitchFamily="49" charset="0"/>
              </a:rPr>
            </a:br>
            <a:r>
              <a:rPr lang="en-US" dirty="0">
                <a:latin typeface="Courier New" pitchFamily="49" charset="0"/>
              </a:rPr>
              <a:t>			1 x 2</a:t>
            </a:r>
            <a:r>
              <a:rPr lang="en-US" baseline="30000" dirty="0">
                <a:latin typeface="Courier New" pitchFamily="49" charset="0"/>
              </a:rPr>
              <a:t>-1</a:t>
            </a:r>
            <a:r>
              <a:rPr lang="en-US" dirty="0">
                <a:latin typeface="Courier New" pitchFamily="49" charset="0"/>
              </a:rPr>
              <a:t> = 0.5</a:t>
            </a:r>
            <a:br>
              <a:rPr lang="en-US" dirty="0">
                <a:latin typeface="Courier New" pitchFamily="49" charset="0"/>
              </a:rPr>
            </a:br>
            <a:r>
              <a:rPr lang="en-US" dirty="0">
                <a:latin typeface="Courier New" pitchFamily="49" charset="0"/>
              </a:rPr>
              <a:t>			0 x 2</a:t>
            </a:r>
            <a:r>
              <a:rPr lang="en-US" baseline="30000" dirty="0">
                <a:latin typeface="Courier New" pitchFamily="49" charset="0"/>
              </a:rPr>
              <a:t>0 </a:t>
            </a:r>
            <a:r>
              <a:rPr lang="en-US" dirty="0">
                <a:latin typeface="Courier New" pitchFamily="49" charset="0"/>
              </a:rPr>
              <a:t> = 0.0</a:t>
            </a:r>
            <a:br>
              <a:rPr lang="en-US" dirty="0">
                <a:latin typeface="Courier New" pitchFamily="49" charset="0"/>
              </a:rPr>
            </a:br>
            <a:r>
              <a:rPr lang="en-US" dirty="0">
                <a:latin typeface="Courier New" pitchFamily="49" charset="0"/>
              </a:rPr>
              <a:t>			1 x 2</a:t>
            </a:r>
            <a:r>
              <a:rPr lang="en-US" baseline="30000" dirty="0">
                <a:latin typeface="Courier New" pitchFamily="49" charset="0"/>
              </a:rPr>
              <a:t>1 </a:t>
            </a:r>
            <a:r>
              <a:rPr lang="en-US" dirty="0">
                <a:latin typeface="Courier New" pitchFamily="49" charset="0"/>
              </a:rPr>
              <a:t> = 2.0</a:t>
            </a:r>
            <a:br>
              <a:rPr lang="en-US" dirty="0">
                <a:latin typeface="Courier New" pitchFamily="49" charset="0"/>
              </a:rPr>
            </a:br>
            <a:r>
              <a:rPr lang="en-US" dirty="0">
                <a:latin typeface="Courier New" pitchFamily="49" charset="0"/>
              </a:rPr>
              <a:t>			         2.6875</a:t>
            </a:r>
          </a:p>
        </p:txBody>
      </p:sp>
      <p:sp>
        <p:nvSpPr>
          <p:cNvPr id="5" name="Line 7"/>
          <p:cNvSpPr>
            <a:spLocks noChangeShapeType="1"/>
          </p:cNvSpPr>
          <p:nvPr/>
        </p:nvSpPr>
        <p:spPr bwMode="auto">
          <a:xfrm>
            <a:off x="6781800" y="4114800"/>
            <a:ext cx="1219200" cy="0"/>
          </a:xfrm>
          <a:prstGeom prst="line">
            <a:avLst/>
          </a:prstGeom>
          <a:noFill/>
          <a:ln w="19050">
            <a:solidFill>
              <a:schemeClr val="tx1"/>
            </a:solidFill>
            <a:round/>
            <a:headEnd/>
            <a:tailEnd/>
          </a:ln>
        </p:spPr>
        <p:txBody>
          <a:bodyPr anchor="ctr">
            <a:spAutoFit/>
          </a:bodyPr>
          <a:lstStyle/>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09800" y="152400"/>
            <a:ext cx="7772400" cy="762000"/>
          </a:xfrm>
          <a:prstGeom prst="rect">
            <a:avLst/>
          </a:prstGeom>
        </p:spPr>
        <p:txBody>
          <a:bodyPr/>
          <a:lstStyle/>
          <a:p>
            <a:pPr algn="ctr" defTabSz="914400">
              <a:spcBef>
                <a:spcPct val="0"/>
              </a:spcBef>
              <a:defRPr/>
            </a:pPr>
            <a:r>
              <a:rPr lang="en-US" sz="4400">
                <a:latin typeface="+mj-lt"/>
                <a:ea typeface="+mj-ea"/>
                <a:cs typeface="+mj-cs"/>
              </a:rPr>
              <a:t>Fractions</a:t>
            </a:r>
            <a:endParaRPr lang="en-US" sz="4400" dirty="0">
              <a:latin typeface="+mj-lt"/>
              <a:ea typeface="+mj-ea"/>
              <a:cs typeface="+mj-cs"/>
            </a:endParaRPr>
          </a:p>
        </p:txBody>
      </p:sp>
      <p:sp>
        <p:nvSpPr>
          <p:cNvPr id="3" name="Rectangle 3"/>
          <p:cNvSpPr txBox="1">
            <a:spLocks noChangeArrowheads="1"/>
          </p:cNvSpPr>
          <p:nvPr/>
        </p:nvSpPr>
        <p:spPr>
          <a:xfrm>
            <a:off x="2209800" y="1295400"/>
            <a:ext cx="7772400" cy="4114800"/>
          </a:xfrm>
          <a:prstGeom prst="rect">
            <a:avLst/>
          </a:prstGeom>
        </p:spPr>
        <p:txBody>
          <a:bodyPr/>
          <a:lstStyle/>
          <a:p>
            <a:pPr marL="342900" indent="-342900" defTabSz="914400">
              <a:spcBef>
                <a:spcPct val="20000"/>
              </a:spcBef>
              <a:buFont typeface="Arial" pitchFamily="34" charset="0"/>
              <a:buChar char="•"/>
              <a:defRPr/>
            </a:pPr>
            <a:r>
              <a:rPr lang="en-US" sz="3200"/>
              <a:t>Decimal to binary</a:t>
            </a:r>
          </a:p>
        </p:txBody>
      </p:sp>
      <p:sp>
        <p:nvSpPr>
          <p:cNvPr id="4" name="Text Box 7"/>
          <p:cNvSpPr txBox="1">
            <a:spLocks noChangeArrowheads="1"/>
          </p:cNvSpPr>
          <p:nvPr/>
        </p:nvSpPr>
        <p:spPr bwMode="auto">
          <a:xfrm>
            <a:off x="7543800" y="1597026"/>
            <a:ext cx="1485900" cy="4075113"/>
          </a:xfrm>
          <a:prstGeom prst="rect">
            <a:avLst/>
          </a:prstGeom>
          <a:noFill/>
          <a:ln w="57150">
            <a:noFill/>
            <a:miter lim="800000"/>
            <a:headEnd/>
            <a:tailEnd/>
          </a:ln>
        </p:spPr>
        <p:txBody>
          <a:bodyPr>
            <a:spAutoFit/>
          </a:bodyPr>
          <a:lstStyle/>
          <a:p>
            <a:pPr>
              <a:spcBef>
                <a:spcPct val="50000"/>
              </a:spcBef>
            </a:pPr>
            <a:r>
              <a:rPr lang="en-US" dirty="0">
                <a:latin typeface="Courier New" pitchFamily="49" charset="0"/>
              </a:rPr>
              <a:t> .14579</a:t>
            </a:r>
            <a:br>
              <a:rPr lang="en-US" dirty="0">
                <a:latin typeface="Courier New" pitchFamily="49" charset="0"/>
              </a:rPr>
            </a:br>
            <a:r>
              <a:rPr lang="en-US" dirty="0">
                <a:latin typeface="Courier New" pitchFamily="49" charset="0"/>
              </a:rPr>
              <a:t>x     2</a:t>
            </a:r>
            <a:br>
              <a:rPr lang="en-US" dirty="0">
                <a:latin typeface="Courier New" pitchFamily="49" charset="0"/>
              </a:rPr>
            </a:br>
            <a:r>
              <a:rPr lang="en-US" dirty="0">
                <a:latin typeface="Courier New" pitchFamily="49" charset="0"/>
              </a:rPr>
              <a:t>0.29158</a:t>
            </a:r>
            <a:br>
              <a:rPr lang="en-US" dirty="0">
                <a:latin typeface="Courier New" pitchFamily="49" charset="0"/>
              </a:rPr>
            </a:br>
            <a:r>
              <a:rPr lang="en-US" dirty="0">
                <a:latin typeface="Courier New" pitchFamily="49" charset="0"/>
              </a:rPr>
              <a:t>x     2</a:t>
            </a:r>
            <a:br>
              <a:rPr lang="en-US" dirty="0">
                <a:latin typeface="Courier New" pitchFamily="49" charset="0"/>
              </a:rPr>
            </a:br>
            <a:r>
              <a:rPr lang="en-US" dirty="0">
                <a:latin typeface="Courier New" pitchFamily="49" charset="0"/>
              </a:rPr>
              <a:t>0.58316</a:t>
            </a:r>
            <a:br>
              <a:rPr lang="en-US" dirty="0">
                <a:latin typeface="Courier New" pitchFamily="49" charset="0"/>
              </a:rPr>
            </a:br>
            <a:r>
              <a:rPr lang="en-US" dirty="0">
                <a:latin typeface="Courier New" pitchFamily="49" charset="0"/>
              </a:rPr>
              <a:t>x     2</a:t>
            </a:r>
            <a:br>
              <a:rPr lang="en-US" dirty="0">
                <a:latin typeface="Courier New" pitchFamily="49" charset="0"/>
              </a:rPr>
            </a:br>
            <a:r>
              <a:rPr lang="en-US" dirty="0">
                <a:latin typeface="Courier New" pitchFamily="49" charset="0"/>
              </a:rPr>
              <a:t>1.16632</a:t>
            </a:r>
            <a:br>
              <a:rPr lang="en-US" dirty="0">
                <a:latin typeface="Courier New" pitchFamily="49" charset="0"/>
              </a:rPr>
            </a:br>
            <a:r>
              <a:rPr lang="en-US" dirty="0">
                <a:latin typeface="Courier New" pitchFamily="49" charset="0"/>
              </a:rPr>
              <a:t>x     2</a:t>
            </a:r>
            <a:br>
              <a:rPr lang="en-US" dirty="0">
                <a:latin typeface="Courier New" pitchFamily="49" charset="0"/>
              </a:rPr>
            </a:br>
            <a:r>
              <a:rPr lang="en-US" dirty="0">
                <a:latin typeface="Courier New" pitchFamily="49" charset="0"/>
              </a:rPr>
              <a:t>0.33264</a:t>
            </a:r>
            <a:br>
              <a:rPr lang="en-US" dirty="0">
                <a:latin typeface="Courier New" pitchFamily="49" charset="0"/>
              </a:rPr>
            </a:br>
            <a:r>
              <a:rPr lang="en-US" dirty="0">
                <a:latin typeface="Courier New" pitchFamily="49" charset="0"/>
              </a:rPr>
              <a:t>x     2</a:t>
            </a:r>
            <a:br>
              <a:rPr lang="en-US" dirty="0">
                <a:latin typeface="Courier New" pitchFamily="49" charset="0"/>
              </a:rPr>
            </a:br>
            <a:r>
              <a:rPr lang="en-US" dirty="0">
                <a:latin typeface="Courier New" pitchFamily="49" charset="0"/>
              </a:rPr>
              <a:t>0.66528</a:t>
            </a:r>
            <a:br>
              <a:rPr lang="en-US" dirty="0">
                <a:latin typeface="Courier New" pitchFamily="49" charset="0"/>
              </a:rPr>
            </a:br>
            <a:r>
              <a:rPr lang="en-US" dirty="0">
                <a:latin typeface="Courier New" pitchFamily="49" charset="0"/>
              </a:rPr>
              <a:t>x     2</a:t>
            </a:r>
            <a:br>
              <a:rPr lang="en-US" dirty="0">
                <a:latin typeface="Courier New" pitchFamily="49" charset="0"/>
              </a:rPr>
            </a:br>
            <a:r>
              <a:rPr lang="en-US" dirty="0">
                <a:latin typeface="Courier New" pitchFamily="49" charset="0"/>
              </a:rPr>
              <a:t>1.33056</a:t>
            </a:r>
          </a:p>
          <a:p>
            <a:pPr>
              <a:spcBef>
                <a:spcPct val="50000"/>
              </a:spcBef>
            </a:pPr>
            <a:r>
              <a:rPr lang="en-US" dirty="0">
                <a:latin typeface="Courier New" pitchFamily="49" charset="0"/>
              </a:rPr>
              <a:t>etc.</a:t>
            </a:r>
          </a:p>
        </p:txBody>
      </p:sp>
      <p:sp>
        <p:nvSpPr>
          <p:cNvPr id="5" name="Line 8"/>
          <p:cNvSpPr>
            <a:spLocks noChangeShapeType="1"/>
          </p:cNvSpPr>
          <p:nvPr/>
        </p:nvSpPr>
        <p:spPr bwMode="auto">
          <a:xfrm>
            <a:off x="7581900" y="2162175"/>
            <a:ext cx="990600" cy="0"/>
          </a:xfrm>
          <a:prstGeom prst="line">
            <a:avLst/>
          </a:prstGeom>
          <a:noFill/>
          <a:ln w="19050">
            <a:solidFill>
              <a:schemeClr val="tx1"/>
            </a:solidFill>
            <a:round/>
            <a:headEnd/>
            <a:tailEnd/>
          </a:ln>
        </p:spPr>
        <p:txBody>
          <a:bodyPr anchor="ctr">
            <a:spAutoFit/>
          </a:bodyPr>
          <a:lstStyle/>
          <a:p>
            <a:endParaRPr lang="en-US"/>
          </a:p>
        </p:txBody>
      </p:sp>
      <p:sp>
        <p:nvSpPr>
          <p:cNvPr id="6" name="Line 8"/>
          <p:cNvSpPr>
            <a:spLocks noChangeShapeType="1"/>
          </p:cNvSpPr>
          <p:nvPr/>
        </p:nvSpPr>
        <p:spPr bwMode="auto">
          <a:xfrm>
            <a:off x="7696200" y="2743200"/>
            <a:ext cx="990600" cy="0"/>
          </a:xfrm>
          <a:prstGeom prst="line">
            <a:avLst/>
          </a:prstGeom>
          <a:noFill/>
          <a:ln w="19050">
            <a:solidFill>
              <a:schemeClr val="tx1"/>
            </a:solidFill>
            <a:round/>
            <a:headEnd/>
            <a:tailEnd/>
          </a:ln>
        </p:spPr>
        <p:txBody>
          <a:bodyPr anchor="ctr">
            <a:spAutoFit/>
          </a:bodyPr>
          <a:lstStyle/>
          <a:p>
            <a:endParaRPr lang="en-US"/>
          </a:p>
        </p:txBody>
      </p:sp>
      <p:sp>
        <p:nvSpPr>
          <p:cNvPr id="7" name="Line 8"/>
          <p:cNvSpPr>
            <a:spLocks noChangeShapeType="1"/>
          </p:cNvSpPr>
          <p:nvPr/>
        </p:nvSpPr>
        <p:spPr bwMode="auto">
          <a:xfrm>
            <a:off x="7543800" y="3276600"/>
            <a:ext cx="990600" cy="0"/>
          </a:xfrm>
          <a:prstGeom prst="line">
            <a:avLst/>
          </a:prstGeom>
          <a:noFill/>
          <a:ln w="19050">
            <a:solidFill>
              <a:schemeClr val="tx1"/>
            </a:solidFill>
            <a:round/>
            <a:headEnd/>
            <a:tailEnd/>
          </a:ln>
        </p:spPr>
        <p:txBody>
          <a:bodyPr anchor="ctr">
            <a:spAutoFit/>
          </a:bodyPr>
          <a:lstStyle/>
          <a:p>
            <a:endParaRPr lang="en-US"/>
          </a:p>
        </p:txBody>
      </p:sp>
      <p:sp>
        <p:nvSpPr>
          <p:cNvPr id="8" name="Line 8"/>
          <p:cNvSpPr>
            <a:spLocks noChangeShapeType="1"/>
          </p:cNvSpPr>
          <p:nvPr/>
        </p:nvSpPr>
        <p:spPr bwMode="auto">
          <a:xfrm>
            <a:off x="7620000" y="4343400"/>
            <a:ext cx="990600" cy="0"/>
          </a:xfrm>
          <a:prstGeom prst="line">
            <a:avLst/>
          </a:prstGeom>
          <a:noFill/>
          <a:ln w="19050">
            <a:solidFill>
              <a:schemeClr val="tx1"/>
            </a:solidFill>
            <a:round/>
            <a:headEnd/>
            <a:tailEnd/>
          </a:ln>
        </p:spPr>
        <p:txBody>
          <a:bodyPr anchor="ctr">
            <a:spAutoFit/>
          </a:bodyPr>
          <a:lstStyle/>
          <a:p>
            <a:endParaRPr lang="en-US"/>
          </a:p>
        </p:txBody>
      </p:sp>
      <p:sp>
        <p:nvSpPr>
          <p:cNvPr id="9" name="Line 8"/>
          <p:cNvSpPr>
            <a:spLocks noChangeShapeType="1"/>
          </p:cNvSpPr>
          <p:nvPr/>
        </p:nvSpPr>
        <p:spPr bwMode="auto">
          <a:xfrm>
            <a:off x="7620000" y="3810000"/>
            <a:ext cx="990600" cy="0"/>
          </a:xfrm>
          <a:prstGeom prst="line">
            <a:avLst/>
          </a:prstGeom>
          <a:noFill/>
          <a:ln w="19050">
            <a:solidFill>
              <a:schemeClr val="tx1"/>
            </a:solidFill>
            <a:round/>
            <a:headEnd/>
            <a:tailEnd/>
          </a:ln>
        </p:spPr>
        <p:txBody>
          <a:bodyPr anchor="ctr">
            <a:spAutoFit/>
          </a:bodyPr>
          <a:lstStyle/>
          <a:p>
            <a:endParaRPr lang="en-US"/>
          </a:p>
        </p:txBody>
      </p:sp>
      <p:sp>
        <p:nvSpPr>
          <p:cNvPr id="10" name="Line 8"/>
          <p:cNvSpPr>
            <a:spLocks noChangeShapeType="1"/>
          </p:cNvSpPr>
          <p:nvPr/>
        </p:nvSpPr>
        <p:spPr bwMode="auto">
          <a:xfrm>
            <a:off x="7620000" y="4953000"/>
            <a:ext cx="990600" cy="0"/>
          </a:xfrm>
          <a:prstGeom prst="line">
            <a:avLst/>
          </a:prstGeom>
          <a:noFill/>
          <a:ln w="19050">
            <a:solidFill>
              <a:schemeClr val="tx1"/>
            </a:solidFill>
            <a:round/>
            <a:headEnd/>
            <a:tailEnd/>
          </a:ln>
        </p:spPr>
        <p:txBody>
          <a:bodyPr anchor="ctr">
            <a:spAutoFit/>
          </a:bodyPr>
          <a:lstStyle/>
          <a:p>
            <a:endParaRPr lang="en-US"/>
          </a:p>
        </p:txBody>
      </p:sp>
      <p:sp>
        <p:nvSpPr>
          <p:cNvPr id="11" name="Text Box 5"/>
          <p:cNvSpPr txBox="1">
            <a:spLocks noChangeArrowheads="1"/>
          </p:cNvSpPr>
          <p:nvPr/>
        </p:nvSpPr>
        <p:spPr bwMode="auto">
          <a:xfrm>
            <a:off x="2590800" y="2133600"/>
            <a:ext cx="1485900" cy="369332"/>
          </a:xfrm>
          <a:prstGeom prst="rect">
            <a:avLst/>
          </a:prstGeom>
          <a:noFill/>
          <a:ln w="57150">
            <a:noFill/>
            <a:miter lim="800000"/>
            <a:headEnd/>
            <a:tailEnd/>
          </a:ln>
        </p:spPr>
        <p:txBody>
          <a:bodyPr>
            <a:spAutoFit/>
          </a:bodyPr>
          <a:lstStyle/>
          <a:p>
            <a:pPr>
              <a:spcBef>
                <a:spcPct val="50000"/>
              </a:spcBef>
            </a:pPr>
            <a:r>
              <a:rPr lang="en-US" dirty="0">
                <a:latin typeface="Courier New" pitchFamily="49" charset="0"/>
              </a:rPr>
              <a:t>3.14579</a:t>
            </a:r>
          </a:p>
        </p:txBody>
      </p:sp>
      <p:sp>
        <p:nvSpPr>
          <p:cNvPr id="12" name="Freeform 16"/>
          <p:cNvSpPr>
            <a:spLocks/>
          </p:cNvSpPr>
          <p:nvPr/>
        </p:nvSpPr>
        <p:spPr bwMode="auto">
          <a:xfrm>
            <a:off x="4114800" y="1872734"/>
            <a:ext cx="3429000" cy="369332"/>
          </a:xfrm>
          <a:custGeom>
            <a:avLst/>
            <a:gdLst>
              <a:gd name="T0" fmla="*/ 0 w 2160"/>
              <a:gd name="T1" fmla="*/ 384 h 384"/>
              <a:gd name="T2" fmla="*/ 1440 w 2160"/>
              <a:gd name="T3" fmla="*/ 384 h 384"/>
              <a:gd name="T4" fmla="*/ 1632 w 2160"/>
              <a:gd name="T5" fmla="*/ 0 h 384"/>
              <a:gd name="T6" fmla="*/ 2160 w 2160"/>
              <a:gd name="T7" fmla="*/ 0 h 384"/>
              <a:gd name="T8" fmla="*/ 0 60000 65536"/>
              <a:gd name="T9" fmla="*/ 0 60000 65536"/>
              <a:gd name="T10" fmla="*/ 0 60000 65536"/>
              <a:gd name="T11" fmla="*/ 0 60000 65536"/>
              <a:gd name="T12" fmla="*/ 0 w 2160"/>
              <a:gd name="T13" fmla="*/ 0 h 384"/>
              <a:gd name="T14" fmla="*/ 2160 w 2160"/>
              <a:gd name="T15" fmla="*/ 384 h 384"/>
            </a:gdLst>
            <a:ahLst/>
            <a:cxnLst>
              <a:cxn ang="T8">
                <a:pos x="T0" y="T1"/>
              </a:cxn>
              <a:cxn ang="T9">
                <a:pos x="T2" y="T3"/>
              </a:cxn>
              <a:cxn ang="T10">
                <a:pos x="T4" y="T5"/>
              </a:cxn>
              <a:cxn ang="T11">
                <a:pos x="T6" y="T7"/>
              </a:cxn>
            </a:cxnLst>
            <a:rect l="T12" t="T13" r="T14" b="T15"/>
            <a:pathLst>
              <a:path w="2160" h="384">
                <a:moveTo>
                  <a:pt x="0" y="384"/>
                </a:moveTo>
                <a:lnTo>
                  <a:pt x="1440" y="384"/>
                </a:lnTo>
                <a:lnTo>
                  <a:pt x="1632" y="0"/>
                </a:lnTo>
                <a:lnTo>
                  <a:pt x="2160" y="0"/>
                </a:lnTo>
              </a:path>
            </a:pathLst>
          </a:custGeom>
          <a:noFill/>
          <a:ln w="19050">
            <a:solidFill>
              <a:srgbClr val="CC0000"/>
            </a:solidFill>
            <a:round/>
            <a:headEnd/>
            <a:tailEnd type="triangle" w="med" len="med"/>
          </a:ln>
        </p:spPr>
        <p:txBody>
          <a:bodyPr anchor="ctr">
            <a:spAutoFit/>
          </a:bodyPr>
          <a:lstStyle/>
          <a:p>
            <a:endParaRPr lang="en-US"/>
          </a:p>
        </p:txBody>
      </p:sp>
      <p:sp>
        <p:nvSpPr>
          <p:cNvPr id="14" name="Line 18"/>
          <p:cNvSpPr>
            <a:spLocks noChangeShapeType="1"/>
          </p:cNvSpPr>
          <p:nvPr/>
        </p:nvSpPr>
        <p:spPr bwMode="auto">
          <a:xfrm>
            <a:off x="2743200" y="2590800"/>
            <a:ext cx="0" cy="2590800"/>
          </a:xfrm>
          <a:prstGeom prst="line">
            <a:avLst/>
          </a:prstGeom>
          <a:noFill/>
          <a:ln w="19050">
            <a:solidFill>
              <a:srgbClr val="CC0000"/>
            </a:solidFill>
            <a:round/>
            <a:headEnd/>
            <a:tailEnd type="triangle" w="med" len="med"/>
          </a:ln>
        </p:spPr>
        <p:txBody>
          <a:bodyPr anchor="ctr">
            <a:spAutoFit/>
          </a:bodyPr>
          <a:lstStyle/>
          <a:p>
            <a:endParaRPr lang="en-US"/>
          </a:p>
        </p:txBody>
      </p:sp>
      <p:sp>
        <p:nvSpPr>
          <p:cNvPr id="15" name="Text Box 17"/>
          <p:cNvSpPr txBox="1">
            <a:spLocks noChangeArrowheads="1"/>
          </p:cNvSpPr>
          <p:nvPr/>
        </p:nvSpPr>
        <p:spPr bwMode="auto">
          <a:xfrm>
            <a:off x="2514600" y="5181600"/>
            <a:ext cx="2667000" cy="369332"/>
          </a:xfrm>
          <a:prstGeom prst="rect">
            <a:avLst/>
          </a:prstGeom>
          <a:noFill/>
          <a:ln w="57150">
            <a:noFill/>
            <a:miter lim="800000"/>
            <a:headEnd/>
            <a:tailEnd/>
          </a:ln>
        </p:spPr>
        <p:txBody>
          <a:bodyPr>
            <a:spAutoFit/>
          </a:bodyPr>
          <a:lstStyle/>
          <a:p>
            <a:r>
              <a:rPr lang="en-US" dirty="0">
                <a:latin typeface="Courier New" pitchFamily="49" charset="0"/>
              </a:rPr>
              <a:t>11.001001...</a:t>
            </a:r>
          </a:p>
        </p:txBody>
      </p:sp>
      <p:sp>
        <p:nvSpPr>
          <p:cNvPr id="16" name="Freeform 19"/>
          <p:cNvSpPr>
            <a:spLocks/>
          </p:cNvSpPr>
          <p:nvPr/>
        </p:nvSpPr>
        <p:spPr bwMode="auto">
          <a:xfrm>
            <a:off x="3200400" y="3549134"/>
            <a:ext cx="4343400" cy="369332"/>
          </a:xfrm>
          <a:custGeom>
            <a:avLst/>
            <a:gdLst>
              <a:gd name="T0" fmla="*/ 2736 w 2736"/>
              <a:gd name="T1" fmla="*/ 0 h 1824"/>
              <a:gd name="T2" fmla="*/ 2304 w 2736"/>
              <a:gd name="T3" fmla="*/ 0 h 1824"/>
              <a:gd name="T4" fmla="*/ 2064 w 2736"/>
              <a:gd name="T5" fmla="*/ 432 h 1824"/>
              <a:gd name="T6" fmla="*/ 0 w 2736"/>
              <a:gd name="T7" fmla="*/ 432 h 1824"/>
              <a:gd name="T8" fmla="*/ 0 w 2736"/>
              <a:gd name="T9" fmla="*/ 1824 h 1824"/>
              <a:gd name="T10" fmla="*/ 0 60000 65536"/>
              <a:gd name="T11" fmla="*/ 0 60000 65536"/>
              <a:gd name="T12" fmla="*/ 0 60000 65536"/>
              <a:gd name="T13" fmla="*/ 0 60000 65536"/>
              <a:gd name="T14" fmla="*/ 0 60000 65536"/>
              <a:gd name="T15" fmla="*/ 0 w 2736"/>
              <a:gd name="T16" fmla="*/ 0 h 1824"/>
              <a:gd name="T17" fmla="*/ 2736 w 2736"/>
              <a:gd name="T18" fmla="*/ 1824 h 1824"/>
            </a:gdLst>
            <a:ahLst/>
            <a:cxnLst>
              <a:cxn ang="T10">
                <a:pos x="T0" y="T1"/>
              </a:cxn>
              <a:cxn ang="T11">
                <a:pos x="T2" y="T3"/>
              </a:cxn>
              <a:cxn ang="T12">
                <a:pos x="T4" y="T5"/>
              </a:cxn>
              <a:cxn ang="T13">
                <a:pos x="T6" y="T7"/>
              </a:cxn>
              <a:cxn ang="T14">
                <a:pos x="T8" y="T9"/>
              </a:cxn>
            </a:cxnLst>
            <a:rect l="T15" t="T16" r="T17" b="T18"/>
            <a:pathLst>
              <a:path w="2736" h="1824">
                <a:moveTo>
                  <a:pt x="2736" y="0"/>
                </a:moveTo>
                <a:lnTo>
                  <a:pt x="2304" y="0"/>
                </a:lnTo>
                <a:lnTo>
                  <a:pt x="2064" y="432"/>
                </a:lnTo>
                <a:lnTo>
                  <a:pt x="0" y="432"/>
                </a:lnTo>
                <a:lnTo>
                  <a:pt x="0" y="1824"/>
                </a:lnTo>
              </a:path>
            </a:pathLst>
          </a:custGeom>
          <a:noFill/>
          <a:ln w="19050">
            <a:solidFill>
              <a:srgbClr val="CC0000"/>
            </a:solidFill>
            <a:round/>
            <a:headEnd/>
            <a:tailEnd type="triangle" w="med" len="med"/>
          </a:ln>
        </p:spPr>
        <p:txBody>
          <a:bodyPr anchor="ctr">
            <a:spAutoFit/>
          </a:bodyPr>
          <a:lstStyle/>
          <a:p>
            <a:endParaRPr lang="en-US"/>
          </a:p>
        </p:txBody>
      </p:sp>
      <p:sp>
        <p:nvSpPr>
          <p:cNvPr id="17" name="Freeform 26"/>
          <p:cNvSpPr>
            <a:spLocks/>
          </p:cNvSpPr>
          <p:nvPr/>
        </p:nvSpPr>
        <p:spPr bwMode="auto">
          <a:xfrm>
            <a:off x="4111625" y="4692134"/>
            <a:ext cx="3352800" cy="369332"/>
          </a:xfrm>
          <a:custGeom>
            <a:avLst/>
            <a:gdLst>
              <a:gd name="T0" fmla="*/ 2112 w 2112"/>
              <a:gd name="T1" fmla="*/ 336 h 384"/>
              <a:gd name="T2" fmla="*/ 1776 w 2112"/>
              <a:gd name="T3" fmla="*/ 336 h 384"/>
              <a:gd name="T4" fmla="*/ 1392 w 2112"/>
              <a:gd name="T5" fmla="*/ 0 h 384"/>
              <a:gd name="T6" fmla="*/ 0 w 2112"/>
              <a:gd name="T7" fmla="*/ 0 h 384"/>
              <a:gd name="T8" fmla="*/ 0 w 2112"/>
              <a:gd name="T9" fmla="*/ 384 h 384"/>
              <a:gd name="T10" fmla="*/ 0 60000 65536"/>
              <a:gd name="T11" fmla="*/ 0 60000 65536"/>
              <a:gd name="T12" fmla="*/ 0 60000 65536"/>
              <a:gd name="T13" fmla="*/ 0 60000 65536"/>
              <a:gd name="T14" fmla="*/ 0 60000 65536"/>
              <a:gd name="T15" fmla="*/ 0 w 2112"/>
              <a:gd name="T16" fmla="*/ 0 h 384"/>
              <a:gd name="T17" fmla="*/ 2112 w 2112"/>
              <a:gd name="T18" fmla="*/ 384 h 384"/>
            </a:gdLst>
            <a:ahLst/>
            <a:cxnLst>
              <a:cxn ang="T10">
                <a:pos x="T0" y="T1"/>
              </a:cxn>
              <a:cxn ang="T11">
                <a:pos x="T2" y="T3"/>
              </a:cxn>
              <a:cxn ang="T12">
                <a:pos x="T4" y="T5"/>
              </a:cxn>
              <a:cxn ang="T13">
                <a:pos x="T6" y="T7"/>
              </a:cxn>
              <a:cxn ang="T14">
                <a:pos x="T8" y="T9"/>
              </a:cxn>
            </a:cxnLst>
            <a:rect l="T15" t="T16" r="T17" b="T18"/>
            <a:pathLst>
              <a:path w="2112" h="384">
                <a:moveTo>
                  <a:pt x="2112" y="336"/>
                </a:moveTo>
                <a:lnTo>
                  <a:pt x="1776" y="336"/>
                </a:lnTo>
                <a:lnTo>
                  <a:pt x="1392" y="0"/>
                </a:lnTo>
                <a:lnTo>
                  <a:pt x="0" y="0"/>
                </a:lnTo>
                <a:lnTo>
                  <a:pt x="0" y="384"/>
                </a:lnTo>
              </a:path>
            </a:pathLst>
          </a:custGeom>
          <a:noFill/>
          <a:ln w="19050">
            <a:solidFill>
              <a:srgbClr val="CC0000"/>
            </a:solidFill>
            <a:round/>
            <a:headEnd/>
            <a:tailEnd type="triangle" w="med" len="med"/>
          </a:ln>
        </p:spPr>
        <p:txBody>
          <a:bodyPr anchor="ctr">
            <a:spAutoFit/>
          </a:bodyPr>
          <a:lstStyle/>
          <a:p>
            <a:endParaRPr lang="en-US"/>
          </a:p>
        </p:txBody>
      </p:sp>
      <p:sp>
        <p:nvSpPr>
          <p:cNvPr id="18" name="Rectangle 20"/>
          <p:cNvSpPr>
            <a:spLocks noChangeArrowheads="1"/>
          </p:cNvSpPr>
          <p:nvPr/>
        </p:nvSpPr>
        <p:spPr bwMode="auto">
          <a:xfrm>
            <a:off x="7629525" y="2139434"/>
            <a:ext cx="152400" cy="369332"/>
          </a:xfrm>
          <a:prstGeom prst="rect">
            <a:avLst/>
          </a:prstGeom>
          <a:noFill/>
          <a:ln w="19050">
            <a:solidFill>
              <a:srgbClr val="CC0000"/>
            </a:solidFill>
            <a:miter lim="800000"/>
            <a:headEnd/>
            <a:tailEnd/>
          </a:ln>
        </p:spPr>
        <p:txBody>
          <a:bodyPr anchor="ctr">
            <a:spAutoFit/>
          </a:bodyPr>
          <a:lstStyle/>
          <a:p>
            <a:endParaRPr lang="en-US"/>
          </a:p>
        </p:txBody>
      </p:sp>
      <p:sp>
        <p:nvSpPr>
          <p:cNvPr id="20" name="Rectangle 21"/>
          <p:cNvSpPr>
            <a:spLocks noChangeArrowheads="1"/>
          </p:cNvSpPr>
          <p:nvPr/>
        </p:nvSpPr>
        <p:spPr bwMode="auto">
          <a:xfrm>
            <a:off x="7629525" y="2688709"/>
            <a:ext cx="152400" cy="369332"/>
          </a:xfrm>
          <a:prstGeom prst="rect">
            <a:avLst/>
          </a:prstGeom>
          <a:noFill/>
          <a:ln w="19050">
            <a:solidFill>
              <a:srgbClr val="CC0000"/>
            </a:solidFill>
            <a:miter lim="800000"/>
            <a:headEnd/>
            <a:tailEnd/>
          </a:ln>
        </p:spPr>
        <p:txBody>
          <a:bodyPr anchor="ctr">
            <a:spAutoFit/>
          </a:bodyPr>
          <a:lstStyle/>
          <a:p>
            <a:endParaRPr lang="en-US"/>
          </a:p>
        </p:txBody>
      </p:sp>
      <p:sp>
        <p:nvSpPr>
          <p:cNvPr id="21" name="Rectangle 22"/>
          <p:cNvSpPr>
            <a:spLocks noChangeArrowheads="1"/>
          </p:cNvSpPr>
          <p:nvPr/>
        </p:nvSpPr>
        <p:spPr bwMode="auto">
          <a:xfrm>
            <a:off x="7632700" y="3244334"/>
            <a:ext cx="152400" cy="369332"/>
          </a:xfrm>
          <a:prstGeom prst="rect">
            <a:avLst/>
          </a:prstGeom>
          <a:noFill/>
          <a:ln w="19050">
            <a:solidFill>
              <a:srgbClr val="CC0000"/>
            </a:solidFill>
            <a:miter lim="800000"/>
            <a:headEnd/>
            <a:tailEnd/>
          </a:ln>
        </p:spPr>
        <p:txBody>
          <a:bodyPr anchor="ctr">
            <a:spAutoFit/>
          </a:bodyPr>
          <a:lstStyle/>
          <a:p>
            <a:endParaRPr lang="en-US"/>
          </a:p>
        </p:txBody>
      </p:sp>
      <p:sp>
        <p:nvSpPr>
          <p:cNvPr id="22" name="Rectangle 23"/>
          <p:cNvSpPr>
            <a:spLocks noChangeArrowheads="1"/>
          </p:cNvSpPr>
          <p:nvPr/>
        </p:nvSpPr>
        <p:spPr bwMode="auto">
          <a:xfrm>
            <a:off x="7626350" y="3787259"/>
            <a:ext cx="152400" cy="369332"/>
          </a:xfrm>
          <a:prstGeom prst="rect">
            <a:avLst/>
          </a:prstGeom>
          <a:noFill/>
          <a:ln w="19050">
            <a:solidFill>
              <a:srgbClr val="CC0000"/>
            </a:solidFill>
            <a:miter lim="800000"/>
            <a:headEnd/>
            <a:tailEnd/>
          </a:ln>
        </p:spPr>
        <p:txBody>
          <a:bodyPr anchor="ctr">
            <a:spAutoFit/>
          </a:bodyPr>
          <a:lstStyle/>
          <a:p>
            <a:endParaRPr lang="en-US"/>
          </a:p>
        </p:txBody>
      </p:sp>
      <p:sp>
        <p:nvSpPr>
          <p:cNvPr id="23" name="Rectangle 24"/>
          <p:cNvSpPr>
            <a:spLocks noChangeArrowheads="1"/>
          </p:cNvSpPr>
          <p:nvPr/>
        </p:nvSpPr>
        <p:spPr bwMode="auto">
          <a:xfrm>
            <a:off x="7626350" y="4336534"/>
            <a:ext cx="152400" cy="369332"/>
          </a:xfrm>
          <a:prstGeom prst="rect">
            <a:avLst/>
          </a:prstGeom>
          <a:noFill/>
          <a:ln w="19050">
            <a:solidFill>
              <a:srgbClr val="CC0000"/>
            </a:solidFill>
            <a:miter lim="800000"/>
            <a:headEnd/>
            <a:tailEnd/>
          </a:ln>
        </p:spPr>
        <p:txBody>
          <a:bodyPr anchor="ctr">
            <a:spAutoFit/>
          </a:bodyPr>
          <a:lstStyle/>
          <a:p>
            <a:endParaRPr lang="en-US"/>
          </a:p>
        </p:txBody>
      </p:sp>
      <p:sp>
        <p:nvSpPr>
          <p:cNvPr id="24" name="Rectangle 25"/>
          <p:cNvSpPr>
            <a:spLocks noChangeArrowheads="1"/>
          </p:cNvSpPr>
          <p:nvPr/>
        </p:nvSpPr>
        <p:spPr bwMode="auto">
          <a:xfrm>
            <a:off x="7626350" y="4888984"/>
            <a:ext cx="152400" cy="369332"/>
          </a:xfrm>
          <a:prstGeom prst="rect">
            <a:avLst/>
          </a:prstGeom>
          <a:noFill/>
          <a:ln w="19050">
            <a:solidFill>
              <a:srgbClr val="CC0000"/>
            </a:solidFill>
            <a:miter lim="800000"/>
            <a:headEnd/>
            <a:tailEnd/>
          </a:ln>
        </p:spPr>
        <p:txBody>
          <a:bodyPr anchor="ctr">
            <a:spAutoFit/>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09800" y="152400"/>
            <a:ext cx="7772400" cy="762000"/>
          </a:xfrm>
          <a:prstGeom prst="rect">
            <a:avLst/>
          </a:prstGeom>
        </p:spPr>
        <p:txBody>
          <a:bodyPr/>
          <a:lstStyle/>
          <a:p>
            <a:pPr algn="ctr" defTabSz="914400">
              <a:spcBef>
                <a:spcPct val="0"/>
              </a:spcBef>
              <a:defRPr/>
            </a:pPr>
            <a:r>
              <a:rPr lang="en-US" sz="4400">
                <a:latin typeface="+mj-lt"/>
                <a:ea typeface="+mj-ea"/>
                <a:cs typeface="+mj-cs"/>
              </a:rPr>
              <a:t>Example</a:t>
            </a:r>
            <a:endParaRPr lang="en-US" sz="4400" dirty="0">
              <a:latin typeface="+mj-lt"/>
              <a:ea typeface="+mj-ea"/>
              <a:cs typeface="+mj-cs"/>
            </a:endParaRPr>
          </a:p>
        </p:txBody>
      </p:sp>
      <p:sp>
        <p:nvSpPr>
          <p:cNvPr id="3" name="Text Box 3"/>
          <p:cNvSpPr txBox="1">
            <a:spLocks noChangeArrowheads="1"/>
          </p:cNvSpPr>
          <p:nvPr/>
        </p:nvSpPr>
        <p:spPr bwMode="auto">
          <a:xfrm>
            <a:off x="533400" y="2438401"/>
            <a:ext cx="11212286" cy="4524315"/>
          </a:xfrm>
          <a:prstGeom prst="rect">
            <a:avLst/>
          </a:prstGeom>
          <a:noFill/>
          <a:ln w="57150">
            <a:noFill/>
            <a:miter lim="800000"/>
            <a:headEnd/>
            <a:tailEnd/>
          </a:ln>
          <a:effectLst/>
        </p:spPr>
        <p:txBody>
          <a:bodyPr wrap="square">
            <a:spAutoFit/>
          </a:bodyPr>
          <a:lstStyle/>
          <a:p>
            <a:pPr defTabSz="449263">
              <a:spcBef>
                <a:spcPct val="50000"/>
              </a:spcBef>
            </a:pPr>
            <a:r>
              <a:rPr lang="en-US" sz="3200" dirty="0">
                <a:latin typeface="Courier New" pitchFamily="49" charset="0"/>
              </a:rPr>
              <a:t>101011</a:t>
            </a:r>
            <a:r>
              <a:rPr lang="en-US" sz="3200" baseline="-25000" dirty="0">
                <a:latin typeface="Courier New" pitchFamily="49" charset="0"/>
              </a:rPr>
              <a:t>2</a:t>
            </a:r>
            <a:r>
              <a:rPr lang="en-US" sz="3200" dirty="0">
                <a:latin typeface="Courier New" pitchFamily="49" charset="0"/>
              </a:rPr>
              <a:t> =&gt; 	1 x 2</a:t>
            </a:r>
            <a:r>
              <a:rPr lang="en-US" sz="3200" baseline="30000" dirty="0">
                <a:latin typeface="Courier New" pitchFamily="49" charset="0"/>
              </a:rPr>
              <a:t>0</a:t>
            </a:r>
            <a:r>
              <a:rPr lang="en-US" sz="3200" dirty="0">
                <a:latin typeface="Courier New" pitchFamily="49" charset="0"/>
              </a:rPr>
              <a:t> = 	 1</a:t>
            </a:r>
            <a:br>
              <a:rPr lang="en-US" sz="3200" dirty="0">
                <a:latin typeface="Courier New" pitchFamily="49" charset="0"/>
              </a:rPr>
            </a:br>
            <a:r>
              <a:rPr lang="en-US" sz="3200" dirty="0">
                <a:latin typeface="Courier New" pitchFamily="49" charset="0"/>
              </a:rPr>
              <a:t>					1 x 2</a:t>
            </a:r>
            <a:r>
              <a:rPr lang="en-US" sz="3200" baseline="30000" dirty="0">
                <a:latin typeface="Courier New" pitchFamily="49" charset="0"/>
              </a:rPr>
              <a:t>1</a:t>
            </a:r>
            <a:r>
              <a:rPr lang="en-US" sz="3200" dirty="0">
                <a:latin typeface="Courier New" pitchFamily="49" charset="0"/>
              </a:rPr>
              <a:t> =	 2</a:t>
            </a:r>
            <a:br>
              <a:rPr lang="en-US" sz="3200" dirty="0">
                <a:latin typeface="Courier New" pitchFamily="49" charset="0"/>
              </a:rPr>
            </a:br>
            <a:r>
              <a:rPr lang="en-US" sz="3200" dirty="0">
                <a:latin typeface="Courier New" pitchFamily="49" charset="0"/>
              </a:rPr>
              <a:t>					0 x 2</a:t>
            </a:r>
            <a:r>
              <a:rPr lang="en-US" sz="3200" baseline="30000" dirty="0">
                <a:latin typeface="Courier New" pitchFamily="49" charset="0"/>
              </a:rPr>
              <a:t>2</a:t>
            </a:r>
            <a:r>
              <a:rPr lang="en-US" sz="3200" dirty="0">
                <a:latin typeface="Courier New" pitchFamily="49" charset="0"/>
              </a:rPr>
              <a:t> = 	 0</a:t>
            </a:r>
            <a:br>
              <a:rPr lang="en-US" sz="3200" dirty="0">
                <a:latin typeface="Courier New" pitchFamily="49" charset="0"/>
              </a:rPr>
            </a:br>
            <a:r>
              <a:rPr lang="en-US" sz="3200" dirty="0">
                <a:latin typeface="Courier New" pitchFamily="49" charset="0"/>
              </a:rPr>
              <a:t>					1 x 2</a:t>
            </a:r>
            <a:r>
              <a:rPr lang="en-US" sz="3200" baseline="30000" dirty="0">
                <a:latin typeface="Courier New" pitchFamily="49" charset="0"/>
              </a:rPr>
              <a:t>3</a:t>
            </a:r>
            <a:r>
              <a:rPr lang="en-US" sz="3200" dirty="0">
                <a:latin typeface="Courier New" pitchFamily="49" charset="0"/>
              </a:rPr>
              <a:t> = 	 8</a:t>
            </a:r>
            <a:br>
              <a:rPr lang="en-US" sz="3200" dirty="0">
                <a:latin typeface="Courier New" pitchFamily="49" charset="0"/>
              </a:rPr>
            </a:br>
            <a:r>
              <a:rPr lang="en-US" sz="3200" dirty="0">
                <a:latin typeface="Courier New" pitchFamily="49" charset="0"/>
              </a:rPr>
              <a:t>					0 x 2</a:t>
            </a:r>
            <a:r>
              <a:rPr lang="en-US" sz="3200" baseline="30000" dirty="0">
                <a:latin typeface="Courier New" pitchFamily="49" charset="0"/>
              </a:rPr>
              <a:t>4</a:t>
            </a:r>
            <a:r>
              <a:rPr lang="en-US" sz="3200" dirty="0">
                <a:latin typeface="Courier New" pitchFamily="49" charset="0"/>
              </a:rPr>
              <a:t> =	 0</a:t>
            </a:r>
            <a:br>
              <a:rPr lang="en-US" sz="3200" dirty="0">
                <a:latin typeface="Courier New" pitchFamily="49" charset="0"/>
              </a:rPr>
            </a:br>
            <a:r>
              <a:rPr lang="en-US" sz="3200" dirty="0">
                <a:latin typeface="Courier New" pitchFamily="49" charset="0"/>
              </a:rPr>
              <a:t>					1 x 2</a:t>
            </a:r>
            <a:r>
              <a:rPr lang="en-US" sz="3200" baseline="30000" dirty="0">
                <a:latin typeface="Courier New" pitchFamily="49" charset="0"/>
              </a:rPr>
              <a:t>5</a:t>
            </a:r>
            <a:r>
              <a:rPr lang="en-US" sz="3200" dirty="0">
                <a:latin typeface="Courier New" pitchFamily="49" charset="0"/>
              </a:rPr>
              <a:t> = 	32</a:t>
            </a:r>
          </a:p>
          <a:p>
            <a:pPr defTabSz="449263">
              <a:spcBef>
                <a:spcPct val="50000"/>
              </a:spcBef>
            </a:pPr>
            <a:r>
              <a:rPr lang="en-US" sz="3200" dirty="0">
                <a:latin typeface="Courier New" pitchFamily="49" charset="0"/>
              </a:rPr>
              <a:t>									43</a:t>
            </a:r>
            <a:r>
              <a:rPr lang="en-US" sz="3200" baseline="-25000" dirty="0">
                <a:latin typeface="Courier New" pitchFamily="49" charset="0"/>
              </a:rPr>
              <a:t>10</a:t>
            </a:r>
            <a:r>
              <a:rPr lang="en-US" sz="3200" dirty="0">
                <a:latin typeface="Courier New" pitchFamily="49" charset="0"/>
              </a:rPr>
              <a:t>	</a:t>
            </a:r>
          </a:p>
          <a:p>
            <a:pPr defTabSz="449263">
              <a:spcBef>
                <a:spcPct val="50000"/>
              </a:spcBef>
            </a:pPr>
            <a:r>
              <a:rPr lang="en-US" sz="3200" dirty="0">
                <a:latin typeface="Courier New" pitchFamily="49" charset="0"/>
              </a:rPr>
              <a:t>		</a:t>
            </a:r>
          </a:p>
        </p:txBody>
      </p:sp>
      <p:sp>
        <p:nvSpPr>
          <p:cNvPr id="4" name="AutoShape 7"/>
          <p:cNvSpPr>
            <a:spLocks noChangeArrowheads="1"/>
          </p:cNvSpPr>
          <p:nvPr/>
        </p:nvSpPr>
        <p:spPr bwMode="auto">
          <a:xfrm>
            <a:off x="697593" y="1092654"/>
            <a:ext cx="1371600" cy="685800"/>
          </a:xfrm>
          <a:prstGeom prst="wedgeRoundRectCallout">
            <a:avLst>
              <a:gd name="adj1" fmla="val 15972"/>
              <a:gd name="adj2" fmla="val 125000"/>
              <a:gd name="adj3" fmla="val 16667"/>
            </a:avLst>
          </a:prstGeom>
          <a:solidFill>
            <a:srgbClr val="FFCC66"/>
          </a:solidFill>
          <a:ln w="19050">
            <a:solidFill>
              <a:schemeClr val="tx1"/>
            </a:solidFill>
            <a:miter lim="800000"/>
            <a:headEnd/>
            <a:tailEnd/>
          </a:ln>
          <a:effectLst/>
        </p:spPr>
        <p:txBody>
          <a:bodyPr anchor="ctr"/>
          <a:lstStyle/>
          <a:p>
            <a:pPr algn="ctr"/>
            <a:r>
              <a:rPr lang="en-US"/>
              <a:t>Bit “0”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09800" y="152400"/>
            <a:ext cx="7772400" cy="762000"/>
          </a:xfrm>
          <a:prstGeom prst="rect">
            <a:avLst/>
          </a:prstGeom>
        </p:spPr>
        <p:txBody>
          <a:bodyPr/>
          <a:lstStyle/>
          <a:p>
            <a:pPr algn="ctr" defTabSz="914400">
              <a:spcBef>
                <a:spcPct val="0"/>
              </a:spcBef>
              <a:defRPr/>
            </a:pPr>
            <a:r>
              <a:rPr lang="en-US" sz="4400">
                <a:latin typeface="+mj-lt"/>
                <a:ea typeface="+mj-ea"/>
                <a:cs typeface="+mj-cs"/>
              </a:rPr>
              <a:t>Octal to Decimal</a:t>
            </a:r>
            <a:endParaRPr lang="en-US" sz="4400" dirty="0">
              <a:latin typeface="+mj-lt"/>
              <a:ea typeface="+mj-ea"/>
              <a:cs typeface="+mj-cs"/>
            </a:endParaRPr>
          </a:p>
        </p:txBody>
      </p:sp>
      <p:sp>
        <p:nvSpPr>
          <p:cNvPr id="3" name="Oval 4"/>
          <p:cNvSpPr>
            <a:spLocks noChangeArrowheads="1"/>
          </p:cNvSpPr>
          <p:nvPr/>
        </p:nvSpPr>
        <p:spPr bwMode="auto">
          <a:xfrm>
            <a:off x="2744788" y="1981200"/>
            <a:ext cx="2513012" cy="666750"/>
          </a:xfrm>
          <a:prstGeom prst="ellipse">
            <a:avLst/>
          </a:prstGeom>
          <a:solidFill>
            <a:srgbClr val="FFCC66"/>
          </a:solidFill>
          <a:ln w="19050">
            <a:solidFill>
              <a:schemeClr val="tx1"/>
            </a:solidFill>
            <a:round/>
            <a:headEnd/>
            <a:tailEnd/>
          </a:ln>
          <a:effectLst/>
        </p:spPr>
        <p:txBody>
          <a:bodyPr wrap="none" anchor="ctr"/>
          <a:lstStyle/>
          <a:p>
            <a:pPr algn="ctr"/>
            <a:r>
              <a:rPr lang="en-US" dirty="0"/>
              <a:t>Decimal</a:t>
            </a:r>
          </a:p>
        </p:txBody>
      </p:sp>
      <p:sp>
        <p:nvSpPr>
          <p:cNvPr id="4" name="Oval 5"/>
          <p:cNvSpPr>
            <a:spLocks noChangeArrowheads="1"/>
          </p:cNvSpPr>
          <p:nvPr/>
        </p:nvSpPr>
        <p:spPr bwMode="auto">
          <a:xfrm>
            <a:off x="6859588" y="1981200"/>
            <a:ext cx="2513012" cy="666750"/>
          </a:xfrm>
          <a:prstGeom prst="ellipse">
            <a:avLst/>
          </a:prstGeom>
          <a:solidFill>
            <a:srgbClr val="FFCC66"/>
          </a:solidFill>
          <a:ln w="19050">
            <a:solidFill>
              <a:schemeClr val="tx1"/>
            </a:solidFill>
            <a:round/>
            <a:headEnd/>
            <a:tailEnd/>
          </a:ln>
          <a:effectLst/>
        </p:spPr>
        <p:txBody>
          <a:bodyPr wrap="none" anchor="ctr"/>
          <a:lstStyle/>
          <a:p>
            <a:pPr algn="ctr"/>
            <a:r>
              <a:rPr lang="en-US"/>
              <a:t>Octal</a:t>
            </a:r>
          </a:p>
        </p:txBody>
      </p:sp>
      <p:sp>
        <p:nvSpPr>
          <p:cNvPr id="5" name="Oval 6"/>
          <p:cNvSpPr>
            <a:spLocks noChangeArrowheads="1"/>
          </p:cNvSpPr>
          <p:nvPr/>
        </p:nvSpPr>
        <p:spPr bwMode="auto">
          <a:xfrm>
            <a:off x="2744788" y="4143375"/>
            <a:ext cx="2513012" cy="666750"/>
          </a:xfrm>
          <a:prstGeom prst="ellipse">
            <a:avLst/>
          </a:prstGeom>
          <a:solidFill>
            <a:srgbClr val="FFCC66"/>
          </a:solidFill>
          <a:ln w="19050">
            <a:solidFill>
              <a:schemeClr val="tx1"/>
            </a:solidFill>
            <a:round/>
            <a:headEnd/>
            <a:tailEnd/>
          </a:ln>
          <a:effectLst/>
        </p:spPr>
        <p:txBody>
          <a:bodyPr wrap="none" anchor="ctr"/>
          <a:lstStyle/>
          <a:p>
            <a:pPr algn="ctr"/>
            <a:r>
              <a:rPr lang="en-US" dirty="0"/>
              <a:t>Binary</a:t>
            </a:r>
          </a:p>
        </p:txBody>
      </p:sp>
      <p:sp>
        <p:nvSpPr>
          <p:cNvPr id="6" name="Oval 3"/>
          <p:cNvSpPr>
            <a:spLocks noChangeArrowheads="1"/>
          </p:cNvSpPr>
          <p:nvPr/>
        </p:nvSpPr>
        <p:spPr bwMode="auto">
          <a:xfrm>
            <a:off x="6931326" y="4245650"/>
            <a:ext cx="2369537" cy="519351"/>
          </a:xfrm>
          <a:prstGeom prst="ellipse">
            <a:avLst/>
          </a:prstGeom>
          <a:solidFill>
            <a:srgbClr val="FFCC66"/>
          </a:solidFill>
          <a:ln w="19050">
            <a:solidFill>
              <a:schemeClr val="tx1"/>
            </a:solidFill>
            <a:round/>
            <a:headEnd/>
            <a:tailEnd/>
          </a:ln>
          <a:effectLst/>
        </p:spPr>
        <p:txBody>
          <a:bodyPr wrap="none" anchor="ctr">
            <a:spAutoFit/>
          </a:bodyPr>
          <a:lstStyle/>
          <a:p>
            <a:pPr algn="ctr"/>
            <a:r>
              <a:rPr lang="en-US" dirty="0"/>
              <a:t>Hexadecimal</a:t>
            </a:r>
          </a:p>
        </p:txBody>
      </p:sp>
      <p:sp>
        <p:nvSpPr>
          <p:cNvPr id="7" name="Line 7"/>
          <p:cNvSpPr>
            <a:spLocks noChangeShapeType="1"/>
          </p:cNvSpPr>
          <p:nvPr/>
        </p:nvSpPr>
        <p:spPr bwMode="auto">
          <a:xfrm rot="16200000" flipV="1">
            <a:off x="6076950" y="1619250"/>
            <a:ext cx="0" cy="1333500"/>
          </a:xfrm>
          <a:prstGeom prst="line">
            <a:avLst/>
          </a:prstGeom>
          <a:noFill/>
          <a:ln w="57150">
            <a:solidFill>
              <a:schemeClr val="folHlink"/>
            </a:solidFill>
            <a:round/>
            <a:headEnd/>
            <a:tailEnd type="triangle" w="med" len="med"/>
          </a:ln>
          <a:effectLst/>
        </p:spPr>
        <p:txBody>
          <a:bodyPr anchor="ctr">
            <a:spAutoFit/>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00C4F1C3-3ADD-491F-8C66-57912A2421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useBgFill="1">
        <p:nvSpPr>
          <p:cNvPr id="10" name="Rectangle 9">
            <a:extLst>
              <a:ext uri="{FF2B5EF4-FFF2-40B4-BE49-F238E27FC236}">
                <a16:creationId xmlns:a16="http://schemas.microsoft.com/office/drawing/2014/main" xmlns="" id="{7CC8E824-E412-447F-970F-CF57229460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1999" cy="685799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xmlns="" id="{5071C934-7D7D-41C5-9203-CEA15E7055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55058" cy="6858000"/>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Rectangle 3"/>
          <p:cNvSpPr txBox="1">
            <a:spLocks noChangeArrowheads="1"/>
          </p:cNvSpPr>
          <p:nvPr/>
        </p:nvSpPr>
        <p:spPr>
          <a:xfrm>
            <a:off x="231141" y="424543"/>
            <a:ext cx="11293492" cy="5799285"/>
          </a:xfrm>
          <a:prstGeom prst="rect">
            <a:avLst/>
          </a:prstGeom>
        </p:spPr>
        <p:txBody>
          <a:bodyPr vert="horz" lIns="91440" tIns="45720" rIns="91440" bIns="45720" rtlCol="0" anchor="ctr">
            <a:normAutofit/>
          </a:bodyPr>
          <a:lstStyle/>
          <a:p>
            <a:pPr marL="342900" indent="-182880" defTabSz="914400">
              <a:lnSpc>
                <a:spcPct val="90000"/>
              </a:lnSpc>
              <a:spcBef>
                <a:spcPct val="20000"/>
              </a:spcBef>
              <a:buClr>
                <a:schemeClr val="accent1"/>
              </a:buClr>
              <a:buSzPct val="80000"/>
              <a:buFont typeface="Corbel" pitchFamily="34" charset="0"/>
              <a:buChar char="•"/>
              <a:defRPr/>
            </a:pPr>
            <a:r>
              <a:rPr lang="en-US" sz="4000" dirty="0"/>
              <a:t>Technique</a:t>
            </a:r>
          </a:p>
          <a:p>
            <a:pPr marL="742950" lvl="1" indent="-182880" defTabSz="914400">
              <a:lnSpc>
                <a:spcPct val="90000"/>
              </a:lnSpc>
              <a:spcBef>
                <a:spcPct val="20000"/>
              </a:spcBef>
              <a:buClr>
                <a:schemeClr val="accent1"/>
              </a:buClr>
              <a:buSzPct val="80000"/>
              <a:buFont typeface="Corbel" pitchFamily="34" charset="0"/>
              <a:buChar char="•"/>
              <a:defRPr/>
            </a:pPr>
            <a:r>
              <a:rPr lang="en-US" sz="4000" dirty="0"/>
              <a:t>Multiply each bit by 8</a:t>
            </a:r>
            <a:r>
              <a:rPr lang="en-US" sz="4000" i="1" baseline="30000" dirty="0"/>
              <a:t>n</a:t>
            </a:r>
            <a:r>
              <a:rPr lang="en-US" sz="4000" dirty="0"/>
              <a:t>, where </a:t>
            </a:r>
            <a:r>
              <a:rPr lang="en-US" sz="4000" i="1" dirty="0"/>
              <a:t>n</a:t>
            </a:r>
            <a:r>
              <a:rPr lang="en-US" sz="4000" dirty="0"/>
              <a:t> is the “weight” of the bit</a:t>
            </a:r>
          </a:p>
          <a:p>
            <a:pPr marL="742950" lvl="1" indent="-182880" defTabSz="914400">
              <a:lnSpc>
                <a:spcPct val="90000"/>
              </a:lnSpc>
              <a:spcBef>
                <a:spcPct val="20000"/>
              </a:spcBef>
              <a:buClr>
                <a:schemeClr val="accent1"/>
              </a:buClr>
              <a:buSzPct val="80000"/>
              <a:buFont typeface="Corbel" pitchFamily="34" charset="0"/>
              <a:buChar char="•"/>
              <a:defRPr/>
            </a:pPr>
            <a:r>
              <a:rPr lang="en-US" sz="4000" dirty="0"/>
              <a:t>The weight is the position of the bit, starting from 0 on the right</a:t>
            </a:r>
          </a:p>
          <a:p>
            <a:pPr marL="742950" lvl="1" indent="-182880" defTabSz="914400">
              <a:lnSpc>
                <a:spcPct val="90000"/>
              </a:lnSpc>
              <a:spcBef>
                <a:spcPct val="20000"/>
              </a:spcBef>
              <a:buClr>
                <a:schemeClr val="accent1"/>
              </a:buClr>
              <a:buSzPct val="80000"/>
              <a:buFont typeface="Corbel" pitchFamily="34" charset="0"/>
              <a:buChar char="•"/>
              <a:defRPr/>
            </a:pPr>
            <a:r>
              <a:rPr lang="en-US" sz="4000" dirty="0"/>
              <a:t>Add the results</a:t>
            </a:r>
          </a:p>
        </p:txBody>
      </p:sp>
    </p:spTree>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xmlns=""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otalTime>10</TotalTime>
  <Words>1624</Words>
  <Application>Microsoft Office PowerPoint</Application>
  <PresentationFormat>Custom</PresentationFormat>
  <Paragraphs>526</Paragraphs>
  <Slides>61</Slides>
  <Notes>0</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Basis</vt:lpstr>
      <vt:lpstr>Number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Binary Subtraction</vt:lpstr>
      <vt:lpstr>Binary Division</vt:lpstr>
      <vt:lpstr>Binary Division</vt:lpstr>
      <vt:lpstr>Signed/Unsigned Numbers</vt:lpstr>
      <vt:lpstr>Signed/Unsigned Numbers</vt:lpstr>
      <vt:lpstr>Signed/Unsigned Numbers</vt:lpstr>
      <vt:lpstr>Complements of Binary Numbers</vt:lpstr>
      <vt:lpstr>One’s Complement</vt:lpstr>
      <vt:lpstr>One’s Complement</vt:lpstr>
      <vt:lpstr>One’s Complement</vt:lpstr>
      <vt:lpstr>One’s Complement</vt:lpstr>
      <vt:lpstr>Two’s Complement</vt:lpstr>
      <vt:lpstr>Two’s Complement</vt:lpstr>
      <vt:lpstr>Two’s Complement</vt:lpstr>
      <vt:lpstr>Two’s Complement</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Number system</dc:title>
  <dc:creator>SWASTI PATEL</dc:creator>
  <cp:lastModifiedBy>WIN7</cp:lastModifiedBy>
  <cp:revision>3</cp:revision>
  <dcterms:created xsi:type="dcterms:W3CDTF">2018-08-05T04:45:30Z</dcterms:created>
  <dcterms:modified xsi:type="dcterms:W3CDTF">2018-12-17T01:31:35Z</dcterms:modified>
</cp:coreProperties>
</file>