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89" r:id="rId6"/>
    <p:sldId id="290" r:id="rId7"/>
    <p:sldId id="291" r:id="rId8"/>
    <p:sldId id="292" r:id="rId9"/>
    <p:sldId id="258" r:id="rId10"/>
    <p:sldId id="259" r:id="rId11"/>
    <p:sldId id="260" r:id="rId12"/>
    <p:sldId id="261" r:id="rId13"/>
    <p:sldId id="262" r:id="rId14"/>
    <p:sldId id="263" r:id="rId15"/>
    <p:sldId id="264" r:id="rId16"/>
    <p:sldId id="265" r:id="rId17"/>
    <p:sldId id="266" r:id="rId18"/>
    <p:sldId id="267" r:id="rId19"/>
    <p:sldId id="294" r:id="rId20"/>
    <p:sldId id="295" r:id="rId21"/>
    <p:sldId id="296" r:id="rId22"/>
    <p:sldId id="297" r:id="rId23"/>
    <p:sldId id="269" r:id="rId24"/>
    <p:sldId id="270" r:id="rId25"/>
    <p:sldId id="271" r:id="rId26"/>
    <p:sldId id="272" r:id="rId27"/>
    <p:sldId id="273" r:id="rId28"/>
    <p:sldId id="274" r:id="rId29"/>
    <p:sldId id="278" r:id="rId30"/>
    <p:sldId id="275" r:id="rId31"/>
    <p:sldId id="279" r:id="rId32"/>
    <p:sldId id="276" r:id="rId33"/>
    <p:sldId id="280" r:id="rId34"/>
    <p:sldId id="277" r:id="rId35"/>
    <p:sldId id="281" r:id="rId36"/>
    <p:sldId id="282" r:id="rId37"/>
    <p:sldId id="283" r:id="rId38"/>
    <p:sldId id="284" r:id="rId39"/>
    <p:sldId id="299" r:id="rId40"/>
    <p:sldId id="298" r:id="rId41"/>
    <p:sldId id="300" r:id="rId42"/>
    <p:sldId id="301" r:id="rId43"/>
    <p:sldId id="306" r:id="rId44"/>
    <p:sldId id="302" r:id="rId45"/>
    <p:sldId id="307" r:id="rId46"/>
    <p:sldId id="303" r:id="rId47"/>
    <p:sldId id="308" r:id="rId48"/>
    <p:sldId id="304" r:id="rId49"/>
    <p:sldId id="309" r:id="rId50"/>
    <p:sldId id="305" r:id="rId51"/>
    <p:sldId id="310" r:id="rId52"/>
    <p:sldId id="311"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0" d="100"/>
          <a:sy n="80" d="100"/>
        </p:scale>
        <p:origin x="-25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FFB4A-F367-660F-7CD2-0B642A491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F2F9453-4A07-6AA4-FBF0-756979CB9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7E38A64-EAD1-503D-ADEE-0D1CF68FB218}"/>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5" name="Footer Placeholder 4">
            <a:extLst>
              <a:ext uri="{FF2B5EF4-FFF2-40B4-BE49-F238E27FC236}">
                <a16:creationId xmlns:a16="http://schemas.microsoft.com/office/drawing/2014/main" xmlns="" id="{A2CC3B5F-0B67-BFB8-EDB5-C9E8AB2D6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C37C74-BA04-6976-BB06-EB51EF7BF5D2}"/>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69849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639B5-9BC5-6873-4FFB-0F42D0503C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F009194-1D41-48CA-6DEF-F0C584304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0287EE-2063-DD6A-1D42-6C1F28E231E7}"/>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5" name="Footer Placeholder 4">
            <a:extLst>
              <a:ext uri="{FF2B5EF4-FFF2-40B4-BE49-F238E27FC236}">
                <a16:creationId xmlns:a16="http://schemas.microsoft.com/office/drawing/2014/main" xmlns="" id="{80B2C54F-A083-3B8E-D829-1BB20F428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268005B-FE0E-1998-606D-B53D896BB831}"/>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54027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93B2FF-6468-D9D7-C8CD-26B558AB2C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E10A3C-BA0B-5227-AE70-905D9AD964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EBC307-563E-E4A9-4DC0-6F6375B039AB}"/>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5" name="Footer Placeholder 4">
            <a:extLst>
              <a:ext uri="{FF2B5EF4-FFF2-40B4-BE49-F238E27FC236}">
                <a16:creationId xmlns:a16="http://schemas.microsoft.com/office/drawing/2014/main" xmlns="" id="{A1169ACA-1AC6-90A2-90DB-532B8A913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B50EA6-64B5-998F-84DE-4B769FC7F12A}"/>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376939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42C68-2F02-CFA7-0D18-5FBD7CE123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FD9D622-810B-C151-C1D1-4A20AD6DE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F4F6DB-4D56-313C-853A-1D1A1FE0BEA9}"/>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5" name="Footer Placeholder 4">
            <a:extLst>
              <a:ext uri="{FF2B5EF4-FFF2-40B4-BE49-F238E27FC236}">
                <a16:creationId xmlns:a16="http://schemas.microsoft.com/office/drawing/2014/main" xmlns="" id="{D018AC48-9528-086A-76BB-F5FA1CD4A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1461FF0-2C01-13C2-E5C5-7DCC80738DB9}"/>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335536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57CD5E-394A-CA7B-E607-1094E19FB9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E6955AF-1C5A-18DD-A1AC-3C84FB093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DD97612-8246-9938-7433-C7B5E9EEE3C4}"/>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5" name="Footer Placeholder 4">
            <a:extLst>
              <a:ext uri="{FF2B5EF4-FFF2-40B4-BE49-F238E27FC236}">
                <a16:creationId xmlns:a16="http://schemas.microsoft.com/office/drawing/2014/main" xmlns="" id="{2FC085E6-EEBB-BF3F-95F7-0B0141A04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97E6B2-BF21-5BDA-0048-2DC3FF983A93}"/>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150361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0E1FB-AC31-0904-38FF-EABB5D5C15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BEB023-E6DB-AA9E-32E4-BC524236F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644C443-AFD3-B7F3-CAFE-560FA85CA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46A43C1-EA86-AA4A-12EF-306351643650}"/>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6" name="Footer Placeholder 5">
            <a:extLst>
              <a:ext uri="{FF2B5EF4-FFF2-40B4-BE49-F238E27FC236}">
                <a16:creationId xmlns:a16="http://schemas.microsoft.com/office/drawing/2014/main" xmlns="" id="{E48AB0BA-9ECC-7676-57C8-F4E48041F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919EA8-3C0F-E170-DC85-8D9C5B8263E7}"/>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220854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0FB0C-E455-24D1-A92B-EFE048D79D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D86027-9A63-1989-B5EA-02DE306FA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F4A7332-7BDF-F52E-535C-A97092043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04218DB-653A-5727-A9EB-65333FC5A7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12ABBBE-660E-502C-DDA5-799B6E906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43D5F48-E4F4-271E-EBD7-88C2104E8C7D}"/>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8" name="Footer Placeholder 7">
            <a:extLst>
              <a:ext uri="{FF2B5EF4-FFF2-40B4-BE49-F238E27FC236}">
                <a16:creationId xmlns:a16="http://schemas.microsoft.com/office/drawing/2014/main" xmlns="" id="{EB98719B-07B0-35E4-54B3-B8C347700F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F195282-EE6F-2310-E9AC-205A500EFDD5}"/>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54767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49A3E2-D105-ECA1-5340-92DAE083F2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556714-B4A4-C96C-DF68-B2B5B6546B2B}"/>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4" name="Footer Placeholder 3">
            <a:extLst>
              <a:ext uri="{FF2B5EF4-FFF2-40B4-BE49-F238E27FC236}">
                <a16:creationId xmlns:a16="http://schemas.microsoft.com/office/drawing/2014/main" xmlns="" id="{C1D1D937-CE1E-EABC-3CED-04589CACF4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3DEDE4E-CEC7-F8D9-EA95-3687B9B48E09}"/>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309365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2E8681C-EB54-35CF-2217-75A52759A84F}"/>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3" name="Footer Placeholder 2">
            <a:extLst>
              <a:ext uri="{FF2B5EF4-FFF2-40B4-BE49-F238E27FC236}">
                <a16:creationId xmlns:a16="http://schemas.microsoft.com/office/drawing/2014/main" xmlns="" id="{76B822F0-CBA5-0FF2-DE67-7E63E50454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3F9741F-4FBB-6D15-CD39-951879E0F55C}"/>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167737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6C610-7921-DB2F-266B-81E967F5A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7540FC0-A14D-ABC2-A2F7-AE105ACED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425CD84-0A1F-C619-2600-ED1DEC398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FC45DF-4A4A-0F58-528B-2AA2DE274C0A}"/>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6" name="Footer Placeholder 5">
            <a:extLst>
              <a:ext uri="{FF2B5EF4-FFF2-40B4-BE49-F238E27FC236}">
                <a16:creationId xmlns:a16="http://schemas.microsoft.com/office/drawing/2014/main" xmlns="" id="{891B87F7-021A-2D34-EAD4-23FBC441A4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5983316-B97D-F46C-43B4-249A17B4975E}"/>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371400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E19D8-32E8-AF4A-25FC-1CEE5B4F7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94F1823-2CA8-01D6-864C-EA087FF9C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0D7156-7D8C-751F-CB12-41DC8E1A1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E2D708A-83FB-CB32-F6F1-B354417AC622}"/>
              </a:ext>
            </a:extLst>
          </p:cNvPr>
          <p:cNvSpPr>
            <a:spLocks noGrp="1"/>
          </p:cNvSpPr>
          <p:nvPr>
            <p:ph type="dt" sz="half" idx="10"/>
          </p:nvPr>
        </p:nvSpPr>
        <p:spPr/>
        <p:txBody>
          <a:bodyPr/>
          <a:lstStyle/>
          <a:p>
            <a:fld id="{8FFAA5E3-A1AE-4FE6-9216-CA73251092E5}" type="datetimeFigureOut">
              <a:rPr lang="en-IN" smtClean="0"/>
              <a:t>02-03-2024</a:t>
            </a:fld>
            <a:endParaRPr lang="en-IN"/>
          </a:p>
        </p:txBody>
      </p:sp>
      <p:sp>
        <p:nvSpPr>
          <p:cNvPr id="6" name="Footer Placeholder 5">
            <a:extLst>
              <a:ext uri="{FF2B5EF4-FFF2-40B4-BE49-F238E27FC236}">
                <a16:creationId xmlns:a16="http://schemas.microsoft.com/office/drawing/2014/main" xmlns="" id="{9C759005-4D56-39CF-0644-EDEFBF5EAA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D9A1E37-171E-88D8-39FB-FFB18B676B3A}"/>
              </a:ext>
            </a:extLst>
          </p:cNvPr>
          <p:cNvSpPr>
            <a:spLocks noGrp="1"/>
          </p:cNvSpPr>
          <p:nvPr>
            <p:ph type="sldNum" sz="quarter" idx="12"/>
          </p:nvPr>
        </p:nvSpPr>
        <p:spPr/>
        <p:txBody>
          <a:bodyPr/>
          <a:lstStyle/>
          <a:p>
            <a:fld id="{794166DC-793F-468E-9812-6A14856957AE}" type="slidenum">
              <a:rPr lang="en-IN" smtClean="0"/>
              <a:t>‹#›</a:t>
            </a:fld>
            <a:endParaRPr lang="en-IN"/>
          </a:p>
        </p:txBody>
      </p:sp>
    </p:spTree>
    <p:extLst>
      <p:ext uri="{BB962C8B-B14F-4D97-AF65-F5344CB8AC3E}">
        <p14:creationId xmlns:p14="http://schemas.microsoft.com/office/powerpoint/2010/main" val="281464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28F51F2-8C07-FA5A-AD63-20FD79B0A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262D71A-00B3-B4FB-8B93-5929B8244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6BEA62-40AB-BA8B-0CC7-47C1A69D9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AA5E3-A1AE-4FE6-9216-CA73251092E5}" type="datetimeFigureOut">
              <a:rPr lang="en-IN" smtClean="0"/>
              <a:t>02-03-2024</a:t>
            </a:fld>
            <a:endParaRPr lang="en-IN"/>
          </a:p>
        </p:txBody>
      </p:sp>
      <p:sp>
        <p:nvSpPr>
          <p:cNvPr id="5" name="Footer Placeholder 4">
            <a:extLst>
              <a:ext uri="{FF2B5EF4-FFF2-40B4-BE49-F238E27FC236}">
                <a16:creationId xmlns:a16="http://schemas.microsoft.com/office/drawing/2014/main" xmlns="" id="{CC7460B5-0426-2159-1FEF-25C2A76B1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562C170-A50D-DA80-4698-236F21365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166DC-793F-468E-9812-6A14856957AE}" type="slidenum">
              <a:rPr lang="en-IN" smtClean="0"/>
              <a:t>‹#›</a:t>
            </a:fld>
            <a:endParaRPr lang="en-IN"/>
          </a:p>
        </p:txBody>
      </p:sp>
    </p:spTree>
    <p:extLst>
      <p:ext uri="{BB962C8B-B14F-4D97-AF65-F5344CB8AC3E}">
        <p14:creationId xmlns:p14="http://schemas.microsoft.com/office/powerpoint/2010/main" val="364912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Indirect_addres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geeksforgeeks.org/difference-between-high-level-and-low-level-langua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hare.net/sreelakshmikv/memory-heirarchy#4" TargetMode="External"/><Relationship Id="rId2" Type="http://schemas.openxmlformats.org/officeDocument/2006/relationships/hyperlink" Target="https://www.slideshare.net/sreelakshmikv/memory-heirarchy#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slideshare.net/sreelakshmikv/memory-heirarchy#6"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slideshare.net/sreelakshmikv/memory-heirarchy#7"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slideshare.net/sreelakshmikv/memory-heirarchy#9"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slideshare.net/sreelakshmikv/memory-heirarchy#13" TargetMode="External"/><Relationship Id="rId2" Type="http://schemas.openxmlformats.org/officeDocument/2006/relationships/hyperlink" Target="https://www.slideshare.net/sreelakshmikv/memory-heirarchy#1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slideshare.net/sreelakshmikv/memory-heirarchy#1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s://www.slideshare.net/sreelakshmikv/memory-heirarchy#1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slideshare.net/sreelakshmikv/memory-heirarchy#17" TargetMode="External"/><Relationship Id="rId2" Type="http://schemas.openxmlformats.org/officeDocument/2006/relationships/hyperlink" Target="https://www.slideshare.net/sreelakshmikv/memory-heirarchy#16"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slideshare.net/14208/associative-memory-14208#3" TargetMode="External"/><Relationship Id="rId2" Type="http://schemas.openxmlformats.org/officeDocument/2006/relationships/hyperlink" Target="https://www.slideshare.net/14208/associative-memory-14208#2"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435" y="332657"/>
            <a:ext cx="10363200" cy="720080"/>
          </a:xfrm>
        </p:spPr>
        <p:txBody>
          <a:bodyPr>
            <a:normAutofit fontScale="90000"/>
          </a:bodyPr>
          <a:lstStyle/>
          <a:p>
            <a:r>
              <a:rPr lang="en-US" dirty="0" smtClean="0"/>
              <a:t>REGISTER TRANSFER LANGUAGE</a:t>
            </a:r>
            <a:endParaRPr lang="en-IN" dirty="0"/>
          </a:p>
        </p:txBody>
      </p:sp>
      <p:sp>
        <p:nvSpPr>
          <p:cNvPr id="3" name="Subtitle 2"/>
          <p:cNvSpPr>
            <a:spLocks noGrp="1"/>
          </p:cNvSpPr>
          <p:nvPr>
            <p:ph type="subTitle" idx="1"/>
          </p:nvPr>
        </p:nvSpPr>
        <p:spPr>
          <a:xfrm>
            <a:off x="1007435" y="1268760"/>
            <a:ext cx="10369152" cy="5040560"/>
          </a:xfrm>
        </p:spPr>
        <p:txBody>
          <a:bodyPr>
            <a:normAutofit lnSpcReduction="10000"/>
          </a:bodyPr>
          <a:lstStyle/>
          <a:p>
            <a:pPr algn="l" fontAlgn="base"/>
            <a:r>
              <a:rPr lang="en-US" dirty="0">
                <a:solidFill>
                  <a:schemeClr val="tx1"/>
                </a:solidFill>
              </a:rPr>
              <a:t>In symbolic notation, it is used to describe the micro-operations transfer among registers. It is a kind of intermediate representation (IR) that is very close to assembly language, such as that which is used in a </a:t>
            </a:r>
            <a:r>
              <a:rPr lang="en-US" dirty="0" smtClean="0">
                <a:solidFill>
                  <a:schemeClr val="tx1"/>
                </a:solidFill>
              </a:rPr>
              <a:t>compiler. The </a:t>
            </a:r>
            <a:r>
              <a:rPr lang="en-US" dirty="0">
                <a:solidFill>
                  <a:schemeClr val="tx1"/>
                </a:solidFill>
              </a:rPr>
              <a:t>term “Register Transfer” can perform micro-operations and transfer the result of operation to the same or other register. </a:t>
            </a:r>
          </a:p>
          <a:p>
            <a:pPr algn="l" fontAlgn="base"/>
            <a:r>
              <a:rPr lang="en-US" b="1" dirty="0">
                <a:solidFill>
                  <a:schemeClr val="tx1"/>
                </a:solidFill>
              </a:rPr>
              <a:t>Micro-operations :</a:t>
            </a:r>
            <a:r>
              <a:rPr lang="en-US" dirty="0">
                <a:solidFill>
                  <a:schemeClr val="tx1"/>
                </a:solidFill>
              </a:rPr>
              <a:t> </a:t>
            </a:r>
            <a:br>
              <a:rPr lang="en-US" dirty="0">
                <a:solidFill>
                  <a:schemeClr val="tx1"/>
                </a:solidFill>
              </a:rPr>
            </a:br>
            <a:r>
              <a:rPr lang="en-US" dirty="0">
                <a:solidFill>
                  <a:schemeClr val="tx1"/>
                </a:solidFill>
              </a:rPr>
              <a:t>The operation executed on the data store in registers are called micro-operations. They are detailed low-level instructions used in some designs to implement complex machine instructions. </a:t>
            </a:r>
          </a:p>
          <a:p>
            <a:pPr algn="l" fontAlgn="base"/>
            <a:r>
              <a:rPr lang="en-US" b="1" dirty="0">
                <a:solidFill>
                  <a:schemeClr val="tx1"/>
                </a:solidFill>
              </a:rPr>
              <a:t>Register Transfer :</a:t>
            </a:r>
            <a:r>
              <a:rPr lang="en-US" dirty="0">
                <a:solidFill>
                  <a:schemeClr val="tx1"/>
                </a:solidFill>
              </a:rPr>
              <a:t> </a:t>
            </a:r>
            <a:br>
              <a:rPr lang="en-US" dirty="0">
                <a:solidFill>
                  <a:schemeClr val="tx1"/>
                </a:solidFill>
              </a:rPr>
            </a:br>
            <a:r>
              <a:rPr lang="en-US" dirty="0">
                <a:solidFill>
                  <a:schemeClr val="tx1"/>
                </a:solidFill>
              </a:rPr>
              <a:t>The information transformed from one register to another register is represented in symbolic form by replacement operator is called Register Transfer. </a:t>
            </a:r>
          </a:p>
          <a:p>
            <a:pPr algn="l" fontAlgn="base"/>
            <a:r>
              <a:rPr lang="en-US" b="1" dirty="0">
                <a:solidFill>
                  <a:schemeClr val="tx1"/>
                </a:solidFill>
              </a:rPr>
              <a:t>Replacement Operator :</a:t>
            </a:r>
            <a:r>
              <a:rPr lang="en-US" dirty="0">
                <a:solidFill>
                  <a:schemeClr val="tx1"/>
                </a:solidFill>
              </a:rPr>
              <a:t> </a:t>
            </a:r>
            <a:br>
              <a:rPr lang="en-US" dirty="0">
                <a:solidFill>
                  <a:schemeClr val="tx1"/>
                </a:solidFill>
              </a:rPr>
            </a:br>
            <a:r>
              <a:rPr lang="en-US" dirty="0">
                <a:solidFill>
                  <a:schemeClr val="tx1"/>
                </a:solidFill>
              </a:rPr>
              <a:t>In the statement, R2 &lt;- R1, </a:t>
            </a:r>
            <a:r>
              <a:rPr lang="en-US" b="1" dirty="0">
                <a:solidFill>
                  <a:schemeClr val="tx1"/>
                </a:solidFill>
              </a:rPr>
              <a:t>&lt;-</a:t>
            </a:r>
            <a:r>
              <a:rPr lang="en-US" dirty="0">
                <a:solidFill>
                  <a:schemeClr val="tx1"/>
                </a:solidFill>
              </a:rPr>
              <a:t> acts as a replacement operator. This statement defines the transfer of content of register R1 into register R2. </a:t>
            </a:r>
          </a:p>
          <a:p>
            <a:pPr algn="l"/>
            <a:endParaRPr lang="en-IN" dirty="0">
              <a:solidFill>
                <a:schemeClr val="tx1"/>
              </a:solidFill>
            </a:endParaRPr>
          </a:p>
        </p:txBody>
      </p:sp>
    </p:spTree>
    <p:extLst>
      <p:ext uri="{BB962C8B-B14F-4D97-AF65-F5344CB8AC3E}">
        <p14:creationId xmlns:p14="http://schemas.microsoft.com/office/powerpoint/2010/main" val="236939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0E552-457B-DFB9-3503-B24E72377BCD}"/>
              </a:ext>
            </a:extLst>
          </p:cNvPr>
          <p:cNvSpPr>
            <a:spLocks noGrp="1"/>
          </p:cNvSpPr>
          <p:nvPr>
            <p:ph type="title"/>
          </p:nvPr>
        </p:nvSpPr>
        <p:spPr>
          <a:xfrm>
            <a:off x="838200" y="365125"/>
            <a:ext cx="10515600" cy="725121"/>
          </a:xfrm>
        </p:spPr>
        <p:txBody>
          <a:bodyPr/>
          <a:lstStyle/>
          <a:p>
            <a:r>
              <a:rPr lang="en-IN" dirty="0"/>
              <a:t>Arithmetic micro-operation</a:t>
            </a:r>
          </a:p>
        </p:txBody>
      </p:sp>
      <p:sp>
        <p:nvSpPr>
          <p:cNvPr id="5" name="TextBox 4">
            <a:extLst>
              <a:ext uri="{FF2B5EF4-FFF2-40B4-BE49-F238E27FC236}">
                <a16:creationId xmlns:a16="http://schemas.microsoft.com/office/drawing/2014/main" xmlns="" id="{95B6ECC8-A3BF-7A22-31C7-F80BE73089F6}"/>
              </a:ext>
            </a:extLst>
          </p:cNvPr>
          <p:cNvSpPr txBox="1"/>
          <p:nvPr/>
        </p:nvSpPr>
        <p:spPr>
          <a:xfrm>
            <a:off x="694594" y="1222924"/>
            <a:ext cx="11262944" cy="59708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273239"/>
                </a:solidFill>
                <a:effectLst/>
                <a:latin typeface="Nunito" pitchFamily="2" charset="0"/>
              </a:rPr>
              <a:t>Increment –</a:t>
            </a:r>
            <a:r>
              <a:rPr kumimoji="0" lang="en-US" altLang="en-US" sz="1400" b="0" i="0" u="none" strike="noStrike" cap="none" normalizeH="0" baseline="0" dirty="0">
                <a:ln>
                  <a:noFill/>
                </a:ln>
                <a:solidFill>
                  <a:srgbClr val="273239"/>
                </a:solidFill>
                <a:effectLst/>
                <a:latin typeface="Nunito" pitchFamily="2" charset="0"/>
              </a:rPr>
              <a:t> </a:t>
            </a:r>
            <a:br>
              <a:rPr kumimoji="0" lang="en-US" altLang="en-US" sz="1400" b="0" i="0" u="none" strike="noStrike" cap="none" normalizeH="0" baseline="0" dirty="0">
                <a:ln>
                  <a:noFill/>
                </a:ln>
                <a:solidFill>
                  <a:srgbClr val="273239"/>
                </a:solidFill>
                <a:effectLst/>
                <a:latin typeface="Nunito" pitchFamily="2" charset="0"/>
              </a:rPr>
            </a:br>
            <a:r>
              <a:rPr kumimoji="0" lang="en-US" altLang="en-US" sz="1400" b="0" i="0" u="none" strike="noStrike" cap="none" normalizeH="0" baseline="0" dirty="0">
                <a:ln>
                  <a:noFill/>
                </a:ln>
                <a:solidFill>
                  <a:srgbClr val="273239"/>
                </a:solidFill>
                <a:effectLst/>
                <a:latin typeface="Nunito" pitchFamily="2" charset="0"/>
              </a:rPr>
              <a:t>In Increment micro-operation, the value inside the R1 register is increased by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Nunito" pitchFamily="2" charset="0"/>
              </a:rPr>
              <a:t>  </a:t>
            </a:r>
            <a:r>
              <a:rPr kumimoji="0" lang="en-US" altLang="en-US" sz="5400" b="0" i="0" u="none" strike="noStrike" cap="none" normalizeH="0" baseline="0" dirty="0">
                <a:ln>
                  <a:noFill/>
                </a:ln>
                <a:solidFill>
                  <a:srgbClr val="273239"/>
                </a:solidFill>
                <a:effectLst/>
                <a:latin typeface="Nunito" pitchFamily="2"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273239"/>
                </a:solidFill>
                <a:effectLst/>
                <a:latin typeface="Nunito" pitchFamily="2" charset="0"/>
              </a:rPr>
              <a:t>Decrement –</a:t>
            </a:r>
            <a:r>
              <a:rPr kumimoji="0" lang="en-US" altLang="en-US" sz="1400" b="0" i="0" u="none" strike="noStrike" cap="none" normalizeH="0" baseline="0" dirty="0">
                <a:ln>
                  <a:noFill/>
                </a:ln>
                <a:solidFill>
                  <a:srgbClr val="273239"/>
                </a:solidFill>
                <a:effectLst/>
                <a:latin typeface="Nunito" pitchFamily="2" charset="0"/>
              </a:rPr>
              <a:t> </a:t>
            </a:r>
            <a:br>
              <a:rPr kumimoji="0" lang="en-US" altLang="en-US" sz="1400" b="0" i="0" u="none" strike="noStrike" cap="none" normalizeH="0" baseline="0" dirty="0">
                <a:ln>
                  <a:noFill/>
                </a:ln>
                <a:solidFill>
                  <a:srgbClr val="273239"/>
                </a:solidFill>
                <a:effectLst/>
                <a:latin typeface="Nunito" pitchFamily="2" charset="0"/>
              </a:rPr>
            </a:br>
            <a:r>
              <a:rPr kumimoji="0" lang="en-US" altLang="en-US" sz="1400" b="0" i="0" u="none" strike="noStrike" cap="none" normalizeH="0" baseline="0" dirty="0">
                <a:ln>
                  <a:noFill/>
                </a:ln>
                <a:solidFill>
                  <a:srgbClr val="273239"/>
                </a:solidFill>
                <a:effectLst/>
                <a:latin typeface="Nunito" pitchFamily="2" charset="0"/>
              </a:rPr>
              <a:t>In Decrement micro-operation, the value inside the R1 register is decreased by 1. </a:t>
            </a:r>
            <a:br>
              <a:rPr kumimoji="0" lang="en-US" altLang="en-US" sz="1400" b="0" i="0" u="none" strike="noStrike" cap="none" normalizeH="0" baseline="0" dirty="0">
                <a:ln>
                  <a:noFill/>
                </a:ln>
                <a:solidFill>
                  <a:srgbClr val="273239"/>
                </a:solidFill>
                <a:effectLst/>
                <a:latin typeface="Nunito" pitchFamily="2" charset="0"/>
              </a:rPr>
            </a:br>
            <a:r>
              <a:rPr kumimoji="0" lang="en-US" altLang="en-US" sz="1400" b="0" i="0" u="none" strike="noStrike" cap="none" normalizeH="0" baseline="0" dirty="0">
                <a:ln>
                  <a:noFill/>
                </a:ln>
                <a:solidFill>
                  <a:srgbClr val="273239"/>
                </a:solidFill>
                <a:effectLst/>
                <a:latin typeface="Nunito"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Nunito" pitchFamily="2" charset="0"/>
              </a:rPr>
              <a:t>  </a:t>
            </a:r>
            <a:r>
              <a:rPr kumimoji="0" lang="en-US" altLang="en-US" sz="5400" b="0" i="0" u="none" strike="noStrike" cap="none" normalizeH="0" baseline="0" dirty="0">
                <a:ln>
                  <a:noFill/>
                </a:ln>
                <a:solidFill>
                  <a:srgbClr val="273239"/>
                </a:solidFill>
                <a:effectLst/>
                <a:latin typeface="Nunito" pitchFamily="2"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273239"/>
                </a:solidFill>
                <a:effectLst/>
                <a:latin typeface="Nunito" pitchFamily="2" charset="0"/>
              </a:rPr>
              <a:t>1’s Complement –</a:t>
            </a:r>
            <a:r>
              <a:rPr kumimoji="0" lang="en-US" altLang="en-US" sz="1400" b="0" i="0" u="none" strike="noStrike" cap="none" normalizeH="0" baseline="0" dirty="0">
                <a:ln>
                  <a:noFill/>
                </a:ln>
                <a:solidFill>
                  <a:srgbClr val="273239"/>
                </a:solidFill>
                <a:effectLst/>
                <a:latin typeface="Nunito" pitchFamily="2" charset="0"/>
              </a:rPr>
              <a:t> </a:t>
            </a:r>
            <a:br>
              <a:rPr kumimoji="0" lang="en-US" altLang="en-US" sz="1400" b="0" i="0" u="none" strike="noStrike" cap="none" normalizeH="0" baseline="0" dirty="0">
                <a:ln>
                  <a:noFill/>
                </a:ln>
                <a:solidFill>
                  <a:srgbClr val="273239"/>
                </a:solidFill>
                <a:effectLst/>
                <a:latin typeface="Nunito" pitchFamily="2" charset="0"/>
              </a:rPr>
            </a:br>
            <a:r>
              <a:rPr kumimoji="0" lang="en-US" altLang="en-US" sz="1400" b="0" i="0" u="none" strike="noStrike" cap="none" normalizeH="0" baseline="0" dirty="0">
                <a:ln>
                  <a:noFill/>
                </a:ln>
                <a:solidFill>
                  <a:srgbClr val="273239"/>
                </a:solidFill>
                <a:effectLst/>
                <a:latin typeface="Nunito" pitchFamily="2" charset="0"/>
              </a:rPr>
              <a:t>In this micro-operation, the complement of the value inside the register R1 is taken.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Nunito" pitchFamily="2" charset="0"/>
              </a:rPr>
              <a:t>  </a:t>
            </a:r>
            <a:r>
              <a:rPr kumimoji="0" lang="en-US" altLang="en-US" sz="5400" b="0" i="0" u="none" strike="noStrike" cap="none" normalizeH="0" baseline="0" dirty="0">
                <a:ln>
                  <a:noFill/>
                </a:ln>
                <a:solidFill>
                  <a:srgbClr val="273239"/>
                </a:solidFill>
                <a:effectLst/>
                <a:latin typeface="Nunito" pitchFamily="2"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273239"/>
                </a:solidFill>
                <a:effectLst/>
                <a:latin typeface="Nunito" pitchFamily="2" charset="0"/>
              </a:rPr>
              <a:t>2’s Complement –</a:t>
            </a:r>
            <a:r>
              <a:rPr kumimoji="0" lang="en-US" altLang="en-US" sz="1400" b="0" i="0" u="none" strike="noStrike" cap="none" normalizeH="0" baseline="0" dirty="0">
                <a:ln>
                  <a:noFill/>
                </a:ln>
                <a:solidFill>
                  <a:srgbClr val="273239"/>
                </a:solidFill>
                <a:effectLst/>
                <a:latin typeface="Nunito" pitchFamily="2" charset="0"/>
              </a:rPr>
              <a:t> </a:t>
            </a:r>
            <a:br>
              <a:rPr kumimoji="0" lang="en-US" altLang="en-US" sz="1400" b="0" i="0" u="none" strike="noStrike" cap="none" normalizeH="0" baseline="0" dirty="0">
                <a:ln>
                  <a:noFill/>
                </a:ln>
                <a:solidFill>
                  <a:srgbClr val="273239"/>
                </a:solidFill>
                <a:effectLst/>
                <a:latin typeface="Nunito" pitchFamily="2" charset="0"/>
              </a:rPr>
            </a:br>
            <a:r>
              <a:rPr kumimoji="0" lang="en-US" altLang="en-US" sz="1400" b="0" i="0" u="none" strike="noStrike" cap="none" normalizeH="0" baseline="0" dirty="0">
                <a:ln>
                  <a:noFill/>
                </a:ln>
                <a:solidFill>
                  <a:srgbClr val="273239"/>
                </a:solidFill>
                <a:effectLst/>
                <a:latin typeface="Nunito" pitchFamily="2" charset="0"/>
              </a:rPr>
              <a:t>In this micro-operation, the complement of the value inside the register R2 is taken and then 1 is added to the value and then the final result is transferred into the register R2. This process is also called Negation. It is equivalent to </a:t>
            </a:r>
            <a:r>
              <a:rPr kumimoji="0" lang="en-US" altLang="en-US" sz="1400" b="1" i="0" u="none" strike="noStrike" cap="none" normalizeH="0" baseline="0" dirty="0">
                <a:ln>
                  <a:noFill/>
                </a:ln>
                <a:solidFill>
                  <a:srgbClr val="273239"/>
                </a:solidFill>
                <a:effectLst/>
                <a:latin typeface="Nunito" pitchFamily="2" charset="0"/>
              </a:rPr>
              <a:t>-R2</a:t>
            </a:r>
            <a:r>
              <a:rPr kumimoji="0" lang="en-US" altLang="en-US" sz="1400" b="0" i="0" u="none" strike="noStrike" cap="none" normalizeH="0" baseline="0" dirty="0">
                <a:ln>
                  <a:noFill/>
                </a:ln>
                <a:solidFill>
                  <a:srgbClr val="273239"/>
                </a:solidFill>
                <a:effectLst/>
                <a:latin typeface="Nunito" pitchFamily="2" charset="0"/>
              </a:rPr>
              <a:t>. </a:t>
            </a:r>
            <a:br>
              <a:rPr kumimoji="0" lang="en-US" altLang="en-US" sz="1400" b="0" i="0" u="none" strike="noStrike" cap="none" normalizeH="0" baseline="0" dirty="0">
                <a:ln>
                  <a:noFill/>
                </a:ln>
                <a:solidFill>
                  <a:srgbClr val="273239"/>
                </a:solidFill>
                <a:effectLst/>
                <a:latin typeface="Nunito" pitchFamily="2" charset="0"/>
              </a:rPr>
            </a:br>
            <a:r>
              <a:rPr kumimoji="0" lang="en-US" altLang="en-US" sz="1400" b="0" i="0" u="none" strike="noStrike" cap="none" normalizeH="0" baseline="0" dirty="0">
                <a:ln>
                  <a:noFill/>
                </a:ln>
                <a:solidFill>
                  <a:srgbClr val="273239"/>
                </a:solidFill>
                <a:effectLst/>
                <a:latin typeface="Nunito"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  </a:t>
            </a:r>
            <a:r>
              <a:rPr kumimoji="0" lang="en-US" altLang="en-US" sz="6600" b="0" i="0" u="none" strike="noStrike" cap="none" normalizeH="0" baseline="0" dirty="0">
                <a:ln>
                  <a:noFill/>
                </a:ln>
                <a:solidFill>
                  <a:srgbClr val="273239"/>
                </a:solidFill>
                <a:effectLst/>
                <a:latin typeface="Nunito" pitchFamily="2" charset="0"/>
              </a:rPr>
              <a:t>              </a:t>
            </a:r>
            <a:endParaRPr kumimoji="0" lang="en-US" altLang="en-US" sz="1100" b="0" i="0" u="none" strike="noStrike" cap="none" normalizeH="0" baseline="0" dirty="0">
              <a:ln>
                <a:noFill/>
              </a:ln>
              <a:solidFill>
                <a:schemeClr val="tx1"/>
              </a:solidFill>
              <a:effectLst/>
            </a:endParaRPr>
          </a:p>
        </p:txBody>
      </p:sp>
      <p:pic>
        <p:nvPicPr>
          <p:cNvPr id="1033" name="Picture 9">
            <a:extLst>
              <a:ext uri="{FF2B5EF4-FFF2-40B4-BE49-F238E27FC236}">
                <a16:creationId xmlns:a16="http://schemas.microsoft.com/office/drawing/2014/main" xmlns="" id="{5F80C1DE-C37C-43DB-C141-D9D334096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94" y="1667052"/>
            <a:ext cx="24288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xmlns="" id="{36E71658-6961-A11D-689B-F5B246D48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44" y="3048000"/>
            <a:ext cx="2486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xmlns="" id="{9AB6FE3E-64F0-A4D9-323F-56B8597BB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594" y="4414943"/>
            <a:ext cx="2143125" cy="7715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xmlns="" id="{9A03CC12-35FB-498D-BF3D-B8D14F619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071" y="5924224"/>
            <a:ext cx="2143125"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88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EA01E-8398-D4E1-B5B5-FD65621A8654}"/>
              </a:ext>
            </a:extLst>
          </p:cNvPr>
          <p:cNvSpPr>
            <a:spLocks noGrp="1"/>
          </p:cNvSpPr>
          <p:nvPr>
            <p:ph type="title"/>
          </p:nvPr>
        </p:nvSpPr>
        <p:spPr>
          <a:xfrm>
            <a:off x="838200" y="365125"/>
            <a:ext cx="10515600" cy="936137"/>
          </a:xfrm>
        </p:spPr>
        <p:txBody>
          <a:bodyPr/>
          <a:lstStyle/>
          <a:p>
            <a:r>
              <a:rPr lang="en-IN" dirty="0"/>
              <a:t>Arithmetic micro-operation</a:t>
            </a:r>
          </a:p>
        </p:txBody>
      </p:sp>
      <p:sp>
        <p:nvSpPr>
          <p:cNvPr id="3" name="Content Placeholder 2">
            <a:extLst>
              <a:ext uri="{FF2B5EF4-FFF2-40B4-BE49-F238E27FC236}">
                <a16:creationId xmlns:a16="http://schemas.microsoft.com/office/drawing/2014/main" xmlns="" id="{E9573115-B9FB-325F-B18F-15B3F0BF61EB}"/>
              </a:ext>
            </a:extLst>
          </p:cNvPr>
          <p:cNvSpPr>
            <a:spLocks noGrp="1"/>
          </p:cNvSpPr>
          <p:nvPr>
            <p:ph idx="1"/>
          </p:nvPr>
        </p:nvSpPr>
        <p:spPr>
          <a:xfrm>
            <a:off x="838200" y="1301262"/>
            <a:ext cx="10515600" cy="5191613"/>
          </a:xfrm>
        </p:spPr>
        <p:txBody>
          <a:bodyPr>
            <a:normAutofit fontScale="700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Nunito" pitchFamily="2" charset="0"/>
              </a:rPr>
              <a:t>Arithmetic micro-operations are the basic building blocks of arithmetic operations performed by a computer’s central processing unit (CPU). These micro-operations are executed on the data stored in registers, which are small, high-speed storage units within the CPU.</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Nunito" pitchFamily="2" charset="0"/>
              </a:rPr>
              <a:t>There are several types of arithmetic micro-operations that can be performed on register data, including: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rgbClr val="273239"/>
                </a:solidFill>
                <a:effectLst/>
                <a:latin typeface="Nunito" pitchFamily="2" charset="0"/>
              </a:rPr>
              <a:t>Addition: This micro-operation adds two values together and stores the result in a register.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273239"/>
                </a:solidFill>
                <a:effectLst/>
                <a:latin typeface="Nunito" pitchFamily="2" charset="0"/>
              </a:rPr>
              <a:t>Subtraction: This micro-operation subtracts one value from another and stores the result in a register.</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rgbClr val="273239"/>
                </a:solidFill>
                <a:effectLst/>
                <a:latin typeface="Nunito" pitchFamily="2" charset="0"/>
              </a:rPr>
              <a:t>Increment: This micro-operation adds 1 to the value in a register.</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0" i="0" u="none" strike="noStrike" cap="none" normalizeH="0" baseline="0" dirty="0">
                <a:ln>
                  <a:noFill/>
                </a:ln>
                <a:solidFill>
                  <a:srgbClr val="273239"/>
                </a:solidFill>
                <a:effectLst/>
                <a:latin typeface="Nunito" pitchFamily="2" charset="0"/>
              </a:rPr>
              <a:t>Decrement: This micro-operation subtracts 1 from the value in a register.</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0" i="0" u="none" strike="noStrike" cap="none" normalizeH="0" baseline="0" dirty="0">
                <a:ln>
                  <a:noFill/>
                </a:ln>
                <a:solidFill>
                  <a:srgbClr val="273239"/>
                </a:solidFill>
                <a:effectLst/>
                <a:latin typeface="Nunito" pitchFamily="2" charset="0"/>
              </a:rPr>
              <a:t>Multiplication: This micro-operation multiplies two values together and stores the result in a register.</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0" i="0" u="none" strike="noStrike" cap="none" normalizeH="0" baseline="0" dirty="0">
                <a:ln>
                  <a:noFill/>
                </a:ln>
                <a:solidFill>
                  <a:srgbClr val="273239"/>
                </a:solidFill>
                <a:effectLst/>
                <a:latin typeface="Nunito" pitchFamily="2" charset="0"/>
              </a:rPr>
              <a:t>Division: This micro-operation divides one value by another and stores the quotient and remainder in separate registers.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2800" b="0" i="0" u="none" strike="noStrike" cap="none" normalizeH="0" baseline="0" dirty="0">
                <a:ln>
                  <a:noFill/>
                </a:ln>
                <a:solidFill>
                  <a:srgbClr val="273239"/>
                </a:solidFill>
                <a:effectLst/>
                <a:latin typeface="Nunito" pitchFamily="2" charset="0"/>
              </a:rPr>
              <a:t>Shift: This micro-operation shifts the bits in a register to the left or right, depending on the direction specified.</a:t>
            </a:r>
          </a:p>
          <a:p>
            <a:pPr algn="just"/>
            <a:endParaRPr lang="en-IN" dirty="0"/>
          </a:p>
        </p:txBody>
      </p:sp>
    </p:spTree>
    <p:extLst>
      <p:ext uri="{BB962C8B-B14F-4D97-AF65-F5344CB8AC3E}">
        <p14:creationId xmlns:p14="http://schemas.microsoft.com/office/powerpoint/2010/main" val="257989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51CBA-86E6-E25B-4983-0EC8C95BF262}"/>
              </a:ext>
            </a:extLst>
          </p:cNvPr>
          <p:cNvSpPr>
            <a:spLocks noGrp="1"/>
          </p:cNvSpPr>
          <p:nvPr>
            <p:ph type="title"/>
          </p:nvPr>
        </p:nvSpPr>
        <p:spPr>
          <a:xfrm>
            <a:off x="838200" y="365125"/>
            <a:ext cx="10515600" cy="777875"/>
          </a:xfrm>
        </p:spPr>
        <p:txBody>
          <a:bodyPr/>
          <a:lstStyle/>
          <a:p>
            <a:r>
              <a:rPr lang="en-IN" dirty="0"/>
              <a:t>Logic micro-operations </a:t>
            </a:r>
          </a:p>
        </p:txBody>
      </p:sp>
      <p:sp>
        <p:nvSpPr>
          <p:cNvPr id="3" name="Content Placeholder 2">
            <a:extLst>
              <a:ext uri="{FF2B5EF4-FFF2-40B4-BE49-F238E27FC236}">
                <a16:creationId xmlns:a16="http://schemas.microsoft.com/office/drawing/2014/main" xmlns="" id="{E68DB337-1FD9-8777-0115-F7D29CD65314}"/>
              </a:ext>
            </a:extLst>
          </p:cNvPr>
          <p:cNvSpPr>
            <a:spLocks noGrp="1"/>
          </p:cNvSpPr>
          <p:nvPr>
            <p:ph idx="1"/>
          </p:nvPr>
        </p:nvSpPr>
        <p:spPr>
          <a:xfrm>
            <a:off x="838200" y="1336431"/>
            <a:ext cx="10515600" cy="4840532"/>
          </a:xfrm>
        </p:spPr>
        <p:txBody>
          <a:bodyPr>
            <a:normAutofit fontScale="77500" lnSpcReduction="20000"/>
          </a:bodyPr>
          <a:lstStyle/>
          <a:p>
            <a:r>
              <a:rPr lang="en-IN" dirty="0"/>
              <a:t>Logic micro-operations </a:t>
            </a:r>
          </a:p>
          <a:p>
            <a:r>
              <a:rPr lang="en-IN" dirty="0"/>
              <a:t>Logic microoperations specify binary operations for strings of bits stored in registers.</a:t>
            </a:r>
          </a:p>
          <a:p>
            <a:r>
              <a:rPr lang="en-IN" dirty="0"/>
              <a:t> These operations consider each bit of the register separately and treat them as binary variables. </a:t>
            </a:r>
          </a:p>
          <a:p>
            <a:r>
              <a:rPr lang="en-IN" dirty="0"/>
              <a:t> For example, the exclusive-OR microoperation with the contents of two registers R1 and R2 is symbolized by the statement </a:t>
            </a:r>
          </a:p>
          <a:p>
            <a:r>
              <a:rPr lang="en-IN" dirty="0"/>
              <a:t>P: R1ꚛR2 </a:t>
            </a:r>
          </a:p>
          <a:p>
            <a:r>
              <a:rPr lang="en-IN" dirty="0"/>
              <a:t> It specifies a logic microoperation to be executed on the individual bits of the registers provided that the control variable P = 1.</a:t>
            </a:r>
          </a:p>
          <a:p>
            <a:pPr marL="0" indent="0" algn="ctr">
              <a:buNone/>
            </a:pPr>
            <a:r>
              <a:rPr lang="en-IN" dirty="0"/>
              <a:t> 1 0 1 0 contents of R1</a:t>
            </a:r>
          </a:p>
          <a:p>
            <a:pPr marL="0" indent="0" algn="ctr">
              <a:buNone/>
            </a:pPr>
            <a:r>
              <a:rPr lang="en-IN" dirty="0"/>
              <a:t> 1 1 0 0 contents of R2</a:t>
            </a:r>
          </a:p>
          <a:p>
            <a:pPr marL="0" indent="0" algn="ctr">
              <a:buNone/>
            </a:pPr>
            <a:r>
              <a:rPr lang="en-IN" dirty="0"/>
              <a:t>                  0 1 1 0 contents of R1 after P=1 </a:t>
            </a:r>
          </a:p>
          <a:p>
            <a:r>
              <a:rPr lang="en-IN" dirty="0"/>
              <a:t>The contents of R1 after execution of the micro-operation, is equal to bit-by-bit exclusive OR operation on each pair of bits in R2 and previous values of R1. </a:t>
            </a:r>
          </a:p>
        </p:txBody>
      </p:sp>
    </p:spTree>
    <p:extLst>
      <p:ext uri="{BB962C8B-B14F-4D97-AF65-F5344CB8AC3E}">
        <p14:creationId xmlns:p14="http://schemas.microsoft.com/office/powerpoint/2010/main" val="143848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FB7E5-38CC-87DB-6C87-A61023D0E390}"/>
              </a:ext>
            </a:extLst>
          </p:cNvPr>
          <p:cNvSpPr>
            <a:spLocks noGrp="1"/>
          </p:cNvSpPr>
          <p:nvPr>
            <p:ph type="title"/>
          </p:nvPr>
        </p:nvSpPr>
        <p:spPr>
          <a:xfrm>
            <a:off x="838200" y="365125"/>
            <a:ext cx="10515600" cy="848213"/>
          </a:xfrm>
        </p:spPr>
        <p:txBody>
          <a:bodyPr/>
          <a:lstStyle/>
          <a:p>
            <a:r>
              <a:rPr lang="en-IN" dirty="0"/>
              <a:t>Logic micro-operations </a:t>
            </a:r>
          </a:p>
        </p:txBody>
      </p:sp>
      <p:pic>
        <p:nvPicPr>
          <p:cNvPr id="5" name="Content Placeholder 4">
            <a:extLst>
              <a:ext uri="{FF2B5EF4-FFF2-40B4-BE49-F238E27FC236}">
                <a16:creationId xmlns:a16="http://schemas.microsoft.com/office/drawing/2014/main" xmlns="" id="{F12541DD-F8E6-CBB5-CD32-E9866F9830A0}"/>
              </a:ext>
            </a:extLst>
          </p:cNvPr>
          <p:cNvPicPr>
            <a:picLocks noGrp="1" noChangeAspect="1"/>
          </p:cNvPicPr>
          <p:nvPr>
            <p:ph idx="1"/>
          </p:nvPr>
        </p:nvPicPr>
        <p:blipFill>
          <a:blip r:embed="rId2"/>
          <a:stretch>
            <a:fillRect/>
          </a:stretch>
        </p:blipFill>
        <p:spPr>
          <a:xfrm>
            <a:off x="2516798" y="1459523"/>
            <a:ext cx="5962650" cy="4398413"/>
          </a:xfrm>
        </p:spPr>
      </p:pic>
    </p:spTree>
    <p:extLst>
      <p:ext uri="{BB962C8B-B14F-4D97-AF65-F5344CB8AC3E}">
        <p14:creationId xmlns:p14="http://schemas.microsoft.com/office/powerpoint/2010/main" val="250918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CB111-4F57-1215-439C-335F34AAB173}"/>
              </a:ext>
            </a:extLst>
          </p:cNvPr>
          <p:cNvSpPr>
            <a:spLocks noGrp="1"/>
          </p:cNvSpPr>
          <p:nvPr>
            <p:ph type="title"/>
          </p:nvPr>
        </p:nvSpPr>
        <p:spPr>
          <a:xfrm>
            <a:off x="838200" y="365125"/>
            <a:ext cx="10515600" cy="830629"/>
          </a:xfrm>
        </p:spPr>
        <p:txBody>
          <a:bodyPr/>
          <a:lstStyle/>
          <a:p>
            <a:r>
              <a:rPr lang="en-IN" dirty="0"/>
              <a:t>Logic micro-operations </a:t>
            </a:r>
          </a:p>
        </p:txBody>
      </p:sp>
      <p:pic>
        <p:nvPicPr>
          <p:cNvPr id="5" name="Content Placeholder 4">
            <a:extLst>
              <a:ext uri="{FF2B5EF4-FFF2-40B4-BE49-F238E27FC236}">
                <a16:creationId xmlns:a16="http://schemas.microsoft.com/office/drawing/2014/main" xmlns="" id="{15AF3818-73BE-3BCD-3852-EDDE39BBBF4D}"/>
              </a:ext>
            </a:extLst>
          </p:cNvPr>
          <p:cNvPicPr>
            <a:picLocks noGrp="1" noChangeAspect="1"/>
          </p:cNvPicPr>
          <p:nvPr>
            <p:ph idx="1"/>
          </p:nvPr>
        </p:nvPicPr>
        <p:blipFill>
          <a:blip r:embed="rId2"/>
          <a:stretch>
            <a:fillRect/>
          </a:stretch>
        </p:blipFill>
        <p:spPr>
          <a:xfrm>
            <a:off x="838200" y="1318846"/>
            <a:ext cx="10058400" cy="4273062"/>
          </a:xfrm>
        </p:spPr>
      </p:pic>
    </p:spTree>
    <p:extLst>
      <p:ext uri="{BB962C8B-B14F-4D97-AF65-F5344CB8AC3E}">
        <p14:creationId xmlns:p14="http://schemas.microsoft.com/office/powerpoint/2010/main" val="190100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84465-CC75-18B7-4B4E-07A4EF358BFB}"/>
              </a:ext>
            </a:extLst>
          </p:cNvPr>
          <p:cNvSpPr>
            <a:spLocks noGrp="1"/>
          </p:cNvSpPr>
          <p:nvPr>
            <p:ph type="title"/>
          </p:nvPr>
        </p:nvSpPr>
        <p:spPr>
          <a:xfrm>
            <a:off x="838200" y="365126"/>
            <a:ext cx="10515600" cy="865798"/>
          </a:xfrm>
        </p:spPr>
        <p:txBody>
          <a:bodyPr/>
          <a:lstStyle/>
          <a:p>
            <a:r>
              <a:rPr lang="en-IN" dirty="0"/>
              <a:t>Logic micro-operations </a:t>
            </a:r>
          </a:p>
        </p:txBody>
      </p:sp>
      <p:pic>
        <p:nvPicPr>
          <p:cNvPr id="5" name="Content Placeholder 4">
            <a:extLst>
              <a:ext uri="{FF2B5EF4-FFF2-40B4-BE49-F238E27FC236}">
                <a16:creationId xmlns:a16="http://schemas.microsoft.com/office/drawing/2014/main" xmlns="" id="{259A79D4-97EB-EA3C-F35A-1DAF3F3AB4F0}"/>
              </a:ext>
            </a:extLst>
          </p:cNvPr>
          <p:cNvPicPr>
            <a:picLocks noGrp="1" noChangeAspect="1"/>
          </p:cNvPicPr>
          <p:nvPr>
            <p:ph idx="1"/>
          </p:nvPr>
        </p:nvPicPr>
        <p:blipFill>
          <a:blip r:embed="rId2"/>
          <a:stretch>
            <a:fillRect/>
          </a:stretch>
        </p:blipFill>
        <p:spPr>
          <a:xfrm>
            <a:off x="2757487" y="1441938"/>
            <a:ext cx="6677025" cy="5240216"/>
          </a:xfrm>
        </p:spPr>
      </p:pic>
    </p:spTree>
    <p:extLst>
      <p:ext uri="{BB962C8B-B14F-4D97-AF65-F5344CB8AC3E}">
        <p14:creationId xmlns:p14="http://schemas.microsoft.com/office/powerpoint/2010/main" val="26950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2CD02-2548-6432-EF44-16413A24E45A}"/>
              </a:ext>
            </a:extLst>
          </p:cNvPr>
          <p:cNvSpPr>
            <a:spLocks noGrp="1"/>
          </p:cNvSpPr>
          <p:nvPr>
            <p:ph type="title"/>
          </p:nvPr>
        </p:nvSpPr>
        <p:spPr>
          <a:xfrm>
            <a:off x="838200" y="365126"/>
            <a:ext cx="10515600" cy="742706"/>
          </a:xfrm>
        </p:spPr>
        <p:txBody>
          <a:bodyPr/>
          <a:lstStyle/>
          <a:p>
            <a:r>
              <a:rPr lang="en-IN" dirty="0"/>
              <a:t>Logic micro-operations </a:t>
            </a:r>
          </a:p>
        </p:txBody>
      </p:sp>
      <p:sp>
        <p:nvSpPr>
          <p:cNvPr id="3" name="Content Placeholder 2">
            <a:extLst>
              <a:ext uri="{FF2B5EF4-FFF2-40B4-BE49-F238E27FC236}">
                <a16:creationId xmlns:a16="http://schemas.microsoft.com/office/drawing/2014/main" xmlns="" id="{D7A7AD30-47F5-5201-C7A1-DF326785462D}"/>
              </a:ext>
            </a:extLst>
          </p:cNvPr>
          <p:cNvSpPr>
            <a:spLocks noGrp="1"/>
          </p:cNvSpPr>
          <p:nvPr>
            <p:ph idx="1"/>
          </p:nvPr>
        </p:nvSpPr>
        <p:spPr>
          <a:xfrm>
            <a:off x="838200" y="1107832"/>
            <a:ext cx="10515600" cy="5069131"/>
          </a:xfrm>
        </p:spPr>
        <p:txBody>
          <a:bodyPr>
            <a:normAutofit fontScale="92500" lnSpcReduction="20000"/>
          </a:bodyPr>
          <a:lstStyle/>
          <a:p>
            <a:pPr marL="0" indent="0">
              <a:buNone/>
            </a:pPr>
            <a:r>
              <a:rPr lang="en-IN" dirty="0"/>
              <a:t>Hardware implementation of logic micro-operations </a:t>
            </a:r>
          </a:p>
          <a:p>
            <a:pPr marL="0" indent="0">
              <a:buNone/>
            </a:pPr>
            <a:r>
              <a:rPr lang="en-IN" dirty="0"/>
              <a:t>• The hardware implementation of logic microoperations requires that logic gates be inserted for each bit or pair of bits in the registers to perform the required logic function. </a:t>
            </a:r>
          </a:p>
          <a:p>
            <a:pPr marL="0" indent="0">
              <a:buNone/>
            </a:pPr>
            <a:r>
              <a:rPr lang="en-IN" dirty="0"/>
              <a:t>• Although there are 16 logic microoperations, most computers use only four- AND, OR, XOR (exclusive-OR), and complement from which all others can be derived. </a:t>
            </a:r>
          </a:p>
          <a:p>
            <a:pPr marL="0" indent="0">
              <a:buNone/>
            </a:pPr>
            <a:r>
              <a:rPr lang="en-IN" dirty="0"/>
              <a:t>• Block diagram shows one stage of a circuit that generates the four basic logic microoperations.</a:t>
            </a:r>
          </a:p>
          <a:p>
            <a:pPr marL="0" indent="0">
              <a:buNone/>
            </a:pPr>
            <a:r>
              <a:rPr lang="en-IN" dirty="0"/>
              <a:t> • It consists of four gates and a multiplexer. Each of the four logic operations is generated through a gate that performs the required logic. </a:t>
            </a:r>
          </a:p>
          <a:p>
            <a:pPr marL="0" indent="0">
              <a:buNone/>
            </a:pPr>
            <a:r>
              <a:rPr lang="en-IN" dirty="0"/>
              <a:t>• The outputs of the gates are applied to the data inputs of the multiplexer. The two selection inputs S1 and S0 choose one of the data inputs of the multiplexer and direct its value to the output. </a:t>
            </a:r>
          </a:p>
        </p:txBody>
      </p:sp>
    </p:spTree>
    <p:extLst>
      <p:ext uri="{BB962C8B-B14F-4D97-AF65-F5344CB8AC3E}">
        <p14:creationId xmlns:p14="http://schemas.microsoft.com/office/powerpoint/2010/main" val="381777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C84E215-5802-67E0-876D-42AB32CAC36E}"/>
              </a:ext>
            </a:extLst>
          </p:cNvPr>
          <p:cNvPicPr>
            <a:picLocks noGrp="1" noChangeAspect="1"/>
          </p:cNvPicPr>
          <p:nvPr>
            <p:ph idx="1"/>
          </p:nvPr>
        </p:nvPicPr>
        <p:blipFill>
          <a:blip r:embed="rId2"/>
          <a:stretch>
            <a:fillRect/>
          </a:stretch>
        </p:blipFill>
        <p:spPr>
          <a:xfrm>
            <a:off x="1239716" y="791308"/>
            <a:ext cx="9217642" cy="5437798"/>
          </a:xfrm>
        </p:spPr>
      </p:pic>
    </p:spTree>
    <p:extLst>
      <p:ext uri="{BB962C8B-B14F-4D97-AF65-F5344CB8AC3E}">
        <p14:creationId xmlns:p14="http://schemas.microsoft.com/office/powerpoint/2010/main" val="133550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AD5D5-43A4-36BE-F2B6-9C26128D90B7}"/>
              </a:ext>
            </a:extLst>
          </p:cNvPr>
          <p:cNvSpPr>
            <a:spLocks noGrp="1"/>
          </p:cNvSpPr>
          <p:nvPr>
            <p:ph type="title"/>
          </p:nvPr>
        </p:nvSpPr>
        <p:spPr>
          <a:xfrm>
            <a:off x="838200" y="365126"/>
            <a:ext cx="10515600" cy="813044"/>
          </a:xfrm>
        </p:spPr>
        <p:txBody>
          <a:bodyPr/>
          <a:lstStyle/>
          <a:p>
            <a:r>
              <a:rPr lang="en-IN" dirty="0"/>
              <a:t>Shift micro-operations</a:t>
            </a:r>
          </a:p>
        </p:txBody>
      </p:sp>
      <p:sp>
        <p:nvSpPr>
          <p:cNvPr id="3" name="Content Placeholder 2">
            <a:extLst>
              <a:ext uri="{FF2B5EF4-FFF2-40B4-BE49-F238E27FC236}">
                <a16:creationId xmlns:a16="http://schemas.microsoft.com/office/drawing/2014/main" xmlns="" id="{22184212-8967-80D5-5425-F114F4CCCCCD}"/>
              </a:ext>
            </a:extLst>
          </p:cNvPr>
          <p:cNvSpPr>
            <a:spLocks noGrp="1"/>
          </p:cNvSpPr>
          <p:nvPr>
            <p:ph idx="1"/>
          </p:nvPr>
        </p:nvSpPr>
        <p:spPr>
          <a:xfrm>
            <a:off x="838200" y="1178170"/>
            <a:ext cx="10515600" cy="4998793"/>
          </a:xfrm>
        </p:spPr>
        <p:txBody>
          <a:bodyPr/>
          <a:lstStyle/>
          <a:p>
            <a:pPr marL="0" indent="0">
              <a:buNone/>
            </a:pPr>
            <a:r>
              <a:rPr lang="en-IN" dirty="0"/>
              <a:t>• Shift microoperations are used for serial transfer of data. </a:t>
            </a:r>
          </a:p>
          <a:p>
            <a:pPr marL="0" indent="0">
              <a:buNone/>
            </a:pPr>
            <a:r>
              <a:rPr lang="en-IN" dirty="0"/>
              <a:t>• The  contents of a register can be shifted to the left or the right. </a:t>
            </a:r>
          </a:p>
          <a:p>
            <a:pPr marL="0" indent="0">
              <a:buNone/>
            </a:pPr>
            <a:r>
              <a:rPr lang="en-IN" dirty="0"/>
              <a:t>• During a shift-left operation the serial input transfers a bit into the rightmost position. </a:t>
            </a:r>
          </a:p>
          <a:p>
            <a:pPr marL="0" indent="0">
              <a:buNone/>
            </a:pPr>
            <a:r>
              <a:rPr lang="en-IN" dirty="0"/>
              <a:t>• During a shift-right operation the serial input transfers a bit into the leftmost position. </a:t>
            </a:r>
          </a:p>
          <a:p>
            <a:pPr marL="0" indent="0">
              <a:buNone/>
            </a:pPr>
            <a:r>
              <a:rPr lang="en-IN" dirty="0"/>
              <a:t>• There are three types of shifts: </a:t>
            </a:r>
          </a:p>
          <a:p>
            <a:pPr marL="0" indent="0">
              <a:buNone/>
            </a:pPr>
            <a:r>
              <a:rPr lang="en-IN" dirty="0"/>
              <a:t>logical, </a:t>
            </a:r>
          </a:p>
          <a:p>
            <a:pPr marL="0" indent="0">
              <a:buNone/>
            </a:pPr>
            <a:r>
              <a:rPr lang="en-IN" dirty="0"/>
              <a:t>Circular </a:t>
            </a:r>
          </a:p>
          <a:p>
            <a:pPr marL="0" indent="0">
              <a:buNone/>
            </a:pPr>
            <a:r>
              <a:rPr lang="en-IN" dirty="0"/>
              <a:t>arithmetic</a:t>
            </a:r>
          </a:p>
        </p:txBody>
      </p:sp>
    </p:spTree>
    <p:extLst>
      <p:ext uri="{BB962C8B-B14F-4D97-AF65-F5344CB8AC3E}">
        <p14:creationId xmlns:p14="http://schemas.microsoft.com/office/powerpoint/2010/main" val="39841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393" y="1700808"/>
            <a:ext cx="1106990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37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08721"/>
            <a:ext cx="10972800" cy="5217443"/>
          </a:xfrm>
        </p:spPr>
        <p:txBody>
          <a:bodyPr>
            <a:normAutofit fontScale="92500" lnSpcReduction="10000"/>
          </a:bodyPr>
          <a:lstStyle/>
          <a:p>
            <a:pPr fontAlgn="base"/>
            <a:r>
              <a:rPr lang="en-US" dirty="0"/>
              <a:t>There are various methods of RTL – </a:t>
            </a:r>
          </a:p>
          <a:p>
            <a:pPr fontAlgn="base"/>
            <a:r>
              <a:rPr lang="en-US" dirty="0"/>
              <a:t> </a:t>
            </a:r>
          </a:p>
          <a:p>
            <a:pPr fontAlgn="base"/>
            <a:r>
              <a:rPr lang="en-US" dirty="0"/>
              <a:t>General way of representing a register is by the name of the register enclosed in a rectangular box as shown in (a). </a:t>
            </a:r>
            <a:br>
              <a:rPr lang="en-US" dirty="0"/>
            </a:br>
            <a:r>
              <a:rPr lang="en-US" dirty="0"/>
              <a:t> </a:t>
            </a:r>
          </a:p>
          <a:p>
            <a:pPr fontAlgn="base"/>
            <a:r>
              <a:rPr lang="en-US" dirty="0"/>
              <a:t>Register is numbered in a sequence of 0 to (n-1) as shown in (b). </a:t>
            </a:r>
            <a:br>
              <a:rPr lang="en-US" dirty="0"/>
            </a:br>
            <a:r>
              <a:rPr lang="en-US" dirty="0"/>
              <a:t> </a:t>
            </a:r>
          </a:p>
          <a:p>
            <a:pPr fontAlgn="base"/>
            <a:r>
              <a:rPr lang="en-US" dirty="0"/>
              <a:t>The numbering of bits in a register can be marked on the top of the box as shown in (c). </a:t>
            </a:r>
            <a:br>
              <a:rPr lang="en-US" dirty="0"/>
            </a:br>
            <a:r>
              <a:rPr lang="en-US" dirty="0"/>
              <a:t> </a:t>
            </a:r>
          </a:p>
          <a:p>
            <a:pPr fontAlgn="base"/>
            <a:r>
              <a:rPr lang="en-US" dirty="0"/>
              <a:t>A 16-bit register PC is divided into 2 parts- Bits (0 to 7) are assigned with lower byte of 16-bit address and bits (8 to 15) are assigned with higher bytes of 16-bit address as shown in (d).</a:t>
            </a:r>
          </a:p>
          <a:p>
            <a:endParaRPr lang="en-IN" dirty="0"/>
          </a:p>
        </p:txBody>
      </p:sp>
    </p:spTree>
    <p:extLst>
      <p:ext uri="{BB962C8B-B14F-4D97-AF65-F5344CB8AC3E}">
        <p14:creationId xmlns:p14="http://schemas.microsoft.com/office/powerpoint/2010/main" val="2317290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049" y="980729"/>
            <a:ext cx="68961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522" y="3717033"/>
            <a:ext cx="69723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767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446429"/>
            <a:ext cx="7350512" cy="246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3429000"/>
            <a:ext cx="706248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00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507" y="428254"/>
            <a:ext cx="6851956" cy="264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375" y="3717032"/>
            <a:ext cx="685343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88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081733F-E9E7-D2C2-2337-2646F6BBB8DC}"/>
              </a:ext>
            </a:extLst>
          </p:cNvPr>
          <p:cNvPicPr>
            <a:picLocks noChangeAspect="1"/>
          </p:cNvPicPr>
          <p:nvPr/>
        </p:nvPicPr>
        <p:blipFill>
          <a:blip r:embed="rId2"/>
          <a:stretch>
            <a:fillRect/>
          </a:stretch>
        </p:blipFill>
        <p:spPr>
          <a:xfrm>
            <a:off x="861646" y="277673"/>
            <a:ext cx="11036181" cy="6302653"/>
          </a:xfrm>
          <a:prstGeom prst="rect">
            <a:avLst/>
          </a:prstGeom>
        </p:spPr>
      </p:pic>
    </p:spTree>
    <p:extLst>
      <p:ext uri="{BB962C8B-B14F-4D97-AF65-F5344CB8AC3E}">
        <p14:creationId xmlns:p14="http://schemas.microsoft.com/office/powerpoint/2010/main" val="2226577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07DC5-B517-7058-F9F3-7F826ABDE76C}"/>
              </a:ext>
            </a:extLst>
          </p:cNvPr>
          <p:cNvSpPr>
            <a:spLocks noGrp="1"/>
          </p:cNvSpPr>
          <p:nvPr>
            <p:ph type="title"/>
          </p:nvPr>
        </p:nvSpPr>
        <p:spPr>
          <a:xfrm>
            <a:off x="838200" y="365125"/>
            <a:ext cx="10515600" cy="602029"/>
          </a:xfrm>
        </p:spPr>
        <p:txBody>
          <a:bodyPr>
            <a:normAutofit fontScale="90000"/>
          </a:bodyPr>
          <a:lstStyle/>
          <a:p>
            <a:r>
              <a:rPr lang="en-IN" dirty="0"/>
              <a:t>Arithmetic logic shift unit(ALU) </a:t>
            </a:r>
            <a:br>
              <a:rPr lang="en-IN" dirty="0"/>
            </a:br>
            <a:endParaRPr lang="en-IN" dirty="0"/>
          </a:p>
        </p:txBody>
      </p:sp>
      <p:sp>
        <p:nvSpPr>
          <p:cNvPr id="3" name="Content Placeholder 2">
            <a:extLst>
              <a:ext uri="{FF2B5EF4-FFF2-40B4-BE49-F238E27FC236}">
                <a16:creationId xmlns:a16="http://schemas.microsoft.com/office/drawing/2014/main" xmlns="" id="{FEA97778-2D2F-36CA-9F6E-4ABA420D3E52}"/>
              </a:ext>
            </a:extLst>
          </p:cNvPr>
          <p:cNvSpPr>
            <a:spLocks noGrp="1"/>
          </p:cNvSpPr>
          <p:nvPr>
            <p:ph idx="1"/>
          </p:nvPr>
        </p:nvSpPr>
        <p:spPr>
          <a:xfrm>
            <a:off x="838200" y="844062"/>
            <a:ext cx="10515600" cy="5332901"/>
          </a:xfrm>
        </p:spPr>
        <p:txBody>
          <a:bodyPr>
            <a:normAutofit fontScale="85000" lnSpcReduction="20000"/>
          </a:bodyPr>
          <a:lstStyle/>
          <a:p>
            <a:pPr marL="0" indent="0">
              <a:buNone/>
            </a:pPr>
            <a:r>
              <a:rPr lang="en-IN" dirty="0"/>
              <a:t>• Instead of having individual registers performing the microoperations directly, computer systems employ a number of storage registers connected to a common operational unit called an arithmetic logic unit, abbreviated ALU. </a:t>
            </a:r>
          </a:p>
          <a:p>
            <a:pPr marL="0" indent="0">
              <a:buNone/>
            </a:pPr>
            <a:r>
              <a:rPr lang="en-IN" dirty="0"/>
              <a:t>• The ALU is a combinational circuit so that the entire register transfer operation from the source registers through the ALU and into the destination register can be performed during one clock pulse period. </a:t>
            </a:r>
          </a:p>
          <a:p>
            <a:pPr marL="0" indent="0">
              <a:buNone/>
            </a:pPr>
            <a:r>
              <a:rPr lang="en-IN" dirty="0"/>
              <a:t>• The shift microoperations are often performed in a separate unit, but sometimes the shift unit is made part of the overall ALU. </a:t>
            </a:r>
          </a:p>
          <a:p>
            <a:pPr marL="0" indent="0">
              <a:buNone/>
            </a:pPr>
            <a:r>
              <a:rPr lang="en-IN" dirty="0"/>
              <a:t>• The arithmetic, logic, and shift circuits introduced in previous sections can be combined into one ALU with common selection variables.</a:t>
            </a:r>
          </a:p>
          <a:p>
            <a:pPr marL="0" indent="0">
              <a:buNone/>
            </a:pPr>
            <a:r>
              <a:rPr lang="en-IN" dirty="0"/>
              <a:t> • One stage of an arithmetic logic shift unit is shown in following block diagram. </a:t>
            </a:r>
          </a:p>
          <a:p>
            <a:pPr marL="0" indent="0">
              <a:buNone/>
            </a:pPr>
            <a:r>
              <a:rPr lang="en-IN" dirty="0"/>
              <a:t>• Particular microoperation is selected with inputs S1 and S0. A 4 x 1 multiplexer at the output chooses between an arithmetic output in Di and a logic output in Ei.</a:t>
            </a:r>
          </a:p>
          <a:p>
            <a:pPr marL="0" indent="0">
              <a:buNone/>
            </a:pPr>
            <a:r>
              <a:rPr lang="en-IN" dirty="0"/>
              <a:t> • The data in the multiplexer are selected with inputs S3 and S2. The other two data inputs to the multiplexer receive inputs Ai-1 for the shift-right operation and Ai+1 for the shift-left operation</a:t>
            </a:r>
          </a:p>
        </p:txBody>
      </p:sp>
    </p:spTree>
    <p:extLst>
      <p:ext uri="{BB962C8B-B14F-4D97-AF65-F5344CB8AC3E}">
        <p14:creationId xmlns:p14="http://schemas.microsoft.com/office/powerpoint/2010/main" val="402473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D3B7959-AC4C-564F-90EA-EE943D6861DD}"/>
              </a:ext>
            </a:extLst>
          </p:cNvPr>
          <p:cNvPicPr>
            <a:picLocks noGrp="1" noChangeAspect="1"/>
          </p:cNvPicPr>
          <p:nvPr>
            <p:ph idx="1"/>
          </p:nvPr>
        </p:nvPicPr>
        <p:blipFill>
          <a:blip r:embed="rId2"/>
          <a:stretch>
            <a:fillRect/>
          </a:stretch>
        </p:blipFill>
        <p:spPr>
          <a:xfrm>
            <a:off x="1512107" y="122850"/>
            <a:ext cx="8106678" cy="6612299"/>
          </a:xfrm>
        </p:spPr>
      </p:pic>
    </p:spTree>
    <p:extLst>
      <p:ext uri="{BB962C8B-B14F-4D97-AF65-F5344CB8AC3E}">
        <p14:creationId xmlns:p14="http://schemas.microsoft.com/office/powerpoint/2010/main" val="733084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719065-BF17-7ACD-A8A5-59243DFE83FC}"/>
              </a:ext>
            </a:extLst>
          </p:cNvPr>
          <p:cNvSpPr>
            <a:spLocks noGrp="1"/>
          </p:cNvSpPr>
          <p:nvPr>
            <p:ph idx="1"/>
          </p:nvPr>
        </p:nvSpPr>
        <p:spPr>
          <a:xfrm>
            <a:off x="838200" y="509954"/>
            <a:ext cx="10515600" cy="5667009"/>
          </a:xfrm>
        </p:spPr>
        <p:txBody>
          <a:bodyPr>
            <a:normAutofit lnSpcReduction="10000"/>
          </a:bodyPr>
          <a:lstStyle/>
          <a:p>
            <a:pPr marL="0" indent="0">
              <a:buNone/>
            </a:pPr>
            <a:r>
              <a:rPr lang="en-IN" dirty="0"/>
              <a:t>The circuit whose one stage is specified in Fig. 4-13 provides eight arithmetic operation, four logic operations, and two shift operations.</a:t>
            </a:r>
          </a:p>
          <a:p>
            <a:pPr marL="0" indent="0">
              <a:buNone/>
            </a:pPr>
            <a:r>
              <a:rPr lang="en-IN" dirty="0"/>
              <a:t> • Each operation is selected with the five variables S3, S2, S1, S0 and Cin.</a:t>
            </a:r>
          </a:p>
          <a:p>
            <a:pPr marL="0" indent="0">
              <a:buNone/>
            </a:pPr>
            <a:r>
              <a:rPr lang="en-IN" dirty="0"/>
              <a:t> • The input carry Cin is used for selecting an arithmetic operation only. </a:t>
            </a:r>
          </a:p>
          <a:p>
            <a:pPr marL="0" indent="0">
              <a:buNone/>
            </a:pPr>
            <a:r>
              <a:rPr lang="en-IN" dirty="0"/>
              <a:t> • in Table lists the 14 operations of the ALU. The first eight are arithmetic operations and are selected with S3S2 = 00.</a:t>
            </a:r>
          </a:p>
          <a:p>
            <a:pPr marL="0" indent="0">
              <a:buNone/>
            </a:pPr>
            <a:r>
              <a:rPr lang="en-IN" dirty="0"/>
              <a:t> • The next four are logic and are selected with S3S2 = 01. </a:t>
            </a:r>
          </a:p>
          <a:p>
            <a:pPr marL="0" indent="0">
              <a:buNone/>
            </a:pPr>
            <a:r>
              <a:rPr lang="en-IN" dirty="0"/>
              <a:t> • The input carry has no effect during the logic operations and is marked with don't-care x’s. </a:t>
            </a:r>
          </a:p>
          <a:p>
            <a:pPr marL="0" indent="0">
              <a:buNone/>
            </a:pPr>
            <a:r>
              <a:rPr lang="en-IN" dirty="0"/>
              <a:t> • The last two operations are shift operations and are selected with S3S2= 10 and 11.</a:t>
            </a:r>
          </a:p>
          <a:p>
            <a:pPr marL="0" indent="0">
              <a:buNone/>
            </a:pPr>
            <a:r>
              <a:rPr lang="en-IN" dirty="0"/>
              <a:t> • The other three selection inputs have no effect on the shift. </a:t>
            </a:r>
          </a:p>
        </p:txBody>
      </p:sp>
    </p:spTree>
    <p:extLst>
      <p:ext uri="{BB962C8B-B14F-4D97-AF65-F5344CB8AC3E}">
        <p14:creationId xmlns:p14="http://schemas.microsoft.com/office/powerpoint/2010/main" val="3482678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C2272-7DEB-35A1-4405-58A5475AE3A9}"/>
              </a:ext>
            </a:extLst>
          </p:cNvPr>
          <p:cNvSpPr>
            <a:spLocks noGrp="1"/>
          </p:cNvSpPr>
          <p:nvPr>
            <p:ph type="title"/>
          </p:nvPr>
        </p:nvSpPr>
        <p:spPr/>
        <p:txBody>
          <a:bodyPr/>
          <a:lstStyle/>
          <a:p>
            <a:r>
              <a:rPr lang="en-IN" dirty="0"/>
              <a:t>Instruction code</a:t>
            </a:r>
          </a:p>
        </p:txBody>
      </p:sp>
      <p:sp>
        <p:nvSpPr>
          <p:cNvPr id="3" name="Content Placeholder 2">
            <a:extLst>
              <a:ext uri="{FF2B5EF4-FFF2-40B4-BE49-F238E27FC236}">
                <a16:creationId xmlns:a16="http://schemas.microsoft.com/office/drawing/2014/main" xmlns="" id="{AC487852-74A1-4CE8-1E60-01FE307D8119}"/>
              </a:ext>
            </a:extLst>
          </p:cNvPr>
          <p:cNvSpPr>
            <a:spLocks noGrp="1"/>
          </p:cNvSpPr>
          <p:nvPr>
            <p:ph idx="1"/>
          </p:nvPr>
        </p:nvSpPr>
        <p:spPr/>
        <p:txBody>
          <a:bodyPr/>
          <a:lstStyle/>
          <a:p>
            <a:r>
              <a:rPr lang="en-IN" b="0" i="0" dirty="0">
                <a:solidFill>
                  <a:srgbClr val="3C4852"/>
                </a:solidFill>
                <a:effectLst/>
                <a:latin typeface="AvertaStd"/>
              </a:rPr>
              <a:t>An instruction code is a set of bits that lays down a sequence of micro-operation that the computer needs to perform a specific task. Operands are definite elements of instructions which specify the data on which the operation is to be done. The data can be numbers, characters, logical data, and even addresses. For example, an instruction describes an addition operation and the numbers (operand) on which the operation is to be performed.</a:t>
            </a:r>
            <a:endParaRPr lang="en-IN" dirty="0"/>
          </a:p>
        </p:txBody>
      </p:sp>
    </p:spTree>
    <p:extLst>
      <p:ext uri="{BB962C8B-B14F-4D97-AF65-F5344CB8AC3E}">
        <p14:creationId xmlns:p14="http://schemas.microsoft.com/office/powerpoint/2010/main" val="994162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A7955-BD6A-F1C9-7150-DF4200442B5C}"/>
              </a:ext>
            </a:extLst>
          </p:cNvPr>
          <p:cNvSpPr>
            <a:spLocks noGrp="1"/>
          </p:cNvSpPr>
          <p:nvPr>
            <p:ph type="title"/>
          </p:nvPr>
        </p:nvSpPr>
        <p:spPr>
          <a:xfrm>
            <a:off x="838200" y="365125"/>
            <a:ext cx="10515600" cy="707537"/>
          </a:xfrm>
        </p:spPr>
        <p:txBody>
          <a:bodyPr/>
          <a:lstStyle/>
          <a:p>
            <a:r>
              <a:rPr lang="en-IN" dirty="0"/>
              <a:t>Instruction code</a:t>
            </a:r>
          </a:p>
        </p:txBody>
      </p:sp>
      <p:sp>
        <p:nvSpPr>
          <p:cNvPr id="3" name="Content Placeholder 2">
            <a:extLst>
              <a:ext uri="{FF2B5EF4-FFF2-40B4-BE49-F238E27FC236}">
                <a16:creationId xmlns:a16="http://schemas.microsoft.com/office/drawing/2014/main" xmlns="" id="{C8E3B095-F6B9-0EAF-D5B5-4D70FE8DAD1E}"/>
              </a:ext>
            </a:extLst>
          </p:cNvPr>
          <p:cNvSpPr>
            <a:spLocks noGrp="1"/>
          </p:cNvSpPr>
          <p:nvPr>
            <p:ph idx="1"/>
          </p:nvPr>
        </p:nvSpPr>
        <p:spPr>
          <a:xfrm>
            <a:off x="838200" y="1072662"/>
            <a:ext cx="10515600" cy="5104301"/>
          </a:xfrm>
        </p:spPr>
        <p:txBody>
          <a:bodyPr>
            <a:normAutofit/>
          </a:bodyPr>
          <a:lstStyle/>
          <a:p>
            <a:pPr algn="l" rtl="0"/>
            <a:r>
              <a:rPr lang="en-IN" sz="2200" b="0" i="0" u="none" strike="noStrike" dirty="0">
                <a:solidFill>
                  <a:srgbClr val="3C4852"/>
                </a:solidFill>
                <a:effectLst/>
                <a:latin typeface="AvertaStd"/>
              </a:rPr>
              <a:t>In general, each instruction code is 16-bit and consists of three parts called fields, which include:</a:t>
            </a:r>
          </a:p>
          <a:p>
            <a:pPr algn="l" rtl="0">
              <a:buFont typeface="Arial" panose="020B0604020202020204" pitchFamily="34" charset="0"/>
              <a:buChar char="•"/>
            </a:pPr>
            <a:r>
              <a:rPr lang="en-IN" sz="2200" b="0" i="0" u="none" strike="noStrike" dirty="0">
                <a:solidFill>
                  <a:srgbClr val="3C4852"/>
                </a:solidFill>
                <a:effectLst/>
                <a:latin typeface="AvertaStd"/>
              </a:rPr>
              <a:t>The mode field defines how the location of the operand can be found by the computer. </a:t>
            </a:r>
          </a:p>
          <a:p>
            <a:pPr algn="l" rtl="0">
              <a:buFont typeface="Arial" panose="020B0604020202020204" pitchFamily="34" charset="0"/>
              <a:buChar char="•"/>
            </a:pPr>
            <a:r>
              <a:rPr lang="en-IN" sz="2200" b="0" i="0" u="none" strike="noStrike" dirty="0">
                <a:solidFill>
                  <a:srgbClr val="3C4852"/>
                </a:solidFill>
                <a:effectLst/>
                <a:latin typeface="AvertaStd"/>
              </a:rPr>
              <a:t>The operation code field or Opcode specifies the operation, such as addition, subtraction, shift, and complement, to be performed. The bits required for the operation code may vary as it is dependent on the total operations available on the computer. </a:t>
            </a:r>
          </a:p>
          <a:p>
            <a:pPr algn="l" rtl="0">
              <a:buFont typeface="Arial" panose="020B0604020202020204" pitchFamily="34" charset="0"/>
              <a:buChar char="•"/>
            </a:pPr>
            <a:r>
              <a:rPr lang="en-IN" sz="2200" b="0" i="0" u="none" strike="noStrike" dirty="0">
                <a:solidFill>
                  <a:srgbClr val="3C4852"/>
                </a:solidFill>
                <a:effectLst/>
                <a:latin typeface="AvertaStd"/>
              </a:rPr>
              <a:t>The address field contains the operand’s address, that is, memory or register memory location. The operand is stored in the computer’s memory just as data is stored. Based on the address of the operand, there are different types of operands: direct operand, indirect operand, and immediate operand. </a:t>
            </a:r>
          </a:p>
          <a:p>
            <a:endParaRPr lang="en-IN" dirty="0"/>
          </a:p>
        </p:txBody>
      </p:sp>
      <p:graphicFrame>
        <p:nvGraphicFramePr>
          <p:cNvPr id="6" name="Table 5">
            <a:extLst>
              <a:ext uri="{FF2B5EF4-FFF2-40B4-BE49-F238E27FC236}">
                <a16:creationId xmlns:a16="http://schemas.microsoft.com/office/drawing/2014/main" xmlns="" id="{CC32CB4A-205E-7ECB-9BBB-0A41813E28D6}"/>
              </a:ext>
            </a:extLst>
          </p:cNvPr>
          <p:cNvGraphicFramePr>
            <a:graphicFrameLocks noGrp="1"/>
          </p:cNvGraphicFramePr>
          <p:nvPr>
            <p:extLst>
              <p:ext uri="{D42A27DB-BD31-4B8C-83A1-F6EECF244321}">
                <p14:modId xmlns:p14="http://schemas.microsoft.com/office/powerpoint/2010/main" val="2069500363"/>
              </p:ext>
            </p:extLst>
          </p:nvPr>
        </p:nvGraphicFramePr>
        <p:xfrm>
          <a:off x="2537562" y="5209987"/>
          <a:ext cx="6855618" cy="929640"/>
        </p:xfrm>
        <a:graphic>
          <a:graphicData uri="http://schemas.openxmlformats.org/drawingml/2006/table">
            <a:tbl>
              <a:tblPr/>
              <a:tblGrid>
                <a:gridCol w="2285206">
                  <a:extLst>
                    <a:ext uri="{9D8B030D-6E8A-4147-A177-3AD203B41FA5}">
                      <a16:colId xmlns:a16="http://schemas.microsoft.com/office/drawing/2014/main" xmlns="" val="2482067482"/>
                    </a:ext>
                  </a:extLst>
                </a:gridCol>
                <a:gridCol w="2285206">
                  <a:extLst>
                    <a:ext uri="{9D8B030D-6E8A-4147-A177-3AD203B41FA5}">
                      <a16:colId xmlns:a16="http://schemas.microsoft.com/office/drawing/2014/main" xmlns="" val="3372749714"/>
                    </a:ext>
                  </a:extLst>
                </a:gridCol>
                <a:gridCol w="2285206">
                  <a:extLst>
                    <a:ext uri="{9D8B030D-6E8A-4147-A177-3AD203B41FA5}">
                      <a16:colId xmlns:a16="http://schemas.microsoft.com/office/drawing/2014/main" xmlns="" val="418042915"/>
                    </a:ext>
                  </a:extLst>
                </a:gridCol>
              </a:tblGrid>
              <a:tr h="0">
                <a:tc>
                  <a:txBody>
                    <a:bodyPr/>
                    <a:lstStyle/>
                    <a:p>
                      <a:pPr rtl="0" fontAlgn="t"/>
                      <a:r>
                        <a:rPr lang="en-IN" b="1" u="none" strike="noStrike" dirty="0">
                          <a:effectLst/>
                          <a:latin typeface="AvertaStd"/>
                        </a:rPr>
                        <a:t>Mode</a:t>
                      </a:r>
                      <a:endParaRPr lang="en-IN" b="0" u="none" strike="noStrike" dirty="0">
                        <a:effectLst/>
                        <a:latin typeface="AvertaStd"/>
                      </a:endParaRPr>
                    </a:p>
                  </a:txBody>
                  <a:tcPr marR="95250" marT="190500" marB="190500">
                    <a:lnL>
                      <a:noFill/>
                    </a:lnL>
                    <a:lnR>
                      <a:noFill/>
                    </a:lnR>
                    <a:lnT>
                      <a:noFill/>
                    </a:lnT>
                    <a:lnB>
                      <a:noFill/>
                    </a:lnB>
                    <a:solidFill>
                      <a:srgbClr val="FFFFFF"/>
                    </a:solidFill>
                  </a:tcPr>
                </a:tc>
                <a:tc>
                  <a:txBody>
                    <a:bodyPr/>
                    <a:lstStyle/>
                    <a:p>
                      <a:pPr rtl="0" fontAlgn="t"/>
                      <a:r>
                        <a:rPr lang="en-IN" b="1" u="none" strike="noStrike" dirty="0">
                          <a:effectLst/>
                          <a:latin typeface="AvertaStd"/>
                        </a:rPr>
                        <a:t>Opcode</a:t>
                      </a:r>
                      <a:endParaRPr lang="en-IN" b="0" u="none" strike="noStrike" dirty="0">
                        <a:effectLst/>
                        <a:latin typeface="AvertaStd"/>
                      </a:endParaRPr>
                    </a:p>
                  </a:txBody>
                  <a:tcPr marR="95250" marT="190500" marB="190500">
                    <a:lnL>
                      <a:noFill/>
                    </a:lnL>
                    <a:lnR>
                      <a:noFill/>
                    </a:lnR>
                    <a:lnT>
                      <a:noFill/>
                    </a:lnT>
                    <a:lnB>
                      <a:noFill/>
                    </a:lnB>
                    <a:solidFill>
                      <a:srgbClr val="FFFFFF"/>
                    </a:solidFill>
                  </a:tcPr>
                </a:tc>
                <a:tc>
                  <a:txBody>
                    <a:bodyPr/>
                    <a:lstStyle/>
                    <a:p>
                      <a:pPr rtl="0" fontAlgn="t"/>
                      <a:r>
                        <a:rPr lang="en-IN" b="1" u="none" strike="noStrike" dirty="0">
                          <a:effectLst/>
                          <a:latin typeface="AvertaStd"/>
                        </a:rPr>
                        <a:t>Address of the Operand</a:t>
                      </a:r>
                      <a:endParaRPr lang="en-IN" b="0" u="none" strike="noStrike" dirty="0">
                        <a:effectLst/>
                        <a:latin typeface="AvertaStd"/>
                      </a:endParaRPr>
                    </a:p>
                  </a:txBody>
                  <a:tcPr marR="95250" marT="190500" marB="190500">
                    <a:lnL>
                      <a:noFill/>
                    </a:lnL>
                    <a:lnR>
                      <a:noFill/>
                    </a:lnR>
                    <a:lnT>
                      <a:noFill/>
                    </a:lnT>
                    <a:lnB>
                      <a:noFill/>
                    </a:lnB>
                    <a:solidFill>
                      <a:srgbClr val="FFFFFF"/>
                    </a:solidFill>
                  </a:tcPr>
                </a:tc>
                <a:extLst>
                  <a:ext uri="{0D108BD9-81ED-4DB2-BD59-A6C34878D82A}">
                    <a16:rowId xmlns:a16="http://schemas.microsoft.com/office/drawing/2014/main" xmlns="" val="3341758015"/>
                  </a:ext>
                </a:extLst>
              </a:tr>
            </a:tbl>
          </a:graphicData>
        </a:graphic>
      </p:graphicFrame>
    </p:spTree>
    <p:extLst>
      <p:ext uri="{BB962C8B-B14F-4D97-AF65-F5344CB8AC3E}">
        <p14:creationId xmlns:p14="http://schemas.microsoft.com/office/powerpoint/2010/main" val="3389917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2997C-D211-9D22-75E9-884F5A4A04E8}"/>
              </a:ext>
            </a:extLst>
          </p:cNvPr>
          <p:cNvSpPr>
            <a:spLocks noGrp="1"/>
          </p:cNvSpPr>
          <p:nvPr>
            <p:ph type="title"/>
          </p:nvPr>
        </p:nvSpPr>
        <p:spPr/>
        <p:txBody>
          <a:bodyPr/>
          <a:lstStyle/>
          <a:p>
            <a:r>
              <a:rPr lang="en-IN" dirty="0"/>
              <a:t>Types of instruction code</a:t>
            </a:r>
          </a:p>
        </p:txBody>
      </p:sp>
      <p:sp>
        <p:nvSpPr>
          <p:cNvPr id="3" name="Content Placeholder 2">
            <a:extLst>
              <a:ext uri="{FF2B5EF4-FFF2-40B4-BE49-F238E27FC236}">
                <a16:creationId xmlns:a16="http://schemas.microsoft.com/office/drawing/2014/main" xmlns="" id="{BD8A7D1D-0D42-B5F5-D7DD-2F01395AF2B7}"/>
              </a:ext>
            </a:extLst>
          </p:cNvPr>
          <p:cNvSpPr>
            <a:spLocks noGrp="1"/>
          </p:cNvSpPr>
          <p:nvPr>
            <p:ph idx="1"/>
          </p:nvPr>
        </p:nvSpPr>
        <p:spPr/>
        <p:txBody>
          <a:bodyPr/>
          <a:lstStyle/>
          <a:p>
            <a:r>
              <a:rPr kumimoji="0" lang="en-US" altLang="en-US" sz="2800" b="1" i="0" u="none" strike="noStrike" cap="none" normalizeH="0" baseline="0" dirty="0">
                <a:ln>
                  <a:noFill/>
                </a:ln>
                <a:solidFill>
                  <a:srgbClr val="3C4852"/>
                </a:solidFill>
                <a:effectLst/>
                <a:latin typeface="AvertaStd"/>
              </a:rPr>
              <a:t>Memory-reference instruction:</a:t>
            </a:r>
            <a:r>
              <a:rPr kumimoji="0" lang="en-US" altLang="en-US" sz="2800" b="0" i="0" u="none" strike="noStrike" cap="none" normalizeH="0" baseline="0" dirty="0">
                <a:ln>
                  <a:noFill/>
                </a:ln>
                <a:solidFill>
                  <a:srgbClr val="3C4852"/>
                </a:solidFill>
                <a:effectLst/>
                <a:latin typeface="AvertaStd"/>
              </a:rPr>
              <a:t> In this type of code, 12 bits are used to specify the memory address, 3 bits for the opcode (000 to 110), and 1 bit to specify the mode as indirect addressing mode (I). </a:t>
            </a:r>
          </a:p>
          <a:p>
            <a:endParaRPr lang="en-IN" dirty="0"/>
          </a:p>
        </p:txBody>
      </p:sp>
      <p:pic>
        <p:nvPicPr>
          <p:cNvPr id="4098" name="Picture 2">
            <a:extLst>
              <a:ext uri="{FF2B5EF4-FFF2-40B4-BE49-F238E27FC236}">
                <a16:creationId xmlns:a16="http://schemas.microsoft.com/office/drawing/2014/main" xmlns="" id="{8AE957C4-3B1F-14D3-4A5A-D6E1E809F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379" y="3052266"/>
            <a:ext cx="4299438" cy="676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xmlns="" id="{B8CBE596-2784-8648-C7BA-C5299C475214}"/>
              </a:ext>
            </a:extLst>
          </p:cNvPr>
          <p:cNvGraphicFramePr>
            <a:graphicFrameLocks noGrp="1"/>
          </p:cNvGraphicFramePr>
          <p:nvPr>
            <p:extLst>
              <p:ext uri="{D42A27DB-BD31-4B8C-83A1-F6EECF244321}">
                <p14:modId xmlns:p14="http://schemas.microsoft.com/office/powerpoint/2010/main" val="4188320161"/>
              </p:ext>
            </p:extLst>
          </p:nvPr>
        </p:nvGraphicFramePr>
        <p:xfrm>
          <a:off x="838198" y="4001294"/>
          <a:ext cx="8639910" cy="2164080"/>
        </p:xfrm>
        <a:graphic>
          <a:graphicData uri="http://schemas.openxmlformats.org/drawingml/2006/table">
            <a:tbl>
              <a:tblPr/>
              <a:tblGrid>
                <a:gridCol w="4319955">
                  <a:extLst>
                    <a:ext uri="{9D8B030D-6E8A-4147-A177-3AD203B41FA5}">
                      <a16:colId xmlns:a16="http://schemas.microsoft.com/office/drawing/2014/main" xmlns="" val="1434488963"/>
                    </a:ext>
                  </a:extLst>
                </a:gridCol>
                <a:gridCol w="4319955">
                  <a:extLst>
                    <a:ext uri="{9D8B030D-6E8A-4147-A177-3AD203B41FA5}">
                      <a16:colId xmlns:a16="http://schemas.microsoft.com/office/drawing/2014/main" xmlns="" val="1594611165"/>
                    </a:ext>
                  </a:extLst>
                </a:gridCol>
              </a:tblGrid>
              <a:tr h="0">
                <a:tc>
                  <a:txBody>
                    <a:bodyPr/>
                    <a:lstStyle/>
                    <a:p>
                      <a:pPr algn="ctr" fontAlgn="ctr"/>
                      <a:r>
                        <a:rPr lang="en-IN" sz="1800" b="0">
                          <a:effectLst/>
                        </a:rPr>
                        <a:t>AND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And memory word to AC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865656423"/>
                  </a:ext>
                </a:extLst>
              </a:tr>
              <a:tr h="0">
                <a:tc>
                  <a:txBody>
                    <a:bodyPr/>
                    <a:lstStyle/>
                    <a:p>
                      <a:pPr algn="ctr" fontAlgn="ctr"/>
                      <a:r>
                        <a:rPr lang="en-IN" sz="1800" b="0">
                          <a:effectLst/>
                        </a:rPr>
                        <a:t>ADD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Add memory word to AC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54305981"/>
                  </a:ext>
                </a:extLst>
              </a:tr>
              <a:tr h="0">
                <a:tc>
                  <a:txBody>
                    <a:bodyPr/>
                    <a:lstStyle/>
                    <a:p>
                      <a:pPr algn="ctr" fontAlgn="ctr"/>
                      <a:r>
                        <a:rPr lang="en-IN" sz="1800" b="0">
                          <a:effectLst/>
                        </a:rPr>
                        <a:t>LDA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a:effectLst/>
                        </a:rPr>
                        <a:t>Load memory word to AC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941601757"/>
                  </a:ext>
                </a:extLst>
              </a:tr>
              <a:tr h="0">
                <a:tc>
                  <a:txBody>
                    <a:bodyPr/>
                    <a:lstStyle/>
                    <a:p>
                      <a:pPr algn="ctr" fontAlgn="ctr"/>
                      <a:r>
                        <a:rPr lang="en-IN" sz="1800" b="0">
                          <a:effectLst/>
                        </a:rPr>
                        <a:t>STA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Store AC content in memory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4181816556"/>
                  </a:ext>
                </a:extLst>
              </a:tr>
            </a:tbl>
          </a:graphicData>
        </a:graphic>
      </p:graphicFrame>
    </p:spTree>
    <p:extLst>
      <p:ext uri="{BB962C8B-B14F-4D97-AF65-F5344CB8AC3E}">
        <p14:creationId xmlns:p14="http://schemas.microsoft.com/office/powerpoint/2010/main" val="411220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382" y="620688"/>
            <a:ext cx="1080280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348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D4488F-C877-7C8A-3E79-8D0833EEB51D}"/>
              </a:ext>
            </a:extLst>
          </p:cNvPr>
          <p:cNvSpPr>
            <a:spLocks noGrp="1"/>
          </p:cNvSpPr>
          <p:nvPr>
            <p:ph idx="1"/>
          </p:nvPr>
        </p:nvSpPr>
        <p:spPr>
          <a:xfrm>
            <a:off x="838200" y="281354"/>
            <a:ext cx="10515600" cy="6442564"/>
          </a:xfrm>
        </p:spPr>
        <p:txBody>
          <a:bodyPr>
            <a:normAutofit/>
          </a:bodyPr>
          <a:lstStyle/>
          <a:p>
            <a:pPr marL="514350" indent="-514350">
              <a:buFont typeface="+mj-lt"/>
              <a:buAutoNum type="arabicPeriod"/>
            </a:pPr>
            <a:r>
              <a:rPr kumimoji="0" lang="en-US" altLang="en-US" sz="2800" b="1" i="0" u="none" strike="noStrike" cap="none" normalizeH="0" baseline="0" dirty="0">
                <a:ln>
                  <a:noFill/>
                </a:ln>
                <a:solidFill>
                  <a:srgbClr val="3C4852"/>
                </a:solidFill>
                <a:effectLst/>
                <a:latin typeface="AvertaStd"/>
              </a:rPr>
              <a:t>Register-reference instruction:</a:t>
            </a:r>
            <a:r>
              <a:rPr kumimoji="0" lang="en-US" altLang="en-US" sz="2800" b="0" i="0" u="none" strike="noStrike" cap="none" normalizeH="0" baseline="0" dirty="0">
                <a:ln>
                  <a:noFill/>
                </a:ln>
                <a:solidFill>
                  <a:srgbClr val="3C4852"/>
                </a:solidFill>
                <a:effectLst/>
                <a:latin typeface="AvertaStd"/>
              </a:rPr>
              <a:t> In this type of code, 12 bits indicate the register operation address, 3 bits for the opcode (111), and 1 bit is utilized for setting the mode as 0. The instructions are executed on the register. </a:t>
            </a:r>
          </a:p>
          <a:p>
            <a:pPr marL="457200" indent="-457200">
              <a:buFont typeface="+mj-lt"/>
              <a:buAutoNum type="arabicPeriod"/>
            </a:pPr>
            <a:endParaRPr kumimoji="0" lang="en-US" altLang="en-US" sz="2400" b="0" i="0" u="none" strike="noStrike" cap="none" normalizeH="0" baseline="0" dirty="0">
              <a:ln>
                <a:noFill/>
              </a:ln>
              <a:solidFill>
                <a:schemeClr val="tx1"/>
              </a:solidFill>
              <a:effectLst/>
            </a:endParaRPr>
          </a:p>
          <a:p>
            <a:pPr marL="457200" indent="-457200">
              <a:buFont typeface="+mj-lt"/>
              <a:buAutoNum type="arabicPeriod"/>
            </a:pPr>
            <a:endParaRPr kumimoji="0" lang="en-US" altLang="en-US" sz="2400" b="0" i="0" u="none" strike="noStrike" cap="none" normalizeH="0" baseline="0" dirty="0">
              <a:ln>
                <a:noFill/>
              </a:ln>
              <a:solidFill>
                <a:schemeClr val="tx1"/>
              </a:solidFill>
              <a:effectLst/>
            </a:endParaRPr>
          </a:p>
          <a:p>
            <a:pPr marL="457200" indent="-457200" eaLnBrk="0" fontAlgn="base" hangingPunct="0">
              <a:lnSpc>
                <a:spcPct val="100000"/>
              </a:lnSpc>
              <a:spcBef>
                <a:spcPct val="0"/>
              </a:spcBef>
              <a:spcAft>
                <a:spcPct val="0"/>
              </a:spcAft>
              <a:buFont typeface="+mj-lt"/>
              <a:buAutoNum type="arabicPeriod"/>
            </a:pPr>
            <a:endParaRPr kumimoji="0" lang="en-US" altLang="en-US" sz="2400" b="0" i="0" u="none" strike="noStrike" cap="none" normalizeH="0" baseline="0" dirty="0">
              <a:ln>
                <a:noFill/>
              </a:ln>
              <a:solidFill>
                <a:schemeClr val="tx1"/>
              </a:solidFill>
              <a:effectLst/>
            </a:endParaRPr>
          </a:p>
          <a:p>
            <a:endParaRPr lang="en-IN" dirty="0"/>
          </a:p>
        </p:txBody>
      </p:sp>
      <p:pic>
        <p:nvPicPr>
          <p:cNvPr id="4099" name="Picture 3">
            <a:extLst>
              <a:ext uri="{FF2B5EF4-FFF2-40B4-BE49-F238E27FC236}">
                <a16:creationId xmlns:a16="http://schemas.microsoft.com/office/drawing/2014/main" xmlns="" id="{8D4031DC-DDB7-A7F7-3FFE-98E599ED2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308" y="2004106"/>
            <a:ext cx="4422531" cy="676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xmlns="" id="{0F4E386E-C7BA-A047-0FC9-39D4F9406355}"/>
              </a:ext>
            </a:extLst>
          </p:cNvPr>
          <p:cNvGraphicFramePr>
            <a:graphicFrameLocks noGrp="1"/>
          </p:cNvGraphicFramePr>
          <p:nvPr>
            <p:extLst>
              <p:ext uri="{D42A27DB-BD31-4B8C-83A1-F6EECF244321}">
                <p14:modId xmlns:p14="http://schemas.microsoft.com/office/powerpoint/2010/main" val="2702563865"/>
              </p:ext>
            </p:extLst>
          </p:nvPr>
        </p:nvGraphicFramePr>
        <p:xfrm>
          <a:off x="838199" y="2978050"/>
          <a:ext cx="10515600" cy="3194150"/>
        </p:xfrm>
        <a:graphic>
          <a:graphicData uri="http://schemas.openxmlformats.org/drawingml/2006/table">
            <a:tbl>
              <a:tblPr/>
              <a:tblGrid>
                <a:gridCol w="5257800">
                  <a:extLst>
                    <a:ext uri="{9D8B030D-6E8A-4147-A177-3AD203B41FA5}">
                      <a16:colId xmlns:a16="http://schemas.microsoft.com/office/drawing/2014/main" xmlns="" val="414001926"/>
                    </a:ext>
                  </a:extLst>
                </a:gridCol>
                <a:gridCol w="5257800">
                  <a:extLst>
                    <a:ext uri="{9D8B030D-6E8A-4147-A177-3AD203B41FA5}">
                      <a16:colId xmlns:a16="http://schemas.microsoft.com/office/drawing/2014/main" xmlns="" val="2476733801"/>
                    </a:ext>
                  </a:extLst>
                </a:gridCol>
              </a:tblGrid>
              <a:tr h="638830">
                <a:tc>
                  <a:txBody>
                    <a:bodyPr/>
                    <a:lstStyle/>
                    <a:p>
                      <a:pPr algn="ctr" fontAlgn="ctr"/>
                      <a:r>
                        <a:rPr lang="en-IN" sz="2400" b="0">
                          <a:effectLst/>
                        </a:rPr>
                        <a:t>CLE</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dirty="0">
                          <a:effectLst/>
                        </a:rPr>
                        <a:t>Clear E(overflow bit)</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855572226"/>
                  </a:ext>
                </a:extLst>
              </a:tr>
              <a:tr h="638830">
                <a:tc>
                  <a:txBody>
                    <a:bodyPr/>
                    <a:lstStyle/>
                    <a:p>
                      <a:pPr algn="ctr" fontAlgn="ctr"/>
                      <a:r>
                        <a:rPr lang="en-IN" sz="2400" b="0" dirty="0">
                          <a:effectLst/>
                        </a:rPr>
                        <a:t>CMA</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a:effectLst/>
                        </a:rPr>
                        <a:t>Complement AC</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787174109"/>
                  </a:ext>
                </a:extLst>
              </a:tr>
              <a:tr h="638830">
                <a:tc>
                  <a:txBody>
                    <a:bodyPr/>
                    <a:lstStyle/>
                    <a:p>
                      <a:pPr algn="ctr" fontAlgn="ctr"/>
                      <a:r>
                        <a:rPr lang="en-IN" sz="2400" b="0">
                          <a:effectLst/>
                        </a:rPr>
                        <a:t>CME</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a:effectLst/>
                        </a:rPr>
                        <a:t>Complement E</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572331420"/>
                  </a:ext>
                </a:extLst>
              </a:tr>
              <a:tr h="638830">
                <a:tc>
                  <a:txBody>
                    <a:bodyPr/>
                    <a:lstStyle/>
                    <a:p>
                      <a:pPr algn="ctr" fontAlgn="ctr"/>
                      <a:r>
                        <a:rPr lang="en-IN" sz="2400" b="0" dirty="0">
                          <a:effectLst/>
                        </a:rPr>
                        <a:t>INC</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dirty="0">
                          <a:effectLst/>
                        </a:rPr>
                        <a:t>Increment AC</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400848283"/>
                  </a:ext>
                </a:extLst>
              </a:tr>
              <a:tr h="638830">
                <a:tc>
                  <a:txBody>
                    <a:bodyPr/>
                    <a:lstStyle/>
                    <a:p>
                      <a:pPr algn="ctr" fontAlgn="ctr"/>
                      <a:r>
                        <a:rPr lang="en-IN" sz="2400" b="0">
                          <a:effectLst/>
                        </a:rPr>
                        <a:t>HLT</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dirty="0">
                          <a:effectLst/>
                        </a:rPr>
                        <a:t>Halt computer</a:t>
                      </a:r>
                    </a:p>
                  </a:txBody>
                  <a:tcPr marL="82412" marR="82412" marT="115376" marB="11537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999025148"/>
                  </a:ext>
                </a:extLst>
              </a:tr>
            </a:tbl>
          </a:graphicData>
        </a:graphic>
      </p:graphicFrame>
    </p:spTree>
    <p:extLst>
      <p:ext uri="{BB962C8B-B14F-4D97-AF65-F5344CB8AC3E}">
        <p14:creationId xmlns:p14="http://schemas.microsoft.com/office/powerpoint/2010/main" val="2033248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091EBF-F64A-7CD6-5CF0-FAC5A22BDD47}"/>
              </a:ext>
            </a:extLst>
          </p:cNvPr>
          <p:cNvSpPr>
            <a:spLocks noGrp="1"/>
          </p:cNvSpPr>
          <p:nvPr>
            <p:ph idx="1"/>
          </p:nvPr>
        </p:nvSpPr>
        <p:spPr>
          <a:xfrm>
            <a:off x="838200" y="619689"/>
            <a:ext cx="10515600" cy="5557274"/>
          </a:xfrm>
        </p:spPr>
        <p:txBody>
          <a:bodyPr/>
          <a:lstStyle/>
          <a:p>
            <a:r>
              <a:rPr kumimoji="0" lang="en-US" altLang="en-US" sz="2800" b="1" i="0" u="none" strike="noStrike" cap="none" normalizeH="0" baseline="0" dirty="0">
                <a:ln>
                  <a:noFill/>
                </a:ln>
                <a:solidFill>
                  <a:srgbClr val="3C4852"/>
                </a:solidFill>
                <a:effectLst/>
                <a:latin typeface="AvertaStd"/>
              </a:rPr>
              <a:t>Input-output instruction:</a:t>
            </a:r>
            <a:r>
              <a:rPr kumimoji="0" lang="en-US" altLang="en-US" sz="2800" b="0" i="0" u="none" strike="noStrike" cap="none" normalizeH="0" baseline="0" dirty="0">
                <a:ln>
                  <a:noFill/>
                </a:ln>
                <a:solidFill>
                  <a:srgbClr val="3C4852"/>
                </a:solidFill>
                <a:effectLst/>
                <a:latin typeface="AvertaStd"/>
              </a:rPr>
              <a:t> This type of code contains a 12-bit input/output operation address, 3 bits for the opcode (111), and 1 bit is utilized for setting the mode as 1. These instructions are required to transfer to and from the AC register and output device.</a:t>
            </a:r>
            <a:endParaRPr kumimoji="0" lang="en-US" altLang="en-US" sz="2400" b="0" i="0" u="none" strike="noStrike" cap="none" normalizeH="0" baseline="0" dirty="0">
              <a:ln>
                <a:noFill/>
              </a:ln>
              <a:solidFill>
                <a:schemeClr val="tx1"/>
              </a:solidFill>
              <a:effectLst/>
            </a:endParaRPr>
          </a:p>
          <a:p>
            <a:endParaRPr lang="en-IN" dirty="0"/>
          </a:p>
        </p:txBody>
      </p:sp>
      <p:pic>
        <p:nvPicPr>
          <p:cNvPr id="4100" name="Picture 4">
            <a:extLst>
              <a:ext uri="{FF2B5EF4-FFF2-40B4-BE49-F238E27FC236}">
                <a16:creationId xmlns:a16="http://schemas.microsoft.com/office/drawing/2014/main" xmlns="" id="{90E3C34E-BB4D-C4DA-706D-E8AAFE988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368" y="2385563"/>
            <a:ext cx="442253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xmlns="" id="{3B4B90CA-36DE-9C25-8584-E7BAD126F7B6}"/>
              </a:ext>
            </a:extLst>
          </p:cNvPr>
          <p:cNvGraphicFramePr>
            <a:graphicFrameLocks noGrp="1"/>
          </p:cNvGraphicFramePr>
          <p:nvPr>
            <p:extLst>
              <p:ext uri="{D42A27DB-BD31-4B8C-83A1-F6EECF244321}">
                <p14:modId xmlns:p14="http://schemas.microsoft.com/office/powerpoint/2010/main" val="3121345953"/>
              </p:ext>
            </p:extLst>
          </p:nvPr>
        </p:nvGraphicFramePr>
        <p:xfrm>
          <a:off x="996460" y="3429000"/>
          <a:ext cx="8974016" cy="1765874"/>
        </p:xfrm>
        <a:graphic>
          <a:graphicData uri="http://schemas.openxmlformats.org/drawingml/2006/table">
            <a:tbl>
              <a:tblPr/>
              <a:tblGrid>
                <a:gridCol w="4487008">
                  <a:extLst>
                    <a:ext uri="{9D8B030D-6E8A-4147-A177-3AD203B41FA5}">
                      <a16:colId xmlns:a16="http://schemas.microsoft.com/office/drawing/2014/main" xmlns="" val="808444589"/>
                    </a:ext>
                  </a:extLst>
                </a:gridCol>
                <a:gridCol w="4487008">
                  <a:extLst>
                    <a:ext uri="{9D8B030D-6E8A-4147-A177-3AD203B41FA5}">
                      <a16:colId xmlns:a16="http://schemas.microsoft.com/office/drawing/2014/main" xmlns="" val="4162589345"/>
                    </a:ext>
                  </a:extLst>
                </a:gridCol>
              </a:tblGrid>
              <a:tr h="1133414">
                <a:tc>
                  <a:txBody>
                    <a:bodyPr/>
                    <a:lstStyle/>
                    <a:p>
                      <a:pPr algn="ctr" fontAlgn="ctr"/>
                      <a:r>
                        <a:rPr lang="en-IN" sz="2400" b="0" dirty="0">
                          <a:effectLst/>
                        </a:rPr>
                        <a:t>INP</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dirty="0">
                          <a:effectLst/>
                        </a:rPr>
                        <a:t>Input character to AC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256744069"/>
                  </a:ext>
                </a:extLst>
              </a:tr>
              <a:tr h="0">
                <a:tc>
                  <a:txBody>
                    <a:bodyPr/>
                    <a:lstStyle/>
                    <a:p>
                      <a:pPr algn="ctr" fontAlgn="ctr"/>
                      <a:r>
                        <a:rPr lang="en-IN" sz="2400" b="0">
                          <a:effectLst/>
                        </a:rPr>
                        <a:t>OUT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0" dirty="0">
                          <a:effectLst/>
                        </a:rPr>
                        <a:t>Output character from AC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4220514199"/>
                  </a:ext>
                </a:extLst>
              </a:tr>
            </a:tbl>
          </a:graphicData>
        </a:graphic>
      </p:graphicFrame>
    </p:spTree>
    <p:extLst>
      <p:ext uri="{BB962C8B-B14F-4D97-AF65-F5344CB8AC3E}">
        <p14:creationId xmlns:p14="http://schemas.microsoft.com/office/powerpoint/2010/main" val="1385267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FB265-C8B9-96E0-3684-F4FAEE79E5BC}"/>
              </a:ext>
            </a:extLst>
          </p:cNvPr>
          <p:cNvSpPr>
            <a:spLocks noGrp="1"/>
          </p:cNvSpPr>
          <p:nvPr>
            <p:ph type="title"/>
          </p:nvPr>
        </p:nvSpPr>
        <p:spPr>
          <a:xfrm>
            <a:off x="838200" y="365125"/>
            <a:ext cx="10515600" cy="549275"/>
          </a:xfrm>
        </p:spPr>
        <p:txBody>
          <a:bodyPr>
            <a:normAutofit fontScale="90000"/>
          </a:bodyPr>
          <a:lstStyle/>
          <a:p>
            <a:r>
              <a:rPr lang="en-IN" b="1" i="0" u="none" strike="noStrike" dirty="0">
                <a:solidFill>
                  <a:srgbClr val="3C4852"/>
                </a:solidFill>
                <a:effectLst/>
                <a:latin typeface="AvertaStd"/>
              </a:rPr>
              <a:t>Instruction Cycle</a:t>
            </a:r>
            <a:br>
              <a:rPr lang="en-IN" b="1" i="0" u="none" strike="noStrike" dirty="0">
                <a:solidFill>
                  <a:srgbClr val="3C4852"/>
                </a:solidFill>
                <a:effectLst/>
                <a:latin typeface="AvertaStd"/>
              </a:rPr>
            </a:br>
            <a:endParaRPr lang="en-IN" dirty="0"/>
          </a:p>
        </p:txBody>
      </p:sp>
      <p:sp>
        <p:nvSpPr>
          <p:cNvPr id="3" name="Content Placeholder 2">
            <a:extLst>
              <a:ext uri="{FF2B5EF4-FFF2-40B4-BE49-F238E27FC236}">
                <a16:creationId xmlns:a16="http://schemas.microsoft.com/office/drawing/2014/main" xmlns="" id="{5FC70D29-251F-8A9D-FAFA-319CD9572A44}"/>
              </a:ext>
            </a:extLst>
          </p:cNvPr>
          <p:cNvSpPr>
            <a:spLocks noGrp="1"/>
          </p:cNvSpPr>
          <p:nvPr>
            <p:ph idx="1"/>
          </p:nvPr>
        </p:nvSpPr>
        <p:spPr>
          <a:xfrm>
            <a:off x="838200" y="914400"/>
            <a:ext cx="10515600" cy="5262563"/>
          </a:xfrm>
        </p:spPr>
        <p:txBody>
          <a:bodyPr>
            <a:normAutofit fontScale="92500" lnSpcReduction="10000"/>
          </a:bodyPr>
          <a:lstStyle/>
          <a:p>
            <a:pPr algn="l" rtl="0"/>
            <a:r>
              <a:rPr lang="en-IN" b="0" i="0" u="none" strike="noStrike" dirty="0">
                <a:solidFill>
                  <a:srgbClr val="3C4852"/>
                </a:solidFill>
                <a:effectLst/>
                <a:latin typeface="AvertaStd"/>
              </a:rPr>
              <a:t>A computer program consists of orderly instructions that are executed by a processor through a cycle called the instruction cycle. Each instruction cycle is executed in the following phases:</a:t>
            </a:r>
          </a:p>
          <a:p>
            <a:pPr algn="l" rtl="0">
              <a:buFont typeface="Arial" panose="020B0604020202020204" pitchFamily="34" charset="0"/>
              <a:buChar char="•"/>
            </a:pPr>
            <a:r>
              <a:rPr lang="en-IN" b="0" i="0" u="none" strike="noStrike" dirty="0">
                <a:solidFill>
                  <a:srgbClr val="3C4852"/>
                </a:solidFill>
                <a:effectLst/>
                <a:latin typeface="AvertaStd"/>
              </a:rPr>
              <a:t>Fetching instructions from the memory unit</a:t>
            </a:r>
          </a:p>
          <a:p>
            <a:pPr algn="l" rtl="0">
              <a:buFont typeface="Arial" panose="020B0604020202020204" pitchFamily="34" charset="0"/>
              <a:buChar char="•"/>
            </a:pPr>
            <a:r>
              <a:rPr lang="en-IN" b="0" i="0" u="none" strike="noStrike" dirty="0">
                <a:solidFill>
                  <a:srgbClr val="3C4852"/>
                </a:solidFill>
                <a:effectLst/>
                <a:latin typeface="AvertaStd"/>
              </a:rPr>
              <a:t>Decoding the instruction</a:t>
            </a:r>
          </a:p>
          <a:p>
            <a:pPr algn="l" rtl="0">
              <a:buFont typeface="Arial" panose="020B0604020202020204" pitchFamily="34" charset="0"/>
              <a:buChar char="•"/>
            </a:pPr>
            <a:r>
              <a:rPr lang="en-IN" b="0" i="0" u="none" strike="noStrike" dirty="0">
                <a:solidFill>
                  <a:srgbClr val="3C4852"/>
                </a:solidFill>
                <a:effectLst/>
                <a:latin typeface="AvertaStd"/>
              </a:rPr>
              <a:t>Reading the operand address from memory</a:t>
            </a:r>
          </a:p>
          <a:p>
            <a:pPr algn="l" rtl="0">
              <a:buFont typeface="Arial" panose="020B0604020202020204" pitchFamily="34" charset="0"/>
              <a:buChar char="•"/>
            </a:pPr>
            <a:r>
              <a:rPr lang="en-IN" b="0" i="0" u="none" strike="noStrike" dirty="0">
                <a:solidFill>
                  <a:srgbClr val="3C4852"/>
                </a:solidFill>
                <a:effectLst/>
                <a:latin typeface="AvertaStd"/>
              </a:rPr>
              <a:t>Executing the instruction</a:t>
            </a:r>
          </a:p>
          <a:p>
            <a:pPr algn="l" rtl="0"/>
            <a:r>
              <a:rPr lang="en-IN" b="0" i="0" u="none" strike="noStrike" dirty="0">
                <a:solidFill>
                  <a:srgbClr val="3C4852"/>
                </a:solidFill>
                <a:effectLst/>
                <a:latin typeface="AvertaStd"/>
              </a:rPr>
              <a:t>After executing an instruction, the cycle starts again at step 1, for the next instruction. The program instructions are stored in RAM. The processor initiates the execution program by fetching the instructions one at a time from the RAM. The CPU’s control unit decodes the operand part of the instruction, based on the instruction format. The ALU component of the CPU is responsible for the execution of the instructions and operation of data.</a:t>
            </a:r>
          </a:p>
          <a:p>
            <a:endParaRPr lang="en-IN" dirty="0"/>
          </a:p>
        </p:txBody>
      </p:sp>
    </p:spTree>
    <p:extLst>
      <p:ext uri="{BB962C8B-B14F-4D97-AF65-F5344CB8AC3E}">
        <p14:creationId xmlns:p14="http://schemas.microsoft.com/office/powerpoint/2010/main" val="3192792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66591-1B7D-0CCC-4F18-63EAD63752DC}"/>
              </a:ext>
            </a:extLst>
          </p:cNvPr>
          <p:cNvSpPr>
            <a:spLocks noGrp="1"/>
          </p:cNvSpPr>
          <p:nvPr>
            <p:ph type="title"/>
          </p:nvPr>
        </p:nvSpPr>
        <p:spPr>
          <a:xfrm>
            <a:off x="838200" y="365126"/>
            <a:ext cx="10515600" cy="573338"/>
          </a:xfrm>
        </p:spPr>
        <p:txBody>
          <a:bodyPr>
            <a:normAutofit fontScale="90000"/>
          </a:bodyPr>
          <a:lstStyle/>
          <a:p>
            <a:r>
              <a:rPr lang="en-IN" b="1" i="0" u="none" strike="noStrike" dirty="0">
                <a:solidFill>
                  <a:srgbClr val="3C4852"/>
                </a:solidFill>
                <a:effectLst/>
                <a:latin typeface="AvertaStd"/>
              </a:rPr>
              <a:t>Instruction Cycle</a:t>
            </a:r>
            <a:endParaRPr lang="en-IN" dirty="0"/>
          </a:p>
        </p:txBody>
      </p:sp>
      <p:pic>
        <p:nvPicPr>
          <p:cNvPr id="5" name="Content Placeholder 4">
            <a:extLst>
              <a:ext uri="{FF2B5EF4-FFF2-40B4-BE49-F238E27FC236}">
                <a16:creationId xmlns:a16="http://schemas.microsoft.com/office/drawing/2014/main" xmlns="" id="{DB67DE47-45BA-BBF5-8D8B-5E6780986175}"/>
              </a:ext>
            </a:extLst>
          </p:cNvPr>
          <p:cNvPicPr>
            <a:picLocks noGrp="1" noChangeAspect="1"/>
          </p:cNvPicPr>
          <p:nvPr>
            <p:ph idx="1"/>
          </p:nvPr>
        </p:nvPicPr>
        <p:blipFill>
          <a:blip r:embed="rId2"/>
          <a:stretch>
            <a:fillRect/>
          </a:stretch>
        </p:blipFill>
        <p:spPr>
          <a:xfrm>
            <a:off x="2901463" y="1143000"/>
            <a:ext cx="6646984" cy="5486399"/>
          </a:xfrm>
        </p:spPr>
      </p:pic>
    </p:spTree>
    <p:extLst>
      <p:ext uri="{BB962C8B-B14F-4D97-AF65-F5344CB8AC3E}">
        <p14:creationId xmlns:p14="http://schemas.microsoft.com/office/powerpoint/2010/main" val="694508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972AC-9581-574D-E79D-CA36C28AB256}"/>
              </a:ext>
            </a:extLst>
          </p:cNvPr>
          <p:cNvSpPr>
            <a:spLocks noGrp="1"/>
          </p:cNvSpPr>
          <p:nvPr>
            <p:ph type="title"/>
          </p:nvPr>
        </p:nvSpPr>
        <p:spPr>
          <a:xfrm>
            <a:off x="838200" y="365125"/>
            <a:ext cx="10515600" cy="440991"/>
          </a:xfrm>
        </p:spPr>
        <p:txBody>
          <a:bodyPr>
            <a:normAutofit fontScale="90000"/>
          </a:bodyPr>
          <a:lstStyle/>
          <a:p>
            <a:r>
              <a:rPr lang="en-IN" b="1" i="0" u="none" strike="noStrike" dirty="0">
                <a:solidFill>
                  <a:srgbClr val="3C4852"/>
                </a:solidFill>
                <a:effectLst/>
                <a:latin typeface="AvertaStd"/>
              </a:rPr>
              <a:t>Instruction Cycle</a:t>
            </a:r>
            <a:endParaRPr lang="en-IN" dirty="0"/>
          </a:p>
        </p:txBody>
      </p:sp>
      <p:sp>
        <p:nvSpPr>
          <p:cNvPr id="6" name="Content Placeholder 5">
            <a:extLst>
              <a:ext uri="{FF2B5EF4-FFF2-40B4-BE49-F238E27FC236}">
                <a16:creationId xmlns:a16="http://schemas.microsoft.com/office/drawing/2014/main" xmlns="" id="{B012067E-74D3-1676-56F7-1ACE842E8012}"/>
              </a:ext>
            </a:extLst>
          </p:cNvPr>
          <p:cNvSpPr>
            <a:spLocks noGrp="1"/>
          </p:cNvSpPr>
          <p:nvPr>
            <p:ph idx="1"/>
          </p:nvPr>
        </p:nvSpPr>
        <p:spPr>
          <a:xfrm>
            <a:off x="838200" y="1070811"/>
            <a:ext cx="10515600" cy="5522494"/>
          </a:xfrm>
        </p:spPr>
        <p:txBody>
          <a:bodyPr>
            <a:normAutofit fontScale="92500" lnSpcReduction="10000"/>
          </a:bodyPr>
          <a:lstStyle/>
          <a:p>
            <a:pPr algn="l">
              <a:buFont typeface="+mj-lt"/>
              <a:buAutoNum type="arabicPeriod"/>
            </a:pPr>
            <a:r>
              <a:rPr lang="en-IN" sz="2200" b="1" i="0" dirty="0">
                <a:solidFill>
                  <a:srgbClr val="202122"/>
                </a:solidFill>
                <a:effectLst/>
                <a:latin typeface="Arial" panose="020B0604020202020204" pitchFamily="34" charset="0"/>
              </a:rPr>
              <a:t>Fetch stage</a:t>
            </a:r>
            <a:r>
              <a:rPr lang="en-IN" sz="2200" b="0" i="0" dirty="0">
                <a:solidFill>
                  <a:srgbClr val="202122"/>
                </a:solidFill>
                <a:effectLst/>
                <a:latin typeface="Arial" panose="020B0604020202020204" pitchFamily="34" charset="0"/>
              </a:rPr>
              <a:t>: The next instruction is fetched from the memory address that is currently stored in the program counter and stored into the instruction register. At the end of the fetch operation, the PC points to the next instruction that will be read at the next cycle.</a:t>
            </a:r>
          </a:p>
          <a:p>
            <a:pPr algn="l">
              <a:buFont typeface="+mj-lt"/>
              <a:buAutoNum type="arabicPeriod"/>
            </a:pPr>
            <a:r>
              <a:rPr lang="en-IN" sz="2200" b="1" i="0" dirty="0">
                <a:solidFill>
                  <a:srgbClr val="202122"/>
                </a:solidFill>
                <a:effectLst/>
                <a:latin typeface="Arial" panose="020B0604020202020204" pitchFamily="34" charset="0"/>
              </a:rPr>
              <a:t>Decode stage</a:t>
            </a:r>
            <a:r>
              <a:rPr lang="en-IN" sz="2200" b="0" i="0" dirty="0">
                <a:solidFill>
                  <a:srgbClr val="202122"/>
                </a:solidFill>
                <a:effectLst/>
                <a:latin typeface="Arial" panose="020B0604020202020204" pitchFamily="34" charset="0"/>
              </a:rPr>
              <a:t>: During this stage, the encoded instruction presented in the instruction register is interpreted by the decoder.</a:t>
            </a:r>
          </a:p>
          <a:p>
            <a:pPr marL="742950" lvl="1" indent="-285750" algn="l">
              <a:buFont typeface="+mj-lt"/>
              <a:buAutoNum type="arabicPeriod"/>
            </a:pPr>
            <a:r>
              <a:rPr lang="en-IN" sz="2200" b="1" i="0" dirty="0">
                <a:solidFill>
                  <a:srgbClr val="202122"/>
                </a:solidFill>
                <a:effectLst/>
                <a:latin typeface="Arial" panose="020B0604020202020204" pitchFamily="34" charset="0"/>
              </a:rPr>
              <a:t>Read the effective address</a:t>
            </a:r>
            <a:r>
              <a:rPr lang="en-IN" sz="2200" b="0" i="0" dirty="0">
                <a:solidFill>
                  <a:srgbClr val="202122"/>
                </a:solidFill>
                <a:effectLst/>
                <a:latin typeface="Arial" panose="020B0604020202020204" pitchFamily="34" charset="0"/>
              </a:rPr>
              <a:t>: In the case of a memory instruction (direct or indirect), the execution phase will be during the next clock pulse. If the instruction has an </a:t>
            </a:r>
            <a:r>
              <a:rPr lang="en-IN" sz="2200" b="0" i="0" u="none" strike="noStrike" dirty="0">
                <a:solidFill>
                  <a:srgbClr val="3366CC"/>
                </a:solidFill>
                <a:effectLst/>
                <a:latin typeface="Arial" panose="020B0604020202020204" pitchFamily="34" charset="0"/>
                <a:hlinkClick r:id="rId2" tooltip="Indirect address"/>
              </a:rPr>
              <a:t>indirect address</a:t>
            </a:r>
            <a:r>
              <a:rPr lang="en-IN" sz="2200" b="0" i="0" dirty="0">
                <a:solidFill>
                  <a:srgbClr val="202122"/>
                </a:solidFill>
                <a:effectLst/>
                <a:latin typeface="Arial" panose="020B0604020202020204" pitchFamily="34" charset="0"/>
              </a:rPr>
              <a:t>, the effective address is read from main memory, and any required data is fetched from main memory to be processed and then placed into data registers (clock pulse: T</a:t>
            </a:r>
            <a:r>
              <a:rPr lang="en-IN" sz="2200" b="0" i="0" baseline="-25000" dirty="0">
                <a:solidFill>
                  <a:srgbClr val="202122"/>
                </a:solidFill>
                <a:effectLst/>
                <a:latin typeface="Arial" panose="020B0604020202020204" pitchFamily="34" charset="0"/>
              </a:rPr>
              <a:t>3</a:t>
            </a:r>
            <a:r>
              <a:rPr lang="en-IN" sz="2200" b="0" i="0" dirty="0">
                <a:solidFill>
                  <a:srgbClr val="202122"/>
                </a:solidFill>
                <a:effectLst/>
                <a:latin typeface="Arial" panose="020B0604020202020204" pitchFamily="34" charset="0"/>
              </a:rPr>
              <a:t>). If the instruction is direct, nothing is done during this clock pulse. If this is an I/O instruction or a register instruction, the operation is performed during the clock pulse.</a:t>
            </a:r>
          </a:p>
          <a:p>
            <a:pPr algn="l">
              <a:buFont typeface="+mj-lt"/>
              <a:buAutoNum type="arabicPeriod"/>
            </a:pPr>
            <a:r>
              <a:rPr lang="en-IN" sz="2200" b="1" i="0" dirty="0">
                <a:solidFill>
                  <a:srgbClr val="202122"/>
                </a:solidFill>
                <a:effectLst/>
                <a:latin typeface="Arial" panose="020B0604020202020204" pitchFamily="34" charset="0"/>
              </a:rPr>
              <a:t>Execute stage</a:t>
            </a:r>
            <a:r>
              <a:rPr lang="en-IN" sz="2200" b="0" i="0" dirty="0">
                <a:solidFill>
                  <a:srgbClr val="202122"/>
                </a:solidFill>
                <a:effectLst/>
                <a:latin typeface="Arial" panose="020B0604020202020204" pitchFamily="34" charset="0"/>
              </a:rPr>
              <a:t>: The control unit of the CPU passes the decoded information as a sequence of control signals to the relevant functional units of the CPU to perform the actions required by the instruction, such as reading values from registers, passing them to the ALU to perform mathematical or logic functions on them, and writing the result back to a register. If the ALU is involved, it sends a condition signal back to the CU. The result generated by the operation is stored in the main memory or sent to an output device. Based on the feedback from the ALU, the PC may be updated to a different address from which the next instruction will be fetched.</a:t>
            </a:r>
          </a:p>
          <a:p>
            <a:endParaRPr lang="en-IN" dirty="0"/>
          </a:p>
        </p:txBody>
      </p:sp>
    </p:spTree>
    <p:extLst>
      <p:ext uri="{BB962C8B-B14F-4D97-AF65-F5344CB8AC3E}">
        <p14:creationId xmlns:p14="http://schemas.microsoft.com/office/powerpoint/2010/main" val="660868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D908B-5942-D6A4-1BD9-245E2644485F}"/>
              </a:ext>
            </a:extLst>
          </p:cNvPr>
          <p:cNvSpPr>
            <a:spLocks noGrp="1"/>
          </p:cNvSpPr>
          <p:nvPr>
            <p:ph type="title"/>
          </p:nvPr>
        </p:nvSpPr>
        <p:spPr/>
        <p:txBody>
          <a:bodyPr/>
          <a:lstStyle/>
          <a:p>
            <a:r>
              <a:rPr lang="en-IN" dirty="0"/>
              <a:t>Assembler</a:t>
            </a:r>
          </a:p>
        </p:txBody>
      </p:sp>
      <p:sp>
        <p:nvSpPr>
          <p:cNvPr id="3" name="Content Placeholder 2">
            <a:extLst>
              <a:ext uri="{FF2B5EF4-FFF2-40B4-BE49-F238E27FC236}">
                <a16:creationId xmlns:a16="http://schemas.microsoft.com/office/drawing/2014/main" xmlns="" id="{80F956A9-4827-C4F9-D7CB-81908EB690FE}"/>
              </a:ext>
            </a:extLst>
          </p:cNvPr>
          <p:cNvSpPr>
            <a:spLocks noGrp="1"/>
          </p:cNvSpPr>
          <p:nvPr>
            <p:ph idx="1"/>
          </p:nvPr>
        </p:nvSpPr>
        <p:spPr/>
        <p:txBody>
          <a:bodyPr>
            <a:normAutofit/>
          </a:bodyPr>
          <a:lstStyle/>
          <a:p>
            <a:pPr algn="l" rtl="0" fontAlgn="base"/>
            <a:r>
              <a:rPr lang="en-IN" sz="2000" b="1" i="0" dirty="0">
                <a:solidFill>
                  <a:srgbClr val="273239"/>
                </a:solidFill>
                <a:effectLst/>
                <a:latin typeface="Nunito" pitchFamily="2" charset="0"/>
              </a:rPr>
              <a:t>Assembler</a:t>
            </a:r>
            <a:r>
              <a:rPr lang="en-IN" sz="2000" b="0" i="0" dirty="0">
                <a:solidFill>
                  <a:srgbClr val="273239"/>
                </a:solidFill>
                <a:effectLst/>
                <a:latin typeface="Nunito" pitchFamily="2" charset="0"/>
              </a:rPr>
              <a:t> is a program for converting instructions written in low-level assembly code into relocatable machine code and generating along information for the loader.</a:t>
            </a:r>
          </a:p>
          <a:p>
            <a:pPr algn="l" rtl="0" fontAlgn="base"/>
            <a:r>
              <a:rPr lang="en-IN" sz="2000" b="0" i="0" dirty="0">
                <a:solidFill>
                  <a:srgbClr val="273239"/>
                </a:solidFill>
                <a:effectLst/>
                <a:latin typeface="Nunito" pitchFamily="2" charset="0"/>
              </a:rPr>
              <a:t>It is necessary to convert user written programs into a machinery code. This is called as translation of the </a:t>
            </a:r>
            <a:r>
              <a:rPr lang="en-IN" sz="2000" b="0" i="0" u="sng" dirty="0">
                <a:solidFill>
                  <a:srgbClr val="273239"/>
                </a:solidFill>
                <a:effectLst/>
                <a:latin typeface="Nunito" pitchFamily="2" charset="0"/>
                <a:hlinkClick r:id="rId2"/>
              </a:rPr>
              <a:t>high level language</a:t>
            </a:r>
            <a:r>
              <a:rPr lang="en-IN" sz="2000" b="0" i="0" dirty="0">
                <a:solidFill>
                  <a:srgbClr val="273239"/>
                </a:solidFill>
                <a:effectLst/>
                <a:latin typeface="Nunito" pitchFamily="2" charset="0"/>
              </a:rPr>
              <a:t> to low level that is machinery language. This type of translation is performed with the help of system software. Assembler can be defined as a program that translates an assembly language program into a machine language program. Self assembler is a program that runs on a computer and produces the machine codes for the same computer or same machine. It is also known as resident assembler. A cross assembler is an assembler which runs on a computer and produces the machine codes for other computer.</a:t>
            </a:r>
          </a:p>
          <a:p>
            <a:pPr marL="0" indent="0">
              <a:buNone/>
            </a:pPr>
            <a:endParaRPr lang="en-IN" sz="2000" dirty="0"/>
          </a:p>
        </p:txBody>
      </p:sp>
      <p:pic>
        <p:nvPicPr>
          <p:cNvPr id="5" name="Picture 4">
            <a:extLst>
              <a:ext uri="{FF2B5EF4-FFF2-40B4-BE49-F238E27FC236}">
                <a16:creationId xmlns:a16="http://schemas.microsoft.com/office/drawing/2014/main" xmlns="" id="{213DCCF0-E539-5D93-EEA2-5E9584918DD9}"/>
              </a:ext>
            </a:extLst>
          </p:cNvPr>
          <p:cNvPicPr>
            <a:picLocks noChangeAspect="1"/>
          </p:cNvPicPr>
          <p:nvPr/>
        </p:nvPicPr>
        <p:blipFill>
          <a:blip r:embed="rId3"/>
          <a:stretch>
            <a:fillRect/>
          </a:stretch>
        </p:blipFill>
        <p:spPr>
          <a:xfrm>
            <a:off x="3880685" y="4843463"/>
            <a:ext cx="4895850" cy="1333500"/>
          </a:xfrm>
          <a:prstGeom prst="rect">
            <a:avLst/>
          </a:prstGeom>
        </p:spPr>
      </p:pic>
    </p:spTree>
    <p:extLst>
      <p:ext uri="{BB962C8B-B14F-4D97-AF65-F5344CB8AC3E}">
        <p14:creationId xmlns:p14="http://schemas.microsoft.com/office/powerpoint/2010/main" val="1898491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911841-0D1D-F24C-6DDA-1F352042A529}"/>
              </a:ext>
            </a:extLst>
          </p:cNvPr>
          <p:cNvSpPr>
            <a:spLocks noGrp="1"/>
          </p:cNvSpPr>
          <p:nvPr>
            <p:ph type="title"/>
          </p:nvPr>
        </p:nvSpPr>
        <p:spPr>
          <a:xfrm>
            <a:off x="838200" y="138115"/>
            <a:ext cx="10515600" cy="631906"/>
          </a:xfrm>
        </p:spPr>
        <p:txBody>
          <a:bodyPr>
            <a:normAutofit fontScale="90000"/>
          </a:bodyPr>
          <a:lstStyle/>
          <a:p>
            <a:r>
              <a:rPr lang="en-IN" dirty="0"/>
              <a:t>Machine language</a:t>
            </a:r>
          </a:p>
        </p:txBody>
      </p:sp>
      <p:sp>
        <p:nvSpPr>
          <p:cNvPr id="3" name="Content Placeholder 2">
            <a:extLst>
              <a:ext uri="{FF2B5EF4-FFF2-40B4-BE49-F238E27FC236}">
                <a16:creationId xmlns:a16="http://schemas.microsoft.com/office/drawing/2014/main" xmlns="" id="{6B94327C-DFC6-E162-7472-739509B5B33E}"/>
              </a:ext>
            </a:extLst>
          </p:cNvPr>
          <p:cNvSpPr>
            <a:spLocks noGrp="1"/>
          </p:cNvSpPr>
          <p:nvPr>
            <p:ph idx="1"/>
          </p:nvPr>
        </p:nvSpPr>
        <p:spPr>
          <a:xfrm>
            <a:off x="838200" y="866274"/>
            <a:ext cx="10515600" cy="5310689"/>
          </a:xfrm>
        </p:spPr>
        <p:txBody>
          <a:bodyPr>
            <a:normAutofit/>
          </a:bodyPr>
          <a:lstStyle/>
          <a:p>
            <a:r>
              <a:rPr lang="en-IN" sz="1600" b="0" i="0" dirty="0">
                <a:solidFill>
                  <a:srgbClr val="333333"/>
                </a:solidFill>
                <a:effectLst/>
                <a:latin typeface="inter-regular"/>
              </a:rPr>
              <a:t>Machine language is a low-level language made up of binary numbers or bits that a computer can understand. It is also known as machine code or object code and is extremely tough to comprehend. The only language that the computer understands is machine language. All programmes and programming languages, such as Swift and C++, produce or run programmes in machine language before they are run on a computer. When a specific task, even the smallest process executes, machine language is transported to the system processor. Computers are only able to understand d binary data as they are digital devices.</a:t>
            </a:r>
            <a:endParaRPr lang="en-IN" sz="1600" dirty="0">
              <a:solidFill>
                <a:srgbClr val="333333"/>
              </a:solidFill>
              <a:latin typeface="inter-regular"/>
            </a:endParaRPr>
          </a:p>
          <a:p>
            <a:pPr algn="just"/>
            <a:r>
              <a:rPr lang="en-IN" sz="1600" b="0" i="0" dirty="0">
                <a:solidFill>
                  <a:srgbClr val="610B38"/>
                </a:solidFill>
                <a:effectLst/>
                <a:latin typeface="erdana"/>
              </a:rPr>
              <a:t>Examples of Machine language</a:t>
            </a:r>
          </a:p>
          <a:p>
            <a:pPr algn="just"/>
            <a:r>
              <a:rPr lang="en-IN" sz="1600" b="0" i="0" dirty="0">
                <a:solidFill>
                  <a:srgbClr val="333333"/>
                </a:solidFill>
                <a:effectLst/>
                <a:latin typeface="inter-regular"/>
              </a:rPr>
              <a:t>The text "</a:t>
            </a:r>
            <a:r>
              <a:rPr lang="en-IN" sz="1600" b="1" i="0" dirty="0">
                <a:solidFill>
                  <a:srgbClr val="333333"/>
                </a:solidFill>
                <a:effectLst/>
                <a:latin typeface="inter-bold"/>
              </a:rPr>
              <a:t>Hello World</a:t>
            </a:r>
            <a:r>
              <a:rPr lang="en-IN" sz="1600" b="0" i="0" dirty="0">
                <a:solidFill>
                  <a:srgbClr val="333333"/>
                </a:solidFill>
                <a:effectLst/>
                <a:latin typeface="inter-regular"/>
              </a:rPr>
              <a:t>" would be written in the machine language:</a:t>
            </a:r>
          </a:p>
          <a:p>
            <a:pPr algn="just"/>
            <a:r>
              <a:rPr lang="en-IN" sz="1600" b="0" i="0" dirty="0">
                <a:solidFill>
                  <a:srgbClr val="333333"/>
                </a:solidFill>
                <a:effectLst/>
                <a:latin typeface="inter-regular"/>
              </a:rPr>
              <a:t>Another example of machine language is given below, which will display the letter "A" 1000 times on the screen.</a:t>
            </a:r>
          </a:p>
          <a:p>
            <a:pPr algn="just">
              <a:buFont typeface="+mj-lt"/>
              <a:buAutoNum type="arabicPeriod"/>
            </a:pPr>
            <a:r>
              <a:rPr lang="en-IN" sz="1600" b="0" i="0" dirty="0">
                <a:solidFill>
                  <a:srgbClr val="000000"/>
                </a:solidFill>
                <a:effectLst/>
                <a:latin typeface="inter-regular"/>
              </a:rPr>
              <a:t>169 1 160 0 153 0 128 153 0 129 153 130 153 0 131 200 208 241 96  </a:t>
            </a:r>
          </a:p>
        </p:txBody>
      </p:sp>
      <p:pic>
        <p:nvPicPr>
          <p:cNvPr id="5" name="Picture 4">
            <a:extLst>
              <a:ext uri="{FF2B5EF4-FFF2-40B4-BE49-F238E27FC236}">
                <a16:creationId xmlns:a16="http://schemas.microsoft.com/office/drawing/2014/main" xmlns="" id="{BE48CC94-6942-AC50-1BB1-F92C39DEA43C}"/>
              </a:ext>
            </a:extLst>
          </p:cNvPr>
          <p:cNvPicPr>
            <a:picLocks noChangeAspect="1"/>
          </p:cNvPicPr>
          <p:nvPr/>
        </p:nvPicPr>
        <p:blipFill>
          <a:blip r:embed="rId2"/>
          <a:stretch>
            <a:fillRect/>
          </a:stretch>
        </p:blipFill>
        <p:spPr>
          <a:xfrm>
            <a:off x="1897729" y="4006014"/>
            <a:ext cx="7458075" cy="1552575"/>
          </a:xfrm>
          <a:prstGeom prst="rect">
            <a:avLst/>
          </a:prstGeom>
        </p:spPr>
      </p:pic>
    </p:spTree>
    <p:extLst>
      <p:ext uri="{BB962C8B-B14F-4D97-AF65-F5344CB8AC3E}">
        <p14:creationId xmlns:p14="http://schemas.microsoft.com/office/powerpoint/2010/main" val="2974415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A8ACE9-2BCB-4021-B9D5-D91B18A69DDA}"/>
              </a:ext>
            </a:extLst>
          </p:cNvPr>
          <p:cNvSpPr>
            <a:spLocks noGrp="1"/>
          </p:cNvSpPr>
          <p:nvPr>
            <p:ph idx="1"/>
          </p:nvPr>
        </p:nvSpPr>
        <p:spPr>
          <a:xfrm>
            <a:off x="838200" y="433137"/>
            <a:ext cx="10515600" cy="5743826"/>
          </a:xfrm>
        </p:spPr>
        <p:txBody>
          <a:bodyPr/>
          <a:lstStyle/>
          <a:p>
            <a:pPr algn="just"/>
            <a:r>
              <a:rPr lang="en-IN" b="0" i="0" dirty="0">
                <a:solidFill>
                  <a:srgbClr val="610B38"/>
                </a:solidFill>
                <a:effectLst/>
                <a:latin typeface="erdana"/>
              </a:rPr>
              <a:t>Uses of Machine Language</a:t>
            </a:r>
          </a:p>
          <a:p>
            <a:pPr algn="just"/>
            <a:r>
              <a:rPr lang="en-IN" b="0" i="0" dirty="0">
                <a:solidFill>
                  <a:srgbClr val="333333"/>
                </a:solidFill>
                <a:effectLst/>
                <a:latin typeface="inter-regular"/>
              </a:rPr>
              <a:t>Common uses of machine language are discussed below:</a:t>
            </a:r>
          </a:p>
          <a:p>
            <a:pPr algn="just">
              <a:buFont typeface="Arial" panose="020B0604020202020204" pitchFamily="34" charset="0"/>
              <a:buChar char="•"/>
            </a:pPr>
            <a:r>
              <a:rPr lang="en-IN" b="0" i="0" dirty="0">
                <a:solidFill>
                  <a:srgbClr val="000000"/>
                </a:solidFill>
                <a:effectLst/>
                <a:latin typeface="inter-regular"/>
              </a:rPr>
              <a:t>Machine language is a low-level language that machines understand but that humans can decipher using an assembler.</a:t>
            </a:r>
          </a:p>
          <a:p>
            <a:pPr algn="just">
              <a:buFont typeface="Arial" panose="020B0604020202020204" pitchFamily="34" charset="0"/>
              <a:buChar char="•"/>
            </a:pPr>
            <a:r>
              <a:rPr lang="en-IN" b="0" i="0" dirty="0">
                <a:solidFill>
                  <a:srgbClr val="000000"/>
                </a:solidFill>
                <a:effectLst/>
                <a:latin typeface="inter-regular"/>
              </a:rPr>
              <a:t>A compiler plays an important role between humans and computers as it converts machine language into other code or language that is understandable by humans.</a:t>
            </a:r>
          </a:p>
          <a:p>
            <a:pPr algn="just">
              <a:buFont typeface="Arial" panose="020B0604020202020204" pitchFamily="34" charset="0"/>
              <a:buChar char="•"/>
            </a:pPr>
            <a:r>
              <a:rPr lang="en-IN" b="0" i="0" dirty="0">
                <a:solidFill>
                  <a:srgbClr val="000000"/>
                </a:solidFill>
                <a:effectLst/>
                <a:latin typeface="inter-regular"/>
              </a:rPr>
              <a:t>Assembly language is dedicated to comprehending machine language since it is a rip-off of it.</a:t>
            </a:r>
          </a:p>
          <a:p>
            <a:endParaRPr lang="en-IN" dirty="0"/>
          </a:p>
        </p:txBody>
      </p:sp>
    </p:spTree>
    <p:extLst>
      <p:ext uri="{BB962C8B-B14F-4D97-AF65-F5344CB8AC3E}">
        <p14:creationId xmlns:p14="http://schemas.microsoft.com/office/powerpoint/2010/main" val="5671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54E4461D-8C37-7DDF-60C8-5F580492BC23}"/>
              </a:ext>
            </a:extLst>
          </p:cNvPr>
          <p:cNvGraphicFramePr>
            <a:graphicFrameLocks noGrp="1"/>
          </p:cNvGraphicFramePr>
          <p:nvPr>
            <p:ph idx="1"/>
            <p:extLst>
              <p:ext uri="{D42A27DB-BD31-4B8C-83A1-F6EECF244321}">
                <p14:modId xmlns:p14="http://schemas.microsoft.com/office/powerpoint/2010/main" val="1158874888"/>
              </p:ext>
            </p:extLst>
          </p:nvPr>
        </p:nvGraphicFramePr>
        <p:xfrm>
          <a:off x="950494" y="336884"/>
          <a:ext cx="9853864" cy="6199668"/>
        </p:xfrm>
        <a:graphic>
          <a:graphicData uri="http://schemas.openxmlformats.org/drawingml/2006/table">
            <a:tbl>
              <a:tblPr/>
              <a:tblGrid>
                <a:gridCol w="4926932">
                  <a:extLst>
                    <a:ext uri="{9D8B030D-6E8A-4147-A177-3AD203B41FA5}">
                      <a16:colId xmlns:a16="http://schemas.microsoft.com/office/drawing/2014/main" xmlns="" val="3469114157"/>
                    </a:ext>
                  </a:extLst>
                </a:gridCol>
                <a:gridCol w="4926932">
                  <a:extLst>
                    <a:ext uri="{9D8B030D-6E8A-4147-A177-3AD203B41FA5}">
                      <a16:colId xmlns:a16="http://schemas.microsoft.com/office/drawing/2014/main" xmlns="" val="2153348416"/>
                    </a:ext>
                  </a:extLst>
                </a:gridCol>
              </a:tblGrid>
              <a:tr h="211392">
                <a:tc>
                  <a:txBody>
                    <a:bodyPr/>
                    <a:lstStyle/>
                    <a:p>
                      <a:pPr algn="l" fontAlgn="t"/>
                      <a:r>
                        <a:rPr lang="en-IN" sz="1200" dirty="0">
                          <a:solidFill>
                            <a:srgbClr val="000000"/>
                          </a:solidFill>
                          <a:effectLst/>
                          <a:latin typeface="times new roman" panose="02020603050405020304" pitchFamily="18" charset="0"/>
                        </a:rPr>
                        <a:t>Machine Language</a:t>
                      </a:r>
                    </a:p>
                  </a:txBody>
                  <a:tcPr marL="33959" marR="33959" marT="33959" marB="33959">
                    <a:lnL w="9525" cap="flat" cmpd="sng" algn="ctr">
                      <a:solidFill>
                        <a:srgbClr val="F065BB"/>
                      </a:solidFill>
                      <a:prstDash val="solid"/>
                      <a:round/>
                      <a:headEnd type="none" w="med" len="med"/>
                      <a:tailEnd type="none" w="med" len="med"/>
                    </a:lnL>
                    <a:lnR w="9525" cap="flat" cmpd="sng" algn="ctr">
                      <a:solidFill>
                        <a:srgbClr val="F065BB"/>
                      </a:solidFill>
                      <a:prstDash val="solid"/>
                      <a:round/>
                      <a:headEnd type="none" w="med" len="med"/>
                      <a:tailEnd type="none" w="med" len="med"/>
                    </a:lnR>
                    <a:lnT w="9525" cap="flat" cmpd="sng" algn="ctr">
                      <a:solidFill>
                        <a:srgbClr val="F065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Assembly Language</a:t>
                      </a:r>
                    </a:p>
                  </a:txBody>
                  <a:tcPr marL="33959" marR="33959" marT="33959" marB="33959">
                    <a:lnL w="9525" cap="flat" cmpd="sng" algn="ctr">
                      <a:solidFill>
                        <a:srgbClr val="F065BB"/>
                      </a:solidFill>
                      <a:prstDash val="solid"/>
                      <a:round/>
                      <a:headEnd type="none" w="med" len="med"/>
                      <a:tailEnd type="none" w="med" len="med"/>
                    </a:lnL>
                    <a:lnR w="9525" cap="flat" cmpd="sng" algn="ctr">
                      <a:solidFill>
                        <a:srgbClr val="F065BB"/>
                      </a:solidFill>
                      <a:prstDash val="solid"/>
                      <a:round/>
                      <a:headEnd type="none" w="med" len="med"/>
                      <a:tailEnd type="none" w="med" len="med"/>
                    </a:lnR>
                    <a:lnT w="9525" cap="flat" cmpd="sng" algn="ctr">
                      <a:solidFill>
                        <a:srgbClr val="F065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902428403"/>
                  </a:ext>
                </a:extLst>
              </a:tr>
              <a:tr h="986496">
                <a:tc>
                  <a:txBody>
                    <a:bodyPr/>
                    <a:lstStyle/>
                    <a:p>
                      <a:pPr algn="just" fontAlgn="t"/>
                      <a:r>
                        <a:rPr lang="en-IN" sz="1200" dirty="0">
                          <a:solidFill>
                            <a:srgbClr val="333333"/>
                          </a:solidFill>
                          <a:effectLst/>
                          <a:latin typeface="inter-regular"/>
                        </a:rPr>
                        <a:t>Machine language is a low-level programming language made out of binary numbers or bits that can only be read by machines. It is also known as machine code or object code, in which instructions are executed directly by the CPU.</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Assembly language is a human-only language that is not understood by computers. As a result, it acts as a link between high-level programming languages and machine languages, requiring the usage of an assembler to convert instructions into machine or object code.</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548833423"/>
                  </a:ext>
                </a:extLst>
              </a:tr>
              <a:tr h="640582">
                <a:tc>
                  <a:txBody>
                    <a:bodyPr/>
                    <a:lstStyle/>
                    <a:p>
                      <a:pPr algn="just" fontAlgn="t"/>
                      <a:r>
                        <a:rPr lang="en-IN" sz="1200">
                          <a:solidFill>
                            <a:srgbClr val="333333"/>
                          </a:solidFill>
                          <a:effectLst/>
                          <a:latin typeface="inter-regular"/>
                        </a:rPr>
                        <a:t>Machine language includes binary digits (0s and 1s), hexadecimal and octal decimal, which can be comprehended only by computers and cannot be deciphered by humans.</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Mnemonics such as Mov, Add, Sub, End, and others make up the assembly language, which people can understand, utilise, and apply.</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656307566"/>
                  </a:ext>
                </a:extLst>
              </a:tr>
              <a:tr h="525277">
                <a:tc>
                  <a:txBody>
                    <a:bodyPr/>
                    <a:lstStyle/>
                    <a:p>
                      <a:pPr algn="just" fontAlgn="t"/>
                      <a:r>
                        <a:rPr lang="en-IN" sz="1200">
                          <a:solidFill>
                            <a:srgbClr val="333333"/>
                          </a:solidFill>
                          <a:effectLst/>
                          <a:latin typeface="inter-regular"/>
                        </a:rPr>
                        <a:t>In machine language, error fixing and modifications cannot be done, and the features of machine languages are varied accordingly.</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Assembly language has conventional instruction sets, as well as the ability to correct errors and modify programs.</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931080762"/>
                  </a:ext>
                </a:extLst>
              </a:tr>
              <a:tr h="409972">
                <a:tc>
                  <a:txBody>
                    <a:bodyPr/>
                    <a:lstStyle/>
                    <a:p>
                      <a:pPr algn="just" fontAlgn="t"/>
                      <a:r>
                        <a:rPr lang="en-IN" sz="1200">
                          <a:solidFill>
                            <a:srgbClr val="333333"/>
                          </a:solidFill>
                          <a:effectLst/>
                          <a:latin typeface="inter-regular"/>
                        </a:rPr>
                        <a:t>Machine languages are platform-dependent and very difficult to understand by human beings.</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The syntaxes of Assembly languages are similar to the English language; therefore, it is easy to understand by a human.</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546540796"/>
                  </a:ext>
                </a:extLst>
              </a:tr>
              <a:tr h="525277">
                <a:tc>
                  <a:txBody>
                    <a:bodyPr/>
                    <a:lstStyle/>
                    <a:p>
                      <a:pPr algn="just" fontAlgn="t"/>
                      <a:r>
                        <a:rPr lang="en-IN" sz="1200">
                          <a:solidFill>
                            <a:srgbClr val="333333"/>
                          </a:solidFill>
                          <a:effectLst/>
                          <a:latin typeface="inter-regular"/>
                        </a:rPr>
                        <a:t>Machine language is not possible to learn as it is difficult to memorize and serves as a machine code only.</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Assembly language is easy to memorize, and it is used for microprocessor-based applications/ devices and real-time systems.</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965405099"/>
                  </a:ext>
                </a:extLst>
              </a:tr>
              <a:tr h="409972">
                <a:tc>
                  <a:txBody>
                    <a:bodyPr/>
                    <a:lstStyle/>
                    <a:p>
                      <a:pPr algn="just" fontAlgn="t"/>
                      <a:r>
                        <a:rPr lang="en-IN" sz="1200">
                          <a:solidFill>
                            <a:srgbClr val="333333"/>
                          </a:solidFill>
                          <a:effectLst/>
                          <a:latin typeface="inter-regular"/>
                        </a:rPr>
                        <a:t>In machine language, all data is present in binary format that makes it fast in execution.</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As compared to machine language, the execution speed of assembly language is slow.</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80696080"/>
                  </a:ext>
                </a:extLst>
              </a:tr>
              <a:tr h="986496">
                <a:tc>
                  <a:txBody>
                    <a:bodyPr/>
                    <a:lstStyle/>
                    <a:p>
                      <a:pPr algn="just" fontAlgn="t"/>
                      <a:r>
                        <a:rPr lang="en-IN" sz="1200">
                          <a:solidFill>
                            <a:srgbClr val="333333"/>
                          </a:solidFill>
                          <a:effectLst/>
                          <a:latin typeface="inter-regular"/>
                        </a:rPr>
                        <a:t>The sequences of bits are used by Machine language to give commands. Zero represents the off or false state, while one represents the on or true state. It is dependent on the CPU to the conversion of high-level programming language to machine language.</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Instead of using raw sequences of bits, assembly language uses "mnemonics" names and symbols; therefore, users do not need to remember op-codes with assembly language. In assembly languages, humans can map the code to machine code, and the codes are slightly more readable</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214929550"/>
                  </a:ext>
                </a:extLst>
              </a:tr>
              <a:tr h="640582">
                <a:tc>
                  <a:txBody>
                    <a:bodyPr/>
                    <a:lstStyle/>
                    <a:p>
                      <a:pPr algn="just" fontAlgn="t"/>
                      <a:r>
                        <a:rPr lang="en-IN" sz="1200">
                          <a:solidFill>
                            <a:srgbClr val="333333"/>
                          </a:solidFill>
                          <a:effectLst/>
                          <a:latin typeface="inter-regular"/>
                        </a:rPr>
                        <a:t>The first-generation programming languages are Machine languages, which do not need a translator.</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The second generation of programming languages is assembly languages, which use assembler as a translator to convert mnemonics into machine-understandable form.</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764271155"/>
                  </a:ext>
                </a:extLst>
              </a:tr>
              <a:tr h="409972">
                <a:tc>
                  <a:txBody>
                    <a:bodyPr/>
                    <a:lstStyle/>
                    <a:p>
                      <a:pPr algn="just" fontAlgn="t"/>
                      <a:r>
                        <a:rPr lang="en-IN" sz="1200">
                          <a:solidFill>
                            <a:srgbClr val="333333"/>
                          </a:solidFill>
                          <a:effectLst/>
                          <a:latin typeface="inter-regular"/>
                        </a:rPr>
                        <a:t>Machine language is hardware-dependent and does not allow for modification.</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Assembly language is not portable, and it is machine-dependent and can be modified easily.</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074452006"/>
                  </a:ext>
                </a:extLst>
              </a:tr>
              <a:tr h="409972">
                <a:tc>
                  <a:txBody>
                    <a:bodyPr/>
                    <a:lstStyle/>
                    <a:p>
                      <a:pPr algn="just" fontAlgn="t"/>
                      <a:r>
                        <a:rPr lang="en-IN" sz="1200">
                          <a:solidFill>
                            <a:srgbClr val="333333"/>
                          </a:solidFill>
                          <a:effectLst/>
                          <a:latin typeface="inter-regular"/>
                        </a:rPr>
                        <a:t>In the syntax of machine language, there are more chances of errors.</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dirty="0">
                          <a:solidFill>
                            <a:srgbClr val="333333"/>
                          </a:solidFill>
                          <a:effectLst/>
                          <a:latin typeface="inter-regular"/>
                        </a:rPr>
                        <a:t>As compared to machine language, there are fewer chances of syntax errors in assembly language.</a:t>
                      </a:r>
                    </a:p>
                  </a:txBody>
                  <a:tcPr marL="22640" marR="22640" marT="22640" marB="22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918905722"/>
                  </a:ext>
                </a:extLst>
              </a:tr>
            </a:tbl>
          </a:graphicData>
        </a:graphic>
      </p:graphicFrame>
    </p:spTree>
    <p:extLst>
      <p:ext uri="{BB962C8B-B14F-4D97-AF65-F5344CB8AC3E}">
        <p14:creationId xmlns:p14="http://schemas.microsoft.com/office/powerpoint/2010/main" val="2008971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hlinkClick r:id="rId2"/>
              </a:rPr>
              <a:t>The </a:t>
            </a:r>
            <a:r>
              <a:rPr lang="en-US" dirty="0"/>
              <a:t>memory unit is an essential component in any digital computer since it is needed for storing programs and data </a:t>
            </a:r>
            <a:endParaRPr lang="en-US" dirty="0" smtClean="0"/>
          </a:p>
          <a:p>
            <a:r>
              <a:rPr lang="en-US" dirty="0" smtClean="0"/>
              <a:t>Not </a:t>
            </a:r>
            <a:r>
              <a:rPr lang="en-US" dirty="0"/>
              <a:t>all accumulated information is needed by the CPU at the same time </a:t>
            </a:r>
            <a:endParaRPr lang="en-US" dirty="0" smtClean="0"/>
          </a:p>
          <a:p>
            <a:r>
              <a:rPr lang="en-US" dirty="0" smtClean="0"/>
              <a:t>Therefore</a:t>
            </a:r>
            <a:r>
              <a:rPr lang="en-US" dirty="0"/>
              <a:t>, it is more economical to use low-cost storage devices to serve as a backup for storing the information that is not currently used by </a:t>
            </a:r>
            <a:r>
              <a:rPr lang="en-US" dirty="0" smtClean="0"/>
              <a:t>CPU</a:t>
            </a:r>
          </a:p>
          <a:p>
            <a:r>
              <a:rPr lang="en-US" b="1" dirty="0">
                <a:hlinkClick r:id="rId3"/>
              </a:rPr>
              <a:t>Computer </a:t>
            </a:r>
            <a:r>
              <a:rPr lang="en-US" dirty="0"/>
              <a:t>Memory Hierarchy is a pyramid structure that is commonly used to illustrate the significant differences among memory types. </a:t>
            </a:r>
            <a:endParaRPr lang="en-US" dirty="0" smtClean="0"/>
          </a:p>
          <a:p>
            <a:r>
              <a:rPr lang="en-US" dirty="0" smtClean="0"/>
              <a:t> </a:t>
            </a:r>
            <a:r>
              <a:rPr lang="en-US" dirty="0"/>
              <a:t>The memory unit that directly communicate with CPU is called the main memory </a:t>
            </a:r>
          </a:p>
          <a:p>
            <a:r>
              <a:rPr lang="en-US" dirty="0" smtClean="0"/>
              <a:t>Devices </a:t>
            </a:r>
            <a:r>
              <a:rPr lang="en-US" dirty="0"/>
              <a:t>that provide backup storage are called auxiliary memory </a:t>
            </a:r>
            <a:endParaRPr lang="en-US" dirty="0" smtClean="0"/>
          </a:p>
          <a:p>
            <a:r>
              <a:rPr lang="en-US" dirty="0" smtClean="0"/>
              <a:t> </a:t>
            </a:r>
            <a:r>
              <a:rPr lang="en-US" dirty="0"/>
              <a:t>The memory hierarchy system consists of all storage devices employed in a computer system from the slow by high-capacity auxiliary memory to a relatively faster main memory, to an even smaller and faster cache memory</a:t>
            </a:r>
            <a:endParaRPr lang="en-IN" dirty="0"/>
          </a:p>
        </p:txBody>
      </p:sp>
    </p:spTree>
    <p:extLst>
      <p:ext uri="{BB962C8B-B14F-4D97-AF65-F5344CB8AC3E}">
        <p14:creationId xmlns:p14="http://schemas.microsoft.com/office/powerpoint/2010/main" val="248569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372" y="332656"/>
            <a:ext cx="11233248"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251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9928" y="1769723"/>
            <a:ext cx="9354107" cy="473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976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Main </a:t>
            </a:r>
            <a:r>
              <a:rPr lang="en-US" b="1" dirty="0">
                <a:hlinkClick r:id="rId2"/>
              </a:rPr>
              <a:t>memory </a:t>
            </a:r>
            <a:r>
              <a:rPr lang="en-US" b="1" dirty="0"/>
              <a:t/>
            </a:r>
            <a:br>
              <a:rPr lang="en-US" b="1" dirty="0"/>
            </a:br>
            <a:endParaRPr lang="en-IN" dirty="0"/>
          </a:p>
        </p:txBody>
      </p:sp>
      <p:sp>
        <p:nvSpPr>
          <p:cNvPr id="3" name="Content Placeholder 2"/>
          <p:cNvSpPr>
            <a:spLocks noGrp="1"/>
          </p:cNvSpPr>
          <p:nvPr>
            <p:ph idx="1"/>
          </p:nvPr>
        </p:nvSpPr>
        <p:spPr/>
        <p:txBody>
          <a:bodyPr/>
          <a:lstStyle/>
          <a:p>
            <a:r>
              <a:rPr lang="en-US" dirty="0"/>
              <a:t> </a:t>
            </a:r>
            <a:r>
              <a:rPr lang="en-US" b="1" dirty="0" smtClean="0">
                <a:hlinkClick r:id="rId2"/>
              </a:rPr>
              <a:t> Most</a:t>
            </a:r>
            <a:r>
              <a:rPr lang="en-US" b="1" dirty="0">
                <a:hlinkClick r:id="rId2"/>
              </a:rPr>
              <a:t> </a:t>
            </a:r>
            <a:r>
              <a:rPr lang="en-US" dirty="0"/>
              <a:t>of the main memory in a general purpose computer is made up of RAM integrated circuits chips, but a portion of the memory may be constructed with ROM chips </a:t>
            </a:r>
            <a:endParaRPr lang="en-US" dirty="0" smtClean="0"/>
          </a:p>
          <a:p>
            <a:r>
              <a:rPr lang="en-US" dirty="0" smtClean="0"/>
              <a:t> </a:t>
            </a:r>
            <a:r>
              <a:rPr lang="en-US" dirty="0"/>
              <a:t>RAM– Random Access memory – Integrated RAM are available in two possible operating modes, Static and Dynamic </a:t>
            </a:r>
          </a:p>
          <a:p>
            <a:r>
              <a:rPr lang="en-US" dirty="0" smtClean="0"/>
              <a:t>ROM</a:t>
            </a:r>
            <a:r>
              <a:rPr lang="en-US" dirty="0"/>
              <a:t>– Read Only memory</a:t>
            </a:r>
            <a:endParaRPr lang="en-IN" dirty="0"/>
          </a:p>
        </p:txBody>
      </p:sp>
    </p:spTree>
    <p:extLst>
      <p:ext uri="{BB962C8B-B14F-4D97-AF65-F5344CB8AC3E}">
        <p14:creationId xmlns:p14="http://schemas.microsoft.com/office/powerpoint/2010/main" val="252181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hlinkClick r:id="rId2"/>
              </a:rPr>
              <a:t>RAM</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hlinkClick r:id="rId2"/>
              </a:rPr>
              <a:t> RAM </a:t>
            </a:r>
            <a:r>
              <a:rPr lang="en-US" dirty="0"/>
              <a:t>chip is better suited for communication with the CPU if it has one or more control inputs that select the chip when needed </a:t>
            </a:r>
            <a:r>
              <a:rPr lang="en-US" dirty="0" smtClean="0"/>
              <a:t> </a:t>
            </a:r>
            <a:r>
              <a:rPr lang="en-US" dirty="0"/>
              <a:t>Read/write memory, that initially doesn’t contain any </a:t>
            </a:r>
            <a:r>
              <a:rPr lang="en-US" dirty="0" smtClean="0"/>
              <a:t>data</a:t>
            </a:r>
          </a:p>
          <a:p>
            <a:r>
              <a:rPr lang="en-US" dirty="0" smtClean="0"/>
              <a:t> </a:t>
            </a:r>
            <a:r>
              <a:rPr lang="en-US" dirty="0"/>
              <a:t>The computing system that it is used in usually stores data at various locations to retrieve it latter from these locations </a:t>
            </a:r>
            <a:endParaRPr lang="en-US" dirty="0" smtClean="0"/>
          </a:p>
          <a:p>
            <a:r>
              <a:rPr lang="en-US" dirty="0" smtClean="0"/>
              <a:t>Its </a:t>
            </a:r>
            <a:r>
              <a:rPr lang="en-US" dirty="0"/>
              <a:t>data pins are bidirectional (data can flow into or out of the chip via these pins), as opposite to those of ROM that are output only </a:t>
            </a:r>
            <a:endParaRPr lang="en-US" dirty="0" smtClean="0"/>
          </a:p>
          <a:p>
            <a:r>
              <a:rPr lang="en-US" dirty="0" smtClean="0"/>
              <a:t> </a:t>
            </a:r>
            <a:r>
              <a:rPr lang="en-US" dirty="0"/>
              <a:t>It loses its data once the power is removed, so it is a volatile memory </a:t>
            </a:r>
            <a:endParaRPr lang="en-US" dirty="0" smtClean="0"/>
          </a:p>
          <a:p>
            <a:r>
              <a:rPr lang="en-US" dirty="0" smtClean="0"/>
              <a:t>It </a:t>
            </a:r>
            <a:r>
              <a:rPr lang="en-US" dirty="0"/>
              <a:t>has a directional select signal R/W’; When R/W’=1, the chip outputs data to the rest of the circuit; when R/W’ = 0 it inputs data from the rest of the circuit</a:t>
            </a:r>
            <a:endParaRPr lang="en-IN" dirty="0"/>
          </a:p>
        </p:txBody>
      </p:sp>
    </p:spTree>
    <p:extLst>
      <p:ext uri="{BB962C8B-B14F-4D97-AF65-F5344CB8AC3E}">
        <p14:creationId xmlns:p14="http://schemas.microsoft.com/office/powerpoint/2010/main" val="2338327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IMAGE</a:t>
            </a:r>
            <a:endParaRPr lang="en-IN" dirty="0"/>
          </a:p>
        </p:txBody>
      </p:sp>
      <p:pic>
        <p:nvPicPr>
          <p:cNvPr id="1026" name="Picture 2" descr="FIG: RAM&#10; "/>
          <p:cNvPicPr>
            <a:picLocks noChangeAspect="1" noChangeArrowheads="1"/>
          </p:cNvPicPr>
          <p:nvPr/>
        </p:nvPicPr>
        <p:blipFill rotWithShape="1">
          <a:blip r:embed="rId2">
            <a:extLst>
              <a:ext uri="{28A0092B-C50C-407E-A947-70E740481C1C}">
                <a14:useLocalDpi xmlns:a14="http://schemas.microsoft.com/office/drawing/2010/main" val="0"/>
              </a:ext>
            </a:extLst>
          </a:blip>
          <a:srcRect l="5148" t="7227" r="12364" b="34056"/>
          <a:stretch/>
        </p:blipFill>
        <p:spPr bwMode="auto">
          <a:xfrm>
            <a:off x="2731324" y="2256311"/>
            <a:ext cx="5783283" cy="308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015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hlinkClick r:id="rId2"/>
              </a:rPr>
              <a:t>Static </a:t>
            </a:r>
            <a:r>
              <a:rPr lang="en-US" dirty="0"/>
              <a:t>RAM (SRAM) </a:t>
            </a:r>
            <a:endParaRPr lang="en-US" dirty="0" smtClean="0"/>
          </a:p>
          <a:p>
            <a:r>
              <a:rPr lang="en-US" dirty="0" smtClean="0"/>
              <a:t>Each </a:t>
            </a:r>
            <a:r>
              <a:rPr lang="en-US" dirty="0"/>
              <a:t>cell stores bit with a six-transistor (Diode) circuit. </a:t>
            </a:r>
            <a:endParaRPr lang="en-US" dirty="0" smtClean="0"/>
          </a:p>
          <a:p>
            <a:r>
              <a:rPr lang="en-US" dirty="0" smtClean="0"/>
              <a:t>Retains </a:t>
            </a:r>
            <a:r>
              <a:rPr lang="en-US" dirty="0"/>
              <a:t>value indefinitely, as long as it is kept powered. </a:t>
            </a:r>
            <a:endParaRPr lang="en-US" dirty="0" smtClean="0"/>
          </a:p>
          <a:p>
            <a:r>
              <a:rPr lang="en-US" dirty="0" smtClean="0"/>
              <a:t>Relatively </a:t>
            </a:r>
            <a:r>
              <a:rPr lang="en-US" dirty="0"/>
              <a:t>insensitive to disturbances such as electrical noise</a:t>
            </a:r>
            <a:r>
              <a:rPr lang="en-US" dirty="0" smtClean="0"/>
              <a:t>.</a:t>
            </a:r>
          </a:p>
          <a:p>
            <a:r>
              <a:rPr lang="en-US" dirty="0" smtClean="0"/>
              <a:t>Faster </a:t>
            </a:r>
            <a:r>
              <a:rPr lang="en-US" dirty="0"/>
              <a:t>and more expensive </a:t>
            </a:r>
            <a:r>
              <a:rPr lang="en-US" dirty="0" smtClean="0"/>
              <a:t>than</a:t>
            </a:r>
          </a:p>
          <a:p>
            <a:r>
              <a:rPr lang="en-US" dirty="0" smtClean="0"/>
              <a:t> </a:t>
            </a:r>
            <a:r>
              <a:rPr lang="en-US" dirty="0"/>
              <a:t>DRAM. Dynamic RAM (DRAM) </a:t>
            </a:r>
            <a:endParaRPr lang="en-US" dirty="0" smtClean="0"/>
          </a:p>
          <a:p>
            <a:r>
              <a:rPr lang="en-US" dirty="0" smtClean="0"/>
              <a:t>Each </a:t>
            </a:r>
            <a:r>
              <a:rPr lang="en-US" dirty="0"/>
              <a:t>cell stores bit with a capacitor and transistor. Value must be refreshed every 10-100 </a:t>
            </a:r>
            <a:r>
              <a:rPr lang="en-US" dirty="0" err="1"/>
              <a:t>ms.</a:t>
            </a:r>
            <a:r>
              <a:rPr lang="en-US" dirty="0"/>
              <a:t> </a:t>
            </a:r>
            <a:endParaRPr lang="en-US" dirty="0" smtClean="0"/>
          </a:p>
          <a:p>
            <a:r>
              <a:rPr lang="en-US" dirty="0" smtClean="0"/>
              <a:t>Sensitive </a:t>
            </a:r>
            <a:r>
              <a:rPr lang="en-US" dirty="0"/>
              <a:t>to disturbances. </a:t>
            </a:r>
            <a:endParaRPr lang="en-US" dirty="0" smtClean="0"/>
          </a:p>
          <a:p>
            <a:r>
              <a:rPr lang="en-US" dirty="0" smtClean="0"/>
              <a:t>Slower </a:t>
            </a:r>
            <a:r>
              <a:rPr lang="en-US" dirty="0"/>
              <a:t>and cheaper than SRAM.</a:t>
            </a:r>
            <a:endParaRPr lang="en-IN" dirty="0"/>
          </a:p>
        </p:txBody>
      </p:sp>
    </p:spTree>
    <p:extLst>
      <p:ext uri="{BB962C8B-B14F-4D97-AF65-F5344CB8AC3E}">
        <p14:creationId xmlns:p14="http://schemas.microsoft.com/office/powerpoint/2010/main" val="1020292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SRAM &amp; DRAM</a:t>
            </a:r>
            <a:endParaRPr lang="en-IN" dirty="0"/>
          </a:p>
        </p:txBody>
      </p:sp>
      <p:pic>
        <p:nvPicPr>
          <p:cNvPr id="2050" name="Picture 2" descr="FIG :SRAM FIG:DRAM&#10; "/>
          <p:cNvPicPr>
            <a:picLocks noChangeAspect="1" noChangeArrowheads="1"/>
          </p:cNvPicPr>
          <p:nvPr/>
        </p:nvPicPr>
        <p:blipFill rotWithShape="1">
          <a:blip r:embed="rId2">
            <a:extLst>
              <a:ext uri="{28A0092B-C50C-407E-A947-70E740481C1C}">
                <a14:useLocalDpi xmlns:a14="http://schemas.microsoft.com/office/drawing/2010/main" val="0"/>
              </a:ext>
            </a:extLst>
          </a:blip>
          <a:srcRect l="3467" t="11623" r="4974" b="15650"/>
          <a:stretch/>
        </p:blipFill>
        <p:spPr bwMode="auto">
          <a:xfrm>
            <a:off x="2683823" y="1959428"/>
            <a:ext cx="7036552" cy="419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4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ROM</a:t>
            </a:r>
            <a:endParaRPr lang="en-IN" dirty="0"/>
          </a:p>
        </p:txBody>
      </p:sp>
      <p:sp>
        <p:nvSpPr>
          <p:cNvPr id="3" name="Content Placeholder 2"/>
          <p:cNvSpPr>
            <a:spLocks noGrp="1"/>
          </p:cNvSpPr>
          <p:nvPr>
            <p:ph idx="1"/>
          </p:nvPr>
        </p:nvSpPr>
        <p:spPr>
          <a:xfrm>
            <a:off x="838200" y="1389413"/>
            <a:ext cx="10515600" cy="4787550"/>
          </a:xfrm>
        </p:spPr>
        <p:txBody>
          <a:bodyPr>
            <a:normAutofit fontScale="77500" lnSpcReduction="20000"/>
          </a:bodyPr>
          <a:lstStyle/>
          <a:p>
            <a:r>
              <a:rPr lang="en-US" b="1" dirty="0">
                <a:hlinkClick r:id="rId2"/>
              </a:rPr>
              <a:t>ROM is used </a:t>
            </a:r>
            <a:r>
              <a:rPr lang="en-US" dirty="0"/>
              <a:t>for storing programs that are PERMENTLY resident in the computer and for tables of constants that do not change in value once the production of the computer is completed. </a:t>
            </a:r>
            <a:endParaRPr lang="en-US" dirty="0" smtClean="0"/>
          </a:p>
          <a:p>
            <a:r>
              <a:rPr lang="en-US" dirty="0" smtClean="0"/>
              <a:t>The </a:t>
            </a:r>
            <a:r>
              <a:rPr lang="en-US" dirty="0"/>
              <a:t>ROM portion of main memory is needed for storing an initial program called bootstrap loader, witch is to start the computer software operating when power is turned off</a:t>
            </a:r>
          </a:p>
          <a:p>
            <a:r>
              <a:rPr lang="en-US" b="1" dirty="0" smtClean="0">
                <a:hlinkClick r:id="rId3"/>
              </a:rPr>
              <a:t> </a:t>
            </a:r>
            <a:r>
              <a:rPr lang="en-US" b="1" dirty="0">
                <a:hlinkClick r:id="rId3"/>
              </a:rPr>
              <a:t>Masked </a:t>
            </a:r>
            <a:r>
              <a:rPr lang="en-US" dirty="0"/>
              <a:t>ROM – programmed with its data when the chip is fabricated </a:t>
            </a:r>
            <a:endParaRPr lang="en-US" dirty="0" smtClean="0"/>
          </a:p>
          <a:p>
            <a:r>
              <a:rPr lang="en-US" dirty="0" smtClean="0"/>
              <a:t> </a:t>
            </a:r>
            <a:r>
              <a:rPr lang="en-US" dirty="0"/>
              <a:t>PROM – programmable ROM, by the user using a standard PROM programmer, by burning some special type of fuses. Once programmed will not be possible to program it again </a:t>
            </a:r>
            <a:endParaRPr lang="en-US" dirty="0" smtClean="0"/>
          </a:p>
          <a:p>
            <a:r>
              <a:rPr lang="en-US" dirty="0" smtClean="0"/>
              <a:t> </a:t>
            </a:r>
            <a:r>
              <a:rPr lang="en-US" dirty="0"/>
              <a:t>EPROM – erasable ROM; the chip can be erased and chip reprogrammed; programming process consists in charging some internal capacitors; the UV light (method of erase) makes those capacitors to leak their charge, thus resetting the chip </a:t>
            </a:r>
            <a:endParaRPr lang="en-US" dirty="0" smtClean="0"/>
          </a:p>
          <a:p>
            <a:r>
              <a:rPr lang="en-US" dirty="0" smtClean="0"/>
              <a:t> </a:t>
            </a:r>
            <a:r>
              <a:rPr lang="en-US" dirty="0"/>
              <a:t>EEPROM – Electrically Erasable PROM; it is possible to modify individual locations of the memory, leaving others unchanged; one common use of the EEPROM is in BIOS of personal computers.</a:t>
            </a:r>
          </a:p>
          <a:p>
            <a:endParaRPr lang="en-IN" dirty="0"/>
          </a:p>
        </p:txBody>
      </p:sp>
    </p:spTree>
    <p:extLst>
      <p:ext uri="{BB962C8B-B14F-4D97-AF65-F5344CB8AC3E}">
        <p14:creationId xmlns:p14="http://schemas.microsoft.com/office/powerpoint/2010/main" val="1229544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t>
            </a:r>
            <a:endParaRPr lang="en-IN" dirty="0"/>
          </a:p>
        </p:txBody>
      </p:sp>
      <p:pic>
        <p:nvPicPr>
          <p:cNvPr id="3074" name="Picture 2" descr="FIG: ROM&#10; "/>
          <p:cNvPicPr>
            <a:picLocks noChangeAspect="1" noChangeArrowheads="1"/>
          </p:cNvPicPr>
          <p:nvPr/>
        </p:nvPicPr>
        <p:blipFill rotWithShape="1">
          <a:blip r:embed="rId2">
            <a:extLst>
              <a:ext uri="{28A0092B-C50C-407E-A947-70E740481C1C}">
                <a14:useLocalDpi xmlns:a14="http://schemas.microsoft.com/office/drawing/2010/main" val="0"/>
              </a:ext>
            </a:extLst>
          </a:blip>
          <a:srcRect l="19399" t="8457" r="20700" b="30971"/>
          <a:stretch/>
        </p:blipFill>
        <p:spPr bwMode="auto">
          <a:xfrm>
            <a:off x="2933205" y="2232560"/>
            <a:ext cx="4947989" cy="375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75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Auxiliary Memory</a:t>
            </a:r>
            <a:endParaRPr lang="en-IN" dirty="0"/>
          </a:p>
        </p:txBody>
      </p:sp>
      <p:sp>
        <p:nvSpPr>
          <p:cNvPr id="3" name="Content Placeholder 2"/>
          <p:cNvSpPr>
            <a:spLocks noGrp="1"/>
          </p:cNvSpPr>
          <p:nvPr>
            <p:ph idx="1"/>
          </p:nvPr>
        </p:nvSpPr>
        <p:spPr/>
        <p:txBody>
          <a:bodyPr>
            <a:normAutofit lnSpcReduction="10000"/>
          </a:bodyPr>
          <a:lstStyle/>
          <a:p>
            <a:r>
              <a:rPr lang="en-US" b="1" dirty="0" smtClean="0">
                <a:hlinkClick r:id="rId2"/>
              </a:rPr>
              <a:t>The </a:t>
            </a:r>
            <a:r>
              <a:rPr lang="en-US" b="1" dirty="0">
                <a:hlinkClick r:id="rId2"/>
              </a:rPr>
              <a:t>main </a:t>
            </a:r>
            <a:r>
              <a:rPr lang="en-US" dirty="0"/>
              <a:t>memory construction is costly. Therefore, it has to be limited in size. The main memory is used to store only those instructions and data which are to be used immediately. However, a computer has to store a large amount of information. The bulk of information is stored in the auxiliary memory. This is also called backing storage or secondary storage. They include hard disk, floppy disks, CD-ROM, USB flash drives, etc. </a:t>
            </a:r>
            <a:endParaRPr lang="en-US" dirty="0" smtClean="0"/>
          </a:p>
          <a:p>
            <a:r>
              <a:rPr lang="en-US" dirty="0" smtClean="0"/>
              <a:t>When </a:t>
            </a:r>
            <a:r>
              <a:rPr lang="en-US" dirty="0"/>
              <a:t>the electricity supply to the computer is off, all data stored in the primary storage is destroyed. On the other hand, this is not true for secondary storage. The data stored in secondary storage can be stored for the desired time</a:t>
            </a:r>
            <a:endParaRPr lang="en-IN" dirty="0"/>
          </a:p>
        </p:txBody>
      </p:sp>
    </p:spTree>
    <p:extLst>
      <p:ext uri="{BB962C8B-B14F-4D97-AF65-F5344CB8AC3E}">
        <p14:creationId xmlns:p14="http://schemas.microsoft.com/office/powerpoint/2010/main" val="3139889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Auxiliary Memory</a:t>
            </a:r>
            <a:endParaRPr lang="en-IN" dirty="0"/>
          </a:p>
        </p:txBody>
      </p:sp>
      <p:pic>
        <p:nvPicPr>
          <p:cNvPr id="4098" name="Picture 2" descr="FIG:AUXILLARY MEMORY DEVICES&#10; "/>
          <p:cNvPicPr>
            <a:picLocks noChangeAspect="1" noChangeArrowheads="1"/>
          </p:cNvPicPr>
          <p:nvPr/>
        </p:nvPicPr>
        <p:blipFill rotWithShape="1">
          <a:blip r:embed="rId3">
            <a:extLst>
              <a:ext uri="{28A0092B-C50C-407E-A947-70E740481C1C}">
                <a14:useLocalDpi xmlns:a14="http://schemas.microsoft.com/office/drawing/2010/main" val="0"/>
              </a:ext>
            </a:extLst>
          </a:blip>
          <a:srcRect l="8889" t="7266" r="10577" b="22961"/>
          <a:stretch/>
        </p:blipFill>
        <p:spPr bwMode="auto">
          <a:xfrm>
            <a:off x="2755075" y="2018804"/>
            <a:ext cx="6049425" cy="393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5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270"/>
            <a:ext cx="10515600" cy="5440693"/>
          </a:xfrm>
        </p:spPr>
        <p:txBody>
          <a:bodyPr>
            <a:normAutofit/>
          </a:bodyPr>
          <a:lstStyle/>
          <a:p>
            <a:pPr fontAlgn="base"/>
            <a:r>
              <a:rPr lang="en-US" b="1" dirty="0"/>
              <a:t>Register Transfer Operations:</a:t>
            </a:r>
            <a:endParaRPr lang="en-US" dirty="0"/>
          </a:p>
          <a:p>
            <a:pPr fontAlgn="base"/>
            <a:r>
              <a:rPr lang="en-US" dirty="0"/>
              <a:t>The operation performed on the data stored in the registers are referred to as register transfer operations.</a:t>
            </a:r>
          </a:p>
          <a:p>
            <a:pPr fontAlgn="base"/>
            <a:r>
              <a:rPr lang="en-US" dirty="0"/>
              <a:t>There are different types of register transfer operations:</a:t>
            </a:r>
          </a:p>
          <a:p>
            <a:pPr fontAlgn="base"/>
            <a:r>
              <a:rPr lang="en-US" b="1" dirty="0"/>
              <a:t>1. Simple Transfer – R2 &lt;- R1</a:t>
            </a:r>
            <a:endParaRPr lang="en-US" dirty="0"/>
          </a:p>
          <a:p>
            <a:pPr fontAlgn="base"/>
            <a:r>
              <a:rPr lang="en-US" b="1" dirty="0"/>
              <a:t> </a:t>
            </a:r>
            <a:r>
              <a:rPr lang="en-US" dirty="0"/>
              <a:t>The content of R1 are copied into R2 without affecting the content of R1. It is an unconditional type of transfer operation. </a:t>
            </a:r>
          </a:p>
          <a:p>
            <a:endParaRPr lang="en-IN" dirty="0"/>
          </a:p>
        </p:txBody>
      </p:sp>
    </p:spTree>
    <p:extLst>
      <p:ext uri="{BB962C8B-B14F-4D97-AF65-F5344CB8AC3E}">
        <p14:creationId xmlns:p14="http://schemas.microsoft.com/office/powerpoint/2010/main" val="2187921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Cache memory </a:t>
            </a:r>
            <a:r>
              <a:rPr lang="en-US" b="1" dirty="0"/>
              <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 </a:t>
            </a:r>
            <a:r>
              <a:rPr lang="en-US" b="1" dirty="0" smtClean="0">
                <a:hlinkClick r:id="rId2"/>
              </a:rPr>
              <a:t>If the</a:t>
            </a:r>
            <a:r>
              <a:rPr lang="en-US" b="1" dirty="0" smtClean="0"/>
              <a:t> </a:t>
            </a:r>
            <a:r>
              <a:rPr lang="en-US" dirty="0" smtClean="0"/>
              <a:t>active </a:t>
            </a:r>
            <a:r>
              <a:rPr lang="en-US" dirty="0"/>
              <a:t>portions of the program and data are placed in a fast small memory, the average memory access time can be reduced, </a:t>
            </a:r>
            <a:endParaRPr lang="en-US" dirty="0"/>
          </a:p>
          <a:p>
            <a:r>
              <a:rPr lang="en-US" dirty="0" smtClean="0"/>
              <a:t>Thus </a:t>
            </a:r>
            <a:r>
              <a:rPr lang="en-US" dirty="0"/>
              <a:t>reducing the total execution time of the </a:t>
            </a:r>
            <a:r>
              <a:rPr lang="en-US" dirty="0" smtClean="0"/>
              <a:t>program</a:t>
            </a:r>
          </a:p>
          <a:p>
            <a:r>
              <a:rPr lang="en-US" dirty="0" smtClean="0"/>
              <a:t>Such </a:t>
            </a:r>
            <a:r>
              <a:rPr lang="en-US" dirty="0"/>
              <a:t>a fast small memory is referred to as cache </a:t>
            </a:r>
            <a:r>
              <a:rPr lang="en-US" dirty="0" smtClean="0"/>
              <a:t>memory</a:t>
            </a:r>
          </a:p>
          <a:p>
            <a:r>
              <a:rPr lang="en-US" dirty="0" smtClean="0"/>
              <a:t>The </a:t>
            </a:r>
            <a:r>
              <a:rPr lang="en-US" dirty="0"/>
              <a:t>cache is the fastest component in the memory hierarchy and approaches the speed of CPU component</a:t>
            </a:r>
          </a:p>
          <a:p>
            <a:r>
              <a:rPr lang="en-US" b="1" dirty="0" smtClean="0">
                <a:hlinkClick r:id="rId3"/>
              </a:rPr>
              <a:t>When </a:t>
            </a:r>
            <a:r>
              <a:rPr lang="en-US" b="1" dirty="0">
                <a:hlinkClick r:id="rId3"/>
              </a:rPr>
              <a:t>CPU </a:t>
            </a:r>
            <a:r>
              <a:rPr lang="en-US" dirty="0"/>
              <a:t>needs to access memory, the cache is examined </a:t>
            </a:r>
            <a:endParaRPr lang="en-US" dirty="0" smtClean="0"/>
          </a:p>
          <a:p>
            <a:r>
              <a:rPr lang="en-US" dirty="0" smtClean="0"/>
              <a:t>If </a:t>
            </a:r>
            <a:r>
              <a:rPr lang="en-US" dirty="0"/>
              <a:t>the word is found in the cache, it is read from the fast </a:t>
            </a:r>
            <a:r>
              <a:rPr lang="en-US" dirty="0" smtClean="0"/>
              <a:t>memory</a:t>
            </a:r>
          </a:p>
          <a:p>
            <a:r>
              <a:rPr lang="en-US" dirty="0" smtClean="0"/>
              <a:t> If </a:t>
            </a:r>
            <a:r>
              <a:rPr lang="en-US" dirty="0"/>
              <a:t>the word addressed by the CPU is not found in the cache, the main memory is accessed to read the word </a:t>
            </a:r>
            <a:endParaRPr lang="en-US" dirty="0" smtClean="0"/>
          </a:p>
          <a:p>
            <a:r>
              <a:rPr lang="en-US" dirty="0" smtClean="0"/>
              <a:t>The </a:t>
            </a:r>
            <a:r>
              <a:rPr lang="en-US" dirty="0"/>
              <a:t>basic characteristic of cache memory is its fast access time, </a:t>
            </a:r>
            <a:endParaRPr lang="en-US" dirty="0" smtClean="0"/>
          </a:p>
          <a:p>
            <a:r>
              <a:rPr lang="en-US" dirty="0" smtClean="0"/>
              <a:t> </a:t>
            </a:r>
            <a:r>
              <a:rPr lang="en-US" dirty="0"/>
              <a:t>Therefore, very little or no time must be wasted when searching the words in the cache </a:t>
            </a:r>
            <a:r>
              <a:rPr lang="en-US" dirty="0" err="1"/>
              <a:t>Cache</a:t>
            </a:r>
            <a:r>
              <a:rPr lang="en-US" dirty="0"/>
              <a:t> memory</a:t>
            </a:r>
          </a:p>
          <a:p>
            <a:endParaRPr lang="en-IN" dirty="0"/>
          </a:p>
        </p:txBody>
      </p:sp>
    </p:spTree>
    <p:extLst>
      <p:ext uri="{BB962C8B-B14F-4D97-AF65-F5344CB8AC3E}">
        <p14:creationId xmlns:p14="http://schemas.microsoft.com/office/powerpoint/2010/main" val="3465408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Virtual </a:t>
            </a:r>
            <a:r>
              <a:rPr lang="en-US" dirty="0"/>
              <a:t>memory is a common part of operating system on desktop computers</a:t>
            </a:r>
            <a:r>
              <a:rPr lang="en-US" dirty="0" smtClean="0"/>
              <a:t>.</a:t>
            </a:r>
          </a:p>
          <a:p>
            <a:r>
              <a:rPr lang="en-US" dirty="0" smtClean="0"/>
              <a:t>The </a:t>
            </a:r>
            <a:r>
              <a:rPr lang="en-US" dirty="0"/>
              <a:t>term virtual memory refers to something which appears to be present but actually it is not. </a:t>
            </a:r>
            <a:endParaRPr lang="en-US" dirty="0" smtClean="0"/>
          </a:p>
          <a:p>
            <a:r>
              <a:rPr lang="en-US" dirty="0" smtClean="0"/>
              <a:t>The </a:t>
            </a:r>
            <a:r>
              <a:rPr lang="en-US" dirty="0"/>
              <a:t>virtual memory technique allows users to use more memory for a program than the real memory of a computer</a:t>
            </a:r>
            <a:r>
              <a:rPr lang="en-US" dirty="0" smtClean="0"/>
              <a:t>.</a:t>
            </a:r>
          </a:p>
          <a:p>
            <a:r>
              <a:rPr lang="en-US" dirty="0"/>
              <a:t>Virtual memory is a imaginary memory which we are assuming. If we have a material that exceed your memory at that time we need to use the concept of virtual memory. </a:t>
            </a:r>
            <a:endParaRPr lang="en-US" dirty="0"/>
          </a:p>
          <a:p>
            <a:r>
              <a:rPr lang="en-US" dirty="0" smtClean="0"/>
              <a:t> </a:t>
            </a:r>
            <a:r>
              <a:rPr lang="en-US" dirty="0"/>
              <a:t>virtual memory is temporary memory which is used along with the ram of the system.</a:t>
            </a:r>
            <a:endParaRPr lang="en-IN" dirty="0"/>
          </a:p>
        </p:txBody>
      </p:sp>
    </p:spTree>
    <p:extLst>
      <p:ext uri="{BB962C8B-B14F-4D97-AF65-F5344CB8AC3E}">
        <p14:creationId xmlns:p14="http://schemas.microsoft.com/office/powerpoint/2010/main" val="266520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MEMORY</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hlinkClick r:id="rId2"/>
              </a:rPr>
              <a:t>To search particular </a:t>
            </a:r>
            <a:r>
              <a:rPr lang="en-US" dirty="0"/>
              <a:t>data in memory, data is read from certain address and compared if the match is not found content of the next address is accessed and compared</a:t>
            </a:r>
            <a:r>
              <a:rPr lang="en-US" dirty="0" smtClean="0"/>
              <a:t>.</a:t>
            </a:r>
          </a:p>
          <a:p>
            <a:r>
              <a:rPr lang="en-US" dirty="0" smtClean="0"/>
              <a:t>This </a:t>
            </a:r>
            <a:r>
              <a:rPr lang="en-US" dirty="0"/>
              <a:t>goes on until required data is found. The number of access depend on the location of data and efficiency of searching algorithm</a:t>
            </a:r>
            <a:r>
              <a:rPr lang="en-US" dirty="0" smtClean="0"/>
              <a:t>.</a:t>
            </a:r>
          </a:p>
          <a:p>
            <a:r>
              <a:rPr lang="en-US" dirty="0" smtClean="0"/>
              <a:t>This </a:t>
            </a:r>
            <a:r>
              <a:rPr lang="en-US" dirty="0"/>
              <a:t>searching time can be reduced if data is searched on the basis of </a:t>
            </a:r>
            <a:r>
              <a:rPr lang="en-US" dirty="0" smtClean="0"/>
              <a:t>content.</a:t>
            </a:r>
          </a:p>
          <a:p>
            <a:r>
              <a:rPr lang="en-US" b="1" dirty="0" smtClean="0">
                <a:hlinkClick r:id="rId3"/>
              </a:rPr>
              <a:t>A </a:t>
            </a:r>
            <a:r>
              <a:rPr lang="en-US" b="1" dirty="0">
                <a:hlinkClick r:id="rId3"/>
              </a:rPr>
              <a:t>memory unit </a:t>
            </a:r>
            <a:r>
              <a:rPr lang="en-US" dirty="0"/>
              <a:t>accessed by content is called associative memory or content addressable memory(CAM) or associative storage or associative array. </a:t>
            </a:r>
            <a:endParaRPr lang="en-US" dirty="0" smtClean="0"/>
          </a:p>
          <a:p>
            <a:r>
              <a:rPr lang="en-US" dirty="0" smtClean="0"/>
              <a:t>This </a:t>
            </a:r>
            <a:r>
              <a:rPr lang="en-US" dirty="0"/>
              <a:t>type of memory is accessed simultaneously and in parallel on the basis of data content. </a:t>
            </a:r>
            <a:endParaRPr lang="en-US" dirty="0" smtClean="0"/>
          </a:p>
          <a:p>
            <a:r>
              <a:rPr lang="en-US" dirty="0" smtClean="0"/>
              <a:t>Memory </a:t>
            </a:r>
            <a:r>
              <a:rPr lang="en-US" dirty="0"/>
              <a:t>is capable of finding empty unused location to store the word.</a:t>
            </a:r>
          </a:p>
          <a:p>
            <a:endParaRPr lang="en-IN" dirty="0"/>
          </a:p>
        </p:txBody>
      </p:sp>
    </p:spTree>
    <p:extLst>
      <p:ext uri="{BB962C8B-B14F-4D97-AF65-F5344CB8AC3E}">
        <p14:creationId xmlns:p14="http://schemas.microsoft.com/office/powerpoint/2010/main" val="3882229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ASSOCIATIVE MEMORY</a:t>
            </a:r>
            <a:endParaRPr lang="en-IN" dirty="0"/>
          </a:p>
        </p:txBody>
      </p:sp>
      <p:sp>
        <p:nvSpPr>
          <p:cNvPr id="3" name="Content Placeholder 2"/>
          <p:cNvSpPr>
            <a:spLocks noGrp="1"/>
          </p:cNvSpPr>
          <p:nvPr>
            <p:ph idx="1"/>
          </p:nvPr>
        </p:nvSpPr>
        <p:spPr/>
        <p:txBody>
          <a:bodyPr/>
          <a:lstStyle/>
          <a:p>
            <a:r>
              <a:rPr lang="en-US" dirty="0" smtClean="0"/>
              <a:t> </a:t>
            </a:r>
            <a:r>
              <a:rPr lang="en-US" dirty="0"/>
              <a:t>Auto-associative </a:t>
            </a:r>
            <a:endParaRPr lang="en-US" dirty="0" smtClean="0"/>
          </a:p>
          <a:p>
            <a:r>
              <a:rPr lang="en-US" dirty="0" smtClean="0"/>
              <a:t>Auto-associative </a:t>
            </a:r>
            <a:r>
              <a:rPr lang="en-US" dirty="0"/>
              <a:t>memory takes back(retrieves) a previously stored pattern that most closely resembles the current pattern. </a:t>
            </a:r>
            <a:r>
              <a:rPr lang="en-US" dirty="0" smtClean="0"/>
              <a:t>Hetero-associative </a:t>
            </a:r>
          </a:p>
          <a:p>
            <a:r>
              <a:rPr lang="en-US" dirty="0" smtClean="0"/>
              <a:t>Hetero-associative memory</a:t>
            </a:r>
          </a:p>
          <a:p>
            <a:r>
              <a:rPr lang="en-US" dirty="0" smtClean="0"/>
              <a:t> </a:t>
            </a:r>
            <a:r>
              <a:rPr lang="en-US" dirty="0"/>
              <a:t>the retrieved pattern is in general, different from the input pattern not only in content but possibly also in type and format. </a:t>
            </a:r>
            <a:endParaRPr lang="en-US" dirty="0" smtClean="0"/>
          </a:p>
          <a:p>
            <a:r>
              <a:rPr lang="en-US" dirty="0" smtClean="0"/>
              <a:t>Neutral </a:t>
            </a:r>
            <a:r>
              <a:rPr lang="en-US" dirty="0"/>
              <a:t>networks are used to implement these associative memory models called NAM (Neutral associative memory).</a:t>
            </a:r>
            <a:endParaRPr lang="en-IN" dirty="0"/>
          </a:p>
        </p:txBody>
      </p:sp>
    </p:spTree>
    <p:extLst>
      <p:ext uri="{BB962C8B-B14F-4D97-AF65-F5344CB8AC3E}">
        <p14:creationId xmlns:p14="http://schemas.microsoft.com/office/powerpoint/2010/main" val="72462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5681" y="2295871"/>
            <a:ext cx="6807439" cy="39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07435" y="1052736"/>
            <a:ext cx="10465163" cy="646331"/>
          </a:xfrm>
          <a:prstGeom prst="rect">
            <a:avLst/>
          </a:prstGeom>
        </p:spPr>
        <p:txBody>
          <a:bodyPr wrap="square">
            <a:spAutoFit/>
          </a:bodyPr>
          <a:lstStyle/>
          <a:p>
            <a:r>
              <a:rPr lang="en-IN" b="1" dirty="0"/>
              <a:t>2. Conditional Transfer – </a:t>
            </a:r>
            <a:endParaRPr lang="en-IN" b="1" dirty="0" smtClean="0"/>
          </a:p>
          <a:p>
            <a:r>
              <a:rPr lang="en-US" dirty="0" smtClean="0"/>
              <a:t>It </a:t>
            </a:r>
            <a:r>
              <a:rPr lang="en-US" dirty="0"/>
              <a:t>indicates that if P=1, then the content of R1 is transferred to R2. It is a unidirectional operation. </a:t>
            </a:r>
            <a:endParaRPr lang="en-IN" dirty="0"/>
          </a:p>
        </p:txBody>
      </p:sp>
    </p:spTree>
    <p:extLst>
      <p:ext uri="{BB962C8B-B14F-4D97-AF65-F5344CB8AC3E}">
        <p14:creationId xmlns:p14="http://schemas.microsoft.com/office/powerpoint/2010/main" val="304080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lstStyle/>
          <a:p>
            <a:r>
              <a:rPr lang="en-US" b="1" dirty="0"/>
              <a:t>3. Simultaneous Operations –</a:t>
            </a:r>
            <a:r>
              <a:rPr lang="en-US" dirty="0"/>
              <a:t> </a:t>
            </a:r>
            <a:r>
              <a:rPr lang="en-US" dirty="0" smtClean="0"/>
              <a:t/>
            </a:r>
            <a:br>
              <a:rPr lang="en-US" dirty="0" smtClean="0"/>
            </a:br>
            <a:r>
              <a:rPr lang="en-US" dirty="0"/>
              <a:t>If 2 or more operations are to occur simultaneously then they are separated with comma </a:t>
            </a:r>
            <a:r>
              <a:rPr lang="en-US" b="1" dirty="0"/>
              <a:t>(,)</a:t>
            </a:r>
            <a:r>
              <a:rPr lang="en-US" dirty="0"/>
              <a:t>. </a:t>
            </a:r>
            <a:endParaRPr lang="en-US" dirty="0" smtClean="0"/>
          </a:p>
          <a:p>
            <a:r>
              <a:rPr lang="en-US" dirty="0"/>
              <a:t>If the control function P=1, then load the content of R1 into R2 and at the same clock load the content of R2 into R1.</a:t>
            </a:r>
            <a:r>
              <a:rPr lang="en-US" dirty="0" smtClean="0"/>
              <a:t/>
            </a:r>
            <a:br>
              <a:rPr lang="en-US" dirty="0" smtClean="0"/>
            </a:br>
            <a:r>
              <a:rPr lang="en-US" dirty="0"/>
              <a:t> </a:t>
            </a:r>
            <a:endParaRPr lang="en-IN" dirty="0"/>
          </a:p>
        </p:txBody>
      </p:sp>
    </p:spTree>
    <p:extLst>
      <p:ext uri="{BB962C8B-B14F-4D97-AF65-F5344CB8AC3E}">
        <p14:creationId xmlns:p14="http://schemas.microsoft.com/office/powerpoint/2010/main" val="415604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5520" y="1187532"/>
            <a:ext cx="8034941" cy="519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67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6228C-62F9-ACF9-C851-4B607A07E3D5}"/>
              </a:ext>
            </a:extLst>
          </p:cNvPr>
          <p:cNvSpPr>
            <a:spLocks noGrp="1"/>
          </p:cNvSpPr>
          <p:nvPr>
            <p:ph type="title"/>
          </p:nvPr>
        </p:nvSpPr>
        <p:spPr/>
        <p:txBody>
          <a:bodyPr/>
          <a:lstStyle/>
          <a:p>
            <a:r>
              <a:rPr lang="en-IN" dirty="0"/>
              <a:t>Arithmetic micro-operation</a:t>
            </a:r>
          </a:p>
        </p:txBody>
      </p:sp>
      <p:sp>
        <p:nvSpPr>
          <p:cNvPr id="4" name="Rectangle 1">
            <a:extLst>
              <a:ext uri="{FF2B5EF4-FFF2-40B4-BE49-F238E27FC236}">
                <a16:creationId xmlns:a16="http://schemas.microsoft.com/office/drawing/2014/main" xmlns="" id="{FD375CD1-5B21-06BB-E06B-6FF493ABDE93}"/>
              </a:ext>
            </a:extLst>
          </p:cNvPr>
          <p:cNvSpPr>
            <a:spLocks noChangeArrowheads="1"/>
          </p:cNvSpPr>
          <p:nvPr/>
        </p:nvSpPr>
        <p:spPr bwMode="auto">
          <a:xfrm>
            <a:off x="930349" y="198828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273239"/>
                </a:solidFill>
                <a:effectLst/>
                <a:latin typeface="Nunito" pitchFamily="2" charset="0"/>
              </a:rPr>
              <a:t>Addition –</a:t>
            </a:r>
            <a:r>
              <a:rPr kumimoji="0" lang="en-US" altLang="en-US" sz="1200" b="0" i="0" u="none" strike="noStrike" cap="none" normalizeH="0" baseline="0" dirty="0">
                <a:ln>
                  <a:noFill/>
                </a:ln>
                <a:solidFill>
                  <a:srgbClr val="273239"/>
                </a:solidFill>
                <a:effectLst/>
                <a:latin typeface="Nunito" pitchFamily="2" charset="0"/>
              </a:rPr>
              <a:t> </a:t>
            </a:r>
            <a:br>
              <a:rPr kumimoji="0" lang="en-US" altLang="en-US" sz="1200" b="0" i="0" u="none" strike="noStrike" cap="none" normalizeH="0" baseline="0" dirty="0">
                <a:ln>
                  <a:noFill/>
                </a:ln>
                <a:solidFill>
                  <a:srgbClr val="273239"/>
                </a:solidFill>
                <a:effectLst/>
                <a:latin typeface="Nunito" pitchFamily="2" charset="0"/>
              </a:rPr>
            </a:br>
            <a:r>
              <a:rPr kumimoji="0" lang="en-US" altLang="en-US" sz="1200" b="0" i="0" u="none" strike="noStrike" cap="none" normalizeH="0" baseline="0" dirty="0">
                <a:ln>
                  <a:noFill/>
                </a:ln>
                <a:solidFill>
                  <a:srgbClr val="273239"/>
                </a:solidFill>
                <a:effectLst/>
                <a:latin typeface="Nunito" pitchFamily="2" charset="0"/>
              </a:rPr>
              <a:t>In addition micro-operation, the value in register R1 is added to the value in the register R2 and then the sum is transferred into register R3.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  </a:t>
            </a:r>
            <a:r>
              <a:rPr kumimoji="0" lang="en-US" altLang="en-US" sz="5000" b="0" i="0" u="none" strike="noStrike" cap="none" normalizeH="0" baseline="0" dirty="0">
                <a:ln>
                  <a:noFill/>
                </a:ln>
                <a:solidFill>
                  <a:srgbClr val="273239"/>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xmlns="" id="{F44DBACB-5EC3-3FD0-2A25-ACFA8F075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50" y="1906698"/>
            <a:ext cx="2387790" cy="762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8B96D6A9-AD7B-6D54-319D-240F100EAE80}"/>
              </a:ext>
            </a:extLst>
          </p:cNvPr>
          <p:cNvPicPr>
            <a:picLocks noChangeAspect="1"/>
          </p:cNvPicPr>
          <p:nvPr/>
        </p:nvPicPr>
        <p:blipFill>
          <a:blip r:embed="rId3"/>
          <a:stretch>
            <a:fillRect/>
          </a:stretch>
        </p:blipFill>
        <p:spPr>
          <a:xfrm>
            <a:off x="838200" y="2594461"/>
            <a:ext cx="10290940" cy="530398"/>
          </a:xfrm>
          <a:prstGeom prst="rect">
            <a:avLst/>
          </a:prstGeom>
        </p:spPr>
      </p:pic>
      <p:pic>
        <p:nvPicPr>
          <p:cNvPr id="1030" name="Picture 6">
            <a:extLst>
              <a:ext uri="{FF2B5EF4-FFF2-40B4-BE49-F238E27FC236}">
                <a16:creationId xmlns:a16="http://schemas.microsoft.com/office/drawing/2014/main" xmlns="" id="{828F8185-5A34-1EE9-EA23-79C5C2DC9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465" y="3117718"/>
            <a:ext cx="2458675" cy="5978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FEABCBCE-067D-7571-99A3-3C6D8A4310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733" y="4376005"/>
            <a:ext cx="2458676" cy="66637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1A7DE677-EB03-3B25-04FC-74B3E725DB95}"/>
              </a:ext>
            </a:extLst>
          </p:cNvPr>
          <p:cNvSpPr txBox="1"/>
          <p:nvPr/>
        </p:nvSpPr>
        <p:spPr>
          <a:xfrm>
            <a:off x="930349" y="3791229"/>
            <a:ext cx="9240714" cy="523220"/>
          </a:xfrm>
          <a:prstGeom prst="rect">
            <a:avLst/>
          </a:prstGeom>
          <a:noFill/>
        </p:spPr>
        <p:txBody>
          <a:bodyPr wrap="square">
            <a:spAutoFit/>
          </a:bodyPr>
          <a:lstStyle/>
          <a:p>
            <a:r>
              <a:rPr kumimoji="0" lang="en-US" altLang="en-US" sz="1400" b="0" i="0" u="none" strike="noStrike" cap="none" normalizeH="0" baseline="0" dirty="0">
                <a:ln>
                  <a:noFill/>
                </a:ln>
                <a:solidFill>
                  <a:srgbClr val="273239"/>
                </a:solidFill>
                <a:effectLst/>
                <a:latin typeface="Nunito" pitchFamily="2" charset="0"/>
              </a:rPr>
              <a:t>There is another way of doing the subtraction. In this, 2’s complement of R2 is added to R1, which is equivalent to </a:t>
            </a:r>
            <a:r>
              <a:rPr kumimoji="0" lang="en-US" altLang="en-US" sz="1400" b="1" i="0" u="none" strike="noStrike" cap="none" normalizeH="0" baseline="0" dirty="0">
                <a:ln>
                  <a:noFill/>
                </a:ln>
                <a:solidFill>
                  <a:srgbClr val="273239"/>
                </a:solidFill>
                <a:effectLst/>
                <a:latin typeface="Nunito" pitchFamily="2" charset="0"/>
              </a:rPr>
              <a:t>R1 – R2</a:t>
            </a:r>
            <a:r>
              <a:rPr kumimoji="0" lang="en-US" altLang="en-US" sz="1400" b="0" i="0" u="none" strike="noStrike" cap="none" normalizeH="0" baseline="0" dirty="0">
                <a:ln>
                  <a:noFill/>
                </a:ln>
                <a:solidFill>
                  <a:srgbClr val="273239"/>
                </a:solidFill>
                <a:effectLst/>
                <a:latin typeface="Nunito" pitchFamily="2" charset="0"/>
              </a:rPr>
              <a:t>, and then the result is transferred into register R3</a:t>
            </a:r>
            <a:endParaRPr lang="en-IN" sz="1400" dirty="0"/>
          </a:p>
        </p:txBody>
      </p:sp>
    </p:spTree>
    <p:extLst>
      <p:ext uri="{BB962C8B-B14F-4D97-AF65-F5344CB8AC3E}">
        <p14:creationId xmlns:p14="http://schemas.microsoft.com/office/powerpoint/2010/main" val="2850041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2429</Words>
  <Application>Microsoft Office PowerPoint</Application>
  <PresentationFormat>Custom</PresentationFormat>
  <Paragraphs>251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REGISTER TRANSFER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Arithmetic micro-operation</vt:lpstr>
      <vt:lpstr>Arithmetic micro-operation</vt:lpstr>
      <vt:lpstr>Arithmetic micro-operation</vt:lpstr>
      <vt:lpstr>Logic micro-operations </vt:lpstr>
      <vt:lpstr>Logic micro-operations </vt:lpstr>
      <vt:lpstr>Logic micro-operations </vt:lpstr>
      <vt:lpstr>Logic micro-operations </vt:lpstr>
      <vt:lpstr>Logic micro-operations </vt:lpstr>
      <vt:lpstr>PowerPoint Presentation</vt:lpstr>
      <vt:lpstr>Shift micro-operations</vt:lpstr>
      <vt:lpstr>PowerPoint Presentation</vt:lpstr>
      <vt:lpstr>PowerPoint Presentation</vt:lpstr>
      <vt:lpstr>PowerPoint Presentation</vt:lpstr>
      <vt:lpstr>PowerPoint Presentation</vt:lpstr>
      <vt:lpstr>PowerPoint Presentation</vt:lpstr>
      <vt:lpstr>Arithmetic logic shift unit(ALU)  </vt:lpstr>
      <vt:lpstr>PowerPoint Presentation</vt:lpstr>
      <vt:lpstr>PowerPoint Presentation</vt:lpstr>
      <vt:lpstr>Instruction code</vt:lpstr>
      <vt:lpstr>Instruction code</vt:lpstr>
      <vt:lpstr>Types of instruction code</vt:lpstr>
      <vt:lpstr>PowerPoint Presentation</vt:lpstr>
      <vt:lpstr>PowerPoint Presentation</vt:lpstr>
      <vt:lpstr>Instruction Cycle </vt:lpstr>
      <vt:lpstr>Instruction Cycle</vt:lpstr>
      <vt:lpstr>Instruction Cycle</vt:lpstr>
      <vt:lpstr>Assembler</vt:lpstr>
      <vt:lpstr>Machine language</vt:lpstr>
      <vt:lpstr>PowerPoint Presentation</vt:lpstr>
      <vt:lpstr>PowerPoint Presentation</vt:lpstr>
      <vt:lpstr>Memory hierarchy</vt:lpstr>
      <vt:lpstr>Diagram</vt:lpstr>
      <vt:lpstr>Main memory  </vt:lpstr>
      <vt:lpstr> RAM</vt:lpstr>
      <vt:lpstr>RAM IMAGE</vt:lpstr>
      <vt:lpstr>RAM</vt:lpstr>
      <vt:lpstr>SRAM &amp; DRAM</vt:lpstr>
      <vt:lpstr>ROM</vt:lpstr>
      <vt:lpstr>ROM</vt:lpstr>
      <vt:lpstr>Auxiliary Memory</vt:lpstr>
      <vt:lpstr>Auxiliary Memory</vt:lpstr>
      <vt:lpstr>Cache memory  </vt:lpstr>
      <vt:lpstr>Virtual memory</vt:lpstr>
      <vt:lpstr>ASSOCIATIVE MEMORY</vt:lpstr>
      <vt:lpstr>TYPE OF ASSOCIATIVE MEMORY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micro-operation</dc:title>
  <dc:creator>Ms. Alpita Girishbhai Makwana</dc:creator>
  <cp:lastModifiedBy>Lenovo</cp:lastModifiedBy>
  <cp:revision>13</cp:revision>
  <dcterms:created xsi:type="dcterms:W3CDTF">2024-02-23T04:11:40Z</dcterms:created>
  <dcterms:modified xsi:type="dcterms:W3CDTF">2024-03-02T09:11:59Z</dcterms:modified>
</cp:coreProperties>
</file>