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2" r:id="rId2"/>
  </p:sldMasterIdLst>
  <p:notesMasterIdLst>
    <p:notesMasterId r:id="rId103"/>
  </p:notesMasterIdLst>
  <p:handoutMasterIdLst>
    <p:handoutMasterId r:id="rId104"/>
  </p:handoutMasterIdLst>
  <p:sldIdLst>
    <p:sldId id="256" r:id="rId3"/>
    <p:sldId id="257" r:id="rId4"/>
    <p:sldId id="258" r:id="rId5"/>
    <p:sldId id="259" r:id="rId6"/>
    <p:sldId id="287" r:id="rId7"/>
    <p:sldId id="288" r:id="rId8"/>
    <p:sldId id="280" r:id="rId9"/>
    <p:sldId id="260" r:id="rId10"/>
    <p:sldId id="262" r:id="rId11"/>
    <p:sldId id="274" r:id="rId12"/>
    <p:sldId id="275" r:id="rId13"/>
    <p:sldId id="278" r:id="rId14"/>
    <p:sldId id="279" r:id="rId15"/>
    <p:sldId id="289" r:id="rId16"/>
    <p:sldId id="290" r:id="rId17"/>
    <p:sldId id="547" r:id="rId18"/>
    <p:sldId id="276" r:id="rId19"/>
    <p:sldId id="548" r:id="rId20"/>
    <p:sldId id="263" r:id="rId21"/>
    <p:sldId id="298" r:id="rId22"/>
    <p:sldId id="264" r:id="rId23"/>
    <p:sldId id="293" r:id="rId24"/>
    <p:sldId id="292" r:id="rId25"/>
    <p:sldId id="291" r:id="rId26"/>
    <p:sldId id="310" r:id="rId27"/>
    <p:sldId id="299" r:id="rId28"/>
    <p:sldId id="294" r:id="rId29"/>
    <p:sldId id="296" r:id="rId30"/>
    <p:sldId id="300" r:id="rId31"/>
    <p:sldId id="295" r:id="rId32"/>
    <p:sldId id="297" r:id="rId33"/>
    <p:sldId id="303" r:id="rId34"/>
    <p:sldId id="305" r:id="rId35"/>
    <p:sldId id="447" r:id="rId36"/>
    <p:sldId id="549" r:id="rId37"/>
    <p:sldId id="448" r:id="rId38"/>
    <p:sldId id="449" r:id="rId39"/>
    <p:sldId id="450" r:id="rId40"/>
    <p:sldId id="550" r:id="rId41"/>
    <p:sldId id="451" r:id="rId42"/>
    <p:sldId id="452" r:id="rId43"/>
    <p:sldId id="554" r:id="rId44"/>
    <p:sldId id="555" r:id="rId45"/>
    <p:sldId id="453" r:id="rId46"/>
    <p:sldId id="551" r:id="rId47"/>
    <p:sldId id="454" r:id="rId48"/>
    <p:sldId id="455" r:id="rId49"/>
    <p:sldId id="456" r:id="rId50"/>
    <p:sldId id="552" r:id="rId51"/>
    <p:sldId id="553" r:id="rId52"/>
    <p:sldId id="458" r:id="rId53"/>
    <p:sldId id="459" r:id="rId54"/>
    <p:sldId id="556" r:id="rId55"/>
    <p:sldId id="557" r:id="rId56"/>
    <p:sldId id="558" r:id="rId57"/>
    <p:sldId id="559" r:id="rId58"/>
    <p:sldId id="560" r:id="rId59"/>
    <p:sldId id="561" r:id="rId60"/>
    <p:sldId id="562" r:id="rId61"/>
    <p:sldId id="568" r:id="rId62"/>
    <p:sldId id="566" r:id="rId63"/>
    <p:sldId id="567" r:id="rId64"/>
    <p:sldId id="563" r:id="rId65"/>
    <p:sldId id="572" r:id="rId66"/>
    <p:sldId id="564" r:id="rId67"/>
    <p:sldId id="569" r:id="rId68"/>
    <p:sldId id="573" r:id="rId69"/>
    <p:sldId id="565" r:id="rId70"/>
    <p:sldId id="570" r:id="rId71"/>
    <p:sldId id="571" r:id="rId72"/>
    <p:sldId id="574" r:id="rId73"/>
    <p:sldId id="575" r:id="rId74"/>
    <p:sldId id="576" r:id="rId75"/>
    <p:sldId id="577" r:id="rId76"/>
    <p:sldId id="578" r:id="rId77"/>
    <p:sldId id="579" r:id="rId78"/>
    <p:sldId id="580" r:id="rId79"/>
    <p:sldId id="581" r:id="rId80"/>
    <p:sldId id="582" r:id="rId81"/>
    <p:sldId id="583" r:id="rId82"/>
    <p:sldId id="584" r:id="rId83"/>
    <p:sldId id="585" r:id="rId84"/>
    <p:sldId id="587" r:id="rId85"/>
    <p:sldId id="586" r:id="rId86"/>
    <p:sldId id="589" r:id="rId87"/>
    <p:sldId id="590" r:id="rId88"/>
    <p:sldId id="591" r:id="rId89"/>
    <p:sldId id="592" r:id="rId90"/>
    <p:sldId id="593" r:id="rId91"/>
    <p:sldId id="594" r:id="rId92"/>
    <p:sldId id="595" r:id="rId93"/>
    <p:sldId id="596" r:id="rId94"/>
    <p:sldId id="597" r:id="rId95"/>
    <p:sldId id="598" r:id="rId96"/>
    <p:sldId id="599" r:id="rId97"/>
    <p:sldId id="600" r:id="rId98"/>
    <p:sldId id="601" r:id="rId99"/>
    <p:sldId id="602" r:id="rId100"/>
    <p:sldId id="603" r:id="rId101"/>
    <p:sldId id="604" r:id="rId10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2" autoAdjust="0"/>
    <p:restoredTop sz="95007"/>
  </p:normalViewPr>
  <p:slideViewPr>
    <p:cSldViewPr snapToGrid="0">
      <p:cViewPr varScale="1">
        <p:scale>
          <a:sx n="144" d="100"/>
          <a:sy n="144" d="100"/>
        </p:scale>
        <p:origin x="208" y="272"/>
      </p:cViewPr>
      <p:guideLst>
        <p:guide orient="horz" pos="1620"/>
        <p:guide pos="2880"/>
      </p:guideLst>
    </p:cSldViewPr>
  </p:slideViewPr>
  <p:notesTextViewPr>
    <p:cViewPr>
      <p:scale>
        <a:sx n="1" d="1"/>
        <a:sy n="1" d="1"/>
      </p:scale>
      <p:origin x="0" y="0"/>
    </p:cViewPr>
  </p:notesTextViewPr>
  <p:sorterViewPr>
    <p:cViewPr>
      <p:scale>
        <a:sx n="66" d="100"/>
        <a:sy n="66" d="100"/>
      </p:scale>
      <p:origin x="0" y="122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6F154E-B7E4-47D6-9BC2-6DF62856187E}" type="datetimeFigureOut">
              <a:rPr lang="en-US" smtClean="0"/>
              <a:t>7/6/24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7EF4A5-801C-48C5-9863-87E60A8405DE}" type="slidenum">
              <a:rPr lang="en-US" smtClean="0"/>
              <a:t>‹#›</a:t>
            </a:fld>
            <a:endParaRPr lang="en-US"/>
          </a:p>
        </p:txBody>
      </p:sp>
    </p:spTree>
    <p:extLst>
      <p:ext uri="{BB962C8B-B14F-4D97-AF65-F5344CB8AC3E}">
        <p14:creationId xmlns:p14="http://schemas.microsoft.com/office/powerpoint/2010/main" val="9722509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0865266"/>
      </p:ext>
    </p:extLst>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p1: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1</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67656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i="0" u="none" strike="noStrike" cap="none" dirty="0">
                <a:solidFill>
                  <a:srgbClr val="000000"/>
                </a:solidFill>
                <a:effectLst/>
                <a:latin typeface="Arial"/>
                <a:ea typeface="Arial"/>
                <a:cs typeface="Arial"/>
                <a:sym typeface="Arial"/>
              </a:rPr>
              <a:t>Computer Science: </a:t>
            </a:r>
            <a:r>
              <a:rPr lang="en-GB" sz="1100" b="0" i="0" u="none" strike="noStrike" cap="none" dirty="0">
                <a:solidFill>
                  <a:srgbClr val="000000"/>
                </a:solidFill>
                <a:effectLst/>
                <a:latin typeface="Arial"/>
                <a:ea typeface="Arial"/>
                <a:cs typeface="Arial"/>
                <a:sym typeface="Arial"/>
              </a:rPr>
              <a:t>Algorithms form the basis of computer programming and are used to solve problems ranging from simple sorting and searching to complex tasks such as artificial intelligence and machine learning.</a:t>
            </a:r>
          </a:p>
          <a:p>
            <a:pPr fontAlgn="base"/>
            <a:r>
              <a:rPr lang="en-GB" sz="1100" b="1" i="0" u="none" strike="noStrike" cap="none" dirty="0">
                <a:solidFill>
                  <a:srgbClr val="000000"/>
                </a:solidFill>
                <a:effectLst/>
                <a:latin typeface="Arial"/>
                <a:ea typeface="Arial"/>
                <a:cs typeface="Arial"/>
                <a:sym typeface="Arial"/>
              </a:rPr>
              <a:t>Mathematics: </a:t>
            </a:r>
            <a:r>
              <a:rPr lang="en-GB" sz="1100" b="0" i="0" u="none" strike="noStrike" cap="none" dirty="0">
                <a:solidFill>
                  <a:srgbClr val="000000"/>
                </a:solidFill>
                <a:effectLst/>
                <a:latin typeface="Arial"/>
                <a:ea typeface="Arial"/>
                <a:cs typeface="Arial"/>
                <a:sym typeface="Arial"/>
              </a:rPr>
              <a:t>Algorithms are used to solve mathematical problems, such as finding the optimal solution to a system of linear equations or finding the shortest path in a graph.</a:t>
            </a:r>
          </a:p>
          <a:p>
            <a:pPr fontAlgn="base"/>
            <a:r>
              <a:rPr lang="en-GB" sz="1100" b="1" i="0" u="none" strike="noStrike" cap="none" dirty="0">
                <a:solidFill>
                  <a:srgbClr val="000000"/>
                </a:solidFill>
                <a:effectLst/>
                <a:latin typeface="Arial"/>
                <a:ea typeface="Arial"/>
                <a:cs typeface="Arial"/>
                <a:sym typeface="Arial"/>
              </a:rPr>
              <a:t>Operations Research</a:t>
            </a:r>
            <a:r>
              <a:rPr lang="en-GB" sz="1100" b="0" i="0" u="none" strike="noStrike" cap="none" dirty="0">
                <a:solidFill>
                  <a:srgbClr val="000000"/>
                </a:solidFill>
                <a:effectLst/>
                <a:latin typeface="Arial"/>
                <a:ea typeface="Arial"/>
                <a:cs typeface="Arial"/>
                <a:sym typeface="Arial"/>
              </a:rPr>
              <a:t>: Algorithms are used to optimize and make decisions in fields such as transportation, logistics, and resource allocation.</a:t>
            </a:r>
          </a:p>
          <a:p>
            <a:pPr fontAlgn="base"/>
            <a:r>
              <a:rPr lang="en-GB" sz="1100" b="1" i="0" u="none" strike="noStrike" cap="none" dirty="0">
                <a:solidFill>
                  <a:srgbClr val="000000"/>
                </a:solidFill>
                <a:effectLst/>
                <a:latin typeface="Arial"/>
                <a:ea typeface="Arial"/>
                <a:cs typeface="Arial"/>
                <a:sym typeface="Arial"/>
              </a:rPr>
              <a:t>Artificial Intelligence: </a:t>
            </a:r>
            <a:r>
              <a:rPr lang="en-GB" sz="1100" b="0" i="0" u="none" strike="noStrike" cap="none" dirty="0">
                <a:solidFill>
                  <a:srgbClr val="000000"/>
                </a:solidFill>
                <a:effectLst/>
                <a:latin typeface="Arial"/>
                <a:ea typeface="Arial"/>
                <a:cs typeface="Arial"/>
                <a:sym typeface="Arial"/>
              </a:rPr>
              <a:t>Algorithms are the foundation of artificial intelligence and machine learning, and are used to develop intelligent systems that can perform tasks such as image recognition, natural language processing, and decision-making.</a:t>
            </a:r>
          </a:p>
          <a:p>
            <a:pPr fontAlgn="base"/>
            <a:r>
              <a:rPr lang="en-GB" sz="1100" b="1" i="0" u="none" strike="noStrike" cap="none" dirty="0">
                <a:solidFill>
                  <a:srgbClr val="000000"/>
                </a:solidFill>
                <a:effectLst/>
                <a:latin typeface="Arial"/>
                <a:ea typeface="Arial"/>
                <a:cs typeface="Arial"/>
                <a:sym typeface="Arial"/>
              </a:rPr>
              <a:t>Data Science:</a:t>
            </a:r>
            <a:r>
              <a:rPr lang="en-GB" sz="1100" b="0" i="0" u="none" strike="noStrike" cap="none" dirty="0">
                <a:solidFill>
                  <a:srgbClr val="000000"/>
                </a:solidFill>
                <a:effectLst/>
                <a:latin typeface="Arial"/>
                <a:ea typeface="Arial"/>
                <a:cs typeface="Arial"/>
                <a:sym typeface="Arial"/>
              </a:rPr>
              <a:t> Algorithms are used to </a:t>
            </a:r>
            <a:r>
              <a:rPr lang="en-GB" sz="1100" b="0" i="0" u="none" strike="noStrike" cap="none" dirty="0" err="1">
                <a:solidFill>
                  <a:srgbClr val="000000"/>
                </a:solidFill>
                <a:effectLst/>
                <a:latin typeface="Arial"/>
                <a:ea typeface="Arial"/>
                <a:cs typeface="Arial"/>
                <a:sym typeface="Arial"/>
              </a:rPr>
              <a:t>analyze</a:t>
            </a:r>
            <a:r>
              <a:rPr lang="en-GB" sz="1100" b="0" i="0" u="none" strike="noStrike" cap="none" dirty="0">
                <a:solidFill>
                  <a:srgbClr val="000000"/>
                </a:solidFill>
                <a:effectLst/>
                <a:latin typeface="Arial"/>
                <a:ea typeface="Arial"/>
                <a:cs typeface="Arial"/>
                <a:sym typeface="Arial"/>
              </a:rPr>
              <a:t>, process, and extract insights from large amounts of data in fields such as marketing, finance, and healthcare.</a:t>
            </a:r>
          </a:p>
          <a:p>
            <a:pPr marL="0" lvl="0" indent="0" algn="l" rtl="0">
              <a:spcBef>
                <a:spcPts val="0"/>
              </a:spcBef>
              <a:spcAft>
                <a:spcPts val="0"/>
              </a:spcAft>
              <a:buNone/>
            </a:pPr>
            <a:endParaRPr dirty="0"/>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5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97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91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45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57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80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84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44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012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75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0" name="Google Shape;70;p2: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2</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0190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521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143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742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139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536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374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171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8696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088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49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029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870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5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431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037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069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082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666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719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444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10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355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178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122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0158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012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937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78927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930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8330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245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21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530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379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85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0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3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15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dirty="0"/>
          </a:p>
        </p:txBody>
      </p:sp>
      <p:sp>
        <p:nvSpPr>
          <p:cNvPr id="12" name="Google Shape;12;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fld id="{1195E7D9-ECE6-45BB-A154-4553E485775A}" type="datetime1">
              <a:rPr lang="en-US" smtClean="0"/>
              <a:t>7/6/24</a:t>
            </a:fld>
            <a:endParaRPr/>
          </a:p>
        </p:txBody>
      </p:sp>
      <p:sp>
        <p:nvSpPr>
          <p:cNvPr id="13" name="Google Shape;13;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r>
              <a:rPr lang="en-US"/>
              <a:t>Department of Computer Science</a:t>
            </a:r>
            <a:endParaRPr/>
          </a:p>
        </p:txBody>
      </p:sp>
      <p:sp>
        <p:nvSpPr>
          <p:cNvPr id="14" name="Google Shape;14;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B0CE1-6996-470F-AF0B-0C4A15E8A10D}" type="datetime1">
              <a:rPr lang="en-US" smtClean="0"/>
              <a:t>7/6/24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6" name="Slide Number Placeholder 5"/>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208109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E3F23-43A4-4A32-A415-28815FA2C84F}" type="datetime1">
              <a:rPr lang="en-US" smtClean="0"/>
              <a:t>7/6/24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6" name="Slide Number Placeholder 5"/>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278062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9459B-0804-4CBA-A7B6-AF70C9937BD6}" type="datetime1">
              <a:rPr lang="en-US" smtClean="0"/>
              <a:t>7/6/24</a:t>
            </a:fld>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7" name="Slide Number Placeholder 6"/>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203282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562F96-773A-4F0E-AA7F-F7EC2EA8C56A}" type="datetime1">
              <a:rPr lang="en-US" smtClean="0"/>
              <a:t>7/6/24</a:t>
            </a:fld>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9" name="Slide Number Placeholder 8"/>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2557503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56334D-B2E0-4DB1-A647-1FB5C1AC90B3}" type="datetime1">
              <a:rPr lang="en-US" smtClean="0"/>
              <a:t>7/6/24</a:t>
            </a:fld>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5" name="Slide Number Placeholder 4"/>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3950717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57D3A-DDB6-4B01-BDE1-769F481C1B79}" type="datetime1">
              <a:rPr lang="en-US" smtClean="0"/>
              <a:t>7/6/24</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4" name="Slide Number Placeholder 3"/>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59552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4A8D9-885D-4FC4-AED9-BC101D5AC345}" type="datetime1">
              <a:rPr lang="en-US" smtClean="0"/>
              <a:t>7/6/24</a:t>
            </a:fld>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7" name="Slide Number Placeholder 6"/>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384464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75A2E3-BF40-4AD4-830A-CE4F91854734}" type="datetime1">
              <a:rPr lang="en-US" smtClean="0"/>
              <a:t>7/6/24</a:t>
            </a:fld>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7" name="Slide Number Placeholder 6"/>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961611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77517-95AA-4084-9812-4FF2EE8FAAEB}" type="datetime1">
              <a:rPr lang="en-US" smtClean="0"/>
              <a:t>7/6/24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6" name="Slide Number Placeholder 5"/>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3445380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94688-C515-4C27-84FB-33F9CBD75433}" type="datetime1">
              <a:rPr lang="en-US" smtClean="0"/>
              <a:t>7/6/24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6" name="Slide Number Placeholder 5"/>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39865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5750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8BF0A7-4AA8-4706-BFF0-9D759430F76D}" type="datetime1">
              <a:rPr lang="en-US" smtClean="0"/>
              <a:t>7/6/24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r>
              <a:rPr lang="en-US"/>
              <a:t>Department of Computer Science</a:t>
            </a:r>
          </a:p>
        </p:txBody>
      </p:sp>
      <p:sp>
        <p:nvSpPr>
          <p:cNvPr id="6" name="Slide Number Placeholder 5"/>
          <p:cNvSpPr>
            <a:spLocks noGrp="1"/>
          </p:cNvSpPr>
          <p:nvPr>
            <p:ph type="sldNum" sz="quarter" idx="12"/>
          </p:nvPr>
        </p:nvSpPr>
        <p:spPr/>
        <p:txBody>
          <a:bodyPr/>
          <a:lstStyle/>
          <a:p>
            <a:fld id="{A1971B3C-9279-4096-80A1-AF8E0CF6DD14}" type="slidenum">
              <a:rPr lang="en-US" smtClean="0"/>
              <a:t>‹#›</a:t>
            </a:fld>
            <a:endParaRPr lang="en-US"/>
          </a:p>
        </p:txBody>
      </p:sp>
    </p:spTree>
    <p:extLst>
      <p:ext uri="{BB962C8B-B14F-4D97-AF65-F5344CB8AC3E}">
        <p14:creationId xmlns:p14="http://schemas.microsoft.com/office/powerpoint/2010/main" val="240539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53" r:id="rId3"/>
    <p:sldLayoutId id="2147483654" r:id="rId4"/>
    <p:sldLayoutId id="2147483656" r:id="rId5"/>
    <p:sldLayoutId id="2147483657" r:id="rId6"/>
    <p:sldLayoutId id="2147483658" r:id="rId7"/>
    <p:sldLayoutId id="2147483659"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68F8FA-8460-4843-8C7B-1E76572D5A43}" type="datetime1">
              <a:rPr lang="en-US" smtClean="0"/>
              <a:t>7/6/24</a:t>
            </a:fld>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971B3C-9279-4096-80A1-AF8E0CF6DD14}" type="slidenum">
              <a:rPr lang="en-US" smtClean="0"/>
              <a:t>‹#›</a:t>
            </a:fld>
            <a:endParaRPr lang="en-US"/>
          </a:p>
        </p:txBody>
      </p:sp>
    </p:spTree>
    <p:extLst>
      <p:ext uri="{BB962C8B-B14F-4D97-AF65-F5344CB8AC3E}">
        <p14:creationId xmlns:p14="http://schemas.microsoft.com/office/powerpoint/2010/main" val="164008825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hashing-set-1-introduction/" TargetMode="External"/><Relationship Id="rId3" Type="http://schemas.openxmlformats.org/officeDocument/2006/relationships/hyperlink" Target="https://www.geeksforgeeks.org/brute-force-approach-and-its-pros-and-cons/" TargetMode="External"/><Relationship Id="rId7" Type="http://schemas.openxmlformats.org/officeDocument/2006/relationships/hyperlink" Target="https://www.geeksforgeeks.org/sorting-algorithms/" TargetMode="External"/><Relationship Id="rId12" Type="http://schemas.openxmlformats.org/officeDocument/2006/relationships/hyperlink" Target="https://www.geeksforgeeks.org/randomized-algorithm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geeksforgeeks.org/searching-algorithms/" TargetMode="External"/><Relationship Id="rId11" Type="http://schemas.openxmlformats.org/officeDocument/2006/relationships/hyperlink" Target="https://www.geeksforgeeks.org/dynamic-programming/" TargetMode="External"/><Relationship Id="rId5" Type="http://schemas.openxmlformats.org/officeDocument/2006/relationships/hyperlink" Target="https://www.geeksforgeeks.org/backtracking-algorithms/" TargetMode="External"/><Relationship Id="rId10" Type="http://schemas.openxmlformats.org/officeDocument/2006/relationships/hyperlink" Target="http://www.geeksforgeeks.org/greedy-algorithms/" TargetMode="External"/><Relationship Id="rId4" Type="http://schemas.openxmlformats.org/officeDocument/2006/relationships/hyperlink" Target="https://www.geeksforgeeks.org/recursion/" TargetMode="External"/><Relationship Id="rId9" Type="http://schemas.openxmlformats.org/officeDocument/2006/relationships/hyperlink" Target="http://www.geeksforgeeks.org/divide-and-conquer-introducti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time-complexity-and-space-complexit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what-is-a-flowchart-and-its-type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geeksforgeeks.org/how-to-write-a-pseudo-cod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daa-recurrence-relation#iteration-method" TargetMode="External"/><Relationship Id="rId2" Type="http://schemas.openxmlformats.org/officeDocument/2006/relationships/hyperlink" Target="https://www.javatpoint.com/daa-recurrence-relation#substitution-method" TargetMode="External"/><Relationship Id="rId1" Type="http://schemas.openxmlformats.org/officeDocument/2006/relationships/slideLayout" Target="../slideLayouts/slideLayout2.xml"/><Relationship Id="rId5" Type="http://schemas.openxmlformats.org/officeDocument/2006/relationships/hyperlink" Target="https://www.javatpoint.com/daa-master-method" TargetMode="External"/><Relationship Id="rId4" Type="http://schemas.openxmlformats.org/officeDocument/2006/relationships/hyperlink" Target="https://www.javatpoint.com/daa-recursion-tree-metho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3200" b="1" i="0" u="none" strike="noStrike" cap="none" dirty="0">
                <a:solidFill>
                  <a:schemeClr val="dk1"/>
                </a:solidFill>
                <a:latin typeface="Times New Roman"/>
                <a:ea typeface="Times New Roman"/>
                <a:cs typeface="Times New Roman"/>
                <a:sym typeface="Times New Roman"/>
              </a:rPr>
              <a:t>Parul University</a:t>
            </a:r>
            <a:endParaRPr sz="3200" b="1" i="0" u="none" strike="noStrike" cap="none" dirty="0">
              <a:solidFill>
                <a:schemeClr val="dk1"/>
              </a:solidFill>
              <a:latin typeface="Times New Roman"/>
              <a:ea typeface="Times New Roman"/>
              <a:cs typeface="Times New Roman"/>
              <a:sym typeface="Times New Roman"/>
            </a:endParaRPr>
          </a:p>
        </p:txBody>
      </p:sp>
      <p:sp>
        <p:nvSpPr>
          <p:cNvPr id="63" name="Google Shape;63;p14"/>
          <p:cNvSpPr txBox="1"/>
          <p:nvPr/>
        </p:nvSpPr>
        <p:spPr>
          <a:xfrm>
            <a:off x="243145" y="1055825"/>
            <a:ext cx="8657700" cy="3848400"/>
          </a:xfrm>
          <a:prstGeom prst="rect">
            <a:avLst/>
          </a:prstGeom>
          <a:noFill/>
          <a:ln>
            <a:noFill/>
          </a:ln>
        </p:spPr>
        <p:txBody>
          <a:bodyPr spcFirstLastPara="1" wrap="square" lIns="91425" tIns="91425" rIns="91425" bIns="91425" anchor="ctr" anchorCtr="0">
            <a:noAutofit/>
          </a:bodyPr>
          <a:lstStyle/>
          <a:p>
            <a:pPr algn="ctr">
              <a:lnSpc>
                <a:spcPct val="90000"/>
              </a:lnSpc>
              <a:buClr>
                <a:schemeClr val="dk1"/>
              </a:buClr>
              <a:buSzPts val="1400"/>
            </a:pPr>
            <a:r>
              <a:rPr lang="en-US" altLang="en-US" sz="2800" b="1" dirty="0">
                <a:latin typeface="Times New Roman" pitchFamily="18" charset="0"/>
                <a:cs typeface="Times New Roman" pitchFamily="18" charset="0"/>
                <a:sym typeface="Times New Roman" pitchFamily="18" charset="0"/>
              </a:rPr>
              <a:t>Session: July-Dec. 2024</a:t>
            </a:r>
          </a:p>
        </p:txBody>
      </p:sp>
      <p:sp>
        <p:nvSpPr>
          <p:cNvPr id="66" name="Google Shape;66;p14"/>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1</a:t>
            </a:r>
            <a:endParaRPr sz="1200" b="0" i="0" u="none" strike="noStrike" cap="none" dirty="0">
              <a:solidFill>
                <a:srgbClr val="000000"/>
              </a:solidFill>
              <a:latin typeface="Times New Roman"/>
              <a:ea typeface="Times New Roman"/>
              <a:cs typeface="Times New Roman"/>
              <a:sym typeface="Times New Roman"/>
            </a:endParaRPr>
          </a:p>
        </p:txBody>
      </p:sp>
      <p:pic>
        <p:nvPicPr>
          <p:cNvPr id="1026"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584404" cy="4990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E2BFBD7A-C251-48A4-91C0-73B762DFCA1F}" type="datetime1">
              <a:rPr lang="en-US" smtClean="0"/>
              <a:t>7/6/24</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566529"/>
          </a:xfrm>
          <a:prstGeom prst="rect">
            <a:avLst/>
          </a:prstGeom>
          <a:noFill/>
          <a:ln>
            <a:noFill/>
          </a:ln>
        </p:spPr>
        <p:txBody>
          <a:bodyPr spcFirstLastPara="1" wrap="square" lIns="68575" tIns="34275" rIns="68575" bIns="34275" anchor="ctr" anchorCtr="0">
            <a:noAutofit/>
          </a:bodyPr>
          <a:lstStyle/>
          <a:p>
            <a:br>
              <a:rPr lang="en-US" b="1" dirty="0"/>
            </a:br>
            <a:r>
              <a:rPr lang="en-US" b="1" dirty="0"/>
              <a:t>Use of the Algorithms:-</a:t>
            </a:r>
            <a:br>
              <a:rPr lang="en-US" b="1" dirty="0"/>
            </a:br>
            <a:endParaRPr dirty="0">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516835"/>
            <a:ext cx="8808574" cy="4143300"/>
          </a:xfrm>
          <a:prstGeom prst="rect">
            <a:avLst/>
          </a:prstGeom>
          <a:noFill/>
          <a:ln>
            <a:noFill/>
          </a:ln>
        </p:spPr>
        <p:txBody>
          <a:bodyPr spcFirstLastPara="1" wrap="square" lIns="68575" tIns="34275" rIns="68575" bIns="34275" anchor="t" anchorCtr="0">
            <a:noAutofit/>
          </a:bodyPr>
          <a:lstStyle/>
          <a:p>
            <a:pPr marL="482600" indent="-342900">
              <a:buFont typeface="+mj-lt"/>
              <a:buAutoNum type="arabicParenR"/>
            </a:pPr>
            <a:r>
              <a:rPr lang="en-US" b="1" dirty="0"/>
              <a:t>Computer Science: </a:t>
            </a:r>
            <a:r>
              <a:rPr lang="en-GB" dirty="0"/>
              <a:t>simple sorting and searching to complex tasks</a:t>
            </a:r>
            <a:endParaRPr lang="en-US" b="1" dirty="0"/>
          </a:p>
          <a:p>
            <a:pPr marL="482600" indent="-342900">
              <a:buFont typeface="+mj-lt"/>
              <a:buAutoNum type="arabicParenR"/>
            </a:pPr>
            <a:r>
              <a:rPr lang="en-US" b="1" dirty="0"/>
              <a:t>Mathematics:</a:t>
            </a:r>
            <a:r>
              <a:rPr lang="en-GB" dirty="0"/>
              <a:t> optimal solution to a system of linear equations or finding the shortest path in a graph.</a:t>
            </a:r>
            <a:endParaRPr lang="en-US" b="1" dirty="0"/>
          </a:p>
          <a:p>
            <a:pPr marL="482600" indent="-342900">
              <a:buFont typeface="+mj-lt"/>
              <a:buAutoNum type="arabicParenR"/>
            </a:pPr>
            <a:r>
              <a:rPr lang="en-US" b="1" dirty="0"/>
              <a:t>Operations Research:</a:t>
            </a:r>
            <a:r>
              <a:rPr lang="en-US" dirty="0"/>
              <a:t>  Transportation, logistics, and resource allocation.</a:t>
            </a:r>
          </a:p>
          <a:p>
            <a:pPr marL="482600" indent="-342900">
              <a:buFont typeface="+mj-lt"/>
              <a:buAutoNum type="arabicParenR"/>
            </a:pPr>
            <a:r>
              <a:rPr lang="en-US" b="1" dirty="0"/>
              <a:t>Artificial Intelligence:</a:t>
            </a:r>
            <a:r>
              <a:rPr lang="en-GB" dirty="0"/>
              <a:t> image recognition, natural language processing, and decision-making.</a:t>
            </a:r>
            <a:endParaRPr lang="en-US" b="1" dirty="0"/>
          </a:p>
          <a:p>
            <a:pPr marL="482600" indent="-342900">
              <a:buFont typeface="+mj-lt"/>
              <a:buAutoNum type="arabicParenR"/>
            </a:pPr>
            <a:r>
              <a:rPr lang="en-US" b="1" dirty="0"/>
              <a:t>Data Science:</a:t>
            </a:r>
            <a:r>
              <a:rPr lang="en-GB" dirty="0"/>
              <a:t> Extract insights from large amounts of data in fields such as marketing, finance, and healthcare.</a:t>
            </a:r>
            <a:endParaRPr lang="en-US" b="1" dirty="0"/>
          </a:p>
          <a:p>
            <a:pPr marL="139700" indent="0">
              <a:buNone/>
            </a:pPr>
            <a:br>
              <a:rPr lang="en-US" dirty="0"/>
            </a:br>
            <a:endParaRPr lang="en-US" dirty="0"/>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5859A73-CDE2-4A2F-BAD8-705B57FF96B6}" type="datetime1">
              <a:rPr lang="en-US" smtClean="0"/>
              <a:t>7/6/24</a:t>
            </a:fld>
            <a:endParaRPr lang="en-US"/>
          </a:p>
        </p:txBody>
      </p:sp>
    </p:spTree>
    <p:extLst>
      <p:ext uri="{BB962C8B-B14F-4D97-AF65-F5344CB8AC3E}">
        <p14:creationId xmlns:p14="http://schemas.microsoft.com/office/powerpoint/2010/main" val="15956074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E378-E666-644D-6BB6-14B169002A73}"/>
              </a:ext>
            </a:extLst>
          </p:cNvPr>
          <p:cNvSpPr>
            <a:spLocks noGrp="1"/>
          </p:cNvSpPr>
          <p:nvPr>
            <p:ph type="title"/>
          </p:nvPr>
        </p:nvSpPr>
        <p:spPr>
          <a:xfrm>
            <a:off x="2378788" y="2084814"/>
            <a:ext cx="4386424" cy="973872"/>
          </a:xfrm>
        </p:spPr>
        <p:txBody>
          <a:bodyPr/>
          <a:lstStyle/>
          <a:p>
            <a:r>
              <a:rPr lang="en-US" sz="4000" dirty="0"/>
              <a:t>Unit 1 Complete</a:t>
            </a:r>
          </a:p>
        </p:txBody>
      </p:sp>
    </p:spTree>
    <p:extLst>
      <p:ext uri="{BB962C8B-B14F-4D97-AF65-F5344CB8AC3E}">
        <p14:creationId xmlns:p14="http://schemas.microsoft.com/office/powerpoint/2010/main" val="403307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275422" y="1"/>
            <a:ext cx="8571122" cy="503848"/>
          </a:xfrm>
          <a:prstGeom prst="rect">
            <a:avLst/>
          </a:prstGeom>
          <a:noFill/>
          <a:ln>
            <a:noFill/>
          </a:ln>
        </p:spPr>
        <p:txBody>
          <a:bodyPr spcFirstLastPara="1" wrap="square" lIns="68575" tIns="34275" rIns="68575" bIns="34275" anchor="ctr" anchorCtr="0">
            <a:noAutofit/>
          </a:bodyPr>
          <a:lstStyle/>
          <a:p>
            <a:br>
              <a:rPr lang="en-GB" b="1" dirty="0"/>
            </a:br>
            <a:r>
              <a:rPr lang="en-GB" b="1" dirty="0"/>
              <a:t>What is the need for algorithms:</a:t>
            </a:r>
            <a:br>
              <a:rPr lang="en-GB" b="1" dirty="0"/>
            </a:br>
            <a:endParaRPr dirty="0"/>
          </a:p>
        </p:txBody>
      </p:sp>
      <p:sp>
        <p:nvSpPr>
          <p:cNvPr id="126" name="Google Shape;126;p20"/>
          <p:cNvSpPr txBox="1">
            <a:spLocks noGrp="1"/>
          </p:cNvSpPr>
          <p:nvPr>
            <p:ph type="body" idx="1"/>
          </p:nvPr>
        </p:nvSpPr>
        <p:spPr>
          <a:xfrm>
            <a:off x="308473" y="639192"/>
            <a:ext cx="8560320" cy="4128084"/>
          </a:xfrm>
          <a:prstGeom prst="rect">
            <a:avLst/>
          </a:prstGeom>
          <a:noFill/>
          <a:ln>
            <a:noFill/>
          </a:ln>
        </p:spPr>
        <p:txBody>
          <a:bodyPr spcFirstLastPara="1" wrap="square" lIns="68575" tIns="34275" rIns="68575" bIns="34275" anchor="t" anchorCtr="0">
            <a:noAutofit/>
          </a:bodyPr>
          <a:lstStyle/>
          <a:p>
            <a:pPr marL="482600" indent="-342900" fontAlgn="base">
              <a:buFont typeface="+mj-lt"/>
              <a:buAutoNum type="arabicPeriod"/>
            </a:pPr>
            <a:r>
              <a:rPr lang="en-GB" sz="2000" dirty="0">
                <a:solidFill>
                  <a:schemeClr val="tx1"/>
                </a:solidFill>
                <a:latin typeface="Times New Roman" pitchFamily="18" charset="0"/>
                <a:cs typeface="Times New Roman" pitchFamily="18" charset="0"/>
              </a:rPr>
              <a:t>Algorithms are necessary for solving complex problems efficiently and effectively. </a:t>
            </a:r>
          </a:p>
          <a:p>
            <a:pPr marL="482600" indent="-342900" fontAlgn="base">
              <a:buFont typeface="+mj-lt"/>
              <a:buAutoNum type="arabicPeriod"/>
            </a:pPr>
            <a:r>
              <a:rPr lang="en-GB" sz="2000" dirty="0">
                <a:solidFill>
                  <a:schemeClr val="tx1"/>
                </a:solidFill>
                <a:latin typeface="Times New Roman" pitchFamily="18" charset="0"/>
                <a:cs typeface="Times New Roman" pitchFamily="18" charset="0"/>
              </a:rPr>
              <a:t>They help to automate processes and make them more reliable, faster, and easier to perform.</a:t>
            </a:r>
          </a:p>
          <a:p>
            <a:pPr marL="482600" indent="-342900" fontAlgn="base">
              <a:buFont typeface="+mj-lt"/>
              <a:buAutoNum type="arabicPeriod"/>
            </a:pPr>
            <a:r>
              <a:rPr lang="en-GB" sz="2000" dirty="0">
                <a:solidFill>
                  <a:schemeClr val="tx1"/>
                </a:solidFill>
                <a:latin typeface="Times New Roman" pitchFamily="18" charset="0"/>
                <a:cs typeface="Times New Roman" pitchFamily="18" charset="0"/>
              </a:rPr>
              <a:t>Algorithms also enable computers to perform tasks that would be difficult or impossible for humans to do manually.</a:t>
            </a:r>
          </a:p>
          <a:p>
            <a:pPr marL="482600" indent="-342900" fontAlgn="base">
              <a:buFont typeface="+mj-lt"/>
              <a:buAutoNum type="arabicPeriod"/>
            </a:pPr>
            <a:r>
              <a:rPr lang="en-GB" sz="2000" dirty="0">
                <a:solidFill>
                  <a:schemeClr val="tx1"/>
                </a:solidFill>
                <a:latin typeface="Times New Roman" pitchFamily="18" charset="0"/>
                <a:cs typeface="Times New Roman" pitchFamily="18" charset="0"/>
              </a:rPr>
              <a:t>They are used in various fields such as mathematics, computer science, engineering, finance, and many others to optimize processes, </a:t>
            </a:r>
            <a:r>
              <a:rPr lang="en-GB" sz="2000" dirty="0" err="1">
                <a:solidFill>
                  <a:schemeClr val="tx1"/>
                </a:solidFill>
                <a:latin typeface="Times New Roman" pitchFamily="18" charset="0"/>
                <a:cs typeface="Times New Roman" pitchFamily="18" charset="0"/>
              </a:rPr>
              <a:t>analyze</a:t>
            </a:r>
            <a:r>
              <a:rPr lang="en-GB" sz="2000" dirty="0">
                <a:solidFill>
                  <a:schemeClr val="tx1"/>
                </a:solidFill>
                <a:latin typeface="Times New Roman" pitchFamily="18" charset="0"/>
                <a:cs typeface="Times New Roman" pitchFamily="18" charset="0"/>
              </a:rPr>
              <a:t> data, make predictions, and provide solutions to problems.</a:t>
            </a:r>
          </a:p>
          <a:p>
            <a:pPr marL="139700" lvl="0" indent="0" algn="just">
              <a:buNone/>
            </a:pPr>
            <a:endParaRPr sz="2000" dirty="0">
              <a:solidFill>
                <a:schemeClr val="tx1"/>
              </a:solidFill>
              <a:latin typeface="Times New Roman" pitchFamily="18" charset="0"/>
              <a:cs typeface="Times New Roman" pitchFamily="18" charset="0"/>
            </a:endParaRPr>
          </a:p>
        </p:txBody>
      </p:sp>
      <p:sp>
        <p:nvSpPr>
          <p:cNvPr id="130" name="Google Shape;130;p20"/>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845205B-53DC-425D-B468-3EE888F05D22}" type="datetime1">
              <a:rPr lang="en-US" smtClean="0"/>
              <a:t>7/6/24</a:t>
            </a:fld>
            <a:endParaRPr lang="en-US"/>
          </a:p>
        </p:txBody>
      </p:sp>
    </p:spTree>
    <p:extLst>
      <p:ext uri="{BB962C8B-B14F-4D97-AF65-F5344CB8AC3E}">
        <p14:creationId xmlns:p14="http://schemas.microsoft.com/office/powerpoint/2010/main" val="258887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97653"/>
            <a:ext cx="8725359" cy="674704"/>
          </a:xfrm>
          <a:prstGeom prst="rect">
            <a:avLst/>
          </a:prstGeom>
          <a:noFill/>
          <a:ln>
            <a:noFill/>
          </a:ln>
        </p:spPr>
        <p:txBody>
          <a:bodyPr spcFirstLastPara="1" wrap="square" lIns="68575" tIns="34275" rIns="68575" bIns="34275" anchor="ctr" anchorCtr="0">
            <a:noAutofit/>
          </a:bodyPr>
          <a:lstStyle/>
          <a:p>
            <a:br>
              <a:rPr lang="en-GB" b="1" dirty="0"/>
            </a:br>
            <a:br>
              <a:rPr lang="en-GB" b="1" dirty="0"/>
            </a:br>
            <a:r>
              <a:rPr lang="en-GB" b="1" dirty="0"/>
              <a:t>What are the Characteristics of an Algorithm?</a:t>
            </a:r>
            <a:br>
              <a:rPr lang="en-GB" b="1" dirty="0"/>
            </a:br>
            <a:br>
              <a:rPr lang="en-US" dirty="0"/>
            </a:br>
            <a:endParaRPr dirty="0"/>
          </a:p>
        </p:txBody>
      </p:sp>
      <p:sp>
        <p:nvSpPr>
          <p:cNvPr id="95" name="Google Shape;95;p17"/>
          <p:cNvSpPr txBox="1">
            <a:spLocks noGrp="1"/>
          </p:cNvSpPr>
          <p:nvPr>
            <p:ph type="body" idx="1"/>
          </p:nvPr>
        </p:nvSpPr>
        <p:spPr>
          <a:xfrm>
            <a:off x="253389" y="781235"/>
            <a:ext cx="8637224" cy="3986040"/>
          </a:xfrm>
          <a:prstGeom prst="rect">
            <a:avLst/>
          </a:prstGeom>
          <a:noFill/>
          <a:ln>
            <a:noFill/>
          </a:ln>
        </p:spPr>
        <p:txBody>
          <a:bodyPr spcFirstLastPara="1" wrap="square" lIns="68575" tIns="34275" rIns="68575" bIns="34275" anchor="t" anchorCtr="0">
            <a:noAutofit/>
          </a:bodyPr>
          <a:lstStyle/>
          <a:p>
            <a:pPr algn="just"/>
            <a:endParaRPr lang="en-US" sz="2400" dirty="0"/>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34" y="608216"/>
            <a:ext cx="8607287" cy="415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idx="10"/>
          </p:nvPr>
        </p:nvSpPr>
        <p:spPr/>
        <p:txBody>
          <a:bodyPr/>
          <a:lstStyle/>
          <a:p>
            <a:fld id="{5C28A2BE-0D45-4E2A-9215-E01D7553A24A}" type="datetime1">
              <a:rPr lang="en-US" smtClean="0"/>
              <a:t>7/6/24</a:t>
            </a:fld>
            <a:endParaRPr lang="en-US"/>
          </a:p>
        </p:txBody>
      </p:sp>
    </p:spTree>
    <p:extLst>
      <p:ext uri="{BB962C8B-B14F-4D97-AF65-F5344CB8AC3E}">
        <p14:creationId xmlns:p14="http://schemas.microsoft.com/office/powerpoint/2010/main" val="21183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861134"/>
          </a:xfrm>
          <a:prstGeom prst="rect">
            <a:avLst/>
          </a:prstGeom>
          <a:noFill/>
          <a:ln>
            <a:noFill/>
          </a:ln>
        </p:spPr>
        <p:txBody>
          <a:bodyPr spcFirstLastPara="1" wrap="square" lIns="68575" tIns="34275" rIns="68575" bIns="34275" anchor="ctr" anchorCtr="0">
            <a:noAutofit/>
          </a:bodyPr>
          <a:lstStyle/>
          <a:p>
            <a:br>
              <a:rPr lang="en-US" dirty="0"/>
            </a:br>
            <a:r>
              <a:rPr lang="en-US" b="1" dirty="0"/>
              <a:t>Properties of Algorithm:</a:t>
            </a:r>
            <a:br>
              <a:rPr lang="en-US" b="1" dirty="0"/>
            </a:br>
            <a:endParaRPr dirty="0"/>
          </a:p>
        </p:txBody>
      </p:sp>
      <p:sp>
        <p:nvSpPr>
          <p:cNvPr id="95" name="Google Shape;95;p17"/>
          <p:cNvSpPr txBox="1">
            <a:spLocks noGrp="1"/>
          </p:cNvSpPr>
          <p:nvPr>
            <p:ph type="body" idx="1"/>
          </p:nvPr>
        </p:nvSpPr>
        <p:spPr>
          <a:xfrm>
            <a:off x="253389" y="896645"/>
            <a:ext cx="8637224" cy="3870630"/>
          </a:xfrm>
          <a:prstGeom prst="rect">
            <a:avLst/>
          </a:prstGeom>
          <a:noFill/>
          <a:ln>
            <a:noFill/>
          </a:ln>
        </p:spPr>
        <p:txBody>
          <a:bodyPr spcFirstLastPara="1" wrap="square" lIns="68575" tIns="34275" rIns="68575" bIns="34275" anchor="t" anchorCtr="0">
            <a:noAutofit/>
          </a:bodyPr>
          <a:lstStyle/>
          <a:p>
            <a:pPr marL="596900" indent="-457200" fontAlgn="base">
              <a:buFont typeface="+mj-lt"/>
              <a:buAutoNum type="arabicPeriod"/>
            </a:pPr>
            <a:r>
              <a:rPr lang="en-GB" sz="2000" dirty="0">
                <a:solidFill>
                  <a:schemeClr val="tx1"/>
                </a:solidFill>
                <a:latin typeface="Times New Roman" pitchFamily="18" charset="0"/>
                <a:cs typeface="Times New Roman" pitchFamily="18" charset="0"/>
              </a:rPr>
              <a:t>It should terminate after a finite time.</a:t>
            </a:r>
          </a:p>
          <a:p>
            <a:pPr marL="596900" indent="-457200" fontAlgn="base">
              <a:buFont typeface="+mj-lt"/>
              <a:buAutoNum type="arabicPeriod"/>
            </a:pPr>
            <a:r>
              <a:rPr lang="en-GB" sz="2000" dirty="0">
                <a:solidFill>
                  <a:schemeClr val="tx1"/>
                </a:solidFill>
                <a:latin typeface="Times New Roman" pitchFamily="18" charset="0"/>
                <a:cs typeface="Times New Roman" pitchFamily="18" charset="0"/>
              </a:rPr>
              <a:t>It should produce at least one output.</a:t>
            </a:r>
          </a:p>
          <a:p>
            <a:pPr marL="596900" indent="-457200" fontAlgn="base">
              <a:buFont typeface="+mj-lt"/>
              <a:buAutoNum type="arabicPeriod"/>
            </a:pPr>
            <a:r>
              <a:rPr lang="en-GB" sz="2000" dirty="0">
                <a:solidFill>
                  <a:schemeClr val="tx1"/>
                </a:solidFill>
                <a:latin typeface="Times New Roman" pitchFamily="18" charset="0"/>
                <a:cs typeface="Times New Roman" pitchFamily="18" charset="0"/>
              </a:rPr>
              <a:t>It should take zero or more input.</a:t>
            </a:r>
          </a:p>
          <a:p>
            <a:pPr marL="596900" indent="-457200" fontAlgn="base">
              <a:buFont typeface="+mj-lt"/>
              <a:buAutoNum type="arabicPeriod"/>
            </a:pPr>
            <a:r>
              <a:rPr lang="en-GB" sz="2000" dirty="0">
                <a:solidFill>
                  <a:schemeClr val="tx1"/>
                </a:solidFill>
                <a:latin typeface="Times New Roman" pitchFamily="18" charset="0"/>
                <a:cs typeface="Times New Roman" pitchFamily="18" charset="0"/>
              </a:rPr>
              <a:t>It should be deterministic means giving the same output for the same input case.</a:t>
            </a:r>
          </a:p>
          <a:p>
            <a:pPr marL="596900" indent="-457200" fontAlgn="base">
              <a:buFont typeface="+mj-lt"/>
              <a:buAutoNum type="arabicPeriod"/>
            </a:pPr>
            <a:r>
              <a:rPr lang="en-GB" sz="2000" dirty="0">
                <a:solidFill>
                  <a:schemeClr val="tx1"/>
                </a:solidFill>
                <a:latin typeface="Times New Roman" pitchFamily="18" charset="0"/>
                <a:cs typeface="Times New Roman" pitchFamily="18" charset="0"/>
              </a:rPr>
              <a:t>Every step in the algorithm must be effective i.e. every step should do some work.</a:t>
            </a:r>
          </a:p>
          <a:p>
            <a:endParaRPr lang="en-US" sz="2000" dirty="0">
              <a:solidFill>
                <a:schemeClr val="tx1"/>
              </a:solidFill>
              <a:latin typeface="Times New Roman" pitchFamily="18" charset="0"/>
              <a:cs typeface="Times New Roman" pitchFamily="18" charset="0"/>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2A93855-7FB5-4D3B-9EB9-26FC595FD264}" type="datetime1">
              <a:rPr lang="en-US" smtClean="0"/>
              <a:t>7/6/24</a:t>
            </a:fld>
            <a:endParaRPr lang="en-US"/>
          </a:p>
        </p:txBody>
      </p:sp>
    </p:spTree>
    <p:extLst>
      <p:ext uri="{BB962C8B-B14F-4D97-AF65-F5344CB8AC3E}">
        <p14:creationId xmlns:p14="http://schemas.microsoft.com/office/powerpoint/2010/main" val="282914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695739"/>
          </a:xfrm>
          <a:prstGeom prst="rect">
            <a:avLst/>
          </a:prstGeom>
          <a:noFill/>
          <a:ln>
            <a:noFill/>
          </a:ln>
        </p:spPr>
        <p:txBody>
          <a:bodyPr spcFirstLastPara="1" wrap="square" lIns="68575" tIns="34275" rIns="68575" bIns="34275" anchor="ctr" anchorCtr="0">
            <a:noAutofit/>
          </a:bodyPr>
          <a:lstStyle/>
          <a:p>
            <a:br>
              <a:rPr lang="en-US" b="1" dirty="0"/>
            </a:br>
            <a:br>
              <a:rPr lang="en-US" b="1" dirty="0"/>
            </a:br>
            <a:r>
              <a:rPr lang="en-US" b="1" dirty="0"/>
              <a:t>Types of Algorithms:</a:t>
            </a:r>
            <a:br>
              <a:rPr lang="en-US" b="1" dirty="0"/>
            </a:br>
            <a:br>
              <a:rPr lang="en-US" dirty="0"/>
            </a:br>
            <a:endParaRPr dirty="0"/>
          </a:p>
        </p:txBody>
      </p:sp>
      <p:sp>
        <p:nvSpPr>
          <p:cNvPr id="95" name="Google Shape;95;p17"/>
          <p:cNvSpPr txBox="1">
            <a:spLocks noGrp="1"/>
          </p:cNvSpPr>
          <p:nvPr>
            <p:ph type="body" idx="1"/>
          </p:nvPr>
        </p:nvSpPr>
        <p:spPr>
          <a:xfrm>
            <a:off x="253389" y="556591"/>
            <a:ext cx="8637224" cy="4210684"/>
          </a:xfrm>
          <a:prstGeom prst="rect">
            <a:avLst/>
          </a:prstGeom>
          <a:noFill/>
          <a:ln>
            <a:noFill/>
          </a:ln>
        </p:spPr>
        <p:txBody>
          <a:bodyPr spcFirstLastPara="1" wrap="square" lIns="68575" tIns="34275" rIns="68575" bIns="34275" anchor="t" anchorCtr="0">
            <a:noAutofit/>
          </a:bodyPr>
          <a:lstStyle/>
          <a:p>
            <a:pPr algn="just"/>
            <a:r>
              <a:rPr lang="en-US" sz="2000" dirty="0">
                <a:solidFill>
                  <a:schemeClr val="tx1"/>
                </a:solidFill>
                <a:latin typeface="Times New Roman" pitchFamily="18" charset="0"/>
                <a:cs typeface="Times New Roman" pitchFamily="18" charset="0"/>
                <a:hlinkClick r:id="rId3"/>
              </a:rPr>
              <a:t>Brute Force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4"/>
              </a:rPr>
              <a:t>Recursive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5"/>
              </a:rPr>
              <a:t>Backtracking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6"/>
              </a:rPr>
              <a:t>Searching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7"/>
              </a:rPr>
              <a:t>Sorting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8"/>
              </a:rPr>
              <a:t>Hashing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9"/>
              </a:rPr>
              <a:t>Divide and Conquer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10"/>
              </a:rPr>
              <a:t>Greedy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11"/>
              </a:rPr>
              <a:t>Dynamic Programming Algorithm</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hlinkClick r:id="rId12"/>
              </a:rPr>
              <a:t>Randomized Algorithm</a:t>
            </a:r>
            <a:r>
              <a:rPr lang="en-US" sz="2000" dirty="0">
                <a:solidFill>
                  <a:schemeClr val="tx1"/>
                </a:solidFill>
                <a:latin typeface="Times New Roman" pitchFamily="18" charset="0"/>
                <a:cs typeface="Times New Roman" pitchFamily="18" charset="0"/>
              </a:rPr>
              <a:t>:</a:t>
            </a: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D1D6218-7D65-4B04-9490-2E4853527B42}" type="datetime1">
              <a:rPr lang="en-US" smtClean="0"/>
              <a:t>7/6/24</a:t>
            </a:fld>
            <a:endParaRPr lang="en-US"/>
          </a:p>
        </p:txBody>
      </p:sp>
    </p:spTree>
    <p:extLst>
      <p:ext uri="{BB962C8B-B14F-4D97-AF65-F5344CB8AC3E}">
        <p14:creationId xmlns:p14="http://schemas.microsoft.com/office/powerpoint/2010/main" val="331565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861134"/>
          </a:xfrm>
          <a:prstGeom prst="rect">
            <a:avLst/>
          </a:prstGeom>
          <a:noFill/>
          <a:ln>
            <a:noFill/>
          </a:ln>
        </p:spPr>
        <p:txBody>
          <a:bodyPr spcFirstLastPara="1" wrap="square" lIns="68575" tIns="34275" rIns="68575" bIns="34275" anchor="ctr" anchorCtr="0">
            <a:noAutofit/>
          </a:bodyPr>
          <a:lstStyle/>
          <a:p>
            <a:br>
              <a:rPr lang="en-US" dirty="0"/>
            </a:br>
            <a:r>
              <a:rPr lang="en-GB" b="1" dirty="0"/>
              <a:t>Algorithm 1: Add two numbers entered by the user</a:t>
            </a:r>
            <a:br>
              <a:rPr lang="en-GB" b="1" dirty="0"/>
            </a:br>
            <a:endParaRPr dirty="0"/>
          </a:p>
        </p:txBody>
      </p:sp>
      <p:sp>
        <p:nvSpPr>
          <p:cNvPr id="95" name="Google Shape;95;p17"/>
          <p:cNvSpPr txBox="1">
            <a:spLocks noGrp="1"/>
          </p:cNvSpPr>
          <p:nvPr>
            <p:ph type="body" idx="1"/>
          </p:nvPr>
        </p:nvSpPr>
        <p:spPr>
          <a:xfrm>
            <a:off x="253389" y="896645"/>
            <a:ext cx="8637224" cy="3870630"/>
          </a:xfrm>
          <a:prstGeom prst="rect">
            <a:avLst/>
          </a:prstGeom>
          <a:noFill/>
          <a:ln>
            <a:noFill/>
          </a:ln>
        </p:spPr>
        <p:txBody>
          <a:bodyPr spcFirstLastPara="1" wrap="square" lIns="68575" tIns="34275" rIns="68575" bIns="34275" anchor="t" anchorCtr="0">
            <a:noAutofit/>
          </a:bodyPr>
          <a:lstStyle/>
          <a:p>
            <a:r>
              <a:rPr lang="en-GB" sz="2400" dirty="0">
                <a:solidFill>
                  <a:schemeClr val="tx1"/>
                </a:solidFill>
                <a:latin typeface="Times New Roman" pitchFamily="18" charset="0"/>
                <a:cs typeface="Times New Roman" pitchFamily="18" charset="0"/>
              </a:rPr>
              <a:t>Step 1: Start </a:t>
            </a:r>
          </a:p>
          <a:p>
            <a:r>
              <a:rPr lang="en-GB" sz="2400" dirty="0">
                <a:solidFill>
                  <a:schemeClr val="tx1"/>
                </a:solidFill>
                <a:latin typeface="Times New Roman" pitchFamily="18" charset="0"/>
                <a:cs typeface="Times New Roman" pitchFamily="18" charset="0"/>
              </a:rPr>
              <a:t>Step 2: Declare variables num1, num2 and sum. </a:t>
            </a:r>
          </a:p>
          <a:p>
            <a:r>
              <a:rPr lang="en-GB" sz="2400" dirty="0">
                <a:solidFill>
                  <a:schemeClr val="tx1"/>
                </a:solidFill>
                <a:latin typeface="Times New Roman" pitchFamily="18" charset="0"/>
                <a:cs typeface="Times New Roman" pitchFamily="18" charset="0"/>
              </a:rPr>
              <a:t>Step 3: Read values num1 and num2. </a:t>
            </a:r>
          </a:p>
          <a:p>
            <a:r>
              <a:rPr lang="en-GB" sz="2400" dirty="0">
                <a:solidFill>
                  <a:schemeClr val="tx1"/>
                </a:solidFill>
                <a:latin typeface="Times New Roman" pitchFamily="18" charset="0"/>
                <a:cs typeface="Times New Roman" pitchFamily="18" charset="0"/>
              </a:rPr>
              <a:t>Step 4: Add num1 and num2 and assign the result to sum.           sum←num1+num2 </a:t>
            </a:r>
          </a:p>
          <a:p>
            <a:r>
              <a:rPr lang="en-GB" sz="2400" dirty="0">
                <a:solidFill>
                  <a:schemeClr val="tx1"/>
                </a:solidFill>
                <a:latin typeface="Times New Roman" pitchFamily="18" charset="0"/>
                <a:cs typeface="Times New Roman" pitchFamily="18" charset="0"/>
              </a:rPr>
              <a:t>Step 5: Display sum </a:t>
            </a:r>
          </a:p>
          <a:p>
            <a:r>
              <a:rPr lang="en-GB" sz="2400" dirty="0">
                <a:solidFill>
                  <a:schemeClr val="tx1"/>
                </a:solidFill>
                <a:latin typeface="Times New Roman" pitchFamily="18" charset="0"/>
                <a:cs typeface="Times New Roman" pitchFamily="18" charset="0"/>
              </a:rPr>
              <a:t>Step 6: Stop</a:t>
            </a:r>
            <a:endParaRPr lang="en-US" sz="2400" dirty="0">
              <a:solidFill>
                <a:schemeClr val="tx1"/>
              </a:solidFill>
              <a:latin typeface="Times New Roman" pitchFamily="18" charset="0"/>
              <a:cs typeface="Times New Roman" pitchFamily="18" charset="0"/>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533433E-6F6A-41AC-8B39-D4DA8A359E54}" type="datetime1">
              <a:rPr lang="en-US" smtClean="0"/>
              <a:t>7/6/24</a:t>
            </a:fld>
            <a:endParaRPr lang="en-US"/>
          </a:p>
        </p:txBody>
      </p:sp>
    </p:spTree>
    <p:extLst>
      <p:ext uri="{BB962C8B-B14F-4D97-AF65-F5344CB8AC3E}">
        <p14:creationId xmlns:p14="http://schemas.microsoft.com/office/powerpoint/2010/main" val="406098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AC1E-693E-631A-E4E7-8A820C4F3716}"/>
              </a:ext>
            </a:extLst>
          </p:cNvPr>
          <p:cNvSpPr>
            <a:spLocks noGrp="1"/>
          </p:cNvSpPr>
          <p:nvPr>
            <p:ph type="title"/>
          </p:nvPr>
        </p:nvSpPr>
        <p:spPr/>
        <p:txBody>
          <a:bodyPr/>
          <a:lstStyle/>
          <a:p>
            <a:r>
              <a:rPr lang="en-US" dirty="0"/>
              <a:t>Python program to add two numbers</a:t>
            </a:r>
          </a:p>
        </p:txBody>
      </p:sp>
      <p:sp>
        <p:nvSpPr>
          <p:cNvPr id="6" name="TextBox 5">
            <a:extLst>
              <a:ext uri="{FF2B5EF4-FFF2-40B4-BE49-F238E27FC236}">
                <a16:creationId xmlns:a16="http://schemas.microsoft.com/office/drawing/2014/main" id="{5CDAE37B-6DB7-6B66-DC63-2C8F604EF3C6}"/>
              </a:ext>
            </a:extLst>
          </p:cNvPr>
          <p:cNvSpPr txBox="1"/>
          <p:nvPr/>
        </p:nvSpPr>
        <p:spPr>
          <a:xfrm>
            <a:off x="311700" y="1442467"/>
            <a:ext cx="4572000" cy="1600438"/>
          </a:xfrm>
          <a:prstGeom prst="rect">
            <a:avLst/>
          </a:prstGeom>
          <a:noFill/>
        </p:spPr>
        <p:txBody>
          <a:bodyPr wrap="square">
            <a:spAutoFit/>
          </a:bodyPr>
          <a:lstStyle/>
          <a:p>
            <a:r>
              <a:rPr lang="en-IN" dirty="0">
                <a:solidFill>
                  <a:srgbClr val="CF8E6D"/>
                </a:solidFill>
                <a:effectLst/>
                <a:highlight>
                  <a:srgbClr val="1E1F22"/>
                </a:highlight>
              </a:rPr>
              <a:t>def </a:t>
            </a:r>
            <a:r>
              <a:rPr lang="en-IN" dirty="0" err="1">
                <a:solidFill>
                  <a:srgbClr val="56A8F5"/>
                </a:solidFill>
                <a:effectLst/>
                <a:highlight>
                  <a:srgbClr val="1E1F22"/>
                </a:highlight>
              </a:rPr>
              <a:t>addNum</a:t>
            </a:r>
            <a:r>
              <a:rPr lang="en-IN" dirty="0">
                <a:solidFill>
                  <a:srgbClr val="BCBEC4"/>
                </a:solidFill>
                <a:effectLst/>
                <a:highlight>
                  <a:srgbClr val="1E1F22"/>
                </a:highlight>
              </a:rPr>
              <a:t>(a, b):</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CF8E6D"/>
                </a:solidFill>
                <a:effectLst/>
                <a:highlight>
                  <a:srgbClr val="1E1F22"/>
                </a:highlight>
              </a:rPr>
              <a:t>return </a:t>
            </a:r>
            <a:r>
              <a:rPr lang="en-IN" dirty="0" err="1">
                <a:solidFill>
                  <a:srgbClr val="BCBEC4"/>
                </a:solidFill>
                <a:effectLst/>
                <a:highlight>
                  <a:srgbClr val="1E1F22"/>
                </a:highlight>
              </a:rPr>
              <a:t>a+b</a:t>
            </a:r>
            <a:br>
              <a:rPr lang="en-IN" dirty="0">
                <a:solidFill>
                  <a:srgbClr val="BCBEC4"/>
                </a:solidFill>
                <a:effectLst/>
                <a:highlight>
                  <a:srgbClr val="1E1F22"/>
                </a:highlight>
              </a:rPr>
            </a:br>
            <a:br>
              <a:rPr lang="en-IN" dirty="0">
                <a:solidFill>
                  <a:srgbClr val="BCBEC4"/>
                </a:solidFill>
                <a:effectLst/>
                <a:highlight>
                  <a:srgbClr val="1E1F22"/>
                </a:highlight>
              </a:rPr>
            </a:br>
            <a:br>
              <a:rPr lang="en-IN" dirty="0">
                <a:solidFill>
                  <a:srgbClr val="BCBEC4"/>
                </a:solidFill>
                <a:effectLst/>
                <a:highlight>
                  <a:srgbClr val="1E1F22"/>
                </a:highlight>
              </a:rPr>
            </a:br>
            <a:r>
              <a:rPr lang="en-IN" dirty="0">
                <a:solidFill>
                  <a:srgbClr val="BCBEC4"/>
                </a:solidFill>
                <a:effectLst/>
                <a:highlight>
                  <a:srgbClr val="1E1F22"/>
                </a:highlight>
              </a:rPr>
              <a:t>a = </a:t>
            </a:r>
            <a:r>
              <a:rPr lang="en-IN" dirty="0">
                <a:solidFill>
                  <a:srgbClr val="8888C6"/>
                </a:solidFill>
                <a:effectLst/>
                <a:highlight>
                  <a:srgbClr val="1E1F22"/>
                </a:highlight>
              </a:rPr>
              <a:t>int</a:t>
            </a:r>
            <a:r>
              <a:rPr lang="en-IN" dirty="0">
                <a:solidFill>
                  <a:srgbClr val="BCBEC4"/>
                </a:solidFill>
                <a:effectLst/>
                <a:highlight>
                  <a:srgbClr val="1E1F22"/>
                </a:highlight>
              </a:rPr>
              <a:t>(</a:t>
            </a:r>
            <a:r>
              <a:rPr lang="en-IN" dirty="0">
                <a:solidFill>
                  <a:srgbClr val="8888C6"/>
                </a:solidFill>
                <a:effectLst/>
                <a:highlight>
                  <a:srgbClr val="1E1F22"/>
                </a:highlight>
              </a:rPr>
              <a:t>input</a:t>
            </a:r>
            <a:r>
              <a:rPr lang="en-IN" dirty="0">
                <a:solidFill>
                  <a:srgbClr val="BCBEC4"/>
                </a:solidFill>
                <a:effectLst/>
                <a:highlight>
                  <a:srgbClr val="1E1F22"/>
                </a:highlight>
              </a:rPr>
              <a:t>(</a:t>
            </a:r>
            <a:r>
              <a:rPr lang="en-IN" dirty="0">
                <a:solidFill>
                  <a:srgbClr val="6AAB73"/>
                </a:solidFill>
                <a:effectLst/>
                <a:highlight>
                  <a:srgbClr val="1E1F22"/>
                </a:highlight>
              </a:rPr>
              <a:t>"Enter number one "</a:t>
            </a:r>
            <a:r>
              <a:rPr lang="en-IN" dirty="0">
                <a:solidFill>
                  <a:srgbClr val="BCBEC4"/>
                </a:solidFill>
                <a:effectLst/>
                <a:highlight>
                  <a:srgbClr val="1E1F22"/>
                </a:highlight>
              </a:rPr>
              <a:t>))</a:t>
            </a:r>
            <a:br>
              <a:rPr lang="en-IN" dirty="0">
                <a:solidFill>
                  <a:srgbClr val="BCBEC4"/>
                </a:solidFill>
                <a:effectLst/>
                <a:highlight>
                  <a:srgbClr val="1E1F22"/>
                </a:highlight>
              </a:rPr>
            </a:br>
            <a:r>
              <a:rPr lang="en-IN" dirty="0">
                <a:solidFill>
                  <a:srgbClr val="BCBEC4"/>
                </a:solidFill>
                <a:effectLst/>
                <a:highlight>
                  <a:srgbClr val="1E1F22"/>
                </a:highlight>
              </a:rPr>
              <a:t>b = </a:t>
            </a:r>
            <a:r>
              <a:rPr lang="en-IN" dirty="0">
                <a:solidFill>
                  <a:srgbClr val="8888C6"/>
                </a:solidFill>
                <a:effectLst/>
                <a:highlight>
                  <a:srgbClr val="1E1F22"/>
                </a:highlight>
              </a:rPr>
              <a:t>int</a:t>
            </a:r>
            <a:r>
              <a:rPr lang="en-IN" dirty="0">
                <a:solidFill>
                  <a:srgbClr val="BCBEC4"/>
                </a:solidFill>
                <a:effectLst/>
                <a:highlight>
                  <a:srgbClr val="1E1F22"/>
                </a:highlight>
              </a:rPr>
              <a:t>(</a:t>
            </a:r>
            <a:r>
              <a:rPr lang="en-IN" dirty="0">
                <a:solidFill>
                  <a:srgbClr val="8888C6"/>
                </a:solidFill>
                <a:effectLst/>
                <a:highlight>
                  <a:srgbClr val="1E1F22"/>
                </a:highlight>
              </a:rPr>
              <a:t>input</a:t>
            </a:r>
            <a:r>
              <a:rPr lang="en-IN" dirty="0">
                <a:solidFill>
                  <a:srgbClr val="BCBEC4"/>
                </a:solidFill>
                <a:effectLst/>
                <a:highlight>
                  <a:srgbClr val="1E1F22"/>
                </a:highlight>
              </a:rPr>
              <a:t>(</a:t>
            </a:r>
            <a:r>
              <a:rPr lang="en-IN" dirty="0">
                <a:solidFill>
                  <a:srgbClr val="6AAB73"/>
                </a:solidFill>
                <a:effectLst/>
                <a:highlight>
                  <a:srgbClr val="1E1F22"/>
                </a:highlight>
              </a:rPr>
              <a:t>"Enter number two "</a:t>
            </a:r>
            <a:r>
              <a:rPr lang="en-IN" dirty="0">
                <a:solidFill>
                  <a:srgbClr val="BCBEC4"/>
                </a:solidFill>
                <a:effectLst/>
                <a:highlight>
                  <a:srgbClr val="1E1F22"/>
                </a:highlight>
              </a:rPr>
              <a:t>))</a:t>
            </a:r>
            <a:br>
              <a:rPr lang="en-IN" dirty="0">
                <a:solidFill>
                  <a:srgbClr val="BCBEC4"/>
                </a:solidFill>
                <a:effectLst/>
                <a:highlight>
                  <a:srgbClr val="1E1F22"/>
                </a:highlight>
              </a:rPr>
            </a:br>
            <a:r>
              <a:rPr lang="en-IN" dirty="0">
                <a:solidFill>
                  <a:srgbClr val="8888C6"/>
                </a:solidFill>
                <a:effectLst/>
                <a:highlight>
                  <a:srgbClr val="1E1F22"/>
                </a:highlight>
              </a:rPr>
              <a:t>print</a:t>
            </a:r>
            <a:r>
              <a:rPr lang="en-IN" dirty="0">
                <a:solidFill>
                  <a:srgbClr val="BCBEC4"/>
                </a:solidFill>
                <a:effectLst/>
                <a:highlight>
                  <a:srgbClr val="1E1F22"/>
                </a:highlight>
              </a:rPr>
              <a:t>(</a:t>
            </a:r>
            <a:r>
              <a:rPr lang="en-IN" dirty="0" err="1">
                <a:solidFill>
                  <a:srgbClr val="BCBEC4"/>
                </a:solidFill>
                <a:effectLst/>
                <a:highlight>
                  <a:srgbClr val="1E1F22"/>
                </a:highlight>
              </a:rPr>
              <a:t>addNum</a:t>
            </a:r>
            <a:r>
              <a:rPr lang="en-IN" dirty="0">
                <a:solidFill>
                  <a:srgbClr val="BCBEC4"/>
                </a:solidFill>
                <a:effectLst/>
                <a:highlight>
                  <a:srgbClr val="1E1F22"/>
                </a:highlight>
              </a:rPr>
              <a:t>(</a:t>
            </a:r>
            <a:r>
              <a:rPr lang="en-IN" dirty="0" err="1">
                <a:solidFill>
                  <a:srgbClr val="BCBEC4"/>
                </a:solidFill>
                <a:effectLst/>
                <a:highlight>
                  <a:srgbClr val="1E1F22"/>
                </a:highlight>
              </a:rPr>
              <a:t>a,b</a:t>
            </a:r>
            <a:r>
              <a:rPr lang="en-IN" dirty="0">
                <a:solidFill>
                  <a:srgbClr val="BCBEC4"/>
                </a:solidFill>
                <a:effectLst/>
                <a:highlight>
                  <a:srgbClr val="1E1F22"/>
                </a:highlight>
              </a:rPr>
              <a:t>))</a:t>
            </a:r>
          </a:p>
        </p:txBody>
      </p:sp>
    </p:spTree>
    <p:extLst>
      <p:ext uri="{BB962C8B-B14F-4D97-AF65-F5344CB8AC3E}">
        <p14:creationId xmlns:p14="http://schemas.microsoft.com/office/powerpoint/2010/main" val="238716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85302"/>
            <a:ext cx="9003525" cy="451411"/>
          </a:xfrm>
          <a:prstGeom prst="rect">
            <a:avLst/>
          </a:prstGeom>
          <a:noFill/>
          <a:ln>
            <a:noFill/>
          </a:ln>
        </p:spPr>
        <p:txBody>
          <a:bodyPr spcFirstLastPara="1" wrap="square" lIns="68575" tIns="34275" rIns="68575" bIns="34275" anchor="ctr" anchorCtr="0">
            <a:noAutofit/>
          </a:bodyPr>
          <a:lstStyle/>
          <a:p>
            <a:br>
              <a:rPr lang="en-US" b="1" dirty="0">
                <a:latin typeface="Tahoma" pitchFamily="34" charset="0"/>
                <a:ea typeface="Tahoma" pitchFamily="34" charset="0"/>
                <a:cs typeface="Tahoma" pitchFamily="34" charset="0"/>
              </a:rPr>
            </a:br>
            <a:r>
              <a:rPr lang="en-GB" sz="2000" b="1" dirty="0"/>
              <a:t>Algorithm 2: Find the largest number among three numbers</a:t>
            </a:r>
            <a:br>
              <a:rPr lang="en-GB" sz="2000" b="1" dirty="0"/>
            </a:br>
            <a:br>
              <a:rPr lang="en-GB" dirty="0"/>
            </a:br>
            <a:endParaRPr dirty="0">
              <a:latin typeface="Tahoma" pitchFamily="34" charset="0"/>
              <a:ea typeface="Tahoma" pitchFamily="34" charset="0"/>
              <a:cs typeface="Tahoma" pitchFamily="34" charset="0"/>
            </a:endParaRPr>
          </a:p>
        </p:txBody>
      </p:sp>
      <p:sp>
        <p:nvSpPr>
          <p:cNvPr id="105" name="Google Shape;105;p18"/>
          <p:cNvSpPr txBox="1">
            <a:spLocks noGrp="1"/>
          </p:cNvSpPr>
          <p:nvPr>
            <p:ph type="body" idx="1"/>
          </p:nvPr>
        </p:nvSpPr>
        <p:spPr>
          <a:xfrm>
            <a:off x="0" y="352104"/>
            <a:ext cx="8808574" cy="4556355"/>
          </a:xfrm>
          <a:prstGeom prst="rect">
            <a:avLst/>
          </a:prstGeom>
          <a:noFill/>
          <a:ln>
            <a:noFill/>
          </a:ln>
        </p:spPr>
        <p:txBody>
          <a:bodyPr spcFirstLastPara="1" wrap="square" lIns="68575" tIns="34275" rIns="68575" bIns="34275" anchor="t" anchorCtr="0">
            <a:noAutofit/>
          </a:bodyPr>
          <a:lstStyle/>
          <a:p>
            <a:pPr algn="just"/>
            <a:r>
              <a:rPr lang="en-GB" sz="1600" dirty="0">
                <a:latin typeface="Times New Roman" pitchFamily="18" charset="0"/>
                <a:cs typeface="Times New Roman" pitchFamily="18" charset="0"/>
              </a:rPr>
              <a:t>Step 1: Start </a:t>
            </a:r>
          </a:p>
          <a:p>
            <a:pPr algn="just"/>
            <a:r>
              <a:rPr lang="en-GB" sz="1600" dirty="0">
                <a:latin typeface="Times New Roman" pitchFamily="18" charset="0"/>
                <a:cs typeface="Times New Roman" pitchFamily="18" charset="0"/>
              </a:rPr>
              <a:t>Step 2: Declare variables </a:t>
            </a:r>
            <a:r>
              <a:rPr lang="en-GB" sz="1600" dirty="0" err="1">
                <a:latin typeface="Times New Roman" pitchFamily="18" charset="0"/>
                <a:cs typeface="Times New Roman" pitchFamily="18" charset="0"/>
              </a:rPr>
              <a:t>a,b</a:t>
            </a:r>
            <a:r>
              <a:rPr lang="en-GB" sz="1600" dirty="0">
                <a:latin typeface="Times New Roman" pitchFamily="18" charset="0"/>
                <a:cs typeface="Times New Roman" pitchFamily="18" charset="0"/>
              </a:rPr>
              <a:t> and c. </a:t>
            </a:r>
          </a:p>
          <a:p>
            <a:pPr algn="just"/>
            <a:r>
              <a:rPr lang="en-GB" sz="1600" dirty="0">
                <a:latin typeface="Times New Roman" pitchFamily="18" charset="0"/>
                <a:cs typeface="Times New Roman" pitchFamily="18" charset="0"/>
              </a:rPr>
              <a:t>Step 3: Read variables </a:t>
            </a:r>
            <a:r>
              <a:rPr lang="en-GB" sz="1600" dirty="0" err="1">
                <a:latin typeface="Times New Roman" pitchFamily="18" charset="0"/>
                <a:cs typeface="Times New Roman" pitchFamily="18" charset="0"/>
              </a:rPr>
              <a:t>a,b</a:t>
            </a:r>
            <a:r>
              <a:rPr lang="en-GB" sz="1600" dirty="0">
                <a:latin typeface="Times New Roman" pitchFamily="18" charset="0"/>
                <a:cs typeface="Times New Roman" pitchFamily="18" charset="0"/>
              </a:rPr>
              <a:t> and c. </a:t>
            </a:r>
          </a:p>
          <a:p>
            <a:pPr algn="just"/>
            <a:r>
              <a:rPr lang="en-GB" sz="1600" dirty="0">
                <a:latin typeface="Times New Roman" pitchFamily="18" charset="0"/>
                <a:cs typeface="Times New Roman" pitchFamily="18" charset="0"/>
              </a:rPr>
              <a:t>Step 4: If a &gt; b </a:t>
            </a:r>
          </a:p>
          <a:p>
            <a:pPr marL="139700" indent="0" algn="just">
              <a:buNone/>
            </a:pPr>
            <a:r>
              <a:rPr lang="en-GB" sz="1600" dirty="0">
                <a:latin typeface="Times New Roman" pitchFamily="18" charset="0"/>
                <a:cs typeface="Times New Roman" pitchFamily="18" charset="0"/>
              </a:rPr>
              <a:t>                     If a &gt; c </a:t>
            </a:r>
          </a:p>
          <a:p>
            <a:pPr marL="139700" indent="0" algn="just">
              <a:buNone/>
            </a:pPr>
            <a:r>
              <a:rPr lang="en-GB" sz="1600" dirty="0">
                <a:latin typeface="Times New Roman" pitchFamily="18" charset="0"/>
                <a:cs typeface="Times New Roman" pitchFamily="18" charset="0"/>
              </a:rPr>
              <a:t>                          Display a is the largest number. </a:t>
            </a:r>
          </a:p>
          <a:p>
            <a:pPr marL="139700" indent="0" algn="just">
              <a:buNone/>
            </a:pPr>
            <a:r>
              <a:rPr lang="en-GB" sz="1600" dirty="0">
                <a:latin typeface="Times New Roman" pitchFamily="18" charset="0"/>
                <a:cs typeface="Times New Roman" pitchFamily="18" charset="0"/>
              </a:rPr>
              <a:t>                     Else </a:t>
            </a:r>
          </a:p>
          <a:p>
            <a:pPr marL="139700" indent="0" algn="just">
              <a:buNone/>
            </a:pPr>
            <a:r>
              <a:rPr lang="en-GB" sz="1600" dirty="0">
                <a:latin typeface="Times New Roman" pitchFamily="18" charset="0"/>
                <a:cs typeface="Times New Roman" pitchFamily="18" charset="0"/>
              </a:rPr>
              <a:t>                          Display c is the largest number. </a:t>
            </a:r>
          </a:p>
          <a:p>
            <a:pPr marL="139700" indent="0" algn="just">
              <a:buNone/>
            </a:pPr>
            <a:r>
              <a:rPr lang="en-GB" sz="1600" dirty="0">
                <a:latin typeface="Times New Roman" pitchFamily="18" charset="0"/>
                <a:cs typeface="Times New Roman" pitchFamily="18" charset="0"/>
              </a:rPr>
              <a:t>                 Else </a:t>
            </a:r>
          </a:p>
          <a:p>
            <a:pPr marL="139700" indent="0" algn="just">
              <a:buNone/>
            </a:pPr>
            <a:r>
              <a:rPr lang="en-GB" sz="1600" dirty="0">
                <a:latin typeface="Times New Roman" pitchFamily="18" charset="0"/>
                <a:cs typeface="Times New Roman" pitchFamily="18" charset="0"/>
              </a:rPr>
              <a:t>                     If b &gt; c </a:t>
            </a:r>
            <a:endParaRPr lang="en-GB" dirty="0">
              <a:latin typeface="Times New Roman" pitchFamily="18" charset="0"/>
              <a:cs typeface="Times New Roman" pitchFamily="18" charset="0"/>
            </a:endParaRPr>
          </a:p>
          <a:p>
            <a:pPr marL="139700" indent="0" algn="just">
              <a:buNone/>
            </a:pPr>
            <a:r>
              <a:rPr lang="en-GB" sz="1600" dirty="0">
                <a:latin typeface="Times New Roman" pitchFamily="18" charset="0"/>
                <a:cs typeface="Times New Roman" pitchFamily="18" charset="0"/>
              </a:rPr>
              <a:t>                           Display b is the largest number. </a:t>
            </a:r>
          </a:p>
          <a:p>
            <a:pPr marL="139700" indent="0" algn="just">
              <a:buNone/>
            </a:pPr>
            <a:r>
              <a:rPr lang="en-GB" sz="1600" dirty="0">
                <a:latin typeface="Times New Roman" pitchFamily="18" charset="0"/>
                <a:cs typeface="Times New Roman" pitchFamily="18" charset="0"/>
              </a:rPr>
              <a:t>                    Else </a:t>
            </a:r>
          </a:p>
          <a:p>
            <a:pPr marL="139700" indent="0" algn="just">
              <a:buNone/>
            </a:pPr>
            <a:r>
              <a:rPr lang="en-GB" sz="1600" dirty="0">
                <a:latin typeface="Times New Roman" pitchFamily="18" charset="0"/>
                <a:cs typeface="Times New Roman" pitchFamily="18" charset="0"/>
              </a:rPr>
              <a:t>                           Display c is the greatest number. </a:t>
            </a:r>
          </a:p>
          <a:p>
            <a:pPr algn="just"/>
            <a:r>
              <a:rPr lang="en-GB" sz="1600" dirty="0">
                <a:latin typeface="Times New Roman" pitchFamily="18" charset="0"/>
                <a:cs typeface="Times New Roman" pitchFamily="18" charset="0"/>
              </a:rPr>
              <a:t>Step 5: Stop</a:t>
            </a:r>
            <a:endParaRPr lang="en-US" sz="1600" dirty="0">
              <a:solidFill>
                <a:schemeClr val="tx1">
                  <a:lumMod val="85000"/>
                  <a:lumOff val="15000"/>
                </a:schemeClr>
              </a:solidFill>
              <a:latin typeface="Times New Roman" pitchFamily="18" charset="0"/>
              <a:cs typeface="Times New Roman" pitchFamily="18" charset="0"/>
            </a:endParaRP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2827E30-7330-4204-AA52-C462A0F04023}" type="datetime1">
              <a:rPr lang="en-US" smtClean="0"/>
              <a:t>7/6/24</a:t>
            </a:fld>
            <a:endParaRPr lang="en-US"/>
          </a:p>
        </p:txBody>
      </p:sp>
    </p:spTree>
    <p:extLst>
      <p:ext uri="{BB962C8B-B14F-4D97-AF65-F5344CB8AC3E}">
        <p14:creationId xmlns:p14="http://schemas.microsoft.com/office/powerpoint/2010/main" val="2882601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2F65-7EA5-BDF9-DA18-A2FB6C255056}"/>
              </a:ext>
            </a:extLst>
          </p:cNvPr>
          <p:cNvSpPr>
            <a:spLocks noGrp="1"/>
          </p:cNvSpPr>
          <p:nvPr>
            <p:ph type="title"/>
          </p:nvPr>
        </p:nvSpPr>
        <p:spPr>
          <a:xfrm>
            <a:off x="311700" y="445024"/>
            <a:ext cx="8520600" cy="1066141"/>
          </a:xfrm>
        </p:spPr>
        <p:txBody>
          <a:bodyPr/>
          <a:lstStyle/>
          <a:p>
            <a:r>
              <a:rPr lang="en-US" dirty="0"/>
              <a:t>Python program to find </a:t>
            </a:r>
            <a:r>
              <a:rPr lang="en-GB" sz="2800" dirty="0"/>
              <a:t>largest number among three numbers</a:t>
            </a:r>
            <a:endParaRPr lang="en-US" dirty="0"/>
          </a:p>
        </p:txBody>
      </p:sp>
      <p:sp>
        <p:nvSpPr>
          <p:cNvPr id="7" name="TextBox 6">
            <a:extLst>
              <a:ext uri="{FF2B5EF4-FFF2-40B4-BE49-F238E27FC236}">
                <a16:creationId xmlns:a16="http://schemas.microsoft.com/office/drawing/2014/main" id="{C58CC987-DC19-FF58-1F73-F2998C81CF56}"/>
              </a:ext>
            </a:extLst>
          </p:cNvPr>
          <p:cNvSpPr txBox="1"/>
          <p:nvPr/>
        </p:nvSpPr>
        <p:spPr>
          <a:xfrm>
            <a:off x="311700" y="1511165"/>
            <a:ext cx="4572000" cy="3323987"/>
          </a:xfrm>
          <a:prstGeom prst="rect">
            <a:avLst/>
          </a:prstGeom>
          <a:noFill/>
        </p:spPr>
        <p:txBody>
          <a:bodyPr wrap="square">
            <a:spAutoFit/>
          </a:bodyPr>
          <a:lstStyle/>
          <a:p>
            <a:r>
              <a:rPr lang="en-IN" dirty="0">
                <a:solidFill>
                  <a:srgbClr val="CF8E6D"/>
                </a:solidFill>
                <a:effectLst/>
                <a:highlight>
                  <a:srgbClr val="1E1F22"/>
                </a:highlight>
              </a:rPr>
              <a:t>def </a:t>
            </a:r>
            <a:r>
              <a:rPr lang="en-IN" dirty="0">
                <a:solidFill>
                  <a:srgbClr val="56A8F5"/>
                </a:solidFill>
                <a:effectLst/>
                <a:highlight>
                  <a:srgbClr val="1E1F22"/>
                </a:highlight>
              </a:rPr>
              <a:t>maximum</a:t>
            </a:r>
            <a:r>
              <a:rPr lang="en-IN" dirty="0">
                <a:solidFill>
                  <a:srgbClr val="BCBEC4"/>
                </a:solidFill>
                <a:effectLst/>
                <a:highlight>
                  <a:srgbClr val="1E1F22"/>
                </a:highlight>
              </a:rPr>
              <a:t>(a, b, c):</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CF8E6D"/>
                </a:solidFill>
                <a:effectLst/>
                <a:highlight>
                  <a:srgbClr val="1E1F22"/>
                </a:highlight>
              </a:rPr>
              <a:t>if </a:t>
            </a:r>
            <a:r>
              <a:rPr lang="en-IN" dirty="0">
                <a:solidFill>
                  <a:srgbClr val="BCBEC4"/>
                </a:solidFill>
                <a:effectLst/>
                <a:highlight>
                  <a:srgbClr val="1E1F22"/>
                </a:highlight>
              </a:rPr>
              <a:t>(a&gt;=b) </a:t>
            </a:r>
            <a:r>
              <a:rPr lang="en-IN" dirty="0">
                <a:solidFill>
                  <a:srgbClr val="CF8E6D"/>
                </a:solidFill>
                <a:effectLst/>
                <a:highlight>
                  <a:srgbClr val="1E1F22"/>
                </a:highlight>
              </a:rPr>
              <a:t>and </a:t>
            </a:r>
            <a:r>
              <a:rPr lang="en-IN" dirty="0">
                <a:solidFill>
                  <a:srgbClr val="BCBEC4"/>
                </a:solidFill>
                <a:effectLst/>
                <a:highlight>
                  <a:srgbClr val="1E1F22"/>
                </a:highlight>
              </a:rPr>
              <a:t>(a&gt;=c):</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6F737A"/>
                </a:solidFill>
                <a:effectLst/>
                <a:highlight>
                  <a:srgbClr val="1E1F22"/>
                </a:highlight>
              </a:rPr>
              <a:t>largest </a:t>
            </a:r>
            <a:r>
              <a:rPr lang="en-IN" dirty="0">
                <a:solidFill>
                  <a:srgbClr val="BCBEC4"/>
                </a:solidFill>
                <a:effectLst/>
                <a:highlight>
                  <a:srgbClr val="1E1F22"/>
                </a:highlight>
              </a:rPr>
              <a:t>= a</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err="1">
                <a:solidFill>
                  <a:srgbClr val="CF8E6D"/>
                </a:solidFill>
                <a:effectLst/>
                <a:highlight>
                  <a:srgbClr val="1E1F22"/>
                </a:highlight>
              </a:rPr>
              <a:t>elif</a:t>
            </a:r>
            <a:r>
              <a:rPr lang="en-IN" dirty="0">
                <a:solidFill>
                  <a:srgbClr val="BCBEC4"/>
                </a:solidFill>
                <a:effectLst/>
                <a:highlight>
                  <a:srgbClr val="1E1F22"/>
                </a:highlight>
              </a:rPr>
              <a:t>(b&gt;=a) </a:t>
            </a:r>
            <a:r>
              <a:rPr lang="en-IN" dirty="0">
                <a:solidFill>
                  <a:srgbClr val="CF8E6D"/>
                </a:solidFill>
                <a:effectLst/>
                <a:highlight>
                  <a:srgbClr val="1E1F22"/>
                </a:highlight>
              </a:rPr>
              <a:t>and </a:t>
            </a:r>
            <a:r>
              <a:rPr lang="en-IN" dirty="0">
                <a:solidFill>
                  <a:srgbClr val="BCBEC4"/>
                </a:solidFill>
                <a:effectLst/>
                <a:highlight>
                  <a:srgbClr val="1E1F22"/>
                </a:highlight>
              </a:rPr>
              <a:t>(b&gt;=c):</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6F737A"/>
                </a:solidFill>
                <a:effectLst/>
                <a:highlight>
                  <a:srgbClr val="1E1F22"/>
                </a:highlight>
              </a:rPr>
              <a:t>largest </a:t>
            </a:r>
            <a:r>
              <a:rPr lang="en-IN" dirty="0">
                <a:solidFill>
                  <a:srgbClr val="BCBEC4"/>
                </a:solidFill>
                <a:effectLst/>
                <a:highlight>
                  <a:srgbClr val="1E1F22"/>
                </a:highlight>
              </a:rPr>
              <a:t>= b</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CF8E6D"/>
                </a:solidFill>
                <a:effectLst/>
                <a:highlight>
                  <a:srgbClr val="1E1F22"/>
                </a:highlight>
              </a:rPr>
              <a:t>else</a:t>
            </a:r>
            <a:r>
              <a:rPr lang="en-IN" dirty="0">
                <a:solidFill>
                  <a:srgbClr val="BCBEC4"/>
                </a:solidFill>
                <a:effectLst/>
                <a:highlight>
                  <a:srgbClr val="1E1F22"/>
                </a:highlight>
              </a:rPr>
              <a:t>:</a:t>
            </a:r>
            <a:br>
              <a:rPr lang="en-IN" dirty="0">
                <a:solidFill>
                  <a:srgbClr val="BCBEC4"/>
                </a:solidFill>
                <a:effectLst/>
                <a:highlight>
                  <a:srgbClr val="1E1F22"/>
                </a:highlight>
              </a:rPr>
            </a:br>
            <a:r>
              <a:rPr lang="en-IN" dirty="0">
                <a:solidFill>
                  <a:srgbClr val="BCBEC4"/>
                </a:solidFill>
                <a:effectLst/>
                <a:highlight>
                  <a:srgbClr val="1E1F22"/>
                </a:highlight>
              </a:rPr>
              <a:t>        largest = c</a:t>
            </a:r>
            <a:br>
              <a:rPr lang="en-IN" dirty="0">
                <a:solidFill>
                  <a:srgbClr val="BCBEC4"/>
                </a:solidFill>
                <a:effectLst/>
                <a:highlight>
                  <a:srgbClr val="1E1F22"/>
                </a:highlight>
              </a:rPr>
            </a:br>
            <a:r>
              <a:rPr lang="en-IN" dirty="0">
                <a:solidFill>
                  <a:srgbClr val="BCBEC4"/>
                </a:solidFill>
                <a:effectLst/>
                <a:highlight>
                  <a:srgbClr val="1E1F22"/>
                </a:highlight>
              </a:rPr>
              <a:t>        </a:t>
            </a:r>
            <a:r>
              <a:rPr lang="en-IN" dirty="0">
                <a:solidFill>
                  <a:srgbClr val="CF8E6D"/>
                </a:solidFill>
                <a:effectLst/>
                <a:highlight>
                  <a:srgbClr val="1E1F22"/>
                </a:highlight>
              </a:rPr>
              <a:t>return </a:t>
            </a:r>
            <a:r>
              <a:rPr lang="en-IN" dirty="0">
                <a:solidFill>
                  <a:srgbClr val="BCBEC4"/>
                </a:solidFill>
                <a:effectLst/>
                <a:highlight>
                  <a:srgbClr val="1E1F22"/>
                </a:highlight>
              </a:rPr>
              <a:t>largest</a:t>
            </a:r>
            <a:br>
              <a:rPr lang="en-IN" dirty="0">
                <a:solidFill>
                  <a:srgbClr val="BCBEC4"/>
                </a:solidFill>
                <a:effectLst/>
                <a:highlight>
                  <a:srgbClr val="1E1F22"/>
                </a:highlight>
              </a:rPr>
            </a:br>
            <a:br>
              <a:rPr lang="en-IN" dirty="0">
                <a:solidFill>
                  <a:srgbClr val="BCBEC4"/>
                </a:solidFill>
                <a:effectLst/>
                <a:highlight>
                  <a:srgbClr val="1E1F22"/>
                </a:highlight>
              </a:rPr>
            </a:br>
            <a:br>
              <a:rPr lang="en-IN" dirty="0">
                <a:solidFill>
                  <a:srgbClr val="BCBEC4"/>
                </a:solidFill>
                <a:effectLst/>
                <a:highlight>
                  <a:srgbClr val="1E1F22"/>
                </a:highlight>
              </a:rPr>
            </a:br>
            <a:r>
              <a:rPr lang="en-IN" dirty="0">
                <a:solidFill>
                  <a:srgbClr val="BCBEC4"/>
                </a:solidFill>
                <a:effectLst/>
                <a:highlight>
                  <a:srgbClr val="1E1F22"/>
                </a:highlight>
              </a:rPr>
              <a:t>a = </a:t>
            </a:r>
            <a:r>
              <a:rPr lang="en-IN" dirty="0">
                <a:solidFill>
                  <a:srgbClr val="8888C6"/>
                </a:solidFill>
                <a:effectLst/>
                <a:highlight>
                  <a:srgbClr val="1E1F22"/>
                </a:highlight>
              </a:rPr>
              <a:t>int</a:t>
            </a:r>
            <a:r>
              <a:rPr lang="en-IN" dirty="0">
                <a:solidFill>
                  <a:srgbClr val="BCBEC4"/>
                </a:solidFill>
                <a:effectLst/>
                <a:highlight>
                  <a:srgbClr val="1E1F22"/>
                </a:highlight>
              </a:rPr>
              <a:t>(</a:t>
            </a:r>
            <a:r>
              <a:rPr lang="en-IN" dirty="0">
                <a:solidFill>
                  <a:srgbClr val="8888C6"/>
                </a:solidFill>
                <a:effectLst/>
                <a:highlight>
                  <a:srgbClr val="1E1F22"/>
                </a:highlight>
              </a:rPr>
              <a:t>input</a:t>
            </a:r>
            <a:r>
              <a:rPr lang="en-IN" dirty="0">
                <a:solidFill>
                  <a:srgbClr val="BCBEC4"/>
                </a:solidFill>
                <a:effectLst/>
                <a:highlight>
                  <a:srgbClr val="1E1F22"/>
                </a:highlight>
              </a:rPr>
              <a:t>(</a:t>
            </a:r>
            <a:r>
              <a:rPr lang="en-IN" dirty="0">
                <a:solidFill>
                  <a:srgbClr val="6AAB73"/>
                </a:solidFill>
                <a:effectLst/>
                <a:highlight>
                  <a:srgbClr val="1E1F22"/>
                </a:highlight>
              </a:rPr>
              <a:t>" Enter number one "</a:t>
            </a:r>
            <a:r>
              <a:rPr lang="en-IN" dirty="0">
                <a:solidFill>
                  <a:srgbClr val="BCBEC4"/>
                </a:solidFill>
                <a:effectLst/>
                <a:highlight>
                  <a:srgbClr val="1E1F22"/>
                </a:highlight>
              </a:rPr>
              <a:t>))</a:t>
            </a:r>
            <a:br>
              <a:rPr lang="en-IN" dirty="0">
                <a:solidFill>
                  <a:srgbClr val="BCBEC4"/>
                </a:solidFill>
                <a:effectLst/>
                <a:highlight>
                  <a:srgbClr val="1E1F22"/>
                </a:highlight>
              </a:rPr>
            </a:br>
            <a:r>
              <a:rPr lang="en-IN" dirty="0">
                <a:solidFill>
                  <a:srgbClr val="BCBEC4"/>
                </a:solidFill>
                <a:effectLst/>
                <a:highlight>
                  <a:srgbClr val="1E1F22"/>
                </a:highlight>
              </a:rPr>
              <a:t>b = </a:t>
            </a:r>
            <a:r>
              <a:rPr lang="en-IN" dirty="0">
                <a:solidFill>
                  <a:srgbClr val="8888C6"/>
                </a:solidFill>
                <a:effectLst/>
                <a:highlight>
                  <a:srgbClr val="1E1F22"/>
                </a:highlight>
              </a:rPr>
              <a:t>int</a:t>
            </a:r>
            <a:r>
              <a:rPr lang="en-IN" dirty="0">
                <a:solidFill>
                  <a:srgbClr val="BCBEC4"/>
                </a:solidFill>
                <a:effectLst/>
                <a:highlight>
                  <a:srgbClr val="1E1F22"/>
                </a:highlight>
              </a:rPr>
              <a:t>(</a:t>
            </a:r>
            <a:r>
              <a:rPr lang="en-IN" dirty="0">
                <a:solidFill>
                  <a:srgbClr val="8888C6"/>
                </a:solidFill>
                <a:effectLst/>
                <a:highlight>
                  <a:srgbClr val="1E1F22"/>
                </a:highlight>
              </a:rPr>
              <a:t>input</a:t>
            </a:r>
            <a:r>
              <a:rPr lang="en-IN" dirty="0">
                <a:solidFill>
                  <a:srgbClr val="BCBEC4"/>
                </a:solidFill>
                <a:effectLst/>
                <a:highlight>
                  <a:srgbClr val="1E1F22"/>
                </a:highlight>
              </a:rPr>
              <a:t>(</a:t>
            </a:r>
            <a:r>
              <a:rPr lang="en-IN" dirty="0">
                <a:solidFill>
                  <a:srgbClr val="6AAB73"/>
                </a:solidFill>
                <a:effectLst/>
                <a:highlight>
                  <a:srgbClr val="1E1F22"/>
                </a:highlight>
              </a:rPr>
              <a:t>" Enter number two "</a:t>
            </a:r>
            <a:r>
              <a:rPr lang="en-IN" dirty="0">
                <a:solidFill>
                  <a:srgbClr val="BCBEC4"/>
                </a:solidFill>
                <a:effectLst/>
                <a:highlight>
                  <a:srgbClr val="1E1F22"/>
                </a:highlight>
              </a:rPr>
              <a:t>))</a:t>
            </a:r>
            <a:br>
              <a:rPr lang="en-IN" dirty="0">
                <a:solidFill>
                  <a:srgbClr val="BCBEC4"/>
                </a:solidFill>
                <a:effectLst/>
                <a:highlight>
                  <a:srgbClr val="1E1F22"/>
                </a:highlight>
              </a:rPr>
            </a:br>
            <a:r>
              <a:rPr lang="en-IN" dirty="0">
                <a:solidFill>
                  <a:srgbClr val="BCBEC4"/>
                </a:solidFill>
                <a:effectLst/>
                <a:highlight>
                  <a:srgbClr val="1E1F22"/>
                </a:highlight>
              </a:rPr>
              <a:t>c = </a:t>
            </a:r>
            <a:r>
              <a:rPr lang="en-IN" dirty="0">
                <a:solidFill>
                  <a:srgbClr val="8888C6"/>
                </a:solidFill>
                <a:effectLst/>
                <a:highlight>
                  <a:srgbClr val="1E1F22"/>
                </a:highlight>
              </a:rPr>
              <a:t>int</a:t>
            </a:r>
            <a:r>
              <a:rPr lang="en-IN" dirty="0">
                <a:solidFill>
                  <a:srgbClr val="BCBEC4"/>
                </a:solidFill>
                <a:effectLst/>
                <a:highlight>
                  <a:srgbClr val="1E1F22"/>
                </a:highlight>
              </a:rPr>
              <a:t>(</a:t>
            </a:r>
            <a:r>
              <a:rPr lang="en-IN" dirty="0">
                <a:solidFill>
                  <a:srgbClr val="8888C6"/>
                </a:solidFill>
                <a:effectLst/>
                <a:highlight>
                  <a:srgbClr val="1E1F22"/>
                </a:highlight>
              </a:rPr>
              <a:t>input</a:t>
            </a:r>
            <a:r>
              <a:rPr lang="en-IN" dirty="0">
                <a:solidFill>
                  <a:srgbClr val="BCBEC4"/>
                </a:solidFill>
                <a:effectLst/>
                <a:highlight>
                  <a:srgbClr val="1E1F22"/>
                </a:highlight>
              </a:rPr>
              <a:t>(</a:t>
            </a:r>
            <a:r>
              <a:rPr lang="en-IN" dirty="0">
                <a:solidFill>
                  <a:srgbClr val="6AAB73"/>
                </a:solidFill>
                <a:effectLst/>
                <a:highlight>
                  <a:srgbClr val="1E1F22"/>
                </a:highlight>
              </a:rPr>
              <a:t>" Enter number three"</a:t>
            </a:r>
            <a:r>
              <a:rPr lang="en-IN" dirty="0">
                <a:solidFill>
                  <a:srgbClr val="BCBEC4"/>
                </a:solidFill>
                <a:effectLst/>
                <a:highlight>
                  <a:srgbClr val="1E1F22"/>
                </a:highlight>
              </a:rPr>
              <a:t>))</a:t>
            </a:r>
            <a:br>
              <a:rPr lang="en-IN" dirty="0">
                <a:solidFill>
                  <a:srgbClr val="BCBEC4"/>
                </a:solidFill>
                <a:effectLst/>
                <a:highlight>
                  <a:srgbClr val="1E1F22"/>
                </a:highlight>
              </a:rPr>
            </a:br>
            <a:br>
              <a:rPr lang="en-IN" dirty="0">
                <a:solidFill>
                  <a:srgbClr val="BCBEC4"/>
                </a:solidFill>
                <a:effectLst/>
                <a:highlight>
                  <a:srgbClr val="1E1F22"/>
                </a:highlight>
              </a:rPr>
            </a:br>
            <a:r>
              <a:rPr lang="en-IN" dirty="0">
                <a:solidFill>
                  <a:srgbClr val="8888C6"/>
                </a:solidFill>
                <a:effectLst/>
                <a:highlight>
                  <a:srgbClr val="1E1F22"/>
                </a:highlight>
              </a:rPr>
              <a:t>print</a:t>
            </a:r>
            <a:r>
              <a:rPr lang="en-IN" dirty="0">
                <a:solidFill>
                  <a:srgbClr val="BCBEC4"/>
                </a:solidFill>
                <a:effectLst/>
                <a:highlight>
                  <a:srgbClr val="1E1F22"/>
                </a:highlight>
              </a:rPr>
              <a:t>(maximum(</a:t>
            </a:r>
            <a:r>
              <a:rPr lang="en-IN" dirty="0" err="1">
                <a:solidFill>
                  <a:srgbClr val="BCBEC4"/>
                </a:solidFill>
                <a:effectLst/>
                <a:highlight>
                  <a:srgbClr val="1E1F22"/>
                </a:highlight>
              </a:rPr>
              <a:t>a,b,c</a:t>
            </a:r>
            <a:r>
              <a:rPr lang="en-IN" dirty="0">
                <a:solidFill>
                  <a:srgbClr val="BCBEC4"/>
                </a:solidFill>
                <a:effectLst/>
                <a:highlight>
                  <a:srgbClr val="1E1F22"/>
                </a:highlight>
              </a:rPr>
              <a:t>))</a:t>
            </a:r>
          </a:p>
        </p:txBody>
      </p:sp>
    </p:spTree>
    <p:extLst>
      <p:ext uri="{BB962C8B-B14F-4D97-AF65-F5344CB8AC3E}">
        <p14:creationId xmlns:p14="http://schemas.microsoft.com/office/powerpoint/2010/main" val="293735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922"/>
          </a:xfrm>
          <a:prstGeom prst="rect">
            <a:avLst/>
          </a:prstGeom>
          <a:noFill/>
          <a:ln>
            <a:noFill/>
          </a:ln>
        </p:spPr>
        <p:txBody>
          <a:bodyPr spcFirstLastPara="1" wrap="square" lIns="68575" tIns="34275" rIns="68575" bIns="34275" anchor="ctr" anchorCtr="0">
            <a:noAutofit/>
          </a:bodyPr>
          <a:lstStyle/>
          <a:p>
            <a:pPr lvl="0"/>
            <a:r>
              <a:rPr lang="en-US" b="1" dirty="0">
                <a:latin typeface="Times New Roman" pitchFamily="18" charset="0"/>
                <a:cs typeface="Times New Roman" pitchFamily="18" charset="0"/>
              </a:rPr>
              <a:t>Analyzing algorithms</a:t>
            </a:r>
            <a:endParaRPr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r>
              <a:rPr lang="en-GB" sz="2000" dirty="0">
                <a:solidFill>
                  <a:schemeClr val="tx1"/>
                </a:solidFill>
                <a:latin typeface="Times New Roman" pitchFamily="18" charset="0"/>
                <a:cs typeface="Times New Roman" pitchFamily="18" charset="0"/>
              </a:rPr>
              <a:t>Analysis of algorithms is the determination of the amount of time and space resources required to execute it.</a:t>
            </a:r>
          </a:p>
          <a:p>
            <a:r>
              <a:rPr lang="en-GB" sz="2000" dirty="0">
                <a:solidFill>
                  <a:schemeClr val="tx1"/>
                </a:solidFill>
                <a:latin typeface="Times New Roman" pitchFamily="18" charset="0"/>
                <a:cs typeface="Times New Roman" pitchFamily="18" charset="0"/>
              </a:rPr>
              <a:t>Usually, the efficiency or running time of an algorithm is stated as a function relating the input length to the number of steps, known as </a:t>
            </a:r>
            <a:r>
              <a:rPr lang="en-GB" sz="2000" b="1" dirty="0">
                <a:solidFill>
                  <a:schemeClr val="tx1"/>
                </a:solidFill>
                <a:latin typeface="Times New Roman" pitchFamily="18" charset="0"/>
                <a:cs typeface="Times New Roman" pitchFamily="18" charset="0"/>
              </a:rPr>
              <a:t>time complexity</a:t>
            </a:r>
            <a:r>
              <a:rPr lang="en-GB" sz="2000" dirty="0">
                <a:solidFill>
                  <a:schemeClr val="tx1"/>
                </a:solidFill>
                <a:latin typeface="Times New Roman" pitchFamily="18" charset="0"/>
                <a:cs typeface="Times New Roman" pitchFamily="18" charset="0"/>
              </a:rPr>
              <a:t>, or volume of memory, known as </a:t>
            </a:r>
            <a:r>
              <a:rPr lang="en-GB" sz="2000" b="1" dirty="0">
                <a:solidFill>
                  <a:schemeClr val="tx1"/>
                </a:solidFill>
                <a:latin typeface="Times New Roman" pitchFamily="18" charset="0"/>
                <a:cs typeface="Times New Roman" pitchFamily="18" charset="0"/>
              </a:rPr>
              <a:t>space complexity</a:t>
            </a:r>
            <a:r>
              <a:rPr lang="en-GB" sz="2000" dirty="0">
                <a:solidFill>
                  <a:schemeClr val="tx1"/>
                </a:solidFill>
                <a:latin typeface="Times New Roman" pitchFamily="18" charset="0"/>
                <a:cs typeface="Times New Roman" pitchFamily="18" charset="0"/>
              </a:rPr>
              <a:t>.</a:t>
            </a:r>
          </a:p>
          <a:p>
            <a:r>
              <a:rPr lang="en-GB" sz="2000" dirty="0">
                <a:solidFill>
                  <a:schemeClr val="tx1"/>
                </a:solidFill>
                <a:latin typeface="Times New Roman" pitchFamily="18" charset="0"/>
                <a:cs typeface="Times New Roman" pitchFamily="18" charset="0"/>
              </a:rPr>
              <a:t>Analysis of algorithms is the determination of the amount of time and space resources required to execute </a:t>
            </a:r>
            <a:r>
              <a:rPr lang="en-GB" sz="2400" dirty="0">
                <a:solidFill>
                  <a:schemeClr val="tx1"/>
                </a:solidFill>
                <a:latin typeface="Times New Roman" pitchFamily="18" charset="0"/>
                <a:cs typeface="Times New Roman" pitchFamily="18" charset="0"/>
              </a:rPr>
              <a:t>it.</a:t>
            </a:r>
          </a:p>
          <a:p>
            <a:pPr marL="139700" indent="0" algn="just">
              <a:buNone/>
            </a:pPr>
            <a:endParaRPr lang="en-US"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5FEB2FB-1E73-4EB7-A955-BF3B6F860242}" type="datetime1">
              <a:rPr lang="en-US" smtClean="0"/>
              <a:t>7/6/24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53250" y="4767269"/>
            <a:ext cx="1455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Date</a:t>
            </a:r>
            <a:endParaRPr sz="1200" b="0" i="0" u="none" strike="noStrike" cap="none" dirty="0">
              <a:solidFill>
                <a:srgbClr val="000000"/>
              </a:solidFill>
              <a:latin typeface="Times New Roman"/>
              <a:ea typeface="Times New Roman"/>
              <a:cs typeface="Times New Roman"/>
              <a:sym typeface="Times New Roman"/>
            </a:endParaRPr>
          </a:p>
        </p:txBody>
      </p:sp>
      <p:sp>
        <p:nvSpPr>
          <p:cNvPr id="73" name="Google Shape;73;p15"/>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lvl="0" algn="ctr">
              <a:buSzPts val="2600"/>
            </a:pPr>
            <a:r>
              <a:rPr lang="en-US" sz="2800" b="1" dirty="0">
                <a:solidFill>
                  <a:schemeClr val="dk1"/>
                </a:solidFill>
                <a:latin typeface="Times New Roman"/>
                <a:ea typeface="Times New Roman"/>
                <a:cs typeface="Times New Roman"/>
                <a:sym typeface="Times New Roman"/>
              </a:rPr>
              <a:t>Parul University</a:t>
            </a:r>
          </a:p>
        </p:txBody>
      </p:sp>
      <p:sp>
        <p:nvSpPr>
          <p:cNvPr id="75" name="Google Shape;75;p15"/>
          <p:cNvSpPr txBox="1"/>
          <p:nvPr/>
        </p:nvSpPr>
        <p:spPr>
          <a:xfrm>
            <a:off x="414350" y="943900"/>
            <a:ext cx="8452800" cy="36666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2700"/>
              <a:buFont typeface="Arial"/>
              <a:buNone/>
            </a:pPr>
            <a:endParaRPr sz="2700" b="0" i="0" u="none" strike="noStrike" cap="none" dirty="0">
              <a:solidFill>
                <a:srgbClr val="000000"/>
              </a:solidFill>
              <a:latin typeface="Times New Roman"/>
              <a:ea typeface="Times New Roman"/>
              <a:cs typeface="Times New Roman"/>
              <a:sym typeface="Times New Roman"/>
            </a:endParaRPr>
          </a:p>
        </p:txBody>
      </p:sp>
      <p:sp>
        <p:nvSpPr>
          <p:cNvPr id="76" name="Google Shape;76;p15"/>
          <p:cNvSpPr txBox="1"/>
          <p:nvPr/>
        </p:nvSpPr>
        <p:spPr>
          <a:xfrm>
            <a:off x="1056443" y="2000250"/>
            <a:ext cx="6715957" cy="1701738"/>
          </a:xfrm>
          <a:prstGeom prst="rect">
            <a:avLst/>
          </a:prstGeom>
          <a:noFill/>
          <a:ln>
            <a:noFill/>
          </a:ln>
        </p:spPr>
        <p:txBody>
          <a:bodyPr spcFirstLastPara="1" wrap="square" lIns="68575" tIns="34275" rIns="68575" bIns="34275" anchor="ctr" anchorCtr="0">
            <a:noAutofit/>
          </a:bodyPr>
          <a:lstStyle/>
          <a:p>
            <a:pPr algn="ctr">
              <a:lnSpc>
                <a:spcPct val="90000"/>
              </a:lnSpc>
              <a:buClr>
                <a:schemeClr val="dk1"/>
              </a:buClr>
              <a:buSzPts val="1400"/>
            </a:pPr>
            <a:r>
              <a:rPr lang="en-US" sz="3200" b="1" dirty="0">
                <a:solidFill>
                  <a:schemeClr val="dk1"/>
                </a:solidFill>
                <a:latin typeface="Times New Roman"/>
                <a:ea typeface="Times New Roman"/>
                <a:cs typeface="Times New Roman"/>
                <a:sym typeface="Times New Roman"/>
              </a:rPr>
              <a:t>203105374: Design &amp; Analysis of Algorithm </a:t>
            </a:r>
            <a:endParaRPr lang="en-US" altLang="en-US" sz="3200" b="1" dirty="0">
              <a:latin typeface="Times New Roman" pitchFamily="18" charset="0"/>
              <a:cs typeface="Times New Roman" pitchFamily="18" charset="0"/>
              <a:sym typeface="Times New Roman" pitchFamily="18" charset="0"/>
            </a:endParaRPr>
          </a:p>
        </p:txBody>
      </p:sp>
      <p:sp>
        <p:nvSpPr>
          <p:cNvPr id="79" name="Google Shape;79;p15"/>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pic>
        <p:nvPicPr>
          <p:cNvPr id="10"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193557" cy="37597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3A66B424-C751-4D9D-ACAA-770C3BA9730C}" type="datetime1">
              <a:rPr lang="en-US" smtClean="0"/>
              <a:t>7/6/24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994200"/>
          </a:xfrm>
          <a:prstGeom prst="rect">
            <a:avLst/>
          </a:prstGeom>
          <a:noFill/>
          <a:ln>
            <a:noFill/>
          </a:ln>
        </p:spPr>
        <p:txBody>
          <a:bodyPr spcFirstLastPara="1" wrap="square" lIns="68575" tIns="34275" rIns="68575" bIns="34275" anchor="ctr" anchorCtr="0">
            <a:noAutofit/>
          </a:bodyPr>
          <a:lstStyle/>
          <a:p>
            <a:r>
              <a:rPr lang="en-US" b="1" dirty="0">
                <a:latin typeface="Times New Roman" pitchFamily="18" charset="0"/>
                <a:cs typeface="Times New Roman" pitchFamily="18" charset="0"/>
              </a:rPr>
              <a:t>The Need for Analysis</a:t>
            </a:r>
            <a:br>
              <a:rPr lang="en-US" dirty="0"/>
            </a:br>
            <a:endParaRPr dirty="0"/>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pPr algn="just"/>
            <a:r>
              <a:rPr lang="en-GB" sz="2000" dirty="0">
                <a:solidFill>
                  <a:schemeClr val="tx1"/>
                </a:solidFill>
                <a:latin typeface="Times New Roman" pitchFamily="18" charset="0"/>
                <a:cs typeface="Times New Roman" pitchFamily="18" charset="0"/>
              </a:rPr>
              <a:t>Algorithms are often quite different from one another, though the objective of these algorithms are the same. </a:t>
            </a:r>
          </a:p>
          <a:p>
            <a:pPr algn="just"/>
            <a:r>
              <a:rPr lang="en-GB" sz="2000" dirty="0">
                <a:solidFill>
                  <a:schemeClr val="tx1"/>
                </a:solidFill>
                <a:latin typeface="Times New Roman" pitchFamily="18" charset="0"/>
                <a:cs typeface="Times New Roman" pitchFamily="18" charset="0"/>
              </a:rPr>
              <a:t>For example, we know that a set of numbers can be sorted using different algorithms. </a:t>
            </a:r>
          </a:p>
          <a:p>
            <a:pPr algn="just"/>
            <a:r>
              <a:rPr lang="en-GB" sz="2000" dirty="0">
                <a:solidFill>
                  <a:schemeClr val="tx1"/>
                </a:solidFill>
                <a:latin typeface="Times New Roman" pitchFamily="18" charset="0"/>
                <a:cs typeface="Times New Roman" pitchFamily="18" charset="0"/>
              </a:rPr>
              <a:t>Number of comparisons performed by one algorithm may vary with others for the same input. </a:t>
            </a:r>
          </a:p>
          <a:p>
            <a:pPr algn="just"/>
            <a:r>
              <a:rPr lang="en-GB" sz="2000" dirty="0">
                <a:solidFill>
                  <a:schemeClr val="tx1"/>
                </a:solidFill>
                <a:latin typeface="Times New Roman" pitchFamily="18" charset="0"/>
                <a:cs typeface="Times New Roman" pitchFamily="18" charset="0"/>
              </a:rPr>
              <a:t>Hence, time complexity of those algorithms may differ. At the same time, we need to calculate the memory space required by each algorithm.</a:t>
            </a:r>
            <a:endParaRPr sz="20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95DC4BBB-11CD-4D38-B875-B5CD0FAF51E7}" type="datetime1">
              <a:rPr lang="en-US" smtClean="0"/>
              <a:t>7/6/24</a:t>
            </a:fld>
            <a:endParaRPr lang="en-US"/>
          </a:p>
        </p:txBody>
      </p:sp>
    </p:spTree>
    <p:extLst>
      <p:ext uri="{BB962C8B-B14F-4D97-AF65-F5344CB8AC3E}">
        <p14:creationId xmlns:p14="http://schemas.microsoft.com/office/powerpoint/2010/main" val="108730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08473" y="0"/>
            <a:ext cx="8516038" cy="685800"/>
          </a:xfrm>
          <a:prstGeom prst="rect">
            <a:avLst/>
          </a:prstGeom>
          <a:noFill/>
          <a:ln>
            <a:noFill/>
          </a:ln>
        </p:spPr>
        <p:txBody>
          <a:bodyPr spcFirstLastPara="1" wrap="square" lIns="68575" tIns="34275" rIns="68575" bIns="34275" anchor="ctr" anchorCtr="0">
            <a:noAutofit/>
          </a:bodyPr>
          <a:lstStyle/>
          <a:p>
            <a:br>
              <a:rPr lang="en-GB" sz="3200" b="1" dirty="0"/>
            </a:br>
            <a:r>
              <a:rPr lang="en-GB" sz="3200" b="1" dirty="0"/>
              <a:t>How to </a:t>
            </a:r>
            <a:r>
              <a:rPr lang="en-GB" sz="3200" b="1" dirty="0" err="1"/>
              <a:t>analyze</a:t>
            </a:r>
            <a:r>
              <a:rPr lang="en-GB" sz="3200" b="1" dirty="0"/>
              <a:t> an Algorithm? </a:t>
            </a:r>
            <a:br>
              <a:rPr lang="en-GB" sz="3200" b="1" dirty="0"/>
            </a:br>
            <a:endParaRPr lang="en-US" sz="3200" dirty="0"/>
          </a:p>
        </p:txBody>
      </p:sp>
      <p:sp>
        <p:nvSpPr>
          <p:cNvPr id="148" name="Google Shape;148;p22"/>
          <p:cNvSpPr txBox="1">
            <a:spLocks noGrp="1"/>
          </p:cNvSpPr>
          <p:nvPr>
            <p:ph type="body" idx="1"/>
          </p:nvPr>
        </p:nvSpPr>
        <p:spPr>
          <a:xfrm>
            <a:off x="341522" y="782198"/>
            <a:ext cx="8471971" cy="3789802"/>
          </a:xfrm>
          <a:prstGeom prst="rect">
            <a:avLst/>
          </a:prstGeom>
          <a:noFill/>
          <a:ln>
            <a:noFill/>
          </a:ln>
        </p:spPr>
        <p:txBody>
          <a:bodyPr spcFirstLastPara="1" wrap="square" lIns="68575" tIns="34275" rIns="68575" bIns="34275" anchor="t" anchorCtr="0">
            <a:noAutofit/>
          </a:bodyPr>
          <a:lstStyle/>
          <a:p>
            <a:pPr marL="596900" indent="-457200" algn="just">
              <a:buFont typeface="+mj-lt"/>
              <a:buAutoNum type="arabicParenR"/>
            </a:pPr>
            <a:r>
              <a:rPr lang="en-US" b="1" dirty="0">
                <a:solidFill>
                  <a:schemeClr val="tx1"/>
                </a:solidFill>
                <a:latin typeface="Times New Roman" pitchFamily="18" charset="0"/>
                <a:cs typeface="Times New Roman" pitchFamily="18" charset="0"/>
              </a:rPr>
              <a:t>Priori Analysis:</a:t>
            </a:r>
            <a:r>
              <a:rPr lang="en-US" dirty="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Priori” means “before”. Hence Priori analysis means checking the algorithm before its implementation. In this, the algorithm is checked when it is written in the form of theoretical steps. This Efficiency of an algorithm is measured by assuming that all other factors, for example, processor speed, are constant and have no effect on the implementation. It gives the approximate answers for the complexity of the program. </a:t>
            </a:r>
            <a:endParaRPr lang="en-US" dirty="0">
              <a:solidFill>
                <a:schemeClr val="tx1"/>
              </a:solidFill>
              <a:latin typeface="Times New Roman" pitchFamily="18" charset="0"/>
              <a:cs typeface="Times New Roman" pitchFamily="18" charset="0"/>
            </a:endParaRPr>
          </a:p>
          <a:p>
            <a:pPr marL="596900" indent="-457200" algn="just">
              <a:buFont typeface="+mj-lt"/>
              <a:buAutoNum type="arabicParenR"/>
            </a:pPr>
            <a:r>
              <a:rPr lang="en-US" b="1" dirty="0">
                <a:solidFill>
                  <a:schemeClr val="tx1"/>
                </a:solidFill>
                <a:latin typeface="Times New Roman" pitchFamily="18" charset="0"/>
                <a:cs typeface="Times New Roman" pitchFamily="18" charset="0"/>
              </a:rPr>
              <a:t>Posterior Analysis:</a:t>
            </a:r>
            <a:r>
              <a:rPr lang="en-GB" dirty="0">
                <a:solidFill>
                  <a:schemeClr val="tx1"/>
                </a:solidFill>
                <a:latin typeface="Times New Roman" pitchFamily="18" charset="0"/>
                <a:cs typeface="Times New Roman" pitchFamily="18" charset="0"/>
              </a:rPr>
              <a:t>“Posterior” means “after”. Hence Posterior analysis means checking the algorithm after its implementation. In this, the algorithm is checked by implementing it in any programming language and executing it. This analysis helps to get the actual and real analysis report about correctness(for every possible input/s if it shows/returns correct output or not), space required, time consumed etc. That is, it is dependent on the language of the compiler and the type of hardware used.</a:t>
            </a:r>
            <a:endParaRPr dirty="0">
              <a:solidFill>
                <a:schemeClr val="tx1"/>
              </a:solidFill>
              <a:latin typeface="Times New Roman" pitchFamily="18" charset="0"/>
              <a:cs typeface="Times New Roman" pitchFamily="18" charset="0"/>
            </a:endParaRPr>
          </a:p>
        </p:txBody>
      </p:sp>
      <p:sp>
        <p:nvSpPr>
          <p:cNvPr id="151" name="Google Shape;151;p22"/>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87979D0-5039-4B34-9804-D11F678C4ACF}" type="datetime1">
              <a:rPr lang="en-US" smtClean="0"/>
              <a:t>7/6/24</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825"/>
          </a:xfrm>
          <a:prstGeom prst="rect">
            <a:avLst/>
          </a:prstGeom>
          <a:noFill/>
          <a:ln>
            <a:noFill/>
          </a:ln>
        </p:spPr>
        <p:txBody>
          <a:bodyPr spcFirstLastPara="1" wrap="square" lIns="68575" tIns="34275" rIns="68575" bIns="34275" anchor="ctr" anchorCtr="0">
            <a:noAutofit/>
          </a:bodyPr>
          <a:lstStyle/>
          <a:p>
            <a:r>
              <a:rPr lang="en-US" sz="3200" b="1" dirty="0">
                <a:latin typeface="Times New Roman" pitchFamily="18" charset="0"/>
                <a:cs typeface="Times New Roman" pitchFamily="18" charset="0"/>
              </a:rPr>
              <a:t>Complexity of Algorithms</a:t>
            </a:r>
          </a:p>
        </p:txBody>
      </p:sp>
      <p:sp>
        <p:nvSpPr>
          <p:cNvPr id="137" name="Google Shape;137;p21"/>
          <p:cNvSpPr txBox="1">
            <a:spLocks noGrp="1"/>
          </p:cNvSpPr>
          <p:nvPr>
            <p:ph type="body" idx="1"/>
          </p:nvPr>
        </p:nvSpPr>
        <p:spPr>
          <a:xfrm>
            <a:off x="297455" y="594805"/>
            <a:ext cx="8521110" cy="4057094"/>
          </a:xfrm>
          <a:prstGeom prst="rect">
            <a:avLst/>
          </a:prstGeom>
          <a:noFill/>
          <a:ln>
            <a:noFill/>
          </a:ln>
        </p:spPr>
        <p:txBody>
          <a:bodyPr spcFirstLastPara="1" wrap="square" lIns="68575" tIns="34275" rIns="68575" bIns="34275" anchor="t" anchorCtr="0">
            <a:noAutofit/>
          </a:bodyPr>
          <a:lstStyle/>
          <a:p>
            <a:pPr algn="just"/>
            <a:r>
              <a:rPr lang="en-GB" dirty="0">
                <a:solidFill>
                  <a:schemeClr val="tx1"/>
                </a:solidFill>
                <a:latin typeface="Times New Roman" pitchFamily="18" charset="0"/>
                <a:cs typeface="Times New Roman" pitchFamily="18" charset="0"/>
              </a:rPr>
              <a:t>An algorithm is defined as complex based on the amount of Space and Time it consumes. </a:t>
            </a:r>
          </a:p>
          <a:p>
            <a:pPr algn="just"/>
            <a:r>
              <a:rPr lang="en-GB" dirty="0">
                <a:solidFill>
                  <a:schemeClr val="tx1"/>
                </a:solidFill>
                <a:latin typeface="Times New Roman" pitchFamily="18" charset="0"/>
                <a:cs typeface="Times New Roman" pitchFamily="18" charset="0"/>
              </a:rPr>
              <a:t>The Complexity of an algorithm refers to the measure of the Time that it will need to execute and get the expected output, and the Space it will need to store all the data (input, temporary data and output). </a:t>
            </a:r>
          </a:p>
          <a:p>
            <a:pPr algn="just"/>
            <a:r>
              <a:rPr lang="en-GB" dirty="0">
                <a:solidFill>
                  <a:schemeClr val="tx1"/>
                </a:solidFill>
                <a:latin typeface="Times New Roman" pitchFamily="18" charset="0"/>
                <a:cs typeface="Times New Roman" pitchFamily="18" charset="0"/>
              </a:rPr>
              <a:t>Hence these two factors define the efficiency of an algorithm.</a:t>
            </a:r>
          </a:p>
          <a:p>
            <a:pPr fontAlgn="base"/>
            <a:r>
              <a:rPr lang="en-GB" b="1" dirty="0">
                <a:solidFill>
                  <a:schemeClr val="tx1"/>
                </a:solidFill>
                <a:latin typeface="Times New Roman" pitchFamily="18" charset="0"/>
                <a:cs typeface="Times New Roman" pitchFamily="18" charset="0"/>
              </a:rPr>
              <a:t>Time Factor</a:t>
            </a:r>
            <a:r>
              <a:rPr lang="en-GB" dirty="0">
                <a:solidFill>
                  <a:schemeClr val="tx1"/>
                </a:solidFill>
                <a:latin typeface="Times New Roman" pitchFamily="18" charset="0"/>
                <a:cs typeface="Times New Roman" pitchFamily="18" charset="0"/>
              </a:rPr>
              <a:t>: Time is measured by counting the number of key operations such as comparisons in the sorting algorithm.</a:t>
            </a:r>
          </a:p>
          <a:p>
            <a:pPr fontAlgn="base"/>
            <a:r>
              <a:rPr lang="en-GB" b="1" dirty="0">
                <a:solidFill>
                  <a:schemeClr val="tx1"/>
                </a:solidFill>
                <a:latin typeface="Times New Roman" pitchFamily="18" charset="0"/>
                <a:cs typeface="Times New Roman" pitchFamily="18" charset="0"/>
              </a:rPr>
              <a:t>Space Factor</a:t>
            </a:r>
            <a:r>
              <a:rPr lang="en-GB" dirty="0">
                <a:solidFill>
                  <a:schemeClr val="tx1"/>
                </a:solidFill>
                <a:latin typeface="Times New Roman" pitchFamily="18" charset="0"/>
                <a:cs typeface="Times New Roman" pitchFamily="18" charset="0"/>
              </a:rPr>
              <a:t>: Space is measured by counting the maximum memory space required by the algorithm to run/execute.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B7B09924-37BC-4EE3-A5B0-5B41DED3E0C0}" type="datetime1">
              <a:rPr lang="en-US" smtClean="0"/>
              <a:t>7/6/24</a:t>
            </a:fld>
            <a:endParaRPr lang="en-US"/>
          </a:p>
        </p:txBody>
      </p:sp>
    </p:spTree>
    <p:extLst>
      <p:ext uri="{BB962C8B-B14F-4D97-AF65-F5344CB8AC3E}">
        <p14:creationId xmlns:p14="http://schemas.microsoft.com/office/powerpoint/2010/main" val="347253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96348"/>
          </a:xfrm>
          <a:prstGeom prst="rect">
            <a:avLst/>
          </a:prstGeom>
          <a:noFill/>
          <a:ln>
            <a:noFill/>
          </a:ln>
        </p:spPr>
        <p:txBody>
          <a:bodyPr spcFirstLastPara="1" wrap="square" lIns="68575" tIns="34275" rIns="68575" bIns="34275" anchor="ctr" anchorCtr="0">
            <a:noAutofit/>
          </a:bodyPr>
          <a:lstStyle/>
          <a:p>
            <a:r>
              <a:rPr lang="en-GB" sz="2400" b="1" dirty="0">
                <a:latin typeface="Times New Roman" pitchFamily="18" charset="0"/>
                <a:cs typeface="Times New Roman" pitchFamily="18" charset="0"/>
              </a:rPr>
              <a:t>Complexity of an algorithm can be divided into two types</a:t>
            </a:r>
            <a:r>
              <a:rPr lang="en-GB" sz="3200" dirty="0"/>
              <a:t>:</a:t>
            </a: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655984"/>
            <a:ext cx="8521110" cy="3978160"/>
          </a:xfrm>
          <a:prstGeom prst="rect">
            <a:avLst/>
          </a:prstGeom>
          <a:noFill/>
          <a:ln>
            <a:noFill/>
          </a:ln>
        </p:spPr>
        <p:txBody>
          <a:bodyPr spcFirstLastPara="1" wrap="square" lIns="68575" tIns="34275" rIns="68575" bIns="34275" anchor="t" anchorCtr="0">
            <a:noAutofit/>
          </a:bodyPr>
          <a:lstStyle/>
          <a:p>
            <a:pPr algn="just"/>
            <a:r>
              <a:rPr lang="en-GB" sz="2400" b="1" u="sng" dirty="0">
                <a:solidFill>
                  <a:schemeClr val="tx1"/>
                </a:solidFill>
                <a:latin typeface="Times New Roman" pitchFamily="18" charset="0"/>
                <a:cs typeface="Times New Roman" pitchFamily="18" charset="0"/>
                <a:hlinkClick r:id="rId3"/>
              </a:rPr>
              <a:t>Time Complexity</a:t>
            </a:r>
            <a:r>
              <a:rPr lang="en-GB" sz="2400" b="1" dirty="0">
                <a:solidFill>
                  <a:schemeClr val="tx1"/>
                </a:solidFill>
                <a:latin typeface="Times New Roman" pitchFamily="18" charset="0"/>
                <a:cs typeface="Times New Roman" pitchFamily="18" charset="0"/>
              </a:rPr>
              <a:t>:</a:t>
            </a:r>
            <a:r>
              <a:rPr lang="en-GB" sz="2400" dirty="0">
                <a:solidFill>
                  <a:schemeClr val="tx1"/>
                </a:solidFill>
                <a:latin typeface="Times New Roman" pitchFamily="18" charset="0"/>
                <a:cs typeface="Times New Roman" pitchFamily="18" charset="0"/>
              </a:rPr>
              <a:t> The time complexity of an algorithm refers to the amount of time that is required by the algorithm to execute and get the result. This can be for normal operations, conditional if-else statements, loop statements, etc.</a:t>
            </a:r>
          </a:p>
          <a:p>
            <a:pPr algn="just"/>
            <a:endParaRPr lang="en-GB" sz="2400" dirty="0">
              <a:solidFill>
                <a:schemeClr val="tx1"/>
              </a:solidFill>
              <a:latin typeface="Times New Roman" pitchFamily="18" charset="0"/>
              <a:cs typeface="Times New Roman" pitchFamily="18" charset="0"/>
            </a:endParaRPr>
          </a:p>
          <a:p>
            <a:pPr algn="just"/>
            <a:r>
              <a:rPr lang="en-GB" sz="2400" b="1" u="sng" dirty="0">
                <a:solidFill>
                  <a:schemeClr val="tx1"/>
                </a:solidFill>
                <a:latin typeface="Times New Roman" pitchFamily="18" charset="0"/>
                <a:cs typeface="Times New Roman" pitchFamily="18" charset="0"/>
                <a:hlinkClick r:id="rId3"/>
              </a:rPr>
              <a:t>Space Complexity</a:t>
            </a:r>
            <a:r>
              <a:rPr lang="en-GB" sz="2400" b="1" dirty="0">
                <a:solidFill>
                  <a:schemeClr val="tx1"/>
                </a:solidFill>
                <a:latin typeface="Times New Roman" pitchFamily="18" charset="0"/>
                <a:cs typeface="Times New Roman" pitchFamily="18" charset="0"/>
              </a:rPr>
              <a:t>:</a:t>
            </a:r>
            <a:r>
              <a:rPr lang="en-GB" sz="2400" dirty="0">
                <a:solidFill>
                  <a:schemeClr val="tx1"/>
                </a:solidFill>
                <a:latin typeface="Times New Roman" pitchFamily="18" charset="0"/>
                <a:cs typeface="Times New Roman" pitchFamily="18" charset="0"/>
              </a:rPr>
              <a:t> The space complexity of an algorithm refers to the amount of memory required by the algorithm to store the variables and get the result. This can be for inputs, temporary operations, or outputs. </a:t>
            </a:r>
            <a:endParaRPr lang="en-US"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E7B8ADF-A54C-477A-AFDF-2F93CC0A0F04}" type="datetime1">
              <a:rPr lang="en-US" smtClean="0"/>
              <a:t>7/6/24</a:t>
            </a:fld>
            <a:endParaRPr lang="en-US"/>
          </a:p>
        </p:txBody>
      </p:sp>
    </p:spTree>
    <p:extLst>
      <p:ext uri="{BB962C8B-B14F-4D97-AF65-F5344CB8AC3E}">
        <p14:creationId xmlns:p14="http://schemas.microsoft.com/office/powerpoint/2010/main" val="3472530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994200"/>
          </a:xfrm>
          <a:prstGeom prst="rect">
            <a:avLst/>
          </a:prstGeom>
          <a:noFill/>
          <a:ln>
            <a:noFill/>
          </a:ln>
        </p:spPr>
        <p:txBody>
          <a:bodyPr spcFirstLastPara="1" wrap="square" lIns="68575" tIns="34275" rIns="68575" bIns="34275" anchor="ctr" anchorCtr="0">
            <a:noAutofit/>
          </a:bodyPr>
          <a:lstStyle/>
          <a:p>
            <a:pPr lvl="0"/>
            <a:r>
              <a:rPr lang="en-GB" b="1" dirty="0"/>
              <a:t>How to calculate Time Complexity?</a:t>
            </a:r>
            <a:endParaRPr dirty="0"/>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pPr fontAlgn="base"/>
            <a:r>
              <a:rPr lang="en-GB" sz="2000" dirty="0">
                <a:solidFill>
                  <a:schemeClr val="tx1"/>
                </a:solidFill>
                <a:latin typeface="Times New Roman" pitchFamily="18" charset="0"/>
                <a:cs typeface="Times New Roman" pitchFamily="18" charset="0"/>
              </a:rPr>
              <a:t>The time complexity of an algorithm is also calculated by determining the following 2 components: </a:t>
            </a:r>
          </a:p>
          <a:p>
            <a:pPr fontAlgn="base"/>
            <a:r>
              <a:rPr lang="en-GB" sz="2000" b="1" dirty="0">
                <a:solidFill>
                  <a:schemeClr val="tx1"/>
                </a:solidFill>
                <a:latin typeface="Times New Roman" pitchFamily="18" charset="0"/>
                <a:cs typeface="Times New Roman" pitchFamily="18" charset="0"/>
              </a:rPr>
              <a:t>Constant time part:</a:t>
            </a:r>
            <a:r>
              <a:rPr lang="en-GB" sz="2000" dirty="0">
                <a:solidFill>
                  <a:schemeClr val="tx1"/>
                </a:solidFill>
                <a:latin typeface="Times New Roman" pitchFamily="18" charset="0"/>
                <a:cs typeface="Times New Roman" pitchFamily="18" charset="0"/>
              </a:rPr>
              <a:t> Any instruction that is executed just once comes in this part. For example, input, output, if-else, switch, arithmetic operations etc.</a:t>
            </a:r>
          </a:p>
          <a:p>
            <a:pPr fontAlgn="base"/>
            <a:r>
              <a:rPr lang="en-GB" sz="2000" b="1" dirty="0">
                <a:solidFill>
                  <a:schemeClr val="tx1"/>
                </a:solidFill>
                <a:latin typeface="Times New Roman" pitchFamily="18" charset="0"/>
                <a:cs typeface="Times New Roman" pitchFamily="18" charset="0"/>
              </a:rPr>
              <a:t>Variable Time Part:</a:t>
            </a:r>
            <a:r>
              <a:rPr lang="en-GB" sz="2000" dirty="0">
                <a:solidFill>
                  <a:schemeClr val="tx1"/>
                </a:solidFill>
                <a:latin typeface="Times New Roman" pitchFamily="18" charset="0"/>
                <a:cs typeface="Times New Roman" pitchFamily="18" charset="0"/>
              </a:rPr>
              <a:t> Any instruction that is executed more than once, say n times, comes in this part. For example, loops, recursion, etc.</a:t>
            </a:r>
          </a:p>
          <a:p>
            <a:pPr fontAlgn="base"/>
            <a:r>
              <a:rPr lang="en-GB" sz="2000" dirty="0">
                <a:solidFill>
                  <a:schemeClr val="tx1"/>
                </a:solidFill>
                <a:latin typeface="Times New Roman" pitchFamily="18" charset="0"/>
                <a:cs typeface="Times New Roman" pitchFamily="18" charset="0"/>
              </a:rPr>
              <a:t>Therefore Time complexity of any algorithm P is </a:t>
            </a:r>
            <a:r>
              <a:rPr lang="en-GB" sz="2000" b="1" dirty="0">
                <a:solidFill>
                  <a:schemeClr val="tx1"/>
                </a:solidFill>
                <a:latin typeface="Times New Roman" pitchFamily="18" charset="0"/>
                <a:cs typeface="Times New Roman" pitchFamily="18" charset="0"/>
              </a:rPr>
              <a:t>T(P) = C + TP(I)</a:t>
            </a:r>
            <a:r>
              <a:rPr lang="en-GB" sz="2000" dirty="0">
                <a:solidFill>
                  <a:schemeClr val="tx1"/>
                </a:solidFill>
                <a:latin typeface="Times New Roman" pitchFamily="18" charset="0"/>
                <a:cs typeface="Times New Roman" pitchFamily="18" charset="0"/>
              </a:rPr>
              <a:t>, where C is the constant time part and TP(I) is the variable part of the algorithm, which depends on the instance characteristic I.</a:t>
            </a:r>
          </a:p>
          <a:p>
            <a:endParaRPr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18EDC64-2F8E-49E6-AD29-583BB3B3CF00}" type="datetime1">
              <a:rPr lang="en-US" smtClean="0"/>
              <a:t>7/6/24</a:t>
            </a:fld>
            <a:endParaRPr lang="en-US"/>
          </a:p>
        </p:txBody>
      </p:sp>
    </p:spTree>
    <p:extLst>
      <p:ext uri="{BB962C8B-B14F-4D97-AF65-F5344CB8AC3E}">
        <p14:creationId xmlns:p14="http://schemas.microsoft.com/office/powerpoint/2010/main" val="347253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457200"/>
          </a:xfrm>
          <a:prstGeom prst="rect">
            <a:avLst/>
          </a:prstGeom>
          <a:noFill/>
          <a:ln>
            <a:noFill/>
          </a:ln>
        </p:spPr>
        <p:txBody>
          <a:bodyPr spcFirstLastPara="1" wrap="square" lIns="68575" tIns="34275" rIns="68575" bIns="34275" anchor="ctr" anchorCtr="0">
            <a:noAutofit/>
          </a:bodyPr>
          <a:lstStyle/>
          <a:p>
            <a:pPr lvl="0"/>
            <a:r>
              <a:rPr lang="en-GB" b="1" dirty="0"/>
              <a:t>Calculating Time Complexity</a:t>
            </a:r>
            <a:endParaRPr dirty="0"/>
          </a:p>
        </p:txBody>
      </p:sp>
      <p:sp>
        <p:nvSpPr>
          <p:cNvPr id="137" name="Google Shape;137;p21"/>
          <p:cNvSpPr txBox="1">
            <a:spLocks noGrp="1"/>
          </p:cNvSpPr>
          <p:nvPr>
            <p:ph type="body" idx="1"/>
          </p:nvPr>
        </p:nvSpPr>
        <p:spPr>
          <a:xfrm>
            <a:off x="297455" y="470517"/>
            <a:ext cx="8706070" cy="4090465"/>
          </a:xfrm>
          <a:prstGeom prst="rect">
            <a:avLst/>
          </a:prstGeom>
          <a:noFill/>
          <a:ln>
            <a:noFill/>
          </a:ln>
        </p:spPr>
        <p:txBody>
          <a:bodyPr spcFirstLastPara="1" wrap="square" lIns="68575" tIns="34275" rIns="68575" bIns="34275" numCol="2" anchor="t" anchorCtr="0">
            <a:noAutofit/>
          </a:bodyPr>
          <a:lstStyle/>
          <a:p>
            <a:pPr fontAlgn="base"/>
            <a:r>
              <a:rPr lang="en-GB" b="1" dirty="0">
                <a:solidFill>
                  <a:schemeClr val="tx1"/>
                </a:solidFill>
                <a:latin typeface="Times New Roman" pitchFamily="18" charset="0"/>
                <a:cs typeface="Times New Roman" pitchFamily="18" charset="0"/>
              </a:rPr>
              <a:t>Example:</a:t>
            </a:r>
            <a:r>
              <a:rPr lang="en-GB" dirty="0">
                <a:solidFill>
                  <a:schemeClr val="tx1"/>
                </a:solidFill>
                <a:latin typeface="Times New Roman" pitchFamily="18" charset="0"/>
                <a:cs typeface="Times New Roman" pitchFamily="18" charset="0"/>
              </a:rPr>
              <a:t> Consider the below algorithm for Linear Search</a:t>
            </a:r>
          </a:p>
          <a:p>
            <a:pPr fontAlgn="base"/>
            <a:endParaRPr lang="en-GB" dirty="0">
              <a:solidFill>
                <a:schemeClr val="tx1"/>
              </a:solidFill>
              <a:latin typeface="Times New Roman" pitchFamily="18" charset="0"/>
              <a:cs typeface="Times New Roman" pitchFamily="18" charset="0"/>
            </a:endParaRPr>
          </a:p>
          <a:p>
            <a:pPr fontAlgn="base"/>
            <a:r>
              <a:rPr lang="en-GB" b="1" dirty="0">
                <a:solidFill>
                  <a:schemeClr val="tx1"/>
                </a:solidFill>
                <a:latin typeface="Times New Roman" pitchFamily="18" charset="0"/>
                <a:cs typeface="Times New Roman" pitchFamily="18" charset="0"/>
              </a:rPr>
              <a:t>Step 1</a:t>
            </a:r>
            <a:r>
              <a:rPr lang="en-GB" dirty="0">
                <a:solidFill>
                  <a:schemeClr val="tx1"/>
                </a:solidFill>
                <a:latin typeface="Times New Roman" pitchFamily="18" charset="0"/>
                <a:cs typeface="Times New Roman" pitchFamily="18" charset="0"/>
              </a:rPr>
              <a:t>: START</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2</a:t>
            </a:r>
            <a:r>
              <a:rPr lang="en-GB" dirty="0">
                <a:solidFill>
                  <a:schemeClr val="tx1"/>
                </a:solidFill>
                <a:latin typeface="Times New Roman" pitchFamily="18" charset="0"/>
                <a:cs typeface="Times New Roman" pitchFamily="18" charset="0"/>
              </a:rPr>
              <a:t>: Get n elements of the array in </a:t>
            </a:r>
            <a:r>
              <a:rPr lang="en-GB" dirty="0" err="1">
                <a:solidFill>
                  <a:schemeClr val="tx1"/>
                </a:solidFill>
                <a:latin typeface="Times New Roman" pitchFamily="18" charset="0"/>
                <a:cs typeface="Times New Roman" pitchFamily="18" charset="0"/>
              </a:rPr>
              <a:t>arr</a:t>
            </a:r>
            <a:r>
              <a:rPr lang="en-GB" dirty="0">
                <a:solidFill>
                  <a:schemeClr val="tx1"/>
                </a:solidFill>
                <a:latin typeface="Times New Roman" pitchFamily="18" charset="0"/>
                <a:cs typeface="Times New Roman" pitchFamily="18" charset="0"/>
              </a:rPr>
              <a:t> and the number to be searched in x</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3:</a:t>
            </a:r>
            <a:r>
              <a:rPr lang="en-GB" dirty="0">
                <a:solidFill>
                  <a:schemeClr val="tx1"/>
                </a:solidFill>
                <a:latin typeface="Times New Roman" pitchFamily="18" charset="0"/>
                <a:cs typeface="Times New Roman" pitchFamily="18" charset="0"/>
              </a:rPr>
              <a:t> Start from the leftmost element of </a:t>
            </a:r>
            <a:r>
              <a:rPr lang="en-GB" dirty="0" err="1">
                <a:solidFill>
                  <a:schemeClr val="tx1"/>
                </a:solidFill>
                <a:latin typeface="Times New Roman" pitchFamily="18" charset="0"/>
                <a:cs typeface="Times New Roman" pitchFamily="18" charset="0"/>
              </a:rPr>
              <a:t>arr</a:t>
            </a:r>
            <a:r>
              <a:rPr lang="en-GB" dirty="0">
                <a:solidFill>
                  <a:schemeClr val="tx1"/>
                </a:solidFill>
                <a:latin typeface="Times New Roman" pitchFamily="18" charset="0"/>
                <a:cs typeface="Times New Roman" pitchFamily="18" charset="0"/>
              </a:rPr>
              <a:t>[] and one by one compare x with each element of </a:t>
            </a:r>
            <a:r>
              <a:rPr lang="en-GB" dirty="0" err="1">
                <a:solidFill>
                  <a:schemeClr val="tx1"/>
                </a:solidFill>
                <a:latin typeface="Times New Roman" pitchFamily="18" charset="0"/>
                <a:cs typeface="Times New Roman" pitchFamily="18" charset="0"/>
              </a:rPr>
              <a:t>arr</a:t>
            </a:r>
            <a:r>
              <a:rPr lang="en-GB" dirty="0">
                <a:solidFill>
                  <a:schemeClr val="tx1"/>
                </a:solidFill>
                <a:latin typeface="Times New Roman" pitchFamily="18" charset="0"/>
                <a:cs typeface="Times New Roman" pitchFamily="18" charset="0"/>
              </a:rPr>
              <a:t>[]</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4: </a:t>
            </a:r>
            <a:r>
              <a:rPr lang="en-GB" dirty="0">
                <a:solidFill>
                  <a:schemeClr val="tx1"/>
                </a:solidFill>
                <a:latin typeface="Times New Roman" pitchFamily="18" charset="0"/>
                <a:cs typeface="Times New Roman" pitchFamily="18" charset="0"/>
              </a:rPr>
              <a:t>If x matches with an element,     Print True.</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5:</a:t>
            </a:r>
            <a:r>
              <a:rPr lang="en-GB" dirty="0">
                <a:solidFill>
                  <a:schemeClr val="tx1"/>
                </a:solidFill>
                <a:latin typeface="Times New Roman" pitchFamily="18" charset="0"/>
                <a:cs typeface="Times New Roman" pitchFamily="18" charset="0"/>
              </a:rPr>
              <a:t> If x doesn’t match with any of the elements, Print False.</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6</a:t>
            </a:r>
            <a:r>
              <a:rPr lang="en-GB" dirty="0">
                <a:solidFill>
                  <a:schemeClr val="tx1"/>
                </a:solidFill>
                <a:latin typeface="Times New Roman" pitchFamily="18" charset="0"/>
                <a:cs typeface="Times New Roman" pitchFamily="18" charset="0"/>
              </a:rPr>
              <a:t>: END</a:t>
            </a:r>
            <a:br>
              <a:rPr lang="en-GB" dirty="0">
                <a:solidFill>
                  <a:schemeClr val="tx1"/>
                </a:solidFill>
                <a:latin typeface="Times New Roman" pitchFamily="18" charset="0"/>
                <a:cs typeface="Times New Roman" pitchFamily="18" charset="0"/>
              </a:rPr>
            </a:br>
            <a:endParaRPr lang="en-GB" dirty="0">
              <a:solidFill>
                <a:schemeClr val="tx1"/>
              </a:solidFill>
              <a:latin typeface="Times New Roman" pitchFamily="18" charset="0"/>
              <a:cs typeface="Times New Roman" pitchFamily="18" charset="0"/>
            </a:endParaRPr>
          </a:p>
          <a:p>
            <a:pPr fontAlgn="base"/>
            <a:endParaRPr lang="en-GB" b="1" dirty="0">
              <a:solidFill>
                <a:schemeClr val="tx1"/>
              </a:solidFill>
              <a:latin typeface="Times New Roman" pitchFamily="18" charset="0"/>
              <a:cs typeface="Times New Roman" pitchFamily="18" charset="0"/>
            </a:endParaRPr>
          </a:p>
          <a:p>
            <a:pPr fontAlgn="base"/>
            <a:r>
              <a:rPr lang="en-GB" b="1" dirty="0">
                <a:solidFill>
                  <a:schemeClr val="tx1"/>
                </a:solidFill>
                <a:latin typeface="Times New Roman" pitchFamily="18" charset="0"/>
                <a:cs typeface="Times New Roman" pitchFamily="18" charset="0"/>
              </a:rPr>
              <a:t>Example:</a:t>
            </a:r>
            <a:r>
              <a:rPr lang="en-GB" dirty="0">
                <a:solidFill>
                  <a:schemeClr val="tx1"/>
                </a:solidFill>
                <a:latin typeface="Times New Roman" pitchFamily="18" charset="0"/>
                <a:cs typeface="Times New Roman" pitchFamily="18" charset="0"/>
              </a:rPr>
              <a:t> In the algorithm of Linear Search above, the time complexity is calculated as follows:</a:t>
            </a:r>
          </a:p>
          <a:p>
            <a:pPr fontAlgn="base"/>
            <a:r>
              <a:rPr lang="en-GB" b="1" dirty="0">
                <a:solidFill>
                  <a:schemeClr val="tx1"/>
                </a:solidFill>
                <a:latin typeface="Times New Roman" pitchFamily="18" charset="0"/>
                <a:cs typeface="Times New Roman" pitchFamily="18" charset="0"/>
              </a:rPr>
              <a:t>Step 1:</a:t>
            </a:r>
            <a:r>
              <a:rPr lang="en-GB" dirty="0">
                <a:solidFill>
                  <a:schemeClr val="tx1"/>
                </a:solidFill>
                <a:latin typeface="Times New Roman" pitchFamily="18" charset="0"/>
                <a:cs typeface="Times New Roman" pitchFamily="18" charset="0"/>
              </a:rPr>
              <a:t> –Constant Time  1</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2: </a:t>
            </a:r>
            <a:r>
              <a:rPr lang="en-GB" dirty="0">
                <a:solidFill>
                  <a:schemeClr val="tx1"/>
                </a:solidFill>
                <a:latin typeface="Times New Roman" pitchFamily="18" charset="0"/>
                <a:cs typeface="Times New Roman" pitchFamily="18" charset="0"/>
              </a:rPr>
              <a:t>— Constant Time (Taking x input). 1</a:t>
            </a:r>
            <a:br>
              <a:rPr lang="en-GB" b="1"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3: </a:t>
            </a:r>
            <a:r>
              <a:rPr lang="en-GB" dirty="0">
                <a:solidFill>
                  <a:schemeClr val="tx1"/>
                </a:solidFill>
                <a:latin typeface="Times New Roman" pitchFamily="18" charset="0"/>
                <a:cs typeface="Times New Roman" pitchFamily="18" charset="0"/>
              </a:rPr>
              <a:t>–Variable Time (Till the length of the Array (n) or the index of the found element) n</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4: </a:t>
            </a:r>
            <a:r>
              <a:rPr lang="en-GB" dirty="0">
                <a:solidFill>
                  <a:schemeClr val="tx1"/>
                </a:solidFill>
                <a:latin typeface="Times New Roman" pitchFamily="18" charset="0"/>
                <a:cs typeface="Times New Roman" pitchFamily="18" charset="0"/>
              </a:rPr>
              <a:t>–Constant Time 1</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5</a:t>
            </a:r>
            <a:r>
              <a:rPr lang="en-GB" dirty="0">
                <a:solidFill>
                  <a:schemeClr val="tx1"/>
                </a:solidFill>
                <a:latin typeface="Times New Roman" pitchFamily="18" charset="0"/>
                <a:cs typeface="Times New Roman" pitchFamily="18" charset="0"/>
              </a:rPr>
              <a:t>: –Constant Time 1</a:t>
            </a:r>
            <a:br>
              <a:rPr lang="en-GB" dirty="0">
                <a:solidFill>
                  <a:schemeClr val="tx1"/>
                </a:solidFill>
                <a:latin typeface="Times New Roman" pitchFamily="18" charset="0"/>
                <a:cs typeface="Times New Roman" pitchFamily="18" charset="0"/>
              </a:rPr>
            </a:br>
            <a:r>
              <a:rPr lang="en-GB" b="1" dirty="0">
                <a:solidFill>
                  <a:schemeClr val="tx1"/>
                </a:solidFill>
                <a:latin typeface="Times New Roman" pitchFamily="18" charset="0"/>
                <a:cs typeface="Times New Roman" pitchFamily="18" charset="0"/>
              </a:rPr>
              <a:t>Step 6:</a:t>
            </a:r>
            <a:r>
              <a:rPr lang="en-GB" dirty="0">
                <a:solidFill>
                  <a:schemeClr val="tx1"/>
                </a:solidFill>
                <a:latin typeface="Times New Roman" pitchFamily="18" charset="0"/>
                <a:cs typeface="Times New Roman" pitchFamily="18" charset="0"/>
              </a:rPr>
              <a:t> –Constant Time 1</a:t>
            </a:r>
            <a:br>
              <a:rPr lang="en-GB" dirty="0">
                <a:solidFill>
                  <a:schemeClr val="tx1"/>
                </a:solidFill>
                <a:latin typeface="Times New Roman" pitchFamily="18" charset="0"/>
                <a:cs typeface="Times New Roman" pitchFamily="18" charset="0"/>
              </a:rPr>
            </a:br>
            <a:r>
              <a:rPr lang="en-GB" dirty="0">
                <a:solidFill>
                  <a:schemeClr val="tx1"/>
                </a:solidFill>
                <a:latin typeface="Times New Roman" pitchFamily="18" charset="0"/>
                <a:cs typeface="Times New Roman" pitchFamily="18" charset="0"/>
              </a:rPr>
              <a:t>Hence, T(P) = 5 + n, which can be said as T(n).</a:t>
            </a: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A2D5EFE-445C-445E-BC15-0D4C3A15835F}" type="datetime1">
              <a:rPr lang="en-US" smtClean="0"/>
              <a:t>7/6/24</a:t>
            </a:fld>
            <a:endParaRPr lang="en-US"/>
          </a:p>
        </p:txBody>
      </p:sp>
    </p:spTree>
    <p:extLst>
      <p:ext uri="{BB962C8B-B14F-4D97-AF65-F5344CB8AC3E}">
        <p14:creationId xmlns:p14="http://schemas.microsoft.com/office/powerpoint/2010/main" val="1461210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55374"/>
          </a:xfrm>
          <a:prstGeom prst="rect">
            <a:avLst/>
          </a:prstGeom>
          <a:noFill/>
          <a:ln>
            <a:noFill/>
          </a:ln>
        </p:spPr>
        <p:txBody>
          <a:bodyPr spcFirstLastPara="1" wrap="square" lIns="68575" tIns="34275" rIns="68575" bIns="34275" anchor="ctr" anchorCtr="0">
            <a:noAutofit/>
          </a:bodyPr>
          <a:lstStyle/>
          <a:p>
            <a:pPr lvl="0"/>
            <a:r>
              <a:rPr lang="en-GB" b="1" dirty="0"/>
              <a:t>How to calculate Space Complexity?</a:t>
            </a:r>
            <a:endParaRPr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576470"/>
            <a:ext cx="8521110" cy="4190805"/>
          </a:xfrm>
          <a:prstGeom prst="rect">
            <a:avLst/>
          </a:prstGeom>
          <a:noFill/>
          <a:ln>
            <a:noFill/>
          </a:ln>
        </p:spPr>
        <p:txBody>
          <a:bodyPr spcFirstLastPara="1" wrap="square" lIns="68575" tIns="34275" rIns="68575" bIns="34275" anchor="t" anchorCtr="0">
            <a:noAutofit/>
          </a:bodyPr>
          <a:lstStyle/>
          <a:p>
            <a:pPr fontAlgn="base"/>
            <a:r>
              <a:rPr lang="en-GB" dirty="0">
                <a:solidFill>
                  <a:schemeClr val="tx1"/>
                </a:solidFill>
                <a:latin typeface="Times New Roman" pitchFamily="18" charset="0"/>
                <a:cs typeface="Times New Roman" pitchFamily="18" charset="0"/>
              </a:rPr>
              <a:t>The space complexity of an algorithm is calculated by determining the following 2 components: </a:t>
            </a:r>
          </a:p>
          <a:p>
            <a:pPr fontAlgn="base"/>
            <a:r>
              <a:rPr lang="en-GB" b="1" dirty="0">
                <a:solidFill>
                  <a:schemeClr val="tx1"/>
                </a:solidFill>
                <a:latin typeface="Times New Roman" pitchFamily="18" charset="0"/>
                <a:cs typeface="Times New Roman" pitchFamily="18" charset="0"/>
              </a:rPr>
              <a:t>Fixed Part:</a:t>
            </a:r>
            <a:r>
              <a:rPr lang="en-GB" dirty="0">
                <a:solidFill>
                  <a:schemeClr val="tx1"/>
                </a:solidFill>
                <a:latin typeface="Times New Roman" pitchFamily="18" charset="0"/>
                <a:cs typeface="Times New Roman" pitchFamily="18" charset="0"/>
              </a:rPr>
              <a:t> This refers to the space that is definitely required by the algorithm. For example, input variables, output variables, program size, etc.</a:t>
            </a:r>
          </a:p>
          <a:p>
            <a:pPr fontAlgn="base"/>
            <a:r>
              <a:rPr lang="en-GB" b="1" dirty="0">
                <a:solidFill>
                  <a:schemeClr val="tx1"/>
                </a:solidFill>
                <a:latin typeface="Times New Roman" pitchFamily="18" charset="0"/>
                <a:cs typeface="Times New Roman" pitchFamily="18" charset="0"/>
              </a:rPr>
              <a:t>Variable Part:</a:t>
            </a:r>
            <a:r>
              <a:rPr lang="en-GB" dirty="0">
                <a:solidFill>
                  <a:schemeClr val="tx1"/>
                </a:solidFill>
                <a:latin typeface="Times New Roman" pitchFamily="18" charset="0"/>
                <a:cs typeface="Times New Roman" pitchFamily="18" charset="0"/>
              </a:rPr>
              <a:t> This refers to the space that can be different based on the implementation of the algorithm. For example, temporary variables, dynamic memory allocation, recursion stack space, etc.</a:t>
            </a:r>
            <a:br>
              <a:rPr lang="en-GB" dirty="0">
                <a:solidFill>
                  <a:schemeClr val="tx1"/>
                </a:solidFill>
                <a:latin typeface="Times New Roman" pitchFamily="18" charset="0"/>
                <a:cs typeface="Times New Roman" pitchFamily="18" charset="0"/>
              </a:rPr>
            </a:br>
            <a:r>
              <a:rPr lang="en-GB" dirty="0">
                <a:solidFill>
                  <a:schemeClr val="tx1"/>
                </a:solidFill>
                <a:latin typeface="Times New Roman" pitchFamily="18" charset="0"/>
                <a:cs typeface="Times New Roman" pitchFamily="18" charset="0"/>
              </a:rPr>
              <a:t>Therefore Space complexity </a:t>
            </a:r>
            <a:r>
              <a:rPr lang="en-GB" b="1" dirty="0">
                <a:solidFill>
                  <a:schemeClr val="tx1"/>
                </a:solidFill>
                <a:latin typeface="Times New Roman" pitchFamily="18" charset="0"/>
                <a:cs typeface="Times New Roman" pitchFamily="18" charset="0"/>
              </a:rPr>
              <a:t>S(P)</a:t>
            </a:r>
            <a:r>
              <a:rPr lang="en-GB" dirty="0">
                <a:solidFill>
                  <a:schemeClr val="tx1"/>
                </a:solidFill>
                <a:latin typeface="Times New Roman" pitchFamily="18" charset="0"/>
                <a:cs typeface="Times New Roman" pitchFamily="18" charset="0"/>
              </a:rPr>
              <a:t> of any algorithm P is </a:t>
            </a:r>
            <a:r>
              <a:rPr lang="en-GB" b="1" dirty="0">
                <a:solidFill>
                  <a:schemeClr val="tx1"/>
                </a:solidFill>
                <a:latin typeface="Times New Roman" pitchFamily="18" charset="0"/>
                <a:cs typeface="Times New Roman" pitchFamily="18" charset="0"/>
              </a:rPr>
              <a:t>S(P) = C + SP(I)</a:t>
            </a:r>
            <a:r>
              <a:rPr lang="en-GB" dirty="0">
                <a:solidFill>
                  <a:schemeClr val="tx1"/>
                </a:solidFill>
                <a:latin typeface="Times New Roman" pitchFamily="18" charset="0"/>
                <a:cs typeface="Times New Roman" pitchFamily="18" charset="0"/>
              </a:rPr>
              <a:t>, where C is the fixed part and S(I) is the variable part of the algorithm, which depends on instance characteristic I.</a:t>
            </a:r>
          </a:p>
          <a:p>
            <a:r>
              <a:rPr lang="en-GB" dirty="0">
                <a:solidFill>
                  <a:schemeClr val="tx1"/>
                </a:solidFill>
                <a:latin typeface="Times New Roman" pitchFamily="18" charset="0"/>
                <a:cs typeface="Times New Roman" pitchFamily="18" charset="0"/>
              </a:rPr>
              <a:t>Here, There are 2 variables </a:t>
            </a:r>
            <a:r>
              <a:rPr lang="en-GB" dirty="0" err="1">
                <a:solidFill>
                  <a:schemeClr val="tx1"/>
                </a:solidFill>
                <a:latin typeface="Times New Roman" pitchFamily="18" charset="0"/>
                <a:cs typeface="Times New Roman" pitchFamily="18" charset="0"/>
              </a:rPr>
              <a:t>arr</a:t>
            </a:r>
            <a:r>
              <a:rPr lang="en-GB" dirty="0">
                <a:solidFill>
                  <a:schemeClr val="tx1"/>
                </a:solidFill>
                <a:latin typeface="Times New Roman" pitchFamily="18" charset="0"/>
                <a:cs typeface="Times New Roman" pitchFamily="18" charset="0"/>
              </a:rPr>
              <a:t>[], and x, where the </a:t>
            </a:r>
            <a:r>
              <a:rPr lang="en-GB" dirty="0" err="1">
                <a:solidFill>
                  <a:schemeClr val="tx1"/>
                </a:solidFill>
                <a:latin typeface="Times New Roman" pitchFamily="18" charset="0"/>
                <a:cs typeface="Times New Roman" pitchFamily="18" charset="0"/>
              </a:rPr>
              <a:t>arr</a:t>
            </a:r>
            <a:r>
              <a:rPr lang="en-GB" dirty="0">
                <a:solidFill>
                  <a:schemeClr val="tx1"/>
                </a:solidFill>
                <a:latin typeface="Times New Roman" pitchFamily="18" charset="0"/>
                <a:cs typeface="Times New Roman" pitchFamily="18" charset="0"/>
              </a:rPr>
              <a:t>[] is the variable part of n elements and x is the fixed part. Hence S(P) = 1+n. So, the space complexity depends on n(number of elements). Now, space depends on data types of given variables and constant types and it will be multiplied accordingly.</a:t>
            </a:r>
          </a:p>
          <a:p>
            <a:endParaRPr lang="en-GB" dirty="0">
              <a:solidFill>
                <a:schemeClr val="tx1"/>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1CFE72E-3B38-4F0D-A927-A0ADB0A9715D}" type="datetime1">
              <a:rPr lang="en-US" smtClean="0"/>
              <a:t>7/6/24</a:t>
            </a:fld>
            <a:endParaRPr lang="en-US"/>
          </a:p>
        </p:txBody>
      </p:sp>
    </p:spTree>
    <p:extLst>
      <p:ext uri="{BB962C8B-B14F-4D97-AF65-F5344CB8AC3E}">
        <p14:creationId xmlns:p14="http://schemas.microsoft.com/office/powerpoint/2010/main" val="1087308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994200"/>
          </a:xfrm>
          <a:prstGeom prst="rect">
            <a:avLst/>
          </a:prstGeom>
          <a:noFill/>
          <a:ln>
            <a:noFill/>
          </a:ln>
        </p:spPr>
        <p:txBody>
          <a:bodyPr spcFirstLastPara="1" wrap="square" lIns="68575" tIns="34275" rIns="68575" bIns="34275" anchor="ctr" anchorCtr="0">
            <a:noAutofit/>
          </a:bodyPr>
          <a:lstStyle/>
          <a:p>
            <a:br>
              <a:rPr lang="en-GB" b="1" dirty="0"/>
            </a:br>
            <a:r>
              <a:rPr lang="en-GB" b="1" dirty="0"/>
              <a:t>How to express an Algorithm?</a:t>
            </a:r>
            <a:br>
              <a:rPr lang="en-GB" b="1" dirty="0"/>
            </a:br>
            <a:br>
              <a:rPr lang="en-US" b="1" dirty="0"/>
            </a:br>
            <a:endParaRPr dirty="0"/>
          </a:p>
        </p:txBody>
      </p:sp>
      <p:sp>
        <p:nvSpPr>
          <p:cNvPr id="137" name="Google Shape;137;p21"/>
          <p:cNvSpPr txBox="1">
            <a:spLocks noGrp="1"/>
          </p:cNvSpPr>
          <p:nvPr>
            <p:ph type="body" idx="1"/>
          </p:nvPr>
        </p:nvSpPr>
        <p:spPr>
          <a:xfrm>
            <a:off x="297455" y="765313"/>
            <a:ext cx="8521110" cy="3960922"/>
          </a:xfrm>
          <a:prstGeom prst="rect">
            <a:avLst/>
          </a:prstGeom>
          <a:noFill/>
          <a:ln>
            <a:noFill/>
          </a:ln>
        </p:spPr>
        <p:txBody>
          <a:bodyPr spcFirstLastPara="1" wrap="square" lIns="68575" tIns="34275" rIns="68575" bIns="34275" anchor="t" anchorCtr="0">
            <a:noAutofit/>
          </a:bodyPr>
          <a:lstStyle/>
          <a:p>
            <a:pPr marL="482600" indent="-342900" fontAlgn="base">
              <a:buSzPct val="90000"/>
              <a:buFont typeface="+mj-lt"/>
              <a:buAutoNum type="arabicPeriod"/>
            </a:pPr>
            <a:r>
              <a:rPr lang="en-GB" b="1" dirty="0">
                <a:solidFill>
                  <a:schemeClr val="tx1"/>
                </a:solidFill>
                <a:latin typeface="Times New Roman" pitchFamily="18" charset="0"/>
                <a:cs typeface="Times New Roman" pitchFamily="18" charset="0"/>
              </a:rPr>
              <a:t>Natural Language :-</a:t>
            </a:r>
            <a:r>
              <a:rPr lang="en-GB" dirty="0">
                <a:solidFill>
                  <a:schemeClr val="tx1"/>
                </a:solidFill>
                <a:latin typeface="Times New Roman" pitchFamily="18" charset="0"/>
                <a:cs typeface="Times New Roman" pitchFamily="18" charset="0"/>
              </a:rPr>
              <a:t> Here we express the Algorithm in natural English language. It is too hard to understand the algorithm from it.</a:t>
            </a:r>
          </a:p>
          <a:p>
            <a:pPr marL="482600" indent="-342900" fontAlgn="base">
              <a:buSzPct val="90000"/>
              <a:buFont typeface="+mj-lt"/>
              <a:buAutoNum type="arabicPeriod"/>
            </a:pPr>
            <a:r>
              <a:rPr lang="en-GB" b="1" u="sng" dirty="0">
                <a:solidFill>
                  <a:schemeClr val="tx1"/>
                </a:solidFill>
                <a:latin typeface="Times New Roman" pitchFamily="18" charset="0"/>
                <a:cs typeface="Times New Roman" pitchFamily="18" charset="0"/>
                <a:hlinkClick r:id="rId3"/>
              </a:rPr>
              <a:t>Flow Chat</a:t>
            </a:r>
            <a:r>
              <a:rPr lang="en-GB" b="1" dirty="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 Here we express the Algorithm by making graphical/pictorial representation of it. It is easier to understand than Natural Language.</a:t>
            </a:r>
          </a:p>
          <a:p>
            <a:pPr marL="482600" indent="-342900" fontAlgn="base">
              <a:buSzPct val="90000"/>
              <a:buFont typeface="+mj-lt"/>
              <a:buAutoNum type="arabicPeriod"/>
            </a:pPr>
            <a:r>
              <a:rPr lang="en-GB" b="1" u="sng" dirty="0">
                <a:solidFill>
                  <a:schemeClr val="tx1"/>
                </a:solidFill>
                <a:latin typeface="Times New Roman" pitchFamily="18" charset="0"/>
                <a:cs typeface="Times New Roman" pitchFamily="18" charset="0"/>
                <a:hlinkClick r:id="rId4"/>
              </a:rPr>
              <a:t>Pseudo Code</a:t>
            </a:r>
            <a:r>
              <a:rPr lang="en-GB" b="1" dirty="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 Here we express the Algorithm in the form of annotations and informative text written in plain English which is very much similar to the real code but as it has no syntax like any of the programming language, it can’t be compiled or interpreted by the computer. It is the best way to express an algorithm because it can be understood by even a layman with some school level programming knowledge.</a:t>
            </a:r>
          </a:p>
          <a:p>
            <a:pPr marL="139700" indent="0" algn="just">
              <a:buNone/>
            </a:pP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96E8577-8352-4380-8DEE-2C3689F188DF}" type="datetime1">
              <a:rPr lang="en-US" smtClean="0"/>
              <a:t>7/6/24</a:t>
            </a:fld>
            <a:endParaRPr lang="en-US"/>
          </a:p>
        </p:txBody>
      </p:sp>
    </p:spTree>
    <p:extLst>
      <p:ext uri="{BB962C8B-B14F-4D97-AF65-F5344CB8AC3E}">
        <p14:creationId xmlns:p14="http://schemas.microsoft.com/office/powerpoint/2010/main" val="160097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7647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SzPts val="1400"/>
              <a:buNone/>
            </a:pPr>
            <a:r>
              <a:rPr lang="en-US" b="1" dirty="0">
                <a:latin typeface="Times New Roman" pitchFamily="18" charset="0"/>
                <a:cs typeface="Times New Roman" pitchFamily="18" charset="0"/>
              </a:rPr>
              <a:t>Cases of Analysis</a:t>
            </a:r>
            <a:endParaRPr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725557"/>
            <a:ext cx="8521110" cy="3835425"/>
          </a:xfrm>
          <a:prstGeom prst="rect">
            <a:avLst/>
          </a:prstGeom>
          <a:noFill/>
          <a:ln>
            <a:noFill/>
          </a:ln>
        </p:spPr>
        <p:txBody>
          <a:bodyPr spcFirstLastPara="1" wrap="square" lIns="68575" tIns="34275" rIns="68575" bIns="34275" anchor="t" anchorCtr="0">
            <a:noAutofit/>
          </a:bodyPr>
          <a:lstStyle/>
          <a:p>
            <a:pPr marL="596900" indent="-457200">
              <a:buSzPct val="90000"/>
              <a:buFont typeface="+mj-lt"/>
              <a:buAutoNum type="arabicPeriod"/>
            </a:pPr>
            <a:r>
              <a:rPr lang="en-GB" b="1" dirty="0">
                <a:solidFill>
                  <a:schemeClr val="tx1"/>
                </a:solidFill>
                <a:latin typeface="Times New Roman" pitchFamily="18" charset="0"/>
                <a:cs typeface="Times New Roman" pitchFamily="18" charset="0"/>
              </a:rPr>
              <a:t>Worst-case</a:t>
            </a:r>
            <a:r>
              <a:rPr lang="en-GB" dirty="0">
                <a:solidFill>
                  <a:schemeClr val="tx1"/>
                </a:solidFill>
                <a:latin typeface="Times New Roman" pitchFamily="18" charset="0"/>
                <a:cs typeface="Times New Roman" pitchFamily="18" charset="0"/>
              </a:rPr>
              <a:t> − Define the input for which algorithm takes a long time or maximum time. In the worst calculate the upper bound of an algorithm. Example: In the linear search when search data is not present at all then the worst case occurs.</a:t>
            </a:r>
          </a:p>
          <a:p>
            <a:pPr marL="596900" indent="-457200">
              <a:buSzPct val="90000"/>
              <a:buFont typeface="+mj-lt"/>
              <a:buAutoNum type="arabicPeriod"/>
            </a:pPr>
            <a:r>
              <a:rPr lang="en-GB" b="1" dirty="0">
                <a:solidFill>
                  <a:schemeClr val="tx1"/>
                </a:solidFill>
                <a:latin typeface="Times New Roman" pitchFamily="18" charset="0"/>
                <a:cs typeface="Times New Roman" pitchFamily="18" charset="0"/>
              </a:rPr>
              <a:t>Best-case</a:t>
            </a:r>
            <a:r>
              <a:rPr lang="en-GB" dirty="0">
                <a:solidFill>
                  <a:schemeClr val="tx1"/>
                </a:solidFill>
                <a:latin typeface="Times New Roman" pitchFamily="18" charset="0"/>
                <a:cs typeface="Times New Roman" pitchFamily="18" charset="0"/>
              </a:rPr>
              <a:t> − Define the input for which algorithm takes less time or minimum time. In the best case calculate the lower bound of an algorithm. Example: In the linear search when search data is present at the first location of large data then the best case occurs </a:t>
            </a:r>
          </a:p>
          <a:p>
            <a:pPr marL="596900" indent="-457200">
              <a:buSzPct val="90000"/>
              <a:buFont typeface="+mj-lt"/>
              <a:buAutoNum type="arabicPeriod"/>
            </a:pPr>
            <a:r>
              <a:rPr lang="en-GB" b="1" dirty="0">
                <a:solidFill>
                  <a:schemeClr val="tx1"/>
                </a:solidFill>
                <a:latin typeface="Times New Roman" pitchFamily="18" charset="0"/>
                <a:cs typeface="Times New Roman" pitchFamily="18" charset="0"/>
              </a:rPr>
              <a:t>Average case</a:t>
            </a:r>
            <a:r>
              <a:rPr lang="en-GB" dirty="0">
                <a:solidFill>
                  <a:schemeClr val="tx1"/>
                </a:solidFill>
                <a:latin typeface="Times New Roman" pitchFamily="18" charset="0"/>
                <a:cs typeface="Times New Roman" pitchFamily="18" charset="0"/>
              </a:rPr>
              <a:t> − In the average case take all random inputs and calculate the computation time for all inputs.</a:t>
            </a:r>
            <a:br>
              <a:rPr lang="en-GB" dirty="0">
                <a:solidFill>
                  <a:schemeClr val="tx1"/>
                </a:solidFill>
                <a:latin typeface="Times New Roman" pitchFamily="18" charset="0"/>
                <a:cs typeface="Times New Roman" pitchFamily="18" charset="0"/>
              </a:rPr>
            </a:br>
            <a:r>
              <a:rPr lang="en-GB" dirty="0">
                <a:solidFill>
                  <a:schemeClr val="tx1"/>
                </a:solidFill>
                <a:latin typeface="Times New Roman" pitchFamily="18" charset="0"/>
                <a:cs typeface="Times New Roman" pitchFamily="18" charset="0"/>
              </a:rPr>
              <a:t>And then we divide it by the total number of inputs.</a:t>
            </a:r>
          </a:p>
          <a:p>
            <a:pPr marL="139700" indent="0">
              <a:buSzPct val="90000"/>
              <a:buNone/>
            </a:pPr>
            <a:r>
              <a:rPr lang="en-GB" b="1" dirty="0">
                <a:solidFill>
                  <a:schemeClr val="tx1"/>
                </a:solidFill>
                <a:latin typeface="Times New Roman" pitchFamily="18" charset="0"/>
                <a:cs typeface="Times New Roman" pitchFamily="18" charset="0"/>
              </a:rPr>
              <a:t>          Average case </a:t>
            </a:r>
            <a:r>
              <a:rPr lang="en-GB" dirty="0">
                <a:solidFill>
                  <a:schemeClr val="tx1"/>
                </a:solidFill>
                <a:latin typeface="Times New Roman" pitchFamily="18" charset="0"/>
                <a:cs typeface="Times New Roman" pitchFamily="18" charset="0"/>
              </a:rPr>
              <a:t>= all random case time / total no of case</a:t>
            </a: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ACE4EB9-7074-44F8-9F14-682565598110}" type="datetime1">
              <a:rPr lang="en-US" smtClean="0"/>
              <a:t>7/6/24</a:t>
            </a:fld>
            <a:endParaRPr lang="en-US"/>
          </a:p>
        </p:txBody>
      </p:sp>
    </p:spTree>
    <p:extLst>
      <p:ext uri="{BB962C8B-B14F-4D97-AF65-F5344CB8AC3E}">
        <p14:creationId xmlns:p14="http://schemas.microsoft.com/office/powerpoint/2010/main" val="160097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
            <a:ext cx="8647043" cy="785191"/>
          </a:xfrm>
          <a:prstGeom prst="rect">
            <a:avLst/>
          </a:prstGeom>
          <a:noFill/>
          <a:ln>
            <a:noFill/>
          </a:ln>
        </p:spPr>
        <p:txBody>
          <a:bodyPr spcFirstLastPara="1" wrap="square" lIns="68575" tIns="34275" rIns="68575" bIns="34275" anchor="ctr" anchorCtr="0">
            <a:noAutofit/>
          </a:bodyPr>
          <a:lstStyle/>
          <a:p>
            <a:r>
              <a:rPr lang="en-GB" sz="2400" b="1" dirty="0">
                <a:solidFill>
                  <a:schemeClr val="tx1"/>
                </a:solidFill>
                <a:latin typeface="Times New Roman" pitchFamily="18" charset="0"/>
                <a:cs typeface="Times New Roman" pitchFamily="18" charset="0"/>
              </a:rPr>
              <a:t>Asymptotic Analysis of algorithms (Growth of function)</a:t>
            </a:r>
            <a:endParaRPr lang="en-GB"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894522"/>
            <a:ext cx="8521110" cy="3666460"/>
          </a:xfrm>
          <a:prstGeom prst="rect">
            <a:avLst/>
          </a:prstGeom>
          <a:noFill/>
          <a:ln>
            <a:noFill/>
          </a:ln>
        </p:spPr>
        <p:txBody>
          <a:bodyPr spcFirstLastPara="1" wrap="square" lIns="68575" tIns="34275" rIns="68575" bIns="34275" anchor="t" anchorCtr="0">
            <a:noAutofit/>
          </a:bodyPr>
          <a:lstStyle/>
          <a:p>
            <a:r>
              <a:rPr lang="en-GB" b="1" dirty="0">
                <a:solidFill>
                  <a:schemeClr val="tx1"/>
                </a:solidFill>
                <a:latin typeface="Times New Roman" pitchFamily="18" charset="0"/>
                <a:cs typeface="Times New Roman" pitchFamily="18" charset="0"/>
              </a:rPr>
              <a:t>Asymptotic notations</a:t>
            </a:r>
            <a:r>
              <a:rPr lang="en-GB" dirty="0">
                <a:solidFill>
                  <a:schemeClr val="tx1"/>
                </a:solidFill>
                <a:latin typeface="Times New Roman" pitchFamily="18" charset="0"/>
                <a:cs typeface="Times New Roman" pitchFamily="18" charset="0"/>
              </a:rPr>
              <a:t> are used to write fastest and slowest possible running time for an algorithm. These are also referred to as 'best case' and 'worst case' scenarios respectively.</a:t>
            </a:r>
          </a:p>
          <a:p>
            <a:r>
              <a:rPr lang="en-GB" dirty="0">
                <a:solidFill>
                  <a:schemeClr val="tx1"/>
                </a:solidFill>
                <a:latin typeface="Times New Roman" pitchFamily="18" charset="0"/>
                <a:cs typeface="Times New Roman" pitchFamily="18" charset="0"/>
              </a:rPr>
              <a:t>"In asymptotic notations, we derive the complexity concerning the size of the input. (Example in terms of n)"</a:t>
            </a:r>
          </a:p>
          <a:p>
            <a:r>
              <a:rPr lang="en-GB" dirty="0">
                <a:solidFill>
                  <a:schemeClr val="tx1"/>
                </a:solidFill>
                <a:latin typeface="Times New Roman" pitchFamily="18" charset="0"/>
                <a:cs typeface="Times New Roman" pitchFamily="18" charset="0"/>
              </a:rPr>
              <a:t>"These notations are important because without expanding the cost of running the algorithm, we can estimate the complexity of the algorithms.“</a:t>
            </a:r>
          </a:p>
          <a:p>
            <a:r>
              <a:rPr lang="en-GB" dirty="0">
                <a:solidFill>
                  <a:schemeClr val="tx1"/>
                </a:solidFill>
                <a:latin typeface="Times New Roman" pitchFamily="18" charset="0"/>
                <a:cs typeface="Times New Roman" pitchFamily="18" charset="0"/>
              </a:rPr>
              <a:t>Asymptotic Notation is a way of comparing function that ignores constant factors and small input sizes.</a:t>
            </a:r>
          </a:p>
          <a:p>
            <a:pPr marL="139700" indent="0" algn="just">
              <a:buNone/>
            </a:pPr>
            <a:r>
              <a:rPr lang="en-US" dirty="0"/>
              <a:t>                                </a:t>
            </a:r>
          </a:p>
          <a:p>
            <a:pPr marL="139700" indent="0" algn="just">
              <a:buNone/>
            </a:pPr>
            <a:r>
              <a:rPr lang="en-US" b="1" dirty="0">
                <a:solidFill>
                  <a:schemeClr val="tx1"/>
                </a:solidFill>
                <a:latin typeface="Times New Roman" pitchFamily="18" charset="0"/>
                <a:cs typeface="Times New Roman" pitchFamily="18" charset="0"/>
              </a:rPr>
              <a:t>                                            Let f (n) = an</a:t>
            </a:r>
            <a:r>
              <a:rPr lang="en-US" b="1" baseline="30000" dirty="0">
                <a:solidFill>
                  <a:schemeClr val="tx1"/>
                </a:solidFill>
                <a:latin typeface="Times New Roman" pitchFamily="18" charset="0"/>
                <a:cs typeface="Times New Roman" pitchFamily="18" charset="0"/>
              </a:rPr>
              <a:t>2</a:t>
            </a:r>
            <a:r>
              <a:rPr lang="en-US" b="1" dirty="0">
                <a:solidFill>
                  <a:schemeClr val="tx1"/>
                </a:solidFill>
                <a:latin typeface="Times New Roman" pitchFamily="18" charset="0"/>
                <a:cs typeface="Times New Roman" pitchFamily="18" charset="0"/>
              </a:rPr>
              <a:t>+bn+c</a:t>
            </a:r>
            <a:endParaRPr b="1"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1DB5E8DF-B950-4B56-96DA-AF4045383C2F}" type="datetime1">
              <a:rPr lang="en-US" smtClean="0"/>
              <a:t>7/6/24</a:t>
            </a:fld>
            <a:endParaRPr lang="en-US"/>
          </a:p>
        </p:txBody>
      </p:sp>
    </p:spTree>
    <p:extLst>
      <p:ext uri="{BB962C8B-B14F-4D97-AF65-F5344CB8AC3E}">
        <p14:creationId xmlns:p14="http://schemas.microsoft.com/office/powerpoint/2010/main" val="319403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76270" y="9436"/>
            <a:ext cx="875841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sz="3200" b="1" dirty="0">
                <a:latin typeface="Times New Roman"/>
                <a:ea typeface="Times New Roman"/>
                <a:cs typeface="Times New Roman"/>
                <a:sym typeface="Times New Roman"/>
              </a:rPr>
              <a:t>Prerequisites</a:t>
            </a:r>
            <a:endParaRPr dirty="0"/>
          </a:p>
        </p:txBody>
      </p:sp>
      <p:sp>
        <p:nvSpPr>
          <p:cNvPr id="85" name="Google Shape;85;p16"/>
          <p:cNvSpPr txBox="1">
            <a:spLocks noGrp="1"/>
          </p:cNvSpPr>
          <p:nvPr>
            <p:ph type="body" idx="1"/>
          </p:nvPr>
        </p:nvSpPr>
        <p:spPr>
          <a:xfrm>
            <a:off x="198304" y="738130"/>
            <a:ext cx="8670273" cy="3933022"/>
          </a:xfrm>
          <a:prstGeom prst="rect">
            <a:avLst/>
          </a:prstGeom>
          <a:noFill/>
          <a:ln>
            <a:noFill/>
          </a:ln>
        </p:spPr>
        <p:txBody>
          <a:bodyPr spcFirstLastPara="1" wrap="square" lIns="68575" tIns="34275" rIns="68575" bIns="34275" anchor="t" anchorCtr="0">
            <a:noAutofit/>
          </a:bodyPr>
          <a:lstStyle/>
          <a:p>
            <a:pPr lvl="0"/>
            <a:r>
              <a:rPr lang="en-US" sz="2800" dirty="0">
                <a:solidFill>
                  <a:schemeClr val="tx1"/>
                </a:solidFill>
                <a:latin typeface="Times New Roman" pitchFamily="18" charset="0"/>
                <a:cs typeface="Times New Roman" pitchFamily="18" charset="0"/>
              </a:rPr>
              <a:t>Before proceeding the subject, you should have a basic understanding of C programming language, text editor, and execution of programs, etc.</a:t>
            </a:r>
            <a:endParaRPr dirty="0">
              <a:solidFill>
                <a:schemeClr val="tx1"/>
              </a:solidFill>
              <a:latin typeface="Times New Roman" pitchFamily="18" charset="0"/>
              <a:cs typeface="Times New Roman" pitchFamily="18" charset="0"/>
            </a:endParaRPr>
          </a:p>
        </p:txBody>
      </p:sp>
      <p:sp>
        <p:nvSpPr>
          <p:cNvPr id="88" name="Google Shape;88;p16"/>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pic>
        <p:nvPicPr>
          <p:cNvPr id="8"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 y="4479287"/>
            <a:ext cx="735496" cy="23168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2C18471F-C2B9-4FA4-AE27-EC2BAB91A678}" type="datetime1">
              <a:rPr lang="en-US" smtClean="0"/>
              <a:t>7/6/24</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1"/>
            <a:ext cx="8538073" cy="816747"/>
          </a:xfrm>
          <a:prstGeom prst="rect">
            <a:avLst/>
          </a:prstGeom>
          <a:noFill/>
          <a:ln>
            <a:noFill/>
          </a:ln>
        </p:spPr>
        <p:txBody>
          <a:bodyPr spcFirstLastPara="1" wrap="square" lIns="68575" tIns="34275" rIns="68575" bIns="34275" anchor="ctr" anchorCtr="0">
            <a:noAutofit/>
          </a:bodyPr>
          <a:lstStyle/>
          <a:p>
            <a:r>
              <a:rPr lang="en-US" b="1" dirty="0">
                <a:solidFill>
                  <a:schemeClr val="tx1"/>
                </a:solidFill>
                <a:latin typeface="Times New Roman" pitchFamily="18" charset="0"/>
                <a:cs typeface="Times New Roman" pitchFamily="18" charset="0"/>
              </a:rPr>
              <a:t>Types of </a:t>
            </a:r>
            <a:r>
              <a:rPr lang="en-GB" b="1" dirty="0">
                <a:solidFill>
                  <a:schemeClr val="tx1"/>
                </a:solidFill>
                <a:latin typeface="Times New Roman" pitchFamily="18" charset="0"/>
                <a:cs typeface="Times New Roman" pitchFamily="18" charset="0"/>
              </a:rPr>
              <a:t>asymptotic notations</a:t>
            </a:r>
            <a:endParaRPr lang="en-US"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745723"/>
            <a:ext cx="8521110" cy="3815259"/>
          </a:xfrm>
          <a:prstGeom prst="rect">
            <a:avLst/>
          </a:prstGeom>
          <a:noFill/>
          <a:ln>
            <a:noFill/>
          </a:ln>
        </p:spPr>
        <p:txBody>
          <a:bodyPr spcFirstLastPara="1" wrap="square" lIns="68575" tIns="34275" rIns="68575" bIns="34275" anchor="t" anchorCtr="0">
            <a:noAutofit/>
          </a:bodyPr>
          <a:lstStyle/>
          <a:p>
            <a:r>
              <a:rPr lang="en-GB" sz="2400" dirty="0">
                <a:solidFill>
                  <a:schemeClr val="tx1"/>
                </a:solidFill>
                <a:latin typeface="Times New Roman" pitchFamily="18" charset="0"/>
                <a:cs typeface="Times New Roman" pitchFamily="18" charset="0"/>
              </a:rPr>
              <a:t>There are mainly three asymptotic notations:</a:t>
            </a:r>
          </a:p>
          <a:p>
            <a:pPr marL="1511300" lvl="2" indent="-457200">
              <a:buSzPct val="90000"/>
              <a:buFont typeface="+mj-lt"/>
              <a:buAutoNum type="arabicParenR"/>
            </a:pPr>
            <a:r>
              <a:rPr lang="en-GB" sz="2000" dirty="0">
                <a:solidFill>
                  <a:schemeClr val="tx1"/>
                </a:solidFill>
                <a:latin typeface="Times New Roman" pitchFamily="18" charset="0"/>
                <a:cs typeface="Times New Roman" pitchFamily="18" charset="0"/>
              </a:rPr>
              <a:t>Big-O notation</a:t>
            </a:r>
          </a:p>
          <a:p>
            <a:pPr marL="1511300" lvl="2" indent="-457200">
              <a:buSzPct val="90000"/>
              <a:buFont typeface="+mj-lt"/>
              <a:buAutoNum type="arabicParenR"/>
            </a:pPr>
            <a:r>
              <a:rPr lang="en-GB" sz="2000" dirty="0">
                <a:solidFill>
                  <a:schemeClr val="tx1"/>
                </a:solidFill>
                <a:latin typeface="Times New Roman" pitchFamily="18" charset="0"/>
                <a:cs typeface="Times New Roman" pitchFamily="18" charset="0"/>
              </a:rPr>
              <a:t>Omega notation</a:t>
            </a:r>
          </a:p>
          <a:p>
            <a:pPr marL="1511300" lvl="2" indent="-457200">
              <a:buSzPct val="90000"/>
              <a:buFont typeface="+mj-lt"/>
              <a:buAutoNum type="arabicParenR"/>
            </a:pPr>
            <a:r>
              <a:rPr lang="en-GB" sz="2000" dirty="0">
                <a:solidFill>
                  <a:schemeClr val="tx1"/>
                </a:solidFill>
                <a:latin typeface="Times New Roman" pitchFamily="18" charset="0"/>
                <a:cs typeface="Times New Roman" pitchFamily="18" charset="0"/>
              </a:rPr>
              <a:t>Theta notation</a:t>
            </a:r>
          </a:p>
          <a:p>
            <a:endParaRPr lang="en-US"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08209F3-D431-49D4-8530-FE6E07B81C02}" type="datetime1">
              <a:rPr lang="en-US" smtClean="0"/>
              <a:t>7/6/24</a:t>
            </a:fld>
            <a:endParaRPr lang="en-US"/>
          </a:p>
        </p:txBody>
      </p:sp>
    </p:spTree>
    <p:extLst>
      <p:ext uri="{BB962C8B-B14F-4D97-AF65-F5344CB8AC3E}">
        <p14:creationId xmlns:p14="http://schemas.microsoft.com/office/powerpoint/2010/main" val="1600976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80492" y="89272"/>
            <a:ext cx="8538073" cy="655983"/>
          </a:xfrm>
          <a:prstGeom prst="rect">
            <a:avLst/>
          </a:prstGeom>
          <a:noFill/>
          <a:ln>
            <a:noFill/>
          </a:ln>
        </p:spPr>
        <p:txBody>
          <a:bodyPr spcFirstLastPara="1" wrap="square" lIns="68575" tIns="34275" rIns="68575" bIns="34275" anchor="ctr" anchorCtr="0">
            <a:noAutofit/>
          </a:bodyPr>
          <a:lstStyle/>
          <a:p>
            <a:br>
              <a:rPr lang="en-GB" b="1" dirty="0"/>
            </a:br>
            <a:r>
              <a:rPr lang="en-GB" b="1" dirty="0"/>
              <a:t>Big-O Notation (O-notation)</a:t>
            </a:r>
            <a:br>
              <a:rPr lang="en-GB" b="1" dirty="0"/>
            </a:br>
            <a:endParaRPr dirty="0"/>
          </a:p>
        </p:txBody>
      </p:sp>
      <p:sp>
        <p:nvSpPr>
          <p:cNvPr id="137" name="Google Shape;137;p21"/>
          <p:cNvSpPr txBox="1">
            <a:spLocks noGrp="1"/>
          </p:cNvSpPr>
          <p:nvPr>
            <p:ph type="body" idx="1"/>
          </p:nvPr>
        </p:nvSpPr>
        <p:spPr>
          <a:xfrm>
            <a:off x="297455" y="815247"/>
            <a:ext cx="8521110" cy="3910989"/>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Times New Roman" pitchFamily="18" charset="0"/>
                <a:cs typeface="Times New Roman" pitchFamily="18" charset="0"/>
              </a:rPr>
              <a:t>Big-O notation represents the upper bound of the running time of an algorithm. Thus, it gives the worst-case complexity of an algorithm.</a:t>
            </a:r>
          </a:p>
          <a:p>
            <a:pPr lvl="1"/>
            <a:r>
              <a:rPr lang="en-US" sz="2000" b="1" dirty="0">
                <a:latin typeface="Times New Roman" pitchFamily="18" charset="0"/>
                <a:cs typeface="Times New Roman" pitchFamily="18" charset="0"/>
              </a:rPr>
              <a:t>O(g(n)) = { f(n): there exist positive constants c and n</a:t>
            </a:r>
            <a:r>
              <a:rPr lang="en-US" sz="2000" b="1" baseline="-25000" dirty="0">
                <a:latin typeface="Times New Roman" pitchFamily="18" charset="0"/>
                <a:cs typeface="Times New Roman" pitchFamily="18" charset="0"/>
              </a:rPr>
              <a:t>0</a:t>
            </a:r>
            <a:r>
              <a:rPr lang="en-US" sz="2000" b="1" dirty="0">
                <a:latin typeface="Times New Roman" pitchFamily="18" charset="0"/>
                <a:cs typeface="Times New Roman" pitchFamily="18" charset="0"/>
              </a:rPr>
              <a:t> such that 0 ≤ f(n) ≤ cg(n) for all n ≥ n</a:t>
            </a:r>
            <a:r>
              <a:rPr lang="en-US" sz="2000" b="1" baseline="-25000" dirty="0">
                <a:latin typeface="Times New Roman" pitchFamily="18" charset="0"/>
                <a:cs typeface="Times New Roman" pitchFamily="18" charset="0"/>
              </a:rPr>
              <a:t>0</a:t>
            </a:r>
            <a:r>
              <a:rPr lang="en-US" sz="2000" b="1" dirty="0">
                <a:latin typeface="Times New Roman" pitchFamily="18" charset="0"/>
                <a:cs typeface="Times New Roman" pitchFamily="18" charset="0"/>
              </a:rPr>
              <a:t> }</a:t>
            </a:r>
            <a:br>
              <a:rPr lang="en-GB" b="1" dirty="0">
                <a:solidFill>
                  <a:schemeClr val="tx1"/>
                </a:solidFill>
                <a:latin typeface="Times New Roman" pitchFamily="18" charset="0"/>
                <a:cs typeface="Times New Roman" pitchFamily="18" charset="0"/>
              </a:rPr>
            </a:br>
            <a:endParaRPr lang="en-GB" b="1" dirty="0">
              <a:solidFill>
                <a:schemeClr val="tx1"/>
              </a:solidFill>
              <a:latin typeface="Times New Roman" pitchFamily="18" charset="0"/>
              <a:cs typeface="Times New Roman" pitchFamily="18" charset="0"/>
            </a:endParaRPr>
          </a:p>
          <a:p>
            <a:r>
              <a:rPr lang="en-GB" dirty="0">
                <a:solidFill>
                  <a:schemeClr val="tx1"/>
                </a:solidFill>
                <a:latin typeface="Times New Roman" pitchFamily="18" charset="0"/>
                <a:cs typeface="Times New Roman" pitchFamily="18" charset="0"/>
              </a:rPr>
              <a:t>The above expression can be described as a function f(n) belongs to the set O(g(n)) if there exists a positive constant c such that it lies between 0 and cg(n), for sufficiently large n.</a:t>
            </a:r>
          </a:p>
          <a:p>
            <a:r>
              <a:rPr lang="en-GB" dirty="0">
                <a:solidFill>
                  <a:schemeClr val="tx1"/>
                </a:solidFill>
                <a:latin typeface="Times New Roman" pitchFamily="18" charset="0"/>
                <a:cs typeface="Times New Roman" pitchFamily="18" charset="0"/>
              </a:rPr>
              <a:t>For any value of n, the running time of an algorithm does not cross the time provided by O(g(n)).</a:t>
            </a:r>
            <a:endParaRPr b="1" u="sng"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E194C2F-47BC-4EC6-9790-E7B8155CC4E6}" type="datetime1">
              <a:rPr lang="en-US" smtClean="0"/>
              <a:t>7/6/24</a:t>
            </a:fld>
            <a:endParaRPr lang="en-US" dirty="0"/>
          </a:p>
        </p:txBody>
      </p:sp>
    </p:spTree>
    <p:extLst>
      <p:ext uri="{BB962C8B-B14F-4D97-AF65-F5344CB8AC3E}">
        <p14:creationId xmlns:p14="http://schemas.microsoft.com/office/powerpoint/2010/main" val="1600976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781235"/>
          </a:xfrm>
          <a:prstGeom prst="rect">
            <a:avLst/>
          </a:prstGeom>
          <a:noFill/>
          <a:ln>
            <a:noFill/>
          </a:ln>
        </p:spPr>
        <p:txBody>
          <a:bodyPr spcFirstLastPara="1" wrap="square" lIns="68575" tIns="34275" rIns="68575" bIns="34275" anchor="ctr" anchorCtr="0">
            <a:noAutofit/>
          </a:bodyPr>
          <a:lstStyle/>
          <a:p>
            <a:br>
              <a:rPr lang="en-GB" sz="3200" b="1" dirty="0"/>
            </a:br>
            <a:r>
              <a:rPr lang="en-GB" sz="3200" b="1" dirty="0"/>
              <a:t>Omega Notation (Ω-notation)</a:t>
            </a:r>
            <a:br>
              <a:rPr lang="en-GB" sz="3200" b="1" dirty="0"/>
            </a:b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781235"/>
            <a:ext cx="8521110" cy="3779748"/>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Times New Roman" pitchFamily="18" charset="0"/>
                <a:cs typeface="Times New Roman" pitchFamily="18" charset="0"/>
              </a:rPr>
              <a:t>Omega notation represents the lower bound of the running time of an algorithm. Thus, it provides the best case complexity of an algorithm.</a:t>
            </a:r>
          </a:p>
          <a:p>
            <a:pPr marL="1054100" lvl="2" indent="0">
              <a:buNone/>
            </a:pPr>
            <a:r>
              <a:rPr lang="en-GB" sz="2000" b="1" dirty="0">
                <a:solidFill>
                  <a:schemeClr val="tx1"/>
                </a:solidFill>
                <a:latin typeface="Times New Roman" pitchFamily="18" charset="0"/>
                <a:cs typeface="Times New Roman" pitchFamily="18" charset="0"/>
              </a:rPr>
              <a:t>Ω(g(n)) = { f(n): there exist positive constants c and n</a:t>
            </a:r>
            <a:r>
              <a:rPr lang="en-GB" sz="2000" b="1" baseline="-25000" dirty="0">
                <a:solidFill>
                  <a:schemeClr val="tx1"/>
                </a:solidFill>
                <a:latin typeface="Times New Roman" pitchFamily="18" charset="0"/>
                <a:cs typeface="Times New Roman" pitchFamily="18" charset="0"/>
              </a:rPr>
              <a:t>0</a:t>
            </a:r>
            <a:r>
              <a:rPr lang="en-GB" sz="2000" b="1" dirty="0">
                <a:solidFill>
                  <a:schemeClr val="tx1"/>
                </a:solidFill>
                <a:latin typeface="Times New Roman" pitchFamily="18" charset="0"/>
                <a:cs typeface="Times New Roman" pitchFamily="18" charset="0"/>
              </a:rPr>
              <a:t> such that 0 ≤ cg(n) ≤ f(n) for all n ≥ n</a:t>
            </a:r>
            <a:r>
              <a:rPr lang="en-GB" sz="2000" b="1" baseline="-25000" dirty="0">
                <a:solidFill>
                  <a:schemeClr val="tx1"/>
                </a:solidFill>
                <a:latin typeface="Times New Roman" pitchFamily="18" charset="0"/>
                <a:cs typeface="Times New Roman" pitchFamily="18" charset="0"/>
              </a:rPr>
              <a:t>0</a:t>
            </a:r>
            <a:r>
              <a:rPr lang="en-GB" sz="2000" b="1" dirty="0">
                <a:solidFill>
                  <a:schemeClr val="tx1"/>
                </a:solidFill>
                <a:latin typeface="Times New Roman" pitchFamily="18" charset="0"/>
                <a:cs typeface="Times New Roman" pitchFamily="18" charset="0"/>
              </a:rPr>
              <a:t> }</a:t>
            </a:r>
          </a:p>
          <a:p>
            <a:pPr algn="just"/>
            <a:r>
              <a:rPr lang="en-GB" dirty="0">
                <a:solidFill>
                  <a:schemeClr val="tx1"/>
                </a:solidFill>
                <a:latin typeface="Times New Roman" pitchFamily="18" charset="0"/>
                <a:cs typeface="Times New Roman" pitchFamily="18" charset="0"/>
              </a:rPr>
              <a:t>The above expression can be described as a function f(n) belongs to the set Ω(g(n)) if there exists a positive constant c such that it lies above cg(n), for sufficiently large n.</a:t>
            </a:r>
          </a:p>
          <a:p>
            <a:pPr algn="just"/>
            <a:r>
              <a:rPr lang="en-GB" dirty="0">
                <a:solidFill>
                  <a:schemeClr val="tx1"/>
                </a:solidFill>
                <a:latin typeface="Times New Roman" pitchFamily="18" charset="0"/>
                <a:cs typeface="Times New Roman" pitchFamily="18" charset="0"/>
              </a:rPr>
              <a:t>For any value of n, the minimum time required by the algorithm is given by Omega Ω(g(n)).</a:t>
            </a:r>
          </a:p>
          <a:p>
            <a:pPr marL="139700" indent="0" algn="just">
              <a:buNone/>
            </a:pPr>
            <a:endParaRPr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AD259F2-40A7-486F-80C5-06391B1966E5}" type="datetime1">
              <a:rPr lang="en-US" smtClean="0"/>
              <a:t>7/6/24</a:t>
            </a:fld>
            <a:endParaRPr lang="en-US"/>
          </a:p>
        </p:txBody>
      </p:sp>
    </p:spTree>
    <p:extLst>
      <p:ext uri="{BB962C8B-B14F-4D97-AF65-F5344CB8AC3E}">
        <p14:creationId xmlns:p14="http://schemas.microsoft.com/office/powerpoint/2010/main" val="1797006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665922"/>
          </a:xfrm>
          <a:prstGeom prst="rect">
            <a:avLst/>
          </a:prstGeom>
          <a:noFill/>
          <a:ln>
            <a:noFill/>
          </a:ln>
        </p:spPr>
        <p:txBody>
          <a:bodyPr spcFirstLastPara="1" wrap="square" lIns="68575" tIns="34275" rIns="68575" bIns="34275" anchor="ctr" anchorCtr="0">
            <a:noAutofit/>
          </a:bodyPr>
          <a:lstStyle/>
          <a:p>
            <a:br>
              <a:rPr lang="en-GB" sz="3200" b="1" dirty="0"/>
            </a:br>
            <a:r>
              <a:rPr lang="en-GB" sz="3200" b="1" dirty="0"/>
              <a:t>Theta Notation (Θ-notation)</a:t>
            </a:r>
            <a:br>
              <a:rPr lang="en-GB" sz="3200" b="1" dirty="0"/>
            </a:br>
            <a:endParaRPr sz="3200" dirty="0"/>
          </a:p>
        </p:txBody>
      </p:sp>
      <p:sp>
        <p:nvSpPr>
          <p:cNvPr id="137" name="Google Shape;137;p21"/>
          <p:cNvSpPr txBox="1">
            <a:spLocks noGrp="1"/>
          </p:cNvSpPr>
          <p:nvPr>
            <p:ph type="body" idx="1"/>
          </p:nvPr>
        </p:nvSpPr>
        <p:spPr>
          <a:xfrm>
            <a:off x="297455" y="815247"/>
            <a:ext cx="8521110" cy="3745735"/>
          </a:xfrm>
          <a:prstGeom prst="rect">
            <a:avLst/>
          </a:prstGeom>
          <a:noFill/>
          <a:ln>
            <a:noFill/>
          </a:ln>
        </p:spPr>
        <p:txBody>
          <a:bodyPr spcFirstLastPara="1" wrap="square" lIns="68575" tIns="34275" rIns="68575" bIns="34275" anchor="t" anchorCtr="0">
            <a:noAutofit/>
          </a:bodyPr>
          <a:lstStyle/>
          <a:p>
            <a:pPr algn="just"/>
            <a:r>
              <a:rPr lang="en-GB" dirty="0">
                <a:solidFill>
                  <a:schemeClr val="tx1"/>
                </a:solidFill>
                <a:latin typeface="Times New Roman" pitchFamily="18" charset="0"/>
                <a:cs typeface="Times New Roman" pitchFamily="18" charset="0"/>
              </a:rPr>
              <a:t>Theta notation encloses the function from above and below. Since it represents the upper and the lower bound of the running time of an algorithm, it is used for </a:t>
            </a:r>
            <a:r>
              <a:rPr lang="en-GB" dirty="0" err="1">
                <a:solidFill>
                  <a:schemeClr val="tx1"/>
                </a:solidFill>
                <a:latin typeface="Times New Roman" pitchFamily="18" charset="0"/>
                <a:cs typeface="Times New Roman" pitchFamily="18" charset="0"/>
              </a:rPr>
              <a:t>analyzing</a:t>
            </a:r>
            <a:r>
              <a:rPr lang="en-GB" dirty="0">
                <a:solidFill>
                  <a:schemeClr val="tx1"/>
                </a:solidFill>
                <a:latin typeface="Times New Roman" pitchFamily="18" charset="0"/>
                <a:cs typeface="Times New Roman" pitchFamily="18" charset="0"/>
              </a:rPr>
              <a:t> the average-case complexity of an algorithm.</a:t>
            </a:r>
          </a:p>
          <a:p>
            <a:r>
              <a:rPr lang="en-GB" dirty="0">
                <a:solidFill>
                  <a:schemeClr val="tx1"/>
                </a:solidFill>
                <a:latin typeface="Times New Roman" pitchFamily="18" charset="0"/>
                <a:cs typeface="Times New Roman" pitchFamily="18" charset="0"/>
              </a:rPr>
              <a:t>For a function g(n), Θ(g(n)) is given by the relation:</a:t>
            </a:r>
          </a:p>
          <a:p>
            <a:pPr marL="1054100" lvl="2" indent="0">
              <a:buNone/>
            </a:pPr>
            <a:r>
              <a:rPr lang="en-GB" sz="2000" b="1" dirty="0">
                <a:solidFill>
                  <a:schemeClr val="tx1"/>
                </a:solidFill>
                <a:latin typeface="Times New Roman" pitchFamily="18" charset="0"/>
                <a:cs typeface="Times New Roman" pitchFamily="18" charset="0"/>
              </a:rPr>
              <a:t>Θ(g(n)) = { f(n): there exist positive constants c</a:t>
            </a:r>
            <a:r>
              <a:rPr lang="en-GB" sz="2000" b="1" baseline="-25000" dirty="0">
                <a:solidFill>
                  <a:schemeClr val="tx1"/>
                </a:solidFill>
                <a:latin typeface="Times New Roman" pitchFamily="18" charset="0"/>
                <a:cs typeface="Times New Roman" pitchFamily="18" charset="0"/>
              </a:rPr>
              <a:t>1</a:t>
            </a:r>
            <a:r>
              <a:rPr lang="en-GB" sz="2000" b="1" dirty="0">
                <a:solidFill>
                  <a:schemeClr val="tx1"/>
                </a:solidFill>
                <a:latin typeface="Times New Roman" pitchFamily="18" charset="0"/>
                <a:cs typeface="Times New Roman" pitchFamily="18" charset="0"/>
              </a:rPr>
              <a:t>, c</a:t>
            </a:r>
            <a:r>
              <a:rPr lang="en-GB" sz="2000" b="1" baseline="-25000" dirty="0">
                <a:solidFill>
                  <a:schemeClr val="tx1"/>
                </a:solidFill>
                <a:latin typeface="Times New Roman" pitchFamily="18" charset="0"/>
                <a:cs typeface="Times New Roman" pitchFamily="18" charset="0"/>
              </a:rPr>
              <a:t>2</a:t>
            </a:r>
            <a:r>
              <a:rPr lang="en-GB" sz="2000" b="1" dirty="0">
                <a:solidFill>
                  <a:schemeClr val="tx1"/>
                </a:solidFill>
                <a:latin typeface="Times New Roman" pitchFamily="18" charset="0"/>
                <a:cs typeface="Times New Roman" pitchFamily="18" charset="0"/>
              </a:rPr>
              <a:t> and n</a:t>
            </a:r>
            <a:r>
              <a:rPr lang="en-GB" sz="2000" b="1" baseline="-25000" dirty="0">
                <a:solidFill>
                  <a:schemeClr val="tx1"/>
                </a:solidFill>
                <a:latin typeface="Times New Roman" pitchFamily="18" charset="0"/>
                <a:cs typeface="Times New Roman" pitchFamily="18" charset="0"/>
              </a:rPr>
              <a:t>0</a:t>
            </a:r>
            <a:r>
              <a:rPr lang="en-GB" sz="2000" b="1" dirty="0">
                <a:solidFill>
                  <a:schemeClr val="tx1"/>
                </a:solidFill>
                <a:latin typeface="Times New Roman" pitchFamily="18" charset="0"/>
                <a:cs typeface="Times New Roman" pitchFamily="18" charset="0"/>
              </a:rPr>
              <a:t> such that 0 ≤ c</a:t>
            </a:r>
            <a:r>
              <a:rPr lang="en-GB" sz="2000" b="1" baseline="-25000" dirty="0">
                <a:solidFill>
                  <a:schemeClr val="tx1"/>
                </a:solidFill>
                <a:latin typeface="Times New Roman" pitchFamily="18" charset="0"/>
                <a:cs typeface="Times New Roman" pitchFamily="18" charset="0"/>
              </a:rPr>
              <a:t>1</a:t>
            </a:r>
            <a:r>
              <a:rPr lang="en-GB" sz="2000" b="1" dirty="0">
                <a:solidFill>
                  <a:schemeClr val="tx1"/>
                </a:solidFill>
                <a:latin typeface="Times New Roman" pitchFamily="18" charset="0"/>
                <a:cs typeface="Times New Roman" pitchFamily="18" charset="0"/>
              </a:rPr>
              <a:t>g(n) ≤ f(n) ≤ c</a:t>
            </a:r>
            <a:r>
              <a:rPr lang="en-GB" sz="2000" b="1" baseline="-25000" dirty="0">
                <a:solidFill>
                  <a:schemeClr val="tx1"/>
                </a:solidFill>
                <a:latin typeface="Times New Roman" pitchFamily="18" charset="0"/>
                <a:cs typeface="Times New Roman" pitchFamily="18" charset="0"/>
              </a:rPr>
              <a:t>2</a:t>
            </a:r>
            <a:r>
              <a:rPr lang="en-GB" sz="2000" b="1" dirty="0">
                <a:solidFill>
                  <a:schemeClr val="tx1"/>
                </a:solidFill>
                <a:latin typeface="Times New Roman" pitchFamily="18" charset="0"/>
                <a:cs typeface="Times New Roman" pitchFamily="18" charset="0"/>
              </a:rPr>
              <a:t>g(n) for all n ≥ n</a:t>
            </a:r>
            <a:r>
              <a:rPr lang="en-GB" sz="2000" b="1" baseline="-25000" dirty="0">
                <a:solidFill>
                  <a:schemeClr val="tx1"/>
                </a:solidFill>
                <a:latin typeface="Times New Roman" pitchFamily="18" charset="0"/>
                <a:cs typeface="Times New Roman" pitchFamily="18" charset="0"/>
              </a:rPr>
              <a:t>0</a:t>
            </a:r>
            <a:r>
              <a:rPr lang="en-GB" sz="2000" b="1" dirty="0">
                <a:solidFill>
                  <a:schemeClr val="tx1"/>
                </a:solidFill>
                <a:latin typeface="Times New Roman" pitchFamily="18" charset="0"/>
                <a:cs typeface="Times New Roman" pitchFamily="18" charset="0"/>
              </a:rPr>
              <a:t> }\</a:t>
            </a:r>
          </a:p>
          <a:p>
            <a:pPr algn="just"/>
            <a:r>
              <a:rPr lang="en-GB" dirty="0">
                <a:solidFill>
                  <a:schemeClr val="tx1"/>
                </a:solidFill>
                <a:latin typeface="Times New Roman" pitchFamily="18" charset="0"/>
                <a:cs typeface="Times New Roman" pitchFamily="18" charset="0"/>
              </a:rPr>
              <a:t>The above expression can be described as a function f(n) belongs to the set Θ(g(n)) if there exist positive constants c</a:t>
            </a:r>
            <a:r>
              <a:rPr lang="en-GB" baseline="-25000" dirty="0">
                <a:solidFill>
                  <a:schemeClr val="tx1"/>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and c</a:t>
            </a:r>
            <a:r>
              <a:rPr lang="en-GB" baseline="-25000" dirty="0">
                <a:solidFill>
                  <a:schemeClr val="tx1"/>
                </a:solidFill>
                <a:latin typeface="Times New Roman" pitchFamily="18" charset="0"/>
                <a:cs typeface="Times New Roman" pitchFamily="18" charset="0"/>
              </a:rPr>
              <a:t>2</a:t>
            </a:r>
            <a:r>
              <a:rPr lang="en-GB" dirty="0">
                <a:solidFill>
                  <a:schemeClr val="tx1"/>
                </a:solidFill>
                <a:latin typeface="Times New Roman" pitchFamily="18" charset="0"/>
                <a:cs typeface="Times New Roman" pitchFamily="18" charset="0"/>
              </a:rPr>
              <a:t> such that it can be sandwiched between c</a:t>
            </a:r>
            <a:r>
              <a:rPr lang="en-GB" baseline="-25000" dirty="0">
                <a:solidFill>
                  <a:schemeClr val="tx1"/>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g(n) and c</a:t>
            </a:r>
            <a:r>
              <a:rPr lang="en-GB" baseline="-25000" dirty="0">
                <a:solidFill>
                  <a:schemeClr val="tx1"/>
                </a:solidFill>
                <a:latin typeface="Times New Roman" pitchFamily="18" charset="0"/>
                <a:cs typeface="Times New Roman" pitchFamily="18" charset="0"/>
              </a:rPr>
              <a:t>2</a:t>
            </a:r>
            <a:r>
              <a:rPr lang="en-GB" dirty="0">
                <a:solidFill>
                  <a:schemeClr val="tx1"/>
                </a:solidFill>
                <a:latin typeface="Times New Roman" pitchFamily="18" charset="0"/>
                <a:cs typeface="Times New Roman" pitchFamily="18" charset="0"/>
              </a:rPr>
              <a:t>g(n), for sufficiently large n.</a:t>
            </a:r>
          </a:p>
          <a:p>
            <a:pPr algn="just"/>
            <a:r>
              <a:rPr lang="en-GB" dirty="0">
                <a:solidFill>
                  <a:schemeClr val="tx1"/>
                </a:solidFill>
                <a:latin typeface="Times New Roman" pitchFamily="18" charset="0"/>
                <a:cs typeface="Times New Roman" pitchFamily="18" charset="0"/>
              </a:rPr>
              <a:t>If a function f(n) lies anywhere in between c</a:t>
            </a:r>
            <a:r>
              <a:rPr lang="en-GB" baseline="-25000" dirty="0">
                <a:solidFill>
                  <a:schemeClr val="tx1"/>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g(n) and c</a:t>
            </a:r>
            <a:r>
              <a:rPr lang="en-GB" baseline="-25000" dirty="0">
                <a:solidFill>
                  <a:schemeClr val="tx1"/>
                </a:solidFill>
                <a:latin typeface="Times New Roman" pitchFamily="18" charset="0"/>
                <a:cs typeface="Times New Roman" pitchFamily="18" charset="0"/>
              </a:rPr>
              <a:t>2</a:t>
            </a:r>
            <a:r>
              <a:rPr lang="en-GB" dirty="0">
                <a:solidFill>
                  <a:schemeClr val="tx1"/>
                </a:solidFill>
                <a:latin typeface="Times New Roman" pitchFamily="18" charset="0"/>
                <a:cs typeface="Times New Roman" pitchFamily="18" charset="0"/>
              </a:rPr>
              <a:t>g(n) for all n ≥ n0, then f(n) is said to be asymptotically tight bound.</a:t>
            </a:r>
          </a:p>
          <a:p>
            <a:pPr marL="139700" indent="0" algn="just">
              <a:buNone/>
            </a:pPr>
            <a:endParaRPr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68835D9-BD0F-42E4-BB93-103B4C5D49A0}" type="datetime1">
              <a:rPr lang="en-US" smtClean="0"/>
              <a:t>7/6/24</a:t>
            </a:fld>
            <a:endParaRPr lang="en-US"/>
          </a:p>
        </p:txBody>
      </p:sp>
    </p:spTree>
    <p:extLst>
      <p:ext uri="{BB962C8B-B14F-4D97-AF65-F5344CB8AC3E}">
        <p14:creationId xmlns:p14="http://schemas.microsoft.com/office/powerpoint/2010/main" val="179700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97150"/>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r>
              <a:rPr lang="en-US" sz="3200" dirty="0"/>
              <a:t>O(1)constant time</a:t>
            </a:r>
            <a:br>
              <a:rPr lang="en-US" sz="3200" dirty="0"/>
            </a:br>
            <a:br>
              <a:rPr lang="en-US" sz="3200" dirty="0"/>
            </a:b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lgn="just"/>
            <a:r>
              <a:rPr lang="en-US" sz="2400" dirty="0">
                <a:solidFill>
                  <a:schemeClr val="tx1"/>
                </a:solidFill>
                <a:latin typeface="Times New Roman" pitchFamily="18" charset="0"/>
                <a:cs typeface="Times New Roman" pitchFamily="18" charset="0"/>
              </a:rPr>
              <a:t>This means that the algorithm requires the same fixed number of steps regardless of the size of the task.</a:t>
            </a:r>
          </a:p>
          <a:p>
            <a:pPr algn="just"/>
            <a:r>
              <a:rPr lang="en-US" sz="2400" dirty="0">
                <a:solidFill>
                  <a:schemeClr val="tx1"/>
                </a:solidFill>
                <a:latin typeface="Times New Roman" pitchFamily="18" charset="0"/>
                <a:cs typeface="Times New Roman" pitchFamily="18" charset="0"/>
              </a:rPr>
              <a:t>Example:</a:t>
            </a:r>
          </a:p>
          <a:p>
            <a:pPr marL="139700" indent="0" algn="just">
              <a:buNone/>
            </a:pPr>
            <a:r>
              <a:rPr lang="en-US" sz="2400" dirty="0">
                <a:solidFill>
                  <a:schemeClr val="tx1"/>
                </a:solidFill>
                <a:latin typeface="Times New Roman" pitchFamily="18" charset="0"/>
                <a:cs typeface="Times New Roman" pitchFamily="18" charset="0"/>
              </a:rPr>
              <a:t>1) A statement involving basic operations</a:t>
            </a:r>
          </a:p>
          <a:p>
            <a:pPr marL="139700" indent="0" algn="just">
              <a:buNone/>
            </a:pPr>
            <a:r>
              <a:rPr lang="en-US" sz="2400" dirty="0">
                <a:solidFill>
                  <a:schemeClr val="tx1"/>
                </a:solidFill>
                <a:latin typeface="Times New Roman" pitchFamily="18" charset="0"/>
                <a:cs typeface="Times New Roman" pitchFamily="18" charset="0"/>
              </a:rPr>
              <a:t>       Here are some examples of basic operations.</a:t>
            </a:r>
          </a:p>
          <a:p>
            <a:pPr algn="just">
              <a:buFont typeface="Arial" pitchFamily="34" charset="0"/>
              <a:buChar char="•"/>
            </a:pPr>
            <a:r>
              <a:rPr lang="en-US" sz="2400" dirty="0">
                <a:solidFill>
                  <a:schemeClr val="tx1"/>
                </a:solidFill>
                <a:latin typeface="Times New Roman" pitchFamily="18" charset="0"/>
                <a:cs typeface="Times New Roman" pitchFamily="18" charset="0"/>
              </a:rPr>
              <a:t>One arithmetic operation (</a:t>
            </a:r>
            <a:r>
              <a:rPr lang="en-US" sz="2400" dirty="0" err="1">
                <a:solidFill>
                  <a:schemeClr val="tx1"/>
                </a:solidFill>
                <a:latin typeface="Times New Roman" pitchFamily="18" charset="0"/>
                <a:cs typeface="Times New Roman" pitchFamily="18" charset="0"/>
              </a:rPr>
              <a:t>eg</a:t>
            </a:r>
            <a:r>
              <a:rPr lang="en-US" sz="2400" dirty="0">
                <a:solidFill>
                  <a:schemeClr val="tx1"/>
                </a:solidFill>
                <a:latin typeface="Times New Roman" pitchFamily="18" charset="0"/>
                <a:cs typeface="Times New Roman" pitchFamily="18" charset="0"/>
              </a:rPr>
              <a:t>., +, *)</a:t>
            </a:r>
          </a:p>
          <a:p>
            <a:pPr algn="just">
              <a:buFont typeface="Arial" pitchFamily="34" charset="0"/>
              <a:buChar char="•"/>
            </a:pPr>
            <a:r>
              <a:rPr lang="en-US" sz="2400" dirty="0">
                <a:solidFill>
                  <a:schemeClr val="tx1"/>
                </a:solidFill>
                <a:latin typeface="Times New Roman" pitchFamily="18" charset="0"/>
                <a:cs typeface="Times New Roman" pitchFamily="18" charset="0"/>
              </a:rPr>
              <a:t>One assignment(x=5)</a:t>
            </a:r>
          </a:p>
          <a:p>
            <a:pPr algn="just">
              <a:buFont typeface="Arial" pitchFamily="34" charset="0"/>
              <a:buChar char="•"/>
            </a:pPr>
            <a:r>
              <a:rPr lang="en-US" sz="2400" dirty="0">
                <a:solidFill>
                  <a:schemeClr val="tx1"/>
                </a:solidFill>
                <a:latin typeface="Times New Roman" pitchFamily="18" charset="0"/>
                <a:cs typeface="Times New Roman" pitchFamily="18" charset="0"/>
              </a:rPr>
              <a:t>One test (</a:t>
            </a:r>
            <a:r>
              <a:rPr lang="en-US" sz="2400" dirty="0" err="1">
                <a:solidFill>
                  <a:schemeClr val="tx1"/>
                </a:solidFill>
                <a:latin typeface="Times New Roman" pitchFamily="18" charset="0"/>
                <a:cs typeface="Times New Roman" pitchFamily="18" charset="0"/>
              </a:rPr>
              <a:t>eg</a:t>
            </a:r>
            <a:r>
              <a:rPr lang="en-US" sz="2400" dirty="0">
                <a:solidFill>
                  <a:schemeClr val="tx1"/>
                </a:solidFill>
                <a:latin typeface="Times New Roman" pitchFamily="18" charset="0"/>
                <a:cs typeface="Times New Roman" pitchFamily="18" charset="0"/>
              </a:rPr>
              <a:t>., x==0)</a:t>
            </a:r>
          </a:p>
          <a:p>
            <a:pPr algn="just">
              <a:buFont typeface="Arial" pitchFamily="34" charset="0"/>
              <a:buChar char="•"/>
            </a:pPr>
            <a:r>
              <a:rPr lang="en-US" sz="2400" dirty="0">
                <a:solidFill>
                  <a:schemeClr val="tx1"/>
                </a:solidFill>
                <a:latin typeface="Times New Roman" pitchFamily="18" charset="0"/>
                <a:cs typeface="Times New Roman" pitchFamily="18" charset="0"/>
              </a:rPr>
              <a:t>One read(accessing an element from an array)</a:t>
            </a: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086EDC7-06C3-4FF8-A973-278F6199C2D9}" type="datetime1">
              <a:rPr lang="en-US" smtClean="0"/>
              <a:t>7/6/24</a:t>
            </a:fld>
            <a:endParaRPr lang="en-US"/>
          </a:p>
        </p:txBody>
      </p:sp>
    </p:spTree>
    <p:extLst>
      <p:ext uri="{BB962C8B-B14F-4D97-AF65-F5344CB8AC3E}">
        <p14:creationId xmlns:p14="http://schemas.microsoft.com/office/powerpoint/2010/main" val="365635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5080-A70E-70E1-483E-A48FDBC5F555}"/>
              </a:ext>
            </a:extLst>
          </p:cNvPr>
          <p:cNvSpPr>
            <a:spLocks noGrp="1"/>
          </p:cNvSpPr>
          <p:nvPr>
            <p:ph type="title"/>
          </p:nvPr>
        </p:nvSpPr>
        <p:spPr/>
        <p:txBody>
          <a:bodyPr/>
          <a:lstStyle/>
          <a:p>
            <a:r>
              <a:rPr lang="en-US" dirty="0"/>
              <a:t>Example of O(1) Constant time Complexity</a:t>
            </a:r>
          </a:p>
        </p:txBody>
      </p:sp>
      <p:sp>
        <p:nvSpPr>
          <p:cNvPr id="3" name="TextBox 2">
            <a:extLst>
              <a:ext uri="{FF2B5EF4-FFF2-40B4-BE49-F238E27FC236}">
                <a16:creationId xmlns:a16="http://schemas.microsoft.com/office/drawing/2014/main" id="{23CBED45-169B-C0C4-A494-70B95AE6712E}"/>
              </a:ext>
            </a:extLst>
          </p:cNvPr>
          <p:cNvSpPr txBox="1"/>
          <p:nvPr/>
        </p:nvSpPr>
        <p:spPr>
          <a:xfrm>
            <a:off x="311700" y="1563782"/>
            <a:ext cx="4140877" cy="2015936"/>
          </a:xfrm>
          <a:prstGeom prst="rect">
            <a:avLst/>
          </a:prstGeom>
          <a:noFill/>
        </p:spPr>
        <p:txBody>
          <a:bodyPr wrap="none" rtlCol="0">
            <a:spAutoFit/>
          </a:bodyPr>
          <a:lstStyle/>
          <a:p>
            <a:r>
              <a:rPr lang="en-US" sz="2500" dirty="0"/>
              <a:t>public static int </a:t>
            </a:r>
            <a:r>
              <a:rPr lang="en-US" sz="2500" dirty="0" err="1"/>
              <a:t>sumN</a:t>
            </a:r>
            <a:r>
              <a:rPr lang="en-US" sz="2500" dirty="0"/>
              <a:t>(int n){</a:t>
            </a:r>
          </a:p>
          <a:p>
            <a:r>
              <a:rPr lang="en-US" sz="2500" dirty="0"/>
              <a:t>        int </a:t>
            </a:r>
            <a:r>
              <a:rPr lang="en-US" sz="2500" dirty="0" err="1"/>
              <a:t>ans</a:t>
            </a:r>
            <a:r>
              <a:rPr lang="en-US" sz="2500" dirty="0"/>
              <a:t> = n*(n+1)/2;</a:t>
            </a:r>
          </a:p>
          <a:p>
            <a:r>
              <a:rPr lang="en-US" sz="2500" dirty="0"/>
              <a:t>        return </a:t>
            </a:r>
            <a:r>
              <a:rPr lang="en-US" sz="2500" dirty="0" err="1"/>
              <a:t>ans</a:t>
            </a:r>
            <a:r>
              <a:rPr lang="en-US" sz="2500" dirty="0"/>
              <a:t>;</a:t>
            </a:r>
          </a:p>
          <a:p>
            <a:r>
              <a:rPr lang="en-US" sz="2500" dirty="0"/>
              <a:t>    }</a:t>
            </a:r>
          </a:p>
          <a:p>
            <a:endParaRPr lang="en-US" sz="2500" dirty="0"/>
          </a:p>
        </p:txBody>
      </p:sp>
    </p:spTree>
    <p:extLst>
      <p:ext uri="{BB962C8B-B14F-4D97-AF65-F5344CB8AC3E}">
        <p14:creationId xmlns:p14="http://schemas.microsoft.com/office/powerpoint/2010/main" val="5443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17250"/>
          </a:xfrm>
          <a:prstGeom prst="rect">
            <a:avLst/>
          </a:prstGeom>
          <a:noFill/>
          <a:ln>
            <a:noFill/>
          </a:ln>
        </p:spPr>
        <p:txBody>
          <a:bodyPr spcFirstLastPara="1" wrap="square" lIns="68575" tIns="34275" rIns="68575" bIns="34275" anchor="ctr" anchorCtr="0">
            <a:noAutofit/>
          </a:bodyPr>
          <a:lstStyle/>
          <a:p>
            <a:pPr lvl="0"/>
            <a:r>
              <a:rPr lang="en-US" sz="3200" dirty="0">
                <a:latin typeface="Times New Roman" pitchFamily="18" charset="0"/>
                <a:cs typeface="Times New Roman" pitchFamily="18" charset="0"/>
              </a:rPr>
              <a:t>CONT…</a:t>
            </a: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US" sz="2400" dirty="0">
                <a:solidFill>
                  <a:schemeClr val="tx1"/>
                </a:solidFill>
                <a:latin typeface="Times New Roman" pitchFamily="18" charset="0"/>
                <a:cs typeface="Times New Roman" pitchFamily="18" charset="0"/>
              </a:rPr>
              <a:t>2) Sequence of statements involving basic operations.</a:t>
            </a:r>
          </a:p>
          <a:p>
            <a:pPr marL="139700" indent="0">
              <a:buNone/>
            </a:pPr>
            <a:r>
              <a:rPr lang="en-US" sz="2400" dirty="0">
                <a:solidFill>
                  <a:schemeClr val="tx1"/>
                </a:solidFill>
                <a:latin typeface="Times New Roman" pitchFamily="18" charset="0"/>
                <a:cs typeface="Times New Roman" pitchFamily="18" charset="0"/>
              </a:rPr>
              <a:t>           statement 1;</a:t>
            </a:r>
          </a:p>
          <a:p>
            <a:pPr marL="139700" indent="0">
              <a:buNone/>
            </a:pPr>
            <a:r>
              <a:rPr lang="en-US" sz="2400" dirty="0">
                <a:solidFill>
                  <a:schemeClr val="tx1"/>
                </a:solidFill>
                <a:latin typeface="Times New Roman" pitchFamily="18" charset="0"/>
                <a:cs typeface="Times New Roman" pitchFamily="18" charset="0"/>
              </a:rPr>
              <a:t>           statement 2;</a:t>
            </a:r>
          </a:p>
          <a:p>
            <a:pPr marL="139700" indent="0">
              <a:buNone/>
            </a:pPr>
            <a:r>
              <a:rPr lang="en-US" sz="2400" dirty="0">
                <a:solidFill>
                  <a:schemeClr val="tx1"/>
                </a:solidFill>
                <a:latin typeface="Times New Roman" pitchFamily="18" charset="0"/>
                <a:cs typeface="Times New Roman" pitchFamily="18" charset="0"/>
              </a:rPr>
              <a:t>               ..........</a:t>
            </a:r>
          </a:p>
          <a:p>
            <a:pPr marL="139700" indent="0">
              <a:buNone/>
            </a:pPr>
            <a:r>
              <a:rPr lang="en-US" sz="2400" dirty="0">
                <a:solidFill>
                  <a:schemeClr val="tx1"/>
                </a:solidFill>
                <a:latin typeface="Times New Roman" pitchFamily="18" charset="0"/>
                <a:cs typeface="Times New Roman" pitchFamily="18" charset="0"/>
              </a:rPr>
              <a:t>           statement k;</a:t>
            </a:r>
          </a:p>
          <a:p>
            <a:r>
              <a:rPr lang="en-US" sz="2400" dirty="0">
                <a:solidFill>
                  <a:schemeClr val="tx1"/>
                </a:solidFill>
                <a:latin typeface="Times New Roman" pitchFamily="18" charset="0"/>
                <a:cs typeface="Times New Roman" pitchFamily="18" charset="0"/>
              </a:rPr>
              <a:t>Time for each statement is constant and the total time is also constant: O(1)</a:t>
            </a:r>
          </a:p>
          <a:p>
            <a:pPr marL="139700" indent="0">
              <a:buNone/>
            </a:pP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E1B7D5A-9FA0-40F0-B710-6914F9E5632C}" type="datetime1">
              <a:rPr lang="en-US" smtClean="0"/>
              <a:t>7/6/24</a:t>
            </a:fld>
            <a:endParaRPr lang="en-US"/>
          </a:p>
        </p:txBody>
      </p:sp>
    </p:spTree>
    <p:extLst>
      <p:ext uri="{BB962C8B-B14F-4D97-AF65-F5344CB8AC3E}">
        <p14:creationId xmlns:p14="http://schemas.microsoft.com/office/powerpoint/2010/main" val="40051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727968"/>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r>
              <a:rPr lang="en-US" sz="3200" dirty="0"/>
              <a:t>O(n)linear time</a:t>
            </a:r>
            <a:br>
              <a:rPr lang="en-US" sz="3200" dirty="0"/>
            </a:br>
            <a:br>
              <a:rPr lang="en-US" sz="3200" dirty="0"/>
            </a:br>
            <a:endParaRPr sz="3200" dirty="0"/>
          </a:p>
        </p:txBody>
      </p:sp>
      <p:sp>
        <p:nvSpPr>
          <p:cNvPr id="137" name="Google Shape;137;p21"/>
          <p:cNvSpPr txBox="1">
            <a:spLocks noGrp="1"/>
          </p:cNvSpPr>
          <p:nvPr>
            <p:ph type="body" idx="1"/>
          </p:nvPr>
        </p:nvSpPr>
        <p:spPr>
          <a:xfrm>
            <a:off x="97654" y="727969"/>
            <a:ext cx="8905871" cy="3998267"/>
          </a:xfrm>
          <a:prstGeom prst="rect">
            <a:avLst/>
          </a:prstGeom>
          <a:noFill/>
          <a:ln>
            <a:noFill/>
          </a:ln>
        </p:spPr>
        <p:txBody>
          <a:bodyPr spcFirstLastPara="1" wrap="square" lIns="68575" tIns="34275" rIns="68575" bIns="34275" numCol="1" anchor="t" anchorCtr="0">
            <a:noAutofit/>
          </a:bodyPr>
          <a:lstStyle/>
          <a:p>
            <a:pPr algn="just"/>
            <a:r>
              <a:rPr lang="en-US" sz="2400" dirty="0">
                <a:solidFill>
                  <a:schemeClr val="tx1"/>
                </a:solidFill>
                <a:latin typeface="Times New Roman" pitchFamily="18" charset="0"/>
                <a:cs typeface="Times New Roman" pitchFamily="18" charset="0"/>
              </a:rPr>
              <a:t>This means that the algorithm requires a number of steps proportional to the size of the task.</a:t>
            </a:r>
          </a:p>
          <a:p>
            <a:pPr marL="139700" indent="0" algn="just">
              <a:buNone/>
            </a:pPr>
            <a:r>
              <a:rPr lang="en-US" sz="2400" dirty="0">
                <a:solidFill>
                  <a:schemeClr val="tx1"/>
                </a:solidFill>
                <a:latin typeface="Times New Roman" pitchFamily="18" charset="0"/>
                <a:cs typeface="Times New Roman" pitchFamily="18" charset="0"/>
              </a:rPr>
              <a:t>  Examples:</a:t>
            </a:r>
          </a:p>
          <a:p>
            <a:pPr marL="139700" indent="0" algn="just">
              <a:buNone/>
            </a:pPr>
            <a:r>
              <a:rPr lang="en-US" sz="2400" dirty="0">
                <a:solidFill>
                  <a:schemeClr val="tx1"/>
                </a:solidFill>
                <a:latin typeface="Times New Roman" pitchFamily="18" charset="0"/>
                <a:cs typeface="Times New Roman" pitchFamily="18" charset="0"/>
              </a:rPr>
              <a:t>     1. Traversing an array.</a:t>
            </a:r>
          </a:p>
          <a:p>
            <a:pPr marL="139700" indent="0" algn="just">
              <a:buNone/>
            </a:pPr>
            <a:r>
              <a:rPr lang="en-US" sz="2400" dirty="0">
                <a:solidFill>
                  <a:schemeClr val="tx1"/>
                </a:solidFill>
                <a:latin typeface="Times New Roman" pitchFamily="18" charset="0"/>
                <a:cs typeface="Times New Roman" pitchFamily="18" charset="0"/>
              </a:rPr>
              <a:t>     2. Sequential/Linear search in an array.</a:t>
            </a:r>
          </a:p>
          <a:p>
            <a:pPr marL="139700" indent="0" algn="just">
              <a:buNone/>
            </a:pPr>
            <a:r>
              <a:rPr lang="en-US" sz="2400" dirty="0">
                <a:solidFill>
                  <a:schemeClr val="tx1"/>
                </a:solidFill>
                <a:latin typeface="Times New Roman" pitchFamily="18" charset="0"/>
                <a:cs typeface="Times New Roman" pitchFamily="18" charset="0"/>
              </a:rPr>
              <a:t>     3. Best case time complexity of Bubble sort (i.e when the elements of array are in sorted order).</a:t>
            </a: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075B4F0-E3A4-4329-AF52-2E0578E04354}" type="datetime1">
              <a:rPr lang="en-US" smtClean="0"/>
              <a:t>7/6/24</a:t>
            </a:fld>
            <a:endParaRPr lang="en-US"/>
          </a:p>
        </p:txBody>
      </p:sp>
    </p:spTree>
    <p:extLst>
      <p:ext uri="{BB962C8B-B14F-4D97-AF65-F5344CB8AC3E}">
        <p14:creationId xmlns:p14="http://schemas.microsoft.com/office/powerpoint/2010/main" val="26542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470517"/>
          </a:xfrm>
          <a:prstGeom prst="rect">
            <a:avLst/>
          </a:prstGeom>
          <a:noFill/>
          <a:ln>
            <a:noFill/>
          </a:ln>
        </p:spPr>
        <p:txBody>
          <a:bodyPr spcFirstLastPara="1" wrap="square" lIns="68575" tIns="34275" rIns="68575" bIns="34275" anchor="ctr" anchorCtr="0">
            <a:noAutofit/>
          </a:bodyPr>
          <a:lstStyle/>
          <a:p>
            <a:pPr lvl="0"/>
            <a:r>
              <a:rPr lang="en-US" sz="3200" dirty="0"/>
              <a:t>CONT…</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US" sz="2400" dirty="0">
                <a:solidFill>
                  <a:schemeClr val="tx1"/>
                </a:solidFill>
                <a:latin typeface="Times New Roman" pitchFamily="18" charset="0"/>
                <a:cs typeface="Times New Roman" pitchFamily="18" charset="0"/>
              </a:rPr>
              <a:t>Basic structure is :</a:t>
            </a:r>
          </a:p>
          <a:p>
            <a:pPr marL="139700" indent="0">
              <a:buNone/>
            </a:pPr>
            <a:r>
              <a:rPr lang="nn-NO" sz="2400" dirty="0">
                <a:solidFill>
                  <a:schemeClr val="tx1"/>
                </a:solidFill>
                <a:latin typeface="Times New Roman" pitchFamily="18" charset="0"/>
                <a:cs typeface="Times New Roman" pitchFamily="18" charset="0"/>
              </a:rPr>
              <a:t>      for (i = 0; i &lt; N; i++)</a:t>
            </a:r>
          </a:p>
          <a:p>
            <a:pPr marL="139700" indent="0">
              <a:buNone/>
            </a:pPr>
            <a:r>
              <a:rPr lang="nn-NO" sz="2400" dirty="0">
                <a:solidFill>
                  <a:schemeClr val="tx1"/>
                </a:solidFill>
                <a:latin typeface="Times New Roman" pitchFamily="18" charset="0"/>
                <a:cs typeface="Times New Roman" pitchFamily="18" charset="0"/>
              </a:rPr>
              <a:t>           {</a:t>
            </a:r>
          </a:p>
          <a:p>
            <a:pPr marL="139700" indent="0">
              <a:buNone/>
            </a:pPr>
            <a:r>
              <a:rPr lang="en-US" sz="2400" dirty="0">
                <a:solidFill>
                  <a:schemeClr val="tx1"/>
                </a:solidFill>
                <a:latin typeface="Times New Roman" pitchFamily="18" charset="0"/>
                <a:cs typeface="Times New Roman" pitchFamily="18" charset="0"/>
              </a:rPr>
              <a:t>       sequence of statements of O(1)</a:t>
            </a:r>
          </a:p>
          <a:p>
            <a:pPr marL="139700" indent="0">
              <a:buNone/>
            </a:pPr>
            <a:r>
              <a:rPr lang="en-US" sz="2400" dirty="0">
                <a:solidFill>
                  <a:schemeClr val="tx1"/>
                </a:solidFill>
                <a:latin typeface="Times New Roman" pitchFamily="18" charset="0"/>
                <a:cs typeface="Times New Roman" pitchFamily="18" charset="0"/>
              </a:rPr>
              <a:t>              }</a:t>
            </a:r>
          </a:p>
          <a:p>
            <a:r>
              <a:rPr lang="en-US" sz="2400" dirty="0">
                <a:solidFill>
                  <a:schemeClr val="tx1"/>
                </a:solidFill>
                <a:latin typeface="Times New Roman" pitchFamily="18" charset="0"/>
                <a:cs typeface="Times New Roman" pitchFamily="18" charset="0"/>
              </a:rPr>
              <a:t>The loop executes N times, so the total time is N*O(1) which is O(N).</a:t>
            </a:r>
          </a:p>
          <a:p>
            <a:pPr marL="139700" indent="0">
              <a:buNone/>
            </a:pP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01A6B7A-B42D-42C1-AD76-D1D2C924B12C}" type="datetime1">
              <a:rPr lang="en-US" smtClean="0"/>
              <a:t>7/6/24</a:t>
            </a:fld>
            <a:endParaRPr lang="en-US"/>
          </a:p>
        </p:txBody>
      </p:sp>
    </p:spTree>
    <p:extLst>
      <p:ext uri="{BB962C8B-B14F-4D97-AF65-F5344CB8AC3E}">
        <p14:creationId xmlns:p14="http://schemas.microsoft.com/office/powerpoint/2010/main" val="1965244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2252-82EC-5376-6C23-61D9990692EA}"/>
              </a:ext>
            </a:extLst>
          </p:cNvPr>
          <p:cNvSpPr>
            <a:spLocks noGrp="1"/>
          </p:cNvSpPr>
          <p:nvPr>
            <p:ph type="title"/>
          </p:nvPr>
        </p:nvSpPr>
        <p:spPr>
          <a:xfrm>
            <a:off x="311700" y="155678"/>
            <a:ext cx="8520600" cy="572700"/>
          </a:xfrm>
        </p:spPr>
        <p:txBody>
          <a:bodyPr/>
          <a:lstStyle/>
          <a:p>
            <a:r>
              <a:rPr lang="en-US" dirty="0"/>
              <a:t>Example of O(n) Time Complexity</a:t>
            </a:r>
          </a:p>
        </p:txBody>
      </p:sp>
      <p:sp>
        <p:nvSpPr>
          <p:cNvPr id="3" name="TextBox 2">
            <a:extLst>
              <a:ext uri="{FF2B5EF4-FFF2-40B4-BE49-F238E27FC236}">
                <a16:creationId xmlns:a16="http://schemas.microsoft.com/office/drawing/2014/main" id="{7BD63EE5-24DE-D999-8434-1A38FFB0DC04}"/>
              </a:ext>
            </a:extLst>
          </p:cNvPr>
          <p:cNvSpPr txBox="1"/>
          <p:nvPr/>
        </p:nvSpPr>
        <p:spPr>
          <a:xfrm>
            <a:off x="410283" y="1129268"/>
            <a:ext cx="3187497" cy="2031325"/>
          </a:xfrm>
          <a:prstGeom prst="rect">
            <a:avLst/>
          </a:prstGeom>
          <a:noFill/>
        </p:spPr>
        <p:txBody>
          <a:bodyPr wrap="square" rtlCol="0">
            <a:spAutoFit/>
          </a:bodyPr>
          <a:lstStyle/>
          <a:p>
            <a:r>
              <a:rPr lang="en-US" sz="1800" dirty="0"/>
              <a:t>public static int </a:t>
            </a:r>
            <a:r>
              <a:rPr lang="en-US" sz="1800" dirty="0" err="1"/>
              <a:t>sumN</a:t>
            </a:r>
            <a:r>
              <a:rPr lang="en-US" sz="1800" dirty="0"/>
              <a:t>(int n){</a:t>
            </a:r>
          </a:p>
          <a:p>
            <a:r>
              <a:rPr lang="en-US" sz="1800" dirty="0"/>
              <a:t>        int count = 0;</a:t>
            </a:r>
          </a:p>
          <a:p>
            <a:r>
              <a:rPr lang="en-US" sz="1800" dirty="0"/>
              <a:t>        for (int </a:t>
            </a:r>
            <a:r>
              <a:rPr lang="en-US" sz="1800" dirty="0" err="1"/>
              <a:t>i</a:t>
            </a:r>
            <a:r>
              <a:rPr lang="en-US" sz="1800" dirty="0"/>
              <a:t> = 1;i &lt;= </a:t>
            </a:r>
            <a:r>
              <a:rPr lang="en-US" sz="1800" dirty="0" err="1"/>
              <a:t>n;i</a:t>
            </a:r>
            <a:r>
              <a:rPr lang="en-US" sz="1800" dirty="0"/>
              <a:t>++){</a:t>
            </a:r>
          </a:p>
          <a:p>
            <a:r>
              <a:rPr lang="en-US" sz="1800" dirty="0"/>
              <a:t>            count+=</a:t>
            </a:r>
            <a:r>
              <a:rPr lang="en-US" sz="1800" dirty="0" err="1"/>
              <a:t>i</a:t>
            </a:r>
            <a:r>
              <a:rPr lang="en-US" sz="1800" dirty="0"/>
              <a:t>;</a:t>
            </a:r>
          </a:p>
          <a:p>
            <a:r>
              <a:rPr lang="en-US" sz="1800" dirty="0"/>
              <a:t>        }</a:t>
            </a:r>
          </a:p>
          <a:p>
            <a:r>
              <a:rPr lang="en-US" sz="1800" dirty="0"/>
              <a:t>        return count;</a:t>
            </a:r>
          </a:p>
          <a:p>
            <a:r>
              <a:rPr lang="en-US" sz="1800" dirty="0"/>
              <a:t>    }</a:t>
            </a:r>
          </a:p>
        </p:txBody>
      </p:sp>
      <p:sp>
        <p:nvSpPr>
          <p:cNvPr id="4" name="TextBox 3">
            <a:extLst>
              <a:ext uri="{FF2B5EF4-FFF2-40B4-BE49-F238E27FC236}">
                <a16:creationId xmlns:a16="http://schemas.microsoft.com/office/drawing/2014/main" id="{118F6895-2516-6AF0-404D-14DAAD12671D}"/>
              </a:ext>
            </a:extLst>
          </p:cNvPr>
          <p:cNvSpPr txBox="1"/>
          <p:nvPr/>
        </p:nvSpPr>
        <p:spPr>
          <a:xfrm>
            <a:off x="1823652" y="4661525"/>
            <a:ext cx="587020" cy="307777"/>
          </a:xfrm>
          <a:prstGeom prst="rect">
            <a:avLst/>
          </a:prstGeom>
          <a:noFill/>
        </p:spPr>
        <p:txBody>
          <a:bodyPr wrap="none" rtlCol="0">
            <a:spAutoFit/>
          </a:bodyPr>
          <a:lstStyle/>
          <a:p>
            <a:r>
              <a:rPr lang="en-US" dirty="0"/>
              <a:t>n = 5</a:t>
            </a:r>
          </a:p>
        </p:txBody>
      </p:sp>
      <p:sp>
        <p:nvSpPr>
          <p:cNvPr id="5" name="TextBox 4">
            <a:extLst>
              <a:ext uri="{FF2B5EF4-FFF2-40B4-BE49-F238E27FC236}">
                <a16:creationId xmlns:a16="http://schemas.microsoft.com/office/drawing/2014/main" id="{05F5F89E-1BCD-F2AD-CB35-5ECBD338B5D8}"/>
              </a:ext>
            </a:extLst>
          </p:cNvPr>
          <p:cNvSpPr txBox="1"/>
          <p:nvPr/>
        </p:nvSpPr>
        <p:spPr>
          <a:xfrm>
            <a:off x="311700" y="3252252"/>
            <a:ext cx="2781531" cy="1169551"/>
          </a:xfrm>
          <a:prstGeom prst="rect">
            <a:avLst/>
          </a:prstGeom>
          <a:noFill/>
        </p:spPr>
        <p:txBody>
          <a:bodyPr wrap="none" rtlCol="0">
            <a:spAutoFit/>
          </a:bodyPr>
          <a:lstStyle/>
          <a:p>
            <a:r>
              <a:rPr lang="en-US" dirty="0"/>
              <a:t>I = 1       ||     count = 1</a:t>
            </a:r>
          </a:p>
          <a:p>
            <a:r>
              <a:rPr lang="en-US" dirty="0"/>
              <a:t>I = 2       ||     count = 1+2</a:t>
            </a:r>
          </a:p>
          <a:p>
            <a:r>
              <a:rPr lang="en-US" dirty="0"/>
              <a:t>I = 3       ||     count = 1+2+3</a:t>
            </a:r>
          </a:p>
          <a:p>
            <a:r>
              <a:rPr lang="en-US" dirty="0"/>
              <a:t>I = 4       ||     count = 1+2+3+4</a:t>
            </a:r>
          </a:p>
          <a:p>
            <a:r>
              <a:rPr lang="en-US" dirty="0"/>
              <a:t>I = 5       ||     count = 1+2+3+4+5</a:t>
            </a:r>
          </a:p>
        </p:txBody>
      </p:sp>
      <p:sp>
        <p:nvSpPr>
          <p:cNvPr id="6" name="TextBox 5">
            <a:extLst>
              <a:ext uri="{FF2B5EF4-FFF2-40B4-BE49-F238E27FC236}">
                <a16:creationId xmlns:a16="http://schemas.microsoft.com/office/drawing/2014/main" id="{F772BB05-06A1-6246-00E7-9DE927FB5017}"/>
              </a:ext>
            </a:extLst>
          </p:cNvPr>
          <p:cNvSpPr txBox="1"/>
          <p:nvPr/>
        </p:nvSpPr>
        <p:spPr>
          <a:xfrm>
            <a:off x="311700" y="4661526"/>
            <a:ext cx="1511952" cy="307777"/>
          </a:xfrm>
          <a:prstGeom prst="rect">
            <a:avLst/>
          </a:prstGeom>
          <a:noFill/>
        </p:spPr>
        <p:txBody>
          <a:bodyPr wrap="none" rtlCol="0">
            <a:spAutoFit/>
          </a:bodyPr>
          <a:lstStyle/>
          <a:p>
            <a:r>
              <a:rPr lang="en-US" dirty="0"/>
              <a:t>Total Count = 15</a:t>
            </a:r>
          </a:p>
        </p:txBody>
      </p:sp>
      <p:sp>
        <p:nvSpPr>
          <p:cNvPr id="8" name="TextBox 7">
            <a:extLst>
              <a:ext uri="{FF2B5EF4-FFF2-40B4-BE49-F238E27FC236}">
                <a16:creationId xmlns:a16="http://schemas.microsoft.com/office/drawing/2014/main" id="{3A31DA3F-BAB4-4EB6-9E58-F7A89727BDB9}"/>
              </a:ext>
            </a:extLst>
          </p:cNvPr>
          <p:cNvSpPr txBox="1"/>
          <p:nvPr/>
        </p:nvSpPr>
        <p:spPr>
          <a:xfrm>
            <a:off x="4394200" y="4284133"/>
            <a:ext cx="2225289" cy="307777"/>
          </a:xfrm>
          <a:prstGeom prst="rect">
            <a:avLst/>
          </a:prstGeom>
          <a:noFill/>
        </p:spPr>
        <p:txBody>
          <a:bodyPr wrap="none" rtlCol="0">
            <a:spAutoFit/>
          </a:bodyPr>
          <a:lstStyle/>
          <a:p>
            <a:r>
              <a:rPr lang="en-US" dirty="0"/>
              <a:t>O(1) + O(n) + O(1) = O(n)</a:t>
            </a:r>
          </a:p>
        </p:txBody>
      </p:sp>
      <p:sp>
        <p:nvSpPr>
          <p:cNvPr id="9" name="Rectangle 8">
            <a:extLst>
              <a:ext uri="{FF2B5EF4-FFF2-40B4-BE49-F238E27FC236}">
                <a16:creationId xmlns:a16="http://schemas.microsoft.com/office/drawing/2014/main" id="{32C6BDCA-EA53-718A-41D3-E4DED81E750A}"/>
              </a:ext>
            </a:extLst>
          </p:cNvPr>
          <p:cNvSpPr/>
          <p:nvPr/>
        </p:nvSpPr>
        <p:spPr>
          <a:xfrm>
            <a:off x="3888163" y="1135371"/>
            <a:ext cx="5078027" cy="34076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DD905A05-B389-5765-14AB-674EA8D8A8CE}"/>
              </a:ext>
            </a:extLst>
          </p:cNvPr>
          <p:cNvSpPr txBox="1"/>
          <p:nvPr/>
        </p:nvSpPr>
        <p:spPr>
          <a:xfrm>
            <a:off x="4038794" y="1232922"/>
            <a:ext cx="4776767" cy="3016210"/>
          </a:xfrm>
          <a:prstGeom prst="rect">
            <a:avLst/>
          </a:prstGeom>
          <a:noFill/>
        </p:spPr>
        <p:txBody>
          <a:bodyPr wrap="square" rtlCol="0">
            <a:spAutoFit/>
          </a:bodyPr>
          <a:lstStyle/>
          <a:p>
            <a:r>
              <a:rPr lang="en-IN" sz="1600" b="1" dirty="0"/>
              <a:t>Initialization</a:t>
            </a:r>
            <a:r>
              <a:rPr lang="en-IN" sz="1600" dirty="0"/>
              <a:t>: int count = 0; </a:t>
            </a:r>
          </a:p>
          <a:p>
            <a:r>
              <a:rPr lang="en-IN" sz="1600" dirty="0"/>
              <a:t>– This is a constant time operation, O(1) .</a:t>
            </a:r>
          </a:p>
          <a:p>
            <a:endParaRPr lang="en-IN" sz="1600" dirty="0"/>
          </a:p>
          <a:p>
            <a:r>
              <a:rPr lang="en-IN" sz="1600" b="1" dirty="0"/>
              <a:t>Loop</a:t>
            </a:r>
            <a:r>
              <a:rPr lang="en-IN" sz="1600" dirty="0"/>
              <a:t>: for (int </a:t>
            </a:r>
            <a:r>
              <a:rPr lang="en-IN" sz="1600" dirty="0" err="1"/>
              <a:t>i</a:t>
            </a:r>
            <a:r>
              <a:rPr lang="en-IN" sz="1600" dirty="0"/>
              <a:t> = 1; </a:t>
            </a:r>
            <a:r>
              <a:rPr lang="en-IN" sz="1600" dirty="0" err="1"/>
              <a:t>i</a:t>
            </a:r>
            <a:r>
              <a:rPr lang="en-IN" sz="1600" dirty="0"/>
              <a:t> &lt;= n; </a:t>
            </a:r>
            <a:r>
              <a:rPr lang="en-IN" sz="1600" dirty="0" err="1"/>
              <a:t>i</a:t>
            </a:r>
            <a:r>
              <a:rPr lang="en-IN" sz="1600" dirty="0"/>
              <a:t>++) – This loop runs from </a:t>
            </a:r>
            <a:r>
              <a:rPr lang="en-IN" sz="1600" dirty="0" err="1"/>
              <a:t>i</a:t>
            </a:r>
            <a:r>
              <a:rPr lang="en-IN" sz="1600" dirty="0"/>
              <a:t> = 1 to </a:t>
            </a:r>
            <a:r>
              <a:rPr lang="en-IN" sz="1600" dirty="0" err="1"/>
              <a:t>i</a:t>
            </a:r>
            <a:r>
              <a:rPr lang="en-IN" sz="1600" dirty="0"/>
              <a:t> = n. Therefore, it runs n times, contributing O(n) to the time complexity.</a:t>
            </a:r>
          </a:p>
          <a:p>
            <a:endParaRPr lang="en-IN" sz="1600" dirty="0"/>
          </a:p>
          <a:p>
            <a:r>
              <a:rPr lang="en-IN" sz="1600" b="1" dirty="0"/>
              <a:t>Increment inside loop</a:t>
            </a:r>
            <a:r>
              <a:rPr lang="en-IN" sz="1600" dirty="0"/>
              <a:t>: count += </a:t>
            </a:r>
            <a:r>
              <a:rPr lang="en-IN" sz="1600" dirty="0" err="1"/>
              <a:t>i</a:t>
            </a:r>
            <a:r>
              <a:rPr lang="en-IN" sz="1600" dirty="0"/>
              <a:t>;</a:t>
            </a:r>
          </a:p>
          <a:p>
            <a:r>
              <a:rPr lang="en-IN" sz="1600" dirty="0"/>
              <a:t> – This operation is performed n times, once for each iteration of the loop. Each iteration is a constant time operation, O(1).</a:t>
            </a:r>
          </a:p>
          <a:p>
            <a:endParaRPr lang="en-US" dirty="0"/>
          </a:p>
        </p:txBody>
      </p:sp>
    </p:spTree>
    <p:extLst>
      <p:ext uri="{BB962C8B-B14F-4D97-AF65-F5344CB8AC3E}">
        <p14:creationId xmlns:p14="http://schemas.microsoft.com/office/powerpoint/2010/main" val="18862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994200"/>
          </a:xfrm>
          <a:prstGeom prst="rect">
            <a:avLst/>
          </a:prstGeom>
          <a:noFill/>
          <a:ln>
            <a:noFill/>
          </a:ln>
        </p:spPr>
        <p:txBody>
          <a:bodyPr spcFirstLastPara="1" wrap="square" lIns="68575" tIns="34275" rIns="68575" bIns="34275" anchor="ctr" anchorCtr="0">
            <a:noAutofit/>
          </a:bodyPr>
          <a:lstStyle/>
          <a:p>
            <a:pPr lvl="0"/>
            <a:r>
              <a:rPr lang="en-US" sz="3200" b="1" dirty="0">
                <a:latin typeface="Times New Roman"/>
                <a:ea typeface="Times New Roman"/>
                <a:cs typeface="Times New Roman"/>
                <a:sym typeface="Times New Roman"/>
              </a:rPr>
              <a:t>Course Objectives</a:t>
            </a:r>
            <a:endParaRPr dirty="0"/>
          </a:p>
        </p:txBody>
      </p:sp>
      <p:sp>
        <p:nvSpPr>
          <p:cNvPr id="95" name="Google Shape;95;p17"/>
          <p:cNvSpPr txBox="1">
            <a:spLocks noGrp="1"/>
          </p:cNvSpPr>
          <p:nvPr>
            <p:ph type="body" idx="1"/>
          </p:nvPr>
        </p:nvSpPr>
        <p:spPr>
          <a:xfrm>
            <a:off x="665921" y="785396"/>
            <a:ext cx="8174995" cy="3070988"/>
          </a:xfrm>
          <a:prstGeom prst="rect">
            <a:avLst/>
          </a:prstGeom>
          <a:noFill/>
          <a:ln>
            <a:noFill/>
          </a:ln>
        </p:spPr>
        <p:txBody>
          <a:bodyPr spcFirstLastPara="1" wrap="square" lIns="68575" tIns="34275" rIns="68575" bIns="34275" anchor="t" anchorCtr="0">
            <a:noAutofit/>
          </a:bodyPr>
          <a:lstStyle/>
          <a:p>
            <a:pPr algn="just">
              <a:spcBef>
                <a:spcPts val="1600"/>
              </a:spcBef>
            </a:pPr>
            <a:r>
              <a:rPr lang="en-GB" sz="2000" dirty="0">
                <a:solidFill>
                  <a:schemeClr val="tx1"/>
                </a:solidFill>
                <a:latin typeface="Times New Roman" pitchFamily="18" charset="0"/>
                <a:cs typeface="Times New Roman" pitchFamily="18" charset="0"/>
              </a:rPr>
              <a:t>To understand the basic idea of the problem and find an approach to solve the problem. </a:t>
            </a:r>
          </a:p>
          <a:p>
            <a:pPr algn="just">
              <a:spcBef>
                <a:spcPts val="1600"/>
              </a:spcBef>
            </a:pPr>
            <a:r>
              <a:rPr lang="en-GB" sz="2000" dirty="0">
                <a:solidFill>
                  <a:schemeClr val="tx1"/>
                </a:solidFill>
                <a:latin typeface="Times New Roman" pitchFamily="18" charset="0"/>
                <a:cs typeface="Times New Roman" pitchFamily="18" charset="0"/>
              </a:rPr>
              <a:t>Analyse and improve the efficiency of existing techniques. </a:t>
            </a:r>
          </a:p>
          <a:p>
            <a:pPr algn="just">
              <a:spcBef>
                <a:spcPts val="1600"/>
              </a:spcBef>
            </a:pPr>
            <a:r>
              <a:rPr lang="en-GB" sz="2000" dirty="0">
                <a:solidFill>
                  <a:schemeClr val="tx1"/>
                </a:solidFill>
                <a:latin typeface="Times New Roman" pitchFamily="18" charset="0"/>
                <a:cs typeface="Times New Roman" pitchFamily="18" charset="0"/>
              </a:rPr>
              <a:t>To understand the basic principles of designing the algorithms compare the performance of the algorithm with respect to other techniques. </a:t>
            </a:r>
          </a:p>
          <a:p>
            <a:pPr algn="just">
              <a:spcBef>
                <a:spcPts val="1600"/>
              </a:spcBef>
            </a:pPr>
            <a:r>
              <a:rPr lang="en-GB" sz="2000" dirty="0">
                <a:solidFill>
                  <a:schemeClr val="tx1"/>
                </a:solidFill>
                <a:latin typeface="Times New Roman" pitchFamily="18" charset="0"/>
                <a:cs typeface="Times New Roman" pitchFamily="18" charset="0"/>
              </a:rPr>
              <a:t>It is the best method of description without describing the implementation detail. </a:t>
            </a:r>
          </a:p>
          <a:p>
            <a:pPr algn="just">
              <a:spcBef>
                <a:spcPts val="1600"/>
              </a:spcBef>
            </a:pPr>
            <a:r>
              <a:rPr lang="en-GB" sz="2000" dirty="0">
                <a:solidFill>
                  <a:schemeClr val="tx1"/>
                </a:solidFill>
                <a:latin typeface="Times New Roman" pitchFamily="18" charset="0"/>
                <a:cs typeface="Times New Roman" pitchFamily="18" charset="0"/>
              </a:rPr>
              <a:t>The Algorithm gives a clear description of requirements and goal of the problem to the designer. A good </a:t>
            </a:r>
            <a:r>
              <a:rPr lang="en-GB" sz="2000" dirty="0" err="1">
                <a:solidFill>
                  <a:schemeClr val="tx1"/>
                </a:solidFill>
                <a:latin typeface="Times New Roman" pitchFamily="18" charset="0"/>
                <a:cs typeface="Times New Roman" pitchFamily="18" charset="0"/>
              </a:rPr>
              <a:t>de.sign</a:t>
            </a:r>
            <a:r>
              <a:rPr lang="en-GB" sz="2000" dirty="0">
                <a:solidFill>
                  <a:schemeClr val="tx1"/>
                </a:solidFill>
                <a:latin typeface="Times New Roman" pitchFamily="18" charset="0"/>
                <a:cs typeface="Times New Roman" pitchFamily="18" charset="0"/>
              </a:rPr>
              <a:t> can produce a good solution.</a:t>
            </a:r>
            <a:endParaRPr sz="2400" dirty="0">
              <a:solidFill>
                <a:schemeClr val="tx1"/>
              </a:solidFill>
              <a:latin typeface="Times New Roman" pitchFamily="18" charset="0"/>
              <a:ea typeface="Times New Roman"/>
              <a:cs typeface="Times New Roman" pitchFamily="18" charset="0"/>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060EA89-4C80-470E-BB35-A1AE39406F1C}" type="datetime1">
              <a:rPr lang="en-US" smtClean="0"/>
              <a:t>7/6/24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77555" y="71022"/>
            <a:ext cx="8702362" cy="381739"/>
          </a:xfrm>
          <a:prstGeom prst="rect">
            <a:avLst/>
          </a:prstGeom>
          <a:noFill/>
          <a:ln>
            <a:noFill/>
          </a:ln>
        </p:spPr>
        <p:txBody>
          <a:bodyPr spcFirstLastPara="1" wrap="square" lIns="68575" tIns="34275" rIns="68575" bIns="34275" anchor="ctr" anchorCtr="0">
            <a:noAutofit/>
          </a:bodyPr>
          <a:lstStyle/>
          <a:p>
            <a:br>
              <a:rPr lang="en-US" sz="3200" dirty="0"/>
            </a:br>
            <a:br>
              <a:rPr lang="en-US" sz="3200" dirty="0"/>
            </a:br>
            <a:r>
              <a:rPr lang="en-US" sz="3200" dirty="0"/>
              <a:t>O(</a:t>
            </a:r>
            <a:r>
              <a:rPr lang="pt-BR" sz="3200" dirty="0"/>
              <a:t>N</a:t>
            </a:r>
            <a:r>
              <a:rPr lang="pt-BR" sz="3200" baseline="30000" dirty="0"/>
              <a:t>2</a:t>
            </a:r>
            <a:r>
              <a:rPr lang="en-US" sz="3200" dirty="0"/>
              <a:t>) quadratic time</a:t>
            </a:r>
            <a:br>
              <a:rPr lang="en-US" sz="3200" dirty="0"/>
            </a:br>
            <a:br>
              <a:rPr lang="en-US" sz="3200" dirty="0"/>
            </a:br>
            <a:endParaRPr sz="3200" dirty="0"/>
          </a:p>
        </p:txBody>
      </p:sp>
      <p:sp>
        <p:nvSpPr>
          <p:cNvPr id="137" name="Google Shape;137;p21"/>
          <p:cNvSpPr txBox="1">
            <a:spLocks noGrp="1"/>
          </p:cNvSpPr>
          <p:nvPr>
            <p:ph type="body" idx="1"/>
          </p:nvPr>
        </p:nvSpPr>
        <p:spPr>
          <a:xfrm>
            <a:off x="97654" y="443883"/>
            <a:ext cx="8905871" cy="4282353"/>
          </a:xfrm>
          <a:prstGeom prst="rect">
            <a:avLst/>
          </a:prstGeom>
          <a:noFill/>
          <a:ln>
            <a:noFill/>
          </a:ln>
        </p:spPr>
        <p:txBody>
          <a:bodyPr spcFirstLastPara="1" wrap="square" lIns="68575" tIns="34275" rIns="68575" bIns="34275" numCol="1" anchor="t" anchorCtr="0">
            <a:noAutofit/>
          </a:bodyPr>
          <a:lstStyle/>
          <a:p>
            <a:r>
              <a:rPr lang="en-US" sz="2400" dirty="0">
                <a:solidFill>
                  <a:schemeClr val="tx1"/>
                </a:solidFill>
                <a:latin typeface="Times New Roman" pitchFamily="18" charset="0"/>
                <a:cs typeface="Times New Roman" pitchFamily="18" charset="0"/>
              </a:rPr>
              <a:t>The number of operations is proportional to the size of the task squared.</a:t>
            </a:r>
          </a:p>
          <a:p>
            <a:pPr marL="139700" indent="0">
              <a:buNone/>
            </a:pPr>
            <a:r>
              <a:rPr lang="en-US" sz="2400" dirty="0">
                <a:solidFill>
                  <a:schemeClr val="tx1"/>
                </a:solidFill>
                <a:latin typeface="Times New Roman" pitchFamily="18" charset="0"/>
                <a:cs typeface="Times New Roman" pitchFamily="18" charset="0"/>
              </a:rPr>
              <a:t>Examples:</a:t>
            </a:r>
          </a:p>
          <a:p>
            <a:pPr marL="139700" indent="0">
              <a:buNone/>
            </a:pPr>
            <a:r>
              <a:rPr lang="en-US" sz="2400" b="1" dirty="0">
                <a:solidFill>
                  <a:schemeClr val="tx1"/>
                </a:solidFill>
                <a:latin typeface="Times New Roman" pitchFamily="18" charset="0"/>
                <a:cs typeface="Times New Roman" pitchFamily="18" charset="0"/>
              </a:rPr>
              <a:t>1) </a:t>
            </a:r>
            <a:r>
              <a:rPr lang="en-US" sz="2400" dirty="0">
                <a:solidFill>
                  <a:schemeClr val="tx1"/>
                </a:solidFill>
                <a:latin typeface="Times New Roman" pitchFamily="18" charset="0"/>
                <a:cs typeface="Times New Roman" pitchFamily="18" charset="0"/>
              </a:rPr>
              <a:t>Worst case time complexity of Bubble, Selection and Insertion sort.</a:t>
            </a:r>
          </a:p>
          <a:p>
            <a:pPr marL="139700" indent="0">
              <a:buNone/>
            </a:pPr>
            <a:r>
              <a:rPr lang="en-US" sz="2400" dirty="0">
                <a:solidFill>
                  <a:schemeClr val="tx1"/>
                </a:solidFill>
                <a:latin typeface="Times New Roman" pitchFamily="18" charset="0"/>
                <a:cs typeface="Times New Roman" pitchFamily="18" charset="0"/>
              </a:rPr>
              <a:t>  Nested loops:</a:t>
            </a:r>
          </a:p>
          <a:p>
            <a:pPr marL="596900" indent="-457200">
              <a:buAutoNum type="alphaLcParenR"/>
            </a:pPr>
            <a:r>
              <a:rPr lang="nn-NO" sz="2400" dirty="0">
                <a:solidFill>
                  <a:schemeClr val="tx1"/>
                </a:solidFill>
                <a:latin typeface="Times New Roman" pitchFamily="18" charset="0"/>
                <a:cs typeface="Times New Roman" pitchFamily="18" charset="0"/>
              </a:rPr>
              <a:t>for (i = 0; i &lt; N; i++) {</a:t>
            </a:r>
          </a:p>
          <a:p>
            <a:pPr marL="596900" indent="-457200">
              <a:buAutoNum type="alphaLcParenR"/>
            </a:pPr>
            <a:r>
              <a:rPr lang="en-US" sz="2400" dirty="0">
                <a:solidFill>
                  <a:schemeClr val="tx1"/>
                </a:solidFill>
                <a:latin typeface="Times New Roman" pitchFamily="18" charset="0"/>
                <a:cs typeface="Times New Roman" pitchFamily="18" charset="0"/>
              </a:rPr>
              <a:t>for (j = 0; j &lt; M; </a:t>
            </a:r>
            <a:r>
              <a:rPr lang="en-US" sz="2400" dirty="0" err="1">
                <a:solidFill>
                  <a:schemeClr val="tx1"/>
                </a:solidFill>
                <a:latin typeface="Times New Roman" pitchFamily="18" charset="0"/>
                <a:cs typeface="Times New Roman" pitchFamily="18" charset="0"/>
              </a:rPr>
              <a:t>j++</a:t>
            </a:r>
            <a:r>
              <a:rPr lang="en-US" sz="2400" dirty="0">
                <a:solidFill>
                  <a:schemeClr val="tx1"/>
                </a:solidFill>
                <a:latin typeface="Times New Roman" pitchFamily="18" charset="0"/>
                <a:cs typeface="Times New Roman" pitchFamily="18" charset="0"/>
              </a:rPr>
              <a:t>) { </a:t>
            </a:r>
          </a:p>
          <a:p>
            <a:pPr marL="139700" indent="0">
              <a:buNone/>
            </a:pPr>
            <a:r>
              <a:rPr lang="en-US" sz="2400" dirty="0">
                <a:solidFill>
                  <a:schemeClr val="tx1"/>
                </a:solidFill>
                <a:latin typeface="Times New Roman" pitchFamily="18" charset="0"/>
                <a:cs typeface="Times New Roman" pitchFamily="18" charset="0"/>
              </a:rPr>
              <a:t>   sequence of statements of O(1)</a:t>
            </a:r>
          </a:p>
          <a:p>
            <a:pPr marL="139700" indent="0">
              <a:buNone/>
            </a:pPr>
            <a:r>
              <a:rPr lang="en-US" sz="2400" dirty="0">
                <a:solidFill>
                  <a:schemeClr val="tx1"/>
                </a:solidFill>
                <a:latin typeface="Times New Roman" pitchFamily="18" charset="0"/>
                <a:cs typeface="Times New Roman" pitchFamily="18" charset="0"/>
              </a:rPr>
              <a:t>    }</a:t>
            </a:r>
          </a:p>
          <a:p>
            <a:pPr marL="139700" indent="0">
              <a:buNone/>
            </a:pPr>
            <a:r>
              <a:rPr lang="en-US" sz="2400" dirty="0">
                <a:solidFill>
                  <a:schemeClr val="tx1"/>
                </a:solidFill>
                <a:latin typeface="Times New Roman" pitchFamily="18" charset="0"/>
                <a:cs typeface="Times New Roman" pitchFamily="18" charset="0"/>
              </a:rPr>
              <a:t>}</a:t>
            </a: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477C25B-B924-41A8-AF30-756984A40836}" type="datetime1">
              <a:rPr lang="en-US" smtClean="0"/>
              <a:t>7/6/24</a:t>
            </a:fld>
            <a:endParaRPr lang="en-US"/>
          </a:p>
        </p:txBody>
      </p:sp>
    </p:spTree>
    <p:extLst>
      <p:ext uri="{BB962C8B-B14F-4D97-AF65-F5344CB8AC3E}">
        <p14:creationId xmlns:p14="http://schemas.microsoft.com/office/powerpoint/2010/main" val="872784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26128"/>
          </a:xfrm>
          <a:prstGeom prst="rect">
            <a:avLst/>
          </a:prstGeom>
          <a:noFill/>
          <a:ln>
            <a:noFill/>
          </a:ln>
        </p:spPr>
        <p:txBody>
          <a:bodyPr spcFirstLastPara="1" wrap="square" lIns="68575" tIns="34275" rIns="68575" bIns="34275" anchor="ctr" anchorCtr="0">
            <a:noAutofit/>
          </a:bodyPr>
          <a:lstStyle/>
          <a:p>
            <a:pPr lvl="0"/>
            <a:r>
              <a:rPr lang="en-US" sz="3200" dirty="0"/>
              <a:t>CONT...</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US" sz="2400" dirty="0">
                <a:solidFill>
                  <a:schemeClr val="tx1"/>
                </a:solidFill>
                <a:latin typeface="Times New Roman" pitchFamily="18" charset="0"/>
                <a:cs typeface="Times New Roman" pitchFamily="18" charset="0"/>
              </a:rPr>
              <a:t>The outer loop executes N times and inner loop executes M times so the time complexity is O(N*M)</a:t>
            </a:r>
          </a:p>
          <a:p>
            <a:pPr>
              <a:buNone/>
            </a:pPr>
            <a:endParaRPr lang="en-US" sz="2400" dirty="0">
              <a:solidFill>
                <a:schemeClr val="tx1"/>
              </a:solidFill>
              <a:latin typeface="Times New Roman" pitchFamily="18" charset="0"/>
              <a:cs typeface="Times New Roman" pitchFamily="18" charset="0"/>
            </a:endParaRPr>
          </a:p>
          <a:p>
            <a:pPr>
              <a:buNone/>
            </a:pPr>
            <a:r>
              <a:rPr lang="en-US" sz="2400" b="1" dirty="0">
                <a:solidFill>
                  <a:schemeClr val="tx1"/>
                </a:solidFill>
                <a:latin typeface="Times New Roman" pitchFamily="18" charset="0"/>
                <a:cs typeface="Times New Roman" pitchFamily="18" charset="0"/>
              </a:rPr>
              <a:t>2).</a:t>
            </a:r>
            <a:r>
              <a:rPr lang="en-US" sz="2400" dirty="0">
                <a:solidFill>
                  <a:schemeClr val="tx1"/>
                </a:solidFill>
                <a:latin typeface="Times New Roman" pitchFamily="18" charset="0"/>
                <a:cs typeface="Times New Roman" pitchFamily="18" charset="0"/>
              </a:rPr>
              <a:t> </a:t>
            </a:r>
            <a:r>
              <a:rPr lang="nn-NO" sz="2400" dirty="0">
                <a:solidFill>
                  <a:schemeClr val="tx1"/>
                </a:solidFill>
                <a:latin typeface="Times New Roman" pitchFamily="18" charset="0"/>
                <a:cs typeface="Times New Roman" pitchFamily="18" charset="0"/>
              </a:rPr>
              <a:t>for (i = 0; i &lt; N; i++) {</a:t>
            </a:r>
          </a:p>
          <a:p>
            <a:pPr>
              <a:buNone/>
            </a:pPr>
            <a:r>
              <a:rPr lang="en-US" sz="2400" dirty="0">
                <a:solidFill>
                  <a:schemeClr val="tx1"/>
                </a:solidFill>
                <a:latin typeface="Times New Roman" pitchFamily="18" charset="0"/>
                <a:cs typeface="Times New Roman" pitchFamily="18" charset="0"/>
              </a:rPr>
              <a:t>      for (j = 0; j &lt; N; j++) {</a:t>
            </a:r>
          </a:p>
          <a:p>
            <a:pPr>
              <a:buNone/>
            </a:pPr>
            <a:r>
              <a:rPr lang="en-US" sz="2400" dirty="0">
                <a:solidFill>
                  <a:schemeClr val="tx1"/>
                </a:solidFill>
                <a:latin typeface="Times New Roman" pitchFamily="18" charset="0"/>
                <a:cs typeface="Times New Roman" pitchFamily="18" charset="0"/>
              </a:rPr>
              <a:t>         sequence of statements of O(1)</a:t>
            </a:r>
          </a:p>
          <a:p>
            <a:pPr>
              <a:buNone/>
            </a:pPr>
            <a:r>
              <a:rPr lang="en-US" sz="2400" dirty="0">
                <a:solidFill>
                  <a:schemeClr val="tx1"/>
                </a:solidFill>
                <a:latin typeface="Times New Roman" pitchFamily="18" charset="0"/>
                <a:cs typeface="Times New Roman" pitchFamily="18" charset="0"/>
              </a:rPr>
              <a:t>                 }</a:t>
            </a:r>
          </a:p>
          <a:p>
            <a:pPr>
              <a:buNone/>
            </a:pPr>
            <a:r>
              <a:rPr lang="en-US" sz="2400" dirty="0">
                <a:solidFill>
                  <a:schemeClr val="tx1"/>
                </a:solidFill>
                <a:latin typeface="Times New Roman" pitchFamily="18" charset="0"/>
                <a:cs typeface="Times New Roman" pitchFamily="18" charset="0"/>
              </a:rPr>
              <a:t>               } </a:t>
            </a:r>
          </a:p>
          <a:p>
            <a:pPr>
              <a:buNone/>
            </a:pPr>
            <a:r>
              <a:rPr lang="en-US" sz="2400" dirty="0">
                <a:solidFill>
                  <a:schemeClr val="tx1"/>
                </a:solidFill>
                <a:latin typeface="Times New Roman" pitchFamily="18" charset="0"/>
                <a:cs typeface="Times New Roman" pitchFamily="18" charset="0"/>
              </a:rPr>
              <a:t>Now the time complexity is O(N^2)</a:t>
            </a:r>
          </a:p>
          <a:p>
            <a:pPr marL="139700" indent="0">
              <a:buNone/>
            </a:pPr>
            <a:endParaRPr sz="2400" dirty="0">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C8A58A2-9A99-41BC-93E7-03B391244978}" type="datetime1">
              <a:rPr lang="en-US" smtClean="0"/>
              <a:t>7/6/24</a:t>
            </a:fld>
            <a:endParaRPr lang="en-US"/>
          </a:p>
        </p:txBody>
      </p:sp>
    </p:spTree>
    <p:extLst>
      <p:ext uri="{BB962C8B-B14F-4D97-AF65-F5344CB8AC3E}">
        <p14:creationId xmlns:p14="http://schemas.microsoft.com/office/powerpoint/2010/main" val="1037143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1D94-070D-5653-45B0-32BD918DDD2C}"/>
              </a:ext>
            </a:extLst>
          </p:cNvPr>
          <p:cNvSpPr>
            <a:spLocks noGrp="1"/>
          </p:cNvSpPr>
          <p:nvPr>
            <p:ph type="title"/>
          </p:nvPr>
        </p:nvSpPr>
        <p:spPr>
          <a:xfrm>
            <a:off x="409103" y="105360"/>
            <a:ext cx="8520600" cy="572700"/>
          </a:xfrm>
        </p:spPr>
        <p:txBody>
          <a:bodyPr/>
          <a:lstStyle/>
          <a:p>
            <a:r>
              <a:rPr lang="en-US" dirty="0"/>
              <a:t>Time Complexity of bubble sort algorithm</a:t>
            </a:r>
          </a:p>
        </p:txBody>
      </p:sp>
      <p:sp>
        <p:nvSpPr>
          <p:cNvPr id="3" name="TextBox 2">
            <a:extLst>
              <a:ext uri="{FF2B5EF4-FFF2-40B4-BE49-F238E27FC236}">
                <a16:creationId xmlns:a16="http://schemas.microsoft.com/office/drawing/2014/main" id="{CE27FB32-B4EB-6A27-9470-CC4754BED4FA}"/>
              </a:ext>
            </a:extLst>
          </p:cNvPr>
          <p:cNvSpPr txBox="1"/>
          <p:nvPr/>
        </p:nvSpPr>
        <p:spPr>
          <a:xfrm>
            <a:off x="192652" y="903543"/>
            <a:ext cx="4387300" cy="4247317"/>
          </a:xfrm>
          <a:prstGeom prst="rect">
            <a:avLst/>
          </a:prstGeom>
          <a:noFill/>
        </p:spPr>
        <p:txBody>
          <a:bodyPr wrap="square" rtlCol="0">
            <a:spAutoFit/>
          </a:bodyPr>
          <a:lstStyle/>
          <a:p>
            <a:r>
              <a:rPr lang="en-US" sz="1800" b="1" dirty="0"/>
              <a:t>public static void bubbleSort(int[] arr) {</a:t>
            </a:r>
          </a:p>
          <a:p>
            <a:r>
              <a:rPr lang="en-US" sz="1800" b="1" dirty="0"/>
              <a:t>    int n = arr.length;</a:t>
            </a:r>
          </a:p>
          <a:p>
            <a:r>
              <a:rPr lang="en-US" sz="1800" b="1" dirty="0"/>
              <a:t>    for (int </a:t>
            </a:r>
            <a:r>
              <a:rPr lang="en-US" sz="1800" b="1" dirty="0" err="1"/>
              <a:t>i</a:t>
            </a:r>
            <a:r>
              <a:rPr lang="en-US" sz="1800" b="1" dirty="0"/>
              <a:t> = 0; </a:t>
            </a:r>
            <a:r>
              <a:rPr lang="en-US" sz="1800" b="1" dirty="0" err="1"/>
              <a:t>i</a:t>
            </a:r>
            <a:r>
              <a:rPr lang="en-US" sz="1800" b="1" dirty="0"/>
              <a:t> &lt; n - 1; </a:t>
            </a:r>
            <a:r>
              <a:rPr lang="en-US" sz="1800" b="1" dirty="0" err="1"/>
              <a:t>i</a:t>
            </a:r>
            <a:r>
              <a:rPr lang="en-US" sz="1800" b="1" dirty="0"/>
              <a:t>++) {</a:t>
            </a:r>
          </a:p>
          <a:p>
            <a:r>
              <a:rPr lang="en-US" sz="1800" b="1" dirty="0"/>
              <a:t>        for (int j = 0; j &lt; n - 1 - </a:t>
            </a:r>
            <a:r>
              <a:rPr lang="en-US" sz="1800" b="1" dirty="0" err="1"/>
              <a:t>i</a:t>
            </a:r>
            <a:r>
              <a:rPr lang="en-US" sz="1800" b="1" dirty="0"/>
              <a:t>; </a:t>
            </a:r>
            <a:r>
              <a:rPr lang="en-US" sz="1800" b="1" dirty="0" err="1"/>
              <a:t>j++</a:t>
            </a:r>
            <a:r>
              <a:rPr lang="en-US" sz="1800" b="1" dirty="0"/>
              <a:t>) {</a:t>
            </a:r>
          </a:p>
          <a:p>
            <a:r>
              <a:rPr lang="en-US" sz="1800" b="1" dirty="0"/>
              <a:t>            if (arr[j] &gt; arr[j + 1]) {</a:t>
            </a:r>
          </a:p>
          <a:p>
            <a:r>
              <a:rPr lang="en-US" sz="1800" b="1" dirty="0"/>
              <a:t>                // Swap arr[j] and arr[j + 1]</a:t>
            </a:r>
          </a:p>
          <a:p>
            <a:r>
              <a:rPr lang="en-US" sz="1800" b="1" dirty="0"/>
              <a:t>                int temp = arr[j];</a:t>
            </a:r>
          </a:p>
          <a:p>
            <a:r>
              <a:rPr lang="en-US" sz="1800" b="1" dirty="0"/>
              <a:t>                arr[j] = arr[j + 1];</a:t>
            </a:r>
          </a:p>
          <a:p>
            <a:r>
              <a:rPr lang="en-US" sz="1800" b="1" dirty="0"/>
              <a:t>                arr[j + 1] = temp;</a:t>
            </a:r>
          </a:p>
          <a:p>
            <a:r>
              <a:rPr lang="en-US" sz="1800" b="1" dirty="0"/>
              <a:t>            }</a:t>
            </a:r>
          </a:p>
          <a:p>
            <a:r>
              <a:rPr lang="en-US" sz="1800" b="1" dirty="0"/>
              <a:t>        }</a:t>
            </a:r>
          </a:p>
          <a:p>
            <a:r>
              <a:rPr lang="en-US" sz="1800" b="1" dirty="0"/>
              <a:t>    }</a:t>
            </a:r>
          </a:p>
          <a:p>
            <a:r>
              <a:rPr lang="en-US" sz="1800" b="1" dirty="0"/>
              <a:t>}</a:t>
            </a:r>
          </a:p>
          <a:p>
            <a:endParaRPr lang="en-US" sz="1800" dirty="0"/>
          </a:p>
        </p:txBody>
      </p:sp>
      <p:sp>
        <p:nvSpPr>
          <p:cNvPr id="7" name="Rectangle 6">
            <a:extLst>
              <a:ext uri="{FF2B5EF4-FFF2-40B4-BE49-F238E27FC236}">
                <a16:creationId xmlns:a16="http://schemas.microsoft.com/office/drawing/2014/main" id="{0FDD120F-9EA4-9E50-887F-0E2A87A222EF}"/>
              </a:ext>
            </a:extLst>
          </p:cNvPr>
          <p:cNvSpPr/>
          <p:nvPr/>
        </p:nvSpPr>
        <p:spPr>
          <a:xfrm>
            <a:off x="4699000" y="1029250"/>
            <a:ext cx="4368800" cy="3906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highlight>
                <a:srgbClr val="FFFF00"/>
              </a:highlight>
            </a:endParaRPr>
          </a:p>
        </p:txBody>
      </p:sp>
      <p:sp>
        <p:nvSpPr>
          <p:cNvPr id="9" name="TextBox 8">
            <a:extLst>
              <a:ext uri="{FF2B5EF4-FFF2-40B4-BE49-F238E27FC236}">
                <a16:creationId xmlns:a16="http://schemas.microsoft.com/office/drawing/2014/main" id="{93E4DFB9-A3DC-C51B-294E-EBFE1B2D83BD}"/>
              </a:ext>
            </a:extLst>
          </p:cNvPr>
          <p:cNvSpPr txBox="1"/>
          <p:nvPr/>
        </p:nvSpPr>
        <p:spPr>
          <a:xfrm>
            <a:off x="4837097" y="1372286"/>
            <a:ext cx="4092606" cy="3093154"/>
          </a:xfrm>
          <a:prstGeom prst="rect">
            <a:avLst/>
          </a:prstGeom>
          <a:noFill/>
        </p:spPr>
        <p:txBody>
          <a:bodyPr wrap="square" rtlCol="0">
            <a:spAutoFit/>
          </a:bodyPr>
          <a:lstStyle/>
          <a:p>
            <a:r>
              <a:rPr lang="en-US" sz="1500" b="1" dirty="0"/>
              <a:t>Outer Loop: `</a:t>
            </a:r>
            <a:r>
              <a:rPr lang="en-IN" sz="1500" b="1" dirty="0"/>
              <a:t>for (int </a:t>
            </a:r>
            <a:r>
              <a:rPr lang="en-IN" sz="1500" b="1" dirty="0" err="1"/>
              <a:t>i</a:t>
            </a:r>
            <a:r>
              <a:rPr lang="en-IN" sz="1500" b="1" dirty="0"/>
              <a:t> = 0; </a:t>
            </a:r>
            <a:r>
              <a:rPr lang="en-IN" sz="1500" b="1" dirty="0" err="1"/>
              <a:t>i</a:t>
            </a:r>
            <a:r>
              <a:rPr lang="en-IN" sz="1500" b="1" dirty="0"/>
              <a:t> &lt; n - 1; </a:t>
            </a:r>
            <a:r>
              <a:rPr lang="en-IN" sz="1500" b="1" dirty="0" err="1"/>
              <a:t>i</a:t>
            </a:r>
            <a:r>
              <a:rPr lang="en-IN" sz="1500" b="1" dirty="0"/>
              <a:t>++)</a:t>
            </a:r>
            <a:r>
              <a:rPr lang="en-US" sz="1500" b="1" dirty="0"/>
              <a:t>`</a:t>
            </a:r>
          </a:p>
          <a:p>
            <a:pPr marL="285750" indent="-285750">
              <a:buFont typeface="Arial" panose="020B0604020202020204" pitchFamily="34" charset="0"/>
              <a:buChar char="•"/>
            </a:pPr>
            <a:r>
              <a:rPr lang="en-IN" sz="1500" dirty="0"/>
              <a:t>This loop runs n−1 times. In Big-O notation, we consider the highest-order term, so this contributes O(n).</a:t>
            </a:r>
          </a:p>
          <a:p>
            <a:pPr marL="285750" indent="-285750">
              <a:buFont typeface="Arial" panose="020B0604020202020204" pitchFamily="34" charset="0"/>
              <a:buChar char="•"/>
            </a:pPr>
            <a:endParaRPr lang="en-US" sz="1500" dirty="0"/>
          </a:p>
          <a:p>
            <a:r>
              <a:rPr lang="en-IN" sz="1500" b="1" dirty="0"/>
              <a:t>Inner Loop</a:t>
            </a:r>
            <a:r>
              <a:rPr lang="en-IN" sz="1500" dirty="0"/>
              <a:t>: </a:t>
            </a:r>
            <a:r>
              <a:rPr lang="en-IN" sz="1500" b="1" dirty="0"/>
              <a:t>`for (int j = 0; j &lt; n - 1 - </a:t>
            </a:r>
            <a:r>
              <a:rPr lang="en-IN" sz="1500" b="1" dirty="0" err="1"/>
              <a:t>i</a:t>
            </a:r>
            <a:r>
              <a:rPr lang="en-IN" sz="1500" b="1" dirty="0"/>
              <a:t>; </a:t>
            </a:r>
            <a:r>
              <a:rPr lang="en-IN" sz="1500" b="1" dirty="0" err="1"/>
              <a:t>j++</a:t>
            </a:r>
            <a:r>
              <a:rPr lang="en-IN" sz="1500" b="1" dirty="0"/>
              <a:t>)`</a:t>
            </a:r>
          </a:p>
          <a:p>
            <a:pPr marL="285750" indent="-285750">
              <a:buFont typeface="Arial" panose="020B0604020202020204" pitchFamily="34" charset="0"/>
              <a:buChar char="•"/>
            </a:pPr>
            <a:r>
              <a:rPr lang="en-IN" sz="1500" dirty="0"/>
              <a:t>For each iteration of the outer loop, the inner loop runs n−1−i times.</a:t>
            </a:r>
          </a:p>
          <a:p>
            <a:pPr marL="285750" indent="-285750">
              <a:buFont typeface="Arial" panose="020B0604020202020204" pitchFamily="34" charset="0"/>
              <a:buChar char="•"/>
            </a:pPr>
            <a:r>
              <a:rPr lang="en-IN" sz="1500" dirty="0"/>
              <a:t>On the first iteration of the outer loop, the inner loop runs n−1 times</a:t>
            </a:r>
          </a:p>
          <a:p>
            <a:pPr marL="285750" indent="-285750">
              <a:buFont typeface="Arial" panose="020B0604020202020204" pitchFamily="34" charset="0"/>
              <a:buChar char="•"/>
            </a:pPr>
            <a:r>
              <a:rPr lang="en-IN" sz="1500" dirty="0"/>
              <a:t>On the second iteration, it runs n−2 times.</a:t>
            </a:r>
          </a:p>
          <a:p>
            <a:pPr marL="285750" indent="-285750">
              <a:buFont typeface="Arial" panose="020B0604020202020204" pitchFamily="34" charset="0"/>
              <a:buChar char="•"/>
            </a:pPr>
            <a:r>
              <a:rPr lang="en-IN" sz="1500" dirty="0"/>
              <a:t>This continues until the last iteration where it runs 1 time.</a:t>
            </a:r>
            <a:endParaRPr lang="en-US" sz="1500" b="1" dirty="0"/>
          </a:p>
        </p:txBody>
      </p:sp>
    </p:spTree>
    <p:extLst>
      <p:ext uri="{BB962C8B-B14F-4D97-AF65-F5344CB8AC3E}">
        <p14:creationId xmlns:p14="http://schemas.microsoft.com/office/powerpoint/2010/main" val="3086460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CD0A2E-6C15-E86D-409C-04962330EAC4}"/>
              </a:ext>
            </a:extLst>
          </p:cNvPr>
          <p:cNvSpPr/>
          <p:nvPr/>
        </p:nvSpPr>
        <p:spPr>
          <a:xfrm>
            <a:off x="150920" y="157024"/>
            <a:ext cx="8842159" cy="48294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1A2A5C9B-3A97-5E8A-8695-8EE0E7F97416}"/>
              </a:ext>
            </a:extLst>
          </p:cNvPr>
          <p:cNvSpPr txBox="1"/>
          <p:nvPr/>
        </p:nvSpPr>
        <p:spPr>
          <a:xfrm>
            <a:off x="150920" y="301841"/>
            <a:ext cx="8842159" cy="430887"/>
          </a:xfrm>
          <a:prstGeom prst="rect">
            <a:avLst/>
          </a:prstGeom>
          <a:noFill/>
        </p:spPr>
        <p:txBody>
          <a:bodyPr wrap="square" rtlCol="0">
            <a:spAutoFit/>
          </a:bodyPr>
          <a:lstStyle/>
          <a:p>
            <a:pPr algn="ctr"/>
            <a:r>
              <a:rPr lang="en-US" sz="2200" b="1" dirty="0"/>
              <a:t>Summing Up the Operations</a:t>
            </a:r>
          </a:p>
        </p:txBody>
      </p:sp>
      <p:pic>
        <p:nvPicPr>
          <p:cNvPr id="11" name="Picture 10" descr="A white paper with black text&#10;&#10;Description automatically generated">
            <a:extLst>
              <a:ext uri="{FF2B5EF4-FFF2-40B4-BE49-F238E27FC236}">
                <a16:creationId xmlns:a16="http://schemas.microsoft.com/office/drawing/2014/main" id="{368271E5-518E-E08F-98DB-16B9DB476A1F}"/>
              </a:ext>
            </a:extLst>
          </p:cNvPr>
          <p:cNvPicPr>
            <a:picLocks noChangeAspect="1"/>
          </p:cNvPicPr>
          <p:nvPr/>
        </p:nvPicPr>
        <p:blipFill>
          <a:blip r:embed="rId2"/>
          <a:stretch>
            <a:fillRect/>
          </a:stretch>
        </p:blipFill>
        <p:spPr>
          <a:xfrm>
            <a:off x="1333324" y="877545"/>
            <a:ext cx="6477352" cy="3833947"/>
          </a:xfrm>
          <a:prstGeom prst="rect">
            <a:avLst/>
          </a:prstGeom>
        </p:spPr>
      </p:pic>
      <p:sp>
        <p:nvSpPr>
          <p:cNvPr id="2" name="TextBox 1">
            <a:extLst>
              <a:ext uri="{FF2B5EF4-FFF2-40B4-BE49-F238E27FC236}">
                <a16:creationId xmlns:a16="http://schemas.microsoft.com/office/drawing/2014/main" id="{86276900-0B14-BBD4-C55E-BC70E7545FA8}"/>
              </a:ext>
            </a:extLst>
          </p:cNvPr>
          <p:cNvSpPr txBox="1"/>
          <p:nvPr/>
        </p:nvSpPr>
        <p:spPr>
          <a:xfrm>
            <a:off x="2878666" y="3488266"/>
            <a:ext cx="1338828" cy="307777"/>
          </a:xfrm>
          <a:prstGeom prst="rect">
            <a:avLst/>
          </a:prstGeom>
          <a:noFill/>
        </p:spPr>
        <p:txBody>
          <a:bodyPr wrap="none" rtlCol="0">
            <a:spAutoFit/>
          </a:bodyPr>
          <a:lstStyle/>
          <a:p>
            <a:r>
              <a:rPr lang="en-US" dirty="0"/>
              <a:t>½ * n</a:t>
            </a:r>
            <a:r>
              <a:rPr lang="en-US" baseline="30000" dirty="0"/>
              <a:t>2 </a:t>
            </a:r>
            <a:r>
              <a:rPr lang="en-US" dirty="0"/>
              <a:t>– ½ * n</a:t>
            </a:r>
            <a:r>
              <a:rPr lang="en-US" baseline="30000" dirty="0"/>
              <a:t>2</a:t>
            </a:r>
            <a:endParaRPr lang="en-US" dirty="0"/>
          </a:p>
        </p:txBody>
      </p:sp>
      <p:cxnSp>
        <p:nvCxnSpPr>
          <p:cNvPr id="4" name="Straight Arrow Connector 3">
            <a:extLst>
              <a:ext uri="{FF2B5EF4-FFF2-40B4-BE49-F238E27FC236}">
                <a16:creationId xmlns:a16="http://schemas.microsoft.com/office/drawing/2014/main" id="{E30128AD-EB20-C7D8-BD2D-8ADA99D409DA}"/>
              </a:ext>
            </a:extLst>
          </p:cNvPr>
          <p:cNvCxnSpPr/>
          <p:nvPr/>
        </p:nvCxnSpPr>
        <p:spPr>
          <a:xfrm>
            <a:off x="2269066" y="3642155"/>
            <a:ext cx="5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076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461639"/>
          </a:xfrm>
          <a:prstGeom prst="rect">
            <a:avLst/>
          </a:prstGeom>
          <a:noFill/>
          <a:ln>
            <a:noFill/>
          </a:ln>
        </p:spPr>
        <p:txBody>
          <a:bodyPr spcFirstLastPara="1" wrap="square" lIns="68575" tIns="34275" rIns="68575" bIns="34275" anchor="ctr" anchorCtr="0">
            <a:noAutofit/>
          </a:bodyPr>
          <a:lstStyle/>
          <a:p>
            <a:pPr lvl="0"/>
            <a:r>
              <a:rPr lang="en-US" sz="3200" dirty="0"/>
              <a:t>CONT…</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buNone/>
            </a:pPr>
            <a:r>
              <a:rPr lang="en-US" sz="2400" dirty="0">
                <a:solidFill>
                  <a:schemeClr val="tx1"/>
                </a:solidFill>
                <a:latin typeface="Times New Roman" pitchFamily="18" charset="0"/>
                <a:cs typeface="Times New Roman" pitchFamily="18" charset="0"/>
              </a:rPr>
              <a:t>3. let's consider nested loops where the number of iterations of the inner loop depends on the value of the outer loop's index.</a:t>
            </a:r>
          </a:p>
          <a:p>
            <a:pPr>
              <a:buNone/>
            </a:pPr>
            <a:r>
              <a:rPr lang="nn-NO" sz="2400" dirty="0">
                <a:solidFill>
                  <a:schemeClr val="tx1"/>
                </a:solidFill>
                <a:latin typeface="Times New Roman" pitchFamily="18" charset="0"/>
                <a:cs typeface="Times New Roman" pitchFamily="18" charset="0"/>
              </a:rPr>
              <a:t>  for (i = 0; i &lt; N; i++) {</a:t>
            </a:r>
          </a:p>
          <a:p>
            <a:pPr>
              <a:buNone/>
            </a:pPr>
            <a:r>
              <a:rPr lang="en-US" sz="2400" dirty="0">
                <a:solidFill>
                  <a:schemeClr val="tx1"/>
                </a:solidFill>
                <a:latin typeface="Times New Roman" pitchFamily="18" charset="0"/>
                <a:cs typeface="Times New Roman" pitchFamily="18" charset="0"/>
              </a:rPr>
              <a:t>    for (j = i+1; j &lt; N; j++) {</a:t>
            </a:r>
          </a:p>
          <a:p>
            <a:pPr>
              <a:buNone/>
            </a:pPr>
            <a:r>
              <a:rPr lang="en-US" sz="2400" dirty="0">
                <a:solidFill>
                  <a:schemeClr val="tx1"/>
                </a:solidFill>
                <a:latin typeface="Times New Roman" pitchFamily="18" charset="0"/>
                <a:cs typeface="Times New Roman" pitchFamily="18" charset="0"/>
              </a:rPr>
              <a:t>     sequence of statements of O(1)</a:t>
            </a:r>
          </a:p>
          <a:p>
            <a:pPr>
              <a:buNone/>
            </a:pPr>
            <a:r>
              <a:rPr lang="en-US" sz="2400" dirty="0">
                <a:solidFill>
                  <a:schemeClr val="tx1"/>
                </a:solidFill>
                <a:latin typeface="Times New Roman" pitchFamily="18" charset="0"/>
                <a:cs typeface="Times New Roman" pitchFamily="18" charset="0"/>
              </a:rPr>
              <a:t>             }</a:t>
            </a:r>
          </a:p>
          <a:p>
            <a:pPr>
              <a:buNone/>
            </a:pPr>
            <a:r>
              <a:rPr lang="en-US" sz="2400" dirty="0">
                <a:solidFill>
                  <a:schemeClr val="tx1"/>
                </a:solidFill>
                <a:latin typeface="Times New Roman" pitchFamily="18" charset="0"/>
                <a:cs typeface="Times New Roman" pitchFamily="18" charset="0"/>
              </a:rPr>
              <a:t>           }</a:t>
            </a: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F2DB077-0A57-46F1-BBCA-ECE69D8A3AC3}" type="datetime1">
              <a:rPr lang="en-US" smtClean="0"/>
              <a:t>7/6/24</a:t>
            </a:fld>
            <a:endParaRPr lang="en-US"/>
          </a:p>
        </p:txBody>
      </p:sp>
    </p:spTree>
    <p:extLst>
      <p:ext uri="{BB962C8B-B14F-4D97-AF65-F5344CB8AC3E}">
        <p14:creationId xmlns:p14="http://schemas.microsoft.com/office/powerpoint/2010/main" val="2846256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paper with writing on it&#10;&#10;Description automatically generated">
            <a:extLst>
              <a:ext uri="{FF2B5EF4-FFF2-40B4-BE49-F238E27FC236}">
                <a16:creationId xmlns:a16="http://schemas.microsoft.com/office/drawing/2014/main" id="{6E1AC69A-CA8F-C418-80CB-83CAEB9BE918}"/>
              </a:ext>
            </a:extLst>
          </p:cNvPr>
          <p:cNvPicPr>
            <a:picLocks noChangeAspect="1"/>
          </p:cNvPicPr>
          <p:nvPr/>
        </p:nvPicPr>
        <p:blipFill>
          <a:blip r:embed="rId2"/>
          <a:stretch>
            <a:fillRect/>
          </a:stretch>
        </p:blipFill>
        <p:spPr>
          <a:xfrm>
            <a:off x="2736280" y="0"/>
            <a:ext cx="3671439" cy="5143500"/>
          </a:xfrm>
          <a:prstGeom prst="rect">
            <a:avLst/>
          </a:prstGeom>
        </p:spPr>
      </p:pic>
    </p:spTree>
    <p:extLst>
      <p:ext uri="{BB962C8B-B14F-4D97-AF65-F5344CB8AC3E}">
        <p14:creationId xmlns:p14="http://schemas.microsoft.com/office/powerpoint/2010/main" val="388667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88272"/>
          </a:xfrm>
          <a:prstGeom prst="rect">
            <a:avLst/>
          </a:prstGeom>
          <a:noFill/>
          <a:ln>
            <a:noFill/>
          </a:ln>
        </p:spPr>
        <p:txBody>
          <a:bodyPr spcFirstLastPara="1" wrap="square" lIns="68575" tIns="34275" rIns="68575" bIns="34275" anchor="ctr" anchorCtr="0">
            <a:noAutofit/>
          </a:bodyPr>
          <a:lstStyle/>
          <a:p>
            <a:pPr lvl="0"/>
            <a:r>
              <a:rPr lang="en-US" sz="3200" dirty="0">
                <a:latin typeface="Times New Roman" pitchFamily="18" charset="0"/>
                <a:cs typeface="Times New Roman" pitchFamily="18" charset="0"/>
              </a:rPr>
              <a:t>CONT…</a:t>
            </a:r>
            <a:endParaRPr sz="3200"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marL="139700" indent="0">
              <a:buNone/>
            </a:pPr>
            <a:r>
              <a:rPr lang="en-US" sz="2400" dirty="0">
                <a:solidFill>
                  <a:schemeClr val="tx1">
                    <a:lumMod val="85000"/>
                    <a:lumOff val="15000"/>
                  </a:schemeClr>
                </a:solidFill>
                <a:latin typeface="Times New Roman" pitchFamily="18" charset="0"/>
                <a:cs typeface="Times New Roman" pitchFamily="18" charset="0"/>
              </a:rPr>
              <a:t>Let us see how many iterations the inner loop has:</a:t>
            </a:r>
          </a:p>
          <a:p>
            <a:pPr>
              <a:buNone/>
            </a:pPr>
            <a:r>
              <a:rPr lang="en-US" sz="2400" dirty="0">
                <a:solidFill>
                  <a:schemeClr val="tx1">
                    <a:lumMod val="85000"/>
                    <a:lumOff val="15000"/>
                  </a:schemeClr>
                </a:solidFill>
                <a:latin typeface="Times New Roman" pitchFamily="18" charset="0"/>
                <a:cs typeface="Times New Roman" pitchFamily="18" charset="0"/>
              </a:rPr>
              <a:t>  Value of </a:t>
            </a:r>
            <a:r>
              <a:rPr lang="en-US" sz="2400" dirty="0" err="1">
                <a:solidFill>
                  <a:schemeClr val="tx1">
                    <a:lumMod val="85000"/>
                    <a:lumOff val="15000"/>
                  </a:schemeClr>
                </a:solidFill>
                <a:latin typeface="Times New Roman" pitchFamily="18" charset="0"/>
                <a:cs typeface="Times New Roman" pitchFamily="18" charset="0"/>
              </a:rPr>
              <a:t>i</a:t>
            </a:r>
            <a:r>
              <a:rPr lang="en-US" sz="2400" dirty="0">
                <a:solidFill>
                  <a:schemeClr val="tx1">
                    <a:lumMod val="85000"/>
                    <a:lumOff val="15000"/>
                  </a:schemeClr>
                </a:solidFill>
                <a:latin typeface="Times New Roman" pitchFamily="18" charset="0"/>
                <a:cs typeface="Times New Roman" pitchFamily="18" charset="0"/>
              </a:rPr>
              <a:t>                Number of iterations of inner loop</a:t>
            </a:r>
          </a:p>
          <a:p>
            <a:pPr>
              <a:buNone/>
            </a:pPr>
            <a:r>
              <a:rPr lang="en-US" sz="2400" dirty="0">
                <a:solidFill>
                  <a:schemeClr val="tx1">
                    <a:lumMod val="85000"/>
                    <a:lumOff val="15000"/>
                  </a:schemeClr>
                </a:solidFill>
                <a:latin typeface="Times New Roman" pitchFamily="18" charset="0"/>
                <a:cs typeface="Times New Roman" pitchFamily="18" charset="0"/>
              </a:rPr>
              <a:t>         0                                             N-1</a:t>
            </a:r>
          </a:p>
          <a:p>
            <a:pPr>
              <a:buNone/>
            </a:pPr>
            <a:r>
              <a:rPr lang="en-US" sz="2400" dirty="0">
                <a:solidFill>
                  <a:schemeClr val="tx1">
                    <a:lumMod val="85000"/>
                    <a:lumOff val="15000"/>
                  </a:schemeClr>
                </a:solidFill>
                <a:latin typeface="Times New Roman" pitchFamily="18" charset="0"/>
                <a:cs typeface="Times New Roman" pitchFamily="18" charset="0"/>
              </a:rPr>
              <a:t>         1                                             N-2</a:t>
            </a:r>
          </a:p>
          <a:p>
            <a:pPr>
              <a:buNone/>
            </a:pPr>
            <a:r>
              <a:rPr lang="en-US" sz="2400" dirty="0">
                <a:solidFill>
                  <a:schemeClr val="tx1">
                    <a:lumMod val="85000"/>
                    <a:lumOff val="15000"/>
                  </a:schemeClr>
                </a:solidFill>
                <a:latin typeface="Times New Roman" pitchFamily="18" charset="0"/>
                <a:cs typeface="Times New Roman" pitchFamily="18" charset="0"/>
              </a:rPr>
              <a:t>        .....                                           .......</a:t>
            </a:r>
          </a:p>
          <a:p>
            <a:pPr>
              <a:buNone/>
            </a:pPr>
            <a:r>
              <a:rPr lang="en-US" sz="2400" dirty="0">
                <a:solidFill>
                  <a:schemeClr val="tx1">
                    <a:lumMod val="85000"/>
                    <a:lumOff val="15000"/>
                  </a:schemeClr>
                </a:solidFill>
                <a:latin typeface="Times New Roman" pitchFamily="18" charset="0"/>
                <a:cs typeface="Times New Roman" pitchFamily="18" charset="0"/>
              </a:rPr>
              <a:t>       N-3                                             2</a:t>
            </a:r>
          </a:p>
          <a:p>
            <a:pPr>
              <a:buNone/>
            </a:pPr>
            <a:r>
              <a:rPr lang="en-US" sz="2400" dirty="0">
                <a:solidFill>
                  <a:schemeClr val="tx1">
                    <a:lumMod val="85000"/>
                    <a:lumOff val="15000"/>
                  </a:schemeClr>
                </a:solidFill>
                <a:latin typeface="Times New Roman" pitchFamily="18" charset="0"/>
                <a:cs typeface="Times New Roman" pitchFamily="18" charset="0"/>
              </a:rPr>
              <a:t>       N-2                                             1</a:t>
            </a:r>
          </a:p>
          <a:p>
            <a:pPr>
              <a:buNone/>
            </a:pPr>
            <a:r>
              <a:rPr lang="en-US" sz="2400" dirty="0">
                <a:solidFill>
                  <a:schemeClr val="tx1">
                    <a:lumMod val="85000"/>
                    <a:lumOff val="15000"/>
                  </a:schemeClr>
                </a:solidFill>
                <a:latin typeface="Times New Roman" pitchFamily="18" charset="0"/>
                <a:cs typeface="Times New Roman" pitchFamily="18" charset="0"/>
              </a:rPr>
              <a:t>       N-1                                             0</a:t>
            </a:r>
            <a:endParaRPr sz="24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304B624-664D-436C-B58E-DB833668193A}" type="datetime1">
              <a:rPr lang="en-US" smtClean="0"/>
              <a:t>7/6/24</a:t>
            </a:fld>
            <a:endParaRPr lang="en-US"/>
          </a:p>
        </p:txBody>
      </p:sp>
    </p:spTree>
    <p:extLst>
      <p:ext uri="{BB962C8B-B14F-4D97-AF65-F5344CB8AC3E}">
        <p14:creationId xmlns:p14="http://schemas.microsoft.com/office/powerpoint/2010/main" val="246743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59293"/>
          </a:xfrm>
          <a:prstGeom prst="rect">
            <a:avLst/>
          </a:prstGeom>
          <a:noFill/>
          <a:ln>
            <a:noFill/>
          </a:ln>
        </p:spPr>
        <p:txBody>
          <a:bodyPr spcFirstLastPara="1" wrap="square" lIns="68575" tIns="34275" rIns="68575" bIns="34275" anchor="ctr" anchorCtr="0">
            <a:noAutofit/>
          </a:bodyPr>
          <a:lstStyle/>
          <a:p>
            <a:pPr lvl="0"/>
            <a:r>
              <a:rPr lang="en-US" sz="3200" dirty="0"/>
              <a:t>CONT…</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US" sz="2400" dirty="0">
                <a:solidFill>
                  <a:schemeClr val="tx1"/>
                </a:solidFill>
                <a:latin typeface="Times New Roman" pitchFamily="18" charset="0"/>
                <a:cs typeface="Times New Roman" pitchFamily="18" charset="0"/>
              </a:rPr>
              <a:t>So the total number of times the “sequence of statements” within the two loops executes is :</a:t>
            </a:r>
          </a:p>
          <a:p>
            <a:pPr>
              <a:buNone/>
            </a:pPr>
            <a:r>
              <a:rPr lang="en-US" sz="2400" dirty="0">
                <a:solidFill>
                  <a:schemeClr val="tx1"/>
                </a:solidFill>
                <a:latin typeface="Times New Roman" pitchFamily="18" charset="0"/>
                <a:cs typeface="Times New Roman" pitchFamily="18" charset="0"/>
              </a:rPr>
              <a:t>          (N-1)+(N-2)+.....2+1+0 </a:t>
            </a:r>
          </a:p>
          <a:p>
            <a:pPr>
              <a:buNone/>
            </a:pPr>
            <a:r>
              <a:rPr lang="en-US" sz="2400" dirty="0">
                <a:solidFill>
                  <a:schemeClr val="tx1"/>
                </a:solidFill>
                <a:latin typeface="Times New Roman" pitchFamily="18" charset="0"/>
                <a:cs typeface="Times New Roman" pitchFamily="18" charset="0"/>
              </a:rPr>
              <a:t>          which is N*(N-1)/2 </a:t>
            </a:r>
          </a:p>
          <a:p>
            <a:pPr>
              <a:buNone/>
            </a:pPr>
            <a:r>
              <a:rPr lang="en-US" sz="2400" dirty="0">
                <a:solidFill>
                  <a:schemeClr val="tx1"/>
                </a:solidFill>
                <a:latin typeface="Times New Roman" pitchFamily="18" charset="0"/>
                <a:cs typeface="Times New Roman" pitchFamily="18" charset="0"/>
              </a:rPr>
              <a:t>                     or </a:t>
            </a:r>
          </a:p>
          <a:p>
            <a:pPr>
              <a:buNone/>
            </a:pPr>
            <a:r>
              <a:rPr lang="en-US" sz="2400" dirty="0">
                <a:solidFill>
                  <a:schemeClr val="tx1"/>
                </a:solidFill>
                <a:latin typeface="Times New Roman" pitchFamily="18" charset="0"/>
                <a:cs typeface="Times New Roman" pitchFamily="18" charset="0"/>
              </a:rPr>
              <a:t>         (1/2)* (N</a:t>
            </a:r>
            <a:r>
              <a:rPr lang="en-US" sz="2400" baseline="30000" dirty="0">
                <a:solidFill>
                  <a:schemeClr val="tx1"/>
                </a:solidFill>
                <a:latin typeface="Times New Roman" pitchFamily="18" charset="0"/>
                <a:cs typeface="Times New Roman" pitchFamily="18" charset="0"/>
              </a:rPr>
              <a:t>2</a:t>
            </a:r>
            <a:r>
              <a:rPr lang="en-US" sz="2400" dirty="0">
                <a:solidFill>
                  <a:schemeClr val="tx1"/>
                </a:solidFill>
                <a:latin typeface="Times New Roman" pitchFamily="18" charset="0"/>
                <a:cs typeface="Times New Roman" pitchFamily="18" charset="0"/>
              </a:rPr>
              <a:t>)-(1/2)* N</a:t>
            </a:r>
          </a:p>
          <a:p>
            <a:r>
              <a:rPr lang="en-US" sz="2400" dirty="0">
                <a:solidFill>
                  <a:schemeClr val="tx1"/>
                </a:solidFill>
                <a:latin typeface="Times New Roman" pitchFamily="18" charset="0"/>
                <a:cs typeface="Times New Roman" pitchFamily="18" charset="0"/>
              </a:rPr>
              <a:t>and we can say that it is O(N</a:t>
            </a:r>
            <a:r>
              <a:rPr lang="en-US" sz="2400" baseline="30000" dirty="0">
                <a:solidFill>
                  <a:schemeClr val="tx1"/>
                </a:solidFill>
                <a:latin typeface="Times New Roman" pitchFamily="18" charset="0"/>
                <a:cs typeface="Times New Roman" pitchFamily="18" charset="0"/>
              </a:rPr>
              <a:t>2</a:t>
            </a:r>
            <a:r>
              <a:rPr lang="en-US" sz="2400" dirty="0">
                <a:solidFill>
                  <a:schemeClr val="tx1"/>
                </a:solidFill>
                <a:latin typeface="Times New Roman" pitchFamily="18" charset="0"/>
                <a:cs typeface="Times New Roman" pitchFamily="18" charset="0"/>
              </a:rPr>
              <a:t>) (we can ignore multiplicative constant and for large problem size the dominant term determines the time complexity)</a:t>
            </a: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B98C2F0-5202-4606-961E-7C13A48F2896}" type="datetime1">
              <a:rPr lang="en-US" smtClean="0"/>
              <a:t>7/6/24</a:t>
            </a:fld>
            <a:endParaRPr lang="en-US"/>
          </a:p>
        </p:txBody>
      </p:sp>
    </p:spTree>
    <p:extLst>
      <p:ext uri="{BB962C8B-B14F-4D97-AF65-F5344CB8AC3E}">
        <p14:creationId xmlns:p14="http://schemas.microsoft.com/office/powerpoint/2010/main" val="1329367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buNone/>
            </a:pPr>
            <a:r>
              <a:rPr lang="en-US" sz="2400" b="1" dirty="0">
                <a:solidFill>
                  <a:schemeClr val="tx1"/>
                </a:solidFill>
                <a:latin typeface="Times New Roman" pitchFamily="18" charset="0"/>
                <a:cs typeface="Times New Roman" pitchFamily="18" charset="0"/>
              </a:rPr>
              <a:t>O(log n) logarithmic  time</a:t>
            </a:r>
          </a:p>
          <a:p>
            <a:pPr>
              <a:buNone/>
            </a:pPr>
            <a:r>
              <a:rPr lang="en-US" sz="2400" dirty="0">
                <a:solidFill>
                  <a:schemeClr val="tx1"/>
                </a:solidFill>
                <a:latin typeface="Times New Roman" pitchFamily="18" charset="0"/>
                <a:cs typeface="Times New Roman" pitchFamily="18" charset="0"/>
              </a:rPr>
              <a:t>Examples:</a:t>
            </a:r>
          </a:p>
          <a:p>
            <a:pPr>
              <a:buNone/>
            </a:pPr>
            <a:r>
              <a:rPr lang="en-US" sz="2400" dirty="0">
                <a:solidFill>
                  <a:schemeClr val="tx1"/>
                </a:solidFill>
                <a:latin typeface="Times New Roman" pitchFamily="18" charset="0"/>
                <a:cs typeface="Times New Roman" pitchFamily="18" charset="0"/>
              </a:rPr>
              <a:t>1. Binary search in a sorted array of n elements.</a:t>
            </a:r>
            <a:endParaRPr lang="en-US" sz="2400" b="1" dirty="0">
              <a:solidFill>
                <a:schemeClr val="tx1"/>
              </a:solidFill>
              <a:latin typeface="Times New Roman" pitchFamily="18" charset="0"/>
              <a:cs typeface="Times New Roman" pitchFamily="18" charset="0"/>
            </a:endParaRPr>
          </a:p>
          <a:p>
            <a:pPr>
              <a:buNone/>
            </a:pPr>
            <a:r>
              <a:rPr lang="en-US" sz="2400" b="1" dirty="0">
                <a:solidFill>
                  <a:schemeClr val="tx1"/>
                </a:solidFill>
                <a:latin typeface="Times New Roman" pitchFamily="18" charset="0"/>
                <a:cs typeface="Times New Roman" pitchFamily="18" charset="0"/>
              </a:rPr>
              <a:t>O(n log n)- "n log n " time</a:t>
            </a:r>
          </a:p>
          <a:p>
            <a:pPr>
              <a:buNone/>
            </a:pPr>
            <a:r>
              <a:rPr lang="en-US" sz="2400" dirty="0">
                <a:solidFill>
                  <a:schemeClr val="tx1"/>
                </a:solidFill>
                <a:latin typeface="Times New Roman" pitchFamily="18" charset="0"/>
                <a:cs typeface="Times New Roman" pitchFamily="18" charset="0"/>
              </a:rPr>
              <a:t>Examples:</a:t>
            </a:r>
          </a:p>
          <a:p>
            <a:r>
              <a:rPr lang="en-US" sz="2400" dirty="0">
                <a:solidFill>
                  <a:schemeClr val="tx1"/>
                </a:solidFill>
                <a:latin typeface="Times New Roman" pitchFamily="18" charset="0"/>
                <a:cs typeface="Times New Roman" pitchFamily="18" charset="0"/>
              </a:rPr>
              <a:t>1. </a:t>
            </a:r>
            <a:r>
              <a:rPr lang="en-US" sz="2400" dirty="0" err="1">
                <a:solidFill>
                  <a:schemeClr val="tx1"/>
                </a:solidFill>
                <a:latin typeface="Times New Roman" pitchFamily="18" charset="0"/>
                <a:cs typeface="Times New Roman" pitchFamily="18" charset="0"/>
              </a:rPr>
              <a:t>MergeSort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QuickSort</a:t>
            </a:r>
            <a:r>
              <a:rPr lang="en-US" sz="2400" dirty="0">
                <a:solidFill>
                  <a:schemeClr val="tx1"/>
                </a:solidFill>
                <a:latin typeface="Times New Roman" pitchFamily="18" charset="0"/>
                <a:cs typeface="Times New Roman" pitchFamily="18" charset="0"/>
              </a:rPr>
              <a:t> etc.</a:t>
            </a:r>
          </a:p>
          <a:p>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FF711C1-F24B-4E7E-8939-16DFB0D98120}" type="datetime1">
              <a:rPr lang="en-US" smtClean="0"/>
              <a:t>7/6/24</a:t>
            </a:fld>
            <a:endParaRPr lang="en-US"/>
          </a:p>
        </p:txBody>
      </p:sp>
    </p:spTree>
    <p:extLst>
      <p:ext uri="{BB962C8B-B14F-4D97-AF65-F5344CB8AC3E}">
        <p14:creationId xmlns:p14="http://schemas.microsoft.com/office/powerpoint/2010/main" val="4094503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6034-03A7-EF3B-1E80-8D67FB6ABCE8}"/>
              </a:ext>
            </a:extLst>
          </p:cNvPr>
          <p:cNvSpPr>
            <a:spLocks noGrp="1"/>
          </p:cNvSpPr>
          <p:nvPr>
            <p:ph type="title"/>
          </p:nvPr>
        </p:nvSpPr>
        <p:spPr>
          <a:xfrm>
            <a:off x="311700" y="445025"/>
            <a:ext cx="8520600" cy="1063264"/>
          </a:xfrm>
        </p:spPr>
        <p:txBody>
          <a:bodyPr/>
          <a:lstStyle/>
          <a:p>
            <a:r>
              <a:rPr lang="en-US" dirty="0"/>
              <a:t>Time complexity for traversing the array and multiply the increment pointer by 2</a:t>
            </a:r>
          </a:p>
        </p:txBody>
      </p:sp>
      <p:sp>
        <p:nvSpPr>
          <p:cNvPr id="3" name="TextBox 2">
            <a:extLst>
              <a:ext uri="{FF2B5EF4-FFF2-40B4-BE49-F238E27FC236}">
                <a16:creationId xmlns:a16="http://schemas.microsoft.com/office/drawing/2014/main" id="{203F1FBC-4F2C-919B-EB67-F9E7F9A5FEC1}"/>
              </a:ext>
            </a:extLst>
          </p:cNvPr>
          <p:cNvSpPr txBox="1"/>
          <p:nvPr/>
        </p:nvSpPr>
        <p:spPr>
          <a:xfrm>
            <a:off x="311700" y="1894788"/>
            <a:ext cx="4496585" cy="2246769"/>
          </a:xfrm>
          <a:prstGeom prst="rect">
            <a:avLst/>
          </a:prstGeom>
          <a:noFill/>
        </p:spPr>
        <p:txBody>
          <a:bodyPr wrap="square" rtlCol="0">
            <a:spAutoFit/>
          </a:bodyPr>
          <a:lstStyle/>
          <a:p>
            <a:r>
              <a:rPr lang="en-US" sz="2000" dirty="0"/>
              <a:t> public static int </a:t>
            </a:r>
            <a:r>
              <a:rPr lang="en-US" sz="2000" dirty="0" err="1"/>
              <a:t>countSum</a:t>
            </a:r>
            <a:r>
              <a:rPr lang="en-US" sz="2000" dirty="0"/>
              <a:t>(int N){</a:t>
            </a:r>
          </a:p>
          <a:p>
            <a:r>
              <a:rPr lang="en-US" sz="2000" dirty="0"/>
              <a:t>        int count = 0;</a:t>
            </a:r>
          </a:p>
          <a:p>
            <a:r>
              <a:rPr lang="en-US" sz="2000" dirty="0"/>
              <a:t>        for(int </a:t>
            </a:r>
            <a:r>
              <a:rPr lang="en-US" sz="2000" dirty="0" err="1"/>
              <a:t>i</a:t>
            </a:r>
            <a:r>
              <a:rPr lang="en-US" sz="2000" dirty="0"/>
              <a:t> = 1; </a:t>
            </a:r>
            <a:r>
              <a:rPr lang="en-US" sz="2000" dirty="0" err="1"/>
              <a:t>i</a:t>
            </a:r>
            <a:r>
              <a:rPr lang="en-US" sz="2000" dirty="0"/>
              <a:t> &lt; N; </a:t>
            </a:r>
            <a:r>
              <a:rPr lang="en-US" sz="2000" dirty="0" err="1"/>
              <a:t>i</a:t>
            </a:r>
            <a:r>
              <a:rPr lang="en-US" sz="2000" dirty="0"/>
              <a:t>*=2){</a:t>
            </a:r>
          </a:p>
          <a:p>
            <a:r>
              <a:rPr lang="en-US" sz="2000" dirty="0"/>
              <a:t>            count++;</a:t>
            </a:r>
          </a:p>
          <a:p>
            <a:r>
              <a:rPr lang="en-US" sz="2000" dirty="0"/>
              <a:t>        }</a:t>
            </a:r>
          </a:p>
          <a:p>
            <a:r>
              <a:rPr lang="en-US" sz="2000" dirty="0"/>
              <a:t>        return count;</a:t>
            </a:r>
          </a:p>
          <a:p>
            <a:r>
              <a:rPr lang="en-US" sz="2000" dirty="0"/>
              <a:t>    }</a:t>
            </a:r>
          </a:p>
        </p:txBody>
      </p:sp>
    </p:spTree>
    <p:extLst>
      <p:ext uri="{BB962C8B-B14F-4D97-AF65-F5344CB8AC3E}">
        <p14:creationId xmlns:p14="http://schemas.microsoft.com/office/powerpoint/2010/main" val="282789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994200"/>
          </a:xfrm>
          <a:prstGeom prst="rect">
            <a:avLst/>
          </a:prstGeom>
          <a:noFill/>
          <a:ln>
            <a:noFill/>
          </a:ln>
        </p:spPr>
        <p:txBody>
          <a:bodyPr spcFirstLastPara="1" wrap="square" lIns="68575" tIns="34275" rIns="68575" bIns="34275" anchor="ctr" anchorCtr="0">
            <a:noAutofit/>
          </a:bodyPr>
          <a:lstStyle/>
          <a:p>
            <a:pPr lvl="0" algn="ctr"/>
            <a:r>
              <a:rPr lang="en-US" sz="3200" b="1" dirty="0">
                <a:latin typeface="Times New Roman" pitchFamily="18" charset="0"/>
                <a:cs typeface="Times New Roman" pitchFamily="18" charset="0"/>
              </a:rPr>
              <a:t>Text Books</a:t>
            </a:r>
            <a:endParaRPr sz="3200" b="1" dirty="0">
              <a:latin typeface="Times New Roman" pitchFamily="18" charset="0"/>
              <a:cs typeface="Times New Roman" pitchFamily="18" charset="0"/>
            </a:endParaRPr>
          </a:p>
        </p:txBody>
      </p:sp>
      <p:sp>
        <p:nvSpPr>
          <p:cNvPr id="95" name="Google Shape;95;p17"/>
          <p:cNvSpPr txBox="1">
            <a:spLocks noGrp="1"/>
          </p:cNvSpPr>
          <p:nvPr>
            <p:ph type="body" idx="1"/>
          </p:nvPr>
        </p:nvSpPr>
        <p:spPr>
          <a:xfrm>
            <a:off x="253389" y="749146"/>
            <a:ext cx="8637224" cy="4018129"/>
          </a:xfrm>
          <a:prstGeom prst="rect">
            <a:avLst/>
          </a:prstGeom>
          <a:noFill/>
          <a:ln>
            <a:noFill/>
          </a:ln>
        </p:spPr>
        <p:txBody>
          <a:bodyPr spcFirstLastPara="1" wrap="square" lIns="68575" tIns="34275" rIns="68575" bIns="34275" anchor="t" anchorCtr="0">
            <a:noAutofit/>
          </a:bodyPr>
          <a:lstStyle/>
          <a:p>
            <a:pPr marL="596900" lvl="0" indent="-457200" algn="just">
              <a:spcBef>
                <a:spcPts val="1600"/>
              </a:spcBef>
              <a:buAutoNum type="arabicPeriod"/>
            </a:pPr>
            <a:r>
              <a:rPr lang="en-US" sz="2400" dirty="0"/>
              <a:t>1. Thomas H. </a:t>
            </a:r>
            <a:r>
              <a:rPr lang="en-US" sz="2400" dirty="0" err="1"/>
              <a:t>Coreman</a:t>
            </a:r>
            <a:r>
              <a:rPr lang="en-US" sz="2400" dirty="0"/>
              <a:t>, Charles E. </a:t>
            </a:r>
            <a:r>
              <a:rPr lang="en-US" sz="2400" dirty="0" err="1"/>
              <a:t>Leiserson</a:t>
            </a:r>
            <a:r>
              <a:rPr lang="en-US" sz="2400" dirty="0"/>
              <a:t> and Ronald L. </a:t>
            </a:r>
            <a:r>
              <a:rPr lang="en-US" sz="2400" dirty="0" err="1"/>
              <a:t>Rivest</a:t>
            </a:r>
            <a:r>
              <a:rPr lang="en-US" sz="2400" dirty="0"/>
              <a:t>, “Introduction to Algorithms”, </a:t>
            </a:r>
            <a:r>
              <a:rPr lang="en-US" sz="2400" dirty="0" err="1"/>
              <a:t>Printice</a:t>
            </a:r>
            <a:r>
              <a:rPr lang="en-US" sz="2400" dirty="0"/>
              <a:t> Hall of India. </a:t>
            </a:r>
          </a:p>
          <a:p>
            <a:pPr marL="596900" lvl="0" indent="-457200" algn="just">
              <a:spcBef>
                <a:spcPts val="1600"/>
              </a:spcBef>
              <a:buAutoNum type="arabicPeriod"/>
            </a:pPr>
            <a:r>
              <a:rPr lang="en-US" sz="2400" dirty="0"/>
              <a:t>2. E. Horowitz &amp; S </a:t>
            </a:r>
            <a:r>
              <a:rPr lang="en-US" sz="2400" dirty="0" err="1"/>
              <a:t>Sahni</a:t>
            </a:r>
            <a:r>
              <a:rPr lang="en-US" sz="2400" dirty="0"/>
              <a:t>, "Fundamentals of Computer Algorithms", </a:t>
            </a:r>
          </a:p>
          <a:p>
            <a:pPr marL="596900" lvl="0" indent="-457200" algn="just">
              <a:spcBef>
                <a:spcPts val="1600"/>
              </a:spcBef>
              <a:buAutoNum type="arabicPeriod"/>
            </a:pPr>
            <a:r>
              <a:rPr lang="en-US" sz="2400" dirty="0"/>
              <a:t>3. </a:t>
            </a:r>
            <a:r>
              <a:rPr lang="en-US" sz="2400" dirty="0" err="1"/>
              <a:t>Aho</a:t>
            </a:r>
            <a:r>
              <a:rPr lang="en-US" sz="2400" dirty="0"/>
              <a:t>, </a:t>
            </a:r>
            <a:r>
              <a:rPr lang="en-US" sz="2400" dirty="0" err="1"/>
              <a:t>Hopcraft</a:t>
            </a:r>
            <a:r>
              <a:rPr lang="en-US" sz="2400" dirty="0"/>
              <a:t>, Ullman, “The Design and Analysis of Computer Algorithms” Pearson Education, 2008.</a:t>
            </a:r>
            <a:endParaRPr sz="2400" dirty="0">
              <a:solidFill>
                <a:schemeClr val="dk1"/>
              </a:solidFill>
              <a:latin typeface="Times New Roman" pitchFamily="18" charset="0"/>
              <a:ea typeface="Times New Roman"/>
              <a:cs typeface="Times New Roman" pitchFamily="18" charset="0"/>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683F522-E98D-4F80-824E-D90ECAD93F18}" type="datetime1">
              <a:rPr lang="en-US" smtClean="0"/>
              <a:t>7/6/24</a:t>
            </a:fld>
            <a:endParaRPr lang="en-US" dirty="0"/>
          </a:p>
        </p:txBody>
      </p:sp>
    </p:spTree>
    <p:extLst>
      <p:ext uri="{BB962C8B-B14F-4D97-AF65-F5344CB8AC3E}">
        <p14:creationId xmlns:p14="http://schemas.microsoft.com/office/powerpoint/2010/main" val="239237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03720B-236C-60CC-CE75-0BF886934450}"/>
              </a:ext>
            </a:extLst>
          </p:cNvPr>
          <p:cNvSpPr/>
          <p:nvPr/>
        </p:nvSpPr>
        <p:spPr>
          <a:xfrm>
            <a:off x="3996965" y="361164"/>
            <a:ext cx="4524866" cy="4421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73E56ED8-A9AF-9848-79A4-1BBE386F6254}"/>
              </a:ext>
            </a:extLst>
          </p:cNvPr>
          <p:cNvCxnSpPr/>
          <p:nvPr/>
        </p:nvCxnSpPr>
        <p:spPr>
          <a:xfrm>
            <a:off x="4006392" y="725864"/>
            <a:ext cx="451543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8D4AA58-E1E5-083C-4C63-B7155DFE0C77}"/>
              </a:ext>
            </a:extLst>
          </p:cNvPr>
          <p:cNvCxnSpPr>
            <a:cxnSpLocks/>
            <a:stCxn id="3" idx="0"/>
            <a:endCxn id="3" idx="2"/>
          </p:cNvCxnSpPr>
          <p:nvPr/>
        </p:nvCxnSpPr>
        <p:spPr>
          <a:xfrm>
            <a:off x="6259398" y="361164"/>
            <a:ext cx="0" cy="4421171"/>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2920D82-3834-CE1A-B48E-44659A53FFCC}"/>
              </a:ext>
            </a:extLst>
          </p:cNvPr>
          <p:cNvSpPr txBox="1"/>
          <p:nvPr/>
        </p:nvSpPr>
        <p:spPr>
          <a:xfrm>
            <a:off x="4548536" y="418087"/>
            <a:ext cx="1159292" cy="307777"/>
          </a:xfrm>
          <a:prstGeom prst="rect">
            <a:avLst/>
          </a:prstGeom>
          <a:noFill/>
        </p:spPr>
        <p:txBody>
          <a:bodyPr wrap="none" rtlCol="0">
            <a:spAutoFit/>
          </a:bodyPr>
          <a:lstStyle/>
          <a:p>
            <a:r>
              <a:rPr lang="en-US" dirty="0"/>
              <a:t>Iteration No.</a:t>
            </a:r>
          </a:p>
        </p:txBody>
      </p:sp>
      <p:sp>
        <p:nvSpPr>
          <p:cNvPr id="10" name="TextBox 9">
            <a:extLst>
              <a:ext uri="{FF2B5EF4-FFF2-40B4-BE49-F238E27FC236}">
                <a16:creationId xmlns:a16="http://schemas.microsoft.com/office/drawing/2014/main" id="{2DAE5AEE-A114-ECAC-C393-9B3B1BF5544F}"/>
              </a:ext>
            </a:extLst>
          </p:cNvPr>
          <p:cNvSpPr txBox="1"/>
          <p:nvPr/>
        </p:nvSpPr>
        <p:spPr>
          <a:xfrm>
            <a:off x="7278244" y="418087"/>
            <a:ext cx="224742" cy="307777"/>
          </a:xfrm>
          <a:prstGeom prst="rect">
            <a:avLst/>
          </a:prstGeom>
          <a:noFill/>
        </p:spPr>
        <p:txBody>
          <a:bodyPr wrap="none" rtlCol="0">
            <a:spAutoFit/>
          </a:bodyPr>
          <a:lstStyle/>
          <a:p>
            <a:r>
              <a:rPr lang="en-US" dirty="0" err="1"/>
              <a:t>i</a:t>
            </a:r>
            <a:endParaRPr lang="en-US" dirty="0"/>
          </a:p>
        </p:txBody>
      </p:sp>
      <p:sp>
        <p:nvSpPr>
          <p:cNvPr id="11" name="TextBox 10">
            <a:extLst>
              <a:ext uri="{FF2B5EF4-FFF2-40B4-BE49-F238E27FC236}">
                <a16:creationId xmlns:a16="http://schemas.microsoft.com/office/drawing/2014/main" id="{D3A5FD1C-CAC8-F15D-FB56-68D899B584EB}"/>
              </a:ext>
            </a:extLst>
          </p:cNvPr>
          <p:cNvSpPr txBox="1"/>
          <p:nvPr/>
        </p:nvSpPr>
        <p:spPr>
          <a:xfrm>
            <a:off x="4986156" y="960311"/>
            <a:ext cx="284052" cy="2677656"/>
          </a:xfrm>
          <a:prstGeom prst="rect">
            <a:avLst/>
          </a:prstGeom>
          <a:noFill/>
        </p:spPr>
        <p:txBody>
          <a:bodyPr wrap="none" rtlCol="0">
            <a:spAutoFit/>
          </a:bodyPr>
          <a:lstStyle/>
          <a:p>
            <a:r>
              <a:rPr lang="en-US" dirty="0"/>
              <a:t>1</a:t>
            </a:r>
          </a:p>
          <a:p>
            <a:endParaRPr lang="en-US" dirty="0"/>
          </a:p>
          <a:p>
            <a:r>
              <a:rPr lang="en-US" dirty="0"/>
              <a:t>2</a:t>
            </a:r>
          </a:p>
          <a:p>
            <a:endParaRPr lang="en-US" dirty="0"/>
          </a:p>
          <a:p>
            <a:r>
              <a:rPr lang="en-US" dirty="0"/>
              <a:t>3</a:t>
            </a:r>
          </a:p>
          <a:p>
            <a:endParaRPr lang="en-US" dirty="0"/>
          </a:p>
          <a:p>
            <a:r>
              <a:rPr lang="en-US" dirty="0"/>
              <a:t>4</a:t>
            </a:r>
          </a:p>
          <a:p>
            <a:endParaRPr lang="en-US" dirty="0"/>
          </a:p>
          <a:p>
            <a:r>
              <a:rPr lang="en-US" dirty="0"/>
              <a:t>5</a:t>
            </a:r>
          </a:p>
          <a:p>
            <a:r>
              <a:rPr lang="en-US" dirty="0"/>
              <a:t>.</a:t>
            </a:r>
          </a:p>
          <a:p>
            <a:r>
              <a:rPr lang="en-US" dirty="0"/>
              <a:t>.</a:t>
            </a:r>
          </a:p>
          <a:p>
            <a:r>
              <a:rPr lang="en-US" dirty="0"/>
              <a:t>.</a:t>
            </a:r>
          </a:p>
        </p:txBody>
      </p:sp>
      <p:sp>
        <p:nvSpPr>
          <p:cNvPr id="12" name="TextBox 11">
            <a:extLst>
              <a:ext uri="{FF2B5EF4-FFF2-40B4-BE49-F238E27FC236}">
                <a16:creationId xmlns:a16="http://schemas.microsoft.com/office/drawing/2014/main" id="{3FAA17FD-EF19-7EE9-1BEC-ED7E9ED4DB42}"/>
              </a:ext>
            </a:extLst>
          </p:cNvPr>
          <p:cNvSpPr txBox="1"/>
          <p:nvPr/>
        </p:nvSpPr>
        <p:spPr>
          <a:xfrm>
            <a:off x="6810969" y="960311"/>
            <a:ext cx="1521570" cy="2462213"/>
          </a:xfrm>
          <a:prstGeom prst="rect">
            <a:avLst/>
          </a:prstGeom>
          <a:noFill/>
        </p:spPr>
        <p:txBody>
          <a:bodyPr wrap="none" rtlCol="0">
            <a:spAutoFit/>
          </a:bodyPr>
          <a:lstStyle/>
          <a:p>
            <a:r>
              <a:rPr lang="en-US" dirty="0" err="1"/>
              <a:t>i</a:t>
            </a:r>
            <a:r>
              <a:rPr lang="en-US" dirty="0"/>
              <a:t> = 1 -&gt; 2</a:t>
            </a:r>
            <a:r>
              <a:rPr lang="en-US" baseline="30000" dirty="0"/>
              <a:t>0  </a:t>
            </a:r>
            <a:r>
              <a:rPr lang="en-US" dirty="0"/>
              <a:t>-&gt; 2</a:t>
            </a:r>
            <a:r>
              <a:rPr lang="en-US" baseline="30000" dirty="0"/>
              <a:t>1-1</a:t>
            </a:r>
          </a:p>
          <a:p>
            <a:endParaRPr lang="en-US" baseline="30000" dirty="0"/>
          </a:p>
          <a:p>
            <a:r>
              <a:rPr lang="en-US" dirty="0" err="1"/>
              <a:t>i</a:t>
            </a:r>
            <a:r>
              <a:rPr lang="en-US" dirty="0"/>
              <a:t> = 2 -&gt; 2</a:t>
            </a:r>
            <a:r>
              <a:rPr lang="en-US" baseline="30000" dirty="0"/>
              <a:t>1</a:t>
            </a:r>
            <a:r>
              <a:rPr lang="en-US" dirty="0"/>
              <a:t> -&gt; 2</a:t>
            </a:r>
            <a:r>
              <a:rPr lang="en-US" baseline="30000" dirty="0"/>
              <a:t>2-1</a:t>
            </a:r>
          </a:p>
          <a:p>
            <a:endParaRPr lang="en-US" baseline="30000" dirty="0"/>
          </a:p>
          <a:p>
            <a:r>
              <a:rPr lang="en-US" dirty="0" err="1"/>
              <a:t>i</a:t>
            </a:r>
            <a:r>
              <a:rPr lang="en-US" dirty="0"/>
              <a:t> = 4 -&gt; 2</a:t>
            </a:r>
            <a:r>
              <a:rPr lang="en-US" baseline="30000" dirty="0"/>
              <a:t>2</a:t>
            </a:r>
            <a:r>
              <a:rPr lang="en-US" dirty="0"/>
              <a:t> -&gt; 2</a:t>
            </a:r>
            <a:r>
              <a:rPr lang="en-US" baseline="30000" dirty="0"/>
              <a:t>3-1</a:t>
            </a:r>
          </a:p>
          <a:p>
            <a:endParaRPr lang="en-US" dirty="0"/>
          </a:p>
          <a:p>
            <a:r>
              <a:rPr lang="en-US" dirty="0" err="1"/>
              <a:t>i</a:t>
            </a:r>
            <a:r>
              <a:rPr lang="en-US" dirty="0"/>
              <a:t> = 8 -&gt; 2</a:t>
            </a:r>
            <a:r>
              <a:rPr lang="en-US" baseline="30000" dirty="0"/>
              <a:t>3 </a:t>
            </a:r>
            <a:r>
              <a:rPr lang="en-US" dirty="0"/>
              <a:t>-&gt; 2</a:t>
            </a:r>
            <a:r>
              <a:rPr lang="en-US" baseline="30000" dirty="0"/>
              <a:t>4-1</a:t>
            </a:r>
          </a:p>
          <a:p>
            <a:endParaRPr lang="en-US" baseline="30000" dirty="0"/>
          </a:p>
          <a:p>
            <a:r>
              <a:rPr lang="en-US" dirty="0" err="1"/>
              <a:t>i</a:t>
            </a:r>
            <a:r>
              <a:rPr lang="en-US" dirty="0"/>
              <a:t> = 16 -&gt; 2</a:t>
            </a:r>
            <a:r>
              <a:rPr lang="en-US" baseline="30000" dirty="0"/>
              <a:t>4 -&gt; </a:t>
            </a:r>
            <a:r>
              <a:rPr lang="en-US" dirty="0"/>
              <a:t>2</a:t>
            </a:r>
            <a:r>
              <a:rPr lang="en-US" baseline="30000" dirty="0"/>
              <a:t>5-1</a:t>
            </a:r>
          </a:p>
          <a:p>
            <a:endParaRPr lang="en-US" baseline="30000" dirty="0"/>
          </a:p>
          <a:p>
            <a:pPr algn="ctr"/>
            <a:r>
              <a:rPr lang="en-US" baseline="30000" dirty="0"/>
              <a:t>.</a:t>
            </a:r>
          </a:p>
          <a:p>
            <a:pPr algn="ctr"/>
            <a:r>
              <a:rPr lang="en-US" baseline="30000" dirty="0"/>
              <a:t>.</a:t>
            </a:r>
          </a:p>
          <a:p>
            <a:pPr algn="ctr"/>
            <a:r>
              <a:rPr lang="en-US" baseline="30000" dirty="0"/>
              <a:t>.</a:t>
            </a:r>
            <a:endParaRPr lang="en-US" dirty="0"/>
          </a:p>
        </p:txBody>
      </p:sp>
      <p:cxnSp>
        <p:nvCxnSpPr>
          <p:cNvPr id="14" name="Straight Connector 13">
            <a:extLst>
              <a:ext uri="{FF2B5EF4-FFF2-40B4-BE49-F238E27FC236}">
                <a16:creationId xmlns:a16="http://schemas.microsoft.com/office/drawing/2014/main" id="{D195A374-2406-7212-45A7-135058D9CB53}"/>
              </a:ext>
            </a:extLst>
          </p:cNvPr>
          <p:cNvCxnSpPr/>
          <p:nvPr/>
        </p:nvCxnSpPr>
        <p:spPr>
          <a:xfrm>
            <a:off x="4006392" y="3708875"/>
            <a:ext cx="4515439"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E9BC39-492C-BEC9-CE82-724AA3A3791C}"/>
              </a:ext>
            </a:extLst>
          </p:cNvPr>
          <p:cNvSpPr txBox="1"/>
          <p:nvPr/>
        </p:nvSpPr>
        <p:spPr>
          <a:xfrm>
            <a:off x="4940470" y="3823838"/>
            <a:ext cx="375424" cy="307777"/>
          </a:xfrm>
          <a:prstGeom prst="rect">
            <a:avLst/>
          </a:prstGeom>
          <a:noFill/>
        </p:spPr>
        <p:txBody>
          <a:bodyPr wrap="none" rtlCol="0">
            <a:spAutoFit/>
          </a:bodyPr>
          <a:lstStyle/>
          <a:p>
            <a:r>
              <a:rPr lang="en-US" dirty="0"/>
              <a:t>k</a:t>
            </a:r>
            <a:r>
              <a:rPr lang="en-US" baseline="30000" dirty="0"/>
              <a:t>th</a:t>
            </a:r>
            <a:endParaRPr lang="en-US" dirty="0"/>
          </a:p>
        </p:txBody>
      </p:sp>
      <p:sp>
        <p:nvSpPr>
          <p:cNvPr id="16" name="TextBox 15">
            <a:extLst>
              <a:ext uri="{FF2B5EF4-FFF2-40B4-BE49-F238E27FC236}">
                <a16:creationId xmlns:a16="http://schemas.microsoft.com/office/drawing/2014/main" id="{1F7AF4B1-777F-D590-185F-28E6C5F3EB71}"/>
              </a:ext>
            </a:extLst>
          </p:cNvPr>
          <p:cNvSpPr txBox="1"/>
          <p:nvPr/>
        </p:nvSpPr>
        <p:spPr>
          <a:xfrm>
            <a:off x="7165233" y="3823838"/>
            <a:ext cx="450764" cy="307777"/>
          </a:xfrm>
          <a:prstGeom prst="rect">
            <a:avLst/>
          </a:prstGeom>
          <a:noFill/>
        </p:spPr>
        <p:txBody>
          <a:bodyPr wrap="none" rtlCol="0">
            <a:spAutoFit/>
          </a:bodyPr>
          <a:lstStyle/>
          <a:p>
            <a:r>
              <a:rPr lang="en-US" dirty="0"/>
              <a:t>2</a:t>
            </a:r>
            <a:r>
              <a:rPr lang="en-US" baseline="30000" dirty="0"/>
              <a:t>k-1</a:t>
            </a:r>
            <a:endParaRPr lang="en-US" dirty="0"/>
          </a:p>
        </p:txBody>
      </p:sp>
      <p:cxnSp>
        <p:nvCxnSpPr>
          <p:cNvPr id="18" name="Straight Connector 17">
            <a:extLst>
              <a:ext uri="{FF2B5EF4-FFF2-40B4-BE49-F238E27FC236}">
                <a16:creationId xmlns:a16="http://schemas.microsoft.com/office/drawing/2014/main" id="{E2799345-3807-DEA8-9BDF-7F7CC4B6BA78}"/>
              </a:ext>
            </a:extLst>
          </p:cNvPr>
          <p:cNvCxnSpPr/>
          <p:nvPr/>
        </p:nvCxnSpPr>
        <p:spPr>
          <a:xfrm>
            <a:off x="4006392" y="4220308"/>
            <a:ext cx="4515439"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C516A9A-39CE-C828-3EFF-125A751072D2}"/>
              </a:ext>
            </a:extLst>
          </p:cNvPr>
          <p:cNvSpPr txBox="1"/>
          <p:nvPr/>
        </p:nvSpPr>
        <p:spPr>
          <a:xfrm>
            <a:off x="4779368" y="4369528"/>
            <a:ext cx="697627" cy="307777"/>
          </a:xfrm>
          <a:prstGeom prst="rect">
            <a:avLst/>
          </a:prstGeom>
          <a:noFill/>
        </p:spPr>
        <p:txBody>
          <a:bodyPr wrap="none" rtlCol="0">
            <a:spAutoFit/>
          </a:bodyPr>
          <a:lstStyle/>
          <a:p>
            <a:r>
              <a:rPr lang="en-US" dirty="0"/>
              <a:t>(k+1)</a:t>
            </a:r>
            <a:r>
              <a:rPr lang="en-US" baseline="30000" dirty="0" err="1"/>
              <a:t>th</a:t>
            </a:r>
            <a:endParaRPr lang="en-US" dirty="0"/>
          </a:p>
        </p:txBody>
      </p:sp>
      <p:sp>
        <p:nvSpPr>
          <p:cNvPr id="20" name="TextBox 19">
            <a:extLst>
              <a:ext uri="{FF2B5EF4-FFF2-40B4-BE49-F238E27FC236}">
                <a16:creationId xmlns:a16="http://schemas.microsoft.com/office/drawing/2014/main" id="{154C55F0-1F86-F662-A260-7AB092D43082}"/>
              </a:ext>
            </a:extLst>
          </p:cNvPr>
          <p:cNvSpPr txBox="1"/>
          <p:nvPr/>
        </p:nvSpPr>
        <p:spPr>
          <a:xfrm>
            <a:off x="6810969" y="4364859"/>
            <a:ext cx="1152880" cy="307777"/>
          </a:xfrm>
          <a:prstGeom prst="rect">
            <a:avLst/>
          </a:prstGeom>
          <a:noFill/>
        </p:spPr>
        <p:txBody>
          <a:bodyPr wrap="none" rtlCol="0">
            <a:spAutoFit/>
          </a:bodyPr>
          <a:lstStyle/>
          <a:p>
            <a:r>
              <a:rPr lang="en-US" dirty="0"/>
              <a:t>2</a:t>
            </a:r>
            <a:r>
              <a:rPr lang="en-US" baseline="30000" dirty="0"/>
              <a:t>(k+1)-1  </a:t>
            </a:r>
            <a:r>
              <a:rPr lang="en-US" dirty="0"/>
              <a:t>=&gt; 2</a:t>
            </a:r>
            <a:r>
              <a:rPr lang="en-US" baseline="30000" dirty="0"/>
              <a:t>k</a:t>
            </a:r>
            <a:endParaRPr lang="en-US" dirty="0"/>
          </a:p>
        </p:txBody>
      </p:sp>
      <p:sp>
        <p:nvSpPr>
          <p:cNvPr id="21" name="TextBox 20">
            <a:extLst>
              <a:ext uri="{FF2B5EF4-FFF2-40B4-BE49-F238E27FC236}">
                <a16:creationId xmlns:a16="http://schemas.microsoft.com/office/drawing/2014/main" id="{389FBBE9-6F60-04BA-4D7C-15F05783D790}"/>
              </a:ext>
            </a:extLst>
          </p:cNvPr>
          <p:cNvSpPr txBox="1"/>
          <p:nvPr/>
        </p:nvSpPr>
        <p:spPr>
          <a:xfrm>
            <a:off x="216307" y="320157"/>
            <a:ext cx="2069797" cy="307777"/>
          </a:xfrm>
          <a:prstGeom prst="rect">
            <a:avLst/>
          </a:prstGeom>
          <a:noFill/>
        </p:spPr>
        <p:txBody>
          <a:bodyPr wrap="none" rtlCol="0">
            <a:spAutoFit/>
          </a:bodyPr>
          <a:lstStyle/>
          <a:p>
            <a:r>
              <a:rPr lang="en-US" dirty="0"/>
              <a:t>Time Complexity = O(k)</a:t>
            </a:r>
          </a:p>
        </p:txBody>
      </p:sp>
      <p:sp>
        <p:nvSpPr>
          <p:cNvPr id="23" name="TextBox 22">
            <a:extLst>
              <a:ext uri="{FF2B5EF4-FFF2-40B4-BE49-F238E27FC236}">
                <a16:creationId xmlns:a16="http://schemas.microsoft.com/office/drawing/2014/main" id="{B3A34515-E4F8-122F-6835-0FF4B4D03B10}"/>
              </a:ext>
            </a:extLst>
          </p:cNvPr>
          <p:cNvSpPr txBox="1"/>
          <p:nvPr/>
        </p:nvSpPr>
        <p:spPr>
          <a:xfrm>
            <a:off x="532563" y="1045029"/>
            <a:ext cx="1338828" cy="307777"/>
          </a:xfrm>
          <a:prstGeom prst="rect">
            <a:avLst/>
          </a:prstGeom>
          <a:noFill/>
        </p:spPr>
        <p:txBody>
          <a:bodyPr wrap="none" rtlCol="0">
            <a:spAutoFit/>
          </a:bodyPr>
          <a:lstStyle/>
          <a:p>
            <a:r>
              <a:rPr lang="en-US" dirty="0"/>
              <a:t>Step 2 -&gt; </a:t>
            </a:r>
            <a:r>
              <a:rPr lang="en-US" dirty="0" err="1"/>
              <a:t>i</a:t>
            </a:r>
            <a:r>
              <a:rPr lang="en-US" dirty="0"/>
              <a:t> &lt; N</a:t>
            </a:r>
          </a:p>
        </p:txBody>
      </p:sp>
      <p:sp>
        <p:nvSpPr>
          <p:cNvPr id="24" name="TextBox 23">
            <a:extLst>
              <a:ext uri="{FF2B5EF4-FFF2-40B4-BE49-F238E27FC236}">
                <a16:creationId xmlns:a16="http://schemas.microsoft.com/office/drawing/2014/main" id="{85625FC8-CF68-BF3D-5E1A-8287EE6CE33B}"/>
              </a:ext>
            </a:extLst>
          </p:cNvPr>
          <p:cNvSpPr txBox="1"/>
          <p:nvPr/>
        </p:nvSpPr>
        <p:spPr>
          <a:xfrm>
            <a:off x="532563" y="1475717"/>
            <a:ext cx="1689886" cy="307777"/>
          </a:xfrm>
          <a:prstGeom prst="rect">
            <a:avLst/>
          </a:prstGeom>
          <a:noFill/>
        </p:spPr>
        <p:txBody>
          <a:bodyPr wrap="none" rtlCol="0">
            <a:spAutoFit/>
          </a:bodyPr>
          <a:lstStyle/>
          <a:p>
            <a:r>
              <a:rPr lang="en-US" dirty="0"/>
              <a:t>Step 3 -&gt; 2</a:t>
            </a:r>
            <a:r>
              <a:rPr lang="en-US" baseline="30000" dirty="0"/>
              <a:t>k </a:t>
            </a:r>
            <a:r>
              <a:rPr lang="en-US" dirty="0"/>
              <a:t>  &lt;    N</a:t>
            </a:r>
          </a:p>
        </p:txBody>
      </p:sp>
      <p:sp>
        <p:nvSpPr>
          <p:cNvPr id="25" name="TextBox 24">
            <a:extLst>
              <a:ext uri="{FF2B5EF4-FFF2-40B4-BE49-F238E27FC236}">
                <a16:creationId xmlns:a16="http://schemas.microsoft.com/office/drawing/2014/main" id="{7857EFED-48C2-F239-53FE-FEC7B7498334}"/>
              </a:ext>
            </a:extLst>
          </p:cNvPr>
          <p:cNvSpPr txBox="1"/>
          <p:nvPr/>
        </p:nvSpPr>
        <p:spPr>
          <a:xfrm>
            <a:off x="532563" y="1892812"/>
            <a:ext cx="2505814" cy="307777"/>
          </a:xfrm>
          <a:prstGeom prst="rect">
            <a:avLst/>
          </a:prstGeom>
          <a:noFill/>
        </p:spPr>
        <p:txBody>
          <a:bodyPr wrap="none" rtlCol="0">
            <a:spAutoFit/>
          </a:bodyPr>
          <a:lstStyle/>
          <a:p>
            <a:r>
              <a:rPr lang="en-US" dirty="0"/>
              <a:t>Step 4 -&gt; log</a:t>
            </a:r>
            <a:r>
              <a:rPr lang="en-US" baseline="-25000" dirty="0"/>
              <a:t>2</a:t>
            </a:r>
            <a:r>
              <a:rPr lang="en-US" dirty="0"/>
              <a:t>(2</a:t>
            </a:r>
            <a:r>
              <a:rPr lang="en-US" baseline="30000" dirty="0"/>
              <a:t>k</a:t>
            </a:r>
            <a:r>
              <a:rPr lang="en-US" dirty="0"/>
              <a:t>)   &lt;   log</a:t>
            </a:r>
            <a:r>
              <a:rPr lang="en-US" baseline="-25000" dirty="0"/>
              <a:t>2</a:t>
            </a:r>
            <a:r>
              <a:rPr lang="en-US" dirty="0"/>
              <a:t>(N)</a:t>
            </a:r>
          </a:p>
        </p:txBody>
      </p:sp>
      <p:sp>
        <p:nvSpPr>
          <p:cNvPr id="26" name="TextBox 25">
            <a:extLst>
              <a:ext uri="{FF2B5EF4-FFF2-40B4-BE49-F238E27FC236}">
                <a16:creationId xmlns:a16="http://schemas.microsoft.com/office/drawing/2014/main" id="{62BE9BE2-D63C-6871-902E-83BDA7A92C75}"/>
              </a:ext>
            </a:extLst>
          </p:cNvPr>
          <p:cNvSpPr txBox="1"/>
          <p:nvPr/>
        </p:nvSpPr>
        <p:spPr>
          <a:xfrm>
            <a:off x="532563" y="2346146"/>
            <a:ext cx="2055371" cy="307777"/>
          </a:xfrm>
          <a:prstGeom prst="rect">
            <a:avLst/>
          </a:prstGeom>
          <a:noFill/>
        </p:spPr>
        <p:txBody>
          <a:bodyPr wrap="none" rtlCol="0">
            <a:spAutoFit/>
          </a:bodyPr>
          <a:lstStyle/>
          <a:p>
            <a:r>
              <a:rPr lang="en-US" dirty="0"/>
              <a:t>Step 5 -&gt; k log</a:t>
            </a:r>
            <a:r>
              <a:rPr lang="en-US" baseline="-25000" dirty="0"/>
              <a:t>2</a:t>
            </a:r>
            <a:r>
              <a:rPr lang="en-US" baseline="30000" dirty="0"/>
              <a:t>2</a:t>
            </a:r>
            <a:r>
              <a:rPr lang="en-US" dirty="0"/>
              <a:t> &lt; log</a:t>
            </a:r>
            <a:r>
              <a:rPr lang="en-US" baseline="-25000" dirty="0"/>
              <a:t>2</a:t>
            </a:r>
            <a:r>
              <a:rPr lang="en-US" baseline="30000" dirty="0"/>
              <a:t>N</a:t>
            </a:r>
            <a:endParaRPr lang="en-US" dirty="0"/>
          </a:p>
        </p:txBody>
      </p:sp>
      <p:sp>
        <p:nvSpPr>
          <p:cNvPr id="28" name="TextBox 27">
            <a:extLst>
              <a:ext uri="{FF2B5EF4-FFF2-40B4-BE49-F238E27FC236}">
                <a16:creationId xmlns:a16="http://schemas.microsoft.com/office/drawing/2014/main" id="{3D533392-4C73-D166-BBF0-AE46823AE1AE}"/>
              </a:ext>
            </a:extLst>
          </p:cNvPr>
          <p:cNvSpPr txBox="1"/>
          <p:nvPr/>
        </p:nvSpPr>
        <p:spPr>
          <a:xfrm>
            <a:off x="532273" y="2804653"/>
            <a:ext cx="2472152" cy="307777"/>
          </a:xfrm>
          <a:prstGeom prst="rect">
            <a:avLst/>
          </a:prstGeom>
          <a:noFill/>
        </p:spPr>
        <p:txBody>
          <a:bodyPr wrap="none" rtlCol="0">
            <a:spAutoFit/>
          </a:bodyPr>
          <a:lstStyle/>
          <a:p>
            <a:r>
              <a:rPr lang="en-US" dirty="0"/>
              <a:t>Step 6 -&gt; value of log</a:t>
            </a:r>
            <a:r>
              <a:rPr lang="en-US" baseline="-25000" dirty="0"/>
              <a:t>2</a:t>
            </a:r>
            <a:r>
              <a:rPr lang="en-US" baseline="30000" dirty="0"/>
              <a:t>2</a:t>
            </a:r>
            <a:r>
              <a:rPr lang="en-US" dirty="0"/>
              <a:t>  =&gt; 1</a:t>
            </a:r>
          </a:p>
        </p:txBody>
      </p:sp>
      <p:sp>
        <p:nvSpPr>
          <p:cNvPr id="29" name="TextBox 28">
            <a:extLst>
              <a:ext uri="{FF2B5EF4-FFF2-40B4-BE49-F238E27FC236}">
                <a16:creationId xmlns:a16="http://schemas.microsoft.com/office/drawing/2014/main" id="{913E188C-995F-1109-BD63-E6CEF426088A}"/>
              </a:ext>
            </a:extLst>
          </p:cNvPr>
          <p:cNvSpPr txBox="1"/>
          <p:nvPr/>
        </p:nvSpPr>
        <p:spPr>
          <a:xfrm>
            <a:off x="532273" y="3230853"/>
            <a:ext cx="2214068" cy="307777"/>
          </a:xfrm>
          <a:prstGeom prst="rect">
            <a:avLst/>
          </a:prstGeom>
          <a:noFill/>
        </p:spPr>
        <p:txBody>
          <a:bodyPr wrap="none" rtlCol="0">
            <a:spAutoFit/>
          </a:bodyPr>
          <a:lstStyle/>
          <a:p>
            <a:r>
              <a:rPr lang="en-US" dirty="0"/>
              <a:t>Step 7 -&gt; k*1 = k  &lt;  log</a:t>
            </a:r>
            <a:r>
              <a:rPr lang="en-US" baseline="-25000" dirty="0"/>
              <a:t>2</a:t>
            </a:r>
            <a:r>
              <a:rPr lang="en-US" baseline="30000" dirty="0"/>
              <a:t>N</a:t>
            </a:r>
            <a:endParaRPr lang="en-US" dirty="0"/>
          </a:p>
        </p:txBody>
      </p:sp>
      <p:sp>
        <p:nvSpPr>
          <p:cNvPr id="30" name="TextBox 29">
            <a:extLst>
              <a:ext uri="{FF2B5EF4-FFF2-40B4-BE49-F238E27FC236}">
                <a16:creationId xmlns:a16="http://schemas.microsoft.com/office/drawing/2014/main" id="{9D61137B-FB14-9CA2-186F-479DBDC16C92}"/>
              </a:ext>
            </a:extLst>
          </p:cNvPr>
          <p:cNvSpPr txBox="1"/>
          <p:nvPr/>
        </p:nvSpPr>
        <p:spPr>
          <a:xfrm>
            <a:off x="530933" y="3652436"/>
            <a:ext cx="3297698" cy="307777"/>
          </a:xfrm>
          <a:prstGeom prst="rect">
            <a:avLst/>
          </a:prstGeom>
          <a:noFill/>
        </p:spPr>
        <p:txBody>
          <a:bodyPr wrap="none" rtlCol="0">
            <a:spAutoFit/>
          </a:bodyPr>
          <a:lstStyle/>
          <a:p>
            <a:r>
              <a:rPr lang="en-US" dirty="0"/>
              <a:t>Step 8 -&gt; final expression =&gt; k  &lt;  log</a:t>
            </a:r>
            <a:r>
              <a:rPr lang="en-US" baseline="-25000" dirty="0"/>
              <a:t>2</a:t>
            </a:r>
            <a:r>
              <a:rPr lang="en-US" baseline="30000" dirty="0"/>
              <a:t>N</a:t>
            </a:r>
            <a:endParaRPr lang="en-US" dirty="0"/>
          </a:p>
        </p:txBody>
      </p:sp>
      <p:sp>
        <p:nvSpPr>
          <p:cNvPr id="31" name="TextBox 30">
            <a:extLst>
              <a:ext uri="{FF2B5EF4-FFF2-40B4-BE49-F238E27FC236}">
                <a16:creationId xmlns:a16="http://schemas.microsoft.com/office/drawing/2014/main" id="{E2C8888F-4439-55F3-6646-A8AC7E4393EC}"/>
              </a:ext>
            </a:extLst>
          </p:cNvPr>
          <p:cNvSpPr txBox="1"/>
          <p:nvPr/>
        </p:nvSpPr>
        <p:spPr>
          <a:xfrm>
            <a:off x="530933" y="4192442"/>
            <a:ext cx="3172663" cy="369332"/>
          </a:xfrm>
          <a:prstGeom prst="rect">
            <a:avLst/>
          </a:prstGeom>
          <a:noFill/>
        </p:spPr>
        <p:txBody>
          <a:bodyPr wrap="none" rtlCol="0">
            <a:spAutoFit/>
          </a:bodyPr>
          <a:lstStyle/>
          <a:p>
            <a:r>
              <a:rPr lang="en-US" sz="1800" b="1" dirty="0"/>
              <a:t>Time Complexity – O(log n)</a:t>
            </a:r>
          </a:p>
        </p:txBody>
      </p:sp>
    </p:spTree>
    <p:extLst>
      <p:ext uri="{BB962C8B-B14F-4D97-AF65-F5344CB8AC3E}">
        <p14:creationId xmlns:p14="http://schemas.microsoft.com/office/powerpoint/2010/main" val="273472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r>
              <a:rPr lang="en-US" sz="2400" dirty="0">
                <a:solidFill>
                  <a:schemeClr val="tx1"/>
                </a:solidFill>
                <a:latin typeface="Times New Roman" pitchFamily="18" charset="0"/>
                <a:cs typeface="Times New Roman" pitchFamily="18" charset="0"/>
              </a:rPr>
              <a:t>Using the "&lt;" sign informally, we can say that the order of growth is-</a:t>
            </a:r>
          </a:p>
          <a:p>
            <a:pPr>
              <a:buNone/>
            </a:pPr>
            <a:r>
              <a:rPr lang="pt-BR" sz="2400" dirty="0">
                <a:solidFill>
                  <a:schemeClr val="tx1"/>
                </a:solidFill>
                <a:latin typeface="Times New Roman" pitchFamily="18" charset="0"/>
                <a:cs typeface="Times New Roman" pitchFamily="18" charset="0"/>
              </a:rPr>
              <a:t>     </a:t>
            </a:r>
            <a:r>
              <a:rPr lang="pt-BR" sz="2400" b="1" dirty="0">
                <a:solidFill>
                  <a:schemeClr val="tx1"/>
                </a:solidFill>
                <a:latin typeface="Times New Roman" pitchFamily="18" charset="0"/>
                <a:cs typeface="Times New Roman" pitchFamily="18" charset="0"/>
              </a:rPr>
              <a:t>O(l) &lt; O(log n) &lt; O(n) &lt; O(n log n) &lt; O(n^2) &lt; O(n^3) &lt; O(a^n) </a:t>
            </a:r>
          </a:p>
          <a:p>
            <a:pPr>
              <a:buNone/>
            </a:pPr>
            <a:r>
              <a:rPr lang="pt-BR" sz="2400" b="1" dirty="0">
                <a:solidFill>
                  <a:schemeClr val="tx1"/>
                </a:solidFill>
                <a:latin typeface="Times New Roman" pitchFamily="18" charset="0"/>
                <a:cs typeface="Times New Roman" pitchFamily="18" charset="0"/>
              </a:rPr>
              <a:t>     </a:t>
            </a:r>
            <a:r>
              <a:rPr lang="pt-BR" sz="2400" dirty="0" err="1">
                <a:solidFill>
                  <a:schemeClr val="tx1"/>
                </a:solidFill>
                <a:latin typeface="Times New Roman" pitchFamily="18" charset="0"/>
                <a:cs typeface="Times New Roman" pitchFamily="18" charset="0"/>
              </a:rPr>
              <a:t>where</a:t>
            </a:r>
            <a:r>
              <a:rPr lang="pt-BR" sz="2400" dirty="0">
                <a:solidFill>
                  <a:schemeClr val="tx1"/>
                </a:solidFill>
                <a:latin typeface="Times New Roman" pitchFamily="18" charset="0"/>
                <a:cs typeface="Times New Roman" pitchFamily="18" charset="0"/>
              </a:rPr>
              <a:t> a&gt;1</a:t>
            </a:r>
            <a:endParaRPr lang="en-US" sz="2400" dirty="0">
              <a:solidFill>
                <a:schemeClr val="tx1"/>
              </a:solidFill>
              <a:latin typeface="Times New Roman" pitchFamily="18" charset="0"/>
              <a:cs typeface="Times New Roman" pitchFamily="18" charset="0"/>
            </a:endParaRP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0C7AD88-E3BB-48FA-BB24-C84F77DF14E8}" type="datetime1">
              <a:rPr lang="en-US" smtClean="0"/>
              <a:t>7/6/24</a:t>
            </a:fld>
            <a:endParaRPr lang="en-US"/>
          </a:p>
        </p:txBody>
      </p:sp>
      <p:pic>
        <p:nvPicPr>
          <p:cNvPr id="1026" name="Picture 2" descr="How to calculate Big O notation time complexity | Stackademic">
            <a:extLst>
              <a:ext uri="{FF2B5EF4-FFF2-40B4-BE49-F238E27FC236}">
                <a16:creationId xmlns:a16="http://schemas.microsoft.com/office/drawing/2014/main" id="{BD180AF8-0760-DD90-88EB-6C9BF1B34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214" y="1960328"/>
            <a:ext cx="5233572" cy="294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739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665825"/>
          </a:xfrm>
          <a:prstGeom prst="rect">
            <a:avLst/>
          </a:prstGeom>
          <a:noFill/>
          <a:ln>
            <a:noFill/>
          </a:ln>
        </p:spPr>
        <p:txBody>
          <a:bodyPr spcFirstLastPara="1" wrap="square" lIns="68575" tIns="34275" rIns="68575" bIns="34275" anchor="ctr" anchorCtr="0">
            <a:noAutofit/>
          </a:bodyPr>
          <a:lstStyle/>
          <a:p>
            <a:pPr lvl="0"/>
            <a:r>
              <a:rPr lang="en-US" sz="3200" dirty="0"/>
              <a:t>Example:</a:t>
            </a:r>
            <a:endParaRPr sz="3200" dirty="0"/>
          </a:p>
        </p:txBody>
      </p:sp>
      <p:sp>
        <p:nvSpPr>
          <p:cNvPr id="137" name="Google Shape;137;p21"/>
          <p:cNvSpPr txBox="1">
            <a:spLocks noGrp="1"/>
          </p:cNvSpPr>
          <p:nvPr>
            <p:ph type="body" idx="1"/>
          </p:nvPr>
        </p:nvSpPr>
        <p:spPr>
          <a:xfrm>
            <a:off x="97654" y="514905"/>
            <a:ext cx="8905871" cy="4211331"/>
          </a:xfrm>
          <a:prstGeom prst="rect">
            <a:avLst/>
          </a:prstGeom>
          <a:noFill/>
          <a:ln>
            <a:noFill/>
          </a:ln>
        </p:spPr>
        <p:txBody>
          <a:bodyPr spcFirstLastPara="1" wrap="square" lIns="68575" tIns="34275" rIns="68575" bIns="34275" numCol="1" anchor="t" anchorCtr="0">
            <a:noAutofit/>
          </a:bodyPr>
          <a:lstStyle/>
          <a:p>
            <a:pPr algn="just">
              <a:buNone/>
            </a:pPr>
            <a:r>
              <a:rPr lang="en-US" sz="2400" dirty="0">
                <a:solidFill>
                  <a:schemeClr val="tx1"/>
                </a:solidFill>
                <a:latin typeface="Times New Roman" pitchFamily="18" charset="0"/>
                <a:cs typeface="Times New Roman" pitchFamily="18" charset="0"/>
              </a:rPr>
              <a:t>{perform any statement S1}              </a:t>
            </a:r>
            <a:r>
              <a:rPr lang="en-US" sz="2400" b="1" dirty="0">
                <a:solidFill>
                  <a:schemeClr val="tx1"/>
                </a:solidFill>
                <a:latin typeface="Times New Roman" pitchFamily="18" charset="0"/>
                <a:cs typeface="Times New Roman" pitchFamily="18" charset="0"/>
              </a:rPr>
              <a:t>O(1)</a:t>
            </a:r>
          </a:p>
          <a:p>
            <a:pPr>
              <a:buNone/>
            </a:pPr>
            <a:r>
              <a:rPr lang="nn-NO" sz="2400" dirty="0">
                <a:solidFill>
                  <a:schemeClr val="tx1"/>
                </a:solidFill>
                <a:latin typeface="Times New Roman" pitchFamily="18" charset="0"/>
                <a:cs typeface="Times New Roman" pitchFamily="18" charset="0"/>
              </a:rPr>
              <a:t>for (i=0; i &lt; n; i++)</a:t>
            </a:r>
          </a:p>
          <a:p>
            <a:pPr>
              <a:buNone/>
            </a:pPr>
            <a:r>
              <a:rPr lang="en-US" sz="2400" dirty="0">
                <a:solidFill>
                  <a:schemeClr val="tx1"/>
                </a:solidFill>
                <a:latin typeface="Times New Roman" pitchFamily="18" charset="0"/>
                <a:cs typeface="Times New Roman" pitchFamily="18" charset="0"/>
              </a:rPr>
              <a:t>{</a:t>
            </a:r>
          </a:p>
          <a:p>
            <a:pPr>
              <a:buNone/>
            </a:pPr>
            <a:r>
              <a:rPr lang="en-US" sz="2400" dirty="0">
                <a:solidFill>
                  <a:schemeClr val="tx1"/>
                </a:solidFill>
                <a:latin typeface="Times New Roman" pitchFamily="18" charset="0"/>
                <a:cs typeface="Times New Roman" pitchFamily="18" charset="0"/>
              </a:rPr>
              <a:t>{perform any statement(s) S2}            </a:t>
            </a:r>
            <a:r>
              <a:rPr lang="en-US" sz="2400" b="1" dirty="0">
                <a:solidFill>
                  <a:schemeClr val="tx1"/>
                </a:solidFill>
                <a:latin typeface="Times New Roman" pitchFamily="18" charset="0"/>
                <a:cs typeface="Times New Roman" pitchFamily="18" charset="0"/>
              </a:rPr>
              <a:t>O(n)</a:t>
            </a:r>
          </a:p>
          <a:p>
            <a:pPr>
              <a:buNone/>
            </a:pPr>
            <a:r>
              <a:rPr lang="en-US" sz="2400" dirty="0">
                <a:solidFill>
                  <a:schemeClr val="tx1"/>
                </a:solidFill>
                <a:latin typeface="Times New Roman" pitchFamily="18" charset="0"/>
                <a:cs typeface="Times New Roman" pitchFamily="18" charset="0"/>
              </a:rPr>
              <a:t>  {run through another loop n times}    </a:t>
            </a:r>
            <a:r>
              <a:rPr lang="en-US" sz="2400" b="1" dirty="0">
                <a:solidFill>
                  <a:schemeClr val="tx1"/>
                </a:solidFill>
                <a:latin typeface="Times New Roman" pitchFamily="18" charset="0"/>
                <a:cs typeface="Times New Roman" pitchFamily="18" charset="0"/>
              </a:rPr>
              <a:t>O(</a:t>
            </a:r>
            <a:r>
              <a:rPr lang="pt-BR" sz="2400" b="1" dirty="0">
                <a:solidFill>
                  <a:schemeClr val="tx1"/>
                </a:solidFill>
                <a:latin typeface="Times New Roman" pitchFamily="18" charset="0"/>
                <a:cs typeface="Times New Roman" pitchFamily="18" charset="0"/>
              </a:rPr>
              <a:t>n</a:t>
            </a:r>
            <a:r>
              <a:rPr lang="pt-BR" sz="2400" b="1" baseline="30000" dirty="0">
                <a:solidFill>
                  <a:schemeClr val="tx1"/>
                </a:solidFill>
                <a:latin typeface="Times New Roman" pitchFamily="18" charset="0"/>
                <a:cs typeface="Times New Roman" pitchFamily="18" charset="0"/>
              </a:rPr>
              <a:t>2</a:t>
            </a:r>
            <a:r>
              <a:rPr lang="en-US" sz="2400" b="1" dirty="0">
                <a:solidFill>
                  <a:schemeClr val="tx1"/>
                </a:solidFill>
                <a:latin typeface="Times New Roman" pitchFamily="18" charset="0"/>
                <a:cs typeface="Times New Roman" pitchFamily="18" charset="0"/>
              </a:rPr>
              <a:t>)</a:t>
            </a:r>
          </a:p>
          <a:p>
            <a:pPr>
              <a:buNone/>
            </a:pPr>
            <a:r>
              <a:rPr lang="en-US" sz="2400" dirty="0">
                <a:solidFill>
                  <a:schemeClr val="tx1"/>
                </a:solidFill>
                <a:latin typeface="Times New Roman" pitchFamily="18" charset="0"/>
                <a:cs typeface="Times New Roman" pitchFamily="18" charset="0"/>
              </a:rPr>
              <a:t> }</a:t>
            </a:r>
          </a:p>
          <a:p>
            <a:r>
              <a:rPr lang="pt-BR" sz="2400" dirty="0">
                <a:solidFill>
                  <a:schemeClr val="tx1"/>
                </a:solidFill>
                <a:latin typeface="Times New Roman" pitchFamily="18" charset="0"/>
                <a:cs typeface="Times New Roman" pitchFamily="18" charset="0"/>
              </a:rPr>
              <a:t>Total Execution Time: O(1) + O(n) +O(n</a:t>
            </a:r>
            <a:r>
              <a:rPr lang="pt-BR" sz="2400" baseline="30000" dirty="0">
                <a:solidFill>
                  <a:schemeClr val="tx1"/>
                </a:solidFill>
                <a:latin typeface="Times New Roman" pitchFamily="18" charset="0"/>
                <a:cs typeface="Times New Roman" pitchFamily="18" charset="0"/>
              </a:rPr>
              <a:t>2</a:t>
            </a:r>
            <a:r>
              <a:rPr lang="pt-BR" sz="2400" dirty="0">
                <a:solidFill>
                  <a:schemeClr val="tx1"/>
                </a:solidFill>
                <a:latin typeface="Times New Roman" pitchFamily="18" charset="0"/>
                <a:cs typeface="Times New Roman" pitchFamily="18" charset="0"/>
              </a:rPr>
              <a:t>) therefore, O(n</a:t>
            </a:r>
            <a:r>
              <a:rPr lang="pt-BR" sz="2400" baseline="30000" dirty="0">
                <a:solidFill>
                  <a:schemeClr val="tx1"/>
                </a:solidFill>
                <a:latin typeface="Times New Roman" pitchFamily="18" charset="0"/>
                <a:cs typeface="Times New Roman" pitchFamily="18" charset="0"/>
              </a:rPr>
              <a:t>2</a:t>
            </a:r>
            <a:r>
              <a:rPr lang="pt-BR" sz="2400"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139700" indent="0">
              <a:buNone/>
            </a:pPr>
            <a:endParaRPr sz="2400" dirty="0">
              <a:solidFill>
                <a:schemeClr val="tx1"/>
              </a:solidFill>
              <a:latin typeface="Times New Roman" pitchFamily="18" charset="0"/>
              <a:cs typeface="Times New Roman" pitchFamily="18" charset="0"/>
            </a:endParaRP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26C7641-FF69-468E-AD59-1C703CAC3C6D}" type="datetime1">
              <a:rPr lang="en-US" smtClean="0"/>
              <a:t>7/6/24</a:t>
            </a:fld>
            <a:endParaRPr lang="en-US"/>
          </a:p>
        </p:txBody>
      </p:sp>
    </p:spTree>
    <p:extLst>
      <p:ext uri="{BB962C8B-B14F-4D97-AF65-F5344CB8AC3E}">
        <p14:creationId xmlns:p14="http://schemas.microsoft.com/office/powerpoint/2010/main" val="4130302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5C99-216D-4B8E-7A44-FC6AC7CE078A}"/>
              </a:ext>
            </a:extLst>
          </p:cNvPr>
          <p:cNvSpPr>
            <a:spLocks noGrp="1"/>
          </p:cNvSpPr>
          <p:nvPr>
            <p:ph type="title"/>
          </p:nvPr>
        </p:nvSpPr>
        <p:spPr>
          <a:xfrm>
            <a:off x="311700" y="112516"/>
            <a:ext cx="8520600" cy="400110"/>
          </a:xfrm>
        </p:spPr>
        <p:txBody>
          <a:bodyPr/>
          <a:lstStyle/>
          <a:p>
            <a:r>
              <a:rPr lang="en-US" sz="2000" dirty="0"/>
              <a:t>Difference Between Upper Bound, Lower Bound and Tight Bound</a:t>
            </a:r>
          </a:p>
        </p:txBody>
      </p:sp>
      <p:cxnSp>
        <p:nvCxnSpPr>
          <p:cNvPr id="4" name="Straight Connector 3">
            <a:extLst>
              <a:ext uri="{FF2B5EF4-FFF2-40B4-BE49-F238E27FC236}">
                <a16:creationId xmlns:a16="http://schemas.microsoft.com/office/drawing/2014/main" id="{6BBAC0A1-0370-7359-50D9-DA9C4948D6FC}"/>
              </a:ext>
            </a:extLst>
          </p:cNvPr>
          <p:cNvCxnSpPr>
            <a:cxnSpLocks/>
          </p:cNvCxnSpPr>
          <p:nvPr/>
        </p:nvCxnSpPr>
        <p:spPr>
          <a:xfrm>
            <a:off x="2909455" y="654627"/>
            <a:ext cx="0" cy="448887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2A2963EA-84E8-ADEE-5F9F-4B7E4A73FAE5}"/>
              </a:ext>
            </a:extLst>
          </p:cNvPr>
          <p:cNvCxnSpPr>
            <a:cxnSpLocks/>
          </p:cNvCxnSpPr>
          <p:nvPr/>
        </p:nvCxnSpPr>
        <p:spPr>
          <a:xfrm>
            <a:off x="6037119" y="651156"/>
            <a:ext cx="0" cy="4488873"/>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3DF669D-88C9-94A1-9F37-DF54DDF0F04D}"/>
              </a:ext>
            </a:extLst>
          </p:cNvPr>
          <p:cNvSpPr txBox="1"/>
          <p:nvPr/>
        </p:nvSpPr>
        <p:spPr>
          <a:xfrm>
            <a:off x="550720" y="651156"/>
            <a:ext cx="18080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Upper Bound</a:t>
            </a:r>
          </a:p>
        </p:txBody>
      </p:sp>
      <p:cxnSp>
        <p:nvCxnSpPr>
          <p:cNvPr id="13" name="Straight Connector 12">
            <a:extLst>
              <a:ext uri="{FF2B5EF4-FFF2-40B4-BE49-F238E27FC236}">
                <a16:creationId xmlns:a16="http://schemas.microsoft.com/office/drawing/2014/main" id="{3AD66F16-D8D6-C0B7-BB37-AF845E40AC31}"/>
              </a:ext>
            </a:extLst>
          </p:cNvPr>
          <p:cNvCxnSpPr/>
          <p:nvPr/>
        </p:nvCxnSpPr>
        <p:spPr>
          <a:xfrm>
            <a:off x="0" y="65462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A4ED546-2C5F-96E0-4C49-60D7A3D87CD3}"/>
              </a:ext>
            </a:extLst>
          </p:cNvPr>
          <p:cNvSpPr txBox="1"/>
          <p:nvPr/>
        </p:nvSpPr>
        <p:spPr>
          <a:xfrm>
            <a:off x="3382243" y="651156"/>
            <a:ext cx="18080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Lower Bound</a:t>
            </a:r>
          </a:p>
        </p:txBody>
      </p:sp>
      <p:sp>
        <p:nvSpPr>
          <p:cNvPr id="15" name="TextBox 14">
            <a:extLst>
              <a:ext uri="{FF2B5EF4-FFF2-40B4-BE49-F238E27FC236}">
                <a16:creationId xmlns:a16="http://schemas.microsoft.com/office/drawing/2014/main" id="{620AFC78-C1B0-EEA5-DD23-A9820C862D6F}"/>
              </a:ext>
            </a:extLst>
          </p:cNvPr>
          <p:cNvSpPr txBox="1"/>
          <p:nvPr/>
        </p:nvSpPr>
        <p:spPr>
          <a:xfrm>
            <a:off x="6489124" y="651156"/>
            <a:ext cx="18080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Tight Bound</a:t>
            </a:r>
          </a:p>
        </p:txBody>
      </p:sp>
      <p:sp>
        <p:nvSpPr>
          <p:cNvPr id="16" name="TextBox 15">
            <a:extLst>
              <a:ext uri="{FF2B5EF4-FFF2-40B4-BE49-F238E27FC236}">
                <a16:creationId xmlns:a16="http://schemas.microsoft.com/office/drawing/2014/main" id="{8B8BB694-285E-3949-C824-9E461A9BFAD3}"/>
              </a:ext>
            </a:extLst>
          </p:cNvPr>
          <p:cNvSpPr txBox="1"/>
          <p:nvPr/>
        </p:nvSpPr>
        <p:spPr>
          <a:xfrm>
            <a:off x="342901" y="1153391"/>
            <a:ext cx="2410690" cy="3416320"/>
          </a:xfrm>
          <a:prstGeom prst="rect">
            <a:avLst/>
          </a:prstGeom>
          <a:noFill/>
        </p:spPr>
        <p:txBody>
          <a:bodyPr wrap="square" rtlCol="0">
            <a:spAutoFit/>
          </a:bodyPr>
          <a:lstStyle/>
          <a:p>
            <a:pPr marL="285750" indent="-285750">
              <a:buFont typeface="+mj-lt"/>
              <a:buAutoNum type="arabicPeriod"/>
            </a:pPr>
            <a:r>
              <a:rPr lang="en-IN" sz="1200" b="1" dirty="0"/>
              <a:t>Worst-Case Analysis</a:t>
            </a:r>
            <a:r>
              <a:rPr lang="en-IN" sz="1200" dirty="0"/>
              <a:t>: Represents the maximum time an algorithm can take.</a:t>
            </a:r>
          </a:p>
          <a:p>
            <a:pPr marL="285750" indent="-285750">
              <a:buFont typeface="+mj-lt"/>
              <a:buAutoNum type="arabicPeriod"/>
            </a:pPr>
            <a:endParaRPr lang="en-IN" sz="1200" dirty="0"/>
          </a:p>
          <a:p>
            <a:pPr marL="285750" indent="-285750">
              <a:buFont typeface="+mj-lt"/>
              <a:buAutoNum type="arabicPeriod"/>
            </a:pPr>
            <a:r>
              <a:rPr lang="en-IN" sz="1200" b="1" dirty="0"/>
              <a:t>Notation</a:t>
            </a:r>
            <a:r>
              <a:rPr lang="en-IN" sz="1200" dirty="0"/>
              <a:t>: O(f(n)).</a:t>
            </a:r>
          </a:p>
          <a:p>
            <a:pPr marL="285750" indent="-285750">
              <a:buFont typeface="+mj-lt"/>
              <a:buAutoNum type="arabicPeriod"/>
            </a:pPr>
            <a:endParaRPr lang="en-IN" sz="1200" dirty="0"/>
          </a:p>
          <a:p>
            <a:pPr marL="285750" indent="-285750">
              <a:buFont typeface="+mj-lt"/>
              <a:buAutoNum type="arabicPeriod"/>
            </a:pPr>
            <a:r>
              <a:rPr lang="en-IN" sz="1200" b="1" dirty="0"/>
              <a:t>Growth Rate</a:t>
            </a:r>
            <a:r>
              <a:rPr lang="en-IN" sz="1200" dirty="0"/>
              <a:t>: Indicates the upper limit on the growth rate of the algorithm's time complexity.</a:t>
            </a:r>
          </a:p>
          <a:p>
            <a:pPr marL="285750" indent="-285750">
              <a:buFont typeface="+mj-lt"/>
              <a:buAutoNum type="arabicPeriod"/>
            </a:pPr>
            <a:endParaRPr lang="en-IN" sz="1200" dirty="0"/>
          </a:p>
          <a:p>
            <a:pPr marL="285750" indent="-285750">
              <a:buFont typeface="+mj-lt"/>
              <a:buAutoNum type="arabicPeriod"/>
            </a:pPr>
            <a:r>
              <a:rPr lang="en-IN" sz="1200" b="1" dirty="0"/>
              <a:t>Ensures No Exceeding</a:t>
            </a:r>
            <a:r>
              <a:rPr lang="en-IN" sz="1200" dirty="0"/>
              <a:t>: Ensures the algorithm won't take more than O(f(n)) time for large inputs.</a:t>
            </a:r>
          </a:p>
          <a:p>
            <a:pPr marL="285750" indent="-285750">
              <a:buFont typeface="+mj-lt"/>
              <a:buAutoNum type="arabicPeriod"/>
            </a:pPr>
            <a:endParaRPr lang="en-IN" sz="1200" dirty="0"/>
          </a:p>
          <a:p>
            <a:pPr marL="285750" indent="-285750">
              <a:buFont typeface="+mj-lt"/>
              <a:buAutoNum type="arabicPeriod"/>
            </a:pPr>
            <a:r>
              <a:rPr lang="en-IN" sz="1200" b="1" dirty="0"/>
              <a:t>Examples</a:t>
            </a:r>
            <a:r>
              <a:rPr lang="en-IN" sz="1200" dirty="0"/>
              <a:t>: Bubble Sort has an upper bound of O(n^2).</a:t>
            </a:r>
            <a:endParaRPr lang="en-US" sz="1200" dirty="0"/>
          </a:p>
        </p:txBody>
      </p:sp>
      <p:sp>
        <p:nvSpPr>
          <p:cNvPr id="17" name="TextBox 16">
            <a:extLst>
              <a:ext uri="{FF2B5EF4-FFF2-40B4-BE49-F238E27FC236}">
                <a16:creationId xmlns:a16="http://schemas.microsoft.com/office/drawing/2014/main" id="{B41275CD-470C-75F7-54EF-03D6256DC09C}"/>
              </a:ext>
            </a:extLst>
          </p:cNvPr>
          <p:cNvSpPr txBox="1"/>
          <p:nvPr/>
        </p:nvSpPr>
        <p:spPr>
          <a:xfrm>
            <a:off x="3096491" y="1194955"/>
            <a:ext cx="2857498" cy="3077766"/>
          </a:xfrm>
          <a:prstGeom prst="rect">
            <a:avLst/>
          </a:prstGeom>
          <a:noFill/>
        </p:spPr>
        <p:txBody>
          <a:bodyPr wrap="square" rtlCol="0">
            <a:spAutoFit/>
          </a:bodyPr>
          <a:lstStyle/>
          <a:p>
            <a:pPr>
              <a:buFont typeface="+mj-lt"/>
              <a:buAutoNum type="arabicPeriod"/>
            </a:pPr>
            <a:r>
              <a:rPr lang="en-IN" sz="1200" b="1" dirty="0"/>
              <a:t>Best-Case Analysis</a:t>
            </a:r>
            <a:r>
              <a:rPr lang="en-IN" sz="1200" dirty="0"/>
              <a:t>: Represents the minimum time an algorithm can take.</a:t>
            </a:r>
          </a:p>
          <a:p>
            <a:pPr>
              <a:buFont typeface="+mj-lt"/>
              <a:buAutoNum type="arabicPeriod"/>
            </a:pPr>
            <a:endParaRPr lang="en-IN" sz="1200" dirty="0"/>
          </a:p>
          <a:p>
            <a:pPr>
              <a:buFont typeface="+mj-lt"/>
              <a:buAutoNum type="arabicPeriod"/>
            </a:pPr>
            <a:r>
              <a:rPr lang="en-IN" sz="1200" b="1" dirty="0"/>
              <a:t>Notation</a:t>
            </a:r>
            <a:r>
              <a:rPr lang="en-IN" sz="1200" dirty="0"/>
              <a:t>: </a:t>
            </a:r>
            <a:r>
              <a:rPr lang="el-GR" sz="1200" dirty="0"/>
              <a:t>Ω(</a:t>
            </a:r>
            <a:r>
              <a:rPr lang="en-IN" sz="1200" dirty="0"/>
              <a:t>f(n)).</a:t>
            </a:r>
          </a:p>
          <a:p>
            <a:pPr>
              <a:buFont typeface="+mj-lt"/>
              <a:buAutoNum type="arabicPeriod"/>
            </a:pPr>
            <a:endParaRPr lang="en-IN" sz="1200" dirty="0"/>
          </a:p>
          <a:p>
            <a:pPr>
              <a:buFont typeface="+mj-lt"/>
              <a:buAutoNum type="arabicPeriod"/>
            </a:pPr>
            <a:r>
              <a:rPr lang="en-IN" sz="1200" b="1" dirty="0"/>
              <a:t>Growth Rate</a:t>
            </a:r>
            <a:r>
              <a:rPr lang="en-IN" sz="1200" dirty="0"/>
              <a:t>: Indicates the lower limit on the growth rate of the algorithm's time complexity.</a:t>
            </a:r>
          </a:p>
          <a:p>
            <a:pPr>
              <a:buFont typeface="+mj-lt"/>
              <a:buAutoNum type="arabicPeriod"/>
            </a:pPr>
            <a:endParaRPr lang="en-IN" sz="1200" dirty="0"/>
          </a:p>
          <a:p>
            <a:pPr>
              <a:buFont typeface="+mj-lt"/>
              <a:buAutoNum type="arabicPeriod"/>
            </a:pPr>
            <a:r>
              <a:rPr lang="en-IN" sz="1200" b="1" dirty="0"/>
              <a:t>Guarantees Minimum Time</a:t>
            </a:r>
            <a:r>
              <a:rPr lang="en-IN" sz="1200" dirty="0"/>
              <a:t>: Ensures the algorithm will take at least </a:t>
            </a:r>
            <a:r>
              <a:rPr lang="el-GR" sz="1200" dirty="0"/>
              <a:t>Ω(</a:t>
            </a:r>
            <a:r>
              <a:rPr lang="en-IN" sz="1200" dirty="0"/>
              <a:t>f(n) time for large inputs.</a:t>
            </a:r>
          </a:p>
          <a:p>
            <a:pPr>
              <a:buFont typeface="+mj-lt"/>
              <a:buAutoNum type="arabicPeriod"/>
            </a:pPr>
            <a:endParaRPr lang="en-IN" sz="1200" dirty="0"/>
          </a:p>
          <a:p>
            <a:pPr>
              <a:buFont typeface="+mj-lt"/>
              <a:buAutoNum type="arabicPeriod"/>
            </a:pPr>
            <a:r>
              <a:rPr lang="en-IN" sz="1200" b="1" dirty="0"/>
              <a:t>Examples</a:t>
            </a:r>
            <a:r>
              <a:rPr lang="en-IN" sz="1200" dirty="0"/>
              <a:t>: Bubble Sort has a lower bound of </a:t>
            </a:r>
            <a:r>
              <a:rPr lang="el-GR" sz="1200" dirty="0"/>
              <a:t>Ω(</a:t>
            </a:r>
            <a:r>
              <a:rPr lang="en-IN" sz="1200" dirty="0"/>
              <a:t>n).</a:t>
            </a:r>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EE07A996-86A1-EE12-811D-02D1544CC76B}"/>
              </a:ext>
            </a:extLst>
          </p:cNvPr>
          <p:cNvSpPr txBox="1"/>
          <p:nvPr/>
        </p:nvSpPr>
        <p:spPr>
          <a:xfrm>
            <a:off x="6317674" y="1246909"/>
            <a:ext cx="2680854" cy="3231654"/>
          </a:xfrm>
          <a:prstGeom prst="rect">
            <a:avLst/>
          </a:prstGeom>
          <a:noFill/>
        </p:spPr>
        <p:txBody>
          <a:bodyPr wrap="square" rtlCol="0">
            <a:spAutoFit/>
          </a:bodyPr>
          <a:lstStyle/>
          <a:p>
            <a:pPr marL="342900" indent="-342900">
              <a:buFont typeface="+mj-lt"/>
              <a:buAutoNum type="arabicPeriod"/>
            </a:pPr>
            <a:r>
              <a:rPr lang="en-IN" sz="1200" b="1" dirty="0"/>
              <a:t>Exact Analysis</a:t>
            </a:r>
            <a:r>
              <a:rPr lang="en-IN" sz="1200" dirty="0"/>
              <a:t>: Represents the precise time an algorithm will take.</a:t>
            </a:r>
          </a:p>
          <a:p>
            <a:pPr marL="342900" indent="-342900">
              <a:buFont typeface="+mj-lt"/>
              <a:buAutoNum type="arabicPeriod"/>
            </a:pPr>
            <a:endParaRPr lang="en-IN" sz="1200" dirty="0"/>
          </a:p>
          <a:p>
            <a:pPr marL="342900" indent="-342900">
              <a:buFont typeface="+mj-lt"/>
              <a:buAutoNum type="arabicPeriod"/>
            </a:pPr>
            <a:r>
              <a:rPr lang="en-IN" sz="1200" b="1" dirty="0"/>
              <a:t>Notation</a:t>
            </a:r>
            <a:r>
              <a:rPr lang="en-IN" sz="1200" dirty="0"/>
              <a:t>: </a:t>
            </a:r>
            <a:r>
              <a:rPr lang="el-GR" sz="1200" dirty="0"/>
              <a:t>Θ(</a:t>
            </a:r>
            <a:r>
              <a:rPr lang="en-IN" sz="1200" dirty="0"/>
              <a:t>f(n)).</a:t>
            </a:r>
          </a:p>
          <a:p>
            <a:pPr marL="342900" indent="-342900">
              <a:buFont typeface="+mj-lt"/>
              <a:buAutoNum type="arabicPeriod"/>
            </a:pPr>
            <a:endParaRPr lang="en-IN" sz="1200" dirty="0"/>
          </a:p>
          <a:p>
            <a:pPr marL="342900" indent="-342900">
              <a:buFont typeface="+mj-lt"/>
              <a:buAutoNum type="arabicPeriod"/>
            </a:pPr>
            <a:r>
              <a:rPr lang="en-IN" sz="1200" b="1" dirty="0"/>
              <a:t>Growth Rate</a:t>
            </a:r>
            <a:r>
              <a:rPr lang="en-IN" sz="1200" dirty="0"/>
              <a:t>: Indicates the exact growth rate of the algorithm's time complexity.</a:t>
            </a:r>
          </a:p>
          <a:p>
            <a:pPr marL="342900" indent="-342900">
              <a:buFont typeface="+mj-lt"/>
              <a:buAutoNum type="arabicPeriod"/>
            </a:pPr>
            <a:endParaRPr lang="en-IN" sz="1200" dirty="0"/>
          </a:p>
          <a:p>
            <a:pPr marL="342900" indent="-342900">
              <a:buFont typeface="+mj-lt"/>
              <a:buAutoNum type="arabicPeriod"/>
            </a:pPr>
            <a:r>
              <a:rPr lang="en-IN" sz="1200" b="1" dirty="0"/>
              <a:t>Combines Both Bounds</a:t>
            </a:r>
            <a:r>
              <a:rPr lang="en-IN" sz="1200" dirty="0"/>
              <a:t>: Ensures the algorithm takes exactly </a:t>
            </a:r>
            <a:r>
              <a:rPr lang="el-GR" sz="1200" dirty="0"/>
              <a:t>Θ(</a:t>
            </a:r>
            <a:r>
              <a:rPr lang="en-IN" sz="1200" dirty="0"/>
              <a:t>f(n))time, covering both upper and lower bounds.</a:t>
            </a:r>
          </a:p>
          <a:p>
            <a:pPr marL="342900" indent="-342900">
              <a:buFont typeface="+mj-lt"/>
              <a:buAutoNum type="arabicPeriod"/>
            </a:pPr>
            <a:endParaRPr lang="en-IN" sz="1200" dirty="0"/>
          </a:p>
          <a:p>
            <a:pPr marL="342900" indent="-342900">
              <a:buFont typeface="+mj-lt"/>
              <a:buAutoNum type="arabicPeriod"/>
            </a:pPr>
            <a:r>
              <a:rPr lang="en-IN" sz="1200" b="1" dirty="0"/>
              <a:t>Examples</a:t>
            </a:r>
            <a:r>
              <a:rPr lang="en-IN" sz="1200" dirty="0"/>
              <a:t>: Merge Sort has a tight bound of </a:t>
            </a:r>
            <a:r>
              <a:rPr lang="el-GR" sz="1200" dirty="0"/>
              <a:t>Θ(</a:t>
            </a:r>
            <a:r>
              <a:rPr lang="en-IN" sz="1200" dirty="0" err="1"/>
              <a:t>nlogn</a:t>
            </a:r>
            <a:r>
              <a:rPr lang="en-IN" sz="1200" dirty="0"/>
              <a:t>)</a:t>
            </a:r>
            <a:endParaRPr lang="en-US" sz="1200" dirty="0"/>
          </a:p>
        </p:txBody>
      </p:sp>
    </p:spTree>
    <p:extLst>
      <p:ext uri="{BB962C8B-B14F-4D97-AF65-F5344CB8AC3E}">
        <p14:creationId xmlns:p14="http://schemas.microsoft.com/office/powerpoint/2010/main" val="459791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739C-29E8-9CB1-C905-5FF82127BCC6}"/>
              </a:ext>
            </a:extLst>
          </p:cNvPr>
          <p:cNvSpPr>
            <a:spLocks noGrp="1"/>
          </p:cNvSpPr>
          <p:nvPr>
            <p:ph type="title"/>
          </p:nvPr>
        </p:nvSpPr>
        <p:spPr>
          <a:xfrm>
            <a:off x="311700" y="445025"/>
            <a:ext cx="8520600" cy="541294"/>
          </a:xfrm>
        </p:spPr>
        <p:txBody>
          <a:bodyPr/>
          <a:lstStyle/>
          <a:p>
            <a:pPr algn="ctr"/>
            <a:r>
              <a:rPr lang="en-US" u="sng" dirty="0"/>
              <a:t>Analyzing control statement</a:t>
            </a:r>
          </a:p>
        </p:txBody>
      </p:sp>
      <p:sp>
        <p:nvSpPr>
          <p:cNvPr id="3" name="TextBox 2">
            <a:extLst>
              <a:ext uri="{FF2B5EF4-FFF2-40B4-BE49-F238E27FC236}">
                <a16:creationId xmlns:a16="http://schemas.microsoft.com/office/drawing/2014/main" id="{9B562734-E051-4136-17B8-255DE4C56151}"/>
              </a:ext>
            </a:extLst>
          </p:cNvPr>
          <p:cNvSpPr txBox="1"/>
          <p:nvPr/>
        </p:nvSpPr>
        <p:spPr>
          <a:xfrm>
            <a:off x="523982" y="1160979"/>
            <a:ext cx="7941924" cy="2862322"/>
          </a:xfrm>
          <a:prstGeom prst="rect">
            <a:avLst/>
          </a:prstGeom>
          <a:noFill/>
        </p:spPr>
        <p:txBody>
          <a:bodyPr wrap="square" rtlCol="0">
            <a:spAutoFit/>
          </a:bodyPr>
          <a:lstStyle/>
          <a:p>
            <a:pPr algn="just"/>
            <a:r>
              <a:rPr lang="en-IN" sz="2000" dirty="0">
                <a:solidFill>
                  <a:schemeClr val="tx1"/>
                </a:solidFill>
                <a:highlight>
                  <a:srgbClr val="FFFFFF"/>
                </a:highlight>
                <a:latin typeface="inter-regular"/>
              </a:rPr>
              <a:t>T</a:t>
            </a:r>
            <a:r>
              <a:rPr lang="en-IN" sz="2000" b="0" i="0" dirty="0">
                <a:solidFill>
                  <a:schemeClr val="tx1"/>
                </a:solidFill>
                <a:effectLst/>
                <a:highlight>
                  <a:srgbClr val="FFFFFF"/>
                </a:highlight>
                <a:latin typeface="inter-regular"/>
              </a:rPr>
              <a:t>here are some algorithm control structures which are present in each programming code and have a specific asymptotic analysis.</a:t>
            </a:r>
          </a:p>
          <a:p>
            <a:pPr algn="just"/>
            <a:endParaRPr lang="en-IN" sz="2000" b="0" i="0" dirty="0">
              <a:solidFill>
                <a:schemeClr val="tx1"/>
              </a:solidFill>
              <a:effectLst/>
              <a:highlight>
                <a:srgbClr val="FFFFFF"/>
              </a:highlight>
              <a:latin typeface="inter-regular"/>
            </a:endParaRPr>
          </a:p>
          <a:p>
            <a:pPr algn="just"/>
            <a:r>
              <a:rPr lang="en-IN" sz="2000" dirty="0">
                <a:solidFill>
                  <a:schemeClr val="tx1"/>
                </a:solidFill>
                <a:highlight>
                  <a:srgbClr val="FFFFFF"/>
                </a:highlight>
                <a:latin typeface="inter-regular"/>
              </a:rPr>
              <a:t>Some Algorithm Control Structures are:</a:t>
            </a:r>
          </a:p>
          <a:p>
            <a:pPr algn="just"/>
            <a:endParaRPr lang="en-IN" sz="2000" dirty="0">
              <a:solidFill>
                <a:schemeClr val="tx1"/>
              </a:solidFill>
              <a:highlight>
                <a:srgbClr val="FFFFFF"/>
              </a:highlight>
              <a:latin typeface="inter-regular"/>
            </a:endParaRPr>
          </a:p>
          <a:p>
            <a:pPr marL="285750" indent="-285750" algn="just">
              <a:buFont typeface="Arial" panose="020B0604020202020204" pitchFamily="34" charset="0"/>
              <a:buChar char="•"/>
            </a:pPr>
            <a:r>
              <a:rPr lang="en-US" sz="2000" dirty="0">
                <a:solidFill>
                  <a:schemeClr val="tx1"/>
                </a:solidFill>
              </a:rPr>
              <a:t>Sequencing</a:t>
            </a:r>
          </a:p>
          <a:p>
            <a:pPr marL="285750" indent="-285750" algn="just">
              <a:buFont typeface="Arial" panose="020B0604020202020204" pitchFamily="34" charset="0"/>
              <a:buChar char="•"/>
            </a:pPr>
            <a:r>
              <a:rPr lang="en-US" sz="2000" dirty="0">
                <a:solidFill>
                  <a:schemeClr val="tx1"/>
                </a:solidFill>
              </a:rPr>
              <a:t>If - then – else</a:t>
            </a:r>
          </a:p>
          <a:p>
            <a:pPr marL="285750" indent="-285750" algn="just">
              <a:buFont typeface="Arial" panose="020B0604020202020204" pitchFamily="34" charset="0"/>
              <a:buChar char="•"/>
            </a:pPr>
            <a:r>
              <a:rPr lang="en-US" sz="2000" dirty="0">
                <a:solidFill>
                  <a:schemeClr val="tx1"/>
                </a:solidFill>
              </a:rPr>
              <a:t>For loop</a:t>
            </a:r>
          </a:p>
          <a:p>
            <a:pPr marL="285750" indent="-285750" algn="just">
              <a:buFont typeface="Arial" panose="020B0604020202020204" pitchFamily="34" charset="0"/>
              <a:buChar char="•"/>
            </a:pPr>
            <a:r>
              <a:rPr lang="en-US" sz="2000" dirty="0">
                <a:solidFill>
                  <a:schemeClr val="tx1"/>
                </a:solidFill>
              </a:rPr>
              <a:t>While loop</a:t>
            </a:r>
          </a:p>
        </p:txBody>
      </p:sp>
    </p:spTree>
    <p:extLst>
      <p:ext uri="{BB962C8B-B14F-4D97-AF65-F5344CB8AC3E}">
        <p14:creationId xmlns:p14="http://schemas.microsoft.com/office/powerpoint/2010/main" val="3192613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B13-1E80-C790-EFD7-AB5E971D2E04}"/>
              </a:ext>
            </a:extLst>
          </p:cNvPr>
          <p:cNvSpPr>
            <a:spLocks noGrp="1"/>
          </p:cNvSpPr>
          <p:nvPr>
            <p:ph type="title"/>
          </p:nvPr>
        </p:nvSpPr>
        <p:spPr>
          <a:xfrm>
            <a:off x="311700" y="167801"/>
            <a:ext cx="8520600" cy="572700"/>
          </a:xfrm>
        </p:spPr>
        <p:txBody>
          <a:bodyPr/>
          <a:lstStyle/>
          <a:p>
            <a:r>
              <a:rPr lang="en-US" dirty="0"/>
              <a:t>Sequencing</a:t>
            </a:r>
          </a:p>
        </p:txBody>
      </p:sp>
      <p:sp>
        <p:nvSpPr>
          <p:cNvPr id="3" name="TextBox 2">
            <a:extLst>
              <a:ext uri="{FF2B5EF4-FFF2-40B4-BE49-F238E27FC236}">
                <a16:creationId xmlns:a16="http://schemas.microsoft.com/office/drawing/2014/main" id="{028356B1-A2FC-7E53-4301-EA085272E4C7}"/>
              </a:ext>
            </a:extLst>
          </p:cNvPr>
          <p:cNvSpPr txBox="1"/>
          <p:nvPr/>
        </p:nvSpPr>
        <p:spPr>
          <a:xfrm>
            <a:off x="311700" y="799381"/>
            <a:ext cx="8369963" cy="923330"/>
          </a:xfrm>
          <a:prstGeom prst="rect">
            <a:avLst/>
          </a:prstGeom>
          <a:noFill/>
        </p:spPr>
        <p:txBody>
          <a:bodyPr wrap="square" rtlCol="0">
            <a:spAutoFit/>
          </a:bodyPr>
          <a:lstStyle/>
          <a:p>
            <a:r>
              <a:rPr lang="en-IN" sz="1800" b="0" i="0" dirty="0">
                <a:solidFill>
                  <a:schemeClr val="tx1"/>
                </a:solidFill>
                <a:effectLst/>
                <a:highlight>
                  <a:srgbClr val="FFFFFF"/>
                </a:highlight>
                <a:latin typeface="inter-regular"/>
              </a:rPr>
              <a:t>Suppose our algorithm consists of two parts A and B. A takes time </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A</a:t>
            </a:r>
            <a:r>
              <a:rPr lang="en-IN" sz="1800" b="0" i="0" dirty="0">
                <a:solidFill>
                  <a:schemeClr val="tx1"/>
                </a:solidFill>
                <a:effectLst/>
                <a:highlight>
                  <a:srgbClr val="FFFFFF"/>
                </a:highlight>
                <a:latin typeface="inter-regular"/>
              </a:rPr>
              <a:t> and B takes time </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B</a:t>
            </a:r>
            <a:r>
              <a:rPr lang="en-IN" sz="1800" b="0" i="0" dirty="0">
                <a:solidFill>
                  <a:schemeClr val="tx1"/>
                </a:solidFill>
                <a:effectLst/>
                <a:highlight>
                  <a:srgbClr val="FFFFFF"/>
                </a:highlight>
                <a:latin typeface="inter-regular"/>
              </a:rPr>
              <a:t> for computation. The total computation "</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A</a:t>
            </a:r>
            <a:r>
              <a:rPr lang="en-IN" sz="1800" b="0" i="0" dirty="0">
                <a:solidFill>
                  <a:schemeClr val="tx1"/>
                </a:solidFill>
                <a:effectLst/>
                <a:highlight>
                  <a:srgbClr val="FFFFFF"/>
                </a:highlight>
                <a:latin typeface="inter-regular"/>
              </a:rPr>
              <a:t> + </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B</a:t>
            </a:r>
            <a:r>
              <a:rPr lang="en-IN" sz="1800" b="0" i="0" dirty="0">
                <a:solidFill>
                  <a:schemeClr val="tx1"/>
                </a:solidFill>
                <a:effectLst/>
                <a:highlight>
                  <a:srgbClr val="FFFFFF"/>
                </a:highlight>
                <a:latin typeface="inter-regular"/>
              </a:rPr>
              <a:t>" is according to the sequence rule. According to maximum rule, this computation time is (max (</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A</a:t>
            </a:r>
            <a:r>
              <a:rPr lang="en-IN" sz="1800" b="0" i="0" dirty="0" err="1">
                <a:solidFill>
                  <a:schemeClr val="tx1"/>
                </a:solidFill>
                <a:effectLst/>
                <a:highlight>
                  <a:srgbClr val="FFFFFF"/>
                </a:highlight>
                <a:latin typeface="inter-regular"/>
              </a:rPr>
              <a:t>,t</a:t>
            </a:r>
            <a:r>
              <a:rPr lang="en-IN" sz="1800" b="0" i="0" baseline="-25000" dirty="0" err="1">
                <a:solidFill>
                  <a:schemeClr val="tx1"/>
                </a:solidFill>
                <a:effectLst/>
                <a:highlight>
                  <a:srgbClr val="FFFFFF"/>
                </a:highlight>
                <a:latin typeface="inter-regular"/>
              </a:rPr>
              <a:t>B</a:t>
            </a:r>
            <a:r>
              <a:rPr lang="en-IN" sz="1800" b="0" i="0" dirty="0">
                <a:solidFill>
                  <a:schemeClr val="tx1"/>
                </a:solidFill>
                <a:effectLst/>
                <a:highlight>
                  <a:srgbClr val="FFFFFF"/>
                </a:highlight>
                <a:latin typeface="inter-regular"/>
              </a:rPr>
              <a:t>)).</a:t>
            </a:r>
            <a:endParaRPr lang="en-US" sz="1800" dirty="0">
              <a:solidFill>
                <a:schemeClr val="tx1"/>
              </a:solidFill>
            </a:endParaRPr>
          </a:p>
        </p:txBody>
      </p:sp>
      <p:sp>
        <p:nvSpPr>
          <p:cNvPr id="4" name="TextBox 3">
            <a:extLst>
              <a:ext uri="{FF2B5EF4-FFF2-40B4-BE49-F238E27FC236}">
                <a16:creationId xmlns:a16="http://schemas.microsoft.com/office/drawing/2014/main" id="{6C8D193D-0335-690B-CD59-EAB91C3E10D0}"/>
              </a:ext>
            </a:extLst>
          </p:cNvPr>
          <p:cNvSpPr txBox="1"/>
          <p:nvPr/>
        </p:nvSpPr>
        <p:spPr>
          <a:xfrm>
            <a:off x="311700" y="1760465"/>
            <a:ext cx="7133684" cy="523220"/>
          </a:xfrm>
          <a:prstGeom prst="rect">
            <a:avLst/>
          </a:prstGeom>
          <a:noFill/>
        </p:spPr>
        <p:txBody>
          <a:bodyPr wrap="none" rtlCol="0">
            <a:spAutoFit/>
          </a:bodyPr>
          <a:lstStyle/>
          <a:p>
            <a:r>
              <a:rPr lang="en-US" dirty="0"/>
              <a:t>Example:</a:t>
            </a:r>
          </a:p>
          <a:p>
            <a:r>
              <a:rPr lang="en-IN" dirty="0"/>
              <a:t>Suppose </a:t>
            </a:r>
            <a:r>
              <a:rPr lang="en-IN" dirty="0" err="1"/>
              <a:t>t</a:t>
            </a:r>
            <a:r>
              <a:rPr lang="en-IN" baseline="-25000" dirty="0" err="1"/>
              <a:t>A</a:t>
            </a:r>
            <a:r>
              <a:rPr lang="en-IN" dirty="0"/>
              <a:t> =O (n) and </a:t>
            </a:r>
            <a:r>
              <a:rPr lang="en-IN" dirty="0" err="1"/>
              <a:t>t</a:t>
            </a:r>
            <a:r>
              <a:rPr lang="en-IN" baseline="-25000" dirty="0" err="1"/>
              <a:t>B</a:t>
            </a:r>
            <a:r>
              <a:rPr lang="en-IN" dirty="0"/>
              <a:t> = </a:t>
            </a:r>
            <a:r>
              <a:rPr lang="el-GR" dirty="0"/>
              <a:t>θ (</a:t>
            </a:r>
            <a:r>
              <a:rPr lang="en-IN" dirty="0"/>
              <a:t>n</a:t>
            </a:r>
            <a:r>
              <a:rPr lang="en-IN" baseline="30000" dirty="0"/>
              <a:t>2</a:t>
            </a:r>
            <a:r>
              <a:rPr lang="en-IN" dirty="0"/>
              <a:t>). Then, the total computation time can be calculated as</a:t>
            </a:r>
            <a:endParaRPr lang="en-US" dirty="0"/>
          </a:p>
        </p:txBody>
      </p:sp>
      <p:pic>
        <p:nvPicPr>
          <p:cNvPr id="1026" name="Picture 2" descr="DAA Analyzing Algorithm Control Structure">
            <a:extLst>
              <a:ext uri="{FF2B5EF4-FFF2-40B4-BE49-F238E27FC236}">
                <a16:creationId xmlns:a16="http://schemas.microsoft.com/office/drawing/2014/main" id="{4A080A19-B068-AEB2-3588-8E80FE825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501812"/>
            <a:ext cx="2019300" cy="1955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25FEF9-9EA3-8FD1-DF57-F616AF309C54}"/>
              </a:ext>
            </a:extLst>
          </p:cNvPr>
          <p:cNvSpPr txBox="1"/>
          <p:nvPr/>
        </p:nvSpPr>
        <p:spPr>
          <a:xfrm>
            <a:off x="3091626" y="3325824"/>
            <a:ext cx="5924187" cy="1261884"/>
          </a:xfrm>
          <a:prstGeom prst="rect">
            <a:avLst/>
          </a:prstGeom>
          <a:noFill/>
        </p:spPr>
        <p:txBody>
          <a:bodyPr wrap="square" rtlCol="0">
            <a:spAutoFit/>
          </a:bodyPr>
          <a:lstStyle/>
          <a:p>
            <a:r>
              <a:rPr lang="en-IN" dirty="0"/>
              <a:t>Computation Time = </a:t>
            </a:r>
            <a:r>
              <a:rPr lang="en-IN" dirty="0" err="1"/>
              <a:t>t</a:t>
            </a:r>
            <a:r>
              <a:rPr lang="en-IN" baseline="-25000" dirty="0" err="1"/>
              <a:t>A</a:t>
            </a:r>
            <a:r>
              <a:rPr lang="en-IN" dirty="0"/>
              <a:t> + </a:t>
            </a:r>
            <a:r>
              <a:rPr lang="en-IN" dirty="0" err="1"/>
              <a:t>t</a:t>
            </a:r>
            <a:r>
              <a:rPr lang="en-IN" baseline="-25000" dirty="0" err="1"/>
              <a:t>B</a:t>
            </a:r>
            <a:r>
              <a:rPr lang="en-IN" dirty="0"/>
              <a:t> = (max (</a:t>
            </a:r>
            <a:r>
              <a:rPr lang="en-IN" dirty="0" err="1"/>
              <a:t>t</a:t>
            </a:r>
            <a:r>
              <a:rPr lang="en-IN" baseline="-25000" dirty="0" err="1"/>
              <a:t>A</a:t>
            </a:r>
            <a:r>
              <a:rPr lang="en-IN" dirty="0" err="1"/>
              <a:t>,t</a:t>
            </a:r>
            <a:r>
              <a:rPr lang="en-IN" baseline="-25000" dirty="0" err="1"/>
              <a:t>B</a:t>
            </a:r>
            <a:r>
              <a:rPr lang="en-IN" dirty="0"/>
              <a:t>) = (max (O (n), </a:t>
            </a:r>
            <a:r>
              <a:rPr lang="el-GR" dirty="0"/>
              <a:t>θ (</a:t>
            </a:r>
            <a:r>
              <a:rPr lang="en-IN" dirty="0"/>
              <a:t>n</a:t>
            </a:r>
            <a:r>
              <a:rPr lang="en-IN" baseline="30000" dirty="0"/>
              <a:t>2</a:t>
            </a:r>
            <a:r>
              <a:rPr lang="en-IN" dirty="0"/>
              <a:t>)) = </a:t>
            </a:r>
            <a:r>
              <a:rPr lang="el-GR" dirty="0"/>
              <a:t>θ (</a:t>
            </a:r>
            <a:r>
              <a:rPr lang="en-IN" dirty="0"/>
              <a:t>n</a:t>
            </a:r>
            <a:r>
              <a:rPr lang="en-IN" baseline="30000" dirty="0"/>
              <a:t>2</a:t>
            </a:r>
            <a:r>
              <a:rPr lang="en-IN" dirty="0"/>
              <a:t>)</a:t>
            </a:r>
          </a:p>
          <a:p>
            <a:endParaRPr lang="en-IN" dirty="0"/>
          </a:p>
          <a:p>
            <a:r>
              <a:rPr lang="en-IN" sz="1200" dirty="0">
                <a:solidFill>
                  <a:srgbClr val="FF0000"/>
                </a:solidFill>
              </a:rPr>
              <a:t>Note - Since </a:t>
            </a:r>
            <a:r>
              <a:rPr lang="el-GR" sz="1200" dirty="0">
                <a:solidFill>
                  <a:srgbClr val="FF0000"/>
                </a:solidFill>
              </a:rPr>
              <a:t>Θ(</a:t>
            </a:r>
            <a:r>
              <a:rPr lang="en-IN" sz="1200" dirty="0">
                <a:solidFill>
                  <a:srgbClr val="FF0000"/>
                </a:solidFill>
              </a:rPr>
              <a:t>n</a:t>
            </a:r>
            <a:r>
              <a:rPr lang="en-IN" sz="1200" baseline="30000" dirty="0">
                <a:solidFill>
                  <a:srgbClr val="FF0000"/>
                </a:solidFill>
              </a:rPr>
              <a:t>2</a:t>
            </a:r>
            <a:r>
              <a:rPr lang="en-IN" sz="1200" dirty="0">
                <a:solidFill>
                  <a:srgbClr val="FF0000"/>
                </a:solidFill>
              </a:rPr>
              <a:t>) grows faster than O(n) as n increases, the </a:t>
            </a:r>
            <a:r>
              <a:rPr lang="el-GR" sz="1200" dirty="0">
                <a:solidFill>
                  <a:srgbClr val="FF0000"/>
                </a:solidFill>
              </a:rPr>
              <a:t>Θ(</a:t>
            </a:r>
            <a:r>
              <a:rPr lang="en-IN" sz="1200" dirty="0">
                <a:solidFill>
                  <a:srgbClr val="FF0000"/>
                </a:solidFill>
              </a:rPr>
              <a:t>n</a:t>
            </a:r>
            <a:r>
              <a:rPr lang="en-IN" sz="1200" baseline="30000" dirty="0">
                <a:solidFill>
                  <a:srgbClr val="FF0000"/>
                </a:solidFill>
              </a:rPr>
              <a:t>2</a:t>
            </a:r>
            <a:r>
              <a:rPr lang="en-IN" sz="1200" dirty="0">
                <a:solidFill>
                  <a:srgbClr val="FF0000"/>
                </a:solidFill>
              </a:rPr>
              <a:t>) term will dominate. This is why the computation time is considered </a:t>
            </a:r>
            <a:r>
              <a:rPr lang="el-GR" sz="1200" dirty="0">
                <a:solidFill>
                  <a:srgbClr val="FF0000"/>
                </a:solidFill>
              </a:rPr>
              <a:t>Θ(</a:t>
            </a:r>
            <a:r>
              <a:rPr lang="en-IN" sz="1200" dirty="0">
                <a:solidFill>
                  <a:srgbClr val="FF0000"/>
                </a:solidFill>
              </a:rPr>
              <a:t>n</a:t>
            </a:r>
            <a:r>
              <a:rPr lang="en-IN" sz="1200" baseline="30000" dirty="0">
                <a:solidFill>
                  <a:srgbClr val="FF0000"/>
                </a:solidFill>
              </a:rPr>
              <a:t>2</a:t>
            </a:r>
            <a:r>
              <a:rPr lang="en-IN" sz="1200" dirty="0">
                <a:solidFill>
                  <a:srgbClr val="FF0000"/>
                </a:solidFill>
              </a:rPr>
              <a:t>) and not O(n).</a:t>
            </a:r>
          </a:p>
          <a:p>
            <a:endParaRPr lang="en-US" sz="1200" dirty="0">
              <a:solidFill>
                <a:srgbClr val="FF0000"/>
              </a:solidFill>
            </a:endParaRPr>
          </a:p>
          <a:p>
            <a:r>
              <a:rPr lang="el-GR" sz="1200" dirty="0">
                <a:solidFill>
                  <a:srgbClr val="FF0000"/>
                </a:solidFill>
              </a:rPr>
              <a:t>Θ</a:t>
            </a:r>
            <a:r>
              <a:rPr lang="en-US" sz="1200" dirty="0">
                <a:solidFill>
                  <a:srgbClr val="FF0000"/>
                </a:solidFill>
              </a:rPr>
              <a:t>(n</a:t>
            </a:r>
            <a:r>
              <a:rPr lang="en-US" sz="1200" baseline="30000" dirty="0">
                <a:solidFill>
                  <a:srgbClr val="FF0000"/>
                </a:solidFill>
              </a:rPr>
              <a:t>2</a:t>
            </a:r>
            <a:r>
              <a:rPr lang="en-US" sz="1200" dirty="0">
                <a:solidFill>
                  <a:srgbClr val="FF0000"/>
                </a:solidFill>
              </a:rPr>
              <a:t>) = highest order of growth</a:t>
            </a:r>
          </a:p>
        </p:txBody>
      </p:sp>
    </p:spTree>
    <p:extLst>
      <p:ext uri="{BB962C8B-B14F-4D97-AF65-F5344CB8AC3E}">
        <p14:creationId xmlns:p14="http://schemas.microsoft.com/office/powerpoint/2010/main" val="543821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73A7-22B4-55E9-2403-5067416D4097}"/>
              </a:ext>
            </a:extLst>
          </p:cNvPr>
          <p:cNvSpPr>
            <a:spLocks noGrp="1"/>
          </p:cNvSpPr>
          <p:nvPr>
            <p:ph type="title"/>
          </p:nvPr>
        </p:nvSpPr>
        <p:spPr>
          <a:xfrm>
            <a:off x="311700" y="167627"/>
            <a:ext cx="8520600" cy="572700"/>
          </a:xfrm>
        </p:spPr>
        <p:txBody>
          <a:bodyPr/>
          <a:lstStyle/>
          <a:p>
            <a:r>
              <a:rPr lang="en-US" dirty="0"/>
              <a:t>If-then-else</a:t>
            </a:r>
          </a:p>
        </p:txBody>
      </p:sp>
      <p:sp>
        <p:nvSpPr>
          <p:cNvPr id="3" name="TextBox 2">
            <a:extLst>
              <a:ext uri="{FF2B5EF4-FFF2-40B4-BE49-F238E27FC236}">
                <a16:creationId xmlns:a16="http://schemas.microsoft.com/office/drawing/2014/main" id="{2DC8240E-E5A6-66B7-6871-040BD8CB6C1F}"/>
              </a:ext>
            </a:extLst>
          </p:cNvPr>
          <p:cNvSpPr txBox="1"/>
          <p:nvPr/>
        </p:nvSpPr>
        <p:spPr>
          <a:xfrm>
            <a:off x="311700" y="761459"/>
            <a:ext cx="3626777" cy="1077218"/>
          </a:xfrm>
          <a:prstGeom prst="rect">
            <a:avLst/>
          </a:prstGeom>
          <a:noFill/>
        </p:spPr>
        <p:txBody>
          <a:bodyPr wrap="square" rtlCol="0">
            <a:spAutoFit/>
          </a:bodyPr>
          <a:lstStyle/>
          <a:p>
            <a:r>
              <a:rPr lang="en-IN" sz="1600" b="0" i="0" dirty="0">
                <a:solidFill>
                  <a:schemeClr val="tx1"/>
                </a:solidFill>
                <a:effectLst/>
                <a:highlight>
                  <a:srgbClr val="FFFFFF"/>
                </a:highlight>
                <a:latin typeface="inter-regular"/>
              </a:rPr>
              <a:t>The total time computation is according to the condition rule-"if-then-else." According to the maximum rule, this computation time is max (</a:t>
            </a:r>
            <a:r>
              <a:rPr lang="en-IN" sz="1600" b="0" i="0" dirty="0" err="1">
                <a:solidFill>
                  <a:schemeClr val="tx1"/>
                </a:solidFill>
                <a:effectLst/>
                <a:highlight>
                  <a:srgbClr val="FFFFFF"/>
                </a:highlight>
                <a:latin typeface="inter-regular"/>
              </a:rPr>
              <a:t>t</a:t>
            </a:r>
            <a:r>
              <a:rPr lang="en-IN" sz="1600" b="0" i="0" baseline="-25000" dirty="0" err="1">
                <a:solidFill>
                  <a:schemeClr val="tx1"/>
                </a:solidFill>
                <a:effectLst/>
                <a:highlight>
                  <a:srgbClr val="FFFFFF"/>
                </a:highlight>
                <a:latin typeface="inter-regular"/>
              </a:rPr>
              <a:t>A</a:t>
            </a:r>
            <a:r>
              <a:rPr lang="en-IN" sz="1600" b="0" i="0" dirty="0" err="1">
                <a:solidFill>
                  <a:schemeClr val="tx1"/>
                </a:solidFill>
                <a:effectLst/>
                <a:highlight>
                  <a:srgbClr val="FFFFFF"/>
                </a:highlight>
                <a:latin typeface="inter-regular"/>
              </a:rPr>
              <a:t>,t</a:t>
            </a:r>
            <a:r>
              <a:rPr lang="en-IN" sz="1600" b="0" i="0" baseline="-25000" dirty="0" err="1">
                <a:solidFill>
                  <a:schemeClr val="tx1"/>
                </a:solidFill>
                <a:effectLst/>
                <a:highlight>
                  <a:srgbClr val="FFFFFF"/>
                </a:highlight>
                <a:latin typeface="inter-regular"/>
              </a:rPr>
              <a:t>B</a:t>
            </a:r>
            <a:r>
              <a:rPr lang="en-IN" sz="1600" b="0" i="0" dirty="0">
                <a:solidFill>
                  <a:schemeClr val="tx1"/>
                </a:solidFill>
                <a:effectLst/>
                <a:highlight>
                  <a:srgbClr val="FFFFFF"/>
                </a:highlight>
                <a:latin typeface="inter-regular"/>
              </a:rPr>
              <a:t>).</a:t>
            </a:r>
            <a:endParaRPr lang="en-US" sz="1600" dirty="0">
              <a:solidFill>
                <a:schemeClr val="tx1"/>
              </a:solidFill>
            </a:endParaRPr>
          </a:p>
        </p:txBody>
      </p:sp>
      <p:sp>
        <p:nvSpPr>
          <p:cNvPr id="4" name="TextBox 3">
            <a:extLst>
              <a:ext uri="{FF2B5EF4-FFF2-40B4-BE49-F238E27FC236}">
                <a16:creationId xmlns:a16="http://schemas.microsoft.com/office/drawing/2014/main" id="{176C6BFA-FB08-1DA5-7E23-D4ED7F38D67A}"/>
              </a:ext>
            </a:extLst>
          </p:cNvPr>
          <p:cNvSpPr txBox="1"/>
          <p:nvPr/>
        </p:nvSpPr>
        <p:spPr>
          <a:xfrm>
            <a:off x="311700" y="1859809"/>
            <a:ext cx="3626777" cy="1877437"/>
          </a:xfrm>
          <a:prstGeom prst="rect">
            <a:avLst/>
          </a:prstGeom>
          <a:noFill/>
        </p:spPr>
        <p:txBody>
          <a:bodyPr wrap="square" rtlCol="0">
            <a:spAutoFit/>
          </a:bodyPr>
          <a:lstStyle/>
          <a:p>
            <a:r>
              <a:rPr lang="en-US" sz="1600" b="1" dirty="0"/>
              <a:t>Example: </a:t>
            </a:r>
          </a:p>
          <a:p>
            <a:endParaRPr lang="en-US" sz="1600" b="1" dirty="0"/>
          </a:p>
          <a:p>
            <a:r>
              <a:rPr lang="en-IN" dirty="0"/>
              <a:t>Suppose </a:t>
            </a:r>
            <a:r>
              <a:rPr lang="en-IN" dirty="0" err="1"/>
              <a:t>t</a:t>
            </a:r>
            <a:r>
              <a:rPr lang="en-IN" baseline="-25000" dirty="0" err="1"/>
              <a:t>A</a:t>
            </a:r>
            <a:r>
              <a:rPr lang="en-IN" dirty="0"/>
              <a:t> = O (n</a:t>
            </a:r>
            <a:r>
              <a:rPr lang="en-IN" baseline="30000" dirty="0"/>
              <a:t>2</a:t>
            </a:r>
            <a:r>
              <a:rPr lang="en-IN" dirty="0"/>
              <a:t>) and </a:t>
            </a:r>
            <a:r>
              <a:rPr lang="en-IN" dirty="0" err="1"/>
              <a:t>t</a:t>
            </a:r>
            <a:r>
              <a:rPr lang="en-IN" baseline="-25000" dirty="0" err="1"/>
              <a:t>B</a:t>
            </a:r>
            <a:r>
              <a:rPr lang="en-IN" dirty="0"/>
              <a:t> = </a:t>
            </a:r>
            <a:r>
              <a:rPr lang="el-GR" dirty="0"/>
              <a:t>θ (</a:t>
            </a:r>
            <a:r>
              <a:rPr lang="en-IN" dirty="0"/>
              <a:t>n</a:t>
            </a:r>
            <a:r>
              <a:rPr lang="en-IN" baseline="30000" dirty="0"/>
              <a:t>2</a:t>
            </a:r>
            <a:r>
              <a:rPr lang="en-IN" dirty="0"/>
              <a:t>) Calculate the total computation time for the following:</a:t>
            </a:r>
            <a:endParaRPr lang="en-US" dirty="0"/>
          </a:p>
          <a:p>
            <a:endParaRPr lang="en-US" dirty="0"/>
          </a:p>
          <a:p>
            <a:r>
              <a:rPr lang="en-IN" dirty="0"/>
              <a:t>Total Computation = (max (</a:t>
            </a:r>
            <a:r>
              <a:rPr lang="en-IN" dirty="0" err="1"/>
              <a:t>t</a:t>
            </a:r>
            <a:r>
              <a:rPr lang="en-IN" baseline="-25000" dirty="0" err="1"/>
              <a:t>A</a:t>
            </a:r>
            <a:r>
              <a:rPr lang="en-IN" dirty="0" err="1"/>
              <a:t>,t</a:t>
            </a:r>
            <a:r>
              <a:rPr lang="en-IN" baseline="-25000" dirty="0" err="1"/>
              <a:t>B</a:t>
            </a:r>
            <a:r>
              <a:rPr lang="en-IN" dirty="0"/>
              <a:t>)) = max (O (n</a:t>
            </a:r>
            <a:r>
              <a:rPr lang="en-IN" baseline="30000" dirty="0"/>
              <a:t>2</a:t>
            </a:r>
            <a:r>
              <a:rPr lang="en-IN" dirty="0"/>
              <a:t>), </a:t>
            </a:r>
            <a:r>
              <a:rPr lang="el-GR" dirty="0"/>
              <a:t>θ (</a:t>
            </a:r>
            <a:r>
              <a:rPr lang="en-IN" dirty="0"/>
              <a:t>n</a:t>
            </a:r>
            <a:r>
              <a:rPr lang="en-IN" baseline="30000" dirty="0"/>
              <a:t>2</a:t>
            </a:r>
            <a:r>
              <a:rPr lang="en-IN" dirty="0"/>
              <a:t>) = </a:t>
            </a:r>
            <a:r>
              <a:rPr lang="el-GR" dirty="0"/>
              <a:t>θ (</a:t>
            </a:r>
            <a:r>
              <a:rPr lang="en-IN" dirty="0"/>
              <a:t>n</a:t>
            </a:r>
            <a:r>
              <a:rPr lang="en-IN" baseline="30000" dirty="0"/>
              <a:t>2</a:t>
            </a:r>
            <a:r>
              <a:rPr lang="en-IN" dirty="0"/>
              <a:t>)</a:t>
            </a:r>
            <a:endParaRPr lang="en-US" dirty="0"/>
          </a:p>
        </p:txBody>
      </p:sp>
      <p:pic>
        <p:nvPicPr>
          <p:cNvPr id="1026" name="Picture 2" descr="DAA Analyzing Algorithm Control Structure">
            <a:extLst>
              <a:ext uri="{FF2B5EF4-FFF2-40B4-BE49-F238E27FC236}">
                <a16:creationId xmlns:a16="http://schemas.microsoft.com/office/drawing/2014/main" id="{F7009F12-E322-2FD8-1067-A84FE7714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589" y="761459"/>
            <a:ext cx="4715711" cy="2755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2146CB-885D-D94D-8802-8C350D0BC648}"/>
              </a:ext>
            </a:extLst>
          </p:cNvPr>
          <p:cNvSpPr txBox="1"/>
          <p:nvPr/>
        </p:nvSpPr>
        <p:spPr>
          <a:xfrm>
            <a:off x="461473" y="4032682"/>
            <a:ext cx="8370827" cy="698717"/>
          </a:xfrm>
          <a:prstGeom prst="rect">
            <a:avLst/>
          </a:prstGeom>
          <a:noFill/>
          <a:ln>
            <a:solidFill>
              <a:schemeClr val="tx1"/>
            </a:solidFill>
          </a:ln>
        </p:spPr>
        <p:txBody>
          <a:bodyPr wrap="square" rtlCol="0">
            <a:spAutoFit/>
          </a:bodyPr>
          <a:lstStyle/>
          <a:p>
            <a:pPr>
              <a:lnSpc>
                <a:spcPct val="150000"/>
              </a:lnSpc>
            </a:pPr>
            <a:r>
              <a:rPr lang="en-US" dirty="0">
                <a:solidFill>
                  <a:srgbClr val="FF0000"/>
                </a:solidFill>
              </a:rPr>
              <a:t>Note - </a:t>
            </a:r>
            <a:r>
              <a:rPr lang="en-IN" dirty="0">
                <a:solidFill>
                  <a:srgbClr val="FF0000"/>
                </a:solidFill>
              </a:rPr>
              <a:t>Since </a:t>
            </a:r>
            <a:r>
              <a:rPr lang="el-GR" dirty="0">
                <a:solidFill>
                  <a:srgbClr val="FF0000"/>
                </a:solidFill>
              </a:rPr>
              <a:t>Θ(</a:t>
            </a:r>
            <a:r>
              <a:rPr lang="en-IN" dirty="0">
                <a:solidFill>
                  <a:srgbClr val="FF0000"/>
                </a:solidFill>
              </a:rPr>
              <a:t>n</a:t>
            </a:r>
            <a:r>
              <a:rPr lang="en-IN" baseline="30000" dirty="0">
                <a:solidFill>
                  <a:srgbClr val="FF0000"/>
                </a:solidFill>
              </a:rPr>
              <a:t>2</a:t>
            </a:r>
            <a:r>
              <a:rPr lang="en-IN" dirty="0">
                <a:solidFill>
                  <a:srgbClr val="FF0000"/>
                </a:solidFill>
              </a:rPr>
              <a:t>) is a tighter bound compared to O(n</a:t>
            </a:r>
            <a:r>
              <a:rPr lang="en-IN" baseline="30000" dirty="0">
                <a:solidFill>
                  <a:srgbClr val="FF0000"/>
                </a:solidFill>
              </a:rPr>
              <a:t>2</a:t>
            </a:r>
            <a:r>
              <a:rPr lang="en-IN" dirty="0">
                <a:solidFill>
                  <a:srgbClr val="FF0000"/>
                </a:solidFill>
              </a:rPr>
              <a:t>), the maximum of these two would be </a:t>
            </a:r>
            <a:r>
              <a:rPr lang="el-GR" dirty="0">
                <a:solidFill>
                  <a:srgbClr val="FF0000"/>
                </a:solidFill>
              </a:rPr>
              <a:t>Θ(</a:t>
            </a:r>
            <a:r>
              <a:rPr lang="en-IN" dirty="0">
                <a:solidFill>
                  <a:srgbClr val="FF0000"/>
                </a:solidFill>
              </a:rPr>
              <a:t>n</a:t>
            </a:r>
            <a:r>
              <a:rPr lang="en-IN" baseline="30000" dirty="0">
                <a:solidFill>
                  <a:srgbClr val="FF0000"/>
                </a:solidFill>
              </a:rPr>
              <a:t>2</a:t>
            </a:r>
            <a:r>
              <a:rPr lang="en-IN" dirty="0">
                <a:solidFill>
                  <a:srgbClr val="FF0000"/>
                </a:solidFill>
              </a:rPr>
              <a:t>). This is because </a:t>
            </a:r>
            <a:r>
              <a:rPr lang="el-GR" dirty="0">
                <a:solidFill>
                  <a:srgbClr val="FF0000"/>
                </a:solidFill>
              </a:rPr>
              <a:t>Θ(</a:t>
            </a:r>
            <a:r>
              <a:rPr lang="en-IN" dirty="0">
                <a:solidFill>
                  <a:srgbClr val="FF0000"/>
                </a:solidFill>
              </a:rPr>
              <a:t>n</a:t>
            </a:r>
            <a:r>
              <a:rPr lang="en-IN" baseline="30000" dirty="0">
                <a:solidFill>
                  <a:srgbClr val="FF0000"/>
                </a:solidFill>
              </a:rPr>
              <a:t>2</a:t>
            </a:r>
            <a:r>
              <a:rPr lang="en-IN" dirty="0">
                <a:solidFill>
                  <a:srgbClr val="FF0000"/>
                </a:solidFill>
              </a:rPr>
              <a:t>) precisely characterizes the growth rate, whereas O(n</a:t>
            </a:r>
            <a:r>
              <a:rPr lang="en-IN" baseline="30000" dirty="0">
                <a:solidFill>
                  <a:srgbClr val="FF0000"/>
                </a:solidFill>
              </a:rPr>
              <a:t>2</a:t>
            </a:r>
            <a:r>
              <a:rPr lang="en-IN" dirty="0">
                <a:solidFill>
                  <a:srgbClr val="FF0000"/>
                </a:solidFill>
              </a:rPr>
              <a:t>) only provides an upper limit.</a:t>
            </a:r>
            <a:endParaRPr lang="en-US" dirty="0">
              <a:solidFill>
                <a:srgbClr val="FF0000"/>
              </a:solidFill>
            </a:endParaRPr>
          </a:p>
        </p:txBody>
      </p:sp>
    </p:spTree>
    <p:extLst>
      <p:ext uri="{BB962C8B-B14F-4D97-AF65-F5344CB8AC3E}">
        <p14:creationId xmlns:p14="http://schemas.microsoft.com/office/powerpoint/2010/main" val="4161643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BB8E-2187-E554-4214-3BBD75565F34}"/>
              </a:ext>
            </a:extLst>
          </p:cNvPr>
          <p:cNvSpPr>
            <a:spLocks noGrp="1"/>
          </p:cNvSpPr>
          <p:nvPr>
            <p:ph type="title"/>
          </p:nvPr>
        </p:nvSpPr>
        <p:spPr/>
        <p:txBody>
          <a:bodyPr/>
          <a:lstStyle/>
          <a:p>
            <a:r>
              <a:rPr lang="en-IN" b="0" i="0" dirty="0">
                <a:solidFill>
                  <a:schemeClr val="tx1"/>
                </a:solidFill>
                <a:effectLst/>
                <a:highlight>
                  <a:srgbClr val="FFFFFF"/>
                </a:highlight>
                <a:latin typeface="erdana"/>
              </a:rPr>
              <a:t>For loop</a:t>
            </a:r>
            <a:endParaRPr lang="en-US" dirty="0">
              <a:solidFill>
                <a:schemeClr val="tx1"/>
              </a:solidFill>
            </a:endParaRPr>
          </a:p>
        </p:txBody>
      </p:sp>
      <p:sp>
        <p:nvSpPr>
          <p:cNvPr id="3" name="TextBox 2">
            <a:extLst>
              <a:ext uri="{FF2B5EF4-FFF2-40B4-BE49-F238E27FC236}">
                <a16:creationId xmlns:a16="http://schemas.microsoft.com/office/drawing/2014/main" id="{EB17B3D1-CD29-FF2F-A02E-30FE3532A647}"/>
              </a:ext>
            </a:extLst>
          </p:cNvPr>
          <p:cNvSpPr txBox="1"/>
          <p:nvPr/>
        </p:nvSpPr>
        <p:spPr>
          <a:xfrm>
            <a:off x="308225" y="1140431"/>
            <a:ext cx="8520600" cy="523220"/>
          </a:xfrm>
          <a:prstGeom prst="rect">
            <a:avLst/>
          </a:prstGeom>
          <a:noFill/>
        </p:spPr>
        <p:txBody>
          <a:bodyPr wrap="square" rtlCol="0">
            <a:spAutoFit/>
          </a:bodyPr>
          <a:lstStyle/>
          <a:p>
            <a:r>
              <a:rPr lang="en-IN" b="0" i="0" dirty="0">
                <a:solidFill>
                  <a:schemeClr val="tx1"/>
                </a:solidFill>
                <a:effectLst/>
                <a:highlight>
                  <a:srgbClr val="FFFFFF"/>
                </a:highlight>
                <a:latin typeface="inter-regular"/>
              </a:rPr>
              <a:t>The general format of for loop is:  </a:t>
            </a:r>
            <a:r>
              <a:rPr lang="en-IN" b="0" i="0" dirty="0">
                <a:solidFill>
                  <a:schemeClr val="tx1"/>
                </a:solidFill>
                <a:effectLst/>
                <a:latin typeface="inter-regular"/>
              </a:rPr>
              <a:t>For (initialization; condition; </a:t>
            </a:r>
            <a:r>
              <a:rPr lang="en-IN" b="0" i="0" dirty="0" err="1">
                <a:solidFill>
                  <a:schemeClr val="tx1"/>
                </a:solidFill>
                <a:effectLst/>
                <a:latin typeface="inter-regular"/>
              </a:rPr>
              <a:t>updation</a:t>
            </a:r>
            <a:r>
              <a:rPr lang="en-IN" b="0" i="0" dirty="0">
                <a:solidFill>
                  <a:schemeClr val="tx1"/>
                </a:solidFill>
                <a:effectLst/>
                <a:latin typeface="inter-regular"/>
              </a:rPr>
              <a:t>)  </a:t>
            </a:r>
            <a:r>
              <a:rPr lang="en-IN" b="0" i="0" dirty="0">
                <a:solidFill>
                  <a:schemeClr val="tx1"/>
                </a:solidFill>
                <a:effectLst/>
                <a:latin typeface="inter-regular"/>
                <a:sym typeface="Wingdings" pitchFamily="2" charset="2"/>
              </a:rPr>
              <a:t>   </a:t>
            </a:r>
            <a:r>
              <a:rPr lang="en-IN" b="0" i="0" dirty="0">
                <a:solidFill>
                  <a:schemeClr val="tx1"/>
                </a:solidFill>
                <a:effectLst/>
                <a:latin typeface="inter-regular"/>
              </a:rPr>
              <a:t>Statement(s);</a:t>
            </a:r>
          </a:p>
          <a:p>
            <a:endParaRPr lang="en-US" dirty="0">
              <a:solidFill>
                <a:schemeClr val="tx1"/>
              </a:solidFill>
            </a:endParaRPr>
          </a:p>
        </p:txBody>
      </p:sp>
      <p:sp>
        <p:nvSpPr>
          <p:cNvPr id="4" name="TextBox 3">
            <a:extLst>
              <a:ext uri="{FF2B5EF4-FFF2-40B4-BE49-F238E27FC236}">
                <a16:creationId xmlns:a16="http://schemas.microsoft.com/office/drawing/2014/main" id="{661D50DA-E044-2AD0-D00B-3A0BEB2CF7B8}"/>
              </a:ext>
            </a:extLst>
          </p:cNvPr>
          <p:cNvSpPr txBox="1"/>
          <p:nvPr/>
        </p:nvSpPr>
        <p:spPr>
          <a:xfrm>
            <a:off x="308225" y="1494374"/>
            <a:ext cx="8520600" cy="2893100"/>
          </a:xfrm>
          <a:prstGeom prst="rect">
            <a:avLst/>
          </a:prstGeom>
          <a:noFill/>
        </p:spPr>
        <p:txBody>
          <a:bodyPr wrap="square" rtlCol="0">
            <a:spAutoFit/>
          </a:bodyPr>
          <a:lstStyle/>
          <a:p>
            <a:pPr algn="just"/>
            <a:r>
              <a:rPr lang="en-IN" b="0" i="0" dirty="0">
                <a:solidFill>
                  <a:schemeClr val="tx1"/>
                </a:solidFill>
                <a:effectLst/>
                <a:highlight>
                  <a:srgbClr val="FFFFFF"/>
                </a:highlight>
                <a:latin typeface="erdana"/>
              </a:rPr>
              <a:t>Complexity of for loop:</a:t>
            </a:r>
          </a:p>
          <a:p>
            <a:pPr algn="just"/>
            <a:r>
              <a:rPr lang="en-IN" b="0" i="0" dirty="0">
                <a:solidFill>
                  <a:schemeClr val="tx1"/>
                </a:solidFill>
                <a:effectLst/>
                <a:highlight>
                  <a:srgbClr val="FFFFFF"/>
                </a:highlight>
                <a:latin typeface="inter-regular"/>
              </a:rPr>
              <a:t>The outer loop executes N times. Every time the outer loop executes, the inner loop executes M times. As a result, the statements in the </a:t>
            </a:r>
            <a:r>
              <a:rPr lang="en-IN" b="1" i="0" dirty="0">
                <a:solidFill>
                  <a:schemeClr val="tx1"/>
                </a:solidFill>
                <a:effectLst/>
                <a:highlight>
                  <a:srgbClr val="FFFFFF"/>
                </a:highlight>
                <a:latin typeface="inter-bold"/>
              </a:rPr>
              <a:t>inner</a:t>
            </a:r>
            <a:r>
              <a:rPr lang="en-IN" b="0" i="0" dirty="0">
                <a:solidFill>
                  <a:schemeClr val="tx1"/>
                </a:solidFill>
                <a:effectLst/>
                <a:highlight>
                  <a:srgbClr val="FFFFFF"/>
                </a:highlight>
                <a:latin typeface="inter-regular"/>
              </a:rPr>
              <a:t> loop execute a total of N * M times. Thus, the total complexity for the two loops is O (N</a:t>
            </a:r>
            <a:r>
              <a:rPr lang="en-IN" b="0" i="0" baseline="30000" dirty="0">
                <a:solidFill>
                  <a:schemeClr val="tx1"/>
                </a:solidFill>
                <a:effectLst/>
                <a:highlight>
                  <a:srgbClr val="FFFFFF"/>
                </a:highlight>
                <a:latin typeface="inter-regular"/>
              </a:rPr>
              <a:t>2</a:t>
            </a:r>
            <a:r>
              <a:rPr lang="en-IN" b="0" i="0" dirty="0">
                <a:solidFill>
                  <a:schemeClr val="tx1"/>
                </a:solidFill>
                <a:effectLst/>
                <a:highlight>
                  <a:srgbClr val="FFFFFF"/>
                </a:highlight>
                <a:latin typeface="inter-regular"/>
              </a:rPr>
              <a:t>)</a:t>
            </a:r>
          </a:p>
          <a:p>
            <a:pPr algn="just"/>
            <a:r>
              <a:rPr lang="en-IN" b="0" i="0" dirty="0">
                <a:solidFill>
                  <a:schemeClr val="tx1"/>
                </a:solidFill>
                <a:effectLst/>
                <a:highlight>
                  <a:srgbClr val="FFFFFF"/>
                </a:highlight>
                <a:latin typeface="inter-regular"/>
              </a:rPr>
              <a:t>Consider the following loop:</a:t>
            </a:r>
          </a:p>
          <a:p>
            <a:pPr algn="just"/>
            <a:endParaRPr lang="en-IN" b="0" i="0" dirty="0">
              <a:solidFill>
                <a:schemeClr val="tx1"/>
              </a:solidFill>
              <a:effectLst/>
              <a:highlight>
                <a:srgbClr val="FFFFFF"/>
              </a:highlight>
              <a:latin typeface="erdana"/>
            </a:endParaRPr>
          </a:p>
          <a:p>
            <a:pPr algn="just"/>
            <a:r>
              <a:rPr lang="en-IN" b="1" i="0" dirty="0">
                <a:solidFill>
                  <a:srgbClr val="006699"/>
                </a:solidFill>
                <a:effectLst/>
                <a:latin typeface="inter-regular"/>
              </a:rPr>
              <a:t>for</a:t>
            </a:r>
            <a:r>
              <a:rPr lang="en-IN" b="0" i="0" dirty="0">
                <a:effectLst/>
                <a:latin typeface="inter-regular"/>
              </a:rPr>
              <a:t> </a:t>
            </a:r>
            <a:r>
              <a:rPr lang="en-IN" b="0" i="0" dirty="0" err="1">
                <a:effectLst/>
                <a:latin typeface="inter-regular"/>
              </a:rPr>
              <a:t>i</a:t>
            </a:r>
            <a:r>
              <a:rPr lang="en-IN" b="0" i="0" dirty="0">
                <a:effectLst/>
                <a:latin typeface="inter-regular"/>
              </a:rPr>
              <a:t> ← </a:t>
            </a:r>
            <a:r>
              <a:rPr lang="en-IN" b="0" i="0" dirty="0">
                <a:solidFill>
                  <a:srgbClr val="C00000"/>
                </a:solidFill>
                <a:effectLst/>
                <a:latin typeface="inter-regular"/>
              </a:rPr>
              <a:t>1</a:t>
            </a:r>
            <a:r>
              <a:rPr lang="en-IN" b="0" i="0" dirty="0">
                <a:effectLst/>
                <a:latin typeface="inter-regular"/>
              </a:rPr>
              <a:t> to n      </a:t>
            </a:r>
          </a:p>
          <a:p>
            <a:pPr algn="just"/>
            <a:r>
              <a:rPr lang="en-IN" b="0" i="0" dirty="0">
                <a:effectLst/>
                <a:latin typeface="inter-regular"/>
              </a:rPr>
              <a:t>{  </a:t>
            </a:r>
          </a:p>
          <a:p>
            <a:pPr algn="just"/>
            <a:r>
              <a:rPr lang="en-IN" b="0" i="0" dirty="0">
                <a:effectLst/>
                <a:latin typeface="inter-regular"/>
              </a:rPr>
              <a:t>         P (</a:t>
            </a:r>
            <a:r>
              <a:rPr lang="en-IN" b="0" i="0" dirty="0" err="1">
                <a:effectLst/>
                <a:latin typeface="inter-regular"/>
              </a:rPr>
              <a:t>i</a:t>
            </a:r>
            <a:r>
              <a:rPr lang="en-IN" b="0" i="0" dirty="0">
                <a:effectLst/>
                <a:latin typeface="inter-regular"/>
              </a:rPr>
              <a:t>)  </a:t>
            </a:r>
          </a:p>
          <a:p>
            <a:pPr algn="just"/>
            <a:r>
              <a:rPr lang="en-IN" b="0" i="0" dirty="0">
                <a:effectLst/>
                <a:latin typeface="inter-regular"/>
              </a:rPr>
              <a:t>}  </a:t>
            </a:r>
          </a:p>
          <a:p>
            <a:pPr algn="just"/>
            <a:r>
              <a:rPr lang="en-IN" b="0" i="0" dirty="0">
                <a:solidFill>
                  <a:schemeClr val="tx1"/>
                </a:solidFill>
                <a:effectLst/>
                <a:highlight>
                  <a:srgbClr val="FFFFFF"/>
                </a:highlight>
                <a:latin typeface="inter-regular"/>
              </a:rPr>
              <a:t>If the computation time </a:t>
            </a:r>
            <a:r>
              <a:rPr lang="en-IN" b="0" i="0" dirty="0" err="1">
                <a:solidFill>
                  <a:schemeClr val="tx1"/>
                </a:solidFill>
                <a:effectLst/>
                <a:highlight>
                  <a:srgbClr val="FFFFFF"/>
                </a:highlight>
                <a:latin typeface="inter-regular"/>
              </a:rPr>
              <a:t>t</a:t>
            </a:r>
            <a:r>
              <a:rPr lang="en-IN" b="0" i="0" baseline="-25000" dirty="0" err="1">
                <a:solidFill>
                  <a:schemeClr val="tx1"/>
                </a:solidFill>
                <a:effectLst/>
                <a:highlight>
                  <a:srgbClr val="FFFFFF"/>
                </a:highlight>
                <a:latin typeface="inter-regular"/>
              </a:rPr>
              <a:t>i</a:t>
            </a:r>
            <a:r>
              <a:rPr lang="en-IN" b="0" i="0" dirty="0">
                <a:solidFill>
                  <a:schemeClr val="tx1"/>
                </a:solidFill>
                <a:effectLst/>
                <a:highlight>
                  <a:srgbClr val="FFFFFF"/>
                </a:highlight>
                <a:latin typeface="inter-regular"/>
              </a:rPr>
              <a:t> for ( P</a:t>
            </a:r>
            <a:r>
              <a:rPr lang="en-IN" b="0" i="0" baseline="-25000" dirty="0">
                <a:solidFill>
                  <a:schemeClr val="tx1"/>
                </a:solidFill>
                <a:effectLst/>
                <a:highlight>
                  <a:srgbClr val="FFFFFF"/>
                </a:highlight>
                <a:latin typeface="inter-regular"/>
              </a:rPr>
              <a:t>I</a:t>
            </a:r>
            <a:r>
              <a:rPr lang="en-IN" b="0" i="0" dirty="0">
                <a:solidFill>
                  <a:schemeClr val="tx1"/>
                </a:solidFill>
                <a:effectLst/>
                <a:highlight>
                  <a:srgbClr val="FFFFFF"/>
                </a:highlight>
                <a:latin typeface="inter-regular"/>
              </a:rPr>
              <a:t>) various as a function of "</a:t>
            </a:r>
            <a:r>
              <a:rPr lang="en-IN" b="0" i="0" dirty="0" err="1">
                <a:solidFill>
                  <a:schemeClr val="tx1"/>
                </a:solidFill>
                <a:effectLst/>
                <a:highlight>
                  <a:srgbClr val="FFFFFF"/>
                </a:highlight>
                <a:latin typeface="inter-regular"/>
              </a:rPr>
              <a:t>i</a:t>
            </a:r>
            <a:r>
              <a:rPr lang="en-IN" b="0" i="0" dirty="0">
                <a:solidFill>
                  <a:schemeClr val="tx1"/>
                </a:solidFill>
                <a:effectLst/>
                <a:highlight>
                  <a:srgbClr val="FFFFFF"/>
                </a:highlight>
                <a:latin typeface="inter-regular"/>
              </a:rPr>
              <a:t>", then the total computation time for the loop is given not by a multiplication but by a sum i.e.</a:t>
            </a:r>
          </a:p>
          <a:p>
            <a:pPr algn="just"/>
            <a:endParaRPr lang="en-IN" b="0" i="0" dirty="0">
              <a:solidFill>
                <a:schemeClr val="tx1"/>
              </a:solidFill>
              <a:effectLst/>
              <a:highlight>
                <a:srgbClr val="FFFFFF"/>
              </a:highlight>
              <a:latin typeface="erdana"/>
            </a:endParaRPr>
          </a:p>
        </p:txBody>
      </p:sp>
    </p:spTree>
    <p:extLst>
      <p:ext uri="{BB962C8B-B14F-4D97-AF65-F5344CB8AC3E}">
        <p14:creationId xmlns:p14="http://schemas.microsoft.com/office/powerpoint/2010/main" val="4252917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BB8EDE-6070-F4C7-479E-3ED1586B08A5}"/>
              </a:ext>
            </a:extLst>
          </p:cNvPr>
          <p:cNvSpPr txBox="1"/>
          <p:nvPr/>
        </p:nvSpPr>
        <p:spPr>
          <a:xfrm>
            <a:off x="1869898" y="2263973"/>
            <a:ext cx="3236360" cy="307777"/>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2B61BCF5-1ABF-50CB-7483-9B609E52BC45}"/>
              </a:ext>
            </a:extLst>
          </p:cNvPr>
          <p:cNvSpPr txBox="1"/>
          <p:nvPr/>
        </p:nvSpPr>
        <p:spPr>
          <a:xfrm>
            <a:off x="1520523" y="565079"/>
            <a:ext cx="6102953" cy="307777"/>
          </a:xfrm>
          <a:prstGeom prst="rect">
            <a:avLst/>
          </a:prstGeom>
          <a:noFill/>
        </p:spPr>
        <p:txBody>
          <a:bodyPr wrap="none" rtlCol="0">
            <a:spAutoFit/>
          </a:bodyPr>
          <a:lstStyle/>
          <a:p>
            <a:r>
              <a:rPr lang="en-IN" b="0" i="0" dirty="0">
                <a:solidFill>
                  <a:srgbClr val="333333"/>
                </a:solidFill>
                <a:effectLst/>
                <a:highlight>
                  <a:srgbClr val="FFFFFF"/>
                </a:highlight>
                <a:latin typeface="inter-regular"/>
              </a:rPr>
              <a:t>If the algorithms consist of nested "for" loops, then the total computation time is</a:t>
            </a:r>
            <a:endParaRPr lang="en-US" dirty="0"/>
          </a:p>
        </p:txBody>
      </p:sp>
      <p:sp>
        <p:nvSpPr>
          <p:cNvPr id="13" name="TextBox 12">
            <a:extLst>
              <a:ext uri="{FF2B5EF4-FFF2-40B4-BE49-F238E27FC236}">
                <a16:creationId xmlns:a16="http://schemas.microsoft.com/office/drawing/2014/main" id="{EE83A34F-2E32-1EC2-458F-D0F1CC9B10C6}"/>
              </a:ext>
            </a:extLst>
          </p:cNvPr>
          <p:cNvSpPr txBox="1"/>
          <p:nvPr/>
        </p:nvSpPr>
        <p:spPr>
          <a:xfrm>
            <a:off x="2150504" y="1027415"/>
            <a:ext cx="3879588" cy="2031325"/>
          </a:xfrm>
          <a:prstGeom prst="rect">
            <a:avLst/>
          </a:prstGeom>
          <a:noFill/>
        </p:spPr>
        <p:txBody>
          <a:bodyPr wrap="none" rtlCol="0">
            <a:spAutoFit/>
          </a:bodyPr>
          <a:lstStyle/>
          <a:p>
            <a:r>
              <a:rPr kumimoji="0" lang="en-US" altLang="en-US" sz="1400" b="0" i="0" u="none" strike="noStrike" cap="none" normalizeH="0" baseline="0" dirty="0">
                <a:ln>
                  <a:noFill/>
                </a:ln>
                <a:solidFill>
                  <a:srgbClr val="333333"/>
                </a:solidFill>
                <a:effectLst/>
                <a:latin typeface="Arial Unicode MS" panose="020B0604020202020204" pitchFamily="34" charset="-128"/>
              </a:rPr>
              <a:t>For </a:t>
            </a:r>
            <a:r>
              <a:rPr kumimoji="0" lang="en-US" altLang="en-US" sz="1400" b="0" i="0" u="none" strike="noStrike" cap="none" normalizeH="0" baseline="0" dirty="0" err="1">
                <a:ln>
                  <a:noFill/>
                </a:ln>
                <a:solidFill>
                  <a:srgbClr val="333333"/>
                </a:solidFill>
                <a:effectLst/>
                <a:latin typeface="Arial Unicode MS" panose="020B0604020202020204" pitchFamily="34" charset="-128"/>
              </a:rPr>
              <a:t>i</a:t>
            </a:r>
            <a:r>
              <a:rPr kumimoji="0" lang="en-US" altLang="en-US" sz="1400" b="0" i="0" u="none" strike="noStrike" cap="none" normalizeH="0" baseline="0" dirty="0">
                <a:ln>
                  <a:noFill/>
                </a:ln>
                <a:solidFill>
                  <a:srgbClr val="333333"/>
                </a:solidFill>
                <a:effectLst/>
                <a:latin typeface="Arial Unicode MS" panose="020B0604020202020204" pitchFamily="34" charset="-128"/>
              </a:rPr>
              <a:t> ← 1 to n</a:t>
            </a:r>
          </a:p>
          <a:p>
            <a:r>
              <a:rPr kumimoji="0" lang="en-US" altLang="en-US" sz="1400" b="0" i="0" u="none" strike="noStrike" cap="none" normalizeH="0" baseline="0" dirty="0">
                <a:ln>
                  <a:noFill/>
                </a:ln>
                <a:solidFill>
                  <a:srgbClr val="333333"/>
                </a:solidFill>
                <a:effectLst/>
                <a:latin typeface="Arial Unicode MS" panose="020B0604020202020204" pitchFamily="34" charset="-128"/>
              </a:rPr>
              <a:t> {</a:t>
            </a:r>
          </a:p>
          <a:p>
            <a:r>
              <a:rPr lang="en-US" altLang="en-US" dirty="0">
                <a:solidFill>
                  <a:srgbClr val="333333"/>
                </a:solidFill>
                <a:latin typeface="Arial Unicode MS" panose="020B0604020202020204" pitchFamily="34" charset="-128"/>
              </a:rPr>
              <a:t>	</a:t>
            </a:r>
            <a:r>
              <a:rPr kumimoji="0" lang="en-US" altLang="en-US" sz="1400" b="0" i="0" u="none" strike="noStrike" cap="none" normalizeH="0" baseline="0" dirty="0">
                <a:ln>
                  <a:noFill/>
                </a:ln>
                <a:solidFill>
                  <a:srgbClr val="333333"/>
                </a:solidFill>
                <a:effectLst/>
                <a:latin typeface="Arial Unicode MS" panose="020B0604020202020204" pitchFamily="34" charset="-128"/>
              </a:rPr>
              <a:t> For j ← 1 to n   </a:t>
            </a:r>
            <a:r>
              <a:rPr kumimoji="0" lang="en-US" altLang="en-US" sz="2800" b="0" i="0" u="none" strike="noStrike" cap="none" normalizeH="0" baseline="0" dirty="0">
                <a:ln>
                  <a:noFill/>
                </a:ln>
                <a:solidFill>
                  <a:srgbClr val="333333"/>
                </a:solidFill>
                <a:effectLst/>
                <a:latin typeface="Arial Unicode MS" panose="020B0604020202020204" pitchFamily="34" charset="-128"/>
              </a:rPr>
              <a:t>               </a:t>
            </a:r>
            <a:r>
              <a:rPr kumimoji="0" lang="en-US" altLang="en-US" sz="1400" b="0" i="0" u="none" strike="noStrike" cap="none" normalizeH="0" baseline="0" dirty="0">
                <a:ln>
                  <a:noFill/>
                </a:ln>
                <a:solidFill>
                  <a:srgbClr val="333333"/>
                </a:solidFill>
                <a:effectLst/>
                <a:latin typeface="Arial Unicode MS" panose="020B0604020202020204" pitchFamily="34" charset="-128"/>
              </a:rPr>
              <a:t> </a:t>
            </a:r>
          </a:p>
          <a:p>
            <a:r>
              <a:rPr lang="en-US" altLang="en-US" dirty="0">
                <a:solidFill>
                  <a:srgbClr val="333333"/>
                </a:solidFill>
                <a:latin typeface="Arial Unicode MS" panose="020B0604020202020204" pitchFamily="34" charset="-128"/>
              </a:rPr>
              <a:t>	</a:t>
            </a:r>
            <a:r>
              <a:rPr kumimoji="0" lang="en-US" altLang="en-US" sz="1400" b="0" i="0" u="none" strike="noStrike" cap="none" normalizeH="0" baseline="0" dirty="0">
                <a:ln>
                  <a:noFill/>
                </a:ln>
                <a:solidFill>
                  <a:srgbClr val="333333"/>
                </a:solidFill>
                <a:effectLst/>
                <a:latin typeface="Arial Unicode MS" panose="020B0604020202020204" pitchFamily="34" charset="-128"/>
              </a:rPr>
              <a:t>{</a:t>
            </a:r>
          </a:p>
          <a:p>
            <a:r>
              <a:rPr lang="en-US" altLang="en-US" dirty="0">
                <a:solidFill>
                  <a:srgbClr val="333333"/>
                </a:solidFill>
                <a:latin typeface="Arial Unicode MS" panose="020B0604020202020204" pitchFamily="34" charset="-128"/>
              </a:rPr>
              <a:t>	    </a:t>
            </a:r>
            <a:r>
              <a:rPr kumimoji="0" lang="en-US" altLang="en-US" sz="1400" b="0" i="0" u="none" strike="noStrike" cap="none" normalizeH="0" baseline="0" dirty="0">
                <a:ln>
                  <a:noFill/>
                </a:ln>
                <a:solidFill>
                  <a:srgbClr val="333333"/>
                </a:solidFill>
                <a:effectLst/>
                <a:latin typeface="Arial Unicode MS" panose="020B0604020202020204" pitchFamily="34" charset="-128"/>
              </a:rPr>
              <a:t> P (</a:t>
            </a:r>
            <a:r>
              <a:rPr kumimoji="0" lang="en-US" altLang="en-US" sz="1400" b="0" i="0" u="none" strike="noStrike" cap="none" normalizeH="0" baseline="0" dirty="0" err="1">
                <a:ln>
                  <a:noFill/>
                </a:ln>
                <a:solidFill>
                  <a:srgbClr val="333333"/>
                </a:solidFill>
                <a:effectLst/>
                <a:latin typeface="Arial Unicode MS" panose="020B0604020202020204" pitchFamily="34" charset="-128"/>
              </a:rPr>
              <a:t>ij</a:t>
            </a:r>
            <a:r>
              <a:rPr kumimoji="0" lang="en-US" altLang="en-US" sz="1400" b="0" i="0" u="none" strike="noStrike" cap="none" normalizeH="0" baseline="0" dirty="0">
                <a:ln>
                  <a:noFill/>
                </a:ln>
                <a:solidFill>
                  <a:srgbClr val="333333"/>
                </a:solidFill>
                <a:effectLst/>
                <a:latin typeface="Arial Unicode MS" panose="020B0604020202020204" pitchFamily="34" charset="-128"/>
              </a:rPr>
              <a:t>)</a:t>
            </a:r>
          </a:p>
          <a:p>
            <a:r>
              <a:rPr kumimoji="0" lang="en-US" altLang="en-US" sz="1400" b="0" i="0" u="none" strike="noStrike" cap="none" normalizeH="0" baseline="0" dirty="0">
                <a:ln>
                  <a:noFill/>
                </a:ln>
                <a:solidFill>
                  <a:srgbClr val="333333"/>
                </a:solidFill>
                <a:effectLst/>
                <a:latin typeface="Arial Unicode MS" panose="020B0604020202020204" pitchFamily="34" charset="-128"/>
              </a:rPr>
              <a:t> 	}</a:t>
            </a:r>
          </a:p>
          <a:p>
            <a:r>
              <a:rPr kumimoji="0" lang="en-US" altLang="en-US" sz="1400" b="0" i="0" u="none" strike="noStrike" cap="none" normalizeH="0" baseline="0" dirty="0">
                <a:ln>
                  <a:noFill/>
                </a:ln>
                <a:solidFill>
                  <a:srgbClr val="333333"/>
                </a:solidFill>
                <a:effectLst/>
                <a:latin typeface="Arial Unicode MS" panose="020B0604020202020204" pitchFamily="34" charset="-128"/>
              </a:rPr>
              <a:t> } </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3088" name="Picture 16" descr="DAA Analyzing Algorithm Control Structure">
            <a:extLst>
              <a:ext uri="{FF2B5EF4-FFF2-40B4-BE49-F238E27FC236}">
                <a16:creationId xmlns:a16="http://schemas.microsoft.com/office/drawing/2014/main" id="{893B006C-8086-8BE0-F12A-469FF91A0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49" y="3521230"/>
            <a:ext cx="1257300" cy="3937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2FAE3A7-06E7-3495-4608-6ABFA4F9933D}"/>
              </a:ext>
            </a:extLst>
          </p:cNvPr>
          <p:cNvSpPr txBox="1"/>
          <p:nvPr/>
        </p:nvSpPr>
        <p:spPr>
          <a:xfrm>
            <a:off x="2150504" y="3521230"/>
            <a:ext cx="1781257" cy="307777"/>
          </a:xfrm>
          <a:prstGeom prst="rect">
            <a:avLst/>
          </a:prstGeom>
          <a:noFill/>
        </p:spPr>
        <p:txBody>
          <a:bodyPr wrap="none" rtlCol="0">
            <a:spAutoFit/>
          </a:bodyPr>
          <a:lstStyle/>
          <a:p>
            <a:r>
              <a:rPr lang="en-US" dirty="0"/>
              <a:t>Time Complexity -&gt; </a:t>
            </a:r>
          </a:p>
        </p:txBody>
      </p:sp>
      <p:sp>
        <p:nvSpPr>
          <p:cNvPr id="2" name="TextBox 1">
            <a:extLst>
              <a:ext uri="{FF2B5EF4-FFF2-40B4-BE49-F238E27FC236}">
                <a16:creationId xmlns:a16="http://schemas.microsoft.com/office/drawing/2014/main" id="{10AAA131-4FD9-6B90-7C67-9AAB0745AF91}"/>
              </a:ext>
            </a:extLst>
          </p:cNvPr>
          <p:cNvSpPr txBox="1"/>
          <p:nvPr/>
        </p:nvSpPr>
        <p:spPr>
          <a:xfrm>
            <a:off x="7623476" y="3521230"/>
            <a:ext cx="1007007" cy="307777"/>
          </a:xfrm>
          <a:prstGeom prst="rect">
            <a:avLst/>
          </a:prstGeom>
          <a:noFill/>
          <a:ln>
            <a:solidFill>
              <a:schemeClr val="tx1"/>
            </a:solidFill>
          </a:ln>
        </p:spPr>
        <p:txBody>
          <a:bodyPr wrap="none" rtlCol="0">
            <a:spAutoFit/>
          </a:bodyPr>
          <a:lstStyle/>
          <a:p>
            <a:r>
              <a:rPr lang="el-GR" dirty="0"/>
              <a:t>Σ</a:t>
            </a:r>
            <a:r>
              <a:rPr lang="en-US" dirty="0"/>
              <a:t> = Sigma</a:t>
            </a:r>
          </a:p>
        </p:txBody>
      </p:sp>
    </p:spTree>
    <p:extLst>
      <p:ext uri="{BB962C8B-B14F-4D97-AF65-F5344CB8AC3E}">
        <p14:creationId xmlns:p14="http://schemas.microsoft.com/office/powerpoint/2010/main" val="3652496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7D70-F254-400C-DC57-AE6522D06402}"/>
              </a:ext>
            </a:extLst>
          </p:cNvPr>
          <p:cNvSpPr>
            <a:spLocks noGrp="1"/>
          </p:cNvSpPr>
          <p:nvPr>
            <p:ph type="title"/>
          </p:nvPr>
        </p:nvSpPr>
        <p:spPr>
          <a:xfrm>
            <a:off x="311700" y="116257"/>
            <a:ext cx="8520600" cy="572700"/>
          </a:xfrm>
        </p:spPr>
        <p:txBody>
          <a:bodyPr/>
          <a:lstStyle/>
          <a:p>
            <a:r>
              <a:rPr lang="en-US" dirty="0"/>
              <a:t>While Loop</a:t>
            </a:r>
          </a:p>
        </p:txBody>
      </p:sp>
      <p:sp>
        <p:nvSpPr>
          <p:cNvPr id="3" name="TextBox 2">
            <a:extLst>
              <a:ext uri="{FF2B5EF4-FFF2-40B4-BE49-F238E27FC236}">
                <a16:creationId xmlns:a16="http://schemas.microsoft.com/office/drawing/2014/main" id="{6ACF8EF8-54C1-B1EE-A64D-E8BC9CC94EC1}"/>
              </a:ext>
            </a:extLst>
          </p:cNvPr>
          <p:cNvSpPr txBox="1"/>
          <p:nvPr/>
        </p:nvSpPr>
        <p:spPr>
          <a:xfrm>
            <a:off x="311700" y="688953"/>
            <a:ext cx="8246673" cy="954107"/>
          </a:xfrm>
          <a:prstGeom prst="rect">
            <a:avLst/>
          </a:prstGeom>
          <a:noFill/>
        </p:spPr>
        <p:txBody>
          <a:bodyPr wrap="square" rtlCol="0">
            <a:spAutoFit/>
          </a:bodyPr>
          <a:lstStyle/>
          <a:p>
            <a:r>
              <a:rPr lang="en-IN" i="0" dirty="0">
                <a:solidFill>
                  <a:schemeClr val="tx1"/>
                </a:solidFill>
                <a:effectLst/>
                <a:highlight>
                  <a:srgbClr val="FFFFFF"/>
                </a:highlight>
                <a:latin typeface="inter-regular"/>
              </a:rPr>
              <a:t>The Simple technique for analysing the loop is to determine the function of variable involved whose value decreases each time around. Secondly, for terminating the loop, it is necessary that value must be a positive integer. By keeping track of how many times the value of function decreases, one can obtain the number of repetition of the loop.</a:t>
            </a:r>
            <a:endParaRPr lang="en-US" dirty="0">
              <a:solidFill>
                <a:schemeClr val="tx1"/>
              </a:solidFill>
            </a:endParaRPr>
          </a:p>
        </p:txBody>
      </p:sp>
      <p:sp>
        <p:nvSpPr>
          <p:cNvPr id="4" name="TextBox 3">
            <a:extLst>
              <a:ext uri="{FF2B5EF4-FFF2-40B4-BE49-F238E27FC236}">
                <a16:creationId xmlns:a16="http://schemas.microsoft.com/office/drawing/2014/main" id="{0C92DB9E-4809-97FA-BC13-2AECE8CBEDDA}"/>
              </a:ext>
            </a:extLst>
          </p:cNvPr>
          <p:cNvSpPr txBox="1"/>
          <p:nvPr/>
        </p:nvSpPr>
        <p:spPr>
          <a:xfrm>
            <a:off x="311700" y="1714981"/>
            <a:ext cx="8167955" cy="523220"/>
          </a:xfrm>
          <a:prstGeom prst="rect">
            <a:avLst/>
          </a:prstGeom>
          <a:noFill/>
        </p:spPr>
        <p:txBody>
          <a:bodyPr wrap="square" rtlCol="0">
            <a:spAutoFit/>
          </a:bodyPr>
          <a:lstStyle/>
          <a:p>
            <a:r>
              <a:rPr lang="en-US" dirty="0"/>
              <a:t>Example:</a:t>
            </a:r>
          </a:p>
          <a:p>
            <a:r>
              <a:rPr lang="en-IN" b="0" i="0" dirty="0">
                <a:solidFill>
                  <a:srgbClr val="333333"/>
                </a:solidFill>
                <a:effectLst/>
                <a:highlight>
                  <a:srgbClr val="FFFFFF"/>
                </a:highlight>
                <a:latin typeface="inter-regular"/>
              </a:rPr>
              <a:t>The running time of algorithm array Max of computing the maximum element in an array of n integer is O (n).</a:t>
            </a:r>
            <a:endParaRPr lang="en-US" dirty="0"/>
          </a:p>
        </p:txBody>
      </p:sp>
      <p:sp>
        <p:nvSpPr>
          <p:cNvPr id="5" name="TextBox 4">
            <a:extLst>
              <a:ext uri="{FF2B5EF4-FFF2-40B4-BE49-F238E27FC236}">
                <a16:creationId xmlns:a16="http://schemas.microsoft.com/office/drawing/2014/main" id="{4AC1613C-D874-0546-17E6-9F683C6F1828}"/>
              </a:ext>
            </a:extLst>
          </p:cNvPr>
          <p:cNvSpPr txBox="1"/>
          <p:nvPr/>
        </p:nvSpPr>
        <p:spPr>
          <a:xfrm>
            <a:off x="311700" y="2207380"/>
            <a:ext cx="8315833" cy="2462213"/>
          </a:xfrm>
          <a:prstGeom prst="rect">
            <a:avLst/>
          </a:prstGeom>
          <a:noFill/>
        </p:spPr>
        <p:txBody>
          <a:bodyPr wrap="square" rtlCol="0">
            <a:spAutoFit/>
          </a:bodyPr>
          <a:lstStyle/>
          <a:p>
            <a:r>
              <a:rPr lang="en-US" dirty="0"/>
              <a:t>Solution:</a:t>
            </a:r>
          </a:p>
          <a:p>
            <a:pPr algn="just"/>
            <a:r>
              <a:rPr lang="en-IN" b="0" i="0" dirty="0">
                <a:solidFill>
                  <a:srgbClr val="000000"/>
                </a:solidFill>
                <a:effectLst/>
                <a:latin typeface="inter-regular"/>
              </a:rPr>
              <a:t>array Max (A, n)  </a:t>
            </a:r>
          </a:p>
          <a:p>
            <a:pPr algn="just"/>
            <a:r>
              <a:rPr lang="en-IN" b="0" i="0" dirty="0">
                <a:solidFill>
                  <a:srgbClr val="C00000"/>
                </a:solidFill>
                <a:effectLst/>
                <a:latin typeface="inter-regular"/>
              </a:rPr>
              <a:t>1</a:t>
            </a:r>
            <a:r>
              <a:rPr lang="en-IN" b="0" i="0" dirty="0">
                <a:solidFill>
                  <a:srgbClr val="000000"/>
                </a:solidFill>
                <a:effectLst/>
                <a:latin typeface="inter-regular"/>
              </a:rPr>
              <a:t>. Current max ← A [</a:t>
            </a:r>
            <a:r>
              <a:rPr lang="en-IN" b="0" i="0" dirty="0">
                <a:solidFill>
                  <a:srgbClr val="C00000"/>
                </a:solidFill>
                <a:effectLst/>
                <a:latin typeface="inter-regular"/>
              </a:rPr>
              <a:t>0</a:t>
            </a:r>
            <a:r>
              <a:rPr lang="en-IN" b="0" i="0" dirty="0">
                <a:solidFill>
                  <a:srgbClr val="000000"/>
                </a:solidFill>
                <a:effectLst/>
                <a:latin typeface="inter-regular"/>
              </a:rPr>
              <a:t>]                     [1]</a:t>
            </a:r>
          </a:p>
          <a:p>
            <a:pPr algn="just"/>
            <a:r>
              <a:rPr lang="en-IN" b="0" i="0" dirty="0">
                <a:solidFill>
                  <a:srgbClr val="C00000"/>
                </a:solidFill>
                <a:effectLst/>
                <a:latin typeface="inter-regular"/>
              </a:rPr>
              <a:t>2</a:t>
            </a:r>
            <a:r>
              <a:rPr lang="en-IN" b="0" i="0" dirty="0">
                <a:solidFill>
                  <a:srgbClr val="000000"/>
                </a:solidFill>
                <a:effectLst/>
                <a:latin typeface="inter-regular"/>
              </a:rPr>
              <a:t>. For </a:t>
            </a:r>
            <a:r>
              <a:rPr lang="en-IN" b="0" i="0" dirty="0" err="1">
                <a:solidFill>
                  <a:srgbClr val="000000"/>
                </a:solidFill>
                <a:effectLst/>
                <a:latin typeface="inter-regular"/>
              </a:rPr>
              <a:t>i</a:t>
            </a:r>
            <a:r>
              <a:rPr lang="en-IN" b="0" i="0" dirty="0">
                <a:solidFill>
                  <a:srgbClr val="000000"/>
                </a:solidFill>
                <a:effectLst/>
                <a:latin typeface="inter-regular"/>
              </a:rPr>
              <a:t> ←  </a:t>
            </a:r>
            <a:r>
              <a:rPr lang="en-IN" b="0" i="0" dirty="0">
                <a:solidFill>
                  <a:srgbClr val="C00000"/>
                </a:solidFill>
                <a:effectLst/>
                <a:latin typeface="inter-regular"/>
              </a:rPr>
              <a:t>1</a:t>
            </a:r>
            <a:r>
              <a:rPr lang="en-IN" b="0" i="0" dirty="0">
                <a:solidFill>
                  <a:srgbClr val="000000"/>
                </a:solidFill>
                <a:effectLst/>
                <a:latin typeface="inter-regular"/>
              </a:rPr>
              <a:t> to n-</a:t>
            </a:r>
            <a:r>
              <a:rPr lang="en-IN" b="0" i="0" dirty="0">
                <a:solidFill>
                  <a:srgbClr val="C00000"/>
                </a:solidFill>
                <a:effectLst/>
                <a:latin typeface="inter-regular"/>
              </a:rPr>
              <a:t>1</a:t>
            </a:r>
            <a:r>
              <a:rPr lang="en-IN" b="0" i="0" dirty="0">
                <a:solidFill>
                  <a:srgbClr val="000000"/>
                </a:solidFill>
                <a:effectLst/>
                <a:latin typeface="inter-regular"/>
              </a:rPr>
              <a:t>                             [n-1]</a:t>
            </a:r>
          </a:p>
          <a:p>
            <a:pPr algn="just"/>
            <a:r>
              <a:rPr lang="en-IN" b="0" i="0" dirty="0">
                <a:solidFill>
                  <a:srgbClr val="C00000"/>
                </a:solidFill>
                <a:effectLst/>
                <a:latin typeface="inter-regular"/>
              </a:rPr>
              <a:t>3</a:t>
            </a:r>
            <a:r>
              <a:rPr lang="en-IN" b="0" i="0" dirty="0">
                <a:solidFill>
                  <a:srgbClr val="000000"/>
                </a:solidFill>
                <a:effectLst/>
                <a:latin typeface="inter-regular"/>
              </a:rPr>
              <a:t>. </a:t>
            </a:r>
            <a:r>
              <a:rPr lang="en-IN" b="1" i="0" dirty="0">
                <a:solidFill>
                  <a:srgbClr val="006699"/>
                </a:solidFill>
                <a:effectLst/>
                <a:latin typeface="inter-regular"/>
              </a:rPr>
              <a:t>do</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current max &lt; A [</a:t>
            </a:r>
            <a:r>
              <a:rPr lang="en-IN" b="0" i="0" dirty="0" err="1">
                <a:solidFill>
                  <a:srgbClr val="000000"/>
                </a:solidFill>
                <a:effectLst/>
                <a:latin typeface="inter-regular"/>
              </a:rPr>
              <a:t>i</a:t>
            </a:r>
            <a:r>
              <a:rPr lang="en-IN" b="0" i="0" dirty="0">
                <a:solidFill>
                  <a:srgbClr val="000000"/>
                </a:solidFill>
                <a:effectLst/>
                <a:latin typeface="inter-regular"/>
              </a:rPr>
              <a:t>]                    [n-1]</a:t>
            </a:r>
          </a:p>
          <a:p>
            <a:pPr algn="just"/>
            <a:r>
              <a:rPr lang="en-IN" b="0" i="0" dirty="0">
                <a:solidFill>
                  <a:srgbClr val="C00000"/>
                </a:solidFill>
                <a:effectLst/>
                <a:latin typeface="inter-regular"/>
              </a:rPr>
              <a:t>4</a:t>
            </a:r>
            <a:r>
              <a:rPr lang="en-IN" b="0" i="0" dirty="0">
                <a:solidFill>
                  <a:srgbClr val="000000"/>
                </a:solidFill>
                <a:effectLst/>
                <a:latin typeface="inter-regular"/>
              </a:rPr>
              <a:t>. then  current max ← A [</a:t>
            </a:r>
            <a:r>
              <a:rPr lang="en-IN" b="0" i="0" dirty="0" err="1">
                <a:solidFill>
                  <a:srgbClr val="000000"/>
                </a:solidFill>
                <a:effectLst/>
                <a:latin typeface="inter-regular"/>
              </a:rPr>
              <a:t>i</a:t>
            </a:r>
            <a:r>
              <a:rPr lang="en-IN" b="0" i="0" dirty="0">
                <a:solidFill>
                  <a:srgbClr val="000000"/>
                </a:solidFill>
                <a:effectLst/>
                <a:latin typeface="inter-regular"/>
              </a:rPr>
              <a:t>]                   [n-1]</a:t>
            </a:r>
          </a:p>
          <a:p>
            <a:pPr algn="just"/>
            <a:r>
              <a:rPr lang="en-IN" b="0" i="0" dirty="0">
                <a:solidFill>
                  <a:srgbClr val="C00000"/>
                </a:solidFill>
                <a:effectLst/>
                <a:latin typeface="inter-regular"/>
              </a:rPr>
              <a:t>5</a:t>
            </a: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current max.                         [1]</a:t>
            </a:r>
          </a:p>
          <a:p>
            <a:pPr algn="just"/>
            <a:endParaRPr lang="en-IN" b="0" i="0" dirty="0">
              <a:solidFill>
                <a:srgbClr val="000000"/>
              </a:solidFill>
              <a:effectLst/>
              <a:latin typeface="inter-regular"/>
            </a:endParaRPr>
          </a:p>
          <a:p>
            <a:r>
              <a:rPr lang="en-IN" b="0" i="0" dirty="0">
                <a:solidFill>
                  <a:srgbClr val="333333"/>
                </a:solidFill>
                <a:effectLst/>
                <a:highlight>
                  <a:srgbClr val="FFFFFF"/>
                </a:highlight>
                <a:latin typeface="inter-regular"/>
              </a:rPr>
              <a:t>The number of primitive operation t (n) executed by this algorithm is at least.</a:t>
            </a:r>
          </a:p>
          <a:p>
            <a:pPr algn="just"/>
            <a:r>
              <a:rPr lang="en-IN" dirty="0">
                <a:solidFill>
                  <a:srgbClr val="C00000"/>
                </a:solidFill>
                <a:latin typeface="inter-regular"/>
              </a:rPr>
              <a:t>1</a:t>
            </a:r>
            <a:r>
              <a:rPr lang="en-IN" b="0" i="0" dirty="0">
                <a:solidFill>
                  <a:srgbClr val="000000"/>
                </a:solidFill>
                <a:effectLst/>
                <a:latin typeface="inter-regular"/>
              </a:rPr>
              <a:t> + </a:t>
            </a:r>
            <a:r>
              <a:rPr lang="en-IN" b="0" i="0" dirty="0">
                <a:solidFill>
                  <a:srgbClr val="C00000"/>
                </a:solidFill>
                <a:effectLst/>
                <a:latin typeface="inter-regular"/>
              </a:rPr>
              <a:t>1</a:t>
            </a:r>
            <a:r>
              <a:rPr lang="en-IN" b="0" i="0" dirty="0">
                <a:solidFill>
                  <a:srgbClr val="000000"/>
                </a:solidFill>
                <a:effectLst/>
                <a:latin typeface="inter-regular"/>
              </a:rPr>
              <a:t> + (n-</a:t>
            </a:r>
            <a:r>
              <a:rPr lang="en-IN" b="0" i="0" dirty="0">
                <a:solidFill>
                  <a:srgbClr val="FF0000"/>
                </a:solidFill>
                <a:effectLst/>
                <a:latin typeface="inter-regular"/>
              </a:rPr>
              <a:t>1</a:t>
            </a:r>
            <a:r>
              <a:rPr lang="en-IN" b="0" i="0" dirty="0">
                <a:solidFill>
                  <a:srgbClr val="000000"/>
                </a:solidFill>
                <a:effectLst/>
                <a:latin typeface="inter-regular"/>
              </a:rPr>
              <a:t>) +1 = n+2  </a:t>
            </a:r>
          </a:p>
          <a:p>
            <a:pPr algn="just"/>
            <a:r>
              <a:rPr lang="en-IN" dirty="0">
                <a:solidFill>
                  <a:srgbClr val="C00000"/>
                </a:solidFill>
                <a:latin typeface="inter-regular"/>
              </a:rPr>
              <a:t>1</a:t>
            </a:r>
            <a:r>
              <a:rPr lang="en-IN" b="0" i="0" dirty="0">
                <a:solidFill>
                  <a:srgbClr val="000000"/>
                </a:solidFill>
                <a:effectLst/>
                <a:latin typeface="inter-regular"/>
              </a:rPr>
              <a:t> + </a:t>
            </a:r>
            <a:r>
              <a:rPr lang="en-IN" b="0" i="0" dirty="0">
                <a:solidFill>
                  <a:srgbClr val="C00000"/>
                </a:solidFill>
                <a:effectLst/>
                <a:latin typeface="inter-regular"/>
              </a:rPr>
              <a:t>1</a:t>
            </a:r>
            <a:r>
              <a:rPr lang="en-IN" b="0" i="0" dirty="0">
                <a:solidFill>
                  <a:srgbClr val="000000"/>
                </a:solidFill>
                <a:effectLst/>
                <a:latin typeface="inter-regular"/>
              </a:rPr>
              <a:t> + (n - </a:t>
            </a:r>
            <a:r>
              <a:rPr lang="en-IN" dirty="0">
                <a:solidFill>
                  <a:srgbClr val="C00000"/>
                </a:solidFill>
                <a:latin typeface="inter-regular"/>
              </a:rPr>
              <a:t>1</a:t>
            </a:r>
            <a:r>
              <a:rPr lang="en-IN" dirty="0">
                <a:solidFill>
                  <a:schemeClr val="tx1"/>
                </a:solidFill>
                <a:latin typeface="inter-regular"/>
              </a:rPr>
              <a:t>) +</a:t>
            </a:r>
            <a:r>
              <a:rPr lang="en-IN" b="0" i="0" dirty="0">
                <a:solidFill>
                  <a:srgbClr val="000000"/>
                </a:solidFill>
                <a:effectLst/>
                <a:latin typeface="inter-regular"/>
              </a:rPr>
              <a:t> (n-</a:t>
            </a:r>
            <a:r>
              <a:rPr lang="en-IN" b="0" i="0" dirty="0">
                <a:solidFill>
                  <a:srgbClr val="C00000"/>
                </a:solidFill>
                <a:effectLst/>
                <a:latin typeface="inter-regular"/>
              </a:rPr>
              <a:t>1</a:t>
            </a:r>
            <a:r>
              <a:rPr lang="en-IN" b="0" i="0" dirty="0">
                <a:solidFill>
                  <a:srgbClr val="000000"/>
                </a:solidFill>
                <a:effectLst/>
                <a:latin typeface="inter-regular"/>
              </a:rPr>
              <a:t>) + </a:t>
            </a:r>
            <a:r>
              <a:rPr lang="en-IN" b="0" i="0" dirty="0">
                <a:solidFill>
                  <a:srgbClr val="C00000"/>
                </a:solidFill>
                <a:effectLst/>
                <a:latin typeface="inter-regular"/>
              </a:rPr>
              <a:t>1</a:t>
            </a:r>
            <a:r>
              <a:rPr lang="en-IN" b="0" i="0" dirty="0">
                <a:solidFill>
                  <a:srgbClr val="000000"/>
                </a:solidFill>
                <a:effectLst/>
                <a:latin typeface="inter-regular"/>
              </a:rPr>
              <a:t>= 2n</a:t>
            </a:r>
            <a:endParaRPr lang="en-US" dirty="0"/>
          </a:p>
        </p:txBody>
      </p:sp>
      <p:sp>
        <p:nvSpPr>
          <p:cNvPr id="7" name="Rectangle 6">
            <a:extLst>
              <a:ext uri="{FF2B5EF4-FFF2-40B4-BE49-F238E27FC236}">
                <a16:creationId xmlns:a16="http://schemas.microsoft.com/office/drawing/2014/main" id="{7E90FECD-2EC9-894B-5298-D6772DBA9E86}"/>
              </a:ext>
            </a:extLst>
          </p:cNvPr>
          <p:cNvSpPr/>
          <p:nvPr/>
        </p:nvSpPr>
        <p:spPr>
          <a:xfrm>
            <a:off x="4996716" y="2453465"/>
            <a:ext cx="3561657" cy="1000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57AFE9AC-398C-37F3-BAB9-E972B3F38C4E}"/>
              </a:ext>
            </a:extLst>
          </p:cNvPr>
          <p:cNvSpPr txBox="1"/>
          <p:nvPr/>
        </p:nvSpPr>
        <p:spPr>
          <a:xfrm>
            <a:off x="5003719" y="2499632"/>
            <a:ext cx="3544380" cy="954107"/>
          </a:xfrm>
          <a:prstGeom prst="rect">
            <a:avLst/>
          </a:prstGeom>
          <a:noFill/>
        </p:spPr>
        <p:txBody>
          <a:bodyPr wrap="square" rtlCol="0">
            <a:spAutoFit/>
          </a:bodyPr>
          <a:lstStyle/>
          <a:p>
            <a:r>
              <a:rPr lang="en-IN" b="1" i="0" dirty="0">
                <a:solidFill>
                  <a:schemeClr val="tx1"/>
                </a:solidFill>
                <a:effectLst/>
                <a:highlight>
                  <a:srgbClr val="FFFFFF"/>
                </a:highlight>
                <a:latin typeface="inter-regular"/>
              </a:rPr>
              <a:t>Note: The best case T(n) = </a:t>
            </a:r>
            <a:r>
              <a:rPr lang="en-IN" b="1" dirty="0">
                <a:solidFill>
                  <a:schemeClr val="tx1"/>
                </a:solidFill>
                <a:highlight>
                  <a:srgbClr val="FFFFFF"/>
                </a:highlight>
                <a:latin typeface="inter-regular"/>
              </a:rPr>
              <a:t>n+2</a:t>
            </a:r>
            <a:r>
              <a:rPr lang="en-IN" b="1" i="0" dirty="0">
                <a:solidFill>
                  <a:schemeClr val="tx1"/>
                </a:solidFill>
                <a:effectLst/>
                <a:highlight>
                  <a:srgbClr val="FFFFFF"/>
                </a:highlight>
                <a:latin typeface="inter-regular"/>
              </a:rPr>
              <a:t> occurs when A [0] is the maximum element. The worst case T(n) = </a:t>
            </a:r>
            <a:r>
              <a:rPr lang="en-IN" b="1" dirty="0">
                <a:solidFill>
                  <a:schemeClr val="tx1"/>
                </a:solidFill>
                <a:highlight>
                  <a:srgbClr val="FFFFFF"/>
                </a:highlight>
                <a:latin typeface="inter-regular"/>
              </a:rPr>
              <a:t>2n</a:t>
            </a:r>
            <a:r>
              <a:rPr lang="en-IN" b="1" i="0" dirty="0">
                <a:solidFill>
                  <a:schemeClr val="tx1"/>
                </a:solidFill>
                <a:effectLst/>
                <a:highlight>
                  <a:srgbClr val="FFFFFF"/>
                </a:highlight>
                <a:latin typeface="inter-regular"/>
              </a:rPr>
              <a:t> occurs when element are sorted in increasing order.</a:t>
            </a:r>
            <a:endParaRPr lang="en-US" b="1" dirty="0">
              <a:solidFill>
                <a:schemeClr val="tx1"/>
              </a:solidFill>
            </a:endParaRPr>
          </a:p>
        </p:txBody>
      </p:sp>
      <p:cxnSp>
        <p:nvCxnSpPr>
          <p:cNvPr id="9" name="Straight Arrow Connector 8">
            <a:extLst>
              <a:ext uri="{FF2B5EF4-FFF2-40B4-BE49-F238E27FC236}">
                <a16:creationId xmlns:a16="http://schemas.microsoft.com/office/drawing/2014/main" id="{1D56D6DA-D67E-F61F-B442-C753B82075AB}"/>
              </a:ext>
            </a:extLst>
          </p:cNvPr>
          <p:cNvCxnSpPr/>
          <p:nvPr/>
        </p:nvCxnSpPr>
        <p:spPr>
          <a:xfrm>
            <a:off x="2110810" y="2794474"/>
            <a:ext cx="6836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A63533B2-B071-D8BB-DC07-054F36FC5493}"/>
              </a:ext>
            </a:extLst>
          </p:cNvPr>
          <p:cNvCxnSpPr/>
          <p:nvPr/>
        </p:nvCxnSpPr>
        <p:spPr>
          <a:xfrm>
            <a:off x="2110810" y="3006695"/>
            <a:ext cx="6836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7B3C91B-9A2C-10C4-CE10-2FB62760E1ED}"/>
              </a:ext>
            </a:extLst>
          </p:cNvPr>
          <p:cNvCxnSpPr/>
          <p:nvPr/>
        </p:nvCxnSpPr>
        <p:spPr>
          <a:xfrm>
            <a:off x="2340123" y="3218915"/>
            <a:ext cx="6836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5C3F874-58B0-5142-DB19-D6DBD806407F}"/>
              </a:ext>
            </a:extLst>
          </p:cNvPr>
          <p:cNvCxnSpPr/>
          <p:nvPr/>
        </p:nvCxnSpPr>
        <p:spPr>
          <a:xfrm>
            <a:off x="2452642" y="3440919"/>
            <a:ext cx="6836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939FED68-072B-C2DA-E62F-6DDE772E72A1}"/>
              </a:ext>
            </a:extLst>
          </p:cNvPr>
          <p:cNvCxnSpPr/>
          <p:nvPr/>
        </p:nvCxnSpPr>
        <p:spPr>
          <a:xfrm>
            <a:off x="2107961" y="3678777"/>
            <a:ext cx="6836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728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994200"/>
          </a:xfrm>
          <a:prstGeom prst="rect">
            <a:avLst/>
          </a:prstGeom>
          <a:noFill/>
          <a:ln>
            <a:noFill/>
          </a:ln>
        </p:spPr>
        <p:txBody>
          <a:bodyPr spcFirstLastPara="1" wrap="square" lIns="68575" tIns="34275" rIns="68575" bIns="34275" anchor="ctr" anchorCtr="0">
            <a:noAutofit/>
          </a:bodyPr>
          <a:lstStyle/>
          <a:p>
            <a:pPr lvl="0" algn="ctr"/>
            <a:r>
              <a:rPr lang="en-US" sz="3200" b="1" dirty="0">
                <a:latin typeface="Times New Roman" pitchFamily="18" charset="0"/>
                <a:cs typeface="Times New Roman" pitchFamily="18" charset="0"/>
              </a:rPr>
              <a:t>Reference Books </a:t>
            </a:r>
            <a:endParaRPr sz="3200" b="1" dirty="0">
              <a:latin typeface="Times New Roman" pitchFamily="18" charset="0"/>
              <a:cs typeface="Times New Roman" pitchFamily="18" charset="0"/>
            </a:endParaRPr>
          </a:p>
        </p:txBody>
      </p:sp>
      <p:sp>
        <p:nvSpPr>
          <p:cNvPr id="95" name="Google Shape;95;p17"/>
          <p:cNvSpPr txBox="1">
            <a:spLocks noGrp="1"/>
          </p:cNvSpPr>
          <p:nvPr>
            <p:ph type="body" idx="1"/>
          </p:nvPr>
        </p:nvSpPr>
        <p:spPr>
          <a:xfrm>
            <a:off x="253389" y="749146"/>
            <a:ext cx="8637224" cy="4018129"/>
          </a:xfrm>
          <a:prstGeom prst="rect">
            <a:avLst/>
          </a:prstGeom>
          <a:noFill/>
          <a:ln>
            <a:noFill/>
          </a:ln>
        </p:spPr>
        <p:txBody>
          <a:bodyPr spcFirstLastPara="1" wrap="square" lIns="68575" tIns="34275" rIns="68575" bIns="34275" anchor="t" anchorCtr="0">
            <a:noAutofit/>
          </a:bodyPr>
          <a:lstStyle/>
          <a:p>
            <a:pPr marL="596900" lvl="0" indent="-457200" algn="just">
              <a:spcBef>
                <a:spcPts val="1600"/>
              </a:spcBef>
              <a:buAutoNum type="arabicPeriod"/>
            </a:pPr>
            <a:r>
              <a:rPr lang="en-US" sz="2400" dirty="0" err="1">
                <a:solidFill>
                  <a:schemeClr val="tx1"/>
                </a:solidFill>
                <a:latin typeface="Times New Roman" pitchFamily="18" charset="0"/>
                <a:cs typeface="Times New Roman" pitchFamily="18" charset="0"/>
              </a:rPr>
              <a:t>Aho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Hopcroft</a:t>
            </a:r>
            <a:r>
              <a:rPr lang="en-US" sz="2400" dirty="0">
                <a:solidFill>
                  <a:schemeClr val="tx1"/>
                </a:solidFill>
                <a:latin typeface="Times New Roman" pitchFamily="18" charset="0"/>
                <a:cs typeface="Times New Roman" pitchFamily="18" charset="0"/>
              </a:rPr>
              <a:t>, Ullman, “Data Structures and Algorithms”, Pearson Education. </a:t>
            </a:r>
          </a:p>
          <a:p>
            <a:pPr marL="596900" lvl="0" indent="-457200" algn="just">
              <a:spcBef>
                <a:spcPts val="1600"/>
              </a:spcBef>
              <a:buAutoNum type="arabicPeriod"/>
            </a:pPr>
            <a:r>
              <a:rPr lang="en-US" sz="2400" dirty="0">
                <a:solidFill>
                  <a:schemeClr val="tx1"/>
                </a:solidFill>
                <a:latin typeface="Times New Roman" pitchFamily="18" charset="0"/>
                <a:cs typeface="Times New Roman" pitchFamily="18" charset="0"/>
              </a:rPr>
              <a:t>N. Wirth, “Algorithms + Data Structure = Programs”, Prentice Hall. </a:t>
            </a:r>
          </a:p>
          <a:p>
            <a:pPr marL="596900" lvl="0" indent="-457200" algn="just">
              <a:spcBef>
                <a:spcPts val="1600"/>
              </a:spcBef>
              <a:buAutoNum type="arabicPeriod"/>
            </a:pPr>
            <a:r>
              <a:rPr lang="en-US" sz="2400" dirty="0">
                <a:solidFill>
                  <a:schemeClr val="tx1"/>
                </a:solidFill>
                <a:latin typeface="Times New Roman" pitchFamily="18" charset="0"/>
                <a:cs typeface="Times New Roman" pitchFamily="18" charset="0"/>
              </a:rPr>
              <a:t>Jean – Paul </a:t>
            </a:r>
            <a:r>
              <a:rPr lang="en-US" sz="2400" dirty="0" err="1">
                <a:solidFill>
                  <a:schemeClr val="tx1"/>
                </a:solidFill>
                <a:latin typeface="Times New Roman" pitchFamily="18" charset="0"/>
                <a:cs typeface="Times New Roman" pitchFamily="18" charset="0"/>
              </a:rPr>
              <a:t>Trembly</a:t>
            </a:r>
            <a:r>
              <a:rPr lang="en-US" sz="2400" dirty="0">
                <a:solidFill>
                  <a:schemeClr val="tx1"/>
                </a:solidFill>
                <a:latin typeface="Times New Roman" pitchFamily="18" charset="0"/>
                <a:cs typeface="Times New Roman" pitchFamily="18" charset="0"/>
              </a:rPr>
              <a:t> , Paul Sorenson, “An Introduction to Structure with application”, TMH. </a:t>
            </a:r>
          </a:p>
          <a:p>
            <a:pPr marL="596900" lvl="0" indent="-457200" algn="just">
              <a:spcBef>
                <a:spcPts val="1600"/>
              </a:spcBef>
              <a:buAutoNum type="arabicPeriod"/>
            </a:pPr>
            <a:r>
              <a:rPr lang="en-US" sz="2400" dirty="0">
                <a:solidFill>
                  <a:schemeClr val="tx1"/>
                </a:solidFill>
                <a:latin typeface="Times New Roman" pitchFamily="18" charset="0"/>
                <a:cs typeface="Times New Roman" pitchFamily="18" charset="0"/>
              </a:rPr>
              <a:t>Richard, </a:t>
            </a:r>
            <a:r>
              <a:rPr lang="en-US" sz="2400" dirty="0" err="1">
                <a:solidFill>
                  <a:schemeClr val="tx1"/>
                </a:solidFill>
                <a:latin typeface="Times New Roman" pitchFamily="18" charset="0"/>
                <a:cs typeface="Times New Roman" pitchFamily="18" charset="0"/>
              </a:rPr>
              <a:t>GilbergBehrouz</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Forouzan</a:t>
            </a:r>
            <a:r>
              <a:rPr lang="en-US" sz="2400" dirty="0">
                <a:solidFill>
                  <a:schemeClr val="tx1"/>
                </a:solidFill>
                <a:latin typeface="Times New Roman" pitchFamily="18" charset="0"/>
                <a:cs typeface="Times New Roman" pitchFamily="18" charset="0"/>
              </a:rPr>
              <a:t> ,“Data structure – A </a:t>
            </a:r>
            <a:r>
              <a:rPr lang="en-US" sz="2400" dirty="0" err="1">
                <a:solidFill>
                  <a:schemeClr val="tx1"/>
                </a:solidFill>
                <a:latin typeface="Times New Roman" pitchFamily="18" charset="0"/>
                <a:cs typeface="Times New Roman" pitchFamily="18" charset="0"/>
              </a:rPr>
              <a:t>Pseudocode</a:t>
            </a:r>
            <a:r>
              <a:rPr lang="en-US" sz="2400" dirty="0">
                <a:solidFill>
                  <a:schemeClr val="tx1"/>
                </a:solidFill>
                <a:latin typeface="Times New Roman" pitchFamily="18" charset="0"/>
                <a:cs typeface="Times New Roman" pitchFamily="18" charset="0"/>
              </a:rPr>
              <a:t> Approach with C”, Thomson press</a:t>
            </a:r>
            <a:endParaRPr sz="2400" dirty="0">
              <a:solidFill>
                <a:schemeClr val="tx1"/>
              </a:solidFill>
              <a:latin typeface="Times New Roman" pitchFamily="18" charset="0"/>
              <a:ea typeface="Times New Roman"/>
              <a:cs typeface="Times New Roman" pitchFamily="18" charset="0"/>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CFEA9ACF-E860-4532-9D88-9EA833ED30F1}" type="datetime1">
              <a:rPr lang="en-US" smtClean="0"/>
              <a:t>7/6/24</a:t>
            </a:fld>
            <a:endParaRPr lang="en-US"/>
          </a:p>
        </p:txBody>
      </p:sp>
    </p:spTree>
    <p:extLst>
      <p:ext uri="{BB962C8B-B14F-4D97-AF65-F5344CB8AC3E}">
        <p14:creationId xmlns:p14="http://schemas.microsoft.com/office/powerpoint/2010/main" val="3245114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4087D-C08C-A638-B308-956C04DE3B8F}"/>
              </a:ext>
            </a:extLst>
          </p:cNvPr>
          <p:cNvSpPr txBox="1"/>
          <p:nvPr/>
        </p:nvSpPr>
        <p:spPr>
          <a:xfrm>
            <a:off x="393105" y="333285"/>
            <a:ext cx="6930102" cy="369332"/>
          </a:xfrm>
          <a:prstGeom prst="rect">
            <a:avLst/>
          </a:prstGeom>
          <a:noFill/>
        </p:spPr>
        <p:txBody>
          <a:bodyPr wrap="none" rtlCol="0">
            <a:spAutoFit/>
          </a:bodyPr>
          <a:lstStyle/>
          <a:p>
            <a:r>
              <a:rPr lang="en-US" sz="1800" dirty="0"/>
              <a:t>Best and Worst case complexities of previous while loop question </a:t>
            </a:r>
          </a:p>
        </p:txBody>
      </p:sp>
      <p:sp>
        <p:nvSpPr>
          <p:cNvPr id="4" name="TextBox 3">
            <a:extLst>
              <a:ext uri="{FF2B5EF4-FFF2-40B4-BE49-F238E27FC236}">
                <a16:creationId xmlns:a16="http://schemas.microsoft.com/office/drawing/2014/main" id="{C806F45C-B554-EF9C-8AAE-53A9619C0102}"/>
              </a:ext>
            </a:extLst>
          </p:cNvPr>
          <p:cNvSpPr txBox="1"/>
          <p:nvPr/>
        </p:nvSpPr>
        <p:spPr>
          <a:xfrm>
            <a:off x="1540809" y="882205"/>
            <a:ext cx="1011815" cy="307777"/>
          </a:xfrm>
          <a:prstGeom prst="rect">
            <a:avLst/>
          </a:prstGeom>
          <a:noFill/>
          <a:ln>
            <a:solidFill>
              <a:schemeClr val="tx1"/>
            </a:solidFill>
          </a:ln>
        </p:spPr>
        <p:txBody>
          <a:bodyPr wrap="none" rtlCol="0">
            <a:spAutoFit/>
          </a:bodyPr>
          <a:lstStyle/>
          <a:p>
            <a:r>
              <a:rPr lang="en-US" dirty="0"/>
              <a:t>Best Case</a:t>
            </a:r>
          </a:p>
        </p:txBody>
      </p:sp>
      <p:sp>
        <p:nvSpPr>
          <p:cNvPr id="5" name="TextBox 4">
            <a:extLst>
              <a:ext uri="{FF2B5EF4-FFF2-40B4-BE49-F238E27FC236}">
                <a16:creationId xmlns:a16="http://schemas.microsoft.com/office/drawing/2014/main" id="{509C159D-99BE-DA6D-14A4-40C56CAF01E5}"/>
              </a:ext>
            </a:extLst>
          </p:cNvPr>
          <p:cNvSpPr txBox="1"/>
          <p:nvPr/>
        </p:nvSpPr>
        <p:spPr>
          <a:xfrm>
            <a:off x="581114" y="1264778"/>
            <a:ext cx="2931207" cy="2954655"/>
          </a:xfrm>
          <a:prstGeom prst="rect">
            <a:avLst/>
          </a:prstGeom>
          <a:noFill/>
          <a:ln>
            <a:solidFill>
              <a:schemeClr val="tx1"/>
            </a:solidFill>
          </a:ln>
        </p:spPr>
        <p:txBody>
          <a:bodyPr wrap="square" rtlCol="0">
            <a:spAutoFit/>
          </a:bodyPr>
          <a:lstStyle/>
          <a:p>
            <a:pPr algn="just">
              <a:lnSpc>
                <a:spcPct val="150000"/>
              </a:lnSpc>
            </a:pPr>
            <a:r>
              <a:rPr lang="en-IN" sz="1200" dirty="0">
                <a:solidFill>
                  <a:schemeClr val="tx1"/>
                </a:solidFill>
              </a:rPr>
              <a:t>In the best case, the condition current max &lt; A[</a:t>
            </a:r>
            <a:r>
              <a:rPr lang="en-IN" sz="1200" dirty="0" err="1">
                <a:solidFill>
                  <a:schemeClr val="tx1"/>
                </a:solidFill>
              </a:rPr>
              <a:t>i</a:t>
            </a:r>
            <a:r>
              <a:rPr lang="en-IN" sz="1200" dirty="0">
                <a:solidFill>
                  <a:schemeClr val="tx1"/>
                </a:solidFill>
              </a:rPr>
              <a:t>] (Line 3) is never true. Thus, the assignment (Line 4) never occurs.</a:t>
            </a:r>
          </a:p>
          <a:p>
            <a:pPr algn="just">
              <a:lnSpc>
                <a:spcPct val="150000"/>
              </a:lnSpc>
            </a:pPr>
            <a:endParaRPr lang="en-IN" sz="1200" dirty="0">
              <a:solidFill>
                <a:schemeClr val="tx1"/>
              </a:solidFill>
            </a:endParaRPr>
          </a:p>
          <a:p>
            <a:pPr marL="171450" indent="-171450" algn="just">
              <a:lnSpc>
                <a:spcPct val="150000"/>
              </a:lnSpc>
              <a:buFont typeface="Arial" panose="020B0604020202020204" pitchFamily="34" charset="0"/>
              <a:buChar char="•"/>
            </a:pPr>
            <a:r>
              <a:rPr lang="en-IN" sz="1200" dirty="0">
                <a:solidFill>
                  <a:schemeClr val="tx1"/>
                </a:solidFill>
              </a:rPr>
              <a:t>Initialization: 1 step</a:t>
            </a:r>
          </a:p>
          <a:p>
            <a:pPr marL="171450" indent="-171450" algn="just">
              <a:lnSpc>
                <a:spcPct val="150000"/>
              </a:lnSpc>
              <a:buFont typeface="Arial" panose="020B0604020202020204" pitchFamily="34" charset="0"/>
              <a:buChar char="•"/>
            </a:pPr>
            <a:r>
              <a:rPr lang="en-IN" sz="1200" dirty="0">
                <a:solidFill>
                  <a:schemeClr val="tx1"/>
                </a:solidFill>
              </a:rPr>
              <a:t>For loop initialization: 1 step</a:t>
            </a:r>
          </a:p>
          <a:p>
            <a:pPr marL="171450" indent="-171450" algn="just">
              <a:lnSpc>
                <a:spcPct val="150000"/>
              </a:lnSpc>
              <a:buFont typeface="Arial" panose="020B0604020202020204" pitchFamily="34" charset="0"/>
              <a:buChar char="•"/>
            </a:pPr>
            <a:r>
              <a:rPr lang="en-IN" sz="1200" dirty="0">
                <a:solidFill>
                  <a:schemeClr val="tx1"/>
                </a:solidFill>
              </a:rPr>
              <a:t>Condition checks: (n−1) steps</a:t>
            </a:r>
          </a:p>
          <a:p>
            <a:pPr marL="171450" indent="-171450" algn="just">
              <a:lnSpc>
                <a:spcPct val="150000"/>
              </a:lnSpc>
              <a:buFont typeface="Arial" panose="020B0604020202020204" pitchFamily="34" charset="0"/>
              <a:buChar char="•"/>
            </a:pPr>
            <a:r>
              <a:rPr lang="en-IN" sz="1200" dirty="0">
                <a:solidFill>
                  <a:schemeClr val="tx1"/>
                </a:solidFill>
              </a:rPr>
              <a:t>Return statement: 1 step</a:t>
            </a:r>
          </a:p>
          <a:p>
            <a:pPr marL="171450" indent="-171450" algn="just">
              <a:lnSpc>
                <a:spcPct val="150000"/>
              </a:lnSpc>
              <a:buFont typeface="Arial" panose="020B0604020202020204" pitchFamily="34" charset="0"/>
              <a:buChar char="•"/>
            </a:pPr>
            <a:r>
              <a:rPr lang="en-IN" sz="1200" dirty="0">
                <a:solidFill>
                  <a:schemeClr val="tx1"/>
                </a:solidFill>
              </a:rPr>
              <a:t>Total operations in the best case:</a:t>
            </a:r>
          </a:p>
          <a:p>
            <a:endParaRPr lang="en-IN" sz="1200" dirty="0">
              <a:solidFill>
                <a:schemeClr val="bg2"/>
              </a:solidFill>
            </a:endParaRPr>
          </a:p>
          <a:p>
            <a:r>
              <a:rPr lang="en-IN" sz="1200" dirty="0">
                <a:solidFill>
                  <a:schemeClr val="bg2"/>
                </a:solidFill>
              </a:rPr>
              <a:t>      </a:t>
            </a:r>
            <a:r>
              <a:rPr lang="en-IN" sz="1200" dirty="0">
                <a:solidFill>
                  <a:srgbClr val="FF0000"/>
                </a:solidFill>
              </a:rPr>
              <a:t>1+1+(n−1)+1=n+2</a:t>
            </a:r>
            <a:endParaRPr lang="en-US" sz="1200" dirty="0">
              <a:solidFill>
                <a:srgbClr val="FF0000"/>
              </a:solidFill>
            </a:endParaRPr>
          </a:p>
        </p:txBody>
      </p:sp>
      <p:cxnSp>
        <p:nvCxnSpPr>
          <p:cNvPr id="7" name="Straight Connector 6">
            <a:extLst>
              <a:ext uri="{FF2B5EF4-FFF2-40B4-BE49-F238E27FC236}">
                <a16:creationId xmlns:a16="http://schemas.microsoft.com/office/drawing/2014/main" id="{50C38EE0-E14C-3FBF-1D58-F6BA57C0549E}"/>
              </a:ext>
            </a:extLst>
          </p:cNvPr>
          <p:cNvCxnSpPr/>
          <p:nvPr/>
        </p:nvCxnSpPr>
        <p:spPr>
          <a:xfrm>
            <a:off x="4195986" y="913305"/>
            <a:ext cx="0" cy="3973794"/>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80D018B-7D91-D6A0-5BE4-6BC8AA8AB438}"/>
              </a:ext>
            </a:extLst>
          </p:cNvPr>
          <p:cNvSpPr txBox="1"/>
          <p:nvPr/>
        </p:nvSpPr>
        <p:spPr>
          <a:xfrm>
            <a:off x="6202387" y="883098"/>
            <a:ext cx="1120820" cy="307777"/>
          </a:xfrm>
          <a:prstGeom prst="rect">
            <a:avLst/>
          </a:prstGeom>
          <a:noFill/>
          <a:ln>
            <a:solidFill>
              <a:schemeClr val="tx1"/>
            </a:solidFill>
          </a:ln>
        </p:spPr>
        <p:txBody>
          <a:bodyPr wrap="none" rtlCol="0">
            <a:spAutoFit/>
          </a:bodyPr>
          <a:lstStyle/>
          <a:p>
            <a:r>
              <a:rPr lang="en-US" dirty="0"/>
              <a:t>Worst Case</a:t>
            </a:r>
          </a:p>
        </p:txBody>
      </p:sp>
      <p:sp>
        <p:nvSpPr>
          <p:cNvPr id="9" name="TextBox 8">
            <a:extLst>
              <a:ext uri="{FF2B5EF4-FFF2-40B4-BE49-F238E27FC236}">
                <a16:creationId xmlns:a16="http://schemas.microsoft.com/office/drawing/2014/main" id="{00AE0EB0-DAF5-5D90-2FAD-0C600388216E}"/>
              </a:ext>
            </a:extLst>
          </p:cNvPr>
          <p:cNvSpPr txBox="1"/>
          <p:nvPr/>
        </p:nvSpPr>
        <p:spPr>
          <a:xfrm>
            <a:off x="4572000" y="1264778"/>
            <a:ext cx="4025069" cy="3105081"/>
          </a:xfrm>
          <a:prstGeom prst="rect">
            <a:avLst/>
          </a:prstGeom>
          <a:noFill/>
          <a:ln>
            <a:solidFill>
              <a:schemeClr val="tx1"/>
            </a:solidFill>
          </a:ln>
        </p:spPr>
        <p:txBody>
          <a:bodyPr wrap="square" rtlCol="0">
            <a:spAutoFit/>
          </a:bodyPr>
          <a:lstStyle/>
          <a:p>
            <a:pPr>
              <a:lnSpc>
                <a:spcPct val="150000"/>
              </a:lnSpc>
            </a:pPr>
            <a:r>
              <a:rPr lang="en-IN" sz="1200" dirty="0"/>
              <a:t>In the worst case, the condition current max &lt; A[</a:t>
            </a:r>
            <a:r>
              <a:rPr lang="en-IN" sz="1200" dirty="0" err="1"/>
              <a:t>i</a:t>
            </a:r>
            <a:r>
              <a:rPr lang="en-IN" sz="1200" dirty="0"/>
              <a:t>] is always true, so the assignment (Line 4) happens every time.</a:t>
            </a:r>
          </a:p>
          <a:p>
            <a:pPr>
              <a:lnSpc>
                <a:spcPct val="150000"/>
              </a:lnSpc>
            </a:pPr>
            <a:endParaRPr lang="en-IN" sz="1200" dirty="0"/>
          </a:p>
          <a:p>
            <a:pPr marL="171450" indent="-171450">
              <a:lnSpc>
                <a:spcPct val="150000"/>
              </a:lnSpc>
              <a:buFont typeface="Arial" panose="020B0604020202020204" pitchFamily="34" charset="0"/>
              <a:buChar char="•"/>
            </a:pPr>
            <a:r>
              <a:rPr lang="en-IN" sz="1200" dirty="0"/>
              <a:t>Initialization: 1 step</a:t>
            </a:r>
          </a:p>
          <a:p>
            <a:pPr marL="171450" indent="-171450">
              <a:lnSpc>
                <a:spcPct val="150000"/>
              </a:lnSpc>
              <a:buFont typeface="Arial" panose="020B0604020202020204" pitchFamily="34" charset="0"/>
              <a:buChar char="•"/>
            </a:pPr>
            <a:r>
              <a:rPr lang="en-IN" sz="1200" dirty="0"/>
              <a:t>For loop initialization: 1 step</a:t>
            </a:r>
          </a:p>
          <a:p>
            <a:pPr marL="171450" indent="-171450">
              <a:lnSpc>
                <a:spcPct val="150000"/>
              </a:lnSpc>
              <a:buFont typeface="Arial" panose="020B0604020202020204" pitchFamily="34" charset="0"/>
              <a:buChar char="•"/>
            </a:pPr>
            <a:r>
              <a:rPr lang="en-IN" sz="1200" dirty="0"/>
              <a:t>Condition checks: (n−1) steps</a:t>
            </a:r>
          </a:p>
          <a:p>
            <a:pPr marL="171450" indent="-171450">
              <a:lnSpc>
                <a:spcPct val="150000"/>
              </a:lnSpc>
              <a:buFont typeface="Arial" panose="020B0604020202020204" pitchFamily="34" charset="0"/>
              <a:buChar char="•"/>
            </a:pPr>
            <a:r>
              <a:rPr lang="en-IN" sz="1200" dirty="0"/>
              <a:t>Assignments: (n−1) steps</a:t>
            </a:r>
          </a:p>
          <a:p>
            <a:pPr marL="171450" indent="-171450">
              <a:lnSpc>
                <a:spcPct val="150000"/>
              </a:lnSpc>
              <a:buFont typeface="Arial" panose="020B0604020202020204" pitchFamily="34" charset="0"/>
              <a:buChar char="•"/>
            </a:pPr>
            <a:r>
              <a:rPr lang="en-IN" sz="1200" dirty="0"/>
              <a:t>Return statement: 1 step</a:t>
            </a:r>
          </a:p>
          <a:p>
            <a:pPr marL="171450" indent="-171450">
              <a:lnSpc>
                <a:spcPct val="150000"/>
              </a:lnSpc>
              <a:buFont typeface="Arial" panose="020B0604020202020204" pitchFamily="34" charset="0"/>
              <a:buChar char="•"/>
            </a:pPr>
            <a:r>
              <a:rPr lang="en-IN" sz="1200" dirty="0"/>
              <a:t>Total operations in the worst case:</a:t>
            </a:r>
          </a:p>
          <a:p>
            <a:pPr>
              <a:lnSpc>
                <a:spcPct val="150000"/>
              </a:lnSpc>
            </a:pPr>
            <a:r>
              <a:rPr lang="en-IN" sz="1200" dirty="0"/>
              <a:t>     </a:t>
            </a:r>
            <a:r>
              <a:rPr lang="en-IN" sz="1200" dirty="0">
                <a:solidFill>
                  <a:srgbClr val="FF0000"/>
                </a:solidFill>
              </a:rPr>
              <a:t>1+1+(n−1)+(n−1)+1 = 2n+1</a:t>
            </a:r>
            <a:endParaRPr lang="en-US" sz="1200" dirty="0">
              <a:solidFill>
                <a:srgbClr val="FF0000"/>
              </a:solidFill>
            </a:endParaRPr>
          </a:p>
        </p:txBody>
      </p:sp>
    </p:spTree>
    <p:extLst>
      <p:ext uri="{BB962C8B-B14F-4D97-AF65-F5344CB8AC3E}">
        <p14:creationId xmlns:p14="http://schemas.microsoft.com/office/powerpoint/2010/main" val="3831205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0C21-D6C7-CF6B-5B10-A1DE9C50783A}"/>
              </a:ext>
            </a:extLst>
          </p:cNvPr>
          <p:cNvSpPr>
            <a:spLocks noGrp="1"/>
          </p:cNvSpPr>
          <p:nvPr>
            <p:ph type="title"/>
          </p:nvPr>
        </p:nvSpPr>
        <p:spPr>
          <a:xfrm>
            <a:off x="311700" y="170705"/>
            <a:ext cx="8520600" cy="572700"/>
          </a:xfrm>
        </p:spPr>
        <p:txBody>
          <a:bodyPr/>
          <a:lstStyle/>
          <a:p>
            <a:r>
              <a:rPr lang="en-US" dirty="0"/>
              <a:t>Loop invariant and the correctness of the algorithm</a:t>
            </a:r>
          </a:p>
        </p:txBody>
      </p:sp>
      <p:sp>
        <p:nvSpPr>
          <p:cNvPr id="3" name="TextBox 2">
            <a:extLst>
              <a:ext uri="{FF2B5EF4-FFF2-40B4-BE49-F238E27FC236}">
                <a16:creationId xmlns:a16="http://schemas.microsoft.com/office/drawing/2014/main" id="{A36CB732-4524-D03E-188C-043F096AA688}"/>
              </a:ext>
            </a:extLst>
          </p:cNvPr>
          <p:cNvSpPr txBox="1"/>
          <p:nvPr/>
        </p:nvSpPr>
        <p:spPr>
          <a:xfrm>
            <a:off x="311700" y="932688"/>
            <a:ext cx="8520600" cy="1384995"/>
          </a:xfrm>
          <a:prstGeom prst="rect">
            <a:avLst/>
          </a:prstGeom>
          <a:noFill/>
        </p:spPr>
        <p:txBody>
          <a:bodyPr wrap="square" rtlCol="0">
            <a:spAutoFit/>
          </a:bodyPr>
          <a:lstStyle/>
          <a:p>
            <a:r>
              <a:rPr lang="en-IN" b="0" i="0" dirty="0">
                <a:solidFill>
                  <a:schemeClr val="tx1"/>
                </a:solidFill>
                <a:effectLst/>
                <a:highlight>
                  <a:srgbClr val="FFFFFF"/>
                </a:highlight>
                <a:latin typeface="Nunito" pitchFamily="2" charset="77"/>
              </a:rPr>
              <a:t>A loop invariant is a condition [among program variables] that is necessarily true immediately before and immediately after each iteration of a loop.</a:t>
            </a:r>
          </a:p>
          <a:p>
            <a:r>
              <a:rPr lang="en-IN" b="0" i="0" dirty="0">
                <a:solidFill>
                  <a:schemeClr val="tx1"/>
                </a:solidFill>
                <a:effectLst/>
                <a:highlight>
                  <a:srgbClr val="FFFFFF"/>
                </a:highlight>
                <a:latin typeface="Nunito" pitchFamily="2" charset="77"/>
              </a:rPr>
              <a:t>A loop invariant is some predicate (condition) that holds for every iteration of the loop.</a:t>
            </a:r>
            <a:endParaRPr lang="en-IN" dirty="0">
              <a:solidFill>
                <a:schemeClr val="tx1"/>
              </a:solidFill>
              <a:highlight>
                <a:srgbClr val="FFFFFF"/>
              </a:highlight>
              <a:latin typeface="Nunito" pitchFamily="2" charset="77"/>
            </a:endParaRPr>
          </a:p>
          <a:p>
            <a:endParaRPr lang="en-IN" dirty="0">
              <a:solidFill>
                <a:schemeClr val="tx1"/>
              </a:solidFill>
              <a:highlight>
                <a:srgbClr val="FFFFFF"/>
              </a:highlight>
              <a:latin typeface="Nunito" pitchFamily="2" charset="77"/>
            </a:endParaRPr>
          </a:p>
          <a:p>
            <a:r>
              <a:rPr lang="en-IN" b="0" i="0" dirty="0">
                <a:solidFill>
                  <a:schemeClr val="tx1"/>
                </a:solidFill>
                <a:effectLst/>
                <a:highlight>
                  <a:srgbClr val="FFFFFF"/>
                </a:highlight>
                <a:latin typeface="Nunito" pitchFamily="2" charset="77"/>
              </a:rPr>
              <a:t>For example, let’s look at a simple for loop that looks like this:</a:t>
            </a:r>
          </a:p>
          <a:p>
            <a:endParaRPr lang="en-US" dirty="0">
              <a:solidFill>
                <a:schemeClr val="tx1"/>
              </a:solidFill>
            </a:endParaRPr>
          </a:p>
        </p:txBody>
      </p:sp>
      <p:sp>
        <p:nvSpPr>
          <p:cNvPr id="4" name="Rectangle 3">
            <a:extLst>
              <a:ext uri="{FF2B5EF4-FFF2-40B4-BE49-F238E27FC236}">
                <a16:creationId xmlns:a16="http://schemas.microsoft.com/office/drawing/2014/main" id="{02C9D16B-3FAE-73C5-F048-B72932B54EFE}"/>
              </a:ext>
            </a:extLst>
          </p:cNvPr>
          <p:cNvSpPr/>
          <p:nvPr/>
        </p:nvSpPr>
        <p:spPr>
          <a:xfrm>
            <a:off x="311700" y="2212848"/>
            <a:ext cx="1847088" cy="9966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IN" dirty="0">
              <a:solidFill>
                <a:schemeClr val="tx1"/>
              </a:solidFill>
            </a:endParaRPr>
          </a:p>
          <a:p>
            <a:r>
              <a:rPr lang="en-IN" dirty="0">
                <a:solidFill>
                  <a:schemeClr val="tx1"/>
                </a:solidFill>
              </a:rPr>
              <a:t>int j = 9;</a:t>
            </a:r>
          </a:p>
          <a:p>
            <a:r>
              <a:rPr lang="en-IN" dirty="0">
                <a:solidFill>
                  <a:schemeClr val="tx1"/>
                </a:solidFill>
              </a:rPr>
              <a:t>for(int </a:t>
            </a:r>
            <a:r>
              <a:rPr lang="en-IN" dirty="0" err="1">
                <a:solidFill>
                  <a:schemeClr val="tx1"/>
                </a:solidFill>
              </a:rPr>
              <a:t>i</a:t>
            </a:r>
            <a:r>
              <a:rPr lang="en-IN" dirty="0">
                <a:solidFill>
                  <a:schemeClr val="tx1"/>
                </a:solidFill>
              </a:rPr>
              <a:t>=0; </a:t>
            </a:r>
            <a:r>
              <a:rPr lang="en-IN" dirty="0" err="1">
                <a:solidFill>
                  <a:schemeClr val="tx1"/>
                </a:solidFill>
              </a:rPr>
              <a:t>i</a:t>
            </a:r>
            <a:r>
              <a:rPr lang="en-IN" dirty="0">
                <a:solidFill>
                  <a:schemeClr val="tx1"/>
                </a:solidFill>
              </a:rPr>
              <a:t>&lt;10; </a:t>
            </a:r>
            <a:r>
              <a:rPr lang="en-IN" dirty="0" err="1">
                <a:solidFill>
                  <a:schemeClr val="tx1"/>
                </a:solidFill>
              </a:rPr>
              <a:t>i</a:t>
            </a:r>
            <a:r>
              <a:rPr lang="en-IN" dirty="0">
                <a:solidFill>
                  <a:schemeClr val="tx1"/>
                </a:solidFill>
              </a:rPr>
              <a:t>++)</a:t>
            </a:r>
          </a:p>
          <a:p>
            <a:r>
              <a:rPr lang="en-IN" dirty="0">
                <a:solidFill>
                  <a:schemeClr val="tx1"/>
                </a:solidFill>
              </a:rPr>
              <a:t>j--;</a:t>
            </a:r>
            <a:endParaRPr lang="en-US" dirty="0">
              <a:solidFill>
                <a:schemeClr val="tx1"/>
              </a:solidFill>
            </a:endParaRPr>
          </a:p>
          <a:p>
            <a:pPr algn="ctr"/>
            <a:endParaRPr lang="en-US" dirty="0"/>
          </a:p>
        </p:txBody>
      </p:sp>
      <p:sp>
        <p:nvSpPr>
          <p:cNvPr id="5" name="TextBox 4">
            <a:extLst>
              <a:ext uri="{FF2B5EF4-FFF2-40B4-BE49-F238E27FC236}">
                <a16:creationId xmlns:a16="http://schemas.microsoft.com/office/drawing/2014/main" id="{1BD3AE19-5E4D-B22A-BFED-6499A0860440}"/>
              </a:ext>
            </a:extLst>
          </p:cNvPr>
          <p:cNvSpPr txBox="1"/>
          <p:nvPr/>
        </p:nvSpPr>
        <p:spPr>
          <a:xfrm>
            <a:off x="2303262" y="2317683"/>
            <a:ext cx="4987263" cy="738664"/>
          </a:xfrm>
          <a:prstGeom prst="rect">
            <a:avLst/>
          </a:prstGeom>
          <a:noFill/>
          <a:ln>
            <a:solidFill>
              <a:schemeClr val="tx1"/>
            </a:solidFill>
          </a:ln>
        </p:spPr>
        <p:txBody>
          <a:bodyPr wrap="none" rtlCol="0">
            <a:spAutoFit/>
          </a:bodyPr>
          <a:lstStyle/>
          <a:p>
            <a:pPr algn="l" fontAlgn="base"/>
            <a:r>
              <a:rPr lang="en-IN" b="0" i="0" dirty="0">
                <a:solidFill>
                  <a:schemeClr val="tx1"/>
                </a:solidFill>
                <a:effectLst/>
                <a:highlight>
                  <a:srgbClr val="FFFFFF"/>
                </a:highlight>
                <a:latin typeface="Nunito" pitchFamily="2" charset="77"/>
              </a:rPr>
              <a:t>In this example it is true (for every iteration) that </a:t>
            </a:r>
            <a:r>
              <a:rPr lang="en-IN" b="0" i="0" dirty="0" err="1">
                <a:solidFill>
                  <a:schemeClr val="tx1"/>
                </a:solidFill>
                <a:effectLst/>
                <a:highlight>
                  <a:srgbClr val="FFFFFF"/>
                </a:highlight>
                <a:latin typeface="Nunito" pitchFamily="2" charset="77"/>
              </a:rPr>
              <a:t>i</a:t>
            </a:r>
            <a:r>
              <a:rPr lang="en-IN" b="0" i="0" dirty="0">
                <a:solidFill>
                  <a:schemeClr val="tx1"/>
                </a:solidFill>
                <a:effectLst/>
                <a:highlight>
                  <a:srgbClr val="FFFFFF"/>
                </a:highlight>
                <a:latin typeface="Nunito" pitchFamily="2" charset="77"/>
              </a:rPr>
              <a:t> + j == 9.</a:t>
            </a:r>
          </a:p>
          <a:p>
            <a:pPr algn="l" fontAlgn="base"/>
            <a:endParaRPr lang="en-IN" b="0" i="0" dirty="0">
              <a:solidFill>
                <a:schemeClr val="tx1"/>
              </a:solidFill>
              <a:effectLst/>
              <a:highlight>
                <a:srgbClr val="FFFFFF"/>
              </a:highlight>
              <a:latin typeface="Nunito" pitchFamily="2" charset="77"/>
            </a:endParaRPr>
          </a:p>
          <a:p>
            <a:pPr algn="l" fontAlgn="base"/>
            <a:r>
              <a:rPr lang="en-IN" b="0" i="0" dirty="0">
                <a:solidFill>
                  <a:schemeClr val="tx1"/>
                </a:solidFill>
                <a:effectLst/>
                <a:highlight>
                  <a:srgbClr val="FFFFFF"/>
                </a:highlight>
                <a:latin typeface="Nunito" pitchFamily="2" charset="77"/>
              </a:rPr>
              <a:t>A weaker invariant that is also true is that </a:t>
            </a:r>
            <a:r>
              <a:rPr lang="en-IN" b="0" i="0" dirty="0" err="1">
                <a:solidFill>
                  <a:schemeClr val="tx1"/>
                </a:solidFill>
                <a:effectLst/>
                <a:highlight>
                  <a:srgbClr val="FFFFFF"/>
                </a:highlight>
                <a:latin typeface="Nunito" pitchFamily="2" charset="77"/>
              </a:rPr>
              <a:t>i</a:t>
            </a:r>
            <a:r>
              <a:rPr lang="en-IN" b="0" i="0" dirty="0">
                <a:solidFill>
                  <a:schemeClr val="tx1"/>
                </a:solidFill>
                <a:effectLst/>
                <a:highlight>
                  <a:srgbClr val="FFFFFF"/>
                </a:highlight>
                <a:latin typeface="Nunito" pitchFamily="2" charset="77"/>
              </a:rPr>
              <a:t> &gt;= 0 &amp;&amp; </a:t>
            </a:r>
            <a:r>
              <a:rPr lang="en-IN" b="0" i="0" dirty="0" err="1">
                <a:solidFill>
                  <a:schemeClr val="tx1"/>
                </a:solidFill>
                <a:effectLst/>
                <a:highlight>
                  <a:srgbClr val="FFFFFF"/>
                </a:highlight>
                <a:latin typeface="Nunito" pitchFamily="2" charset="77"/>
              </a:rPr>
              <a:t>i</a:t>
            </a:r>
            <a:r>
              <a:rPr lang="en-IN" b="0" i="0" dirty="0">
                <a:solidFill>
                  <a:schemeClr val="tx1"/>
                </a:solidFill>
                <a:effectLst/>
                <a:highlight>
                  <a:srgbClr val="FFFFFF"/>
                </a:highlight>
                <a:latin typeface="Nunito" pitchFamily="2" charset="77"/>
              </a:rPr>
              <a:t> &lt; 10.</a:t>
            </a:r>
          </a:p>
        </p:txBody>
      </p:sp>
      <p:sp>
        <p:nvSpPr>
          <p:cNvPr id="6" name="TextBox 5">
            <a:extLst>
              <a:ext uri="{FF2B5EF4-FFF2-40B4-BE49-F238E27FC236}">
                <a16:creationId xmlns:a16="http://schemas.microsoft.com/office/drawing/2014/main" id="{8DF65356-FF4B-A77D-333D-74E0744A2F6E}"/>
              </a:ext>
            </a:extLst>
          </p:cNvPr>
          <p:cNvSpPr txBox="1"/>
          <p:nvPr/>
        </p:nvSpPr>
        <p:spPr>
          <a:xfrm>
            <a:off x="2465462" y="3687592"/>
            <a:ext cx="4213076" cy="1046440"/>
          </a:xfrm>
          <a:prstGeom prst="rect">
            <a:avLst/>
          </a:prstGeom>
          <a:noFill/>
        </p:spPr>
        <p:txBody>
          <a:bodyPr wrap="square" rtlCol="0">
            <a:spAutoFit/>
          </a:bodyPr>
          <a:lstStyle/>
          <a:p>
            <a:pPr algn="l" fontAlgn="base"/>
            <a:r>
              <a:rPr lang="en-IN" sz="2000" b="0" i="0" dirty="0">
                <a:solidFill>
                  <a:schemeClr val="tx1"/>
                </a:solidFill>
                <a:effectLst/>
                <a:highlight>
                  <a:srgbClr val="FFFFFF"/>
                </a:highlight>
                <a:latin typeface="Nunito" pitchFamily="2" charset="77"/>
              </a:rPr>
              <a:t>The loop invariant must be true:</a:t>
            </a:r>
          </a:p>
          <a:p>
            <a:pPr marL="285750" indent="-285750" algn="l" fontAlgn="base">
              <a:buFont typeface="Arial" panose="020B0604020202020204" pitchFamily="34" charset="0"/>
              <a:buChar char="•"/>
            </a:pPr>
            <a:r>
              <a:rPr lang="en-IN" dirty="0">
                <a:solidFill>
                  <a:schemeClr val="tx1"/>
                </a:solidFill>
                <a:highlight>
                  <a:srgbClr val="FFFFFF"/>
                </a:highlight>
                <a:latin typeface="Nunito" pitchFamily="2" charset="77"/>
              </a:rPr>
              <a:t>B</a:t>
            </a:r>
            <a:r>
              <a:rPr lang="en-IN" b="0" i="0" dirty="0">
                <a:solidFill>
                  <a:schemeClr val="tx1"/>
                </a:solidFill>
                <a:effectLst/>
                <a:highlight>
                  <a:srgbClr val="FFFFFF"/>
                </a:highlight>
                <a:latin typeface="Nunito" pitchFamily="2" charset="77"/>
              </a:rPr>
              <a:t>efore the loop starts</a:t>
            </a:r>
          </a:p>
          <a:p>
            <a:pPr marL="285750" indent="-285750" algn="l" fontAlgn="base">
              <a:buFont typeface="Arial" panose="020B0604020202020204" pitchFamily="34" charset="0"/>
              <a:buChar char="•"/>
            </a:pPr>
            <a:r>
              <a:rPr lang="en-IN" dirty="0">
                <a:solidFill>
                  <a:schemeClr val="tx1"/>
                </a:solidFill>
                <a:highlight>
                  <a:srgbClr val="FFFFFF"/>
                </a:highlight>
                <a:latin typeface="Nunito" pitchFamily="2" charset="77"/>
              </a:rPr>
              <a:t>B</a:t>
            </a:r>
            <a:r>
              <a:rPr lang="en-IN" b="0" i="0" dirty="0">
                <a:solidFill>
                  <a:schemeClr val="tx1"/>
                </a:solidFill>
                <a:effectLst/>
                <a:highlight>
                  <a:srgbClr val="FFFFFF"/>
                </a:highlight>
                <a:latin typeface="Nunito" pitchFamily="2" charset="77"/>
              </a:rPr>
              <a:t>efore each iteration of the loop</a:t>
            </a:r>
          </a:p>
          <a:p>
            <a:pPr marL="285750" indent="-285750" algn="l" fontAlgn="base">
              <a:buFont typeface="Arial" panose="020B0604020202020204" pitchFamily="34" charset="0"/>
              <a:buChar char="•"/>
            </a:pPr>
            <a:r>
              <a:rPr lang="en-IN" dirty="0">
                <a:solidFill>
                  <a:schemeClr val="tx1"/>
                </a:solidFill>
                <a:highlight>
                  <a:srgbClr val="FFFFFF"/>
                </a:highlight>
                <a:latin typeface="Nunito" pitchFamily="2" charset="77"/>
              </a:rPr>
              <a:t>A</a:t>
            </a:r>
            <a:r>
              <a:rPr lang="en-IN" b="0" i="0" dirty="0">
                <a:solidFill>
                  <a:schemeClr val="tx1"/>
                </a:solidFill>
                <a:effectLst/>
                <a:highlight>
                  <a:srgbClr val="FFFFFF"/>
                </a:highlight>
                <a:latin typeface="Nunito" pitchFamily="2" charset="77"/>
              </a:rPr>
              <a:t>fter the loop terminates</a:t>
            </a:r>
          </a:p>
        </p:txBody>
      </p:sp>
    </p:spTree>
    <p:extLst>
      <p:ext uri="{BB962C8B-B14F-4D97-AF65-F5344CB8AC3E}">
        <p14:creationId xmlns:p14="http://schemas.microsoft.com/office/powerpoint/2010/main" val="39318239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5CD2F-C302-34F7-86CF-C07E053165FA}"/>
              </a:ext>
            </a:extLst>
          </p:cNvPr>
          <p:cNvSpPr txBox="1"/>
          <p:nvPr/>
        </p:nvSpPr>
        <p:spPr>
          <a:xfrm>
            <a:off x="401652" y="470019"/>
            <a:ext cx="2807179" cy="400110"/>
          </a:xfrm>
          <a:prstGeom prst="rect">
            <a:avLst/>
          </a:prstGeom>
          <a:noFill/>
        </p:spPr>
        <p:txBody>
          <a:bodyPr wrap="none" rtlCol="0">
            <a:spAutoFit/>
          </a:bodyPr>
          <a:lstStyle/>
          <a:p>
            <a:r>
              <a:rPr lang="en-US" sz="2000" dirty="0"/>
              <a:t>Usage of loop invariant</a:t>
            </a:r>
          </a:p>
        </p:txBody>
      </p:sp>
      <p:sp>
        <p:nvSpPr>
          <p:cNvPr id="4" name="TextBox 3">
            <a:extLst>
              <a:ext uri="{FF2B5EF4-FFF2-40B4-BE49-F238E27FC236}">
                <a16:creationId xmlns:a16="http://schemas.microsoft.com/office/drawing/2014/main" id="{882BB969-3617-AB70-AFD0-3E8768A9AA50}"/>
              </a:ext>
            </a:extLst>
          </p:cNvPr>
          <p:cNvSpPr txBox="1"/>
          <p:nvPr/>
        </p:nvSpPr>
        <p:spPr>
          <a:xfrm>
            <a:off x="572567" y="991312"/>
            <a:ext cx="7879223" cy="4247317"/>
          </a:xfrm>
          <a:prstGeom prst="rect">
            <a:avLst/>
          </a:prstGeom>
          <a:noFill/>
        </p:spPr>
        <p:txBody>
          <a:bodyPr wrap="square" rtlCol="0">
            <a:spAutoFit/>
          </a:bodyPr>
          <a:lstStyle/>
          <a:p>
            <a:pPr marL="285750" indent="-285750">
              <a:buFont typeface="Arial" panose="020B0604020202020204" pitchFamily="34" charset="0"/>
              <a:buChar char="•"/>
            </a:pPr>
            <a:r>
              <a:rPr lang="en-IN" sz="1200" b="0" i="0" dirty="0">
                <a:solidFill>
                  <a:schemeClr val="tx1"/>
                </a:solidFill>
                <a:effectLst/>
                <a:highlight>
                  <a:srgbClr val="FFFFFF"/>
                </a:highlight>
                <a:latin typeface="Nunito" pitchFamily="2" charset="77"/>
              </a:rPr>
              <a:t>Loop invariants capture key facts that explain why code works. This means that if you write code in which the loop invariant is not obvious, you should add a comment that gives the loop invariant.</a:t>
            </a:r>
          </a:p>
          <a:p>
            <a:pPr marL="285750" indent="-285750">
              <a:buFont typeface="Arial" panose="020B0604020202020204" pitchFamily="34" charset="0"/>
              <a:buChar char="•"/>
            </a:pPr>
            <a:endParaRPr lang="en-IN" sz="1200" b="0" i="0" dirty="0">
              <a:solidFill>
                <a:schemeClr val="tx1"/>
              </a:solidFill>
              <a:effectLst/>
              <a:highlight>
                <a:srgbClr val="FFFFFF"/>
              </a:highlight>
              <a:latin typeface="Nunito" pitchFamily="2" charset="77"/>
            </a:endParaRPr>
          </a:p>
          <a:p>
            <a:pPr marL="285750" indent="-285750">
              <a:buFont typeface="Arial" panose="020B0604020202020204" pitchFamily="34" charset="0"/>
              <a:buChar char="•"/>
            </a:pPr>
            <a:r>
              <a:rPr lang="en-IN" sz="1200" b="0" i="0" dirty="0">
                <a:solidFill>
                  <a:schemeClr val="tx1"/>
                </a:solidFill>
                <a:effectLst/>
                <a:highlight>
                  <a:srgbClr val="FFFFFF"/>
                </a:highlight>
                <a:latin typeface="Nunito" pitchFamily="2" charset="77"/>
              </a:rPr>
              <a:t>A loop Invariant can help in the design of iterative algorithms when considered an assertion that expresses important relationships among the variables that must be true at the start of every iteration and when the loop terminates. </a:t>
            </a:r>
          </a:p>
          <a:p>
            <a:pPr marL="285750" indent="-285750">
              <a:buFont typeface="Arial" panose="020B0604020202020204" pitchFamily="34" charset="0"/>
              <a:buChar char="•"/>
            </a:pPr>
            <a:endParaRPr lang="en-IN" sz="1200" dirty="0">
              <a:solidFill>
                <a:schemeClr val="tx1"/>
              </a:solidFill>
              <a:highlight>
                <a:srgbClr val="FFFFFF"/>
              </a:highlight>
              <a:latin typeface="Nunito" pitchFamily="2" charset="77"/>
            </a:endParaRPr>
          </a:p>
          <a:p>
            <a:pPr marL="285750" indent="-285750">
              <a:buFont typeface="Arial" panose="020B0604020202020204" pitchFamily="34" charset="0"/>
              <a:buChar char="•"/>
            </a:pPr>
            <a:r>
              <a:rPr lang="en-IN" sz="1200" b="0" i="0" dirty="0">
                <a:solidFill>
                  <a:schemeClr val="tx1"/>
                </a:solidFill>
                <a:effectLst/>
                <a:highlight>
                  <a:srgbClr val="FFFFFF"/>
                </a:highlight>
                <a:latin typeface="Nunito" pitchFamily="2" charset="77"/>
              </a:rPr>
              <a:t>Loop invariants are used to reason about the correctness of computer programs. Intuition or trial and error can be used to write easy algorithms however when the complexity of the problem increases, it is better to use formal methods such as loop invariants.</a:t>
            </a:r>
          </a:p>
          <a:p>
            <a:pPr marL="285750" indent="-285750">
              <a:buFont typeface="Arial" panose="020B0604020202020204" pitchFamily="34" charset="0"/>
              <a:buChar char="•"/>
            </a:pPr>
            <a:endParaRPr lang="en-IN" sz="1200" b="0" i="0" dirty="0">
              <a:solidFill>
                <a:schemeClr val="tx1"/>
              </a:solidFill>
              <a:effectLst/>
              <a:highlight>
                <a:srgbClr val="FFFFFF"/>
              </a:highlight>
              <a:latin typeface="Nunito" pitchFamily="2" charset="77"/>
            </a:endParaRPr>
          </a:p>
          <a:p>
            <a:pPr marL="285750" indent="-285750">
              <a:buFont typeface="Arial" panose="020B0604020202020204" pitchFamily="34" charset="0"/>
              <a:buChar char="•"/>
            </a:pPr>
            <a:r>
              <a:rPr lang="en-IN" sz="1200" b="0" i="0" dirty="0">
                <a:solidFill>
                  <a:schemeClr val="tx1"/>
                </a:solidFill>
                <a:effectLst/>
                <a:highlight>
                  <a:srgbClr val="FFFFFF"/>
                </a:highlight>
                <a:latin typeface="Nunito" pitchFamily="2" charset="77"/>
              </a:rPr>
              <a:t>Loop invariants can be used to prove the correctness of an algorithm, debug an existing algorithm without even tracing the code or develop an algorithm directly from specification.</a:t>
            </a:r>
          </a:p>
          <a:p>
            <a:pPr marL="285750" indent="-285750">
              <a:buFont typeface="Arial" panose="020B0604020202020204" pitchFamily="34" charset="0"/>
              <a:buChar char="•"/>
            </a:pPr>
            <a:endParaRPr lang="en-US" sz="1200" dirty="0">
              <a:solidFill>
                <a:schemeClr val="tx1"/>
              </a:solidFill>
            </a:endParaRPr>
          </a:p>
          <a:p>
            <a:pPr algn="l" fontAlgn="base">
              <a:lnSpc>
                <a:spcPct val="150000"/>
              </a:lnSpc>
            </a:pPr>
            <a:r>
              <a:rPr lang="en-IN" sz="1200" b="0" i="0" dirty="0">
                <a:solidFill>
                  <a:srgbClr val="273239"/>
                </a:solidFill>
                <a:effectLst/>
                <a:highlight>
                  <a:srgbClr val="FFFFFF"/>
                </a:highlight>
                <a:latin typeface="Nunito" pitchFamily="2" charset="77"/>
              </a:rPr>
              <a:t>A good loop invariant should satisfy three properties:</a:t>
            </a:r>
          </a:p>
          <a:p>
            <a:pPr marL="171450" indent="-171450" algn="l" fontAlgn="base">
              <a:lnSpc>
                <a:spcPct val="150000"/>
              </a:lnSpc>
              <a:buFont typeface="Arial" panose="020B0604020202020204" pitchFamily="34" charset="0"/>
              <a:buChar char="•"/>
            </a:pPr>
            <a:r>
              <a:rPr lang="en-IN" sz="1200" b="1" i="0" dirty="0">
                <a:solidFill>
                  <a:srgbClr val="273239"/>
                </a:solidFill>
                <a:effectLst/>
                <a:highlight>
                  <a:srgbClr val="FFFFFF"/>
                </a:highlight>
                <a:latin typeface="Nunito" pitchFamily="2" charset="77"/>
              </a:rPr>
              <a:t>Initialization: </a:t>
            </a:r>
            <a:r>
              <a:rPr lang="en-IN" sz="1200" b="0" i="0" dirty="0">
                <a:solidFill>
                  <a:srgbClr val="273239"/>
                </a:solidFill>
                <a:effectLst/>
                <a:highlight>
                  <a:srgbClr val="FFFFFF"/>
                </a:highlight>
                <a:latin typeface="Nunito" pitchFamily="2" charset="77"/>
              </a:rPr>
              <a:t>The loop invariant must be true before the first execution of the loop.</a:t>
            </a:r>
          </a:p>
          <a:p>
            <a:pPr marL="171450" indent="-171450" algn="l" fontAlgn="base">
              <a:lnSpc>
                <a:spcPct val="150000"/>
              </a:lnSpc>
              <a:buFont typeface="Arial" panose="020B0604020202020204" pitchFamily="34" charset="0"/>
              <a:buChar char="•"/>
            </a:pPr>
            <a:r>
              <a:rPr lang="en-IN" sz="1200" b="1" i="0" dirty="0">
                <a:solidFill>
                  <a:srgbClr val="273239"/>
                </a:solidFill>
                <a:effectLst/>
                <a:highlight>
                  <a:srgbClr val="FFFFFF"/>
                </a:highlight>
                <a:latin typeface="Nunito" pitchFamily="2" charset="77"/>
              </a:rPr>
              <a:t>Maintenance:</a:t>
            </a:r>
            <a:r>
              <a:rPr lang="en-IN" sz="1200" b="0" i="0" dirty="0">
                <a:solidFill>
                  <a:srgbClr val="273239"/>
                </a:solidFill>
                <a:effectLst/>
                <a:highlight>
                  <a:srgbClr val="FFFFFF"/>
                </a:highlight>
                <a:latin typeface="Nunito" pitchFamily="2" charset="77"/>
              </a:rPr>
              <a:t> If the invariant is true before an iteration of the loop, it should be true also after the iteration.</a:t>
            </a:r>
          </a:p>
          <a:p>
            <a:pPr marL="171450" indent="-171450" algn="l" fontAlgn="base">
              <a:lnSpc>
                <a:spcPct val="150000"/>
              </a:lnSpc>
              <a:buFont typeface="Arial" panose="020B0604020202020204" pitchFamily="34" charset="0"/>
              <a:buChar char="•"/>
            </a:pPr>
            <a:r>
              <a:rPr lang="en-IN" sz="1200" b="1" i="0" dirty="0">
                <a:solidFill>
                  <a:srgbClr val="273239"/>
                </a:solidFill>
                <a:effectLst/>
                <a:highlight>
                  <a:srgbClr val="FFFFFF"/>
                </a:highlight>
                <a:latin typeface="Nunito" pitchFamily="2" charset="77"/>
              </a:rPr>
              <a:t>Termination:</a:t>
            </a:r>
            <a:r>
              <a:rPr lang="en-IN" sz="1200" b="0" i="0" dirty="0">
                <a:solidFill>
                  <a:srgbClr val="273239"/>
                </a:solidFill>
                <a:effectLst/>
                <a:highlight>
                  <a:srgbClr val="FFFFFF"/>
                </a:highlight>
                <a:latin typeface="Nunito" pitchFamily="2" charset="77"/>
              </a:rPr>
              <a:t> When the loop is terminated the invariant should tell us something useful, something that helps us understand the algorithm.</a:t>
            </a:r>
          </a:p>
          <a:p>
            <a:endParaRPr lang="en-US" sz="1200" dirty="0">
              <a:solidFill>
                <a:schemeClr val="tx1"/>
              </a:solidFill>
            </a:endParaRPr>
          </a:p>
        </p:txBody>
      </p:sp>
    </p:spTree>
    <p:extLst>
      <p:ext uri="{BB962C8B-B14F-4D97-AF65-F5344CB8AC3E}">
        <p14:creationId xmlns:p14="http://schemas.microsoft.com/office/powerpoint/2010/main" val="146012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721D-C169-D1D5-EED1-F08949D09DAC}"/>
              </a:ext>
            </a:extLst>
          </p:cNvPr>
          <p:cNvSpPr>
            <a:spLocks noGrp="1"/>
          </p:cNvSpPr>
          <p:nvPr>
            <p:ph type="title"/>
          </p:nvPr>
        </p:nvSpPr>
        <p:spPr/>
        <p:txBody>
          <a:bodyPr/>
          <a:lstStyle/>
          <a:p>
            <a:r>
              <a:rPr lang="en-US" dirty="0"/>
              <a:t>Recurrence Relation</a:t>
            </a:r>
          </a:p>
        </p:txBody>
      </p:sp>
      <p:sp>
        <p:nvSpPr>
          <p:cNvPr id="3" name="TextBox 2">
            <a:extLst>
              <a:ext uri="{FF2B5EF4-FFF2-40B4-BE49-F238E27FC236}">
                <a16:creationId xmlns:a16="http://schemas.microsoft.com/office/drawing/2014/main" id="{BDF5342F-76B7-6A11-7C7F-C5836B15231E}"/>
              </a:ext>
            </a:extLst>
          </p:cNvPr>
          <p:cNvSpPr txBox="1"/>
          <p:nvPr/>
        </p:nvSpPr>
        <p:spPr>
          <a:xfrm>
            <a:off x="431515" y="1202076"/>
            <a:ext cx="8400785" cy="738664"/>
          </a:xfrm>
          <a:prstGeom prst="rect">
            <a:avLst/>
          </a:prstGeom>
          <a:noFill/>
        </p:spPr>
        <p:txBody>
          <a:bodyPr wrap="square" rtlCol="0">
            <a:spAutoFit/>
          </a:bodyPr>
          <a:lstStyle/>
          <a:p>
            <a:r>
              <a:rPr lang="en-IN" b="0" dirty="0">
                <a:solidFill>
                  <a:schemeClr val="tx1"/>
                </a:solidFill>
                <a:effectLst/>
                <a:highlight>
                  <a:srgbClr val="F9F9F9"/>
                </a:highlight>
                <a:latin typeface="Nunito" pitchFamily="2" charset="77"/>
              </a:rPr>
              <a:t>A </a:t>
            </a:r>
            <a:r>
              <a:rPr lang="en-IN" b="1" dirty="0">
                <a:solidFill>
                  <a:schemeClr val="tx1"/>
                </a:solidFill>
                <a:effectLst/>
                <a:highlight>
                  <a:srgbClr val="F9F9F9"/>
                </a:highlight>
                <a:latin typeface="Nunito" pitchFamily="2" charset="77"/>
              </a:rPr>
              <a:t>recurrence relation</a:t>
            </a:r>
            <a:r>
              <a:rPr lang="en-IN" b="0" dirty="0">
                <a:solidFill>
                  <a:schemeClr val="tx1"/>
                </a:solidFill>
                <a:effectLst/>
                <a:highlight>
                  <a:srgbClr val="F9F9F9"/>
                </a:highlight>
                <a:latin typeface="Nunito" pitchFamily="2" charset="77"/>
              </a:rPr>
              <a:t> is a mathematical expression that defines a sequence in terms of its previous terms. In the context of algorithmic analysis, it is often used to model the time complexity of recursive algorithms.</a:t>
            </a:r>
            <a:endParaRPr lang="en-US" dirty="0">
              <a:solidFill>
                <a:schemeClr val="tx1"/>
              </a:solidFill>
            </a:endParaRPr>
          </a:p>
        </p:txBody>
      </p:sp>
      <p:sp>
        <p:nvSpPr>
          <p:cNvPr id="10" name="TextBox 9">
            <a:extLst>
              <a:ext uri="{FF2B5EF4-FFF2-40B4-BE49-F238E27FC236}">
                <a16:creationId xmlns:a16="http://schemas.microsoft.com/office/drawing/2014/main" id="{7A7D00DF-F804-C776-1B30-7339D597B576}"/>
              </a:ext>
            </a:extLst>
          </p:cNvPr>
          <p:cNvSpPr txBox="1"/>
          <p:nvPr/>
        </p:nvSpPr>
        <p:spPr>
          <a:xfrm>
            <a:off x="311700" y="2125091"/>
            <a:ext cx="8184118" cy="2646878"/>
          </a:xfrm>
          <a:prstGeom prst="rect">
            <a:avLst/>
          </a:prstGeom>
          <a:noFill/>
        </p:spPr>
        <p:txBody>
          <a:bodyPr wrap="square" rtlCol="0">
            <a:spAutoFit/>
          </a:bodyPr>
          <a:lstStyle/>
          <a:p>
            <a:pPr algn="l" fontAlgn="base"/>
            <a:r>
              <a:rPr lang="en-IN" sz="2000" b="1" i="0" u="sng" dirty="0">
                <a:solidFill>
                  <a:srgbClr val="273239"/>
                </a:solidFill>
                <a:effectLst/>
                <a:highlight>
                  <a:srgbClr val="FFFFFF"/>
                </a:highlight>
                <a:latin typeface="Nunito" pitchFamily="2" charset="77"/>
              </a:rPr>
              <a:t>Significance of Recurrence Relations in DSA:</a:t>
            </a:r>
          </a:p>
          <a:p>
            <a:pPr algn="l" fontAlgn="base"/>
            <a:endParaRPr lang="en-IN" sz="2000" b="1" i="0" dirty="0">
              <a:solidFill>
                <a:srgbClr val="273239"/>
              </a:solidFill>
              <a:effectLst/>
              <a:highlight>
                <a:srgbClr val="FFFFFF"/>
              </a:highlight>
              <a:latin typeface="Nunito" pitchFamily="2" charset="77"/>
            </a:endParaRPr>
          </a:p>
          <a:p>
            <a:pPr algn="l" rtl="0" fontAlgn="base"/>
            <a:r>
              <a:rPr lang="en-IN" b="1" i="0" dirty="0">
                <a:solidFill>
                  <a:srgbClr val="273239"/>
                </a:solidFill>
                <a:effectLst/>
                <a:highlight>
                  <a:srgbClr val="FFFFFF"/>
                </a:highlight>
                <a:latin typeface="Nunito" pitchFamily="2" charset="77"/>
              </a:rPr>
              <a:t>Recurrence Relations</a:t>
            </a:r>
            <a:r>
              <a:rPr lang="en-IN" b="0" i="0" dirty="0">
                <a:solidFill>
                  <a:srgbClr val="273239"/>
                </a:solidFill>
                <a:effectLst/>
                <a:highlight>
                  <a:srgbClr val="FFFFFF"/>
                </a:highlight>
                <a:latin typeface="Nunito" pitchFamily="2" charset="77"/>
              </a:rPr>
              <a:t> play a significant role in analysing and optimizing the complexity of algorithms. Having a strong understanding of </a:t>
            </a:r>
            <a:r>
              <a:rPr lang="en-IN" b="1" i="0" dirty="0">
                <a:solidFill>
                  <a:srgbClr val="273239"/>
                </a:solidFill>
                <a:effectLst/>
                <a:highlight>
                  <a:srgbClr val="FFFFFF"/>
                </a:highlight>
                <a:latin typeface="Nunito" pitchFamily="2" charset="77"/>
              </a:rPr>
              <a:t>Recurrence Relations</a:t>
            </a:r>
            <a:r>
              <a:rPr lang="en-IN" b="0" i="0" dirty="0">
                <a:solidFill>
                  <a:srgbClr val="273239"/>
                </a:solidFill>
                <a:effectLst/>
                <a:highlight>
                  <a:srgbClr val="FFFFFF"/>
                </a:highlight>
                <a:latin typeface="Nunito" pitchFamily="2" charset="77"/>
              </a:rPr>
              <a:t> play a great role in developing the problem-solving skills of an individual. Some of the common uses of </a:t>
            </a:r>
            <a:r>
              <a:rPr lang="en-IN" b="1" i="0" dirty="0">
                <a:solidFill>
                  <a:srgbClr val="273239"/>
                </a:solidFill>
                <a:effectLst/>
                <a:highlight>
                  <a:srgbClr val="FFFFFF"/>
                </a:highlight>
                <a:latin typeface="Nunito" pitchFamily="2" charset="77"/>
              </a:rPr>
              <a:t>Recurrence Relations</a:t>
            </a:r>
            <a:r>
              <a:rPr lang="en-IN" b="0" i="0" dirty="0">
                <a:solidFill>
                  <a:srgbClr val="273239"/>
                </a:solidFill>
                <a:effectLst/>
                <a:highlight>
                  <a:srgbClr val="FFFFFF"/>
                </a:highlight>
                <a:latin typeface="Nunito" pitchFamily="2" charset="77"/>
              </a:rPr>
              <a:t> are:</a:t>
            </a:r>
          </a:p>
          <a:p>
            <a:pPr algn="l" rtl="0" fontAlgn="base"/>
            <a:endParaRPr lang="en-IN" b="0" i="0" dirty="0">
              <a:solidFill>
                <a:srgbClr val="273239"/>
              </a:solidFill>
              <a:effectLst/>
              <a:highlight>
                <a:srgbClr val="FFFFFF"/>
              </a:highlight>
              <a:latin typeface="Nunito" pitchFamily="2" charset="77"/>
            </a:endParaRPr>
          </a:p>
          <a:p>
            <a:pPr marL="285750" indent="-285750" algn="l" fontAlgn="base">
              <a:buFont typeface="Arial" panose="020B0604020202020204" pitchFamily="34" charset="0"/>
              <a:buChar char="•"/>
            </a:pPr>
            <a:r>
              <a:rPr lang="en-IN" b="0" i="0" dirty="0">
                <a:solidFill>
                  <a:srgbClr val="273239"/>
                </a:solidFill>
                <a:effectLst/>
                <a:highlight>
                  <a:srgbClr val="FFFFFF"/>
                </a:highlight>
                <a:latin typeface="Nunito" pitchFamily="2" charset="77"/>
              </a:rPr>
              <a:t>Time Complexity Analysis</a:t>
            </a:r>
          </a:p>
          <a:p>
            <a:pPr marL="285750" indent="-285750" algn="l" fontAlgn="base">
              <a:buFont typeface="Arial" panose="020B0604020202020204" pitchFamily="34" charset="0"/>
              <a:buChar char="•"/>
            </a:pPr>
            <a:r>
              <a:rPr lang="en-IN" b="0" i="0" dirty="0">
                <a:solidFill>
                  <a:srgbClr val="273239"/>
                </a:solidFill>
                <a:effectLst/>
                <a:highlight>
                  <a:srgbClr val="FFFFFF"/>
                </a:highlight>
                <a:latin typeface="Nunito" pitchFamily="2" charset="77"/>
              </a:rPr>
              <a:t>Generalizing Divide and Conquer Algorithms</a:t>
            </a:r>
          </a:p>
          <a:p>
            <a:pPr marL="285750" indent="-285750" algn="l" fontAlgn="base">
              <a:buFont typeface="Arial" panose="020B0604020202020204" pitchFamily="34" charset="0"/>
              <a:buChar char="•"/>
            </a:pPr>
            <a:r>
              <a:rPr lang="en-IN" b="0" i="0" dirty="0">
                <a:solidFill>
                  <a:srgbClr val="273239"/>
                </a:solidFill>
                <a:effectLst/>
                <a:highlight>
                  <a:srgbClr val="FFFFFF"/>
                </a:highlight>
                <a:latin typeface="Nunito" pitchFamily="2" charset="77"/>
              </a:rPr>
              <a:t>Analysing Recursive Algorithms</a:t>
            </a:r>
          </a:p>
          <a:p>
            <a:pPr marL="285750" indent="-285750" algn="l" fontAlgn="base">
              <a:buFont typeface="Arial" panose="020B0604020202020204" pitchFamily="34" charset="0"/>
              <a:buChar char="•"/>
            </a:pPr>
            <a:r>
              <a:rPr lang="en-IN" b="0" i="0" dirty="0">
                <a:solidFill>
                  <a:srgbClr val="273239"/>
                </a:solidFill>
                <a:effectLst/>
                <a:highlight>
                  <a:srgbClr val="FFFFFF"/>
                </a:highlight>
                <a:latin typeface="Nunito" pitchFamily="2" charset="77"/>
              </a:rPr>
              <a:t>Defining State and Transitions for Dynamic Programming.</a:t>
            </a:r>
          </a:p>
          <a:p>
            <a:endParaRPr lang="en-US" dirty="0"/>
          </a:p>
        </p:txBody>
      </p:sp>
    </p:spTree>
    <p:extLst>
      <p:ext uri="{BB962C8B-B14F-4D97-AF65-F5344CB8AC3E}">
        <p14:creationId xmlns:p14="http://schemas.microsoft.com/office/powerpoint/2010/main" val="4051843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484CE-520E-D4D7-722D-0C41A22F3AAD}"/>
              </a:ext>
            </a:extLst>
          </p:cNvPr>
          <p:cNvSpPr txBox="1"/>
          <p:nvPr/>
        </p:nvSpPr>
        <p:spPr>
          <a:xfrm>
            <a:off x="444130" y="1294477"/>
            <a:ext cx="4232953" cy="2554545"/>
          </a:xfrm>
          <a:prstGeom prst="rect">
            <a:avLst/>
          </a:prstGeom>
          <a:noFill/>
        </p:spPr>
        <p:txBody>
          <a:bodyPr wrap="square" rtlCol="0">
            <a:spAutoFit/>
          </a:bodyPr>
          <a:lstStyle/>
          <a:p>
            <a:r>
              <a:rPr lang="en-IN" sz="2000" b="0" i="0" dirty="0">
                <a:solidFill>
                  <a:schemeClr val="tx1"/>
                </a:solidFill>
                <a:effectLst/>
                <a:highlight>
                  <a:srgbClr val="FFFFFF"/>
                </a:highlight>
                <a:latin typeface="inter-regular"/>
              </a:rPr>
              <a:t>There are four methods for solving Recurrence:</a:t>
            </a:r>
          </a:p>
          <a:p>
            <a:endParaRPr lang="en-IN" sz="2000" b="0" i="0" dirty="0">
              <a:solidFill>
                <a:schemeClr val="tx1"/>
              </a:solidFill>
              <a:effectLst/>
              <a:highlight>
                <a:srgbClr val="FFFFFF"/>
              </a:highlight>
              <a:latin typeface="inter-regular"/>
            </a:endParaRPr>
          </a:p>
          <a:p>
            <a:pPr marL="342900" indent="-342900" algn="just">
              <a:buFont typeface="+mj-lt"/>
              <a:buAutoNum type="arabicPeriod"/>
            </a:pPr>
            <a:r>
              <a:rPr lang="en-IN" sz="2000" strike="noStrike" dirty="0">
                <a:solidFill>
                  <a:schemeClr val="tx1"/>
                </a:solidFill>
                <a:effectLst/>
                <a:highlight>
                  <a:srgbClr val="FFFFFF"/>
                </a:highlight>
                <a:latin typeface="inter-regular"/>
                <a:hlinkClick r:id="rId2">
                  <a:extLst>
                    <a:ext uri="{A12FA001-AC4F-418D-AE19-62706E023703}">
                      <ahyp:hlinkClr xmlns:ahyp="http://schemas.microsoft.com/office/drawing/2018/hyperlinkcolor" val="tx"/>
                    </a:ext>
                  </a:extLst>
                </a:hlinkClick>
              </a:rPr>
              <a:t>Substitution Method</a:t>
            </a:r>
            <a:endParaRPr lang="en-IN" sz="2000" dirty="0">
              <a:solidFill>
                <a:schemeClr val="tx1"/>
              </a:solidFill>
              <a:effectLst/>
              <a:highlight>
                <a:srgbClr val="FFFFFF"/>
              </a:highlight>
              <a:latin typeface="inter-regular"/>
            </a:endParaRPr>
          </a:p>
          <a:p>
            <a:pPr marL="342900" indent="-342900" algn="just">
              <a:buFont typeface="+mj-lt"/>
              <a:buAutoNum type="arabicPeriod"/>
            </a:pPr>
            <a:r>
              <a:rPr lang="en-IN" sz="2000" strike="noStrike" dirty="0">
                <a:solidFill>
                  <a:schemeClr val="tx1"/>
                </a:solidFill>
                <a:effectLst/>
                <a:highlight>
                  <a:srgbClr val="FFFFFF"/>
                </a:highlight>
                <a:latin typeface="inter-regular"/>
                <a:hlinkClick r:id="rId3">
                  <a:extLst>
                    <a:ext uri="{A12FA001-AC4F-418D-AE19-62706E023703}">
                      <ahyp:hlinkClr xmlns:ahyp="http://schemas.microsoft.com/office/drawing/2018/hyperlinkcolor" val="tx"/>
                    </a:ext>
                  </a:extLst>
                </a:hlinkClick>
              </a:rPr>
              <a:t>Iteration Method</a:t>
            </a:r>
            <a:endParaRPr lang="en-IN" sz="2000" dirty="0">
              <a:solidFill>
                <a:schemeClr val="tx1"/>
              </a:solidFill>
              <a:effectLst/>
              <a:highlight>
                <a:srgbClr val="FFFFFF"/>
              </a:highlight>
              <a:latin typeface="inter-regular"/>
            </a:endParaRPr>
          </a:p>
          <a:p>
            <a:pPr marL="342900" indent="-342900" algn="just">
              <a:buFont typeface="+mj-lt"/>
              <a:buAutoNum type="arabicPeriod"/>
            </a:pPr>
            <a:r>
              <a:rPr lang="en-IN" sz="2000" strike="noStrike" dirty="0">
                <a:solidFill>
                  <a:schemeClr val="tx1"/>
                </a:solidFill>
                <a:effectLst/>
                <a:highlight>
                  <a:srgbClr val="FFFFFF"/>
                </a:highlight>
                <a:latin typeface="inter-regular"/>
                <a:hlinkClick r:id="rId4">
                  <a:extLst>
                    <a:ext uri="{A12FA001-AC4F-418D-AE19-62706E023703}">
                      <ahyp:hlinkClr xmlns:ahyp="http://schemas.microsoft.com/office/drawing/2018/hyperlinkcolor" val="tx"/>
                    </a:ext>
                  </a:extLst>
                </a:hlinkClick>
              </a:rPr>
              <a:t>Recursion Tree Method</a:t>
            </a:r>
            <a:endParaRPr lang="en-IN" sz="2000" dirty="0">
              <a:solidFill>
                <a:schemeClr val="tx1"/>
              </a:solidFill>
              <a:effectLst/>
              <a:highlight>
                <a:srgbClr val="FFFFFF"/>
              </a:highlight>
              <a:latin typeface="inter-regular"/>
            </a:endParaRPr>
          </a:p>
          <a:p>
            <a:pPr marL="342900" indent="-342900" algn="just">
              <a:buFont typeface="+mj-lt"/>
              <a:buAutoNum type="arabicPeriod"/>
            </a:pPr>
            <a:r>
              <a:rPr lang="en-IN" sz="2000" strike="noStrike" dirty="0">
                <a:solidFill>
                  <a:schemeClr val="tx1"/>
                </a:solidFill>
                <a:effectLst/>
                <a:highlight>
                  <a:srgbClr val="FFFFFF"/>
                </a:highlight>
                <a:latin typeface="inter-regular"/>
                <a:hlinkClick r:id="rId5">
                  <a:extLst>
                    <a:ext uri="{A12FA001-AC4F-418D-AE19-62706E023703}">
                      <ahyp:hlinkClr xmlns:ahyp="http://schemas.microsoft.com/office/drawing/2018/hyperlinkcolor" val="tx"/>
                    </a:ext>
                  </a:extLst>
                </a:hlinkClick>
              </a:rPr>
              <a:t>Master Method</a:t>
            </a:r>
            <a:endParaRPr lang="en-IN" sz="2000" dirty="0">
              <a:solidFill>
                <a:schemeClr val="tx1"/>
              </a:solidFill>
              <a:effectLst/>
              <a:highlight>
                <a:srgbClr val="FFFFFF"/>
              </a:highlight>
              <a:latin typeface="inter-regular"/>
            </a:endParaRPr>
          </a:p>
          <a:p>
            <a:endParaRPr lang="en-US" sz="2000" dirty="0">
              <a:solidFill>
                <a:schemeClr val="tx1"/>
              </a:solidFill>
            </a:endParaRPr>
          </a:p>
        </p:txBody>
      </p:sp>
    </p:spTree>
    <p:extLst>
      <p:ext uri="{BB962C8B-B14F-4D97-AF65-F5344CB8AC3E}">
        <p14:creationId xmlns:p14="http://schemas.microsoft.com/office/powerpoint/2010/main" val="2363081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E0D7-9898-F665-9DE3-56F2D1C08218}"/>
              </a:ext>
            </a:extLst>
          </p:cNvPr>
          <p:cNvSpPr>
            <a:spLocks noGrp="1"/>
          </p:cNvSpPr>
          <p:nvPr>
            <p:ph type="title"/>
          </p:nvPr>
        </p:nvSpPr>
        <p:spPr>
          <a:xfrm>
            <a:off x="311699" y="167512"/>
            <a:ext cx="8520600" cy="572700"/>
          </a:xfrm>
        </p:spPr>
        <p:txBody>
          <a:bodyPr/>
          <a:lstStyle/>
          <a:p>
            <a:r>
              <a:rPr lang="en-US" dirty="0"/>
              <a:t>Substitution Method</a:t>
            </a:r>
          </a:p>
        </p:txBody>
      </p:sp>
      <p:sp>
        <p:nvSpPr>
          <p:cNvPr id="3" name="TextBox 2">
            <a:extLst>
              <a:ext uri="{FF2B5EF4-FFF2-40B4-BE49-F238E27FC236}">
                <a16:creationId xmlns:a16="http://schemas.microsoft.com/office/drawing/2014/main" id="{8BAFC2A2-BCCF-A009-BB1B-1E0CD3EA5CB8}"/>
              </a:ext>
            </a:extLst>
          </p:cNvPr>
          <p:cNvSpPr txBox="1"/>
          <p:nvPr/>
        </p:nvSpPr>
        <p:spPr>
          <a:xfrm>
            <a:off x="195209" y="1009288"/>
            <a:ext cx="8298044" cy="3323987"/>
          </a:xfrm>
          <a:prstGeom prst="rect">
            <a:avLst/>
          </a:prstGeom>
          <a:noFill/>
        </p:spPr>
        <p:txBody>
          <a:bodyPr wrap="square" rtlCol="0">
            <a:spAutoFit/>
          </a:bodyPr>
          <a:lstStyle/>
          <a:p>
            <a:r>
              <a:rPr lang="en-IN" dirty="0">
                <a:solidFill>
                  <a:schemeClr val="tx1"/>
                </a:solidFill>
                <a:effectLst/>
              </a:rPr>
              <a:t>int </a:t>
            </a:r>
            <a:r>
              <a:rPr lang="en-IN" dirty="0" err="1">
                <a:solidFill>
                  <a:schemeClr val="tx1"/>
                </a:solidFill>
                <a:effectLst/>
              </a:rPr>
              <a:t>binarySearch</a:t>
            </a:r>
            <a:r>
              <a:rPr lang="en-IN" dirty="0">
                <a:solidFill>
                  <a:schemeClr val="tx1"/>
                </a:solidFill>
                <a:effectLst/>
              </a:rPr>
              <a:t>(int </a:t>
            </a:r>
            <a:r>
              <a:rPr lang="en-IN" dirty="0" err="1">
                <a:solidFill>
                  <a:schemeClr val="tx1"/>
                </a:solidFill>
                <a:effectLst/>
              </a:rPr>
              <a:t>arr</a:t>
            </a:r>
            <a:r>
              <a:rPr lang="en-IN" dirty="0">
                <a:solidFill>
                  <a:schemeClr val="tx1"/>
                </a:solidFill>
                <a:effectLst/>
              </a:rPr>
              <a:t>[], int low, int high, int x) {</a:t>
            </a:r>
          </a:p>
          <a:p>
            <a:r>
              <a:rPr lang="en-IN" dirty="0">
                <a:solidFill>
                  <a:schemeClr val="tx1"/>
                </a:solidFill>
                <a:effectLst/>
              </a:rPr>
              <a:t>    if (high &gt;= low) {</a:t>
            </a:r>
          </a:p>
          <a:p>
            <a:r>
              <a:rPr lang="en-IN" dirty="0">
                <a:solidFill>
                  <a:schemeClr val="tx1"/>
                </a:solidFill>
                <a:effectLst/>
              </a:rPr>
              <a:t>        int mid = low + (high - low) / 2;</a:t>
            </a:r>
          </a:p>
          <a:p>
            <a:endParaRPr lang="en-IN" dirty="0">
              <a:solidFill>
                <a:schemeClr val="tx1"/>
              </a:solidFill>
              <a:effectLst/>
            </a:endParaRPr>
          </a:p>
          <a:p>
            <a:r>
              <a:rPr lang="en-IN" dirty="0">
                <a:solidFill>
                  <a:schemeClr val="tx1"/>
                </a:solidFill>
                <a:effectLst/>
              </a:rPr>
              <a:t>        if (</a:t>
            </a:r>
            <a:r>
              <a:rPr lang="en-IN" dirty="0" err="1">
                <a:solidFill>
                  <a:schemeClr val="tx1"/>
                </a:solidFill>
                <a:effectLst/>
              </a:rPr>
              <a:t>arr</a:t>
            </a:r>
            <a:r>
              <a:rPr lang="en-IN" dirty="0">
                <a:solidFill>
                  <a:schemeClr val="tx1"/>
                </a:solidFill>
                <a:effectLst/>
              </a:rPr>
              <a:t>[mid] == x)</a:t>
            </a:r>
          </a:p>
          <a:p>
            <a:r>
              <a:rPr lang="en-IN" dirty="0">
                <a:solidFill>
                  <a:schemeClr val="tx1"/>
                </a:solidFill>
                <a:effectLst/>
              </a:rPr>
              <a:t>            return mid;</a:t>
            </a:r>
          </a:p>
          <a:p>
            <a:endParaRPr lang="en-IN" dirty="0">
              <a:solidFill>
                <a:schemeClr val="tx1"/>
              </a:solidFill>
              <a:effectLst/>
            </a:endParaRPr>
          </a:p>
          <a:p>
            <a:r>
              <a:rPr lang="en-IN" dirty="0">
                <a:solidFill>
                  <a:schemeClr val="tx1"/>
                </a:solidFill>
                <a:effectLst/>
              </a:rPr>
              <a:t>        if (</a:t>
            </a:r>
            <a:r>
              <a:rPr lang="en-IN" dirty="0" err="1">
                <a:solidFill>
                  <a:schemeClr val="tx1"/>
                </a:solidFill>
                <a:effectLst/>
              </a:rPr>
              <a:t>arr</a:t>
            </a:r>
            <a:r>
              <a:rPr lang="en-IN" dirty="0">
                <a:solidFill>
                  <a:schemeClr val="tx1"/>
                </a:solidFill>
                <a:effectLst/>
              </a:rPr>
              <a:t>[mid] &gt; x)</a:t>
            </a:r>
          </a:p>
          <a:p>
            <a:r>
              <a:rPr lang="en-IN" dirty="0">
                <a:solidFill>
                  <a:schemeClr val="tx1"/>
                </a:solidFill>
                <a:effectLst/>
              </a:rPr>
              <a:t>            return </a:t>
            </a:r>
            <a:r>
              <a:rPr lang="en-IN" dirty="0" err="1">
                <a:solidFill>
                  <a:schemeClr val="tx1"/>
                </a:solidFill>
                <a:effectLst/>
              </a:rPr>
              <a:t>binarySearch</a:t>
            </a:r>
            <a:r>
              <a:rPr lang="en-IN" dirty="0">
                <a:solidFill>
                  <a:schemeClr val="tx1"/>
                </a:solidFill>
                <a:effectLst/>
              </a:rPr>
              <a:t>(</a:t>
            </a:r>
            <a:r>
              <a:rPr lang="en-IN" dirty="0" err="1">
                <a:solidFill>
                  <a:schemeClr val="tx1"/>
                </a:solidFill>
                <a:effectLst/>
              </a:rPr>
              <a:t>arr</a:t>
            </a:r>
            <a:r>
              <a:rPr lang="en-IN" dirty="0">
                <a:solidFill>
                  <a:schemeClr val="tx1"/>
                </a:solidFill>
                <a:effectLst/>
              </a:rPr>
              <a:t>, low, mid - 1, x);</a:t>
            </a:r>
          </a:p>
          <a:p>
            <a:endParaRPr lang="en-IN" dirty="0">
              <a:solidFill>
                <a:schemeClr val="tx1"/>
              </a:solidFill>
              <a:effectLst/>
            </a:endParaRPr>
          </a:p>
          <a:p>
            <a:r>
              <a:rPr lang="en-IN" dirty="0">
                <a:solidFill>
                  <a:schemeClr val="tx1"/>
                </a:solidFill>
                <a:effectLst/>
              </a:rPr>
              <a:t>        return </a:t>
            </a:r>
            <a:r>
              <a:rPr lang="en-IN" dirty="0" err="1">
                <a:solidFill>
                  <a:schemeClr val="tx1"/>
                </a:solidFill>
                <a:effectLst/>
              </a:rPr>
              <a:t>binarySearch</a:t>
            </a:r>
            <a:r>
              <a:rPr lang="en-IN" dirty="0">
                <a:solidFill>
                  <a:schemeClr val="tx1"/>
                </a:solidFill>
                <a:effectLst/>
              </a:rPr>
              <a:t>(</a:t>
            </a:r>
            <a:r>
              <a:rPr lang="en-IN" dirty="0" err="1">
                <a:solidFill>
                  <a:schemeClr val="tx1"/>
                </a:solidFill>
                <a:effectLst/>
              </a:rPr>
              <a:t>arr</a:t>
            </a:r>
            <a:r>
              <a:rPr lang="en-IN" dirty="0">
                <a:solidFill>
                  <a:schemeClr val="tx1"/>
                </a:solidFill>
                <a:effectLst/>
              </a:rPr>
              <a:t>, mid + 1, high, x);</a:t>
            </a:r>
          </a:p>
          <a:p>
            <a:r>
              <a:rPr lang="en-IN" dirty="0">
                <a:solidFill>
                  <a:schemeClr val="tx1"/>
                </a:solidFill>
                <a:effectLst/>
              </a:rPr>
              <a:t>    }</a:t>
            </a:r>
          </a:p>
          <a:p>
            <a:endParaRPr lang="en-IN" dirty="0">
              <a:solidFill>
                <a:schemeClr val="tx1"/>
              </a:solidFill>
              <a:effectLst/>
            </a:endParaRPr>
          </a:p>
          <a:p>
            <a:r>
              <a:rPr lang="en-IN" dirty="0">
                <a:solidFill>
                  <a:schemeClr val="tx1"/>
                </a:solidFill>
                <a:effectLst/>
              </a:rPr>
              <a:t>    return -1;</a:t>
            </a:r>
          </a:p>
          <a:p>
            <a:r>
              <a:rPr lang="en-IN" dirty="0">
                <a:solidFill>
                  <a:schemeClr val="tx1"/>
                </a:solidFill>
                <a:effectLst/>
              </a:rPr>
              <a:t>}</a:t>
            </a:r>
          </a:p>
        </p:txBody>
      </p:sp>
      <p:sp>
        <p:nvSpPr>
          <p:cNvPr id="4" name="Rectangle 3">
            <a:extLst>
              <a:ext uri="{FF2B5EF4-FFF2-40B4-BE49-F238E27FC236}">
                <a16:creationId xmlns:a16="http://schemas.microsoft.com/office/drawing/2014/main" id="{91DB43B5-B508-6443-6B58-ECFB12033180}"/>
              </a:ext>
            </a:extLst>
          </p:cNvPr>
          <p:cNvSpPr/>
          <p:nvPr/>
        </p:nvSpPr>
        <p:spPr>
          <a:xfrm>
            <a:off x="6041204" y="1500028"/>
            <a:ext cx="2791095" cy="11712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0FEF420-059E-5E0C-81B2-CF95BD7A7EBE}"/>
              </a:ext>
            </a:extLst>
          </p:cNvPr>
          <p:cNvSpPr txBox="1"/>
          <p:nvPr/>
        </p:nvSpPr>
        <p:spPr>
          <a:xfrm>
            <a:off x="6106098" y="1695684"/>
            <a:ext cx="2661306" cy="307777"/>
          </a:xfrm>
          <a:prstGeom prst="rect">
            <a:avLst/>
          </a:prstGeom>
          <a:noFill/>
        </p:spPr>
        <p:txBody>
          <a:bodyPr wrap="none" rtlCol="0">
            <a:spAutoFit/>
          </a:bodyPr>
          <a:lstStyle/>
          <a:p>
            <a:r>
              <a:rPr lang="en-US" dirty="0"/>
              <a:t>T(n) = {T(n/2)+c} (if n&gt;1(index))</a:t>
            </a:r>
          </a:p>
        </p:txBody>
      </p:sp>
      <p:sp>
        <p:nvSpPr>
          <p:cNvPr id="6" name="TextBox 5">
            <a:extLst>
              <a:ext uri="{FF2B5EF4-FFF2-40B4-BE49-F238E27FC236}">
                <a16:creationId xmlns:a16="http://schemas.microsoft.com/office/drawing/2014/main" id="{3156C678-16D1-C795-725F-BE76024C8FB9}"/>
              </a:ext>
            </a:extLst>
          </p:cNvPr>
          <p:cNvSpPr txBox="1"/>
          <p:nvPr/>
        </p:nvSpPr>
        <p:spPr>
          <a:xfrm>
            <a:off x="6106098" y="2045228"/>
            <a:ext cx="2021707" cy="307777"/>
          </a:xfrm>
          <a:prstGeom prst="rect">
            <a:avLst/>
          </a:prstGeom>
          <a:noFill/>
        </p:spPr>
        <p:txBody>
          <a:bodyPr wrap="none" rtlCol="0">
            <a:spAutoFit/>
          </a:bodyPr>
          <a:lstStyle/>
          <a:p>
            <a:r>
              <a:rPr lang="en-US" dirty="0"/>
              <a:t>T(n) = 1 (if n=1 (index))</a:t>
            </a:r>
          </a:p>
        </p:txBody>
      </p:sp>
      <p:sp>
        <p:nvSpPr>
          <p:cNvPr id="7" name="TextBox 6">
            <a:extLst>
              <a:ext uri="{FF2B5EF4-FFF2-40B4-BE49-F238E27FC236}">
                <a16:creationId xmlns:a16="http://schemas.microsoft.com/office/drawing/2014/main" id="{18FB070B-4250-3644-FC1B-5FA5EF6B70BE}"/>
              </a:ext>
            </a:extLst>
          </p:cNvPr>
          <p:cNvSpPr txBox="1"/>
          <p:nvPr/>
        </p:nvSpPr>
        <p:spPr>
          <a:xfrm>
            <a:off x="6057267" y="655345"/>
            <a:ext cx="2661305" cy="707886"/>
          </a:xfrm>
          <a:prstGeom prst="rect">
            <a:avLst/>
          </a:prstGeom>
          <a:noFill/>
        </p:spPr>
        <p:txBody>
          <a:bodyPr wrap="square" rtlCol="0">
            <a:spAutoFit/>
          </a:bodyPr>
          <a:lstStyle/>
          <a:p>
            <a:pPr algn="ctr"/>
            <a:r>
              <a:rPr lang="en-US" sz="2000" dirty="0"/>
              <a:t>Recurrence relation of binary search</a:t>
            </a:r>
          </a:p>
        </p:txBody>
      </p:sp>
    </p:spTree>
    <p:extLst>
      <p:ext uri="{BB962C8B-B14F-4D97-AF65-F5344CB8AC3E}">
        <p14:creationId xmlns:p14="http://schemas.microsoft.com/office/powerpoint/2010/main" val="4037179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0CCEE65-E3F0-1BF5-EAB5-DF60CB4B8AC7}"/>
              </a:ext>
            </a:extLst>
          </p:cNvPr>
          <p:cNvSpPr txBox="1"/>
          <p:nvPr/>
        </p:nvSpPr>
        <p:spPr>
          <a:xfrm>
            <a:off x="2891035" y="291467"/>
            <a:ext cx="4701403" cy="553998"/>
          </a:xfrm>
          <a:prstGeom prst="rect">
            <a:avLst/>
          </a:prstGeom>
          <a:noFill/>
          <a:ln>
            <a:solidFill>
              <a:schemeClr val="tx1"/>
            </a:solidFill>
          </a:ln>
        </p:spPr>
        <p:txBody>
          <a:bodyPr wrap="square" rtlCol="0">
            <a:spAutoFit/>
          </a:bodyPr>
          <a:lstStyle/>
          <a:p>
            <a:pPr algn="ctr"/>
            <a:r>
              <a:rPr lang="en-US" sz="3000" b="1" dirty="0"/>
              <a:t>10, 20, 30, 40, 50, 60, 70</a:t>
            </a:r>
          </a:p>
        </p:txBody>
      </p:sp>
      <p:sp>
        <p:nvSpPr>
          <p:cNvPr id="10" name="TextBox 9">
            <a:extLst>
              <a:ext uri="{FF2B5EF4-FFF2-40B4-BE49-F238E27FC236}">
                <a16:creationId xmlns:a16="http://schemas.microsoft.com/office/drawing/2014/main" id="{42991A6B-2F87-631B-EC69-AC0DA2EC8D4D}"/>
              </a:ext>
            </a:extLst>
          </p:cNvPr>
          <p:cNvSpPr txBox="1"/>
          <p:nvPr/>
        </p:nvSpPr>
        <p:spPr>
          <a:xfrm>
            <a:off x="1944301" y="1527601"/>
            <a:ext cx="1893467" cy="553998"/>
          </a:xfrm>
          <a:prstGeom prst="rect">
            <a:avLst/>
          </a:prstGeom>
          <a:noFill/>
          <a:ln>
            <a:solidFill>
              <a:schemeClr val="tx1"/>
            </a:solidFill>
          </a:ln>
        </p:spPr>
        <p:txBody>
          <a:bodyPr wrap="none" rtlCol="0">
            <a:spAutoFit/>
          </a:bodyPr>
          <a:lstStyle/>
          <a:p>
            <a:r>
              <a:rPr lang="en-US" sz="3000" b="1" dirty="0"/>
              <a:t>10, 20, 30</a:t>
            </a:r>
          </a:p>
        </p:txBody>
      </p:sp>
      <p:sp>
        <p:nvSpPr>
          <p:cNvPr id="11" name="TextBox 10">
            <a:extLst>
              <a:ext uri="{FF2B5EF4-FFF2-40B4-BE49-F238E27FC236}">
                <a16:creationId xmlns:a16="http://schemas.microsoft.com/office/drawing/2014/main" id="{816DC76E-7750-3EFD-76B2-DA12E32CD09E}"/>
              </a:ext>
            </a:extLst>
          </p:cNvPr>
          <p:cNvSpPr txBox="1"/>
          <p:nvPr/>
        </p:nvSpPr>
        <p:spPr>
          <a:xfrm>
            <a:off x="6922701" y="1527601"/>
            <a:ext cx="1893467" cy="553998"/>
          </a:xfrm>
          <a:prstGeom prst="rect">
            <a:avLst/>
          </a:prstGeom>
          <a:noFill/>
          <a:ln>
            <a:solidFill>
              <a:schemeClr val="tx1"/>
            </a:solidFill>
          </a:ln>
        </p:spPr>
        <p:txBody>
          <a:bodyPr wrap="none" rtlCol="0">
            <a:spAutoFit/>
          </a:bodyPr>
          <a:lstStyle/>
          <a:p>
            <a:r>
              <a:rPr lang="en-US" sz="3000" b="1" dirty="0"/>
              <a:t>50, 60, 70</a:t>
            </a:r>
          </a:p>
        </p:txBody>
      </p:sp>
      <p:cxnSp>
        <p:nvCxnSpPr>
          <p:cNvPr id="13" name="Straight Connector 12">
            <a:extLst>
              <a:ext uri="{FF2B5EF4-FFF2-40B4-BE49-F238E27FC236}">
                <a16:creationId xmlns:a16="http://schemas.microsoft.com/office/drawing/2014/main" id="{F34FB72D-4E9F-63ED-F35C-B984501E1AA3}"/>
              </a:ext>
            </a:extLst>
          </p:cNvPr>
          <p:cNvCxnSpPr>
            <a:stCxn id="8" idx="2"/>
            <a:endCxn id="10" idx="0"/>
          </p:cNvCxnSpPr>
          <p:nvPr/>
        </p:nvCxnSpPr>
        <p:spPr>
          <a:xfrm flipH="1">
            <a:off x="2891035" y="845465"/>
            <a:ext cx="2350702" cy="6821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58F2F9DD-9B58-AE91-5092-B6D2DEDAFDBE}"/>
              </a:ext>
            </a:extLst>
          </p:cNvPr>
          <p:cNvCxnSpPr>
            <a:stCxn id="8" idx="2"/>
            <a:endCxn id="11" idx="0"/>
          </p:cNvCxnSpPr>
          <p:nvPr/>
        </p:nvCxnSpPr>
        <p:spPr>
          <a:xfrm>
            <a:off x="5241737" y="845465"/>
            <a:ext cx="2627698" cy="682136"/>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AB05431C-6823-EEFD-2138-683A61AA70FC}"/>
              </a:ext>
            </a:extLst>
          </p:cNvPr>
          <p:cNvSpPr txBox="1"/>
          <p:nvPr/>
        </p:nvSpPr>
        <p:spPr>
          <a:xfrm>
            <a:off x="1630372" y="2724371"/>
            <a:ext cx="611065" cy="553998"/>
          </a:xfrm>
          <a:prstGeom prst="rect">
            <a:avLst/>
          </a:prstGeom>
          <a:noFill/>
          <a:ln>
            <a:solidFill>
              <a:schemeClr val="tx1"/>
            </a:solidFill>
          </a:ln>
        </p:spPr>
        <p:txBody>
          <a:bodyPr wrap="none" rtlCol="0">
            <a:spAutoFit/>
          </a:bodyPr>
          <a:lstStyle/>
          <a:p>
            <a:r>
              <a:rPr lang="en-US" sz="3000" b="1" dirty="0"/>
              <a:t>10</a:t>
            </a:r>
          </a:p>
        </p:txBody>
      </p:sp>
      <p:sp>
        <p:nvSpPr>
          <p:cNvPr id="17" name="TextBox 16">
            <a:extLst>
              <a:ext uri="{FF2B5EF4-FFF2-40B4-BE49-F238E27FC236}">
                <a16:creationId xmlns:a16="http://schemas.microsoft.com/office/drawing/2014/main" id="{D4B256FF-7E64-25BD-0ED0-265EAAC7CC32}"/>
              </a:ext>
            </a:extLst>
          </p:cNvPr>
          <p:cNvSpPr txBox="1"/>
          <p:nvPr/>
        </p:nvSpPr>
        <p:spPr>
          <a:xfrm>
            <a:off x="3295169" y="2724371"/>
            <a:ext cx="611065" cy="553998"/>
          </a:xfrm>
          <a:prstGeom prst="rect">
            <a:avLst/>
          </a:prstGeom>
          <a:noFill/>
          <a:ln>
            <a:solidFill>
              <a:schemeClr val="tx1"/>
            </a:solidFill>
          </a:ln>
        </p:spPr>
        <p:txBody>
          <a:bodyPr wrap="none" rtlCol="0">
            <a:spAutoFit/>
          </a:bodyPr>
          <a:lstStyle/>
          <a:p>
            <a:r>
              <a:rPr lang="en-US" sz="3000" b="1" dirty="0"/>
              <a:t>30</a:t>
            </a:r>
          </a:p>
        </p:txBody>
      </p:sp>
      <p:cxnSp>
        <p:nvCxnSpPr>
          <p:cNvPr id="18" name="Straight Connector 17">
            <a:extLst>
              <a:ext uri="{FF2B5EF4-FFF2-40B4-BE49-F238E27FC236}">
                <a16:creationId xmlns:a16="http://schemas.microsoft.com/office/drawing/2014/main" id="{D0091018-ECBB-8E94-F66F-3141145B56D3}"/>
              </a:ext>
            </a:extLst>
          </p:cNvPr>
          <p:cNvCxnSpPr>
            <a:cxnSpLocks/>
          </p:cNvCxnSpPr>
          <p:nvPr/>
        </p:nvCxnSpPr>
        <p:spPr>
          <a:xfrm flipH="1">
            <a:off x="1944301" y="2081599"/>
            <a:ext cx="946733" cy="6427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3DE111-E67D-01CE-EBD4-F8C98B1F416E}"/>
              </a:ext>
            </a:extLst>
          </p:cNvPr>
          <p:cNvCxnSpPr>
            <a:cxnSpLocks/>
            <a:endCxn id="17" idx="0"/>
          </p:cNvCxnSpPr>
          <p:nvPr/>
        </p:nvCxnSpPr>
        <p:spPr>
          <a:xfrm>
            <a:off x="2891034" y="2099795"/>
            <a:ext cx="709668" cy="624576"/>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A2FCD6B1-2A8C-AE03-7CF3-225FB06E3517}"/>
              </a:ext>
            </a:extLst>
          </p:cNvPr>
          <p:cNvCxnSpPr>
            <a:cxnSpLocks/>
          </p:cNvCxnSpPr>
          <p:nvPr/>
        </p:nvCxnSpPr>
        <p:spPr>
          <a:xfrm flipH="1">
            <a:off x="6926865" y="2120963"/>
            <a:ext cx="946733" cy="6427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7A4348A-12C1-583C-1D8C-1ED39578D13D}"/>
              </a:ext>
            </a:extLst>
          </p:cNvPr>
          <p:cNvCxnSpPr>
            <a:cxnSpLocks/>
          </p:cNvCxnSpPr>
          <p:nvPr/>
        </p:nvCxnSpPr>
        <p:spPr>
          <a:xfrm>
            <a:off x="7869434" y="2130061"/>
            <a:ext cx="709668" cy="624576"/>
          </a:xfrm>
          <a:prstGeom prst="line">
            <a:avLst/>
          </a:prstGeom>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D2C360B1-555C-4431-5191-26EB671C18C3}"/>
              </a:ext>
            </a:extLst>
          </p:cNvPr>
          <p:cNvSpPr txBox="1"/>
          <p:nvPr/>
        </p:nvSpPr>
        <p:spPr>
          <a:xfrm>
            <a:off x="6624763" y="2754637"/>
            <a:ext cx="611065" cy="553998"/>
          </a:xfrm>
          <a:prstGeom prst="rect">
            <a:avLst/>
          </a:prstGeom>
          <a:noFill/>
          <a:ln>
            <a:solidFill>
              <a:schemeClr val="tx1"/>
            </a:solidFill>
          </a:ln>
        </p:spPr>
        <p:txBody>
          <a:bodyPr wrap="none" rtlCol="0">
            <a:spAutoFit/>
          </a:bodyPr>
          <a:lstStyle/>
          <a:p>
            <a:r>
              <a:rPr lang="en-US" sz="3000" b="1" dirty="0"/>
              <a:t>50</a:t>
            </a:r>
          </a:p>
        </p:txBody>
      </p:sp>
      <p:sp>
        <p:nvSpPr>
          <p:cNvPr id="27" name="TextBox 26">
            <a:extLst>
              <a:ext uri="{FF2B5EF4-FFF2-40B4-BE49-F238E27FC236}">
                <a16:creationId xmlns:a16="http://schemas.microsoft.com/office/drawing/2014/main" id="{A800F85F-33AF-2E00-6D3B-86396D77EE83}"/>
              </a:ext>
            </a:extLst>
          </p:cNvPr>
          <p:cNvSpPr txBox="1"/>
          <p:nvPr/>
        </p:nvSpPr>
        <p:spPr>
          <a:xfrm>
            <a:off x="8281164" y="2754637"/>
            <a:ext cx="611065" cy="553998"/>
          </a:xfrm>
          <a:prstGeom prst="rect">
            <a:avLst/>
          </a:prstGeom>
          <a:noFill/>
          <a:ln>
            <a:solidFill>
              <a:schemeClr val="tx1"/>
            </a:solidFill>
          </a:ln>
        </p:spPr>
        <p:txBody>
          <a:bodyPr wrap="none" rtlCol="0">
            <a:spAutoFit/>
          </a:bodyPr>
          <a:lstStyle/>
          <a:p>
            <a:r>
              <a:rPr lang="en-US" sz="3000" b="1" dirty="0"/>
              <a:t>70</a:t>
            </a:r>
          </a:p>
        </p:txBody>
      </p:sp>
      <p:sp>
        <p:nvSpPr>
          <p:cNvPr id="28" name="TextBox 27">
            <a:extLst>
              <a:ext uri="{FF2B5EF4-FFF2-40B4-BE49-F238E27FC236}">
                <a16:creationId xmlns:a16="http://schemas.microsoft.com/office/drawing/2014/main" id="{E1A61837-00BB-0765-5998-F114DDE7DEF9}"/>
              </a:ext>
            </a:extLst>
          </p:cNvPr>
          <p:cNvSpPr txBox="1"/>
          <p:nvPr/>
        </p:nvSpPr>
        <p:spPr>
          <a:xfrm>
            <a:off x="106600" y="1702780"/>
            <a:ext cx="554960" cy="400110"/>
          </a:xfrm>
          <a:prstGeom prst="rect">
            <a:avLst/>
          </a:prstGeom>
          <a:noFill/>
          <a:ln>
            <a:solidFill>
              <a:schemeClr val="tx1"/>
            </a:solidFill>
          </a:ln>
        </p:spPr>
        <p:txBody>
          <a:bodyPr wrap="none" rtlCol="0">
            <a:spAutoFit/>
          </a:bodyPr>
          <a:lstStyle/>
          <a:p>
            <a:r>
              <a:rPr lang="en-US" sz="2000" b="1" dirty="0"/>
              <a:t>n/2</a:t>
            </a:r>
          </a:p>
        </p:txBody>
      </p:sp>
      <p:sp>
        <p:nvSpPr>
          <p:cNvPr id="29" name="TextBox 28">
            <a:extLst>
              <a:ext uri="{FF2B5EF4-FFF2-40B4-BE49-F238E27FC236}">
                <a16:creationId xmlns:a16="http://schemas.microsoft.com/office/drawing/2014/main" id="{F7778DFD-DB7D-4A75-DE6E-D9EA2E47D26A}"/>
              </a:ext>
            </a:extLst>
          </p:cNvPr>
          <p:cNvSpPr txBox="1"/>
          <p:nvPr/>
        </p:nvSpPr>
        <p:spPr>
          <a:xfrm>
            <a:off x="70381" y="2860895"/>
            <a:ext cx="554960" cy="400110"/>
          </a:xfrm>
          <a:prstGeom prst="rect">
            <a:avLst/>
          </a:prstGeom>
          <a:noFill/>
          <a:ln>
            <a:solidFill>
              <a:schemeClr val="tx1"/>
            </a:solidFill>
          </a:ln>
        </p:spPr>
        <p:txBody>
          <a:bodyPr wrap="none" rtlCol="0">
            <a:spAutoFit/>
          </a:bodyPr>
          <a:lstStyle/>
          <a:p>
            <a:r>
              <a:rPr lang="en-US" sz="2000" b="1" dirty="0"/>
              <a:t>n/4</a:t>
            </a:r>
          </a:p>
        </p:txBody>
      </p:sp>
      <p:sp>
        <p:nvSpPr>
          <p:cNvPr id="30" name="TextBox 29">
            <a:extLst>
              <a:ext uri="{FF2B5EF4-FFF2-40B4-BE49-F238E27FC236}">
                <a16:creationId xmlns:a16="http://schemas.microsoft.com/office/drawing/2014/main" id="{DF5200B5-7136-89A9-E7F6-CF3C7A274C39}"/>
              </a:ext>
            </a:extLst>
          </p:cNvPr>
          <p:cNvSpPr txBox="1"/>
          <p:nvPr/>
        </p:nvSpPr>
        <p:spPr>
          <a:xfrm>
            <a:off x="106600" y="383066"/>
            <a:ext cx="341760" cy="400110"/>
          </a:xfrm>
          <a:prstGeom prst="rect">
            <a:avLst/>
          </a:prstGeom>
          <a:noFill/>
          <a:ln>
            <a:solidFill>
              <a:schemeClr val="tx1"/>
            </a:solidFill>
          </a:ln>
        </p:spPr>
        <p:txBody>
          <a:bodyPr wrap="none" rtlCol="0">
            <a:spAutoFit/>
          </a:bodyPr>
          <a:lstStyle/>
          <a:p>
            <a:r>
              <a:rPr lang="en-US" sz="2000" b="1" dirty="0"/>
              <a:t>n</a:t>
            </a:r>
          </a:p>
        </p:txBody>
      </p:sp>
      <p:cxnSp>
        <p:nvCxnSpPr>
          <p:cNvPr id="32" name="Straight Arrow Connector 31">
            <a:extLst>
              <a:ext uri="{FF2B5EF4-FFF2-40B4-BE49-F238E27FC236}">
                <a16:creationId xmlns:a16="http://schemas.microsoft.com/office/drawing/2014/main" id="{B79B420F-2609-18E0-288C-0447FD7E7E1D}"/>
              </a:ext>
            </a:extLst>
          </p:cNvPr>
          <p:cNvCxnSpPr/>
          <p:nvPr/>
        </p:nvCxnSpPr>
        <p:spPr>
          <a:xfrm>
            <a:off x="454760" y="583121"/>
            <a:ext cx="13855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1162D948-20BA-CD46-C46D-469184A754AC}"/>
              </a:ext>
            </a:extLst>
          </p:cNvPr>
          <p:cNvCxnSpPr>
            <a:cxnSpLocks/>
          </p:cNvCxnSpPr>
          <p:nvPr/>
        </p:nvCxnSpPr>
        <p:spPr>
          <a:xfrm>
            <a:off x="661560" y="1894351"/>
            <a:ext cx="5443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5731D4B-A63A-1B43-75C9-EE2D9021C72D}"/>
              </a:ext>
            </a:extLst>
          </p:cNvPr>
          <p:cNvCxnSpPr>
            <a:cxnSpLocks/>
          </p:cNvCxnSpPr>
          <p:nvPr/>
        </p:nvCxnSpPr>
        <p:spPr>
          <a:xfrm>
            <a:off x="661560" y="3063337"/>
            <a:ext cx="76363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B8C6CCD9-BC0E-23F0-6D1F-DD978E709B89}"/>
              </a:ext>
            </a:extLst>
          </p:cNvPr>
          <p:cNvSpPr txBox="1"/>
          <p:nvPr/>
        </p:nvSpPr>
        <p:spPr>
          <a:xfrm>
            <a:off x="454760" y="4221453"/>
            <a:ext cx="8234480" cy="477054"/>
          </a:xfrm>
          <a:prstGeom prst="rect">
            <a:avLst/>
          </a:prstGeom>
          <a:noFill/>
        </p:spPr>
        <p:txBody>
          <a:bodyPr wrap="square">
            <a:spAutoFit/>
          </a:bodyPr>
          <a:lstStyle/>
          <a:p>
            <a:pPr algn="ctr"/>
            <a:r>
              <a:rPr lang="en-US" sz="2500" b="1" dirty="0"/>
              <a:t>Recurrence relation of binary search </a:t>
            </a:r>
            <a:r>
              <a:rPr lang="en-US" sz="2500" b="1" dirty="0">
                <a:sym typeface="Wingdings" pitchFamily="2" charset="2"/>
              </a:rPr>
              <a:t> </a:t>
            </a:r>
            <a:r>
              <a:rPr lang="en-US" sz="2500" b="1" dirty="0"/>
              <a:t>T</a:t>
            </a:r>
            <a:r>
              <a:rPr lang="en-US" sz="2500" b="1" baseline="-25000" dirty="0"/>
              <a:t>(n)</a:t>
            </a:r>
            <a:r>
              <a:rPr lang="en-US" sz="2500" b="1" dirty="0"/>
              <a:t>= T</a:t>
            </a:r>
            <a:r>
              <a:rPr lang="en-US" sz="2500" b="1" baseline="-25000" dirty="0"/>
              <a:t>(n/2) </a:t>
            </a:r>
            <a:r>
              <a:rPr lang="en-US" sz="2500" b="1" dirty="0"/>
              <a:t>+ c</a:t>
            </a:r>
          </a:p>
        </p:txBody>
      </p:sp>
    </p:spTree>
    <p:extLst>
      <p:ext uri="{BB962C8B-B14F-4D97-AF65-F5344CB8AC3E}">
        <p14:creationId xmlns:p14="http://schemas.microsoft.com/office/powerpoint/2010/main" val="4180270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47D1-90D7-1947-845F-025ACA1B6C36}"/>
              </a:ext>
            </a:extLst>
          </p:cNvPr>
          <p:cNvSpPr>
            <a:spLocks noGrp="1"/>
          </p:cNvSpPr>
          <p:nvPr>
            <p:ph type="title"/>
          </p:nvPr>
        </p:nvSpPr>
        <p:spPr>
          <a:xfrm>
            <a:off x="311700" y="2285400"/>
            <a:ext cx="8520600" cy="572700"/>
          </a:xfrm>
        </p:spPr>
        <p:txBody>
          <a:bodyPr/>
          <a:lstStyle/>
          <a:p>
            <a:pPr algn="ctr"/>
            <a:r>
              <a:rPr lang="en-US" dirty="0"/>
              <a:t>Problems on Substitution Method</a:t>
            </a:r>
          </a:p>
        </p:txBody>
      </p:sp>
    </p:spTree>
    <p:extLst>
      <p:ext uri="{BB962C8B-B14F-4D97-AF65-F5344CB8AC3E}">
        <p14:creationId xmlns:p14="http://schemas.microsoft.com/office/powerpoint/2010/main" val="1192460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B7B0-FB1F-321D-BA51-4A60B7DE07B7}"/>
              </a:ext>
            </a:extLst>
          </p:cNvPr>
          <p:cNvSpPr>
            <a:spLocks noGrp="1"/>
          </p:cNvSpPr>
          <p:nvPr>
            <p:ph type="title"/>
          </p:nvPr>
        </p:nvSpPr>
        <p:spPr>
          <a:xfrm>
            <a:off x="311700" y="167622"/>
            <a:ext cx="8520600" cy="572700"/>
          </a:xfrm>
        </p:spPr>
        <p:txBody>
          <a:bodyPr/>
          <a:lstStyle/>
          <a:p>
            <a:r>
              <a:rPr lang="en-US" sz="2000" dirty="0"/>
              <a:t>Derivation by substitution method { </a:t>
            </a:r>
            <a:r>
              <a:rPr lang="en-US" sz="2000" dirty="0">
                <a:solidFill>
                  <a:srgbClr val="FF0000"/>
                </a:solidFill>
              </a:rPr>
              <a:t>T</a:t>
            </a:r>
            <a:r>
              <a:rPr lang="en-US" sz="2000" baseline="-25000" dirty="0">
                <a:solidFill>
                  <a:srgbClr val="FF0000"/>
                </a:solidFill>
              </a:rPr>
              <a:t>(n)</a:t>
            </a:r>
            <a:r>
              <a:rPr lang="en-US" sz="2000" dirty="0">
                <a:solidFill>
                  <a:srgbClr val="FF0000"/>
                </a:solidFill>
              </a:rPr>
              <a:t>= T</a:t>
            </a:r>
            <a:r>
              <a:rPr lang="en-US" sz="2000" baseline="-25000" dirty="0">
                <a:solidFill>
                  <a:srgbClr val="FF0000"/>
                </a:solidFill>
              </a:rPr>
              <a:t>(n/2) </a:t>
            </a:r>
            <a:r>
              <a:rPr lang="en-US" sz="2000" dirty="0">
                <a:solidFill>
                  <a:srgbClr val="FF0000"/>
                </a:solidFill>
              </a:rPr>
              <a:t>+ c </a:t>
            </a:r>
            <a:r>
              <a:rPr lang="en-US" sz="2000" dirty="0"/>
              <a:t>}</a:t>
            </a:r>
          </a:p>
        </p:txBody>
      </p:sp>
      <p:sp>
        <p:nvSpPr>
          <p:cNvPr id="3" name="TextBox 2">
            <a:extLst>
              <a:ext uri="{FF2B5EF4-FFF2-40B4-BE49-F238E27FC236}">
                <a16:creationId xmlns:a16="http://schemas.microsoft.com/office/drawing/2014/main" id="{A17DBBEC-AC15-8834-30CF-A5032D17AF64}"/>
              </a:ext>
            </a:extLst>
          </p:cNvPr>
          <p:cNvSpPr txBox="1"/>
          <p:nvPr/>
        </p:nvSpPr>
        <p:spPr>
          <a:xfrm>
            <a:off x="311700" y="740322"/>
            <a:ext cx="1180131" cy="1600438"/>
          </a:xfrm>
          <a:prstGeom prst="rect">
            <a:avLst/>
          </a:prstGeom>
          <a:noFill/>
        </p:spPr>
        <p:txBody>
          <a:bodyPr wrap="none" rtlCol="0">
            <a:spAutoFit/>
          </a:bodyPr>
          <a:lstStyle/>
          <a:p>
            <a:r>
              <a:rPr lang="en-US" dirty="0"/>
              <a:t>T</a:t>
            </a:r>
            <a:r>
              <a:rPr lang="en-US" baseline="-25000" dirty="0"/>
              <a:t>(n) </a:t>
            </a:r>
            <a:r>
              <a:rPr lang="en-US" dirty="0"/>
              <a:t>= T</a:t>
            </a:r>
            <a:r>
              <a:rPr lang="en-US" baseline="-25000" dirty="0"/>
              <a:t>(n/2)</a:t>
            </a:r>
            <a:r>
              <a:rPr lang="en-US" dirty="0"/>
              <a:t>+c</a:t>
            </a:r>
          </a:p>
          <a:p>
            <a:endParaRPr lang="en-US" dirty="0"/>
          </a:p>
          <a:p>
            <a:r>
              <a:rPr lang="en-US" dirty="0"/>
              <a:t>T</a:t>
            </a:r>
            <a:r>
              <a:rPr lang="en-US" baseline="-25000" dirty="0"/>
              <a:t>(n) </a:t>
            </a:r>
            <a:r>
              <a:rPr lang="en-US" dirty="0"/>
              <a:t>= T</a:t>
            </a:r>
            <a:r>
              <a:rPr lang="en-US" baseline="-25000" dirty="0"/>
              <a:t>(n/4)</a:t>
            </a:r>
            <a:r>
              <a:rPr lang="en-US" dirty="0"/>
              <a:t>+c</a:t>
            </a:r>
          </a:p>
          <a:p>
            <a:endParaRPr lang="en-US" dirty="0"/>
          </a:p>
          <a:p>
            <a:r>
              <a:rPr lang="en-US" dirty="0"/>
              <a:t>T</a:t>
            </a:r>
            <a:r>
              <a:rPr lang="en-US" baseline="-25000" dirty="0"/>
              <a:t>(n) </a:t>
            </a:r>
            <a:r>
              <a:rPr lang="en-US" dirty="0"/>
              <a:t>= T</a:t>
            </a:r>
            <a:r>
              <a:rPr lang="en-US" baseline="-25000" dirty="0"/>
              <a:t>(n/8)</a:t>
            </a:r>
            <a:r>
              <a:rPr lang="en-US" dirty="0"/>
              <a:t>+c</a:t>
            </a:r>
          </a:p>
          <a:p>
            <a:endParaRPr lang="en-US" dirty="0"/>
          </a:p>
          <a:p>
            <a:endParaRPr lang="en-US" dirty="0"/>
          </a:p>
        </p:txBody>
      </p:sp>
      <p:cxnSp>
        <p:nvCxnSpPr>
          <p:cNvPr id="5" name="Straight Arrow Connector 4">
            <a:extLst>
              <a:ext uri="{FF2B5EF4-FFF2-40B4-BE49-F238E27FC236}">
                <a16:creationId xmlns:a16="http://schemas.microsoft.com/office/drawing/2014/main" id="{8EC36F11-9EDD-6E5E-E298-0D5932CE6210}"/>
              </a:ext>
            </a:extLst>
          </p:cNvPr>
          <p:cNvCxnSpPr/>
          <p:nvPr/>
        </p:nvCxnSpPr>
        <p:spPr>
          <a:xfrm>
            <a:off x="1638677" y="894210"/>
            <a:ext cx="561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BABC8F8-CB79-B526-BBF9-E37D1D6D2EC6}"/>
              </a:ext>
            </a:extLst>
          </p:cNvPr>
          <p:cNvSpPr txBox="1"/>
          <p:nvPr/>
        </p:nvSpPr>
        <p:spPr>
          <a:xfrm>
            <a:off x="2254472" y="740322"/>
            <a:ext cx="284052" cy="307777"/>
          </a:xfrm>
          <a:prstGeom prst="rect">
            <a:avLst/>
          </a:prstGeom>
          <a:solidFill>
            <a:schemeClr val="bg1"/>
          </a:solidFill>
          <a:ln>
            <a:solidFill>
              <a:schemeClr val="accent1"/>
            </a:solidFill>
          </a:ln>
        </p:spPr>
        <p:txBody>
          <a:bodyPr wrap="none" rtlCol="0">
            <a:spAutoFit/>
          </a:bodyPr>
          <a:lstStyle/>
          <a:p>
            <a:r>
              <a:rPr lang="en-US" dirty="0"/>
              <a:t>1</a:t>
            </a:r>
          </a:p>
        </p:txBody>
      </p:sp>
      <p:cxnSp>
        <p:nvCxnSpPr>
          <p:cNvPr id="7" name="Straight Arrow Connector 6">
            <a:extLst>
              <a:ext uri="{FF2B5EF4-FFF2-40B4-BE49-F238E27FC236}">
                <a16:creationId xmlns:a16="http://schemas.microsoft.com/office/drawing/2014/main" id="{A12B4DEB-3DF2-AA6D-4385-E45590D9BF35}"/>
              </a:ext>
            </a:extLst>
          </p:cNvPr>
          <p:cNvCxnSpPr/>
          <p:nvPr/>
        </p:nvCxnSpPr>
        <p:spPr>
          <a:xfrm>
            <a:off x="1638676" y="1336321"/>
            <a:ext cx="561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09D63FF-FE0B-9FB9-3366-54B0BBB3B449}"/>
              </a:ext>
            </a:extLst>
          </p:cNvPr>
          <p:cNvCxnSpPr/>
          <p:nvPr/>
        </p:nvCxnSpPr>
        <p:spPr>
          <a:xfrm>
            <a:off x="1619060" y="1770888"/>
            <a:ext cx="561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CAB5302-6900-34CC-85F4-D39F6E99BB42}"/>
              </a:ext>
            </a:extLst>
          </p:cNvPr>
          <p:cNvSpPr txBox="1"/>
          <p:nvPr/>
        </p:nvSpPr>
        <p:spPr>
          <a:xfrm>
            <a:off x="2254472" y="1182432"/>
            <a:ext cx="284052" cy="307777"/>
          </a:xfrm>
          <a:prstGeom prst="rect">
            <a:avLst/>
          </a:prstGeom>
          <a:noFill/>
          <a:ln>
            <a:solidFill>
              <a:schemeClr val="accent1"/>
            </a:solidFill>
          </a:ln>
        </p:spPr>
        <p:txBody>
          <a:bodyPr wrap="none" rtlCol="0">
            <a:spAutoFit/>
          </a:bodyPr>
          <a:lstStyle/>
          <a:p>
            <a:r>
              <a:rPr lang="en-US" dirty="0"/>
              <a:t>2</a:t>
            </a:r>
          </a:p>
        </p:txBody>
      </p:sp>
      <p:sp>
        <p:nvSpPr>
          <p:cNvPr id="12" name="TextBox 11">
            <a:extLst>
              <a:ext uri="{FF2B5EF4-FFF2-40B4-BE49-F238E27FC236}">
                <a16:creationId xmlns:a16="http://schemas.microsoft.com/office/drawing/2014/main" id="{E17C3737-EE11-A755-BE5C-D3D5F53629CB}"/>
              </a:ext>
            </a:extLst>
          </p:cNvPr>
          <p:cNvSpPr txBox="1"/>
          <p:nvPr/>
        </p:nvSpPr>
        <p:spPr>
          <a:xfrm>
            <a:off x="2254472" y="1616999"/>
            <a:ext cx="284052" cy="307777"/>
          </a:xfrm>
          <a:prstGeom prst="rect">
            <a:avLst/>
          </a:prstGeom>
          <a:noFill/>
          <a:ln>
            <a:solidFill>
              <a:schemeClr val="accent1"/>
            </a:solidFill>
          </a:ln>
        </p:spPr>
        <p:txBody>
          <a:bodyPr wrap="none" rtlCol="0">
            <a:spAutoFit/>
          </a:bodyPr>
          <a:lstStyle/>
          <a:p>
            <a:r>
              <a:rPr lang="en-US" dirty="0"/>
              <a:t>3</a:t>
            </a:r>
          </a:p>
        </p:txBody>
      </p:sp>
      <p:sp>
        <p:nvSpPr>
          <p:cNvPr id="16" name="Freeform 15">
            <a:extLst>
              <a:ext uri="{FF2B5EF4-FFF2-40B4-BE49-F238E27FC236}">
                <a16:creationId xmlns:a16="http://schemas.microsoft.com/office/drawing/2014/main" id="{5E0501B3-7C81-1BC1-3468-A626E6670629}"/>
              </a:ext>
            </a:extLst>
          </p:cNvPr>
          <p:cNvSpPr/>
          <p:nvPr/>
        </p:nvSpPr>
        <p:spPr>
          <a:xfrm>
            <a:off x="2514104" y="862506"/>
            <a:ext cx="625685" cy="497777"/>
          </a:xfrm>
          <a:custGeom>
            <a:avLst/>
            <a:gdLst>
              <a:gd name="connsiteX0" fmla="*/ 20866 w 625685"/>
              <a:gd name="connsiteY0" fmla="*/ 15680 h 497777"/>
              <a:gd name="connsiteX1" fmla="*/ 464486 w 625685"/>
              <a:gd name="connsiteY1" fmla="*/ 15680 h 497777"/>
              <a:gd name="connsiteX2" fmla="*/ 618395 w 625685"/>
              <a:gd name="connsiteY2" fmla="*/ 178643 h 497777"/>
              <a:gd name="connsiteX3" fmla="*/ 582181 w 625685"/>
              <a:gd name="connsiteY3" fmla="*/ 386872 h 497777"/>
              <a:gd name="connsiteX4" fmla="*/ 419219 w 625685"/>
              <a:gd name="connsiteY4" fmla="*/ 486460 h 497777"/>
              <a:gd name="connsiteX5" fmla="*/ 238149 w 625685"/>
              <a:gd name="connsiteY5" fmla="*/ 495514 h 497777"/>
              <a:gd name="connsiteX6" fmla="*/ 11813 w 625685"/>
              <a:gd name="connsiteY6" fmla="*/ 486460 h 497777"/>
              <a:gd name="connsiteX7" fmla="*/ 29920 w 625685"/>
              <a:gd name="connsiteY7" fmla="*/ 495514 h 497777"/>
              <a:gd name="connsiteX8" fmla="*/ 29920 w 625685"/>
              <a:gd name="connsiteY8" fmla="*/ 495514 h 49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685" h="497777">
                <a:moveTo>
                  <a:pt x="20866" y="15680"/>
                </a:moveTo>
                <a:cubicBezTo>
                  <a:pt x="192882" y="2100"/>
                  <a:pt x="364898" y="-11480"/>
                  <a:pt x="464486" y="15680"/>
                </a:cubicBezTo>
                <a:cubicBezTo>
                  <a:pt x="564074" y="42840"/>
                  <a:pt x="598779" y="116778"/>
                  <a:pt x="618395" y="178643"/>
                </a:cubicBezTo>
                <a:cubicBezTo>
                  <a:pt x="638011" y="240508"/>
                  <a:pt x="615377" y="335569"/>
                  <a:pt x="582181" y="386872"/>
                </a:cubicBezTo>
                <a:cubicBezTo>
                  <a:pt x="548985" y="438175"/>
                  <a:pt x="476558" y="468353"/>
                  <a:pt x="419219" y="486460"/>
                </a:cubicBezTo>
                <a:cubicBezTo>
                  <a:pt x="361880" y="504567"/>
                  <a:pt x="306050" y="495514"/>
                  <a:pt x="238149" y="495514"/>
                </a:cubicBezTo>
                <a:cubicBezTo>
                  <a:pt x="170248" y="495514"/>
                  <a:pt x="46518" y="486460"/>
                  <a:pt x="11813" y="486460"/>
                </a:cubicBezTo>
                <a:cubicBezTo>
                  <a:pt x="-22892" y="486460"/>
                  <a:pt x="29920" y="495514"/>
                  <a:pt x="29920" y="495514"/>
                </a:cubicBezTo>
                <a:lnTo>
                  <a:pt x="29920" y="495514"/>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9F67E8-0408-3275-3E67-496B87F6F6F4}"/>
              </a:ext>
            </a:extLst>
          </p:cNvPr>
          <p:cNvCxnSpPr>
            <a:cxnSpLocks/>
          </p:cNvCxnSpPr>
          <p:nvPr/>
        </p:nvCxnSpPr>
        <p:spPr>
          <a:xfrm flipH="1">
            <a:off x="2507041" y="860667"/>
            <a:ext cx="280498" cy="16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340E808-FC56-B11D-3EA4-FBB03D598632}"/>
              </a:ext>
            </a:extLst>
          </p:cNvPr>
          <p:cNvSpPr txBox="1"/>
          <p:nvPr/>
        </p:nvSpPr>
        <p:spPr>
          <a:xfrm>
            <a:off x="3560797" y="791132"/>
            <a:ext cx="1689886" cy="1600438"/>
          </a:xfrm>
          <a:prstGeom prst="rect">
            <a:avLst/>
          </a:prstGeom>
          <a:noFill/>
        </p:spPr>
        <p:txBody>
          <a:bodyPr wrap="none" rtlCol="0">
            <a:spAutoFit/>
          </a:bodyPr>
          <a:lstStyle/>
          <a:p>
            <a:r>
              <a:rPr lang="en-US" dirty="0"/>
              <a:t>T</a:t>
            </a:r>
            <a:r>
              <a:rPr lang="en-US" baseline="-25000" dirty="0"/>
              <a:t>(n) </a:t>
            </a:r>
            <a:r>
              <a:rPr lang="en-US" dirty="0"/>
              <a:t>= T</a:t>
            </a:r>
            <a:r>
              <a:rPr lang="en-US" baseline="-25000" dirty="0"/>
              <a:t>(n/4)</a:t>
            </a:r>
            <a:r>
              <a:rPr lang="en-US" dirty="0"/>
              <a:t>+ c + c </a:t>
            </a:r>
          </a:p>
          <a:p>
            <a:endParaRPr lang="en-US" dirty="0"/>
          </a:p>
          <a:p>
            <a:r>
              <a:rPr lang="en-US" dirty="0"/>
              <a:t>T</a:t>
            </a:r>
            <a:r>
              <a:rPr lang="en-US" baseline="-25000" dirty="0"/>
              <a:t>(n) </a:t>
            </a:r>
            <a:r>
              <a:rPr lang="en-US" dirty="0"/>
              <a:t>= T</a:t>
            </a:r>
            <a:r>
              <a:rPr lang="en-US" baseline="-25000" dirty="0"/>
              <a:t>(n/8)</a:t>
            </a:r>
            <a:r>
              <a:rPr lang="en-US" dirty="0"/>
              <a:t>+ 2c + c</a:t>
            </a:r>
          </a:p>
          <a:p>
            <a:endParaRPr lang="en-US" dirty="0"/>
          </a:p>
          <a:p>
            <a:r>
              <a:rPr lang="en-US" dirty="0"/>
              <a:t>T</a:t>
            </a:r>
            <a:r>
              <a:rPr lang="en-US" baseline="-25000" dirty="0"/>
              <a:t>(n) </a:t>
            </a:r>
            <a:r>
              <a:rPr lang="en-US" dirty="0"/>
              <a:t>= T</a:t>
            </a:r>
            <a:r>
              <a:rPr lang="en-US" baseline="-25000" dirty="0"/>
              <a:t>(n/16)</a:t>
            </a:r>
            <a:r>
              <a:rPr lang="en-US" dirty="0"/>
              <a:t>+ 3c + c</a:t>
            </a:r>
          </a:p>
          <a:p>
            <a:endParaRPr lang="en-US" dirty="0"/>
          </a:p>
          <a:p>
            <a:r>
              <a:rPr lang="en-US" dirty="0"/>
              <a:t>T</a:t>
            </a:r>
            <a:r>
              <a:rPr lang="en-US" baseline="-25000" dirty="0"/>
              <a:t>(n) </a:t>
            </a:r>
            <a:r>
              <a:rPr lang="en-US" dirty="0"/>
              <a:t>= T</a:t>
            </a:r>
            <a:r>
              <a:rPr lang="en-US" baseline="-25000" dirty="0"/>
              <a:t>(n/32)</a:t>
            </a:r>
            <a:r>
              <a:rPr lang="en-US" dirty="0"/>
              <a:t>+ 4c + c</a:t>
            </a:r>
          </a:p>
        </p:txBody>
      </p:sp>
      <p:cxnSp>
        <p:nvCxnSpPr>
          <p:cNvPr id="24" name="Straight Arrow Connector 23">
            <a:extLst>
              <a:ext uri="{FF2B5EF4-FFF2-40B4-BE49-F238E27FC236}">
                <a16:creationId xmlns:a16="http://schemas.microsoft.com/office/drawing/2014/main" id="{C502CFBB-0764-ABD0-C2E4-DD0D98CAC17E}"/>
              </a:ext>
            </a:extLst>
          </p:cNvPr>
          <p:cNvCxnSpPr/>
          <p:nvPr/>
        </p:nvCxnSpPr>
        <p:spPr>
          <a:xfrm>
            <a:off x="5160473" y="948528"/>
            <a:ext cx="51944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3186A88B-EB8B-E3B2-1009-58F73B9C8A5A}"/>
              </a:ext>
            </a:extLst>
          </p:cNvPr>
          <p:cNvSpPr txBox="1"/>
          <p:nvPr/>
        </p:nvSpPr>
        <p:spPr>
          <a:xfrm>
            <a:off x="5739899" y="787658"/>
            <a:ext cx="1396536"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(n/2</a:t>
            </a:r>
            <a:r>
              <a:rPr lang="en-US" baseline="30000" dirty="0"/>
              <a:t>2</a:t>
            </a:r>
            <a:r>
              <a:rPr lang="en-US" baseline="-25000" dirty="0"/>
              <a:t>)</a:t>
            </a:r>
            <a:r>
              <a:rPr lang="en-US" dirty="0"/>
              <a:t>+ 2c</a:t>
            </a:r>
          </a:p>
        </p:txBody>
      </p:sp>
      <p:cxnSp>
        <p:nvCxnSpPr>
          <p:cNvPr id="26" name="Straight Arrow Connector 25">
            <a:extLst>
              <a:ext uri="{FF2B5EF4-FFF2-40B4-BE49-F238E27FC236}">
                <a16:creationId xmlns:a16="http://schemas.microsoft.com/office/drawing/2014/main" id="{04F959AD-F7C1-1DE7-5EBD-EA22E6601059}"/>
              </a:ext>
            </a:extLst>
          </p:cNvPr>
          <p:cNvCxnSpPr/>
          <p:nvPr/>
        </p:nvCxnSpPr>
        <p:spPr>
          <a:xfrm>
            <a:off x="5169525" y="1369336"/>
            <a:ext cx="51944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36AF408-560C-FAF8-8A7C-91EF892325A7}"/>
              </a:ext>
            </a:extLst>
          </p:cNvPr>
          <p:cNvSpPr txBox="1"/>
          <p:nvPr/>
        </p:nvSpPr>
        <p:spPr>
          <a:xfrm>
            <a:off x="5739899" y="1206394"/>
            <a:ext cx="1446230"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(n/2</a:t>
            </a:r>
            <a:r>
              <a:rPr lang="en-US" baseline="30000" dirty="0"/>
              <a:t>3</a:t>
            </a:r>
            <a:r>
              <a:rPr lang="en-US" baseline="-25000" dirty="0"/>
              <a:t>)</a:t>
            </a:r>
            <a:r>
              <a:rPr lang="en-US" dirty="0"/>
              <a:t>+ 3c </a:t>
            </a:r>
          </a:p>
        </p:txBody>
      </p:sp>
      <p:cxnSp>
        <p:nvCxnSpPr>
          <p:cNvPr id="28" name="Straight Arrow Connector 27">
            <a:extLst>
              <a:ext uri="{FF2B5EF4-FFF2-40B4-BE49-F238E27FC236}">
                <a16:creationId xmlns:a16="http://schemas.microsoft.com/office/drawing/2014/main" id="{DB981C6F-14FF-BEF4-A2EF-9972272BEEE4}"/>
              </a:ext>
            </a:extLst>
          </p:cNvPr>
          <p:cNvCxnSpPr/>
          <p:nvPr/>
        </p:nvCxnSpPr>
        <p:spPr>
          <a:xfrm>
            <a:off x="5211403" y="1770887"/>
            <a:ext cx="51944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B21B35EE-E6BB-734E-BAC0-FDE710785761}"/>
              </a:ext>
            </a:extLst>
          </p:cNvPr>
          <p:cNvCxnSpPr/>
          <p:nvPr/>
        </p:nvCxnSpPr>
        <p:spPr>
          <a:xfrm>
            <a:off x="5220456" y="2209799"/>
            <a:ext cx="51944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BBEC753B-F164-4E5C-15DE-5006EDFE6874}"/>
              </a:ext>
            </a:extLst>
          </p:cNvPr>
          <p:cNvSpPr txBox="1"/>
          <p:nvPr/>
        </p:nvSpPr>
        <p:spPr>
          <a:xfrm>
            <a:off x="5751155" y="1623044"/>
            <a:ext cx="1446230"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(n/2</a:t>
            </a:r>
            <a:r>
              <a:rPr lang="en-US" baseline="30000" dirty="0"/>
              <a:t>4</a:t>
            </a:r>
            <a:r>
              <a:rPr lang="en-US" baseline="-25000" dirty="0"/>
              <a:t>)</a:t>
            </a:r>
            <a:r>
              <a:rPr lang="en-US" dirty="0"/>
              <a:t>+ 4c </a:t>
            </a:r>
          </a:p>
        </p:txBody>
      </p:sp>
      <p:sp>
        <p:nvSpPr>
          <p:cNvPr id="34" name="TextBox 33">
            <a:extLst>
              <a:ext uri="{FF2B5EF4-FFF2-40B4-BE49-F238E27FC236}">
                <a16:creationId xmlns:a16="http://schemas.microsoft.com/office/drawing/2014/main" id="{311147B9-C03E-579D-4F00-E84EEE1F4C14}"/>
              </a:ext>
            </a:extLst>
          </p:cNvPr>
          <p:cNvSpPr txBox="1"/>
          <p:nvPr/>
        </p:nvSpPr>
        <p:spPr>
          <a:xfrm>
            <a:off x="5751155" y="2055910"/>
            <a:ext cx="1434974" cy="307777"/>
          </a:xfrm>
          <a:prstGeom prst="rect">
            <a:avLst/>
          </a:prstGeom>
          <a:noFill/>
        </p:spPr>
        <p:txBody>
          <a:bodyPr wrap="square">
            <a:spAutoFit/>
          </a:bodyPr>
          <a:lstStyle/>
          <a:p>
            <a:r>
              <a:rPr lang="en-US" dirty="0"/>
              <a:t>T</a:t>
            </a:r>
            <a:r>
              <a:rPr lang="en-US" baseline="-25000" dirty="0"/>
              <a:t>(n) </a:t>
            </a:r>
            <a:r>
              <a:rPr lang="en-US" dirty="0"/>
              <a:t>= T</a:t>
            </a:r>
            <a:r>
              <a:rPr lang="en-US" baseline="-25000" dirty="0"/>
              <a:t>(n/2</a:t>
            </a:r>
            <a:r>
              <a:rPr lang="en-US" baseline="30000" dirty="0"/>
              <a:t>5</a:t>
            </a:r>
            <a:r>
              <a:rPr lang="en-US" baseline="-25000" dirty="0"/>
              <a:t>)</a:t>
            </a:r>
            <a:r>
              <a:rPr lang="en-US" dirty="0"/>
              <a:t>+ 5c </a:t>
            </a:r>
          </a:p>
        </p:txBody>
      </p:sp>
      <p:cxnSp>
        <p:nvCxnSpPr>
          <p:cNvPr id="40" name="Straight Connector 39">
            <a:extLst>
              <a:ext uri="{FF2B5EF4-FFF2-40B4-BE49-F238E27FC236}">
                <a16:creationId xmlns:a16="http://schemas.microsoft.com/office/drawing/2014/main" id="{877793CC-E443-2B26-3B0B-F1E712D1BE24}"/>
              </a:ext>
            </a:extLst>
          </p:cNvPr>
          <p:cNvCxnSpPr/>
          <p:nvPr/>
        </p:nvCxnSpPr>
        <p:spPr>
          <a:xfrm>
            <a:off x="3702867" y="2480650"/>
            <a:ext cx="343356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88066F35-ADCE-670D-49DE-532034A5BA35}"/>
              </a:ext>
            </a:extLst>
          </p:cNvPr>
          <p:cNvCxnSpPr>
            <a:cxnSpLocks/>
          </p:cNvCxnSpPr>
          <p:nvPr/>
        </p:nvCxnSpPr>
        <p:spPr>
          <a:xfrm>
            <a:off x="4170254" y="2480650"/>
            <a:ext cx="0" cy="5341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E4C39373-01F0-0CCC-7864-B826135CB479}"/>
              </a:ext>
            </a:extLst>
          </p:cNvPr>
          <p:cNvSpPr txBox="1"/>
          <p:nvPr/>
        </p:nvSpPr>
        <p:spPr>
          <a:xfrm>
            <a:off x="3795169" y="3014804"/>
            <a:ext cx="782587" cy="307777"/>
          </a:xfrm>
          <a:prstGeom prst="rect">
            <a:avLst/>
          </a:prstGeom>
          <a:noFill/>
        </p:spPr>
        <p:txBody>
          <a:bodyPr wrap="none" rtlCol="0">
            <a:spAutoFit/>
          </a:bodyPr>
          <a:lstStyle/>
          <a:p>
            <a:r>
              <a:rPr lang="en-US" dirty="0"/>
              <a:t>K times</a:t>
            </a:r>
          </a:p>
        </p:txBody>
      </p:sp>
      <p:sp>
        <p:nvSpPr>
          <p:cNvPr id="43" name="TextBox 42">
            <a:extLst>
              <a:ext uri="{FF2B5EF4-FFF2-40B4-BE49-F238E27FC236}">
                <a16:creationId xmlns:a16="http://schemas.microsoft.com/office/drawing/2014/main" id="{164B8077-9F8D-1E1E-D016-1E340A7A12FB}"/>
              </a:ext>
            </a:extLst>
          </p:cNvPr>
          <p:cNvSpPr txBox="1"/>
          <p:nvPr/>
        </p:nvSpPr>
        <p:spPr>
          <a:xfrm>
            <a:off x="5759972" y="3014803"/>
            <a:ext cx="1398140"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(n/2</a:t>
            </a:r>
            <a:r>
              <a:rPr lang="en-US" baseline="30000" dirty="0"/>
              <a:t>k</a:t>
            </a:r>
            <a:r>
              <a:rPr lang="en-US" baseline="-25000" dirty="0"/>
              <a:t>)</a:t>
            </a:r>
            <a:r>
              <a:rPr lang="en-US" dirty="0"/>
              <a:t>+ k</a:t>
            </a:r>
            <a:r>
              <a:rPr lang="en-US" baseline="-25000" dirty="0"/>
              <a:t>c</a:t>
            </a:r>
            <a:r>
              <a:rPr lang="en-US" dirty="0"/>
              <a:t> </a:t>
            </a:r>
          </a:p>
        </p:txBody>
      </p:sp>
      <p:cxnSp>
        <p:nvCxnSpPr>
          <p:cNvPr id="47" name="Straight Arrow Connector 46">
            <a:extLst>
              <a:ext uri="{FF2B5EF4-FFF2-40B4-BE49-F238E27FC236}">
                <a16:creationId xmlns:a16="http://schemas.microsoft.com/office/drawing/2014/main" id="{A7CBD7A3-EDC0-7556-4EE1-21BAA64859EE}"/>
              </a:ext>
            </a:extLst>
          </p:cNvPr>
          <p:cNvCxnSpPr>
            <a:cxnSpLocks/>
          </p:cNvCxnSpPr>
          <p:nvPr/>
        </p:nvCxnSpPr>
        <p:spPr>
          <a:xfrm>
            <a:off x="6364586" y="2480650"/>
            <a:ext cx="0" cy="534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B3BBB075-F18E-F8B6-AA46-303A6DBD41C1}"/>
              </a:ext>
            </a:extLst>
          </p:cNvPr>
          <p:cNvSpPr txBox="1"/>
          <p:nvPr/>
        </p:nvSpPr>
        <p:spPr>
          <a:xfrm>
            <a:off x="706623" y="2620984"/>
            <a:ext cx="663964" cy="307777"/>
          </a:xfrm>
          <a:prstGeom prst="rect">
            <a:avLst/>
          </a:prstGeom>
          <a:noFill/>
          <a:ln>
            <a:solidFill>
              <a:schemeClr val="tx1"/>
            </a:solidFill>
          </a:ln>
        </p:spPr>
        <p:txBody>
          <a:bodyPr wrap="none" rtlCol="0">
            <a:spAutoFit/>
          </a:bodyPr>
          <a:lstStyle/>
          <a:p>
            <a:r>
              <a:rPr lang="en-US" b="1" dirty="0"/>
              <a:t>n = 2</a:t>
            </a:r>
            <a:r>
              <a:rPr lang="en-US" b="1" baseline="30000" dirty="0"/>
              <a:t>k</a:t>
            </a:r>
            <a:endParaRPr lang="en-US" b="1" dirty="0"/>
          </a:p>
        </p:txBody>
      </p:sp>
      <p:cxnSp>
        <p:nvCxnSpPr>
          <p:cNvPr id="52" name="Straight Arrow Connector 51">
            <a:extLst>
              <a:ext uri="{FF2B5EF4-FFF2-40B4-BE49-F238E27FC236}">
                <a16:creationId xmlns:a16="http://schemas.microsoft.com/office/drawing/2014/main" id="{A093FC59-1434-5EC9-1A1D-5574DA9AA433}"/>
              </a:ext>
            </a:extLst>
          </p:cNvPr>
          <p:cNvCxnSpPr/>
          <p:nvPr/>
        </p:nvCxnSpPr>
        <p:spPr>
          <a:xfrm>
            <a:off x="6364586" y="3304517"/>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TextBox 52">
            <a:extLst>
              <a:ext uri="{FF2B5EF4-FFF2-40B4-BE49-F238E27FC236}">
                <a16:creationId xmlns:a16="http://schemas.microsoft.com/office/drawing/2014/main" id="{6CF7AE6A-53DD-37CD-D553-E232CD74CFB7}"/>
              </a:ext>
            </a:extLst>
          </p:cNvPr>
          <p:cNvSpPr txBox="1"/>
          <p:nvPr/>
        </p:nvSpPr>
        <p:spPr>
          <a:xfrm>
            <a:off x="5768789" y="3485630"/>
            <a:ext cx="1338828"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(n/n)</a:t>
            </a:r>
            <a:r>
              <a:rPr lang="en-US" dirty="0"/>
              <a:t>+ k</a:t>
            </a:r>
            <a:r>
              <a:rPr lang="en-US" baseline="-25000" dirty="0"/>
              <a:t>c</a:t>
            </a:r>
            <a:r>
              <a:rPr lang="en-US" dirty="0"/>
              <a:t> </a:t>
            </a:r>
          </a:p>
        </p:txBody>
      </p:sp>
      <p:cxnSp>
        <p:nvCxnSpPr>
          <p:cNvPr id="54" name="Straight Arrow Connector 53">
            <a:extLst>
              <a:ext uri="{FF2B5EF4-FFF2-40B4-BE49-F238E27FC236}">
                <a16:creationId xmlns:a16="http://schemas.microsoft.com/office/drawing/2014/main" id="{A01F3BF6-5D5C-008B-94CF-6BFE609EFCD2}"/>
              </a:ext>
            </a:extLst>
          </p:cNvPr>
          <p:cNvCxnSpPr/>
          <p:nvPr/>
        </p:nvCxnSpPr>
        <p:spPr>
          <a:xfrm>
            <a:off x="6354023" y="3793407"/>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TextBox 54">
            <a:extLst>
              <a:ext uri="{FF2B5EF4-FFF2-40B4-BE49-F238E27FC236}">
                <a16:creationId xmlns:a16="http://schemas.microsoft.com/office/drawing/2014/main" id="{0FC6DD63-AE18-FA01-71C7-33A117B1AF7A}"/>
              </a:ext>
            </a:extLst>
          </p:cNvPr>
          <p:cNvSpPr txBox="1"/>
          <p:nvPr/>
        </p:nvSpPr>
        <p:spPr>
          <a:xfrm>
            <a:off x="5778371" y="3973696"/>
            <a:ext cx="1237839" cy="307777"/>
          </a:xfrm>
          <a:prstGeom prst="rect">
            <a:avLst/>
          </a:prstGeom>
          <a:noFill/>
        </p:spPr>
        <p:txBody>
          <a:bodyPr wrap="none" rtlCol="0">
            <a:spAutoFit/>
          </a:bodyPr>
          <a:lstStyle/>
          <a:p>
            <a:r>
              <a:rPr lang="en-US" dirty="0"/>
              <a:t>T</a:t>
            </a:r>
            <a:r>
              <a:rPr lang="en-US" baseline="-25000" dirty="0"/>
              <a:t>(n) </a:t>
            </a:r>
            <a:r>
              <a:rPr lang="en-US" dirty="0"/>
              <a:t>= T</a:t>
            </a:r>
            <a:r>
              <a:rPr lang="en-US" baseline="-25000" dirty="0"/>
              <a:t>(1)</a:t>
            </a:r>
            <a:r>
              <a:rPr lang="en-US" dirty="0"/>
              <a:t>+ k</a:t>
            </a:r>
            <a:r>
              <a:rPr lang="en-US" baseline="-25000" dirty="0"/>
              <a:t>c</a:t>
            </a:r>
            <a:r>
              <a:rPr lang="en-US" dirty="0"/>
              <a:t> </a:t>
            </a:r>
          </a:p>
        </p:txBody>
      </p:sp>
      <p:sp>
        <p:nvSpPr>
          <p:cNvPr id="56" name="TextBox 55">
            <a:extLst>
              <a:ext uri="{FF2B5EF4-FFF2-40B4-BE49-F238E27FC236}">
                <a16:creationId xmlns:a16="http://schemas.microsoft.com/office/drawing/2014/main" id="{30061929-3947-67AB-3F36-77394B8EA753}"/>
              </a:ext>
            </a:extLst>
          </p:cNvPr>
          <p:cNvSpPr txBox="1"/>
          <p:nvPr/>
        </p:nvSpPr>
        <p:spPr>
          <a:xfrm>
            <a:off x="545107" y="3069928"/>
            <a:ext cx="1093569" cy="307777"/>
          </a:xfrm>
          <a:prstGeom prst="rect">
            <a:avLst/>
          </a:prstGeom>
          <a:noFill/>
        </p:spPr>
        <p:txBody>
          <a:bodyPr wrap="none" rtlCol="0">
            <a:spAutoFit/>
          </a:bodyPr>
          <a:lstStyle/>
          <a:p>
            <a:r>
              <a:rPr lang="en-US" dirty="0" err="1"/>
              <a:t>log</a:t>
            </a:r>
            <a:r>
              <a:rPr lang="en-US" baseline="-25000" dirty="0" err="1"/>
              <a:t>n</a:t>
            </a:r>
            <a:r>
              <a:rPr lang="en-US" baseline="-25000" dirty="0"/>
              <a:t> </a:t>
            </a:r>
            <a:r>
              <a:rPr lang="en-US" dirty="0"/>
              <a:t>= log</a:t>
            </a:r>
            <a:r>
              <a:rPr lang="en-US" baseline="30000" dirty="0"/>
              <a:t>2k</a:t>
            </a:r>
            <a:r>
              <a:rPr lang="en-US" dirty="0"/>
              <a:t> </a:t>
            </a:r>
          </a:p>
        </p:txBody>
      </p:sp>
      <p:cxnSp>
        <p:nvCxnSpPr>
          <p:cNvPr id="4" name="Straight Arrow Connector 3">
            <a:extLst>
              <a:ext uri="{FF2B5EF4-FFF2-40B4-BE49-F238E27FC236}">
                <a16:creationId xmlns:a16="http://schemas.microsoft.com/office/drawing/2014/main" id="{3F469BB8-2F65-012B-CFFF-557532A0E4E4}"/>
              </a:ext>
            </a:extLst>
          </p:cNvPr>
          <p:cNvCxnSpPr/>
          <p:nvPr/>
        </p:nvCxnSpPr>
        <p:spPr>
          <a:xfrm>
            <a:off x="6349399" y="4281473"/>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444F808-DDDE-917E-AD2E-B66CD07AC8CB}"/>
              </a:ext>
            </a:extLst>
          </p:cNvPr>
          <p:cNvSpPr txBox="1"/>
          <p:nvPr/>
        </p:nvSpPr>
        <p:spPr>
          <a:xfrm>
            <a:off x="5873906" y="4480649"/>
            <a:ext cx="981359" cy="307777"/>
          </a:xfrm>
          <a:prstGeom prst="rect">
            <a:avLst/>
          </a:prstGeom>
          <a:noFill/>
        </p:spPr>
        <p:txBody>
          <a:bodyPr wrap="none" rtlCol="0">
            <a:spAutoFit/>
          </a:bodyPr>
          <a:lstStyle/>
          <a:p>
            <a:r>
              <a:rPr lang="en-US" dirty="0"/>
              <a:t>T</a:t>
            </a:r>
            <a:r>
              <a:rPr lang="en-US" baseline="-25000" dirty="0"/>
              <a:t>(n) </a:t>
            </a:r>
            <a:r>
              <a:rPr lang="en-US" dirty="0"/>
              <a:t>= 1+k</a:t>
            </a:r>
            <a:r>
              <a:rPr lang="en-US" baseline="-25000" dirty="0"/>
              <a:t>c</a:t>
            </a:r>
            <a:endParaRPr lang="en-US" dirty="0"/>
          </a:p>
        </p:txBody>
      </p:sp>
      <p:cxnSp>
        <p:nvCxnSpPr>
          <p:cNvPr id="10" name="Straight Arrow Connector 9">
            <a:extLst>
              <a:ext uri="{FF2B5EF4-FFF2-40B4-BE49-F238E27FC236}">
                <a16:creationId xmlns:a16="http://schemas.microsoft.com/office/drawing/2014/main" id="{39FC1034-33F0-C9E3-433E-2DA6941273F0}"/>
              </a:ext>
            </a:extLst>
          </p:cNvPr>
          <p:cNvCxnSpPr/>
          <p:nvPr/>
        </p:nvCxnSpPr>
        <p:spPr>
          <a:xfrm>
            <a:off x="1038605" y="2928761"/>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BE9D4D41-16C1-C474-B176-9CDEE0AF94CB}"/>
              </a:ext>
            </a:extLst>
          </p:cNvPr>
          <p:cNvCxnSpPr/>
          <p:nvPr/>
        </p:nvCxnSpPr>
        <p:spPr>
          <a:xfrm>
            <a:off x="1038605" y="3374158"/>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E6268F2-1B14-8F9A-7946-0A3ADADCD967}"/>
              </a:ext>
            </a:extLst>
          </p:cNvPr>
          <p:cNvSpPr txBox="1"/>
          <p:nvPr/>
        </p:nvSpPr>
        <p:spPr>
          <a:xfrm>
            <a:off x="518303" y="3530470"/>
            <a:ext cx="1124026" cy="307777"/>
          </a:xfrm>
          <a:prstGeom prst="rect">
            <a:avLst/>
          </a:prstGeom>
          <a:noFill/>
        </p:spPr>
        <p:txBody>
          <a:bodyPr wrap="none" rtlCol="0">
            <a:spAutoFit/>
          </a:bodyPr>
          <a:lstStyle/>
          <a:p>
            <a:r>
              <a:rPr lang="en-US" dirty="0"/>
              <a:t> </a:t>
            </a:r>
            <a:r>
              <a:rPr lang="en-US" dirty="0" err="1"/>
              <a:t>log</a:t>
            </a:r>
            <a:r>
              <a:rPr lang="en-US" baseline="-25000" dirty="0" err="1"/>
              <a:t>n</a:t>
            </a:r>
            <a:r>
              <a:rPr lang="en-US" baseline="-25000" dirty="0"/>
              <a:t> </a:t>
            </a:r>
            <a:r>
              <a:rPr lang="en-US" dirty="0"/>
              <a:t>= klog</a:t>
            </a:r>
            <a:r>
              <a:rPr lang="en-US" baseline="30000" dirty="0"/>
              <a:t>2</a:t>
            </a:r>
            <a:endParaRPr lang="en-US" dirty="0"/>
          </a:p>
        </p:txBody>
      </p:sp>
      <p:cxnSp>
        <p:nvCxnSpPr>
          <p:cNvPr id="15" name="Straight Arrow Connector 14">
            <a:extLst>
              <a:ext uri="{FF2B5EF4-FFF2-40B4-BE49-F238E27FC236}">
                <a16:creationId xmlns:a16="http://schemas.microsoft.com/office/drawing/2014/main" id="{CC3A4FB6-7F7E-FA60-2965-6B91A93F9DA6}"/>
              </a:ext>
            </a:extLst>
          </p:cNvPr>
          <p:cNvCxnSpPr/>
          <p:nvPr/>
        </p:nvCxnSpPr>
        <p:spPr>
          <a:xfrm>
            <a:off x="1038605" y="3838247"/>
            <a:ext cx="0" cy="199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A1B15A5D-1ED9-6278-3BE9-3E93064B1015}"/>
              </a:ext>
            </a:extLst>
          </p:cNvPr>
          <p:cNvSpPr txBox="1"/>
          <p:nvPr/>
        </p:nvSpPr>
        <p:spPr>
          <a:xfrm>
            <a:off x="1783807" y="3573334"/>
            <a:ext cx="704039" cy="246221"/>
          </a:xfrm>
          <a:prstGeom prst="rect">
            <a:avLst/>
          </a:prstGeom>
          <a:noFill/>
          <a:ln>
            <a:solidFill>
              <a:schemeClr val="tx1"/>
            </a:solidFill>
          </a:ln>
        </p:spPr>
        <p:txBody>
          <a:bodyPr wrap="none" rtlCol="0">
            <a:spAutoFit/>
          </a:bodyPr>
          <a:lstStyle/>
          <a:p>
            <a:r>
              <a:rPr lang="en-US" sz="1000" dirty="0">
                <a:solidFill>
                  <a:srgbClr val="FF0000"/>
                </a:solidFill>
              </a:rPr>
              <a:t>Log</a:t>
            </a:r>
            <a:r>
              <a:rPr lang="en-US" sz="1000" baseline="30000" dirty="0">
                <a:solidFill>
                  <a:srgbClr val="FF0000"/>
                </a:solidFill>
              </a:rPr>
              <a:t>2</a:t>
            </a:r>
            <a:r>
              <a:rPr lang="en-US" sz="1000" dirty="0">
                <a:solidFill>
                  <a:srgbClr val="FF0000"/>
                </a:solidFill>
              </a:rPr>
              <a:t> -&gt; 1</a:t>
            </a:r>
          </a:p>
        </p:txBody>
      </p:sp>
      <p:sp>
        <p:nvSpPr>
          <p:cNvPr id="20" name="TextBox 19">
            <a:extLst>
              <a:ext uri="{FF2B5EF4-FFF2-40B4-BE49-F238E27FC236}">
                <a16:creationId xmlns:a16="http://schemas.microsoft.com/office/drawing/2014/main" id="{3D7BFC55-2604-2911-811D-738B7759146A}"/>
              </a:ext>
            </a:extLst>
          </p:cNvPr>
          <p:cNvSpPr txBox="1"/>
          <p:nvPr/>
        </p:nvSpPr>
        <p:spPr>
          <a:xfrm>
            <a:off x="629679" y="3994690"/>
            <a:ext cx="817853" cy="307777"/>
          </a:xfrm>
          <a:prstGeom prst="rect">
            <a:avLst/>
          </a:prstGeom>
          <a:noFill/>
        </p:spPr>
        <p:txBody>
          <a:bodyPr wrap="none" rtlCol="0">
            <a:spAutoFit/>
          </a:bodyPr>
          <a:lstStyle/>
          <a:p>
            <a:r>
              <a:rPr lang="en-US" dirty="0"/>
              <a:t> </a:t>
            </a:r>
            <a:r>
              <a:rPr lang="en-US" dirty="0" err="1"/>
              <a:t>log</a:t>
            </a:r>
            <a:r>
              <a:rPr lang="en-US" baseline="-25000" dirty="0" err="1"/>
              <a:t>n</a:t>
            </a:r>
            <a:r>
              <a:rPr lang="en-US" baseline="-25000" dirty="0"/>
              <a:t> </a:t>
            </a:r>
            <a:r>
              <a:rPr lang="en-US" dirty="0"/>
              <a:t>= k</a:t>
            </a:r>
          </a:p>
        </p:txBody>
      </p:sp>
      <p:cxnSp>
        <p:nvCxnSpPr>
          <p:cNvPr id="22" name="Straight Arrow Connector 21">
            <a:extLst>
              <a:ext uri="{FF2B5EF4-FFF2-40B4-BE49-F238E27FC236}">
                <a16:creationId xmlns:a16="http://schemas.microsoft.com/office/drawing/2014/main" id="{CBB8D3B4-2F60-F092-E80A-EBBE35080520}"/>
              </a:ext>
            </a:extLst>
          </p:cNvPr>
          <p:cNvCxnSpPr>
            <a:stCxn id="9" idx="3"/>
          </p:cNvCxnSpPr>
          <p:nvPr/>
        </p:nvCxnSpPr>
        <p:spPr>
          <a:xfrm flipV="1">
            <a:off x="6855265" y="4634537"/>
            <a:ext cx="49259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A075C185-C01A-28FA-8A44-D639A68F81E9}"/>
              </a:ext>
            </a:extLst>
          </p:cNvPr>
          <p:cNvSpPr txBox="1"/>
          <p:nvPr/>
        </p:nvSpPr>
        <p:spPr>
          <a:xfrm>
            <a:off x="7347857" y="4434482"/>
            <a:ext cx="1747594" cy="400110"/>
          </a:xfrm>
          <a:prstGeom prst="rect">
            <a:avLst/>
          </a:prstGeom>
          <a:noFill/>
          <a:ln>
            <a:solidFill>
              <a:schemeClr val="tx1"/>
            </a:solidFill>
          </a:ln>
        </p:spPr>
        <p:txBody>
          <a:bodyPr wrap="none" rtlCol="0">
            <a:spAutoFit/>
          </a:bodyPr>
          <a:lstStyle/>
          <a:p>
            <a:r>
              <a:rPr lang="en-US" sz="2000" dirty="0"/>
              <a:t>T</a:t>
            </a:r>
            <a:r>
              <a:rPr lang="en-US" sz="2000" baseline="-25000" dirty="0"/>
              <a:t>(n) </a:t>
            </a:r>
            <a:r>
              <a:rPr lang="en-US" sz="2000" dirty="0"/>
              <a:t>= 1+ </a:t>
            </a:r>
            <a:r>
              <a:rPr lang="en-US" sz="2000" dirty="0" err="1"/>
              <a:t>log</a:t>
            </a:r>
            <a:r>
              <a:rPr lang="en-US" sz="2000" baseline="-25000" dirty="0" err="1"/>
              <a:t>n</a:t>
            </a:r>
            <a:r>
              <a:rPr lang="en-US" sz="2000" dirty="0" err="1"/>
              <a:t>c</a:t>
            </a:r>
            <a:endParaRPr lang="en-US" sz="2000" baseline="-25000" dirty="0"/>
          </a:p>
        </p:txBody>
      </p:sp>
      <p:sp>
        <p:nvSpPr>
          <p:cNvPr id="31" name="TextBox 30">
            <a:extLst>
              <a:ext uri="{FF2B5EF4-FFF2-40B4-BE49-F238E27FC236}">
                <a16:creationId xmlns:a16="http://schemas.microsoft.com/office/drawing/2014/main" id="{F2993D74-441F-9B7E-F055-680597FD3E77}"/>
              </a:ext>
            </a:extLst>
          </p:cNvPr>
          <p:cNvSpPr txBox="1"/>
          <p:nvPr/>
        </p:nvSpPr>
        <p:spPr>
          <a:xfrm>
            <a:off x="3080657" y="4397829"/>
            <a:ext cx="2241319" cy="307777"/>
          </a:xfrm>
          <a:prstGeom prst="rect">
            <a:avLst/>
          </a:prstGeom>
          <a:noFill/>
          <a:ln>
            <a:solidFill>
              <a:srgbClr val="FF0000"/>
            </a:solidFill>
          </a:ln>
        </p:spPr>
        <p:txBody>
          <a:bodyPr wrap="none" rtlCol="0">
            <a:spAutoFit/>
          </a:bodyPr>
          <a:lstStyle/>
          <a:p>
            <a:r>
              <a:rPr lang="en-US" dirty="0"/>
              <a:t>Time complexity – O(</a:t>
            </a:r>
            <a:r>
              <a:rPr lang="en-US" dirty="0" err="1"/>
              <a:t>log</a:t>
            </a:r>
            <a:r>
              <a:rPr lang="en-US" baseline="-25000" dirty="0" err="1"/>
              <a:t>n</a:t>
            </a:r>
            <a:r>
              <a:rPr lang="en-US" dirty="0"/>
              <a:t>)</a:t>
            </a:r>
          </a:p>
        </p:txBody>
      </p:sp>
    </p:spTree>
    <p:extLst>
      <p:ext uri="{BB962C8B-B14F-4D97-AF65-F5344CB8AC3E}">
        <p14:creationId xmlns:p14="http://schemas.microsoft.com/office/powerpoint/2010/main" val="1530999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1104-A446-1048-9B3D-E2428E80C082}"/>
              </a:ext>
            </a:extLst>
          </p:cNvPr>
          <p:cNvSpPr>
            <a:spLocks noGrp="1"/>
          </p:cNvSpPr>
          <p:nvPr>
            <p:ph type="title"/>
          </p:nvPr>
        </p:nvSpPr>
        <p:spPr>
          <a:xfrm>
            <a:off x="311699" y="161996"/>
            <a:ext cx="6799105" cy="523803"/>
          </a:xfrm>
        </p:spPr>
        <p:txBody>
          <a:bodyPr/>
          <a:lstStyle/>
          <a:p>
            <a:r>
              <a:rPr lang="en-US" sz="2000" dirty="0"/>
              <a:t>Derivation by substitution method { </a:t>
            </a:r>
            <a:r>
              <a:rPr lang="en-US" sz="2000" dirty="0">
                <a:solidFill>
                  <a:srgbClr val="FF0000"/>
                </a:solidFill>
              </a:rPr>
              <a:t>T</a:t>
            </a:r>
            <a:r>
              <a:rPr lang="en-US" sz="2000" baseline="-25000" dirty="0">
                <a:solidFill>
                  <a:srgbClr val="FF0000"/>
                </a:solidFill>
              </a:rPr>
              <a:t>(n)</a:t>
            </a:r>
            <a:r>
              <a:rPr lang="en-US" sz="2000" dirty="0">
                <a:solidFill>
                  <a:srgbClr val="FF0000"/>
                </a:solidFill>
              </a:rPr>
              <a:t>= n*T(n-1) </a:t>
            </a:r>
            <a:r>
              <a:rPr lang="en-US" sz="2000" dirty="0"/>
              <a:t>}</a:t>
            </a:r>
          </a:p>
        </p:txBody>
      </p:sp>
      <p:sp>
        <p:nvSpPr>
          <p:cNvPr id="3" name="TextBox 2">
            <a:extLst>
              <a:ext uri="{FF2B5EF4-FFF2-40B4-BE49-F238E27FC236}">
                <a16:creationId xmlns:a16="http://schemas.microsoft.com/office/drawing/2014/main" id="{2C314285-B4E0-8457-6B3D-16F52DE9FB38}"/>
              </a:ext>
            </a:extLst>
          </p:cNvPr>
          <p:cNvSpPr txBox="1"/>
          <p:nvPr/>
        </p:nvSpPr>
        <p:spPr>
          <a:xfrm>
            <a:off x="311700" y="685799"/>
            <a:ext cx="2236510" cy="1769715"/>
          </a:xfrm>
          <a:prstGeom prst="rect">
            <a:avLst/>
          </a:prstGeom>
          <a:noFill/>
        </p:spPr>
        <p:txBody>
          <a:bodyPr wrap="none" rtlCol="0">
            <a:spAutoFit/>
          </a:bodyPr>
          <a:lstStyle/>
          <a:p>
            <a:r>
              <a:rPr lang="en-US" sz="1500" dirty="0"/>
              <a:t>T</a:t>
            </a:r>
            <a:r>
              <a:rPr lang="en-US" sz="1500" baseline="-25000" dirty="0"/>
              <a:t>(n)</a:t>
            </a:r>
            <a:r>
              <a:rPr lang="en-US" sz="1500" dirty="0"/>
              <a:t>= n*T(n-1)</a:t>
            </a:r>
          </a:p>
          <a:p>
            <a:endParaRPr lang="en-US" sz="1500" dirty="0"/>
          </a:p>
          <a:p>
            <a:r>
              <a:rPr lang="en-US" sz="1600" dirty="0"/>
              <a:t>T</a:t>
            </a:r>
            <a:r>
              <a:rPr lang="en-US" sz="1600" baseline="-25000" dirty="0"/>
              <a:t>(n-1)</a:t>
            </a:r>
            <a:r>
              <a:rPr lang="en-US" sz="1600" dirty="0"/>
              <a:t>= (n-1)*T((n-1)-1)</a:t>
            </a:r>
          </a:p>
          <a:p>
            <a:endParaRPr lang="en-US" sz="1600" dirty="0"/>
          </a:p>
          <a:p>
            <a:r>
              <a:rPr lang="en-US" sz="1600" dirty="0"/>
              <a:t>T</a:t>
            </a:r>
            <a:r>
              <a:rPr lang="en-US" sz="1600" baseline="-25000" dirty="0"/>
              <a:t>(n-2) </a:t>
            </a:r>
            <a:r>
              <a:rPr lang="en-US" sz="1600" dirty="0"/>
              <a:t>= (n-2)*T((n-2)-1)</a:t>
            </a:r>
          </a:p>
          <a:p>
            <a:endParaRPr lang="en-US" sz="1600" dirty="0"/>
          </a:p>
          <a:p>
            <a:endParaRPr lang="en-US" sz="1500" dirty="0"/>
          </a:p>
        </p:txBody>
      </p:sp>
      <p:cxnSp>
        <p:nvCxnSpPr>
          <p:cNvPr id="5" name="Straight Arrow Connector 4">
            <a:extLst>
              <a:ext uri="{FF2B5EF4-FFF2-40B4-BE49-F238E27FC236}">
                <a16:creationId xmlns:a16="http://schemas.microsoft.com/office/drawing/2014/main" id="{93D2A27F-4D98-82B2-4B8E-B20398177D46}"/>
              </a:ext>
            </a:extLst>
          </p:cNvPr>
          <p:cNvCxnSpPr>
            <a:cxnSpLocks/>
            <a:endCxn id="6" idx="1"/>
          </p:cNvCxnSpPr>
          <p:nvPr/>
        </p:nvCxnSpPr>
        <p:spPr>
          <a:xfrm flipV="1">
            <a:off x="2460385" y="1324435"/>
            <a:ext cx="476453" cy="8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683C0D20-CC12-8363-A511-91E021F5B33E}"/>
              </a:ext>
            </a:extLst>
          </p:cNvPr>
          <p:cNvSpPr txBox="1"/>
          <p:nvPr/>
        </p:nvSpPr>
        <p:spPr>
          <a:xfrm>
            <a:off x="2936838" y="1170546"/>
            <a:ext cx="1217000" cy="307777"/>
          </a:xfrm>
          <a:prstGeom prst="rect">
            <a:avLst/>
          </a:prstGeom>
          <a:noFill/>
        </p:spPr>
        <p:txBody>
          <a:bodyPr wrap="none" rtlCol="0">
            <a:spAutoFit/>
          </a:bodyPr>
          <a:lstStyle/>
          <a:p>
            <a:r>
              <a:rPr lang="en-US" dirty="0"/>
              <a:t>(n-1) * T(n-2)</a:t>
            </a:r>
          </a:p>
        </p:txBody>
      </p:sp>
      <p:sp>
        <p:nvSpPr>
          <p:cNvPr id="7" name="TextBox 6">
            <a:extLst>
              <a:ext uri="{FF2B5EF4-FFF2-40B4-BE49-F238E27FC236}">
                <a16:creationId xmlns:a16="http://schemas.microsoft.com/office/drawing/2014/main" id="{BAD20EBD-7F0F-AA39-A9BE-260E2C0CAED3}"/>
              </a:ext>
            </a:extLst>
          </p:cNvPr>
          <p:cNvSpPr txBox="1"/>
          <p:nvPr/>
        </p:nvSpPr>
        <p:spPr>
          <a:xfrm>
            <a:off x="4217560" y="1170546"/>
            <a:ext cx="284052" cy="307777"/>
          </a:xfrm>
          <a:prstGeom prst="rect">
            <a:avLst/>
          </a:prstGeom>
          <a:noFill/>
          <a:ln>
            <a:solidFill>
              <a:srgbClr val="FF0000"/>
            </a:solidFill>
          </a:ln>
        </p:spPr>
        <p:txBody>
          <a:bodyPr wrap="none" rtlCol="0">
            <a:spAutoFit/>
          </a:bodyPr>
          <a:lstStyle/>
          <a:p>
            <a:r>
              <a:rPr lang="en-US" dirty="0"/>
              <a:t>2</a:t>
            </a:r>
          </a:p>
        </p:txBody>
      </p:sp>
      <p:sp>
        <p:nvSpPr>
          <p:cNvPr id="8" name="TextBox 7">
            <a:extLst>
              <a:ext uri="{FF2B5EF4-FFF2-40B4-BE49-F238E27FC236}">
                <a16:creationId xmlns:a16="http://schemas.microsoft.com/office/drawing/2014/main" id="{797DE197-1926-0D1F-F8C6-62EEEDD59AEA}"/>
              </a:ext>
            </a:extLst>
          </p:cNvPr>
          <p:cNvSpPr txBox="1"/>
          <p:nvPr/>
        </p:nvSpPr>
        <p:spPr>
          <a:xfrm>
            <a:off x="1884943" y="697339"/>
            <a:ext cx="284052" cy="307777"/>
          </a:xfrm>
          <a:prstGeom prst="rect">
            <a:avLst/>
          </a:prstGeom>
          <a:noFill/>
          <a:ln>
            <a:solidFill>
              <a:srgbClr val="FF0000"/>
            </a:solidFill>
          </a:ln>
        </p:spPr>
        <p:txBody>
          <a:bodyPr wrap="none" rtlCol="0">
            <a:spAutoFit/>
          </a:bodyPr>
          <a:lstStyle/>
          <a:p>
            <a:r>
              <a:rPr lang="en-US" dirty="0"/>
              <a:t>1</a:t>
            </a:r>
          </a:p>
        </p:txBody>
      </p:sp>
      <p:cxnSp>
        <p:nvCxnSpPr>
          <p:cNvPr id="10" name="Straight Arrow Connector 9">
            <a:extLst>
              <a:ext uri="{FF2B5EF4-FFF2-40B4-BE49-F238E27FC236}">
                <a16:creationId xmlns:a16="http://schemas.microsoft.com/office/drawing/2014/main" id="{DB40B178-52D2-C7C9-00BA-19C460588D37}"/>
              </a:ext>
            </a:extLst>
          </p:cNvPr>
          <p:cNvCxnSpPr>
            <a:cxnSpLocks/>
          </p:cNvCxnSpPr>
          <p:nvPr/>
        </p:nvCxnSpPr>
        <p:spPr>
          <a:xfrm flipV="1">
            <a:off x="2460385" y="1767292"/>
            <a:ext cx="476453" cy="8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D8C2379-CE21-8958-3A87-EFA02F70BFBC}"/>
              </a:ext>
            </a:extLst>
          </p:cNvPr>
          <p:cNvSpPr txBox="1"/>
          <p:nvPr/>
        </p:nvSpPr>
        <p:spPr>
          <a:xfrm>
            <a:off x="2936838" y="1613403"/>
            <a:ext cx="1217000" cy="307777"/>
          </a:xfrm>
          <a:prstGeom prst="rect">
            <a:avLst/>
          </a:prstGeom>
          <a:noFill/>
        </p:spPr>
        <p:txBody>
          <a:bodyPr wrap="none" rtlCol="0">
            <a:spAutoFit/>
          </a:bodyPr>
          <a:lstStyle/>
          <a:p>
            <a:r>
              <a:rPr lang="en-US" dirty="0"/>
              <a:t>(n-2) * T(n-3)</a:t>
            </a:r>
          </a:p>
        </p:txBody>
      </p:sp>
      <p:sp>
        <p:nvSpPr>
          <p:cNvPr id="12" name="TextBox 11">
            <a:extLst>
              <a:ext uri="{FF2B5EF4-FFF2-40B4-BE49-F238E27FC236}">
                <a16:creationId xmlns:a16="http://schemas.microsoft.com/office/drawing/2014/main" id="{A29A0B61-1F8E-CE0F-3A56-4E1E9CBE9444}"/>
              </a:ext>
            </a:extLst>
          </p:cNvPr>
          <p:cNvSpPr txBox="1"/>
          <p:nvPr/>
        </p:nvSpPr>
        <p:spPr>
          <a:xfrm>
            <a:off x="4217560" y="1621681"/>
            <a:ext cx="284052" cy="307777"/>
          </a:xfrm>
          <a:prstGeom prst="rect">
            <a:avLst/>
          </a:prstGeom>
          <a:noFill/>
          <a:ln>
            <a:solidFill>
              <a:srgbClr val="FF0000"/>
            </a:solidFill>
          </a:ln>
        </p:spPr>
        <p:txBody>
          <a:bodyPr wrap="none" rtlCol="0">
            <a:spAutoFit/>
          </a:bodyPr>
          <a:lstStyle/>
          <a:p>
            <a:r>
              <a:rPr lang="en-US" dirty="0"/>
              <a:t>3</a:t>
            </a:r>
          </a:p>
        </p:txBody>
      </p:sp>
      <p:sp>
        <p:nvSpPr>
          <p:cNvPr id="13" name="Freeform 12">
            <a:extLst>
              <a:ext uri="{FF2B5EF4-FFF2-40B4-BE49-F238E27FC236}">
                <a16:creationId xmlns:a16="http://schemas.microsoft.com/office/drawing/2014/main" id="{AEDF4BDE-47DB-C5CD-181E-EB2477E33235}"/>
              </a:ext>
            </a:extLst>
          </p:cNvPr>
          <p:cNvSpPr/>
          <p:nvPr/>
        </p:nvSpPr>
        <p:spPr>
          <a:xfrm>
            <a:off x="2420471" y="849854"/>
            <a:ext cx="2905772" cy="484094"/>
          </a:xfrm>
          <a:custGeom>
            <a:avLst/>
            <a:gdLst>
              <a:gd name="connsiteX0" fmla="*/ 2173044 w 2905772"/>
              <a:gd name="connsiteY0" fmla="*/ 484094 h 484094"/>
              <a:gd name="connsiteX1" fmla="*/ 2796988 w 2905772"/>
              <a:gd name="connsiteY1" fmla="*/ 430306 h 484094"/>
              <a:gd name="connsiteX2" fmla="*/ 2904564 w 2905772"/>
              <a:gd name="connsiteY2" fmla="*/ 236668 h 484094"/>
              <a:gd name="connsiteX3" fmla="*/ 2786230 w 2905772"/>
              <a:gd name="connsiteY3" fmla="*/ 107577 h 484094"/>
              <a:gd name="connsiteX4" fmla="*/ 2592593 w 2905772"/>
              <a:gd name="connsiteY4" fmla="*/ 64546 h 484094"/>
              <a:gd name="connsiteX5" fmla="*/ 2097741 w 2905772"/>
              <a:gd name="connsiteY5" fmla="*/ 43031 h 484094"/>
              <a:gd name="connsiteX6" fmla="*/ 0 w 2905772"/>
              <a:gd name="connsiteY6" fmla="*/ 0 h 484094"/>
              <a:gd name="connsiteX7" fmla="*/ 1183341 w 2905772"/>
              <a:gd name="connsiteY7" fmla="*/ 21515 h 484094"/>
              <a:gd name="connsiteX8" fmla="*/ 1172583 w 2905772"/>
              <a:gd name="connsiteY8" fmla="*/ 32273 h 4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5772" h="484094">
                <a:moveTo>
                  <a:pt x="2173044" y="484094"/>
                </a:moveTo>
                <a:cubicBezTo>
                  <a:pt x="2424056" y="477819"/>
                  <a:pt x="2675068" y="471544"/>
                  <a:pt x="2796988" y="430306"/>
                </a:cubicBezTo>
                <a:cubicBezTo>
                  <a:pt x="2918908" y="389068"/>
                  <a:pt x="2906357" y="290456"/>
                  <a:pt x="2904564" y="236668"/>
                </a:cubicBezTo>
                <a:cubicBezTo>
                  <a:pt x="2902771" y="182880"/>
                  <a:pt x="2838225" y="136264"/>
                  <a:pt x="2786230" y="107577"/>
                </a:cubicBezTo>
                <a:cubicBezTo>
                  <a:pt x="2734235" y="78890"/>
                  <a:pt x="2707341" y="75304"/>
                  <a:pt x="2592593" y="64546"/>
                </a:cubicBezTo>
                <a:cubicBezTo>
                  <a:pt x="2477845" y="53788"/>
                  <a:pt x="2097741" y="43031"/>
                  <a:pt x="2097741" y="43031"/>
                </a:cubicBezTo>
                <a:lnTo>
                  <a:pt x="0" y="0"/>
                </a:lnTo>
                <a:lnTo>
                  <a:pt x="1183341" y="21515"/>
                </a:lnTo>
                <a:cubicBezTo>
                  <a:pt x="1378771" y="26894"/>
                  <a:pt x="1275677" y="29583"/>
                  <a:pt x="1172583" y="3227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5EA29EE-04FC-D8C7-8BBD-9B40080DE981}"/>
              </a:ext>
            </a:extLst>
          </p:cNvPr>
          <p:cNvCxnSpPr/>
          <p:nvPr/>
        </p:nvCxnSpPr>
        <p:spPr>
          <a:xfrm flipH="1">
            <a:off x="2345167" y="849854"/>
            <a:ext cx="7530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F6DE91C-79BA-2EFB-A020-78F5457FC777}"/>
              </a:ext>
            </a:extLst>
          </p:cNvPr>
          <p:cNvSpPr txBox="1"/>
          <p:nvPr/>
        </p:nvSpPr>
        <p:spPr>
          <a:xfrm>
            <a:off x="311700" y="2143945"/>
            <a:ext cx="1997663" cy="307777"/>
          </a:xfrm>
          <a:prstGeom prst="rect">
            <a:avLst/>
          </a:prstGeom>
          <a:noFill/>
          <a:ln>
            <a:solidFill>
              <a:schemeClr val="tx1"/>
            </a:solidFill>
          </a:ln>
        </p:spPr>
        <p:txBody>
          <a:bodyPr wrap="none" rtlCol="0">
            <a:spAutoFit/>
          </a:bodyPr>
          <a:lstStyle/>
          <a:p>
            <a:r>
              <a:rPr lang="en-US" dirty="0"/>
              <a:t>After Back Substitution</a:t>
            </a:r>
          </a:p>
        </p:txBody>
      </p:sp>
      <p:sp>
        <p:nvSpPr>
          <p:cNvPr id="17" name="TextBox 16">
            <a:extLst>
              <a:ext uri="{FF2B5EF4-FFF2-40B4-BE49-F238E27FC236}">
                <a16:creationId xmlns:a16="http://schemas.microsoft.com/office/drawing/2014/main" id="{B1FF905B-8FE6-B360-2DC3-4BB148B9F6E8}"/>
              </a:ext>
            </a:extLst>
          </p:cNvPr>
          <p:cNvSpPr txBox="1"/>
          <p:nvPr/>
        </p:nvSpPr>
        <p:spPr>
          <a:xfrm>
            <a:off x="311700" y="2602598"/>
            <a:ext cx="2145139" cy="738664"/>
          </a:xfrm>
          <a:prstGeom prst="rect">
            <a:avLst/>
          </a:prstGeom>
          <a:noFill/>
        </p:spPr>
        <p:txBody>
          <a:bodyPr wrap="none" rtlCol="0">
            <a:spAutoFit/>
          </a:bodyPr>
          <a:lstStyle/>
          <a:p>
            <a:r>
              <a:rPr lang="en-US" sz="1400" dirty="0"/>
              <a:t>T</a:t>
            </a:r>
            <a:r>
              <a:rPr lang="en-US" sz="1400" baseline="-25000" dirty="0"/>
              <a:t>(n)</a:t>
            </a:r>
            <a:r>
              <a:rPr lang="en-US" sz="1400" dirty="0"/>
              <a:t>= n*(n-1)*T(n-2)</a:t>
            </a:r>
          </a:p>
          <a:p>
            <a:endParaRPr lang="en-US" dirty="0"/>
          </a:p>
          <a:p>
            <a:r>
              <a:rPr lang="en-US" sz="1400" dirty="0"/>
              <a:t>T</a:t>
            </a:r>
            <a:r>
              <a:rPr lang="en-US" sz="1400" baseline="-25000" dirty="0"/>
              <a:t>(n)</a:t>
            </a:r>
            <a:r>
              <a:rPr lang="en-US" sz="1400" dirty="0"/>
              <a:t>= n*(n-1)*(n-2)*T(n-3)</a:t>
            </a:r>
          </a:p>
        </p:txBody>
      </p:sp>
      <p:sp>
        <p:nvSpPr>
          <p:cNvPr id="18" name="TextBox 17">
            <a:extLst>
              <a:ext uri="{FF2B5EF4-FFF2-40B4-BE49-F238E27FC236}">
                <a16:creationId xmlns:a16="http://schemas.microsoft.com/office/drawing/2014/main" id="{E0AFBAF6-488E-4045-5C55-750BD70875BE}"/>
              </a:ext>
            </a:extLst>
          </p:cNvPr>
          <p:cNvSpPr txBox="1"/>
          <p:nvPr/>
        </p:nvSpPr>
        <p:spPr>
          <a:xfrm>
            <a:off x="5389965" y="968790"/>
            <a:ext cx="1195743" cy="246221"/>
          </a:xfrm>
          <a:prstGeom prst="rect">
            <a:avLst/>
          </a:prstGeom>
          <a:noFill/>
          <a:ln>
            <a:solidFill>
              <a:schemeClr val="tx1"/>
            </a:solidFill>
          </a:ln>
        </p:spPr>
        <p:txBody>
          <a:bodyPr wrap="square" rtlCol="0">
            <a:spAutoFit/>
          </a:bodyPr>
          <a:lstStyle/>
          <a:p>
            <a:r>
              <a:rPr lang="en-US" sz="1000" dirty="0"/>
              <a:t>Back Substitution</a:t>
            </a:r>
          </a:p>
        </p:txBody>
      </p:sp>
      <p:cxnSp>
        <p:nvCxnSpPr>
          <p:cNvPr id="21" name="Straight Connector 20">
            <a:extLst>
              <a:ext uri="{FF2B5EF4-FFF2-40B4-BE49-F238E27FC236}">
                <a16:creationId xmlns:a16="http://schemas.microsoft.com/office/drawing/2014/main" id="{9458EE25-818F-F5FB-2351-38457D2EDAD5}"/>
              </a:ext>
            </a:extLst>
          </p:cNvPr>
          <p:cNvCxnSpPr/>
          <p:nvPr/>
        </p:nvCxnSpPr>
        <p:spPr>
          <a:xfrm>
            <a:off x="172089" y="3459596"/>
            <a:ext cx="251573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AE09A96-752D-0323-52E2-C01FC15D6004}"/>
              </a:ext>
            </a:extLst>
          </p:cNvPr>
          <p:cNvCxnSpPr/>
          <p:nvPr/>
        </p:nvCxnSpPr>
        <p:spPr>
          <a:xfrm>
            <a:off x="1310531" y="3453205"/>
            <a:ext cx="0" cy="2366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5A55CA7D-FF88-4806-0185-5F3F39C146A1}"/>
              </a:ext>
            </a:extLst>
          </p:cNvPr>
          <p:cNvSpPr txBox="1"/>
          <p:nvPr/>
        </p:nvSpPr>
        <p:spPr>
          <a:xfrm>
            <a:off x="51056" y="3696264"/>
            <a:ext cx="3158237" cy="1169551"/>
          </a:xfrm>
          <a:prstGeom prst="rect">
            <a:avLst/>
          </a:prstGeom>
          <a:noFill/>
        </p:spPr>
        <p:txBody>
          <a:bodyPr wrap="none" rtlCol="0">
            <a:spAutoFit/>
          </a:bodyPr>
          <a:lstStyle/>
          <a:p>
            <a:r>
              <a:rPr lang="en-US" sz="1400" dirty="0"/>
              <a:t>T</a:t>
            </a:r>
            <a:r>
              <a:rPr lang="en-US" sz="1400" baseline="-25000" dirty="0"/>
              <a:t>(n)</a:t>
            </a:r>
            <a:r>
              <a:rPr lang="en-US" sz="1400" dirty="0"/>
              <a:t>= n*(n-1)*(n-2)*(n-3)……T(n-(n-1))</a:t>
            </a:r>
          </a:p>
          <a:p>
            <a:endParaRPr lang="en-US" sz="1400" dirty="0"/>
          </a:p>
          <a:p>
            <a:r>
              <a:rPr lang="en-US" sz="1400" dirty="0"/>
              <a:t>                                             T(n-n+1)</a:t>
            </a:r>
          </a:p>
          <a:p>
            <a:r>
              <a:rPr lang="en-US" dirty="0"/>
              <a:t>  </a:t>
            </a:r>
          </a:p>
          <a:p>
            <a:r>
              <a:rPr lang="en-US" sz="1400" dirty="0"/>
              <a:t>                                                 </a:t>
            </a:r>
            <a:r>
              <a:rPr lang="en-US" dirty="0"/>
              <a:t>T(1)</a:t>
            </a:r>
            <a:endParaRPr lang="en-US" sz="1400" dirty="0"/>
          </a:p>
        </p:txBody>
      </p:sp>
      <p:cxnSp>
        <p:nvCxnSpPr>
          <p:cNvPr id="26" name="Straight Arrow Connector 25">
            <a:extLst>
              <a:ext uri="{FF2B5EF4-FFF2-40B4-BE49-F238E27FC236}">
                <a16:creationId xmlns:a16="http://schemas.microsoft.com/office/drawing/2014/main" id="{46D43B41-62FB-1056-B906-E81AC2080F5E}"/>
              </a:ext>
            </a:extLst>
          </p:cNvPr>
          <p:cNvCxnSpPr>
            <a:cxnSpLocks/>
          </p:cNvCxnSpPr>
          <p:nvPr/>
        </p:nvCxnSpPr>
        <p:spPr>
          <a:xfrm>
            <a:off x="2687820" y="4017447"/>
            <a:ext cx="0" cy="1780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2012520C-8596-AC96-535D-1B6FF49B9301}"/>
              </a:ext>
            </a:extLst>
          </p:cNvPr>
          <p:cNvCxnSpPr>
            <a:cxnSpLocks/>
          </p:cNvCxnSpPr>
          <p:nvPr/>
        </p:nvCxnSpPr>
        <p:spPr>
          <a:xfrm>
            <a:off x="2700369" y="4395760"/>
            <a:ext cx="0" cy="1780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45EF52C1-A704-CF7D-99FC-3F6D69FC7879}"/>
              </a:ext>
            </a:extLst>
          </p:cNvPr>
          <p:cNvCxnSpPr>
            <a:cxnSpLocks/>
          </p:cNvCxnSpPr>
          <p:nvPr/>
        </p:nvCxnSpPr>
        <p:spPr>
          <a:xfrm flipV="1">
            <a:off x="3209293" y="2297833"/>
            <a:ext cx="1292319" cy="15396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55B2EF7A-533A-3603-A53E-15F715FFF7BD}"/>
              </a:ext>
            </a:extLst>
          </p:cNvPr>
          <p:cNvSpPr txBox="1"/>
          <p:nvPr/>
        </p:nvSpPr>
        <p:spPr>
          <a:xfrm>
            <a:off x="4501612" y="2128584"/>
            <a:ext cx="4245073" cy="2031325"/>
          </a:xfrm>
          <a:prstGeom prst="rect">
            <a:avLst/>
          </a:prstGeom>
          <a:noFill/>
        </p:spPr>
        <p:txBody>
          <a:bodyPr wrap="none" rtlCol="0">
            <a:spAutoFit/>
          </a:bodyPr>
          <a:lstStyle/>
          <a:p>
            <a:r>
              <a:rPr lang="en-US" sz="1400" dirty="0"/>
              <a:t>T</a:t>
            </a:r>
            <a:r>
              <a:rPr lang="en-US" sz="1400" baseline="-25000" dirty="0"/>
              <a:t>(n)</a:t>
            </a:r>
            <a:r>
              <a:rPr lang="en-US" sz="1400" dirty="0"/>
              <a:t>= n*(n-1)*(n-2)*(n-3)……*1</a:t>
            </a:r>
          </a:p>
          <a:p>
            <a:endParaRPr lang="en-US" sz="1400" dirty="0"/>
          </a:p>
          <a:p>
            <a:endParaRPr lang="en-US" dirty="0"/>
          </a:p>
          <a:p>
            <a:r>
              <a:rPr lang="en-US" sz="1400" dirty="0"/>
              <a:t>T</a:t>
            </a:r>
            <a:r>
              <a:rPr lang="en-US" sz="1400" baseline="-25000" dirty="0"/>
              <a:t>(n)</a:t>
            </a:r>
            <a:r>
              <a:rPr lang="en-US" sz="1400" dirty="0"/>
              <a:t>= n*(n-1)*(n-2)*(n-3)……*3*2*1</a:t>
            </a:r>
          </a:p>
          <a:p>
            <a:endParaRPr lang="en-US" sz="1400" dirty="0"/>
          </a:p>
          <a:p>
            <a:endParaRPr lang="en-US" dirty="0"/>
          </a:p>
          <a:p>
            <a:r>
              <a:rPr lang="en-US" sz="1400" dirty="0"/>
              <a:t>T</a:t>
            </a:r>
            <a:r>
              <a:rPr lang="en-US" sz="1400" baseline="-25000" dirty="0"/>
              <a:t>(n)</a:t>
            </a:r>
            <a:r>
              <a:rPr lang="en-US" sz="1400" dirty="0"/>
              <a:t>= n* n(1-1/n)*n(1-2/n)*….*n(3/n) * n(2/n) * n(1/n)</a:t>
            </a:r>
          </a:p>
          <a:p>
            <a:endParaRPr lang="en-US" dirty="0"/>
          </a:p>
          <a:p>
            <a:endParaRPr lang="en-US" sz="1400" dirty="0"/>
          </a:p>
        </p:txBody>
      </p:sp>
      <p:cxnSp>
        <p:nvCxnSpPr>
          <p:cNvPr id="35" name="Straight Arrow Connector 34">
            <a:extLst>
              <a:ext uri="{FF2B5EF4-FFF2-40B4-BE49-F238E27FC236}">
                <a16:creationId xmlns:a16="http://schemas.microsoft.com/office/drawing/2014/main" id="{FCD5F502-6669-0BDF-C8E1-09E69C3B3565}"/>
              </a:ext>
            </a:extLst>
          </p:cNvPr>
          <p:cNvCxnSpPr/>
          <p:nvPr/>
        </p:nvCxnSpPr>
        <p:spPr>
          <a:xfrm>
            <a:off x="5662670" y="2451722"/>
            <a:ext cx="0" cy="335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995698A-E74B-71E4-D3DF-D6F0B8346087}"/>
              </a:ext>
            </a:extLst>
          </p:cNvPr>
          <p:cNvCxnSpPr/>
          <p:nvPr/>
        </p:nvCxnSpPr>
        <p:spPr>
          <a:xfrm>
            <a:off x="5660834" y="3117660"/>
            <a:ext cx="0" cy="335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5D13D5-7347-46CE-83FF-1794C42C3531}"/>
              </a:ext>
            </a:extLst>
          </p:cNvPr>
          <p:cNvCxnSpPr/>
          <p:nvPr/>
        </p:nvCxnSpPr>
        <p:spPr>
          <a:xfrm>
            <a:off x="5660834" y="3720464"/>
            <a:ext cx="0" cy="335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14F21ABF-B724-2220-F8AA-7D726ECE436C}"/>
              </a:ext>
            </a:extLst>
          </p:cNvPr>
          <p:cNvSpPr txBox="1"/>
          <p:nvPr/>
        </p:nvSpPr>
        <p:spPr>
          <a:xfrm>
            <a:off x="4501612" y="4042171"/>
            <a:ext cx="3094117" cy="400110"/>
          </a:xfrm>
          <a:prstGeom prst="rect">
            <a:avLst/>
          </a:prstGeom>
          <a:noFill/>
          <a:ln>
            <a:solidFill>
              <a:schemeClr val="tx1"/>
            </a:solidFill>
          </a:ln>
        </p:spPr>
        <p:txBody>
          <a:bodyPr wrap="none" rtlCol="0">
            <a:spAutoFit/>
          </a:bodyPr>
          <a:lstStyle/>
          <a:p>
            <a:r>
              <a:rPr lang="en-US" sz="2000" dirty="0"/>
              <a:t>Time Complexity </a:t>
            </a:r>
            <a:r>
              <a:rPr lang="en-US" sz="2000" dirty="0">
                <a:sym typeface="Wingdings" pitchFamily="2" charset="2"/>
              </a:rPr>
              <a:t> O(n!)</a:t>
            </a:r>
            <a:endParaRPr lang="en-US" sz="2000" dirty="0"/>
          </a:p>
        </p:txBody>
      </p:sp>
      <p:sp>
        <p:nvSpPr>
          <p:cNvPr id="40" name="Rectangle 39">
            <a:extLst>
              <a:ext uri="{FF2B5EF4-FFF2-40B4-BE49-F238E27FC236}">
                <a16:creationId xmlns:a16="http://schemas.microsoft.com/office/drawing/2014/main" id="{009128C9-AFC2-BE72-AF10-CB5B2ED51B5E}"/>
              </a:ext>
            </a:extLst>
          </p:cNvPr>
          <p:cNvSpPr/>
          <p:nvPr/>
        </p:nvSpPr>
        <p:spPr>
          <a:xfrm>
            <a:off x="6754766" y="153180"/>
            <a:ext cx="2236510" cy="106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TextBox 40">
            <a:extLst>
              <a:ext uri="{FF2B5EF4-FFF2-40B4-BE49-F238E27FC236}">
                <a16:creationId xmlns:a16="http://schemas.microsoft.com/office/drawing/2014/main" id="{E775C55D-7E3E-6448-8636-832D4D162A6D}"/>
              </a:ext>
            </a:extLst>
          </p:cNvPr>
          <p:cNvSpPr txBox="1"/>
          <p:nvPr/>
        </p:nvSpPr>
        <p:spPr>
          <a:xfrm>
            <a:off x="6754766" y="420440"/>
            <a:ext cx="2236510" cy="246221"/>
          </a:xfrm>
          <a:prstGeom prst="rect">
            <a:avLst/>
          </a:prstGeom>
          <a:noFill/>
        </p:spPr>
        <p:txBody>
          <a:bodyPr wrap="square" rtlCol="0">
            <a:spAutoFit/>
          </a:bodyPr>
          <a:lstStyle/>
          <a:p>
            <a:pPr algn="ctr"/>
            <a:r>
              <a:rPr lang="en-US" sz="1000" dirty="0">
                <a:solidFill>
                  <a:schemeClr val="tx1"/>
                </a:solidFill>
              </a:rPr>
              <a:t>T</a:t>
            </a:r>
            <a:r>
              <a:rPr lang="en-US" sz="1000" baseline="-25000" dirty="0">
                <a:solidFill>
                  <a:schemeClr val="tx1"/>
                </a:solidFill>
              </a:rPr>
              <a:t>(n)</a:t>
            </a:r>
            <a:r>
              <a:rPr lang="en-US" sz="1000" dirty="0">
                <a:solidFill>
                  <a:schemeClr val="tx1"/>
                </a:solidFill>
              </a:rPr>
              <a:t>= n*T(n-1)(</a:t>
            </a:r>
            <a:r>
              <a:rPr lang="en-US" sz="1000" dirty="0"/>
              <a:t>if n&gt;1(index))</a:t>
            </a:r>
          </a:p>
        </p:txBody>
      </p:sp>
      <p:sp>
        <p:nvSpPr>
          <p:cNvPr id="42" name="TextBox 41">
            <a:extLst>
              <a:ext uri="{FF2B5EF4-FFF2-40B4-BE49-F238E27FC236}">
                <a16:creationId xmlns:a16="http://schemas.microsoft.com/office/drawing/2014/main" id="{2FCBAF87-34B3-8497-6E4C-E78D72B077D0}"/>
              </a:ext>
            </a:extLst>
          </p:cNvPr>
          <p:cNvSpPr txBox="1"/>
          <p:nvPr/>
        </p:nvSpPr>
        <p:spPr>
          <a:xfrm>
            <a:off x="6754766" y="694615"/>
            <a:ext cx="2236510" cy="246221"/>
          </a:xfrm>
          <a:prstGeom prst="rect">
            <a:avLst/>
          </a:prstGeom>
          <a:noFill/>
        </p:spPr>
        <p:txBody>
          <a:bodyPr wrap="square" rtlCol="0">
            <a:spAutoFit/>
          </a:bodyPr>
          <a:lstStyle/>
          <a:p>
            <a:pPr algn="ctr"/>
            <a:r>
              <a:rPr lang="en-US" sz="1000" dirty="0"/>
              <a:t>T(n) = 1 (if n=1 (index))</a:t>
            </a:r>
          </a:p>
        </p:txBody>
      </p:sp>
    </p:spTree>
    <p:extLst>
      <p:ext uri="{BB962C8B-B14F-4D97-AF65-F5344CB8AC3E}">
        <p14:creationId xmlns:p14="http://schemas.microsoft.com/office/powerpoint/2010/main" val="13201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556591"/>
          </a:xfrm>
          <a:prstGeom prst="rect">
            <a:avLst/>
          </a:prstGeom>
          <a:noFill/>
          <a:ln>
            <a:noFill/>
          </a:ln>
        </p:spPr>
        <p:txBody>
          <a:bodyPr spcFirstLastPara="1" wrap="square" lIns="68575" tIns="34275" rIns="68575" bIns="34275" anchor="ctr" anchorCtr="0">
            <a:noAutofit/>
          </a:bodyPr>
          <a:lstStyle/>
          <a:p>
            <a:pPr lvl="0" algn="ctr"/>
            <a:r>
              <a:rPr lang="en-US" sz="3200" dirty="0">
                <a:latin typeface="Times New Roman" pitchFamily="18" charset="0"/>
                <a:cs typeface="Times New Roman" pitchFamily="18" charset="0"/>
              </a:rPr>
              <a:t>Unit-1 Introduction</a:t>
            </a:r>
            <a:endParaRPr sz="3200" dirty="0">
              <a:latin typeface="Times New Roman" pitchFamily="18" charset="0"/>
              <a:cs typeface="Times New Roman" pitchFamily="18" charset="0"/>
            </a:endParaRPr>
          </a:p>
        </p:txBody>
      </p:sp>
      <p:sp>
        <p:nvSpPr>
          <p:cNvPr id="95" name="Google Shape;95;p17"/>
          <p:cNvSpPr txBox="1">
            <a:spLocks noGrp="1"/>
          </p:cNvSpPr>
          <p:nvPr>
            <p:ph type="body" idx="1"/>
          </p:nvPr>
        </p:nvSpPr>
        <p:spPr>
          <a:xfrm>
            <a:off x="253389" y="447261"/>
            <a:ext cx="8637224" cy="4456965"/>
          </a:xfrm>
          <a:prstGeom prst="rect">
            <a:avLst/>
          </a:prstGeom>
          <a:noFill/>
          <a:ln>
            <a:noFill/>
          </a:ln>
        </p:spPr>
        <p:txBody>
          <a:bodyPr spcFirstLastPara="1" wrap="square" lIns="68575" tIns="34275" rIns="68575" bIns="34275" anchor="t" anchorCtr="0">
            <a:noAutofit/>
          </a:bodyPr>
          <a:lstStyle/>
          <a:p>
            <a:pPr algn="just">
              <a:spcBef>
                <a:spcPts val="1600"/>
              </a:spcBef>
            </a:pPr>
            <a:r>
              <a:rPr lang="en-US" sz="1600" b="1" dirty="0"/>
              <a:t>Introduction: Algorithms</a:t>
            </a:r>
          </a:p>
          <a:p>
            <a:pPr algn="just">
              <a:spcBef>
                <a:spcPts val="1600"/>
              </a:spcBef>
            </a:pPr>
            <a:r>
              <a:rPr lang="en-US" sz="1600" b="1" dirty="0"/>
              <a:t>Analyzing algorithms </a:t>
            </a:r>
          </a:p>
          <a:p>
            <a:pPr algn="just">
              <a:spcBef>
                <a:spcPts val="1600"/>
              </a:spcBef>
            </a:pPr>
            <a:r>
              <a:rPr lang="en-US" sz="1600" b="1" dirty="0"/>
              <a:t>Complexity of algorithms </a:t>
            </a:r>
          </a:p>
          <a:p>
            <a:pPr algn="just">
              <a:spcBef>
                <a:spcPts val="1600"/>
              </a:spcBef>
            </a:pPr>
            <a:r>
              <a:rPr lang="en-US" sz="1600" b="1" dirty="0"/>
              <a:t>Growth of functions </a:t>
            </a:r>
          </a:p>
          <a:p>
            <a:pPr algn="just">
              <a:spcBef>
                <a:spcPts val="1600"/>
              </a:spcBef>
            </a:pPr>
            <a:r>
              <a:rPr lang="en-US" sz="1600" b="1" dirty="0"/>
              <a:t>Performance measurements Sorting and order Statistics  </a:t>
            </a:r>
          </a:p>
          <a:p>
            <a:pPr algn="just">
              <a:spcBef>
                <a:spcPts val="1600"/>
              </a:spcBef>
            </a:pPr>
            <a:r>
              <a:rPr lang="en-US" sz="1600" b="1" dirty="0"/>
              <a:t>Shell sort </a:t>
            </a:r>
          </a:p>
          <a:p>
            <a:pPr algn="just">
              <a:spcBef>
                <a:spcPts val="1600"/>
              </a:spcBef>
            </a:pPr>
            <a:r>
              <a:rPr lang="en-US" sz="1600" b="1" dirty="0"/>
              <a:t>Quick sort </a:t>
            </a:r>
          </a:p>
          <a:p>
            <a:pPr algn="just">
              <a:spcBef>
                <a:spcPts val="1600"/>
              </a:spcBef>
            </a:pPr>
            <a:r>
              <a:rPr lang="en-US" sz="1600" b="1" dirty="0"/>
              <a:t>Merge sort</a:t>
            </a:r>
          </a:p>
          <a:p>
            <a:pPr algn="just">
              <a:spcBef>
                <a:spcPts val="1600"/>
              </a:spcBef>
            </a:pPr>
            <a:r>
              <a:rPr lang="en-US" sz="1600" b="1" dirty="0"/>
              <a:t>Heap sort </a:t>
            </a:r>
          </a:p>
          <a:p>
            <a:pPr algn="just">
              <a:spcBef>
                <a:spcPts val="1600"/>
              </a:spcBef>
            </a:pPr>
            <a:r>
              <a:rPr lang="en-US" sz="1600" b="1" dirty="0"/>
              <a:t>Comparison of sorting algorithm</a:t>
            </a:r>
            <a:endParaRPr sz="1600" b="1" dirty="0">
              <a:solidFill>
                <a:schemeClr val="dk1"/>
              </a:solidFill>
              <a:latin typeface="Times New Roman" pitchFamily="18" charset="0"/>
              <a:ea typeface="Times New Roman"/>
              <a:cs typeface="Times New Roman" pitchFamily="18" charset="0"/>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F016852-34F6-4FF3-B0B5-A5C5B60F912C}" type="datetime1">
              <a:rPr lang="en-US" smtClean="0"/>
              <a:t>7/6/24</a:t>
            </a:fld>
            <a:endParaRPr lang="en-US"/>
          </a:p>
        </p:txBody>
      </p:sp>
    </p:spTree>
    <p:extLst>
      <p:ext uri="{BB962C8B-B14F-4D97-AF65-F5344CB8AC3E}">
        <p14:creationId xmlns:p14="http://schemas.microsoft.com/office/powerpoint/2010/main" val="110880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65C7-964D-2749-F99B-894529C20BF5}"/>
              </a:ext>
            </a:extLst>
          </p:cNvPr>
          <p:cNvSpPr>
            <a:spLocks noGrp="1"/>
          </p:cNvSpPr>
          <p:nvPr>
            <p:ph type="title"/>
          </p:nvPr>
        </p:nvSpPr>
        <p:spPr>
          <a:xfrm>
            <a:off x="311700" y="114006"/>
            <a:ext cx="8520600" cy="447860"/>
          </a:xfrm>
        </p:spPr>
        <p:txBody>
          <a:bodyPr/>
          <a:lstStyle/>
          <a:p>
            <a:r>
              <a:rPr lang="en-US" sz="2000" dirty="0"/>
              <a:t>Derivation by substitution method { </a:t>
            </a:r>
            <a:r>
              <a:rPr lang="en-US" sz="2000" dirty="0">
                <a:solidFill>
                  <a:srgbClr val="FF0000"/>
                </a:solidFill>
              </a:rPr>
              <a:t>T</a:t>
            </a:r>
            <a:r>
              <a:rPr lang="en-US" sz="2000" baseline="-25000" dirty="0">
                <a:solidFill>
                  <a:srgbClr val="FF0000"/>
                </a:solidFill>
              </a:rPr>
              <a:t>(n)</a:t>
            </a:r>
            <a:r>
              <a:rPr lang="en-US" sz="2000" dirty="0">
                <a:solidFill>
                  <a:srgbClr val="FF0000"/>
                </a:solidFill>
              </a:rPr>
              <a:t>= 2T(n/2)+n </a:t>
            </a:r>
            <a:r>
              <a:rPr lang="en-US" sz="2000" dirty="0"/>
              <a:t>}</a:t>
            </a:r>
          </a:p>
        </p:txBody>
      </p:sp>
      <p:sp>
        <p:nvSpPr>
          <p:cNvPr id="3" name="TextBox 2">
            <a:extLst>
              <a:ext uri="{FF2B5EF4-FFF2-40B4-BE49-F238E27FC236}">
                <a16:creationId xmlns:a16="http://schemas.microsoft.com/office/drawing/2014/main" id="{28AB1C91-71E1-8356-9D8F-72D2C5A70147}"/>
              </a:ext>
            </a:extLst>
          </p:cNvPr>
          <p:cNvSpPr txBox="1"/>
          <p:nvPr/>
        </p:nvSpPr>
        <p:spPr>
          <a:xfrm>
            <a:off x="311700" y="742277"/>
            <a:ext cx="1539204" cy="1600438"/>
          </a:xfrm>
          <a:prstGeom prst="rect">
            <a:avLst/>
          </a:prstGeom>
          <a:noFill/>
        </p:spPr>
        <p:txBody>
          <a:bodyPr wrap="none" rtlCol="0">
            <a:spAutoFit/>
          </a:bodyPr>
          <a:lstStyle/>
          <a:p>
            <a:r>
              <a:rPr lang="en-US" dirty="0"/>
              <a:t>T</a:t>
            </a:r>
            <a:r>
              <a:rPr lang="en-US" baseline="-25000" dirty="0"/>
              <a:t>(n) </a:t>
            </a:r>
            <a:r>
              <a:rPr lang="en-US" dirty="0"/>
              <a:t>= 2T</a:t>
            </a:r>
            <a:r>
              <a:rPr lang="en-US" baseline="-25000" dirty="0"/>
              <a:t>(n/2)</a:t>
            </a:r>
            <a:r>
              <a:rPr lang="en-US" dirty="0"/>
              <a:t>+n</a:t>
            </a:r>
          </a:p>
          <a:p>
            <a:endParaRPr lang="en-US" dirty="0"/>
          </a:p>
          <a:p>
            <a:endParaRPr lang="en-US" dirty="0"/>
          </a:p>
          <a:p>
            <a:r>
              <a:rPr lang="en-US" dirty="0"/>
              <a:t>T</a:t>
            </a:r>
            <a:r>
              <a:rPr lang="en-US" baseline="-25000" dirty="0"/>
              <a:t>(n/2) </a:t>
            </a:r>
            <a:r>
              <a:rPr lang="en-US" dirty="0"/>
              <a:t>= 2T</a:t>
            </a:r>
            <a:r>
              <a:rPr lang="en-US" baseline="-25000" dirty="0"/>
              <a:t>(n/4)</a:t>
            </a:r>
            <a:r>
              <a:rPr lang="en-US" dirty="0"/>
              <a:t>+n/2</a:t>
            </a:r>
          </a:p>
          <a:p>
            <a:endParaRPr lang="en-US" dirty="0"/>
          </a:p>
          <a:p>
            <a:endParaRPr lang="en-US" dirty="0"/>
          </a:p>
          <a:p>
            <a:r>
              <a:rPr lang="en-US" dirty="0"/>
              <a:t>T</a:t>
            </a:r>
            <a:r>
              <a:rPr lang="en-US" baseline="-25000" dirty="0"/>
              <a:t>(n/4) </a:t>
            </a:r>
            <a:r>
              <a:rPr lang="en-US" dirty="0"/>
              <a:t>= 2T</a:t>
            </a:r>
            <a:r>
              <a:rPr lang="en-US" baseline="-25000" dirty="0"/>
              <a:t>(n/8)</a:t>
            </a:r>
            <a:r>
              <a:rPr lang="en-US" dirty="0"/>
              <a:t>+n/4</a:t>
            </a:r>
          </a:p>
        </p:txBody>
      </p:sp>
      <p:sp>
        <p:nvSpPr>
          <p:cNvPr id="4" name="TextBox 3">
            <a:extLst>
              <a:ext uri="{FF2B5EF4-FFF2-40B4-BE49-F238E27FC236}">
                <a16:creationId xmlns:a16="http://schemas.microsoft.com/office/drawing/2014/main" id="{AF49117C-1228-257A-DA6F-9282009F22F4}"/>
              </a:ext>
            </a:extLst>
          </p:cNvPr>
          <p:cNvSpPr txBox="1"/>
          <p:nvPr/>
        </p:nvSpPr>
        <p:spPr>
          <a:xfrm>
            <a:off x="1850904" y="743302"/>
            <a:ext cx="284052" cy="307777"/>
          </a:xfrm>
          <a:prstGeom prst="rect">
            <a:avLst/>
          </a:prstGeom>
          <a:solidFill>
            <a:schemeClr val="bg1"/>
          </a:solidFill>
          <a:ln>
            <a:solidFill>
              <a:schemeClr val="accent1"/>
            </a:solidFill>
          </a:ln>
        </p:spPr>
        <p:txBody>
          <a:bodyPr wrap="none" rtlCol="0">
            <a:spAutoFit/>
          </a:bodyPr>
          <a:lstStyle/>
          <a:p>
            <a:r>
              <a:rPr lang="en-US" dirty="0"/>
              <a:t>1</a:t>
            </a:r>
          </a:p>
        </p:txBody>
      </p:sp>
      <p:sp>
        <p:nvSpPr>
          <p:cNvPr id="6" name="TextBox 5">
            <a:extLst>
              <a:ext uri="{FF2B5EF4-FFF2-40B4-BE49-F238E27FC236}">
                <a16:creationId xmlns:a16="http://schemas.microsoft.com/office/drawing/2014/main" id="{0AA71FCE-58AD-4DF4-E3A1-0A5868A1AAA3}"/>
              </a:ext>
            </a:extLst>
          </p:cNvPr>
          <p:cNvSpPr txBox="1"/>
          <p:nvPr/>
        </p:nvSpPr>
        <p:spPr>
          <a:xfrm>
            <a:off x="1850904" y="1386204"/>
            <a:ext cx="284052" cy="307777"/>
          </a:xfrm>
          <a:prstGeom prst="rect">
            <a:avLst/>
          </a:prstGeom>
          <a:solidFill>
            <a:schemeClr val="bg1"/>
          </a:solidFill>
          <a:ln>
            <a:solidFill>
              <a:schemeClr val="accent1"/>
            </a:solidFill>
          </a:ln>
        </p:spPr>
        <p:txBody>
          <a:bodyPr wrap="none" rtlCol="0">
            <a:spAutoFit/>
          </a:bodyPr>
          <a:lstStyle/>
          <a:p>
            <a:r>
              <a:rPr lang="en-US" dirty="0"/>
              <a:t>2</a:t>
            </a:r>
          </a:p>
        </p:txBody>
      </p:sp>
      <p:sp>
        <p:nvSpPr>
          <p:cNvPr id="7" name="TextBox 6">
            <a:extLst>
              <a:ext uri="{FF2B5EF4-FFF2-40B4-BE49-F238E27FC236}">
                <a16:creationId xmlns:a16="http://schemas.microsoft.com/office/drawing/2014/main" id="{76BEC1AD-7861-C0DD-4B60-E9811C3E040B}"/>
              </a:ext>
            </a:extLst>
          </p:cNvPr>
          <p:cNvSpPr txBox="1"/>
          <p:nvPr/>
        </p:nvSpPr>
        <p:spPr>
          <a:xfrm>
            <a:off x="1853669" y="2034938"/>
            <a:ext cx="284052" cy="307777"/>
          </a:xfrm>
          <a:prstGeom prst="rect">
            <a:avLst/>
          </a:prstGeom>
          <a:solidFill>
            <a:schemeClr val="bg1"/>
          </a:solidFill>
          <a:ln>
            <a:solidFill>
              <a:schemeClr val="accent1"/>
            </a:solidFill>
          </a:ln>
        </p:spPr>
        <p:txBody>
          <a:bodyPr wrap="none" rtlCol="0">
            <a:spAutoFit/>
          </a:bodyPr>
          <a:lstStyle/>
          <a:p>
            <a:r>
              <a:rPr lang="en-US" dirty="0"/>
              <a:t>3</a:t>
            </a:r>
          </a:p>
        </p:txBody>
      </p:sp>
      <p:cxnSp>
        <p:nvCxnSpPr>
          <p:cNvPr id="10" name="Straight Arrow Connector 9">
            <a:extLst>
              <a:ext uri="{FF2B5EF4-FFF2-40B4-BE49-F238E27FC236}">
                <a16:creationId xmlns:a16="http://schemas.microsoft.com/office/drawing/2014/main" id="{CDBFC702-ED7E-7F11-158B-53CFE9D8B147}"/>
              </a:ext>
            </a:extLst>
          </p:cNvPr>
          <p:cNvCxnSpPr>
            <a:cxnSpLocks/>
          </p:cNvCxnSpPr>
          <p:nvPr/>
        </p:nvCxnSpPr>
        <p:spPr>
          <a:xfrm flipH="1" flipV="1">
            <a:off x="2134956" y="924362"/>
            <a:ext cx="59604" cy="7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045299FD-C0FA-BD30-7AA7-D6D404B84549}"/>
              </a:ext>
            </a:extLst>
          </p:cNvPr>
          <p:cNvSpPr txBox="1"/>
          <p:nvPr/>
        </p:nvSpPr>
        <p:spPr>
          <a:xfrm>
            <a:off x="2428162" y="1051079"/>
            <a:ext cx="1163976" cy="246221"/>
          </a:xfrm>
          <a:prstGeom prst="rect">
            <a:avLst/>
          </a:prstGeom>
          <a:noFill/>
          <a:ln>
            <a:solidFill>
              <a:schemeClr val="tx1"/>
            </a:solidFill>
          </a:ln>
        </p:spPr>
        <p:txBody>
          <a:bodyPr wrap="square" rtlCol="0">
            <a:spAutoFit/>
          </a:bodyPr>
          <a:lstStyle/>
          <a:p>
            <a:r>
              <a:rPr lang="en-US" sz="1000" dirty="0"/>
              <a:t>Back Substitution</a:t>
            </a:r>
          </a:p>
        </p:txBody>
      </p:sp>
      <p:sp>
        <p:nvSpPr>
          <p:cNvPr id="13" name="Freeform 12">
            <a:extLst>
              <a:ext uri="{FF2B5EF4-FFF2-40B4-BE49-F238E27FC236}">
                <a16:creationId xmlns:a16="http://schemas.microsoft.com/office/drawing/2014/main" id="{178AD592-695A-7EE8-2D3A-90DBD4B76B33}"/>
              </a:ext>
            </a:extLst>
          </p:cNvPr>
          <p:cNvSpPr/>
          <p:nvPr/>
        </p:nvSpPr>
        <p:spPr>
          <a:xfrm>
            <a:off x="2144110" y="920239"/>
            <a:ext cx="223053" cy="614271"/>
          </a:xfrm>
          <a:custGeom>
            <a:avLst/>
            <a:gdLst>
              <a:gd name="connsiteX0" fmla="*/ 0 w 223053"/>
              <a:gd name="connsiteY0" fmla="*/ 614271 h 614271"/>
              <a:gd name="connsiteX1" fmla="*/ 105104 w 223053"/>
              <a:gd name="connsiteY1" fmla="*/ 614271 h 614271"/>
              <a:gd name="connsiteX2" fmla="*/ 147145 w 223053"/>
              <a:gd name="connsiteY2" fmla="*/ 561720 h 614271"/>
              <a:gd name="connsiteX3" fmla="*/ 189187 w 223053"/>
              <a:gd name="connsiteY3" fmla="*/ 509168 h 614271"/>
              <a:gd name="connsiteX4" fmla="*/ 220718 w 223053"/>
              <a:gd name="connsiteY4" fmla="*/ 383044 h 614271"/>
              <a:gd name="connsiteX5" fmla="*/ 220718 w 223053"/>
              <a:gd name="connsiteY5" fmla="*/ 256920 h 614271"/>
              <a:gd name="connsiteX6" fmla="*/ 220718 w 223053"/>
              <a:gd name="connsiteY6" fmla="*/ 162327 h 614271"/>
              <a:gd name="connsiteX7" fmla="*/ 210207 w 223053"/>
              <a:gd name="connsiteY7" fmla="*/ 67733 h 614271"/>
              <a:gd name="connsiteX8" fmla="*/ 178676 w 223053"/>
              <a:gd name="connsiteY8" fmla="*/ 4671 h 614271"/>
              <a:gd name="connsiteX9" fmla="*/ 126124 w 223053"/>
              <a:gd name="connsiteY9" fmla="*/ 4671 h 614271"/>
              <a:gd name="connsiteX10" fmla="*/ 73573 w 223053"/>
              <a:gd name="connsiteY10" fmla="*/ 4671 h 614271"/>
              <a:gd name="connsiteX11" fmla="*/ 42042 w 223053"/>
              <a:gd name="connsiteY11" fmla="*/ 4671 h 614271"/>
              <a:gd name="connsiteX12" fmla="*/ 52552 w 223053"/>
              <a:gd name="connsiteY12" fmla="*/ 15182 h 614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053" h="614271">
                <a:moveTo>
                  <a:pt x="0" y="614271"/>
                </a:moveTo>
                <a:lnTo>
                  <a:pt x="105104" y="614271"/>
                </a:lnTo>
                <a:cubicBezTo>
                  <a:pt x="129628" y="605513"/>
                  <a:pt x="147145" y="561720"/>
                  <a:pt x="147145" y="561720"/>
                </a:cubicBezTo>
                <a:cubicBezTo>
                  <a:pt x="161159" y="544203"/>
                  <a:pt x="176925" y="538947"/>
                  <a:pt x="189187" y="509168"/>
                </a:cubicBezTo>
                <a:cubicBezTo>
                  <a:pt x="201449" y="479389"/>
                  <a:pt x="215463" y="425085"/>
                  <a:pt x="220718" y="383044"/>
                </a:cubicBezTo>
                <a:cubicBezTo>
                  <a:pt x="225973" y="341003"/>
                  <a:pt x="220718" y="256920"/>
                  <a:pt x="220718" y="256920"/>
                </a:cubicBezTo>
                <a:cubicBezTo>
                  <a:pt x="220718" y="220134"/>
                  <a:pt x="222470" y="193858"/>
                  <a:pt x="220718" y="162327"/>
                </a:cubicBezTo>
                <a:cubicBezTo>
                  <a:pt x="218966" y="130796"/>
                  <a:pt x="210207" y="67733"/>
                  <a:pt x="210207" y="67733"/>
                </a:cubicBezTo>
                <a:cubicBezTo>
                  <a:pt x="203200" y="41457"/>
                  <a:pt x="178676" y="4671"/>
                  <a:pt x="178676" y="4671"/>
                </a:cubicBezTo>
                <a:cubicBezTo>
                  <a:pt x="164662" y="-5839"/>
                  <a:pt x="126124" y="4671"/>
                  <a:pt x="126124" y="4671"/>
                </a:cubicBezTo>
                <a:lnTo>
                  <a:pt x="73573" y="4671"/>
                </a:lnTo>
                <a:cubicBezTo>
                  <a:pt x="59559" y="4671"/>
                  <a:pt x="45546" y="2919"/>
                  <a:pt x="42042" y="4671"/>
                </a:cubicBezTo>
                <a:cubicBezTo>
                  <a:pt x="38538" y="6423"/>
                  <a:pt x="45545" y="10802"/>
                  <a:pt x="52552" y="15182"/>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95F628A-0B82-4F15-E32F-C5FD8FC8C373}"/>
              </a:ext>
            </a:extLst>
          </p:cNvPr>
          <p:cNvSpPr txBox="1"/>
          <p:nvPr/>
        </p:nvSpPr>
        <p:spPr>
          <a:xfrm>
            <a:off x="3904290" y="742277"/>
            <a:ext cx="4928010" cy="1169551"/>
          </a:xfrm>
          <a:prstGeom prst="rect">
            <a:avLst/>
          </a:prstGeom>
          <a:noFill/>
        </p:spPr>
        <p:txBody>
          <a:bodyPr wrap="square" rtlCol="0">
            <a:spAutoFit/>
          </a:bodyPr>
          <a:lstStyle/>
          <a:p>
            <a:r>
              <a:rPr lang="en-US" dirty="0"/>
              <a:t>T</a:t>
            </a:r>
            <a:r>
              <a:rPr lang="en-US" baseline="-25000" dirty="0"/>
              <a:t>(n) </a:t>
            </a:r>
            <a:r>
              <a:rPr lang="en-US" dirty="0"/>
              <a:t>= 2 [2T</a:t>
            </a:r>
            <a:r>
              <a:rPr lang="en-US" baseline="-25000" dirty="0"/>
              <a:t>(n/4) </a:t>
            </a:r>
            <a:r>
              <a:rPr lang="en-US" dirty="0"/>
              <a:t>+ n/2 ] + n              T</a:t>
            </a:r>
            <a:r>
              <a:rPr lang="en-US" baseline="-25000" dirty="0"/>
              <a:t>(n) </a:t>
            </a:r>
            <a:r>
              <a:rPr lang="en-US" dirty="0"/>
              <a:t>= 2</a:t>
            </a:r>
            <a:r>
              <a:rPr lang="en-US" baseline="30000" dirty="0"/>
              <a:t>2</a:t>
            </a:r>
            <a:r>
              <a:rPr lang="en-US" dirty="0"/>
              <a:t> T</a:t>
            </a:r>
            <a:r>
              <a:rPr lang="en-US" baseline="-25000" dirty="0"/>
              <a:t>(n/2</a:t>
            </a:r>
            <a:r>
              <a:rPr lang="en-US" baseline="30000" dirty="0"/>
              <a:t>2</a:t>
            </a:r>
            <a:r>
              <a:rPr lang="en-US" baseline="-25000" dirty="0"/>
              <a:t>) </a:t>
            </a:r>
            <a:r>
              <a:rPr lang="en-US" dirty="0"/>
              <a:t>+ 2n</a:t>
            </a:r>
          </a:p>
          <a:p>
            <a:endParaRPr lang="en-US" dirty="0"/>
          </a:p>
          <a:p>
            <a:r>
              <a:rPr lang="en-US" dirty="0"/>
              <a:t>T</a:t>
            </a:r>
            <a:r>
              <a:rPr lang="en-US" baseline="-25000" dirty="0"/>
              <a:t>(n) </a:t>
            </a:r>
            <a:r>
              <a:rPr lang="en-US" dirty="0"/>
              <a:t>= 2</a:t>
            </a:r>
            <a:r>
              <a:rPr lang="en-US" baseline="30000" dirty="0"/>
              <a:t>2 </a:t>
            </a:r>
            <a:r>
              <a:rPr lang="en-US" dirty="0"/>
              <a:t>[2T</a:t>
            </a:r>
            <a:r>
              <a:rPr lang="en-US" baseline="-25000" dirty="0"/>
              <a:t>(n/8)</a:t>
            </a:r>
            <a:r>
              <a:rPr lang="en-US" dirty="0"/>
              <a:t>+n/4]+2n                T</a:t>
            </a:r>
            <a:r>
              <a:rPr lang="en-US" baseline="-25000" dirty="0"/>
              <a:t>(n) </a:t>
            </a:r>
            <a:r>
              <a:rPr lang="en-US" dirty="0"/>
              <a:t>= 2</a:t>
            </a:r>
            <a:r>
              <a:rPr lang="en-US" baseline="30000" dirty="0"/>
              <a:t>3 </a:t>
            </a:r>
            <a:r>
              <a:rPr lang="en-US" dirty="0"/>
              <a:t>T</a:t>
            </a:r>
            <a:r>
              <a:rPr lang="en-US" baseline="-25000" dirty="0"/>
              <a:t>(n/2</a:t>
            </a:r>
            <a:r>
              <a:rPr lang="en-US" baseline="30000" dirty="0"/>
              <a:t>3</a:t>
            </a:r>
            <a:r>
              <a:rPr lang="en-US" baseline="-25000" dirty="0"/>
              <a:t>) </a:t>
            </a:r>
            <a:r>
              <a:rPr lang="en-US" dirty="0"/>
              <a:t>+ 3n</a:t>
            </a:r>
          </a:p>
          <a:p>
            <a:endParaRPr lang="en-US" dirty="0"/>
          </a:p>
          <a:p>
            <a:r>
              <a:rPr lang="en-US" dirty="0"/>
              <a:t>T</a:t>
            </a:r>
            <a:r>
              <a:rPr lang="en-US" baseline="-25000" dirty="0"/>
              <a:t>(n) </a:t>
            </a:r>
            <a:r>
              <a:rPr lang="en-US" dirty="0"/>
              <a:t>= 2</a:t>
            </a:r>
            <a:r>
              <a:rPr lang="en-US" baseline="30000" dirty="0"/>
              <a:t>3 </a:t>
            </a:r>
            <a:r>
              <a:rPr lang="en-US" dirty="0"/>
              <a:t>[2T</a:t>
            </a:r>
            <a:r>
              <a:rPr lang="en-US" baseline="-25000" dirty="0"/>
              <a:t>(n/16)</a:t>
            </a:r>
            <a:r>
              <a:rPr lang="en-US" dirty="0"/>
              <a:t>+n/8]+3n                T</a:t>
            </a:r>
            <a:r>
              <a:rPr lang="en-US" baseline="-25000" dirty="0"/>
              <a:t>(n) </a:t>
            </a:r>
            <a:r>
              <a:rPr lang="en-US" dirty="0"/>
              <a:t>= 2</a:t>
            </a:r>
            <a:r>
              <a:rPr lang="en-US" baseline="30000" dirty="0"/>
              <a:t>3 </a:t>
            </a:r>
            <a:r>
              <a:rPr lang="en-US" dirty="0"/>
              <a:t>T</a:t>
            </a:r>
            <a:r>
              <a:rPr lang="en-US" baseline="-25000" dirty="0"/>
              <a:t>(n/2</a:t>
            </a:r>
            <a:r>
              <a:rPr lang="en-US" baseline="30000" dirty="0"/>
              <a:t>4</a:t>
            </a:r>
            <a:r>
              <a:rPr lang="en-US" baseline="-25000" dirty="0"/>
              <a:t>) </a:t>
            </a:r>
            <a:r>
              <a:rPr lang="en-US" dirty="0"/>
              <a:t>+ 4n</a:t>
            </a:r>
          </a:p>
        </p:txBody>
      </p:sp>
      <p:cxnSp>
        <p:nvCxnSpPr>
          <p:cNvPr id="16" name="Straight Connector 15">
            <a:extLst>
              <a:ext uri="{FF2B5EF4-FFF2-40B4-BE49-F238E27FC236}">
                <a16:creationId xmlns:a16="http://schemas.microsoft.com/office/drawing/2014/main" id="{2ADF59F5-D137-B8C0-685A-DF65D73C3EDC}"/>
              </a:ext>
            </a:extLst>
          </p:cNvPr>
          <p:cNvCxnSpPr/>
          <p:nvPr/>
        </p:nvCxnSpPr>
        <p:spPr>
          <a:xfrm>
            <a:off x="4614000" y="2034938"/>
            <a:ext cx="287983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4D620D9-3CE5-A16F-83DA-07AE2D7C85D5}"/>
              </a:ext>
            </a:extLst>
          </p:cNvPr>
          <p:cNvCxnSpPr/>
          <p:nvPr/>
        </p:nvCxnSpPr>
        <p:spPr>
          <a:xfrm>
            <a:off x="6004229" y="2034938"/>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14AA839-2F64-D6B1-B6E2-D1569EF6718F}"/>
              </a:ext>
            </a:extLst>
          </p:cNvPr>
          <p:cNvSpPr txBox="1"/>
          <p:nvPr/>
        </p:nvSpPr>
        <p:spPr>
          <a:xfrm>
            <a:off x="5442852" y="2003217"/>
            <a:ext cx="611065" cy="246221"/>
          </a:xfrm>
          <a:prstGeom prst="rect">
            <a:avLst/>
          </a:prstGeom>
          <a:noFill/>
        </p:spPr>
        <p:txBody>
          <a:bodyPr wrap="none" rtlCol="0">
            <a:spAutoFit/>
          </a:bodyPr>
          <a:lstStyle/>
          <a:p>
            <a:r>
              <a:rPr lang="en-US" sz="1000" dirty="0"/>
              <a:t>K times</a:t>
            </a:r>
          </a:p>
        </p:txBody>
      </p:sp>
      <p:sp>
        <p:nvSpPr>
          <p:cNvPr id="20" name="TextBox 19">
            <a:extLst>
              <a:ext uri="{FF2B5EF4-FFF2-40B4-BE49-F238E27FC236}">
                <a16:creationId xmlns:a16="http://schemas.microsoft.com/office/drawing/2014/main" id="{9028C6D2-BBAE-EC78-7B2A-A9D3D056276D}"/>
              </a:ext>
            </a:extLst>
          </p:cNvPr>
          <p:cNvSpPr txBox="1"/>
          <p:nvPr/>
        </p:nvSpPr>
        <p:spPr>
          <a:xfrm>
            <a:off x="4112370" y="2382896"/>
            <a:ext cx="1891859" cy="307777"/>
          </a:xfrm>
          <a:prstGeom prst="rect">
            <a:avLst/>
          </a:prstGeom>
          <a:noFill/>
          <a:ln>
            <a:solidFill>
              <a:schemeClr val="tx1"/>
            </a:solidFill>
          </a:ln>
        </p:spPr>
        <p:txBody>
          <a:bodyPr wrap="square" rtlCol="0">
            <a:spAutoFit/>
          </a:bodyPr>
          <a:lstStyle/>
          <a:p>
            <a:r>
              <a:rPr lang="en-US" dirty="0"/>
              <a:t>T</a:t>
            </a:r>
            <a:r>
              <a:rPr lang="en-US" baseline="-25000" dirty="0"/>
              <a:t>(n) </a:t>
            </a:r>
            <a:r>
              <a:rPr lang="en-US" dirty="0"/>
              <a:t>= 2</a:t>
            </a:r>
            <a:r>
              <a:rPr lang="en-US" baseline="30000" dirty="0"/>
              <a:t>k </a:t>
            </a:r>
            <a:r>
              <a:rPr lang="en-US" dirty="0"/>
              <a:t>T</a:t>
            </a:r>
            <a:r>
              <a:rPr lang="en-US" baseline="-25000" dirty="0"/>
              <a:t>(n/2</a:t>
            </a:r>
            <a:r>
              <a:rPr lang="en-US" baseline="30000" dirty="0"/>
              <a:t>k</a:t>
            </a:r>
            <a:r>
              <a:rPr lang="en-US" baseline="-25000" dirty="0"/>
              <a:t>) </a:t>
            </a:r>
            <a:r>
              <a:rPr lang="en-US" dirty="0"/>
              <a:t>+ </a:t>
            </a:r>
            <a:r>
              <a:rPr lang="en-US" dirty="0" err="1"/>
              <a:t>Kn</a:t>
            </a:r>
            <a:endParaRPr lang="en-US" dirty="0"/>
          </a:p>
        </p:txBody>
      </p:sp>
      <p:cxnSp>
        <p:nvCxnSpPr>
          <p:cNvPr id="22" name="Straight Connector 21">
            <a:extLst>
              <a:ext uri="{FF2B5EF4-FFF2-40B4-BE49-F238E27FC236}">
                <a16:creationId xmlns:a16="http://schemas.microsoft.com/office/drawing/2014/main" id="{2F159EF9-A65A-56AF-4482-1BC121A02825}"/>
              </a:ext>
            </a:extLst>
          </p:cNvPr>
          <p:cNvCxnSpPr/>
          <p:nvPr/>
        </p:nvCxnSpPr>
        <p:spPr>
          <a:xfrm>
            <a:off x="0" y="655474"/>
            <a:ext cx="9144000"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2953C32-2E54-53B6-0C69-8B195A9FE811}"/>
              </a:ext>
            </a:extLst>
          </p:cNvPr>
          <p:cNvSpPr txBox="1"/>
          <p:nvPr/>
        </p:nvSpPr>
        <p:spPr>
          <a:xfrm>
            <a:off x="311700" y="3173014"/>
            <a:ext cx="1111563" cy="1456809"/>
          </a:xfrm>
          <a:prstGeom prst="rect">
            <a:avLst/>
          </a:prstGeom>
          <a:noFill/>
          <a:ln>
            <a:solidFill>
              <a:schemeClr val="tx1"/>
            </a:solidFill>
          </a:ln>
        </p:spPr>
        <p:txBody>
          <a:bodyPr wrap="square" rtlCol="0">
            <a:spAutoFit/>
          </a:bodyPr>
          <a:lstStyle/>
          <a:p>
            <a:r>
              <a:rPr lang="en-US" dirty="0"/>
              <a:t>n = 2</a:t>
            </a:r>
            <a:r>
              <a:rPr lang="en-US" baseline="30000" dirty="0"/>
              <a:t>k</a:t>
            </a:r>
          </a:p>
          <a:p>
            <a:endParaRPr lang="en-US" baseline="30000" dirty="0"/>
          </a:p>
          <a:p>
            <a:r>
              <a:rPr lang="en-US" dirty="0" err="1"/>
              <a:t>log</a:t>
            </a:r>
            <a:r>
              <a:rPr lang="en-US" baseline="-25000" dirty="0" err="1"/>
              <a:t>n</a:t>
            </a:r>
            <a:r>
              <a:rPr lang="en-US" baseline="-25000" dirty="0"/>
              <a:t> </a:t>
            </a:r>
            <a:r>
              <a:rPr lang="en-US" dirty="0"/>
              <a:t>= log</a:t>
            </a:r>
            <a:r>
              <a:rPr lang="en-US" baseline="-25000" dirty="0"/>
              <a:t>2k</a:t>
            </a:r>
          </a:p>
          <a:p>
            <a:endParaRPr lang="en-US" baseline="-25000" dirty="0"/>
          </a:p>
          <a:p>
            <a:r>
              <a:rPr lang="en-US" dirty="0" err="1"/>
              <a:t>log</a:t>
            </a:r>
            <a:r>
              <a:rPr lang="en-US" baseline="-25000" dirty="0" err="1"/>
              <a:t>n</a:t>
            </a:r>
            <a:r>
              <a:rPr lang="en-US" dirty="0"/>
              <a:t> = klog</a:t>
            </a:r>
            <a:r>
              <a:rPr lang="en-US" baseline="-25000" dirty="0"/>
              <a:t>2</a:t>
            </a:r>
            <a:endParaRPr lang="en-US" dirty="0"/>
          </a:p>
          <a:p>
            <a:endParaRPr lang="en-US" dirty="0"/>
          </a:p>
          <a:p>
            <a:r>
              <a:rPr lang="en-US" dirty="0" err="1"/>
              <a:t>log</a:t>
            </a:r>
            <a:r>
              <a:rPr lang="en-US" baseline="-25000" dirty="0" err="1"/>
              <a:t>n</a:t>
            </a:r>
            <a:r>
              <a:rPr lang="en-US" baseline="-25000" dirty="0"/>
              <a:t> </a:t>
            </a:r>
            <a:r>
              <a:rPr lang="en-US" dirty="0"/>
              <a:t>= k</a:t>
            </a:r>
          </a:p>
        </p:txBody>
      </p:sp>
      <p:cxnSp>
        <p:nvCxnSpPr>
          <p:cNvPr id="8" name="Straight Arrow Connector 7">
            <a:extLst>
              <a:ext uri="{FF2B5EF4-FFF2-40B4-BE49-F238E27FC236}">
                <a16:creationId xmlns:a16="http://schemas.microsoft.com/office/drawing/2014/main" id="{FBC773BE-2134-E813-0C5A-4E164AF39B52}"/>
              </a:ext>
            </a:extLst>
          </p:cNvPr>
          <p:cNvCxnSpPr/>
          <p:nvPr/>
        </p:nvCxnSpPr>
        <p:spPr>
          <a:xfrm>
            <a:off x="6028267" y="920239"/>
            <a:ext cx="4402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2B9ADE65-FD42-B842-F321-30473182778C}"/>
              </a:ext>
            </a:extLst>
          </p:cNvPr>
          <p:cNvCxnSpPr/>
          <p:nvPr/>
        </p:nvCxnSpPr>
        <p:spPr>
          <a:xfrm>
            <a:off x="6028267" y="1297300"/>
            <a:ext cx="4402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8776043-2F89-1A39-4C51-FCA324677705}"/>
              </a:ext>
            </a:extLst>
          </p:cNvPr>
          <p:cNvCxnSpPr/>
          <p:nvPr/>
        </p:nvCxnSpPr>
        <p:spPr>
          <a:xfrm>
            <a:off x="6053917" y="1754500"/>
            <a:ext cx="4402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DF0E1F96-F1D6-5C75-0A6D-3810C4A8125A}"/>
              </a:ext>
            </a:extLst>
          </p:cNvPr>
          <p:cNvSpPr txBox="1"/>
          <p:nvPr/>
        </p:nvSpPr>
        <p:spPr>
          <a:xfrm>
            <a:off x="5923532" y="4705667"/>
            <a:ext cx="3140603" cy="400110"/>
          </a:xfrm>
          <a:prstGeom prst="rect">
            <a:avLst/>
          </a:prstGeom>
          <a:noFill/>
          <a:ln>
            <a:solidFill>
              <a:schemeClr val="tx1"/>
            </a:solidFill>
          </a:ln>
        </p:spPr>
        <p:txBody>
          <a:bodyPr wrap="none" rtlCol="0">
            <a:spAutoFit/>
          </a:bodyPr>
          <a:lstStyle/>
          <a:p>
            <a:r>
              <a:rPr lang="en-US" sz="1000" dirty="0"/>
              <a:t>We need to convert n/2</a:t>
            </a:r>
            <a:r>
              <a:rPr lang="en-US" sz="1000" baseline="30000" dirty="0"/>
              <a:t>k </a:t>
            </a:r>
            <a:r>
              <a:rPr lang="en-US" sz="1000" dirty="0"/>
              <a:t>to 1 (as 1 is our base case) </a:t>
            </a:r>
          </a:p>
          <a:p>
            <a:r>
              <a:rPr lang="en-US" sz="1000" dirty="0">
                <a:solidFill>
                  <a:srgbClr val="FF0000"/>
                </a:solidFill>
              </a:rPr>
              <a:t>Note – For converting n/2</a:t>
            </a:r>
            <a:r>
              <a:rPr lang="en-US" sz="1000" baseline="30000" dirty="0">
                <a:solidFill>
                  <a:srgbClr val="FF0000"/>
                </a:solidFill>
              </a:rPr>
              <a:t>k </a:t>
            </a:r>
            <a:r>
              <a:rPr lang="en-US" sz="1000" dirty="0">
                <a:solidFill>
                  <a:srgbClr val="FF0000"/>
                </a:solidFill>
              </a:rPr>
              <a:t>we are supposing n = 2</a:t>
            </a:r>
            <a:r>
              <a:rPr lang="en-US" sz="1000" baseline="30000" dirty="0">
                <a:solidFill>
                  <a:srgbClr val="FF0000"/>
                </a:solidFill>
              </a:rPr>
              <a:t>k</a:t>
            </a:r>
            <a:endParaRPr lang="en-US" sz="1000" dirty="0">
              <a:solidFill>
                <a:srgbClr val="FF0000"/>
              </a:solidFill>
            </a:endParaRPr>
          </a:p>
        </p:txBody>
      </p:sp>
      <p:cxnSp>
        <p:nvCxnSpPr>
          <p:cNvPr id="21" name="Straight Arrow Connector 20">
            <a:extLst>
              <a:ext uri="{FF2B5EF4-FFF2-40B4-BE49-F238E27FC236}">
                <a16:creationId xmlns:a16="http://schemas.microsoft.com/office/drawing/2014/main" id="{9285EC52-D554-7FE5-2458-4FFEC09F45B6}"/>
              </a:ext>
            </a:extLst>
          </p:cNvPr>
          <p:cNvCxnSpPr/>
          <p:nvPr/>
        </p:nvCxnSpPr>
        <p:spPr>
          <a:xfrm>
            <a:off x="6053917" y="2526682"/>
            <a:ext cx="4146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F6B4FEAE-CCCF-94AE-059A-7321695C72C6}"/>
              </a:ext>
            </a:extLst>
          </p:cNvPr>
          <p:cNvSpPr txBox="1"/>
          <p:nvPr/>
        </p:nvSpPr>
        <p:spPr>
          <a:xfrm>
            <a:off x="6518221" y="2382895"/>
            <a:ext cx="1367682" cy="307777"/>
          </a:xfrm>
          <a:prstGeom prst="rect">
            <a:avLst/>
          </a:prstGeom>
          <a:noFill/>
          <a:ln>
            <a:solidFill>
              <a:schemeClr val="tx1"/>
            </a:solidFill>
          </a:ln>
        </p:spPr>
        <p:txBody>
          <a:bodyPr wrap="none" rtlCol="0">
            <a:spAutoFit/>
          </a:bodyPr>
          <a:lstStyle/>
          <a:p>
            <a:r>
              <a:rPr lang="en-US" dirty="0"/>
              <a:t>T</a:t>
            </a:r>
            <a:r>
              <a:rPr lang="en-US" baseline="-25000" dirty="0"/>
              <a:t>(n)</a:t>
            </a:r>
            <a:r>
              <a:rPr lang="en-US" dirty="0"/>
              <a:t>= 2</a:t>
            </a:r>
            <a:r>
              <a:rPr lang="en-US" baseline="30000" dirty="0"/>
              <a:t>k </a:t>
            </a:r>
            <a:r>
              <a:rPr lang="en-US" dirty="0"/>
              <a:t>T</a:t>
            </a:r>
            <a:r>
              <a:rPr lang="en-US" baseline="-25000" dirty="0"/>
              <a:t>(1)</a:t>
            </a:r>
            <a:r>
              <a:rPr lang="en-US" dirty="0"/>
              <a:t>+</a:t>
            </a:r>
            <a:r>
              <a:rPr lang="en-US" dirty="0" err="1"/>
              <a:t>Kn</a:t>
            </a:r>
            <a:endParaRPr lang="en-US" dirty="0"/>
          </a:p>
        </p:txBody>
      </p:sp>
      <p:cxnSp>
        <p:nvCxnSpPr>
          <p:cNvPr id="26" name="Straight Arrow Connector 25">
            <a:extLst>
              <a:ext uri="{FF2B5EF4-FFF2-40B4-BE49-F238E27FC236}">
                <a16:creationId xmlns:a16="http://schemas.microsoft.com/office/drawing/2014/main" id="{6B8502A8-90A3-DA42-EC8E-054CF139BFE2}"/>
              </a:ext>
            </a:extLst>
          </p:cNvPr>
          <p:cNvCxnSpPr>
            <a:cxnSpLocks/>
            <a:stCxn id="24" idx="3"/>
          </p:cNvCxnSpPr>
          <p:nvPr/>
        </p:nvCxnSpPr>
        <p:spPr>
          <a:xfrm flipV="1">
            <a:off x="1423263" y="2719775"/>
            <a:ext cx="5094958" cy="11816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D72D9CB2-53E5-EB7F-5769-EA7D39F72B38}"/>
              </a:ext>
            </a:extLst>
          </p:cNvPr>
          <p:cNvCxnSpPr>
            <a:stCxn id="23" idx="2"/>
          </p:cNvCxnSpPr>
          <p:nvPr/>
        </p:nvCxnSpPr>
        <p:spPr>
          <a:xfrm>
            <a:off x="7202062" y="2690672"/>
            <a:ext cx="0" cy="221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6E8143B2-8CB4-ED5A-89CB-FBB4FC4EB3C4}"/>
              </a:ext>
            </a:extLst>
          </p:cNvPr>
          <p:cNvSpPr txBox="1"/>
          <p:nvPr/>
        </p:nvSpPr>
        <p:spPr>
          <a:xfrm>
            <a:off x="6520166" y="2902578"/>
            <a:ext cx="1386918" cy="307777"/>
          </a:xfrm>
          <a:prstGeom prst="rect">
            <a:avLst/>
          </a:prstGeom>
          <a:noFill/>
          <a:ln>
            <a:solidFill>
              <a:schemeClr val="tx1"/>
            </a:solidFill>
          </a:ln>
        </p:spPr>
        <p:txBody>
          <a:bodyPr wrap="none" rtlCol="0">
            <a:spAutoFit/>
          </a:bodyPr>
          <a:lstStyle/>
          <a:p>
            <a:r>
              <a:rPr lang="en-US" dirty="0"/>
              <a:t>T</a:t>
            </a:r>
            <a:r>
              <a:rPr lang="en-US" baseline="-25000" dirty="0"/>
              <a:t>(n)</a:t>
            </a:r>
            <a:r>
              <a:rPr lang="en-US" dirty="0"/>
              <a:t>= n * 1 + </a:t>
            </a:r>
            <a:r>
              <a:rPr lang="en-US" dirty="0" err="1"/>
              <a:t>Kn</a:t>
            </a:r>
            <a:endParaRPr lang="en-US" dirty="0"/>
          </a:p>
        </p:txBody>
      </p:sp>
      <p:cxnSp>
        <p:nvCxnSpPr>
          <p:cNvPr id="33" name="Straight Arrow Connector 32">
            <a:extLst>
              <a:ext uri="{FF2B5EF4-FFF2-40B4-BE49-F238E27FC236}">
                <a16:creationId xmlns:a16="http://schemas.microsoft.com/office/drawing/2014/main" id="{DE9C032F-4F7E-FC25-9BC0-5B36830A0DBD}"/>
              </a:ext>
            </a:extLst>
          </p:cNvPr>
          <p:cNvCxnSpPr/>
          <p:nvPr/>
        </p:nvCxnSpPr>
        <p:spPr>
          <a:xfrm>
            <a:off x="7215949" y="3210355"/>
            <a:ext cx="0" cy="221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985C01E3-34E9-47F3-0897-1BDE2099855C}"/>
              </a:ext>
            </a:extLst>
          </p:cNvPr>
          <p:cNvSpPr txBox="1"/>
          <p:nvPr/>
        </p:nvSpPr>
        <p:spPr>
          <a:xfrm>
            <a:off x="6520166" y="3420668"/>
            <a:ext cx="1353256" cy="307777"/>
          </a:xfrm>
          <a:prstGeom prst="rect">
            <a:avLst/>
          </a:prstGeom>
          <a:noFill/>
          <a:ln>
            <a:solidFill>
              <a:schemeClr val="tx1"/>
            </a:solidFill>
          </a:ln>
        </p:spPr>
        <p:txBody>
          <a:bodyPr wrap="none" rtlCol="0">
            <a:spAutoFit/>
          </a:bodyPr>
          <a:lstStyle/>
          <a:p>
            <a:r>
              <a:rPr lang="en-US" dirty="0"/>
              <a:t>T</a:t>
            </a:r>
            <a:r>
              <a:rPr lang="en-US" baseline="-25000" dirty="0"/>
              <a:t>(n)</a:t>
            </a:r>
            <a:r>
              <a:rPr lang="en-US" dirty="0"/>
              <a:t>= n + n </a:t>
            </a:r>
            <a:r>
              <a:rPr lang="en-US" dirty="0" err="1"/>
              <a:t>log</a:t>
            </a:r>
            <a:r>
              <a:rPr lang="en-US" baseline="-25000" dirty="0" err="1"/>
              <a:t>n</a:t>
            </a:r>
            <a:endParaRPr lang="en-US" dirty="0"/>
          </a:p>
        </p:txBody>
      </p:sp>
      <p:cxnSp>
        <p:nvCxnSpPr>
          <p:cNvPr id="35" name="Straight Arrow Connector 34">
            <a:extLst>
              <a:ext uri="{FF2B5EF4-FFF2-40B4-BE49-F238E27FC236}">
                <a16:creationId xmlns:a16="http://schemas.microsoft.com/office/drawing/2014/main" id="{4EF0BB58-F69E-4182-E60F-5C97ECA33CD0}"/>
              </a:ext>
            </a:extLst>
          </p:cNvPr>
          <p:cNvCxnSpPr/>
          <p:nvPr/>
        </p:nvCxnSpPr>
        <p:spPr>
          <a:xfrm>
            <a:off x="7196794" y="3728445"/>
            <a:ext cx="0" cy="221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AE31A67B-D037-C22D-31ED-2B63EE027C4B}"/>
              </a:ext>
            </a:extLst>
          </p:cNvPr>
          <p:cNvSpPr txBox="1"/>
          <p:nvPr/>
        </p:nvSpPr>
        <p:spPr>
          <a:xfrm>
            <a:off x="6553828" y="3950306"/>
            <a:ext cx="1290738" cy="307777"/>
          </a:xfrm>
          <a:prstGeom prst="rect">
            <a:avLst/>
          </a:prstGeom>
          <a:noFill/>
          <a:ln>
            <a:solidFill>
              <a:schemeClr val="tx1"/>
            </a:solidFill>
          </a:ln>
        </p:spPr>
        <p:txBody>
          <a:bodyPr wrap="none" rtlCol="0">
            <a:spAutoFit/>
          </a:bodyPr>
          <a:lstStyle/>
          <a:p>
            <a:r>
              <a:rPr lang="en-US" dirty="0"/>
              <a:t>T</a:t>
            </a:r>
            <a:r>
              <a:rPr lang="en-US" baseline="-25000" dirty="0"/>
              <a:t>(n)</a:t>
            </a:r>
            <a:r>
              <a:rPr lang="en-US" dirty="0"/>
              <a:t>= O(</a:t>
            </a:r>
            <a:r>
              <a:rPr lang="en-US" dirty="0" err="1"/>
              <a:t>nlogn</a:t>
            </a:r>
            <a:r>
              <a:rPr lang="en-US" dirty="0"/>
              <a:t>)</a:t>
            </a:r>
          </a:p>
        </p:txBody>
      </p:sp>
    </p:spTree>
    <p:extLst>
      <p:ext uri="{BB962C8B-B14F-4D97-AF65-F5344CB8AC3E}">
        <p14:creationId xmlns:p14="http://schemas.microsoft.com/office/powerpoint/2010/main" val="136794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47D1-90D7-1947-845F-025ACA1B6C36}"/>
              </a:ext>
            </a:extLst>
          </p:cNvPr>
          <p:cNvSpPr>
            <a:spLocks noGrp="1"/>
          </p:cNvSpPr>
          <p:nvPr>
            <p:ph type="title"/>
          </p:nvPr>
        </p:nvSpPr>
        <p:spPr>
          <a:xfrm>
            <a:off x="311700" y="2285400"/>
            <a:ext cx="8520600" cy="572700"/>
          </a:xfrm>
        </p:spPr>
        <p:txBody>
          <a:bodyPr/>
          <a:lstStyle/>
          <a:p>
            <a:pPr algn="ctr"/>
            <a:r>
              <a:rPr lang="en-US" dirty="0"/>
              <a:t>Problems on Master Method</a:t>
            </a:r>
          </a:p>
        </p:txBody>
      </p:sp>
    </p:spTree>
    <p:extLst>
      <p:ext uri="{BB962C8B-B14F-4D97-AF65-F5344CB8AC3E}">
        <p14:creationId xmlns:p14="http://schemas.microsoft.com/office/powerpoint/2010/main" val="621366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BC65-73DD-5E65-7482-5C74CC3230DA}"/>
              </a:ext>
            </a:extLst>
          </p:cNvPr>
          <p:cNvSpPr>
            <a:spLocks noGrp="1"/>
          </p:cNvSpPr>
          <p:nvPr>
            <p:ph type="title"/>
          </p:nvPr>
        </p:nvSpPr>
        <p:spPr>
          <a:xfrm>
            <a:off x="311700" y="157159"/>
            <a:ext cx="8520600" cy="572700"/>
          </a:xfrm>
        </p:spPr>
        <p:txBody>
          <a:bodyPr anchor="ctr"/>
          <a:lstStyle/>
          <a:p>
            <a:r>
              <a:rPr lang="en-US" sz="2000" u="sng" dirty="0"/>
              <a:t>Constraints to be followed in master method</a:t>
            </a:r>
          </a:p>
        </p:txBody>
      </p:sp>
      <p:sp>
        <p:nvSpPr>
          <p:cNvPr id="3" name="TextBox 2">
            <a:extLst>
              <a:ext uri="{FF2B5EF4-FFF2-40B4-BE49-F238E27FC236}">
                <a16:creationId xmlns:a16="http://schemas.microsoft.com/office/drawing/2014/main" id="{5F276DA9-AB6E-E120-A4E3-44206108A676}"/>
              </a:ext>
            </a:extLst>
          </p:cNvPr>
          <p:cNvSpPr txBox="1"/>
          <p:nvPr/>
        </p:nvSpPr>
        <p:spPr>
          <a:xfrm>
            <a:off x="558800" y="1100667"/>
            <a:ext cx="1725152" cy="738664"/>
          </a:xfrm>
          <a:prstGeom prst="rect">
            <a:avLst/>
          </a:prstGeom>
          <a:noFill/>
          <a:ln>
            <a:solidFill>
              <a:schemeClr val="tx1"/>
            </a:solidFill>
          </a:ln>
        </p:spPr>
        <p:txBody>
          <a:bodyPr wrap="none" rtlCol="0">
            <a:spAutoFit/>
          </a:bodyPr>
          <a:lstStyle/>
          <a:p>
            <a:r>
              <a:rPr lang="en-US" dirty="0"/>
              <a:t>T</a:t>
            </a:r>
            <a:r>
              <a:rPr lang="en-US" baseline="-25000" dirty="0"/>
              <a:t>(n) </a:t>
            </a:r>
            <a:r>
              <a:rPr lang="en-US" dirty="0"/>
              <a:t>= </a:t>
            </a:r>
            <a:r>
              <a:rPr lang="en-US" dirty="0" err="1"/>
              <a:t>aT</a:t>
            </a:r>
            <a:r>
              <a:rPr lang="en-US" dirty="0"/>
              <a:t>(n/b) + f(n) </a:t>
            </a:r>
          </a:p>
          <a:p>
            <a:endParaRPr lang="en-US" dirty="0"/>
          </a:p>
          <a:p>
            <a:pPr algn="ctr"/>
            <a:r>
              <a:rPr lang="en-US" dirty="0">
                <a:solidFill>
                  <a:schemeClr val="tx1"/>
                </a:solidFill>
              </a:rPr>
              <a:t>a&gt;=1, b&gt;1</a:t>
            </a:r>
          </a:p>
        </p:txBody>
      </p:sp>
      <p:sp>
        <p:nvSpPr>
          <p:cNvPr id="4" name="TextBox 3">
            <a:extLst>
              <a:ext uri="{FF2B5EF4-FFF2-40B4-BE49-F238E27FC236}">
                <a16:creationId xmlns:a16="http://schemas.microsoft.com/office/drawing/2014/main" id="{79739283-1C86-FC7C-0C44-FC51FE76D551}"/>
              </a:ext>
            </a:extLst>
          </p:cNvPr>
          <p:cNvSpPr txBox="1"/>
          <p:nvPr/>
        </p:nvSpPr>
        <p:spPr>
          <a:xfrm>
            <a:off x="2389992" y="2303620"/>
            <a:ext cx="2182008" cy="246221"/>
          </a:xfrm>
          <a:prstGeom prst="rect">
            <a:avLst/>
          </a:prstGeom>
          <a:noFill/>
          <a:ln>
            <a:solidFill>
              <a:schemeClr val="tx1"/>
            </a:solidFill>
          </a:ln>
        </p:spPr>
        <p:txBody>
          <a:bodyPr wrap="none" rtlCol="0">
            <a:spAutoFit/>
          </a:bodyPr>
          <a:lstStyle/>
          <a:p>
            <a:r>
              <a:rPr lang="en-US" sz="1000" dirty="0">
                <a:solidFill>
                  <a:srgbClr val="FF0000"/>
                </a:solidFill>
              </a:rPr>
              <a:t>Note – U(n) value depends on h(n) </a:t>
            </a:r>
          </a:p>
        </p:txBody>
      </p:sp>
      <p:sp>
        <p:nvSpPr>
          <p:cNvPr id="5" name="TextBox 4">
            <a:extLst>
              <a:ext uri="{FF2B5EF4-FFF2-40B4-BE49-F238E27FC236}">
                <a16:creationId xmlns:a16="http://schemas.microsoft.com/office/drawing/2014/main" id="{730C4B5A-99CE-ADC6-E8D1-FB55A9FC9962}"/>
              </a:ext>
            </a:extLst>
          </p:cNvPr>
          <p:cNvSpPr txBox="1"/>
          <p:nvPr/>
        </p:nvSpPr>
        <p:spPr>
          <a:xfrm>
            <a:off x="558800" y="2057399"/>
            <a:ext cx="1725152" cy="738664"/>
          </a:xfrm>
          <a:prstGeom prst="rect">
            <a:avLst/>
          </a:prstGeom>
          <a:noFill/>
          <a:ln>
            <a:solidFill>
              <a:schemeClr val="tx1"/>
            </a:solidFill>
          </a:ln>
        </p:spPr>
        <p:txBody>
          <a:bodyPr wrap="square" rtlCol="0">
            <a:spAutoFit/>
          </a:bodyPr>
          <a:lstStyle/>
          <a:p>
            <a:r>
              <a:rPr lang="en-US" dirty="0"/>
              <a:t>Solution Format:</a:t>
            </a:r>
          </a:p>
          <a:p>
            <a:endParaRPr lang="en-US" dirty="0"/>
          </a:p>
          <a:p>
            <a:r>
              <a:rPr lang="en-US" dirty="0">
                <a:solidFill>
                  <a:schemeClr val="tx1"/>
                </a:solidFill>
              </a:rPr>
              <a:t>T(n) = </a:t>
            </a:r>
            <a:r>
              <a:rPr lang="en-US" dirty="0" err="1">
                <a:solidFill>
                  <a:schemeClr val="tx1"/>
                </a:solidFill>
              </a:rPr>
              <a:t>n</a:t>
            </a:r>
            <a:r>
              <a:rPr lang="en-US" baseline="30000" dirty="0" err="1">
                <a:solidFill>
                  <a:schemeClr val="tx1"/>
                </a:solidFill>
              </a:rPr>
              <a:t>log</a:t>
            </a:r>
            <a:r>
              <a:rPr lang="en-US" baseline="-25000" dirty="0" err="1">
                <a:solidFill>
                  <a:schemeClr val="tx1"/>
                </a:solidFill>
              </a:rPr>
              <a:t>b</a:t>
            </a:r>
            <a:r>
              <a:rPr lang="en-US" baseline="30000" dirty="0" err="1">
                <a:solidFill>
                  <a:schemeClr val="tx1"/>
                </a:solidFill>
              </a:rPr>
              <a:t>a</a:t>
            </a:r>
            <a:r>
              <a:rPr lang="en-US" baseline="30000" dirty="0">
                <a:solidFill>
                  <a:schemeClr val="tx1"/>
                </a:solidFill>
              </a:rPr>
              <a:t> </a:t>
            </a:r>
            <a:r>
              <a:rPr lang="en-US" dirty="0">
                <a:solidFill>
                  <a:schemeClr val="tx1"/>
                </a:solidFill>
              </a:rPr>
              <a:t>[U(n)]</a:t>
            </a:r>
          </a:p>
        </p:txBody>
      </p:sp>
      <p:sp>
        <p:nvSpPr>
          <p:cNvPr id="6" name="TextBox 5">
            <a:extLst>
              <a:ext uri="{FF2B5EF4-FFF2-40B4-BE49-F238E27FC236}">
                <a16:creationId xmlns:a16="http://schemas.microsoft.com/office/drawing/2014/main" id="{144FB730-F2E9-2F69-4107-3A3EFF93114D}"/>
              </a:ext>
            </a:extLst>
          </p:cNvPr>
          <p:cNvSpPr txBox="1"/>
          <p:nvPr/>
        </p:nvSpPr>
        <p:spPr>
          <a:xfrm>
            <a:off x="558800" y="3014131"/>
            <a:ext cx="1725151" cy="738664"/>
          </a:xfrm>
          <a:prstGeom prst="rect">
            <a:avLst/>
          </a:prstGeom>
          <a:noFill/>
          <a:ln>
            <a:solidFill>
              <a:schemeClr val="tx1"/>
            </a:solidFill>
          </a:ln>
        </p:spPr>
        <p:txBody>
          <a:bodyPr wrap="square" rtlCol="0">
            <a:spAutoFit/>
          </a:bodyPr>
          <a:lstStyle/>
          <a:p>
            <a:r>
              <a:rPr lang="en-US" dirty="0"/>
              <a:t>Calculate h(n)</a:t>
            </a:r>
          </a:p>
          <a:p>
            <a:endParaRPr lang="en-US" dirty="0"/>
          </a:p>
          <a:p>
            <a:r>
              <a:rPr lang="en-US" dirty="0"/>
              <a:t>h(n) = f(n) / </a:t>
            </a:r>
            <a:r>
              <a:rPr lang="en-US" dirty="0" err="1"/>
              <a:t>n</a:t>
            </a:r>
            <a:r>
              <a:rPr lang="en-US" baseline="30000" dirty="0" err="1"/>
              <a:t>log</a:t>
            </a:r>
            <a:r>
              <a:rPr lang="en-US" baseline="-25000" dirty="0" err="1"/>
              <a:t>b</a:t>
            </a:r>
            <a:r>
              <a:rPr lang="en-US" baseline="30000" dirty="0" err="1"/>
              <a:t>a</a:t>
            </a:r>
            <a:endParaRPr lang="en-US" dirty="0"/>
          </a:p>
        </p:txBody>
      </p:sp>
      <p:cxnSp>
        <p:nvCxnSpPr>
          <p:cNvPr id="9" name="Straight Connector 8">
            <a:extLst>
              <a:ext uri="{FF2B5EF4-FFF2-40B4-BE49-F238E27FC236}">
                <a16:creationId xmlns:a16="http://schemas.microsoft.com/office/drawing/2014/main" id="{6B2CC6E2-8F5C-11DB-FCCA-BFF4396C10FE}"/>
              </a:ext>
            </a:extLst>
          </p:cNvPr>
          <p:cNvCxnSpPr>
            <a:cxnSpLocks/>
          </p:cNvCxnSpPr>
          <p:nvPr/>
        </p:nvCxnSpPr>
        <p:spPr>
          <a:xfrm>
            <a:off x="7366995" y="1145064"/>
            <a:ext cx="0" cy="1759003"/>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6F033EAF-1B61-513A-E5C1-14089514FE51}"/>
              </a:ext>
            </a:extLst>
          </p:cNvPr>
          <p:cNvCxnSpPr/>
          <p:nvPr/>
        </p:nvCxnSpPr>
        <p:spPr>
          <a:xfrm>
            <a:off x="6647328" y="1461532"/>
            <a:ext cx="143933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400A4E26-C98D-DA71-BAD2-AF9FDC3C95F0}"/>
              </a:ext>
            </a:extLst>
          </p:cNvPr>
          <p:cNvCxnSpPr/>
          <p:nvPr/>
        </p:nvCxnSpPr>
        <p:spPr>
          <a:xfrm>
            <a:off x="6647327" y="1921934"/>
            <a:ext cx="143933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2DF386C5-7415-8849-DBEB-2D74EBEA62F2}"/>
              </a:ext>
            </a:extLst>
          </p:cNvPr>
          <p:cNvCxnSpPr/>
          <p:nvPr/>
        </p:nvCxnSpPr>
        <p:spPr>
          <a:xfrm>
            <a:off x="6647326" y="2362886"/>
            <a:ext cx="1439333"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A39FEF75-4DB5-045C-1B86-6854AEF1C54F}"/>
              </a:ext>
            </a:extLst>
          </p:cNvPr>
          <p:cNvSpPr txBox="1"/>
          <p:nvPr/>
        </p:nvSpPr>
        <p:spPr>
          <a:xfrm>
            <a:off x="5901690" y="695993"/>
            <a:ext cx="2930610" cy="307777"/>
          </a:xfrm>
          <a:prstGeom prst="rect">
            <a:avLst/>
          </a:prstGeom>
          <a:noFill/>
        </p:spPr>
        <p:txBody>
          <a:bodyPr wrap="none" rtlCol="0">
            <a:spAutoFit/>
          </a:bodyPr>
          <a:lstStyle/>
          <a:p>
            <a:r>
              <a:rPr lang="en-US" dirty="0"/>
              <a:t>Relation Between h(n) and U(n) is </a:t>
            </a:r>
          </a:p>
        </p:txBody>
      </p:sp>
      <p:sp>
        <p:nvSpPr>
          <p:cNvPr id="23" name="TextBox 22">
            <a:extLst>
              <a:ext uri="{FF2B5EF4-FFF2-40B4-BE49-F238E27FC236}">
                <a16:creationId xmlns:a16="http://schemas.microsoft.com/office/drawing/2014/main" id="{C9CED728-2461-A104-8E3D-09806142A4C1}"/>
              </a:ext>
            </a:extLst>
          </p:cNvPr>
          <p:cNvSpPr txBox="1"/>
          <p:nvPr/>
        </p:nvSpPr>
        <p:spPr>
          <a:xfrm>
            <a:off x="6725386" y="1163480"/>
            <a:ext cx="719668" cy="307777"/>
          </a:xfrm>
          <a:prstGeom prst="rect">
            <a:avLst/>
          </a:prstGeom>
          <a:noFill/>
        </p:spPr>
        <p:txBody>
          <a:bodyPr wrap="square" rtlCol="0">
            <a:spAutoFit/>
          </a:bodyPr>
          <a:lstStyle/>
          <a:p>
            <a:r>
              <a:rPr lang="en-US" dirty="0"/>
              <a:t>If h(n)</a:t>
            </a:r>
          </a:p>
        </p:txBody>
      </p:sp>
      <p:sp>
        <p:nvSpPr>
          <p:cNvPr id="24" name="TextBox 23">
            <a:extLst>
              <a:ext uri="{FF2B5EF4-FFF2-40B4-BE49-F238E27FC236}">
                <a16:creationId xmlns:a16="http://schemas.microsoft.com/office/drawing/2014/main" id="{719C16FE-93D1-E22E-39C2-BF6649385281}"/>
              </a:ext>
            </a:extLst>
          </p:cNvPr>
          <p:cNvSpPr txBox="1"/>
          <p:nvPr/>
        </p:nvSpPr>
        <p:spPr>
          <a:xfrm>
            <a:off x="7460568" y="1159104"/>
            <a:ext cx="532518" cy="307777"/>
          </a:xfrm>
          <a:prstGeom prst="rect">
            <a:avLst/>
          </a:prstGeom>
          <a:noFill/>
        </p:spPr>
        <p:txBody>
          <a:bodyPr wrap="none" rtlCol="0">
            <a:spAutoFit/>
          </a:bodyPr>
          <a:lstStyle/>
          <a:p>
            <a:r>
              <a:rPr lang="en-US" dirty="0"/>
              <a:t>U(n)</a:t>
            </a:r>
          </a:p>
        </p:txBody>
      </p:sp>
      <p:sp>
        <p:nvSpPr>
          <p:cNvPr id="25" name="TextBox 24">
            <a:extLst>
              <a:ext uri="{FF2B5EF4-FFF2-40B4-BE49-F238E27FC236}">
                <a16:creationId xmlns:a16="http://schemas.microsoft.com/office/drawing/2014/main" id="{904D56B5-2DD6-703E-91DF-608BA2DAD25C}"/>
              </a:ext>
            </a:extLst>
          </p:cNvPr>
          <p:cNvSpPr txBox="1"/>
          <p:nvPr/>
        </p:nvSpPr>
        <p:spPr>
          <a:xfrm>
            <a:off x="6581498" y="1564217"/>
            <a:ext cx="785793" cy="307777"/>
          </a:xfrm>
          <a:prstGeom prst="rect">
            <a:avLst/>
          </a:prstGeom>
          <a:noFill/>
        </p:spPr>
        <p:txBody>
          <a:bodyPr wrap="none" rtlCol="0">
            <a:spAutoFit/>
          </a:bodyPr>
          <a:lstStyle/>
          <a:p>
            <a:r>
              <a:rPr lang="en-US" dirty="0"/>
              <a:t>n</a:t>
            </a:r>
            <a:r>
              <a:rPr lang="en-US" baseline="30000" dirty="0"/>
              <a:t>r</a:t>
            </a:r>
            <a:r>
              <a:rPr lang="en-US" dirty="0"/>
              <a:t>, r &gt; 0</a:t>
            </a:r>
          </a:p>
        </p:txBody>
      </p:sp>
      <p:sp>
        <p:nvSpPr>
          <p:cNvPr id="26" name="TextBox 25">
            <a:extLst>
              <a:ext uri="{FF2B5EF4-FFF2-40B4-BE49-F238E27FC236}">
                <a16:creationId xmlns:a16="http://schemas.microsoft.com/office/drawing/2014/main" id="{8AF1F19F-DD8C-5164-9B3D-51F7394F14D5}"/>
              </a:ext>
            </a:extLst>
          </p:cNvPr>
          <p:cNvSpPr txBox="1"/>
          <p:nvPr/>
        </p:nvSpPr>
        <p:spPr>
          <a:xfrm>
            <a:off x="7450950" y="1564217"/>
            <a:ext cx="582211" cy="307777"/>
          </a:xfrm>
          <a:prstGeom prst="rect">
            <a:avLst/>
          </a:prstGeom>
          <a:noFill/>
        </p:spPr>
        <p:txBody>
          <a:bodyPr wrap="none" rtlCol="0">
            <a:spAutoFit/>
          </a:bodyPr>
          <a:lstStyle/>
          <a:p>
            <a:r>
              <a:rPr lang="en-US" dirty="0"/>
              <a:t>O(n</a:t>
            </a:r>
            <a:r>
              <a:rPr lang="en-US" baseline="30000" dirty="0"/>
              <a:t>r</a:t>
            </a:r>
            <a:r>
              <a:rPr lang="en-US" dirty="0"/>
              <a:t>)</a:t>
            </a:r>
          </a:p>
        </p:txBody>
      </p:sp>
      <p:sp>
        <p:nvSpPr>
          <p:cNvPr id="27" name="TextBox 26">
            <a:extLst>
              <a:ext uri="{FF2B5EF4-FFF2-40B4-BE49-F238E27FC236}">
                <a16:creationId xmlns:a16="http://schemas.microsoft.com/office/drawing/2014/main" id="{781EF93A-D083-7891-1322-F561DD7DC00E}"/>
              </a:ext>
            </a:extLst>
          </p:cNvPr>
          <p:cNvSpPr txBox="1"/>
          <p:nvPr/>
        </p:nvSpPr>
        <p:spPr>
          <a:xfrm>
            <a:off x="7460568" y="2024618"/>
            <a:ext cx="542136" cy="307777"/>
          </a:xfrm>
          <a:prstGeom prst="rect">
            <a:avLst/>
          </a:prstGeom>
          <a:noFill/>
        </p:spPr>
        <p:txBody>
          <a:bodyPr wrap="none" rtlCol="0">
            <a:spAutoFit/>
          </a:bodyPr>
          <a:lstStyle/>
          <a:p>
            <a:r>
              <a:rPr lang="en-US" dirty="0"/>
              <a:t>O(1)</a:t>
            </a:r>
          </a:p>
        </p:txBody>
      </p:sp>
      <p:sp>
        <p:nvSpPr>
          <p:cNvPr id="28" name="TextBox 27">
            <a:extLst>
              <a:ext uri="{FF2B5EF4-FFF2-40B4-BE49-F238E27FC236}">
                <a16:creationId xmlns:a16="http://schemas.microsoft.com/office/drawing/2014/main" id="{82E4C7E6-5293-74AD-5BE2-6BAB05A9DE53}"/>
              </a:ext>
            </a:extLst>
          </p:cNvPr>
          <p:cNvSpPr txBox="1"/>
          <p:nvPr/>
        </p:nvSpPr>
        <p:spPr>
          <a:xfrm>
            <a:off x="7441619" y="2488286"/>
            <a:ext cx="1250663" cy="307777"/>
          </a:xfrm>
          <a:prstGeom prst="rect">
            <a:avLst/>
          </a:prstGeom>
          <a:noFill/>
        </p:spPr>
        <p:txBody>
          <a:bodyPr wrap="none" rtlCol="0">
            <a:spAutoFit/>
          </a:bodyPr>
          <a:lstStyle/>
          <a:p>
            <a:r>
              <a:rPr lang="en-US" dirty="0"/>
              <a:t>(log</a:t>
            </a:r>
            <a:r>
              <a:rPr lang="en-US" baseline="-25000" dirty="0"/>
              <a:t>2</a:t>
            </a:r>
            <a:r>
              <a:rPr lang="en-US" dirty="0"/>
              <a:t>n)</a:t>
            </a:r>
            <a:r>
              <a:rPr lang="en-US" baseline="30000" dirty="0"/>
              <a:t>i+1 </a:t>
            </a:r>
            <a:r>
              <a:rPr lang="en-US" dirty="0"/>
              <a:t>/ i+1</a:t>
            </a:r>
          </a:p>
        </p:txBody>
      </p:sp>
      <p:sp>
        <p:nvSpPr>
          <p:cNvPr id="29" name="TextBox 28">
            <a:extLst>
              <a:ext uri="{FF2B5EF4-FFF2-40B4-BE49-F238E27FC236}">
                <a16:creationId xmlns:a16="http://schemas.microsoft.com/office/drawing/2014/main" id="{E532E449-ADA5-D957-4F94-EF35933B9D34}"/>
              </a:ext>
            </a:extLst>
          </p:cNvPr>
          <p:cNvSpPr txBox="1"/>
          <p:nvPr/>
        </p:nvSpPr>
        <p:spPr>
          <a:xfrm>
            <a:off x="6647326" y="2025509"/>
            <a:ext cx="785793" cy="307777"/>
          </a:xfrm>
          <a:prstGeom prst="rect">
            <a:avLst/>
          </a:prstGeom>
          <a:noFill/>
        </p:spPr>
        <p:txBody>
          <a:bodyPr wrap="none" rtlCol="0">
            <a:spAutoFit/>
          </a:bodyPr>
          <a:lstStyle/>
          <a:p>
            <a:r>
              <a:rPr lang="en-US" dirty="0"/>
              <a:t>n</a:t>
            </a:r>
            <a:r>
              <a:rPr lang="en-US" baseline="30000" dirty="0"/>
              <a:t>r</a:t>
            </a:r>
            <a:r>
              <a:rPr lang="en-US" dirty="0"/>
              <a:t>, r &lt; 0</a:t>
            </a:r>
          </a:p>
        </p:txBody>
      </p:sp>
      <p:sp>
        <p:nvSpPr>
          <p:cNvPr id="30" name="TextBox 29">
            <a:extLst>
              <a:ext uri="{FF2B5EF4-FFF2-40B4-BE49-F238E27FC236}">
                <a16:creationId xmlns:a16="http://schemas.microsoft.com/office/drawing/2014/main" id="{9E6BB16A-6CA1-F171-674B-2B96FCA92027}"/>
              </a:ext>
            </a:extLst>
          </p:cNvPr>
          <p:cNvSpPr txBox="1"/>
          <p:nvPr/>
        </p:nvSpPr>
        <p:spPr>
          <a:xfrm>
            <a:off x="6521490" y="2484964"/>
            <a:ext cx="938077" cy="307777"/>
          </a:xfrm>
          <a:prstGeom prst="rect">
            <a:avLst/>
          </a:prstGeom>
          <a:noFill/>
        </p:spPr>
        <p:txBody>
          <a:bodyPr wrap="none" rtlCol="0">
            <a:spAutoFit/>
          </a:bodyPr>
          <a:lstStyle/>
          <a:p>
            <a:r>
              <a:rPr lang="en-US" dirty="0"/>
              <a:t>(</a:t>
            </a:r>
            <a:r>
              <a:rPr lang="en-US" dirty="0" err="1"/>
              <a:t>logn</a:t>
            </a:r>
            <a:r>
              <a:rPr lang="en-US" dirty="0"/>
              <a:t>)</a:t>
            </a:r>
            <a:r>
              <a:rPr lang="en-US" baseline="30000" dirty="0"/>
              <a:t>i</a:t>
            </a:r>
            <a:r>
              <a:rPr lang="en-US" baseline="-25000" dirty="0"/>
              <a:t>i&gt;=0</a:t>
            </a:r>
            <a:r>
              <a:rPr lang="en-US" baseline="30000" dirty="0"/>
              <a:t> </a:t>
            </a:r>
            <a:endParaRPr lang="en-US" dirty="0"/>
          </a:p>
        </p:txBody>
      </p:sp>
      <p:sp>
        <p:nvSpPr>
          <p:cNvPr id="32" name="TextBox 31">
            <a:extLst>
              <a:ext uri="{FF2B5EF4-FFF2-40B4-BE49-F238E27FC236}">
                <a16:creationId xmlns:a16="http://schemas.microsoft.com/office/drawing/2014/main" id="{4290579C-5B68-F947-3402-AA9AA149679B}"/>
              </a:ext>
            </a:extLst>
          </p:cNvPr>
          <p:cNvSpPr txBox="1"/>
          <p:nvPr/>
        </p:nvSpPr>
        <p:spPr>
          <a:xfrm>
            <a:off x="3541986" y="3541986"/>
            <a:ext cx="1553630" cy="307777"/>
          </a:xfrm>
          <a:prstGeom prst="rect">
            <a:avLst/>
          </a:prstGeom>
          <a:noFill/>
        </p:spPr>
        <p:txBody>
          <a:bodyPr wrap="none" rtlCol="0">
            <a:spAutoFit/>
          </a:bodyPr>
          <a:lstStyle/>
          <a:p>
            <a:r>
              <a:rPr lang="en-US" dirty="0"/>
              <a:t>T(n) = T(n-1) + 1</a:t>
            </a:r>
          </a:p>
        </p:txBody>
      </p:sp>
      <p:cxnSp>
        <p:nvCxnSpPr>
          <p:cNvPr id="34" name="Straight Arrow Connector 33">
            <a:extLst>
              <a:ext uri="{FF2B5EF4-FFF2-40B4-BE49-F238E27FC236}">
                <a16:creationId xmlns:a16="http://schemas.microsoft.com/office/drawing/2014/main" id="{94B6609F-CE18-FDBA-91A3-52CE74B16FE5}"/>
              </a:ext>
            </a:extLst>
          </p:cNvPr>
          <p:cNvCxnSpPr>
            <a:cxnSpLocks/>
          </p:cNvCxnSpPr>
          <p:nvPr/>
        </p:nvCxnSpPr>
        <p:spPr>
          <a:xfrm flipV="1">
            <a:off x="4204138" y="3849763"/>
            <a:ext cx="0" cy="2411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0AA5B9D-5356-24B1-2882-EB59E012C696}"/>
              </a:ext>
            </a:extLst>
          </p:cNvPr>
          <p:cNvSpPr txBox="1"/>
          <p:nvPr/>
        </p:nvSpPr>
        <p:spPr>
          <a:xfrm>
            <a:off x="4086350" y="4003651"/>
            <a:ext cx="284052" cy="307777"/>
          </a:xfrm>
          <a:prstGeom prst="rect">
            <a:avLst/>
          </a:prstGeom>
          <a:noFill/>
        </p:spPr>
        <p:txBody>
          <a:bodyPr wrap="none" rtlCol="0">
            <a:spAutoFit/>
          </a:bodyPr>
          <a:lstStyle/>
          <a:p>
            <a:r>
              <a:rPr lang="en-US" dirty="0"/>
              <a:t>a</a:t>
            </a:r>
          </a:p>
        </p:txBody>
      </p:sp>
      <p:cxnSp>
        <p:nvCxnSpPr>
          <p:cNvPr id="40" name="Straight Connector 39">
            <a:extLst>
              <a:ext uri="{FF2B5EF4-FFF2-40B4-BE49-F238E27FC236}">
                <a16:creationId xmlns:a16="http://schemas.microsoft.com/office/drawing/2014/main" id="{42734936-B09D-D239-FBFD-F518849B7183}"/>
              </a:ext>
            </a:extLst>
          </p:cNvPr>
          <p:cNvCxnSpPr>
            <a:stCxn id="32" idx="2"/>
          </p:cNvCxnSpPr>
          <p:nvPr/>
        </p:nvCxnSpPr>
        <p:spPr>
          <a:xfrm>
            <a:off x="4318801" y="3849763"/>
            <a:ext cx="25319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A9C2633B-9CE8-6C10-6F5D-D7AA8F3E4F45}"/>
              </a:ext>
            </a:extLst>
          </p:cNvPr>
          <p:cNvCxnSpPr/>
          <p:nvPr/>
        </p:nvCxnSpPr>
        <p:spPr>
          <a:xfrm flipV="1">
            <a:off x="4445400" y="3849763"/>
            <a:ext cx="0" cy="2411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TextBox 42">
            <a:extLst>
              <a:ext uri="{FF2B5EF4-FFF2-40B4-BE49-F238E27FC236}">
                <a16:creationId xmlns:a16="http://schemas.microsoft.com/office/drawing/2014/main" id="{54D11274-3704-C090-E1B2-A4F2E11F8B38}"/>
              </a:ext>
            </a:extLst>
          </p:cNvPr>
          <p:cNvSpPr txBox="1"/>
          <p:nvPr/>
        </p:nvSpPr>
        <p:spPr>
          <a:xfrm>
            <a:off x="4318801" y="4019116"/>
            <a:ext cx="284052" cy="307777"/>
          </a:xfrm>
          <a:prstGeom prst="rect">
            <a:avLst/>
          </a:prstGeom>
          <a:noFill/>
        </p:spPr>
        <p:txBody>
          <a:bodyPr wrap="none" rtlCol="0">
            <a:spAutoFit/>
          </a:bodyPr>
          <a:lstStyle/>
          <a:p>
            <a:r>
              <a:rPr lang="en-US" dirty="0"/>
              <a:t>b</a:t>
            </a:r>
          </a:p>
        </p:txBody>
      </p:sp>
      <p:cxnSp>
        <p:nvCxnSpPr>
          <p:cNvPr id="47" name="Straight Arrow Connector 46">
            <a:extLst>
              <a:ext uri="{FF2B5EF4-FFF2-40B4-BE49-F238E27FC236}">
                <a16:creationId xmlns:a16="http://schemas.microsoft.com/office/drawing/2014/main" id="{F8CF9FAF-5E7A-E226-B21F-CAA6A135EF5D}"/>
              </a:ext>
            </a:extLst>
          </p:cNvPr>
          <p:cNvCxnSpPr>
            <a:cxnSpLocks/>
          </p:cNvCxnSpPr>
          <p:nvPr/>
        </p:nvCxnSpPr>
        <p:spPr>
          <a:xfrm flipV="1">
            <a:off x="4895920" y="3865228"/>
            <a:ext cx="0" cy="3077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B6E45762-328B-075C-5DF3-3CFED4365ED1}"/>
              </a:ext>
            </a:extLst>
          </p:cNvPr>
          <p:cNvSpPr txBox="1"/>
          <p:nvPr/>
        </p:nvSpPr>
        <p:spPr>
          <a:xfrm>
            <a:off x="4653843" y="4157539"/>
            <a:ext cx="484154" cy="307777"/>
          </a:xfrm>
          <a:prstGeom prst="rect">
            <a:avLst/>
          </a:prstGeom>
          <a:noFill/>
        </p:spPr>
        <p:txBody>
          <a:bodyPr wrap="square" rtlCol="0">
            <a:spAutoFit/>
          </a:bodyPr>
          <a:lstStyle/>
          <a:p>
            <a:r>
              <a:rPr lang="en-US" dirty="0"/>
              <a:t>f(n)</a:t>
            </a:r>
          </a:p>
        </p:txBody>
      </p:sp>
      <p:sp>
        <p:nvSpPr>
          <p:cNvPr id="53" name="Rectangle 52">
            <a:extLst>
              <a:ext uri="{FF2B5EF4-FFF2-40B4-BE49-F238E27FC236}">
                <a16:creationId xmlns:a16="http://schemas.microsoft.com/office/drawing/2014/main" id="{84035FF1-B0B7-5E5D-FEA3-6B2FD23F925B}"/>
              </a:ext>
            </a:extLst>
          </p:cNvPr>
          <p:cNvSpPr/>
          <p:nvPr/>
        </p:nvSpPr>
        <p:spPr>
          <a:xfrm>
            <a:off x="3394841" y="3383463"/>
            <a:ext cx="2207173" cy="1556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BF06BFB9-D627-F55F-5906-C02A9FA6C430}"/>
              </a:ext>
            </a:extLst>
          </p:cNvPr>
          <p:cNvSpPr txBox="1"/>
          <p:nvPr/>
        </p:nvSpPr>
        <p:spPr>
          <a:xfrm>
            <a:off x="3726491" y="4608785"/>
            <a:ext cx="1518364" cy="307777"/>
          </a:xfrm>
          <a:prstGeom prst="rect">
            <a:avLst/>
          </a:prstGeom>
          <a:noFill/>
        </p:spPr>
        <p:txBody>
          <a:bodyPr wrap="none" rtlCol="0">
            <a:spAutoFit/>
          </a:bodyPr>
          <a:lstStyle/>
          <a:p>
            <a:r>
              <a:rPr lang="en-US" dirty="0"/>
              <a:t>Invalid Question</a:t>
            </a:r>
          </a:p>
        </p:txBody>
      </p:sp>
      <p:sp>
        <p:nvSpPr>
          <p:cNvPr id="55" name="Rectangle 54">
            <a:extLst>
              <a:ext uri="{FF2B5EF4-FFF2-40B4-BE49-F238E27FC236}">
                <a16:creationId xmlns:a16="http://schemas.microsoft.com/office/drawing/2014/main" id="{F6EDC769-266F-C6AC-B741-75200383FA9A}"/>
              </a:ext>
            </a:extLst>
          </p:cNvPr>
          <p:cNvSpPr/>
          <p:nvPr/>
        </p:nvSpPr>
        <p:spPr>
          <a:xfrm>
            <a:off x="5785913" y="3383463"/>
            <a:ext cx="2207173" cy="1556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6" name="TextBox 55">
            <a:extLst>
              <a:ext uri="{FF2B5EF4-FFF2-40B4-BE49-F238E27FC236}">
                <a16:creationId xmlns:a16="http://schemas.microsoft.com/office/drawing/2014/main" id="{57A64F22-A539-5C8E-99D6-C342819C9463}"/>
              </a:ext>
            </a:extLst>
          </p:cNvPr>
          <p:cNvSpPr txBox="1"/>
          <p:nvPr/>
        </p:nvSpPr>
        <p:spPr>
          <a:xfrm>
            <a:off x="6119031" y="3541986"/>
            <a:ext cx="1710725" cy="307777"/>
          </a:xfrm>
          <a:prstGeom prst="rect">
            <a:avLst/>
          </a:prstGeom>
          <a:noFill/>
        </p:spPr>
        <p:txBody>
          <a:bodyPr wrap="none" rtlCol="0">
            <a:spAutoFit/>
          </a:bodyPr>
          <a:lstStyle/>
          <a:p>
            <a:r>
              <a:rPr lang="en-US" dirty="0"/>
              <a:t>T(n) = 8T (n/2) + n</a:t>
            </a:r>
            <a:r>
              <a:rPr lang="en-US" baseline="30000" dirty="0"/>
              <a:t>2</a:t>
            </a:r>
            <a:endParaRPr lang="en-US" dirty="0"/>
          </a:p>
        </p:txBody>
      </p:sp>
      <p:sp>
        <p:nvSpPr>
          <p:cNvPr id="57" name="TextBox 56">
            <a:extLst>
              <a:ext uri="{FF2B5EF4-FFF2-40B4-BE49-F238E27FC236}">
                <a16:creationId xmlns:a16="http://schemas.microsoft.com/office/drawing/2014/main" id="{36B6F443-A609-BA00-8A3A-FA093F335149}"/>
              </a:ext>
            </a:extLst>
          </p:cNvPr>
          <p:cNvSpPr txBox="1"/>
          <p:nvPr/>
        </p:nvSpPr>
        <p:spPr>
          <a:xfrm>
            <a:off x="6214474" y="4577026"/>
            <a:ext cx="1350050" cy="307777"/>
          </a:xfrm>
          <a:prstGeom prst="rect">
            <a:avLst/>
          </a:prstGeom>
          <a:noFill/>
        </p:spPr>
        <p:txBody>
          <a:bodyPr wrap="none" rtlCol="0">
            <a:spAutoFit/>
          </a:bodyPr>
          <a:lstStyle/>
          <a:p>
            <a:r>
              <a:rPr lang="en-US" dirty="0"/>
              <a:t>Valid Question</a:t>
            </a:r>
          </a:p>
        </p:txBody>
      </p:sp>
      <p:sp>
        <p:nvSpPr>
          <p:cNvPr id="58" name="TextBox 57">
            <a:extLst>
              <a:ext uri="{FF2B5EF4-FFF2-40B4-BE49-F238E27FC236}">
                <a16:creationId xmlns:a16="http://schemas.microsoft.com/office/drawing/2014/main" id="{F32A1729-62CA-F823-5C49-33A5563CD0FB}"/>
              </a:ext>
            </a:extLst>
          </p:cNvPr>
          <p:cNvSpPr txBox="1"/>
          <p:nvPr/>
        </p:nvSpPr>
        <p:spPr>
          <a:xfrm>
            <a:off x="6096001" y="3972910"/>
            <a:ext cx="616904" cy="307777"/>
          </a:xfrm>
          <a:prstGeom prst="rect">
            <a:avLst/>
          </a:prstGeom>
          <a:noFill/>
        </p:spPr>
        <p:txBody>
          <a:bodyPr wrap="square" rtlCol="0">
            <a:spAutoFit/>
          </a:bodyPr>
          <a:lstStyle/>
          <a:p>
            <a:r>
              <a:rPr lang="en-US" dirty="0"/>
              <a:t>a = 8    </a:t>
            </a:r>
          </a:p>
        </p:txBody>
      </p:sp>
      <p:sp>
        <p:nvSpPr>
          <p:cNvPr id="59" name="TextBox 58">
            <a:extLst>
              <a:ext uri="{FF2B5EF4-FFF2-40B4-BE49-F238E27FC236}">
                <a16:creationId xmlns:a16="http://schemas.microsoft.com/office/drawing/2014/main" id="{8C11C4F2-9672-E030-1979-1C9A85448E14}"/>
              </a:ext>
            </a:extLst>
          </p:cNvPr>
          <p:cNvSpPr txBox="1"/>
          <p:nvPr/>
        </p:nvSpPr>
        <p:spPr>
          <a:xfrm>
            <a:off x="6884342" y="3972802"/>
            <a:ext cx="691215" cy="307777"/>
          </a:xfrm>
          <a:prstGeom prst="rect">
            <a:avLst/>
          </a:prstGeom>
          <a:noFill/>
        </p:spPr>
        <p:txBody>
          <a:bodyPr wrap="none" rtlCol="0">
            <a:spAutoFit/>
          </a:bodyPr>
          <a:lstStyle/>
          <a:p>
            <a:r>
              <a:rPr lang="en-US" dirty="0"/>
              <a:t>a &gt;= 1</a:t>
            </a:r>
          </a:p>
        </p:txBody>
      </p:sp>
      <p:sp>
        <p:nvSpPr>
          <p:cNvPr id="60" name="TextBox 59">
            <a:extLst>
              <a:ext uri="{FF2B5EF4-FFF2-40B4-BE49-F238E27FC236}">
                <a16:creationId xmlns:a16="http://schemas.microsoft.com/office/drawing/2014/main" id="{0BCDFCB7-420E-31DC-FDAA-7A12FF1D5BB5}"/>
              </a:ext>
            </a:extLst>
          </p:cNvPr>
          <p:cNvSpPr txBox="1"/>
          <p:nvPr/>
        </p:nvSpPr>
        <p:spPr>
          <a:xfrm>
            <a:off x="6118211" y="4267762"/>
            <a:ext cx="587020" cy="307777"/>
          </a:xfrm>
          <a:prstGeom prst="rect">
            <a:avLst/>
          </a:prstGeom>
          <a:noFill/>
        </p:spPr>
        <p:txBody>
          <a:bodyPr wrap="none" rtlCol="0">
            <a:spAutoFit/>
          </a:bodyPr>
          <a:lstStyle/>
          <a:p>
            <a:r>
              <a:rPr lang="en-US" dirty="0"/>
              <a:t>b = 2</a:t>
            </a:r>
          </a:p>
        </p:txBody>
      </p:sp>
      <p:sp>
        <p:nvSpPr>
          <p:cNvPr id="61" name="TextBox 60">
            <a:extLst>
              <a:ext uri="{FF2B5EF4-FFF2-40B4-BE49-F238E27FC236}">
                <a16:creationId xmlns:a16="http://schemas.microsoft.com/office/drawing/2014/main" id="{1FF9682E-C703-40E8-D48F-E87F34136D99}"/>
              </a:ext>
            </a:extLst>
          </p:cNvPr>
          <p:cNvSpPr txBox="1"/>
          <p:nvPr/>
        </p:nvSpPr>
        <p:spPr>
          <a:xfrm>
            <a:off x="6884342" y="4267761"/>
            <a:ext cx="587020" cy="307777"/>
          </a:xfrm>
          <a:prstGeom prst="rect">
            <a:avLst/>
          </a:prstGeom>
          <a:noFill/>
        </p:spPr>
        <p:txBody>
          <a:bodyPr wrap="none" rtlCol="0">
            <a:spAutoFit/>
          </a:bodyPr>
          <a:lstStyle/>
          <a:p>
            <a:r>
              <a:rPr lang="en-US" dirty="0"/>
              <a:t>b &gt; 1</a:t>
            </a:r>
          </a:p>
        </p:txBody>
      </p:sp>
    </p:spTree>
    <p:extLst>
      <p:ext uri="{BB962C8B-B14F-4D97-AF65-F5344CB8AC3E}">
        <p14:creationId xmlns:p14="http://schemas.microsoft.com/office/powerpoint/2010/main" val="1771044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421-D862-2372-37D6-8C3757B9859C}"/>
              </a:ext>
            </a:extLst>
          </p:cNvPr>
          <p:cNvSpPr>
            <a:spLocks noGrp="1"/>
          </p:cNvSpPr>
          <p:nvPr>
            <p:ph type="title"/>
          </p:nvPr>
        </p:nvSpPr>
        <p:spPr>
          <a:xfrm>
            <a:off x="311700" y="140225"/>
            <a:ext cx="8520600" cy="572700"/>
          </a:xfrm>
        </p:spPr>
        <p:txBody>
          <a:bodyPr/>
          <a:lstStyle/>
          <a:p>
            <a:r>
              <a:rPr lang="en-US" sz="2000" dirty="0"/>
              <a:t>Calculate time complexity of { </a:t>
            </a:r>
            <a:r>
              <a:rPr lang="en-US" sz="2000" dirty="0">
                <a:solidFill>
                  <a:srgbClr val="FF0000"/>
                </a:solidFill>
              </a:rPr>
              <a:t>T(n) = 8T (n/2) + n</a:t>
            </a:r>
            <a:r>
              <a:rPr lang="en-US" sz="2000" baseline="30000" dirty="0">
                <a:solidFill>
                  <a:srgbClr val="FF0000"/>
                </a:solidFill>
              </a:rPr>
              <a:t>2 </a:t>
            </a:r>
            <a:r>
              <a:rPr lang="en-US" sz="2000" dirty="0">
                <a:solidFill>
                  <a:schemeClr val="tx1"/>
                </a:solidFill>
              </a:rPr>
              <a:t>}</a:t>
            </a:r>
            <a:r>
              <a:rPr lang="en-US" sz="2000" baseline="30000" dirty="0">
                <a:solidFill>
                  <a:srgbClr val="FF0000"/>
                </a:solidFill>
              </a:rPr>
              <a:t> </a:t>
            </a:r>
            <a:r>
              <a:rPr lang="en-US" sz="2000" dirty="0">
                <a:solidFill>
                  <a:schemeClr val="tx1"/>
                </a:solidFill>
              </a:rPr>
              <a:t>by</a:t>
            </a:r>
            <a:r>
              <a:rPr lang="en-US" sz="2000" dirty="0">
                <a:solidFill>
                  <a:srgbClr val="FF0000"/>
                </a:solidFill>
              </a:rPr>
              <a:t> </a:t>
            </a:r>
            <a:r>
              <a:rPr lang="en-US" sz="2000" dirty="0">
                <a:solidFill>
                  <a:schemeClr val="tx1"/>
                </a:solidFill>
              </a:rPr>
              <a:t>master method</a:t>
            </a:r>
            <a:endParaRPr lang="en-US" sz="2000" dirty="0">
              <a:solidFill>
                <a:srgbClr val="FF0000"/>
              </a:solidFill>
            </a:endParaRPr>
          </a:p>
        </p:txBody>
      </p:sp>
      <p:sp>
        <p:nvSpPr>
          <p:cNvPr id="3" name="TextBox 2">
            <a:extLst>
              <a:ext uri="{FF2B5EF4-FFF2-40B4-BE49-F238E27FC236}">
                <a16:creationId xmlns:a16="http://schemas.microsoft.com/office/drawing/2014/main" id="{4898113E-2EE7-3ADD-F2ED-308F4077E569}"/>
              </a:ext>
            </a:extLst>
          </p:cNvPr>
          <p:cNvSpPr txBox="1"/>
          <p:nvPr/>
        </p:nvSpPr>
        <p:spPr>
          <a:xfrm>
            <a:off x="567559" y="1251718"/>
            <a:ext cx="1710725" cy="307777"/>
          </a:xfrm>
          <a:prstGeom prst="rect">
            <a:avLst/>
          </a:prstGeom>
          <a:noFill/>
        </p:spPr>
        <p:txBody>
          <a:bodyPr wrap="none" rtlCol="0">
            <a:spAutoFit/>
          </a:bodyPr>
          <a:lstStyle/>
          <a:p>
            <a:r>
              <a:rPr lang="en-US" sz="1400" dirty="0">
                <a:solidFill>
                  <a:schemeClr val="tx1"/>
                </a:solidFill>
              </a:rPr>
              <a:t>T(n) = 8T (n/2) + n</a:t>
            </a:r>
            <a:r>
              <a:rPr lang="en-US" sz="1400" baseline="30000" dirty="0">
                <a:solidFill>
                  <a:schemeClr val="tx1"/>
                </a:solidFill>
              </a:rPr>
              <a:t>2</a:t>
            </a:r>
            <a:endParaRPr lang="en-US" dirty="0">
              <a:solidFill>
                <a:schemeClr val="tx1"/>
              </a:solidFill>
            </a:endParaRPr>
          </a:p>
        </p:txBody>
      </p:sp>
      <p:sp>
        <p:nvSpPr>
          <p:cNvPr id="4" name="TextBox 3">
            <a:extLst>
              <a:ext uri="{FF2B5EF4-FFF2-40B4-BE49-F238E27FC236}">
                <a16:creationId xmlns:a16="http://schemas.microsoft.com/office/drawing/2014/main" id="{9D7B423A-C649-4CAE-BF86-15F918C2CC4D}"/>
              </a:ext>
            </a:extLst>
          </p:cNvPr>
          <p:cNvSpPr txBox="1"/>
          <p:nvPr/>
        </p:nvSpPr>
        <p:spPr>
          <a:xfrm>
            <a:off x="567559" y="861848"/>
            <a:ext cx="931665" cy="307777"/>
          </a:xfrm>
          <a:prstGeom prst="rect">
            <a:avLst/>
          </a:prstGeom>
          <a:noFill/>
        </p:spPr>
        <p:txBody>
          <a:bodyPr wrap="none" rtlCol="0">
            <a:spAutoFit/>
          </a:bodyPr>
          <a:lstStyle/>
          <a:p>
            <a:r>
              <a:rPr lang="en-US" dirty="0"/>
              <a:t>Solution: </a:t>
            </a:r>
          </a:p>
        </p:txBody>
      </p:sp>
      <p:sp>
        <p:nvSpPr>
          <p:cNvPr id="5" name="Rectangle 4">
            <a:extLst>
              <a:ext uri="{FF2B5EF4-FFF2-40B4-BE49-F238E27FC236}">
                <a16:creationId xmlns:a16="http://schemas.microsoft.com/office/drawing/2014/main" id="{F6B2136E-E572-7F1D-B370-FD8D59C4AFA9}"/>
              </a:ext>
            </a:extLst>
          </p:cNvPr>
          <p:cNvSpPr/>
          <p:nvPr/>
        </p:nvSpPr>
        <p:spPr>
          <a:xfrm>
            <a:off x="2743201" y="781487"/>
            <a:ext cx="1166647" cy="15560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17C40CA0-32AC-B4E8-93C5-0CBB07BC01DC}"/>
              </a:ext>
            </a:extLst>
          </p:cNvPr>
          <p:cNvSpPr txBox="1"/>
          <p:nvPr/>
        </p:nvSpPr>
        <p:spPr>
          <a:xfrm>
            <a:off x="2890346" y="974718"/>
            <a:ext cx="872355" cy="1169551"/>
          </a:xfrm>
          <a:prstGeom prst="rect">
            <a:avLst/>
          </a:prstGeom>
          <a:noFill/>
        </p:spPr>
        <p:txBody>
          <a:bodyPr wrap="none" rtlCol="0">
            <a:spAutoFit/>
          </a:bodyPr>
          <a:lstStyle/>
          <a:p>
            <a:r>
              <a:rPr lang="en-US" dirty="0"/>
              <a:t>a = 8</a:t>
            </a:r>
          </a:p>
          <a:p>
            <a:endParaRPr lang="en-US" dirty="0"/>
          </a:p>
          <a:p>
            <a:r>
              <a:rPr lang="en-US" dirty="0"/>
              <a:t>b = 2</a:t>
            </a:r>
          </a:p>
          <a:p>
            <a:endParaRPr lang="en-US" dirty="0"/>
          </a:p>
          <a:p>
            <a:r>
              <a:rPr lang="en-US" dirty="0"/>
              <a:t>f(n) = n</a:t>
            </a:r>
            <a:r>
              <a:rPr lang="en-US" baseline="30000" dirty="0"/>
              <a:t>2</a:t>
            </a:r>
            <a:r>
              <a:rPr lang="en-US" dirty="0"/>
              <a:t> </a:t>
            </a:r>
          </a:p>
        </p:txBody>
      </p:sp>
      <p:sp>
        <p:nvSpPr>
          <p:cNvPr id="7" name="TextBox 6">
            <a:extLst>
              <a:ext uri="{FF2B5EF4-FFF2-40B4-BE49-F238E27FC236}">
                <a16:creationId xmlns:a16="http://schemas.microsoft.com/office/drawing/2014/main" id="{872BCE54-4D18-F0DE-7EEF-80000E65AF25}"/>
              </a:ext>
            </a:extLst>
          </p:cNvPr>
          <p:cNvSpPr txBox="1"/>
          <p:nvPr/>
        </p:nvSpPr>
        <p:spPr>
          <a:xfrm>
            <a:off x="553132" y="1708418"/>
            <a:ext cx="1725152" cy="738664"/>
          </a:xfrm>
          <a:prstGeom prst="rect">
            <a:avLst/>
          </a:prstGeom>
          <a:noFill/>
          <a:ln>
            <a:solidFill>
              <a:schemeClr val="tx1"/>
            </a:solidFill>
          </a:ln>
        </p:spPr>
        <p:txBody>
          <a:bodyPr wrap="square" rtlCol="0">
            <a:spAutoFit/>
          </a:bodyPr>
          <a:lstStyle/>
          <a:p>
            <a:r>
              <a:rPr lang="en-US" dirty="0"/>
              <a:t>Solution Format:</a:t>
            </a:r>
          </a:p>
          <a:p>
            <a:endParaRPr lang="en-US" dirty="0"/>
          </a:p>
          <a:p>
            <a:r>
              <a:rPr lang="en-US" dirty="0">
                <a:solidFill>
                  <a:schemeClr val="tx1"/>
                </a:solidFill>
              </a:rPr>
              <a:t>T(n) = </a:t>
            </a:r>
            <a:r>
              <a:rPr lang="en-US" dirty="0" err="1">
                <a:solidFill>
                  <a:schemeClr val="tx1"/>
                </a:solidFill>
              </a:rPr>
              <a:t>n</a:t>
            </a:r>
            <a:r>
              <a:rPr lang="en-US" baseline="30000" dirty="0" err="1">
                <a:solidFill>
                  <a:schemeClr val="tx1"/>
                </a:solidFill>
              </a:rPr>
              <a:t>log</a:t>
            </a:r>
            <a:r>
              <a:rPr lang="en-US" baseline="-25000" dirty="0" err="1">
                <a:solidFill>
                  <a:schemeClr val="tx1"/>
                </a:solidFill>
              </a:rPr>
              <a:t>b</a:t>
            </a:r>
            <a:r>
              <a:rPr lang="en-US" baseline="30000" dirty="0" err="1">
                <a:solidFill>
                  <a:schemeClr val="tx1"/>
                </a:solidFill>
              </a:rPr>
              <a:t>a</a:t>
            </a:r>
            <a:r>
              <a:rPr lang="en-US" baseline="30000" dirty="0">
                <a:solidFill>
                  <a:schemeClr val="tx1"/>
                </a:solidFill>
              </a:rPr>
              <a:t> </a:t>
            </a:r>
            <a:r>
              <a:rPr lang="en-US" dirty="0">
                <a:solidFill>
                  <a:schemeClr val="tx1"/>
                </a:solidFill>
              </a:rPr>
              <a:t>[U(n)]</a:t>
            </a:r>
          </a:p>
        </p:txBody>
      </p:sp>
      <p:sp>
        <p:nvSpPr>
          <p:cNvPr id="8" name="TextBox 7">
            <a:extLst>
              <a:ext uri="{FF2B5EF4-FFF2-40B4-BE49-F238E27FC236}">
                <a16:creationId xmlns:a16="http://schemas.microsoft.com/office/drawing/2014/main" id="{6DA2FEF1-5F7A-A960-121B-95AD52DD53BD}"/>
              </a:ext>
            </a:extLst>
          </p:cNvPr>
          <p:cNvSpPr txBox="1"/>
          <p:nvPr/>
        </p:nvSpPr>
        <p:spPr>
          <a:xfrm>
            <a:off x="620110" y="2732690"/>
            <a:ext cx="1492716" cy="1815882"/>
          </a:xfrm>
          <a:prstGeom prst="rect">
            <a:avLst/>
          </a:prstGeom>
          <a:noFill/>
          <a:ln>
            <a:solidFill>
              <a:schemeClr val="tx1"/>
            </a:solidFill>
          </a:ln>
        </p:spPr>
        <p:txBody>
          <a:bodyPr wrap="none" rtlCol="0">
            <a:spAutoFit/>
          </a:bodyPr>
          <a:lstStyle/>
          <a:p>
            <a:r>
              <a:rPr lang="en-US" dirty="0"/>
              <a:t>T(n) = n</a:t>
            </a:r>
            <a:r>
              <a:rPr lang="en-US" baseline="30000" dirty="0"/>
              <a:t>log</a:t>
            </a:r>
            <a:r>
              <a:rPr lang="en-US" baseline="-25000" dirty="0"/>
              <a:t>2</a:t>
            </a:r>
            <a:r>
              <a:rPr lang="en-US" baseline="30000" dirty="0"/>
              <a:t>8 </a:t>
            </a:r>
            <a:r>
              <a:rPr lang="en-US" dirty="0"/>
              <a:t>U(n)</a:t>
            </a:r>
          </a:p>
          <a:p>
            <a:endParaRPr lang="en-US" dirty="0"/>
          </a:p>
          <a:p>
            <a:r>
              <a:rPr lang="en-US" dirty="0"/>
              <a:t>T(n) = n</a:t>
            </a:r>
            <a:r>
              <a:rPr lang="en-US" baseline="30000" dirty="0"/>
              <a:t>3</a:t>
            </a:r>
            <a:r>
              <a:rPr lang="en-US" dirty="0"/>
              <a:t> U(n)</a:t>
            </a:r>
          </a:p>
          <a:p>
            <a:endParaRPr lang="en-US" dirty="0"/>
          </a:p>
          <a:p>
            <a:r>
              <a:rPr lang="en-US" dirty="0"/>
              <a:t>T(n) = n</a:t>
            </a:r>
            <a:r>
              <a:rPr lang="en-US" baseline="30000" dirty="0"/>
              <a:t>3 </a:t>
            </a:r>
            <a:r>
              <a:rPr lang="en-US" dirty="0"/>
              <a:t>* 1</a:t>
            </a:r>
          </a:p>
          <a:p>
            <a:endParaRPr lang="en-US" dirty="0"/>
          </a:p>
          <a:p>
            <a:r>
              <a:rPr lang="en-US" dirty="0"/>
              <a:t>T(n) = n</a:t>
            </a:r>
            <a:r>
              <a:rPr lang="en-US" baseline="30000" dirty="0"/>
              <a:t>3</a:t>
            </a:r>
            <a:endParaRPr lang="en-US" dirty="0"/>
          </a:p>
          <a:p>
            <a:endParaRPr lang="en-US" dirty="0"/>
          </a:p>
        </p:txBody>
      </p:sp>
      <p:sp>
        <p:nvSpPr>
          <p:cNvPr id="9" name="TextBox 8">
            <a:extLst>
              <a:ext uri="{FF2B5EF4-FFF2-40B4-BE49-F238E27FC236}">
                <a16:creationId xmlns:a16="http://schemas.microsoft.com/office/drawing/2014/main" id="{2D0C8E27-F681-15F2-B293-7298F0AEC382}"/>
              </a:ext>
            </a:extLst>
          </p:cNvPr>
          <p:cNvSpPr txBox="1"/>
          <p:nvPr/>
        </p:nvSpPr>
        <p:spPr>
          <a:xfrm>
            <a:off x="4761186" y="712925"/>
            <a:ext cx="1518364" cy="4253537"/>
          </a:xfrm>
          <a:prstGeom prst="rect">
            <a:avLst/>
          </a:prstGeom>
          <a:noFill/>
          <a:ln>
            <a:solidFill>
              <a:schemeClr val="tx1"/>
            </a:solidFill>
          </a:ln>
        </p:spPr>
        <p:txBody>
          <a:bodyPr wrap="none" rtlCol="0">
            <a:spAutoFit/>
          </a:bodyPr>
          <a:lstStyle/>
          <a:p>
            <a:pPr>
              <a:lnSpc>
                <a:spcPct val="150000"/>
              </a:lnSpc>
            </a:pPr>
            <a:r>
              <a:rPr lang="en-US" dirty="0"/>
              <a:t>Calculate U(n)</a:t>
            </a:r>
          </a:p>
          <a:p>
            <a:pPr>
              <a:lnSpc>
                <a:spcPct val="150000"/>
              </a:lnSpc>
            </a:pPr>
            <a:endParaRPr lang="en-US" dirty="0"/>
          </a:p>
          <a:p>
            <a:pPr>
              <a:lnSpc>
                <a:spcPct val="150000"/>
              </a:lnSpc>
            </a:pPr>
            <a:r>
              <a:rPr lang="en-US" dirty="0"/>
              <a:t>U(n) = h(n)</a:t>
            </a:r>
          </a:p>
          <a:p>
            <a:pPr>
              <a:lnSpc>
                <a:spcPct val="150000"/>
              </a:lnSpc>
            </a:pPr>
            <a:endParaRPr lang="en-US" dirty="0"/>
          </a:p>
          <a:p>
            <a:pPr>
              <a:lnSpc>
                <a:spcPct val="150000"/>
              </a:lnSpc>
            </a:pPr>
            <a:r>
              <a:rPr lang="en-US" dirty="0"/>
              <a:t>h(n) = f(n) / </a:t>
            </a:r>
            <a:r>
              <a:rPr lang="en-US" dirty="0" err="1"/>
              <a:t>n</a:t>
            </a:r>
            <a:r>
              <a:rPr lang="en-US" baseline="30000" dirty="0" err="1"/>
              <a:t>log</a:t>
            </a:r>
            <a:r>
              <a:rPr lang="en-US" baseline="-25000" dirty="0" err="1"/>
              <a:t>b</a:t>
            </a:r>
            <a:r>
              <a:rPr lang="en-US" baseline="30000" dirty="0" err="1"/>
              <a:t>a</a:t>
            </a:r>
            <a:endParaRPr lang="en-US" baseline="30000" dirty="0"/>
          </a:p>
          <a:p>
            <a:pPr>
              <a:lnSpc>
                <a:spcPct val="150000"/>
              </a:lnSpc>
            </a:pPr>
            <a:endParaRPr lang="en-US" baseline="30000" dirty="0"/>
          </a:p>
          <a:p>
            <a:pPr>
              <a:lnSpc>
                <a:spcPct val="150000"/>
              </a:lnSpc>
            </a:pPr>
            <a:r>
              <a:rPr lang="en-US" dirty="0"/>
              <a:t>h(n) = n</a:t>
            </a:r>
            <a:r>
              <a:rPr lang="en-US" baseline="30000" dirty="0"/>
              <a:t>2 </a:t>
            </a:r>
            <a:r>
              <a:rPr lang="en-US" dirty="0"/>
              <a:t>/ n</a:t>
            </a:r>
            <a:r>
              <a:rPr lang="en-US" baseline="30000" dirty="0"/>
              <a:t>log</a:t>
            </a:r>
            <a:r>
              <a:rPr lang="en-US" baseline="-25000" dirty="0"/>
              <a:t>2</a:t>
            </a:r>
            <a:r>
              <a:rPr lang="en-US" baseline="30000" dirty="0"/>
              <a:t>8</a:t>
            </a:r>
          </a:p>
          <a:p>
            <a:pPr>
              <a:lnSpc>
                <a:spcPct val="150000"/>
              </a:lnSpc>
            </a:pPr>
            <a:endParaRPr lang="en-US" baseline="30000" dirty="0"/>
          </a:p>
          <a:p>
            <a:pPr>
              <a:lnSpc>
                <a:spcPct val="150000"/>
              </a:lnSpc>
            </a:pPr>
            <a:r>
              <a:rPr lang="en-US" dirty="0"/>
              <a:t>h(n) = n</a:t>
            </a:r>
            <a:r>
              <a:rPr lang="en-US" baseline="30000" dirty="0"/>
              <a:t>2 </a:t>
            </a:r>
            <a:r>
              <a:rPr lang="en-US" dirty="0"/>
              <a:t>/ n</a:t>
            </a:r>
            <a:r>
              <a:rPr lang="en-US" baseline="30000" dirty="0"/>
              <a:t>3</a:t>
            </a:r>
          </a:p>
          <a:p>
            <a:pPr>
              <a:lnSpc>
                <a:spcPct val="150000"/>
              </a:lnSpc>
            </a:pPr>
            <a:endParaRPr lang="en-US" baseline="30000" dirty="0"/>
          </a:p>
          <a:p>
            <a:pPr>
              <a:lnSpc>
                <a:spcPct val="150000"/>
              </a:lnSpc>
            </a:pPr>
            <a:r>
              <a:rPr lang="en-US" dirty="0"/>
              <a:t>h(n) = 1 / n</a:t>
            </a:r>
          </a:p>
          <a:p>
            <a:pPr>
              <a:lnSpc>
                <a:spcPct val="150000"/>
              </a:lnSpc>
            </a:pPr>
            <a:endParaRPr lang="en-US" dirty="0"/>
          </a:p>
          <a:p>
            <a:pPr>
              <a:lnSpc>
                <a:spcPct val="150000"/>
              </a:lnSpc>
            </a:pPr>
            <a:r>
              <a:rPr lang="en-US" dirty="0"/>
              <a:t>h(n) = n</a:t>
            </a:r>
            <a:r>
              <a:rPr lang="en-US" baseline="30000" dirty="0"/>
              <a:t>-1</a:t>
            </a:r>
            <a:endParaRPr lang="en-US" dirty="0"/>
          </a:p>
          <a:p>
            <a:pPr>
              <a:lnSpc>
                <a:spcPct val="150000"/>
              </a:lnSpc>
            </a:pPr>
            <a:endParaRPr lang="en-US" dirty="0"/>
          </a:p>
        </p:txBody>
      </p:sp>
      <p:cxnSp>
        <p:nvCxnSpPr>
          <p:cNvPr id="11" name="Straight Connector 10">
            <a:extLst>
              <a:ext uri="{FF2B5EF4-FFF2-40B4-BE49-F238E27FC236}">
                <a16:creationId xmlns:a16="http://schemas.microsoft.com/office/drawing/2014/main" id="{49F78E97-0A0C-F839-3E22-A334953B2FC4}"/>
              </a:ext>
            </a:extLst>
          </p:cNvPr>
          <p:cNvCxnSpPr/>
          <p:nvPr/>
        </p:nvCxnSpPr>
        <p:spPr>
          <a:xfrm>
            <a:off x="4750676" y="1169625"/>
            <a:ext cx="15345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34749D0F-B53C-912E-D08B-D1CA500B11D8}"/>
              </a:ext>
            </a:extLst>
          </p:cNvPr>
          <p:cNvCxnSpPr>
            <a:cxnSpLocks/>
          </p:cNvCxnSpPr>
          <p:nvPr/>
        </p:nvCxnSpPr>
        <p:spPr>
          <a:xfrm flipV="1">
            <a:off x="5602014" y="3836276"/>
            <a:ext cx="945931" cy="5570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5A615CF3-CDB7-6480-0833-F0986ABC5647}"/>
              </a:ext>
            </a:extLst>
          </p:cNvPr>
          <p:cNvSpPr txBox="1"/>
          <p:nvPr/>
        </p:nvSpPr>
        <p:spPr>
          <a:xfrm>
            <a:off x="6592187" y="3517990"/>
            <a:ext cx="1742625" cy="307777"/>
          </a:xfrm>
          <a:prstGeom prst="rect">
            <a:avLst/>
          </a:prstGeom>
          <a:noFill/>
          <a:ln>
            <a:solidFill>
              <a:schemeClr val="tx1"/>
            </a:solidFill>
          </a:ln>
        </p:spPr>
        <p:txBody>
          <a:bodyPr wrap="square" rtlCol="0">
            <a:spAutoFit/>
          </a:bodyPr>
          <a:lstStyle/>
          <a:p>
            <a:r>
              <a:rPr lang="en-US" dirty="0"/>
              <a:t>n</a:t>
            </a:r>
            <a:r>
              <a:rPr lang="en-US" baseline="30000" dirty="0"/>
              <a:t>r</a:t>
            </a:r>
            <a:r>
              <a:rPr lang="en-US" dirty="0"/>
              <a:t>, r&lt; 0   </a:t>
            </a:r>
          </a:p>
        </p:txBody>
      </p:sp>
      <p:cxnSp>
        <p:nvCxnSpPr>
          <p:cNvPr id="17" name="Straight Arrow Connector 16">
            <a:extLst>
              <a:ext uri="{FF2B5EF4-FFF2-40B4-BE49-F238E27FC236}">
                <a16:creationId xmlns:a16="http://schemas.microsoft.com/office/drawing/2014/main" id="{C34919EC-3796-AD03-E893-79C1388F1296}"/>
              </a:ext>
            </a:extLst>
          </p:cNvPr>
          <p:cNvCxnSpPr/>
          <p:nvPr/>
        </p:nvCxnSpPr>
        <p:spPr>
          <a:xfrm>
            <a:off x="7306999" y="3671878"/>
            <a:ext cx="46245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3E4B32B6-07C7-CD6B-565A-E590A020F9D8}"/>
              </a:ext>
            </a:extLst>
          </p:cNvPr>
          <p:cNvSpPr txBox="1"/>
          <p:nvPr/>
        </p:nvSpPr>
        <p:spPr>
          <a:xfrm>
            <a:off x="7769454" y="3539012"/>
            <a:ext cx="542136" cy="307777"/>
          </a:xfrm>
          <a:prstGeom prst="rect">
            <a:avLst/>
          </a:prstGeom>
          <a:noFill/>
        </p:spPr>
        <p:txBody>
          <a:bodyPr wrap="none" rtlCol="0">
            <a:spAutoFit/>
          </a:bodyPr>
          <a:lstStyle/>
          <a:p>
            <a:r>
              <a:rPr lang="en-US" dirty="0"/>
              <a:t>O(1)</a:t>
            </a:r>
          </a:p>
        </p:txBody>
      </p:sp>
    </p:spTree>
    <p:extLst>
      <p:ext uri="{BB962C8B-B14F-4D97-AF65-F5344CB8AC3E}">
        <p14:creationId xmlns:p14="http://schemas.microsoft.com/office/powerpoint/2010/main" val="3780903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E531-C7D6-DBC6-ECCD-B9DF484E458D}"/>
              </a:ext>
            </a:extLst>
          </p:cNvPr>
          <p:cNvSpPr>
            <a:spLocks noGrp="1"/>
          </p:cNvSpPr>
          <p:nvPr>
            <p:ph type="title"/>
          </p:nvPr>
        </p:nvSpPr>
        <p:spPr>
          <a:xfrm>
            <a:off x="311700" y="108694"/>
            <a:ext cx="8520600" cy="572700"/>
          </a:xfrm>
        </p:spPr>
        <p:txBody>
          <a:bodyPr/>
          <a:lstStyle/>
          <a:p>
            <a:r>
              <a:rPr lang="en-US" sz="2000" dirty="0"/>
              <a:t>Calculate time complexity of { </a:t>
            </a:r>
            <a:r>
              <a:rPr lang="en-US" sz="2000" dirty="0">
                <a:solidFill>
                  <a:srgbClr val="FF0000"/>
                </a:solidFill>
              </a:rPr>
              <a:t>T(n) = T (n/2) + c</a:t>
            </a:r>
            <a:r>
              <a:rPr lang="en-US" sz="2000" baseline="30000" dirty="0">
                <a:solidFill>
                  <a:srgbClr val="FF0000"/>
                </a:solidFill>
              </a:rPr>
              <a:t> </a:t>
            </a:r>
            <a:r>
              <a:rPr lang="en-US" sz="2000" dirty="0">
                <a:solidFill>
                  <a:schemeClr val="tx1"/>
                </a:solidFill>
              </a:rPr>
              <a:t>}</a:t>
            </a:r>
            <a:r>
              <a:rPr lang="en-US" sz="2000" baseline="30000" dirty="0">
                <a:solidFill>
                  <a:srgbClr val="FF0000"/>
                </a:solidFill>
              </a:rPr>
              <a:t>  </a:t>
            </a:r>
            <a:r>
              <a:rPr lang="en-US" sz="2000" dirty="0">
                <a:solidFill>
                  <a:schemeClr val="tx1"/>
                </a:solidFill>
              </a:rPr>
              <a:t>by</a:t>
            </a:r>
            <a:r>
              <a:rPr lang="en-US" sz="2000" dirty="0">
                <a:solidFill>
                  <a:srgbClr val="FF0000"/>
                </a:solidFill>
              </a:rPr>
              <a:t> </a:t>
            </a:r>
            <a:r>
              <a:rPr lang="en-US" sz="2000" dirty="0">
                <a:solidFill>
                  <a:schemeClr val="tx1"/>
                </a:solidFill>
              </a:rPr>
              <a:t>master method</a:t>
            </a:r>
            <a:endParaRPr lang="en-US" sz="2000" dirty="0"/>
          </a:p>
        </p:txBody>
      </p:sp>
      <p:sp>
        <p:nvSpPr>
          <p:cNvPr id="3" name="TextBox 2">
            <a:extLst>
              <a:ext uri="{FF2B5EF4-FFF2-40B4-BE49-F238E27FC236}">
                <a16:creationId xmlns:a16="http://schemas.microsoft.com/office/drawing/2014/main" id="{C07E387D-3097-30D8-0421-11D46D7B7175}"/>
              </a:ext>
            </a:extLst>
          </p:cNvPr>
          <p:cNvSpPr txBox="1"/>
          <p:nvPr/>
        </p:nvSpPr>
        <p:spPr>
          <a:xfrm>
            <a:off x="567559" y="861848"/>
            <a:ext cx="931665" cy="307777"/>
          </a:xfrm>
          <a:prstGeom prst="rect">
            <a:avLst/>
          </a:prstGeom>
          <a:noFill/>
        </p:spPr>
        <p:txBody>
          <a:bodyPr wrap="none" rtlCol="0">
            <a:spAutoFit/>
          </a:bodyPr>
          <a:lstStyle/>
          <a:p>
            <a:r>
              <a:rPr lang="en-US" dirty="0"/>
              <a:t>Solution: </a:t>
            </a:r>
          </a:p>
        </p:txBody>
      </p:sp>
      <p:sp>
        <p:nvSpPr>
          <p:cNvPr id="4" name="TextBox 3">
            <a:extLst>
              <a:ext uri="{FF2B5EF4-FFF2-40B4-BE49-F238E27FC236}">
                <a16:creationId xmlns:a16="http://schemas.microsoft.com/office/drawing/2014/main" id="{E3133932-21F3-C4A8-F498-AB1D0C1575BD}"/>
              </a:ext>
            </a:extLst>
          </p:cNvPr>
          <p:cNvSpPr txBox="1"/>
          <p:nvPr/>
        </p:nvSpPr>
        <p:spPr>
          <a:xfrm>
            <a:off x="567559" y="1251718"/>
            <a:ext cx="1534394" cy="307777"/>
          </a:xfrm>
          <a:prstGeom prst="rect">
            <a:avLst/>
          </a:prstGeom>
          <a:noFill/>
        </p:spPr>
        <p:txBody>
          <a:bodyPr wrap="none" rtlCol="0">
            <a:spAutoFit/>
          </a:bodyPr>
          <a:lstStyle/>
          <a:p>
            <a:r>
              <a:rPr lang="en-US" sz="1400" dirty="0">
                <a:solidFill>
                  <a:schemeClr val="tx1"/>
                </a:solidFill>
              </a:rPr>
              <a:t>T(n) = T (n/2) + c</a:t>
            </a:r>
            <a:endParaRPr lang="en-US" dirty="0">
              <a:solidFill>
                <a:schemeClr val="tx1"/>
              </a:solidFill>
            </a:endParaRPr>
          </a:p>
        </p:txBody>
      </p:sp>
      <p:sp>
        <p:nvSpPr>
          <p:cNvPr id="5" name="TextBox 4">
            <a:extLst>
              <a:ext uri="{FF2B5EF4-FFF2-40B4-BE49-F238E27FC236}">
                <a16:creationId xmlns:a16="http://schemas.microsoft.com/office/drawing/2014/main" id="{C1071C4D-7FA1-5020-5027-7B8B4DA9E4FD}"/>
              </a:ext>
            </a:extLst>
          </p:cNvPr>
          <p:cNvSpPr txBox="1"/>
          <p:nvPr/>
        </p:nvSpPr>
        <p:spPr>
          <a:xfrm>
            <a:off x="553132" y="1708418"/>
            <a:ext cx="1725152" cy="738664"/>
          </a:xfrm>
          <a:prstGeom prst="rect">
            <a:avLst/>
          </a:prstGeom>
          <a:noFill/>
          <a:ln>
            <a:solidFill>
              <a:schemeClr val="tx1"/>
            </a:solidFill>
          </a:ln>
        </p:spPr>
        <p:txBody>
          <a:bodyPr wrap="square" rtlCol="0">
            <a:spAutoFit/>
          </a:bodyPr>
          <a:lstStyle/>
          <a:p>
            <a:r>
              <a:rPr lang="en-US" dirty="0"/>
              <a:t>Solution Format:</a:t>
            </a:r>
          </a:p>
          <a:p>
            <a:endParaRPr lang="en-US" dirty="0"/>
          </a:p>
          <a:p>
            <a:r>
              <a:rPr lang="en-US" dirty="0">
                <a:solidFill>
                  <a:schemeClr val="tx1"/>
                </a:solidFill>
              </a:rPr>
              <a:t>T(n) = </a:t>
            </a:r>
            <a:r>
              <a:rPr lang="en-US" dirty="0" err="1">
                <a:solidFill>
                  <a:schemeClr val="tx1"/>
                </a:solidFill>
              </a:rPr>
              <a:t>n</a:t>
            </a:r>
            <a:r>
              <a:rPr lang="en-US" baseline="30000" dirty="0" err="1">
                <a:solidFill>
                  <a:schemeClr val="tx1"/>
                </a:solidFill>
              </a:rPr>
              <a:t>log</a:t>
            </a:r>
            <a:r>
              <a:rPr lang="en-US" baseline="-25000" dirty="0" err="1">
                <a:solidFill>
                  <a:schemeClr val="tx1"/>
                </a:solidFill>
              </a:rPr>
              <a:t>b</a:t>
            </a:r>
            <a:r>
              <a:rPr lang="en-US" baseline="30000" dirty="0" err="1">
                <a:solidFill>
                  <a:schemeClr val="tx1"/>
                </a:solidFill>
              </a:rPr>
              <a:t>a</a:t>
            </a:r>
            <a:r>
              <a:rPr lang="en-US" baseline="30000" dirty="0">
                <a:solidFill>
                  <a:schemeClr val="tx1"/>
                </a:solidFill>
              </a:rPr>
              <a:t> </a:t>
            </a:r>
            <a:r>
              <a:rPr lang="en-US" dirty="0">
                <a:solidFill>
                  <a:schemeClr val="tx1"/>
                </a:solidFill>
              </a:rPr>
              <a:t>[U(n)]</a:t>
            </a:r>
          </a:p>
        </p:txBody>
      </p:sp>
      <p:sp>
        <p:nvSpPr>
          <p:cNvPr id="6" name="TextBox 5">
            <a:extLst>
              <a:ext uri="{FF2B5EF4-FFF2-40B4-BE49-F238E27FC236}">
                <a16:creationId xmlns:a16="http://schemas.microsoft.com/office/drawing/2014/main" id="{7E1A750E-ACD8-67A7-7410-3D384CEC4E83}"/>
              </a:ext>
            </a:extLst>
          </p:cNvPr>
          <p:cNvSpPr txBox="1"/>
          <p:nvPr/>
        </p:nvSpPr>
        <p:spPr>
          <a:xfrm>
            <a:off x="620110" y="2732690"/>
            <a:ext cx="1492716" cy="2246769"/>
          </a:xfrm>
          <a:prstGeom prst="rect">
            <a:avLst/>
          </a:prstGeom>
          <a:noFill/>
          <a:ln>
            <a:solidFill>
              <a:schemeClr val="tx1"/>
            </a:solidFill>
          </a:ln>
        </p:spPr>
        <p:txBody>
          <a:bodyPr wrap="none" rtlCol="0">
            <a:spAutoFit/>
          </a:bodyPr>
          <a:lstStyle/>
          <a:p>
            <a:r>
              <a:rPr lang="en-US" dirty="0"/>
              <a:t>T(n) = n</a:t>
            </a:r>
            <a:r>
              <a:rPr lang="en-US" baseline="30000" dirty="0"/>
              <a:t>log</a:t>
            </a:r>
            <a:r>
              <a:rPr lang="en-US" baseline="-25000" dirty="0"/>
              <a:t>2</a:t>
            </a:r>
            <a:r>
              <a:rPr lang="en-US" baseline="30000" dirty="0"/>
              <a:t>1 </a:t>
            </a:r>
            <a:r>
              <a:rPr lang="en-US" dirty="0"/>
              <a:t>U(n)</a:t>
            </a:r>
          </a:p>
          <a:p>
            <a:endParaRPr lang="en-US" dirty="0"/>
          </a:p>
          <a:p>
            <a:r>
              <a:rPr lang="en-US" dirty="0"/>
              <a:t>T(n) = n</a:t>
            </a:r>
            <a:r>
              <a:rPr lang="en-US" baseline="30000" dirty="0"/>
              <a:t>0</a:t>
            </a:r>
            <a:r>
              <a:rPr lang="en-US" dirty="0"/>
              <a:t> U(n)</a:t>
            </a:r>
          </a:p>
          <a:p>
            <a:endParaRPr lang="en-US" dirty="0"/>
          </a:p>
          <a:p>
            <a:r>
              <a:rPr lang="en-US" dirty="0"/>
              <a:t>T(n) = U(n)</a:t>
            </a:r>
          </a:p>
          <a:p>
            <a:endParaRPr lang="en-US" dirty="0"/>
          </a:p>
          <a:p>
            <a:r>
              <a:rPr lang="en-US" dirty="0"/>
              <a:t>T(n) = log</a:t>
            </a:r>
            <a:r>
              <a:rPr lang="en-US" baseline="-25000" dirty="0"/>
              <a:t>2</a:t>
            </a:r>
            <a:r>
              <a:rPr lang="en-US" dirty="0"/>
              <a:t>n</a:t>
            </a:r>
          </a:p>
          <a:p>
            <a:endParaRPr lang="en-US" dirty="0"/>
          </a:p>
          <a:p>
            <a:r>
              <a:rPr lang="en-US" dirty="0"/>
              <a:t>T(n) = O(</a:t>
            </a:r>
            <a:r>
              <a:rPr lang="en-US" dirty="0" err="1"/>
              <a:t>log</a:t>
            </a:r>
            <a:r>
              <a:rPr lang="en-US" baseline="-25000" dirty="0" err="1"/>
              <a:t>n</a:t>
            </a:r>
            <a:r>
              <a:rPr lang="en-US" dirty="0"/>
              <a:t>)</a:t>
            </a:r>
          </a:p>
          <a:p>
            <a:endParaRPr lang="en-US" dirty="0"/>
          </a:p>
        </p:txBody>
      </p:sp>
      <p:sp>
        <p:nvSpPr>
          <p:cNvPr id="7" name="Rectangle 6">
            <a:extLst>
              <a:ext uri="{FF2B5EF4-FFF2-40B4-BE49-F238E27FC236}">
                <a16:creationId xmlns:a16="http://schemas.microsoft.com/office/drawing/2014/main" id="{98590803-5DE4-02FE-7084-839C8DA866B8}"/>
              </a:ext>
            </a:extLst>
          </p:cNvPr>
          <p:cNvSpPr/>
          <p:nvPr/>
        </p:nvSpPr>
        <p:spPr>
          <a:xfrm>
            <a:off x="2462991" y="781485"/>
            <a:ext cx="1166647" cy="15560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185D50B-4F66-3917-6015-67C55FE8F987}"/>
              </a:ext>
            </a:extLst>
          </p:cNvPr>
          <p:cNvSpPr txBox="1"/>
          <p:nvPr/>
        </p:nvSpPr>
        <p:spPr>
          <a:xfrm>
            <a:off x="2648608" y="974716"/>
            <a:ext cx="795411" cy="1169551"/>
          </a:xfrm>
          <a:prstGeom prst="rect">
            <a:avLst/>
          </a:prstGeom>
          <a:noFill/>
        </p:spPr>
        <p:txBody>
          <a:bodyPr wrap="none" rtlCol="0">
            <a:spAutoFit/>
          </a:bodyPr>
          <a:lstStyle/>
          <a:p>
            <a:r>
              <a:rPr lang="en-US" dirty="0"/>
              <a:t>a = 1</a:t>
            </a:r>
          </a:p>
          <a:p>
            <a:endParaRPr lang="en-US" dirty="0"/>
          </a:p>
          <a:p>
            <a:r>
              <a:rPr lang="en-US" dirty="0"/>
              <a:t>b = 2</a:t>
            </a:r>
          </a:p>
          <a:p>
            <a:endParaRPr lang="en-US" dirty="0"/>
          </a:p>
          <a:p>
            <a:r>
              <a:rPr lang="en-US" dirty="0"/>
              <a:t>f(n) = c </a:t>
            </a:r>
          </a:p>
        </p:txBody>
      </p:sp>
      <p:sp>
        <p:nvSpPr>
          <p:cNvPr id="9" name="TextBox 8">
            <a:extLst>
              <a:ext uri="{FF2B5EF4-FFF2-40B4-BE49-F238E27FC236}">
                <a16:creationId xmlns:a16="http://schemas.microsoft.com/office/drawing/2014/main" id="{C4FEF1CE-0E0E-30A7-A4EE-8316004CAE68}"/>
              </a:ext>
            </a:extLst>
          </p:cNvPr>
          <p:cNvSpPr txBox="1"/>
          <p:nvPr/>
        </p:nvSpPr>
        <p:spPr>
          <a:xfrm>
            <a:off x="4054772" y="712925"/>
            <a:ext cx="1518364" cy="4253537"/>
          </a:xfrm>
          <a:prstGeom prst="rect">
            <a:avLst/>
          </a:prstGeom>
          <a:noFill/>
          <a:ln>
            <a:solidFill>
              <a:schemeClr val="tx1"/>
            </a:solidFill>
          </a:ln>
        </p:spPr>
        <p:txBody>
          <a:bodyPr wrap="none" rtlCol="0">
            <a:spAutoFit/>
          </a:bodyPr>
          <a:lstStyle/>
          <a:p>
            <a:pPr>
              <a:lnSpc>
                <a:spcPct val="150000"/>
              </a:lnSpc>
            </a:pPr>
            <a:r>
              <a:rPr lang="en-US" dirty="0"/>
              <a:t>Calculate U(n)</a:t>
            </a:r>
          </a:p>
          <a:p>
            <a:pPr>
              <a:lnSpc>
                <a:spcPct val="150000"/>
              </a:lnSpc>
            </a:pPr>
            <a:endParaRPr lang="en-US" dirty="0"/>
          </a:p>
          <a:p>
            <a:pPr>
              <a:lnSpc>
                <a:spcPct val="150000"/>
              </a:lnSpc>
            </a:pPr>
            <a:r>
              <a:rPr lang="en-US" dirty="0"/>
              <a:t>U(n) = h(n)</a:t>
            </a:r>
          </a:p>
          <a:p>
            <a:pPr>
              <a:lnSpc>
                <a:spcPct val="150000"/>
              </a:lnSpc>
            </a:pPr>
            <a:endParaRPr lang="en-US" dirty="0"/>
          </a:p>
          <a:p>
            <a:pPr>
              <a:lnSpc>
                <a:spcPct val="150000"/>
              </a:lnSpc>
            </a:pPr>
            <a:r>
              <a:rPr lang="en-US" dirty="0"/>
              <a:t>h(n) = f(n) / </a:t>
            </a:r>
            <a:r>
              <a:rPr lang="en-US" dirty="0" err="1"/>
              <a:t>n</a:t>
            </a:r>
            <a:r>
              <a:rPr lang="en-US" baseline="30000" dirty="0" err="1"/>
              <a:t>log</a:t>
            </a:r>
            <a:r>
              <a:rPr lang="en-US" baseline="-25000" dirty="0" err="1"/>
              <a:t>b</a:t>
            </a:r>
            <a:r>
              <a:rPr lang="en-US" baseline="30000" dirty="0" err="1"/>
              <a:t>a</a:t>
            </a:r>
            <a:endParaRPr lang="en-US" baseline="30000" dirty="0"/>
          </a:p>
          <a:p>
            <a:pPr>
              <a:lnSpc>
                <a:spcPct val="150000"/>
              </a:lnSpc>
            </a:pPr>
            <a:endParaRPr lang="en-US" baseline="30000" dirty="0"/>
          </a:p>
          <a:p>
            <a:pPr>
              <a:lnSpc>
                <a:spcPct val="150000"/>
              </a:lnSpc>
            </a:pPr>
            <a:r>
              <a:rPr lang="en-US" dirty="0"/>
              <a:t>h(n) = c</a:t>
            </a:r>
            <a:r>
              <a:rPr lang="en-US" baseline="30000" dirty="0"/>
              <a:t> </a:t>
            </a:r>
            <a:r>
              <a:rPr lang="en-US" dirty="0"/>
              <a:t>/ n</a:t>
            </a:r>
            <a:r>
              <a:rPr lang="en-US" baseline="30000" dirty="0"/>
              <a:t>log</a:t>
            </a:r>
            <a:r>
              <a:rPr lang="en-US" baseline="-25000" dirty="0"/>
              <a:t>2</a:t>
            </a:r>
            <a:r>
              <a:rPr lang="en-US" baseline="30000" dirty="0"/>
              <a:t>1</a:t>
            </a:r>
          </a:p>
          <a:p>
            <a:pPr>
              <a:lnSpc>
                <a:spcPct val="150000"/>
              </a:lnSpc>
            </a:pPr>
            <a:endParaRPr lang="en-US" baseline="30000" dirty="0"/>
          </a:p>
          <a:p>
            <a:pPr>
              <a:lnSpc>
                <a:spcPct val="150000"/>
              </a:lnSpc>
            </a:pPr>
            <a:r>
              <a:rPr lang="en-US" dirty="0"/>
              <a:t>h(n) = c</a:t>
            </a:r>
            <a:r>
              <a:rPr lang="en-US" baseline="30000" dirty="0"/>
              <a:t> </a:t>
            </a:r>
            <a:r>
              <a:rPr lang="en-US" dirty="0"/>
              <a:t>/ n</a:t>
            </a:r>
            <a:r>
              <a:rPr lang="en-US" baseline="30000" dirty="0"/>
              <a:t>0</a:t>
            </a:r>
          </a:p>
          <a:p>
            <a:pPr>
              <a:lnSpc>
                <a:spcPct val="150000"/>
              </a:lnSpc>
            </a:pPr>
            <a:endParaRPr lang="en-US" baseline="30000" dirty="0"/>
          </a:p>
          <a:p>
            <a:pPr>
              <a:lnSpc>
                <a:spcPct val="150000"/>
              </a:lnSpc>
            </a:pPr>
            <a:r>
              <a:rPr lang="en-US" dirty="0"/>
              <a:t>h(n) = c / 1</a:t>
            </a:r>
          </a:p>
          <a:p>
            <a:pPr>
              <a:lnSpc>
                <a:spcPct val="150000"/>
              </a:lnSpc>
            </a:pPr>
            <a:endParaRPr lang="en-US" dirty="0"/>
          </a:p>
          <a:p>
            <a:pPr>
              <a:lnSpc>
                <a:spcPct val="150000"/>
              </a:lnSpc>
            </a:pPr>
            <a:r>
              <a:rPr lang="en-US" dirty="0"/>
              <a:t>h(n) = c</a:t>
            </a:r>
          </a:p>
          <a:p>
            <a:pPr>
              <a:lnSpc>
                <a:spcPct val="150000"/>
              </a:lnSpc>
            </a:pPr>
            <a:endParaRPr lang="en-US" dirty="0"/>
          </a:p>
        </p:txBody>
      </p:sp>
      <p:cxnSp>
        <p:nvCxnSpPr>
          <p:cNvPr id="10" name="Straight Connector 9">
            <a:extLst>
              <a:ext uri="{FF2B5EF4-FFF2-40B4-BE49-F238E27FC236}">
                <a16:creationId xmlns:a16="http://schemas.microsoft.com/office/drawing/2014/main" id="{3AF30FA4-333D-8048-84B7-1DFF615ADE4B}"/>
              </a:ext>
            </a:extLst>
          </p:cNvPr>
          <p:cNvCxnSpPr/>
          <p:nvPr/>
        </p:nvCxnSpPr>
        <p:spPr>
          <a:xfrm>
            <a:off x="4054772" y="1169625"/>
            <a:ext cx="15345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AEEBE5F-8C53-D707-1B42-1DCD9F661598}"/>
              </a:ext>
            </a:extLst>
          </p:cNvPr>
          <p:cNvCxnSpPr>
            <a:cxnSpLocks/>
          </p:cNvCxnSpPr>
          <p:nvPr/>
        </p:nvCxnSpPr>
        <p:spPr>
          <a:xfrm flipV="1">
            <a:off x="4822027" y="4430575"/>
            <a:ext cx="99438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EE867EB3-E7F4-CBDD-40E4-368B75772318}"/>
              </a:ext>
            </a:extLst>
          </p:cNvPr>
          <p:cNvSpPr txBox="1"/>
          <p:nvPr/>
        </p:nvSpPr>
        <p:spPr>
          <a:xfrm>
            <a:off x="5924457" y="4276686"/>
            <a:ext cx="2046870" cy="307777"/>
          </a:xfrm>
          <a:prstGeom prst="rect">
            <a:avLst/>
          </a:prstGeom>
          <a:noFill/>
          <a:ln>
            <a:solidFill>
              <a:schemeClr val="tx1"/>
            </a:solidFill>
          </a:ln>
        </p:spPr>
        <p:txBody>
          <a:bodyPr wrap="square" rtlCol="0">
            <a:spAutoFit/>
          </a:bodyPr>
          <a:lstStyle/>
          <a:p>
            <a:r>
              <a:rPr lang="en-US" dirty="0"/>
              <a:t>(</a:t>
            </a:r>
            <a:r>
              <a:rPr lang="en-US" dirty="0" err="1"/>
              <a:t>log</a:t>
            </a:r>
            <a:r>
              <a:rPr lang="en-US" baseline="-25000" dirty="0" err="1"/>
              <a:t>n</a:t>
            </a:r>
            <a:r>
              <a:rPr lang="en-US" baseline="30000" dirty="0"/>
              <a:t>)i</a:t>
            </a:r>
            <a:r>
              <a:rPr lang="en-US" baseline="-25000" dirty="0"/>
              <a:t>i&gt;=0</a:t>
            </a:r>
            <a:r>
              <a:rPr lang="en-US" dirty="0"/>
              <a:t>, (log</a:t>
            </a:r>
            <a:r>
              <a:rPr lang="en-US" baseline="-25000" dirty="0"/>
              <a:t>2</a:t>
            </a:r>
            <a:r>
              <a:rPr lang="en-US" dirty="0"/>
              <a:t>n)</a:t>
            </a:r>
            <a:r>
              <a:rPr lang="en-US" baseline="30000" dirty="0"/>
              <a:t>i+1 </a:t>
            </a:r>
            <a:r>
              <a:rPr lang="en-US" dirty="0"/>
              <a:t>/ i+1</a:t>
            </a:r>
          </a:p>
        </p:txBody>
      </p:sp>
      <p:sp>
        <p:nvSpPr>
          <p:cNvPr id="14" name="TextBox 13">
            <a:extLst>
              <a:ext uri="{FF2B5EF4-FFF2-40B4-BE49-F238E27FC236}">
                <a16:creationId xmlns:a16="http://schemas.microsoft.com/office/drawing/2014/main" id="{AD090E7E-DCC0-B779-23ED-6FB25CD27D10}"/>
              </a:ext>
            </a:extLst>
          </p:cNvPr>
          <p:cNvSpPr txBox="1"/>
          <p:nvPr/>
        </p:nvSpPr>
        <p:spPr>
          <a:xfrm>
            <a:off x="5924457" y="1169625"/>
            <a:ext cx="2824812" cy="1600438"/>
          </a:xfrm>
          <a:prstGeom prst="rect">
            <a:avLst/>
          </a:prstGeom>
          <a:noFill/>
          <a:ln>
            <a:solidFill>
              <a:schemeClr val="tx1"/>
            </a:solidFill>
          </a:ln>
        </p:spPr>
        <p:txBody>
          <a:bodyPr wrap="none" rtlCol="0">
            <a:spAutoFit/>
          </a:bodyPr>
          <a:lstStyle/>
          <a:p>
            <a:r>
              <a:rPr lang="en-US" dirty="0"/>
              <a:t>U(n) = (log</a:t>
            </a:r>
            <a:r>
              <a:rPr lang="en-US" baseline="-25000" dirty="0"/>
              <a:t>2</a:t>
            </a:r>
            <a:r>
              <a:rPr lang="en-US" baseline="30000" dirty="0"/>
              <a:t>n</a:t>
            </a:r>
            <a:r>
              <a:rPr lang="en-US" dirty="0"/>
              <a:t>)</a:t>
            </a:r>
            <a:r>
              <a:rPr lang="en-US" baseline="30000" dirty="0"/>
              <a:t>0 </a:t>
            </a:r>
            <a:r>
              <a:rPr lang="en-US" dirty="0"/>
              <a:t>* c</a:t>
            </a:r>
          </a:p>
          <a:p>
            <a:endParaRPr lang="en-US" dirty="0"/>
          </a:p>
          <a:p>
            <a:r>
              <a:rPr lang="en-US" dirty="0"/>
              <a:t>U(n) = (log</a:t>
            </a:r>
            <a:r>
              <a:rPr lang="en-US" baseline="-25000" dirty="0"/>
              <a:t>2</a:t>
            </a:r>
            <a:r>
              <a:rPr lang="en-US" baseline="30000" dirty="0"/>
              <a:t>n</a:t>
            </a:r>
            <a:r>
              <a:rPr lang="en-US" dirty="0"/>
              <a:t>)</a:t>
            </a:r>
            <a:r>
              <a:rPr lang="en-US" baseline="30000" dirty="0"/>
              <a:t>0+1 </a:t>
            </a:r>
            <a:r>
              <a:rPr lang="en-US" dirty="0"/>
              <a:t>/ 0+1 = (log</a:t>
            </a:r>
            <a:r>
              <a:rPr lang="en-US" baseline="-25000" dirty="0"/>
              <a:t>2</a:t>
            </a:r>
            <a:r>
              <a:rPr lang="en-US" baseline="30000" dirty="0"/>
              <a:t>n</a:t>
            </a:r>
            <a:r>
              <a:rPr lang="en-US" dirty="0"/>
              <a:t>) * c</a:t>
            </a:r>
          </a:p>
          <a:p>
            <a:endParaRPr lang="en-US" dirty="0"/>
          </a:p>
          <a:p>
            <a:r>
              <a:rPr lang="en-US" dirty="0"/>
              <a:t>U(n) = log</a:t>
            </a:r>
            <a:r>
              <a:rPr lang="en-US" baseline="-25000" dirty="0"/>
              <a:t>2</a:t>
            </a:r>
            <a:r>
              <a:rPr lang="en-US" dirty="0"/>
              <a:t>n * c</a:t>
            </a:r>
          </a:p>
          <a:p>
            <a:endParaRPr lang="en-US" dirty="0"/>
          </a:p>
          <a:p>
            <a:r>
              <a:rPr lang="en-US" dirty="0"/>
              <a:t>U(n) =log</a:t>
            </a:r>
            <a:r>
              <a:rPr lang="en-US" baseline="-25000" dirty="0"/>
              <a:t>2</a:t>
            </a:r>
            <a:r>
              <a:rPr lang="en-US" dirty="0"/>
              <a:t>n</a:t>
            </a:r>
          </a:p>
        </p:txBody>
      </p:sp>
    </p:spTree>
    <p:extLst>
      <p:ext uri="{BB962C8B-B14F-4D97-AF65-F5344CB8AC3E}">
        <p14:creationId xmlns:p14="http://schemas.microsoft.com/office/powerpoint/2010/main" val="1812627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1B2FE8-A09B-B5A9-1FB6-01BD239BF26E}"/>
              </a:ext>
            </a:extLst>
          </p:cNvPr>
          <p:cNvSpPr txBox="1">
            <a:spLocks/>
          </p:cNvSpPr>
          <p:nvPr/>
        </p:nvSpPr>
        <p:spPr>
          <a:xfrm>
            <a:off x="311700" y="228540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Problems on Recursive Tree Method</a:t>
            </a:r>
          </a:p>
        </p:txBody>
      </p:sp>
    </p:spTree>
    <p:extLst>
      <p:ext uri="{BB962C8B-B14F-4D97-AF65-F5344CB8AC3E}">
        <p14:creationId xmlns:p14="http://schemas.microsoft.com/office/powerpoint/2010/main" val="198526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C2849A-68B0-1949-9E1E-1ECD3D7E5522}"/>
              </a:ext>
            </a:extLst>
          </p:cNvPr>
          <p:cNvSpPr txBox="1">
            <a:spLocks/>
          </p:cNvSpPr>
          <p:nvPr/>
        </p:nvSpPr>
        <p:spPr>
          <a:xfrm>
            <a:off x="311700" y="157159"/>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Recursive Tree Method</a:t>
            </a:r>
            <a:endParaRPr lang="en-US" sz="2400" u="sng" dirty="0"/>
          </a:p>
        </p:txBody>
      </p:sp>
      <p:pic>
        <p:nvPicPr>
          <p:cNvPr id="1030" name="Picture 6">
            <a:extLst>
              <a:ext uri="{FF2B5EF4-FFF2-40B4-BE49-F238E27FC236}">
                <a16:creationId xmlns:a16="http://schemas.microsoft.com/office/drawing/2014/main" id="{A854FEC4-3B0F-7124-4C6E-92EAACFBA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896470"/>
            <a:ext cx="1819835" cy="18198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rge-Sort2.webp">
            <a:extLst>
              <a:ext uri="{FF2B5EF4-FFF2-40B4-BE49-F238E27FC236}">
                <a16:creationId xmlns:a16="http://schemas.microsoft.com/office/drawing/2014/main" id="{73CA61C3-CA67-06A4-B558-E52B0EC64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529" y="896470"/>
            <a:ext cx="1823205" cy="18198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erge-Sort3.webp">
            <a:extLst>
              <a:ext uri="{FF2B5EF4-FFF2-40B4-BE49-F238E27FC236}">
                <a16:creationId xmlns:a16="http://schemas.microsoft.com/office/drawing/2014/main" id="{55845BB8-DB57-EAA4-1449-2371DC93F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28" y="824752"/>
            <a:ext cx="1823205" cy="18198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erge-Sort4.webp">
            <a:extLst>
              <a:ext uri="{FF2B5EF4-FFF2-40B4-BE49-F238E27FC236}">
                <a16:creationId xmlns:a16="http://schemas.microsoft.com/office/drawing/2014/main" id="{8CCB5FF3-74C9-DAD9-5EA8-4FFE6B2E2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9007" y="2941880"/>
            <a:ext cx="2048247" cy="204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054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C50A-4277-FE4F-F0E5-220886F7FF63}"/>
              </a:ext>
            </a:extLst>
          </p:cNvPr>
          <p:cNvSpPr>
            <a:spLocks noGrp="1"/>
          </p:cNvSpPr>
          <p:nvPr>
            <p:ph type="title"/>
          </p:nvPr>
        </p:nvSpPr>
        <p:spPr>
          <a:xfrm>
            <a:off x="311700" y="110289"/>
            <a:ext cx="8520600" cy="572700"/>
          </a:xfrm>
        </p:spPr>
        <p:txBody>
          <a:bodyPr/>
          <a:lstStyle/>
          <a:p>
            <a:r>
              <a:rPr lang="en-US" sz="1800" dirty="0"/>
              <a:t>Calculate time complexity of { </a:t>
            </a:r>
            <a:r>
              <a:rPr lang="en-US" sz="1800" dirty="0">
                <a:solidFill>
                  <a:srgbClr val="FF0000"/>
                </a:solidFill>
              </a:rPr>
              <a:t>T(n) = 2T (n/2) + </a:t>
            </a:r>
            <a:r>
              <a:rPr lang="en-US" sz="1800" dirty="0" err="1">
                <a:solidFill>
                  <a:srgbClr val="FF0000"/>
                </a:solidFill>
              </a:rPr>
              <a:t>cn</a:t>
            </a:r>
            <a:r>
              <a:rPr lang="en-US" sz="1800" baseline="30000" dirty="0">
                <a:solidFill>
                  <a:srgbClr val="FF0000"/>
                </a:solidFill>
              </a:rPr>
              <a:t> </a:t>
            </a:r>
            <a:r>
              <a:rPr lang="en-US" sz="1800" dirty="0">
                <a:solidFill>
                  <a:schemeClr val="tx1"/>
                </a:solidFill>
              </a:rPr>
              <a:t>}</a:t>
            </a:r>
            <a:r>
              <a:rPr lang="en-US" sz="1800" baseline="30000" dirty="0">
                <a:solidFill>
                  <a:srgbClr val="FF0000"/>
                </a:solidFill>
              </a:rPr>
              <a:t>  </a:t>
            </a:r>
            <a:r>
              <a:rPr lang="en-US" sz="1800" dirty="0">
                <a:solidFill>
                  <a:schemeClr val="tx1"/>
                </a:solidFill>
              </a:rPr>
              <a:t>by</a:t>
            </a:r>
            <a:r>
              <a:rPr lang="en-US" sz="1800" dirty="0">
                <a:solidFill>
                  <a:srgbClr val="FF0000"/>
                </a:solidFill>
              </a:rPr>
              <a:t> </a:t>
            </a:r>
            <a:r>
              <a:rPr lang="en-US" sz="1800" dirty="0">
                <a:solidFill>
                  <a:schemeClr val="tx1"/>
                </a:solidFill>
              </a:rPr>
              <a:t>Recursive Tree method</a:t>
            </a:r>
            <a:endParaRPr lang="en-US" sz="1800" dirty="0"/>
          </a:p>
        </p:txBody>
      </p:sp>
      <p:sp>
        <p:nvSpPr>
          <p:cNvPr id="3" name="TextBox 2">
            <a:extLst>
              <a:ext uri="{FF2B5EF4-FFF2-40B4-BE49-F238E27FC236}">
                <a16:creationId xmlns:a16="http://schemas.microsoft.com/office/drawing/2014/main" id="{E444F3C0-DFDB-7832-3C79-37917EA696F6}"/>
              </a:ext>
            </a:extLst>
          </p:cNvPr>
          <p:cNvSpPr txBox="1"/>
          <p:nvPr/>
        </p:nvSpPr>
        <p:spPr>
          <a:xfrm>
            <a:off x="2428402" y="774743"/>
            <a:ext cx="284052" cy="307777"/>
          </a:xfrm>
          <a:prstGeom prst="rect">
            <a:avLst/>
          </a:prstGeom>
          <a:noFill/>
          <a:ln>
            <a:solidFill>
              <a:schemeClr val="tx1"/>
            </a:solidFill>
          </a:ln>
        </p:spPr>
        <p:txBody>
          <a:bodyPr wrap="none" rtlCol="0">
            <a:spAutoFit/>
          </a:bodyPr>
          <a:lstStyle/>
          <a:p>
            <a:r>
              <a:rPr lang="en-US" dirty="0"/>
              <a:t>n</a:t>
            </a:r>
          </a:p>
        </p:txBody>
      </p:sp>
      <p:sp>
        <p:nvSpPr>
          <p:cNvPr id="4" name="TextBox 3">
            <a:extLst>
              <a:ext uri="{FF2B5EF4-FFF2-40B4-BE49-F238E27FC236}">
                <a16:creationId xmlns:a16="http://schemas.microsoft.com/office/drawing/2014/main" id="{B0420456-294F-E30D-2335-6C36CE75DDF6}"/>
              </a:ext>
            </a:extLst>
          </p:cNvPr>
          <p:cNvSpPr txBox="1"/>
          <p:nvPr/>
        </p:nvSpPr>
        <p:spPr>
          <a:xfrm>
            <a:off x="1296275" y="1789829"/>
            <a:ext cx="433132" cy="307777"/>
          </a:xfrm>
          <a:prstGeom prst="rect">
            <a:avLst/>
          </a:prstGeom>
          <a:noFill/>
          <a:ln>
            <a:solidFill>
              <a:schemeClr val="tx1"/>
            </a:solidFill>
          </a:ln>
        </p:spPr>
        <p:txBody>
          <a:bodyPr wrap="none" rtlCol="0">
            <a:spAutoFit/>
          </a:bodyPr>
          <a:lstStyle/>
          <a:p>
            <a:r>
              <a:rPr lang="en-US" dirty="0"/>
              <a:t>n/2</a:t>
            </a:r>
          </a:p>
        </p:txBody>
      </p:sp>
      <p:sp>
        <p:nvSpPr>
          <p:cNvPr id="5" name="TextBox 4">
            <a:extLst>
              <a:ext uri="{FF2B5EF4-FFF2-40B4-BE49-F238E27FC236}">
                <a16:creationId xmlns:a16="http://schemas.microsoft.com/office/drawing/2014/main" id="{FAB6F240-67A8-4A2D-4217-5C0B650D2D3C}"/>
              </a:ext>
            </a:extLst>
          </p:cNvPr>
          <p:cNvSpPr txBox="1"/>
          <p:nvPr/>
        </p:nvSpPr>
        <p:spPr>
          <a:xfrm>
            <a:off x="3352076" y="1789829"/>
            <a:ext cx="433132" cy="307777"/>
          </a:xfrm>
          <a:prstGeom prst="rect">
            <a:avLst/>
          </a:prstGeom>
          <a:noFill/>
          <a:ln>
            <a:solidFill>
              <a:schemeClr val="tx1"/>
            </a:solidFill>
          </a:ln>
        </p:spPr>
        <p:txBody>
          <a:bodyPr wrap="none" rtlCol="0">
            <a:spAutoFit/>
          </a:bodyPr>
          <a:lstStyle/>
          <a:p>
            <a:r>
              <a:rPr lang="en-US" dirty="0"/>
              <a:t>n/2</a:t>
            </a:r>
          </a:p>
        </p:txBody>
      </p:sp>
      <p:cxnSp>
        <p:nvCxnSpPr>
          <p:cNvPr id="7" name="Straight Connector 6">
            <a:extLst>
              <a:ext uri="{FF2B5EF4-FFF2-40B4-BE49-F238E27FC236}">
                <a16:creationId xmlns:a16="http://schemas.microsoft.com/office/drawing/2014/main" id="{41713204-9A2C-6A52-A092-4AB92915558A}"/>
              </a:ext>
            </a:extLst>
          </p:cNvPr>
          <p:cNvCxnSpPr>
            <a:stCxn id="3" idx="2"/>
            <a:endCxn id="4" idx="0"/>
          </p:cNvCxnSpPr>
          <p:nvPr/>
        </p:nvCxnSpPr>
        <p:spPr>
          <a:xfrm flipH="1">
            <a:off x="1512841" y="1082520"/>
            <a:ext cx="1057587" cy="707309"/>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7AC554A-9DF4-A71A-92D5-47BDABC79D24}"/>
              </a:ext>
            </a:extLst>
          </p:cNvPr>
          <p:cNvCxnSpPr>
            <a:cxnSpLocks/>
            <a:stCxn id="3" idx="2"/>
            <a:endCxn id="5" idx="0"/>
          </p:cNvCxnSpPr>
          <p:nvPr/>
        </p:nvCxnSpPr>
        <p:spPr>
          <a:xfrm>
            <a:off x="2570428" y="1082520"/>
            <a:ext cx="998214" cy="707309"/>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D8D36F2-D80A-D8CE-FC11-A66ABE474561}"/>
              </a:ext>
            </a:extLst>
          </p:cNvPr>
          <p:cNvCxnSpPr>
            <a:cxnSpLocks/>
            <a:stCxn id="4" idx="2"/>
          </p:cNvCxnSpPr>
          <p:nvPr/>
        </p:nvCxnSpPr>
        <p:spPr>
          <a:xfrm flipH="1">
            <a:off x="790591" y="2097606"/>
            <a:ext cx="722250" cy="55342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F890A299-A734-A04D-3D3E-92FA0690D2ED}"/>
              </a:ext>
            </a:extLst>
          </p:cNvPr>
          <p:cNvCxnSpPr>
            <a:cxnSpLocks/>
          </p:cNvCxnSpPr>
          <p:nvPr/>
        </p:nvCxnSpPr>
        <p:spPr>
          <a:xfrm>
            <a:off x="1526915" y="2095241"/>
            <a:ext cx="623157" cy="498534"/>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8804D0D-E6E1-BB02-153C-6DA0ECD887D6}"/>
              </a:ext>
            </a:extLst>
          </p:cNvPr>
          <p:cNvSpPr txBox="1"/>
          <p:nvPr/>
        </p:nvSpPr>
        <p:spPr>
          <a:xfrm>
            <a:off x="585434" y="2651026"/>
            <a:ext cx="433132" cy="307777"/>
          </a:xfrm>
          <a:prstGeom prst="rect">
            <a:avLst/>
          </a:prstGeom>
          <a:noFill/>
          <a:ln>
            <a:solidFill>
              <a:schemeClr val="tx1"/>
            </a:solidFill>
          </a:ln>
        </p:spPr>
        <p:txBody>
          <a:bodyPr wrap="none" rtlCol="0">
            <a:spAutoFit/>
          </a:bodyPr>
          <a:lstStyle/>
          <a:p>
            <a:r>
              <a:rPr lang="en-US" dirty="0"/>
              <a:t>n/4</a:t>
            </a:r>
          </a:p>
        </p:txBody>
      </p:sp>
      <p:sp>
        <p:nvSpPr>
          <p:cNvPr id="15" name="TextBox 14">
            <a:extLst>
              <a:ext uri="{FF2B5EF4-FFF2-40B4-BE49-F238E27FC236}">
                <a16:creationId xmlns:a16="http://schemas.microsoft.com/office/drawing/2014/main" id="{D34545C8-65F2-0AF4-89F5-C55EF52D2BB3}"/>
              </a:ext>
            </a:extLst>
          </p:cNvPr>
          <p:cNvSpPr txBox="1"/>
          <p:nvPr/>
        </p:nvSpPr>
        <p:spPr>
          <a:xfrm>
            <a:off x="1917390" y="2595009"/>
            <a:ext cx="433132" cy="307777"/>
          </a:xfrm>
          <a:prstGeom prst="rect">
            <a:avLst/>
          </a:prstGeom>
          <a:noFill/>
          <a:ln>
            <a:solidFill>
              <a:schemeClr val="tx1"/>
            </a:solidFill>
          </a:ln>
        </p:spPr>
        <p:txBody>
          <a:bodyPr wrap="none" rtlCol="0">
            <a:spAutoFit/>
          </a:bodyPr>
          <a:lstStyle/>
          <a:p>
            <a:r>
              <a:rPr lang="en-US" dirty="0"/>
              <a:t>n/4</a:t>
            </a:r>
          </a:p>
        </p:txBody>
      </p:sp>
      <p:cxnSp>
        <p:nvCxnSpPr>
          <p:cNvPr id="17" name="Straight Connector 16">
            <a:extLst>
              <a:ext uri="{FF2B5EF4-FFF2-40B4-BE49-F238E27FC236}">
                <a16:creationId xmlns:a16="http://schemas.microsoft.com/office/drawing/2014/main" id="{4ACB1A38-7F45-6F0C-F2DB-0508BB4C6B1F}"/>
              </a:ext>
            </a:extLst>
          </p:cNvPr>
          <p:cNvCxnSpPr>
            <a:cxnSpLocks/>
            <a:endCxn id="19" idx="0"/>
          </p:cNvCxnSpPr>
          <p:nvPr/>
        </p:nvCxnSpPr>
        <p:spPr>
          <a:xfrm flipH="1">
            <a:off x="2907866" y="2096371"/>
            <a:ext cx="648323" cy="475379"/>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FC37AF9-7531-D4F8-1408-74DB40DA96DA}"/>
              </a:ext>
            </a:extLst>
          </p:cNvPr>
          <p:cNvCxnSpPr>
            <a:cxnSpLocks/>
          </p:cNvCxnSpPr>
          <p:nvPr/>
        </p:nvCxnSpPr>
        <p:spPr>
          <a:xfrm>
            <a:off x="3552792" y="2095241"/>
            <a:ext cx="785045" cy="362824"/>
          </a:xfrm>
          <a:prstGeom prst="line">
            <a:avLst/>
          </a:prstGeom>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9F32563-50A4-9786-2EE5-292D78AFD466}"/>
              </a:ext>
            </a:extLst>
          </p:cNvPr>
          <p:cNvSpPr txBox="1"/>
          <p:nvPr/>
        </p:nvSpPr>
        <p:spPr>
          <a:xfrm>
            <a:off x="2691300" y="2571750"/>
            <a:ext cx="433132" cy="307777"/>
          </a:xfrm>
          <a:prstGeom prst="rect">
            <a:avLst/>
          </a:prstGeom>
          <a:noFill/>
          <a:ln>
            <a:solidFill>
              <a:schemeClr val="tx1"/>
            </a:solidFill>
          </a:ln>
        </p:spPr>
        <p:txBody>
          <a:bodyPr wrap="none" rtlCol="0">
            <a:spAutoFit/>
          </a:bodyPr>
          <a:lstStyle/>
          <a:p>
            <a:r>
              <a:rPr lang="en-US" dirty="0"/>
              <a:t>n/4</a:t>
            </a:r>
          </a:p>
        </p:txBody>
      </p:sp>
      <p:sp>
        <p:nvSpPr>
          <p:cNvPr id="20" name="TextBox 19">
            <a:extLst>
              <a:ext uri="{FF2B5EF4-FFF2-40B4-BE49-F238E27FC236}">
                <a16:creationId xmlns:a16="http://schemas.microsoft.com/office/drawing/2014/main" id="{E1062620-3224-21BC-B3BB-1890F84C6076}"/>
              </a:ext>
            </a:extLst>
          </p:cNvPr>
          <p:cNvSpPr txBox="1"/>
          <p:nvPr/>
        </p:nvSpPr>
        <p:spPr>
          <a:xfrm>
            <a:off x="4121271" y="2458065"/>
            <a:ext cx="433132" cy="307777"/>
          </a:xfrm>
          <a:prstGeom prst="rect">
            <a:avLst/>
          </a:prstGeom>
          <a:noFill/>
          <a:ln>
            <a:solidFill>
              <a:schemeClr val="tx1"/>
            </a:solidFill>
          </a:ln>
        </p:spPr>
        <p:txBody>
          <a:bodyPr wrap="none" rtlCol="0">
            <a:spAutoFit/>
          </a:bodyPr>
          <a:lstStyle/>
          <a:p>
            <a:r>
              <a:rPr lang="en-US" dirty="0"/>
              <a:t>n/4</a:t>
            </a:r>
          </a:p>
        </p:txBody>
      </p:sp>
      <p:sp>
        <p:nvSpPr>
          <p:cNvPr id="21" name="TextBox 20">
            <a:extLst>
              <a:ext uri="{FF2B5EF4-FFF2-40B4-BE49-F238E27FC236}">
                <a16:creationId xmlns:a16="http://schemas.microsoft.com/office/drawing/2014/main" id="{0E873B12-3B7F-7F54-B74B-458F454B6D2C}"/>
              </a:ext>
            </a:extLst>
          </p:cNvPr>
          <p:cNvSpPr txBox="1"/>
          <p:nvPr/>
        </p:nvSpPr>
        <p:spPr>
          <a:xfrm>
            <a:off x="152302" y="3320497"/>
            <a:ext cx="433132" cy="307777"/>
          </a:xfrm>
          <a:prstGeom prst="rect">
            <a:avLst/>
          </a:prstGeom>
          <a:noFill/>
          <a:ln>
            <a:solidFill>
              <a:schemeClr val="tx1"/>
            </a:solidFill>
          </a:ln>
        </p:spPr>
        <p:txBody>
          <a:bodyPr wrap="none" rtlCol="0">
            <a:spAutoFit/>
          </a:bodyPr>
          <a:lstStyle/>
          <a:p>
            <a:r>
              <a:rPr lang="en-US" dirty="0"/>
              <a:t>n/8</a:t>
            </a:r>
          </a:p>
        </p:txBody>
      </p:sp>
      <p:sp>
        <p:nvSpPr>
          <p:cNvPr id="22" name="TextBox 21">
            <a:extLst>
              <a:ext uri="{FF2B5EF4-FFF2-40B4-BE49-F238E27FC236}">
                <a16:creationId xmlns:a16="http://schemas.microsoft.com/office/drawing/2014/main" id="{DB64A921-AB49-EA8C-14BC-13A9675B6BBD}"/>
              </a:ext>
            </a:extLst>
          </p:cNvPr>
          <p:cNvSpPr txBox="1"/>
          <p:nvPr/>
        </p:nvSpPr>
        <p:spPr>
          <a:xfrm>
            <a:off x="1015672" y="3320497"/>
            <a:ext cx="433132" cy="307777"/>
          </a:xfrm>
          <a:prstGeom prst="rect">
            <a:avLst/>
          </a:prstGeom>
          <a:noFill/>
          <a:ln>
            <a:solidFill>
              <a:schemeClr val="tx1"/>
            </a:solidFill>
          </a:ln>
        </p:spPr>
        <p:txBody>
          <a:bodyPr wrap="none" rtlCol="0">
            <a:spAutoFit/>
          </a:bodyPr>
          <a:lstStyle/>
          <a:p>
            <a:r>
              <a:rPr lang="en-US" dirty="0"/>
              <a:t>n/8</a:t>
            </a:r>
          </a:p>
        </p:txBody>
      </p:sp>
      <p:sp>
        <p:nvSpPr>
          <p:cNvPr id="23" name="TextBox 22">
            <a:extLst>
              <a:ext uri="{FF2B5EF4-FFF2-40B4-BE49-F238E27FC236}">
                <a16:creationId xmlns:a16="http://schemas.microsoft.com/office/drawing/2014/main" id="{3D5762B3-3AA1-28D5-20CE-F996A066A80D}"/>
              </a:ext>
            </a:extLst>
          </p:cNvPr>
          <p:cNvSpPr txBox="1"/>
          <p:nvPr/>
        </p:nvSpPr>
        <p:spPr>
          <a:xfrm>
            <a:off x="1556900" y="3320496"/>
            <a:ext cx="433132" cy="307777"/>
          </a:xfrm>
          <a:prstGeom prst="rect">
            <a:avLst/>
          </a:prstGeom>
          <a:noFill/>
          <a:ln>
            <a:solidFill>
              <a:schemeClr val="tx1"/>
            </a:solidFill>
          </a:ln>
        </p:spPr>
        <p:txBody>
          <a:bodyPr wrap="none" rtlCol="0">
            <a:spAutoFit/>
          </a:bodyPr>
          <a:lstStyle/>
          <a:p>
            <a:r>
              <a:rPr lang="en-US" dirty="0"/>
              <a:t>n/8</a:t>
            </a:r>
          </a:p>
        </p:txBody>
      </p:sp>
      <p:sp>
        <p:nvSpPr>
          <p:cNvPr id="24" name="TextBox 23">
            <a:extLst>
              <a:ext uri="{FF2B5EF4-FFF2-40B4-BE49-F238E27FC236}">
                <a16:creationId xmlns:a16="http://schemas.microsoft.com/office/drawing/2014/main" id="{1BD12857-727D-D474-9295-E10125FE1481}"/>
              </a:ext>
            </a:extLst>
          </p:cNvPr>
          <p:cNvSpPr txBox="1"/>
          <p:nvPr/>
        </p:nvSpPr>
        <p:spPr>
          <a:xfrm>
            <a:off x="2191933" y="3320496"/>
            <a:ext cx="433132" cy="307777"/>
          </a:xfrm>
          <a:prstGeom prst="rect">
            <a:avLst/>
          </a:prstGeom>
          <a:noFill/>
          <a:ln>
            <a:solidFill>
              <a:schemeClr val="tx1"/>
            </a:solidFill>
          </a:ln>
        </p:spPr>
        <p:txBody>
          <a:bodyPr wrap="none" rtlCol="0">
            <a:spAutoFit/>
          </a:bodyPr>
          <a:lstStyle/>
          <a:p>
            <a:r>
              <a:rPr lang="en-US" dirty="0"/>
              <a:t>n/8</a:t>
            </a:r>
          </a:p>
        </p:txBody>
      </p:sp>
      <p:cxnSp>
        <p:nvCxnSpPr>
          <p:cNvPr id="25" name="Straight Connector 24">
            <a:extLst>
              <a:ext uri="{FF2B5EF4-FFF2-40B4-BE49-F238E27FC236}">
                <a16:creationId xmlns:a16="http://schemas.microsoft.com/office/drawing/2014/main" id="{421BC09B-B64A-E146-B59F-904E47D16D5A}"/>
              </a:ext>
            </a:extLst>
          </p:cNvPr>
          <p:cNvCxnSpPr/>
          <p:nvPr/>
        </p:nvCxnSpPr>
        <p:spPr>
          <a:xfrm flipH="1">
            <a:off x="394506" y="2958803"/>
            <a:ext cx="390824" cy="361694"/>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2BF40DC0-E89E-A1DC-AD07-2D02AA7414E6}"/>
              </a:ext>
            </a:extLst>
          </p:cNvPr>
          <p:cNvCxnSpPr>
            <a:cxnSpLocks/>
          </p:cNvCxnSpPr>
          <p:nvPr/>
        </p:nvCxnSpPr>
        <p:spPr>
          <a:xfrm>
            <a:off x="793972" y="2958804"/>
            <a:ext cx="415522" cy="361693"/>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FCABCC9F-6A2B-A812-ECE9-D4CFB5402A91}"/>
              </a:ext>
            </a:extLst>
          </p:cNvPr>
          <p:cNvCxnSpPr>
            <a:cxnSpLocks/>
          </p:cNvCxnSpPr>
          <p:nvPr/>
        </p:nvCxnSpPr>
        <p:spPr>
          <a:xfrm flipH="1">
            <a:off x="1749416" y="2907259"/>
            <a:ext cx="376606" cy="416479"/>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4C5941F6-470D-0DE0-8499-BBF10719E234}"/>
              </a:ext>
            </a:extLst>
          </p:cNvPr>
          <p:cNvCxnSpPr>
            <a:cxnSpLocks/>
            <a:endCxn id="24" idx="0"/>
          </p:cNvCxnSpPr>
          <p:nvPr/>
        </p:nvCxnSpPr>
        <p:spPr>
          <a:xfrm>
            <a:off x="2126323" y="2906801"/>
            <a:ext cx="282176" cy="413695"/>
          </a:xfrm>
          <a:prstGeom prst="line">
            <a:avLst/>
          </a:prstGeom>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EA095279-FBC6-CAA3-52DA-F1B228C9E7FD}"/>
              </a:ext>
            </a:extLst>
          </p:cNvPr>
          <p:cNvSpPr txBox="1"/>
          <p:nvPr/>
        </p:nvSpPr>
        <p:spPr>
          <a:xfrm>
            <a:off x="5000017" y="1776920"/>
            <a:ext cx="413896" cy="307777"/>
          </a:xfrm>
          <a:prstGeom prst="rect">
            <a:avLst/>
          </a:prstGeom>
          <a:noFill/>
          <a:ln>
            <a:solidFill>
              <a:schemeClr val="tx1"/>
            </a:solidFill>
          </a:ln>
        </p:spPr>
        <p:txBody>
          <a:bodyPr wrap="none" rtlCol="0">
            <a:spAutoFit/>
          </a:bodyPr>
          <a:lstStyle/>
          <a:p>
            <a:r>
              <a:rPr lang="en-US" dirty="0"/>
              <a:t>Cn</a:t>
            </a:r>
          </a:p>
        </p:txBody>
      </p:sp>
      <p:sp>
        <p:nvSpPr>
          <p:cNvPr id="47" name="TextBox 46">
            <a:extLst>
              <a:ext uri="{FF2B5EF4-FFF2-40B4-BE49-F238E27FC236}">
                <a16:creationId xmlns:a16="http://schemas.microsoft.com/office/drawing/2014/main" id="{820DA716-B814-547F-3A63-5E46E469F1EE}"/>
              </a:ext>
            </a:extLst>
          </p:cNvPr>
          <p:cNvSpPr txBox="1"/>
          <p:nvPr/>
        </p:nvSpPr>
        <p:spPr>
          <a:xfrm>
            <a:off x="5000017" y="2456500"/>
            <a:ext cx="413896" cy="307777"/>
          </a:xfrm>
          <a:prstGeom prst="rect">
            <a:avLst/>
          </a:prstGeom>
          <a:noFill/>
          <a:ln>
            <a:solidFill>
              <a:schemeClr val="tx1"/>
            </a:solidFill>
          </a:ln>
        </p:spPr>
        <p:txBody>
          <a:bodyPr wrap="none" rtlCol="0">
            <a:spAutoFit/>
          </a:bodyPr>
          <a:lstStyle/>
          <a:p>
            <a:r>
              <a:rPr lang="en-US" dirty="0"/>
              <a:t>Cn</a:t>
            </a:r>
          </a:p>
        </p:txBody>
      </p:sp>
      <p:sp>
        <p:nvSpPr>
          <p:cNvPr id="48" name="TextBox 47">
            <a:extLst>
              <a:ext uri="{FF2B5EF4-FFF2-40B4-BE49-F238E27FC236}">
                <a16:creationId xmlns:a16="http://schemas.microsoft.com/office/drawing/2014/main" id="{7C987E63-F61A-30A6-8D77-0AD1172575E9}"/>
              </a:ext>
            </a:extLst>
          </p:cNvPr>
          <p:cNvSpPr txBox="1"/>
          <p:nvPr/>
        </p:nvSpPr>
        <p:spPr>
          <a:xfrm>
            <a:off x="5000017" y="3166607"/>
            <a:ext cx="413896" cy="307777"/>
          </a:xfrm>
          <a:prstGeom prst="rect">
            <a:avLst/>
          </a:prstGeom>
          <a:noFill/>
          <a:ln>
            <a:solidFill>
              <a:schemeClr val="tx1"/>
            </a:solidFill>
          </a:ln>
        </p:spPr>
        <p:txBody>
          <a:bodyPr wrap="none" rtlCol="0">
            <a:spAutoFit/>
          </a:bodyPr>
          <a:lstStyle/>
          <a:p>
            <a:r>
              <a:rPr lang="en-US" dirty="0"/>
              <a:t>Cn</a:t>
            </a:r>
          </a:p>
        </p:txBody>
      </p:sp>
      <p:cxnSp>
        <p:nvCxnSpPr>
          <p:cNvPr id="50" name="Straight Connector 49">
            <a:extLst>
              <a:ext uri="{FF2B5EF4-FFF2-40B4-BE49-F238E27FC236}">
                <a16:creationId xmlns:a16="http://schemas.microsoft.com/office/drawing/2014/main" id="{EA8EFF20-6E15-461F-7196-E6C5A1880F32}"/>
              </a:ext>
            </a:extLst>
          </p:cNvPr>
          <p:cNvCxnSpPr/>
          <p:nvPr/>
        </p:nvCxnSpPr>
        <p:spPr>
          <a:xfrm>
            <a:off x="152302" y="3891064"/>
            <a:ext cx="465316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65B563E8-1B67-929B-06CF-12ED726D277C}"/>
              </a:ext>
            </a:extLst>
          </p:cNvPr>
          <p:cNvCxnSpPr/>
          <p:nvPr/>
        </p:nvCxnSpPr>
        <p:spPr>
          <a:xfrm>
            <a:off x="2483796" y="3897549"/>
            <a:ext cx="0" cy="239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697422FE-2B14-F891-E3C0-6A4226CECA8E}"/>
              </a:ext>
            </a:extLst>
          </p:cNvPr>
          <p:cNvSpPr txBox="1"/>
          <p:nvPr/>
        </p:nvSpPr>
        <p:spPr>
          <a:xfrm>
            <a:off x="2336857" y="4214868"/>
            <a:ext cx="284052" cy="307777"/>
          </a:xfrm>
          <a:prstGeom prst="rect">
            <a:avLst/>
          </a:prstGeom>
          <a:noFill/>
          <a:ln>
            <a:solidFill>
              <a:schemeClr val="tx1"/>
            </a:solidFill>
          </a:ln>
        </p:spPr>
        <p:txBody>
          <a:bodyPr wrap="none" rtlCol="0">
            <a:spAutoFit/>
          </a:bodyPr>
          <a:lstStyle/>
          <a:p>
            <a:r>
              <a:rPr lang="en-US" dirty="0"/>
              <a:t>1</a:t>
            </a:r>
          </a:p>
        </p:txBody>
      </p:sp>
      <p:sp>
        <p:nvSpPr>
          <p:cNvPr id="9" name="TextBox 8">
            <a:extLst>
              <a:ext uri="{FF2B5EF4-FFF2-40B4-BE49-F238E27FC236}">
                <a16:creationId xmlns:a16="http://schemas.microsoft.com/office/drawing/2014/main" id="{88D2FB26-F379-B2A9-0B1C-9430A857FC90}"/>
              </a:ext>
            </a:extLst>
          </p:cNvPr>
          <p:cNvSpPr txBox="1"/>
          <p:nvPr/>
        </p:nvSpPr>
        <p:spPr>
          <a:xfrm>
            <a:off x="1942237" y="769036"/>
            <a:ext cx="383438" cy="307777"/>
          </a:xfrm>
          <a:prstGeom prst="rect">
            <a:avLst/>
          </a:prstGeom>
          <a:noFill/>
        </p:spPr>
        <p:txBody>
          <a:bodyPr wrap="none" rtlCol="0">
            <a:spAutoFit/>
          </a:bodyPr>
          <a:lstStyle/>
          <a:p>
            <a:r>
              <a:rPr lang="en-US" dirty="0"/>
              <a:t>16</a:t>
            </a:r>
          </a:p>
        </p:txBody>
      </p:sp>
      <p:sp>
        <p:nvSpPr>
          <p:cNvPr id="10" name="TextBox 9">
            <a:extLst>
              <a:ext uri="{FF2B5EF4-FFF2-40B4-BE49-F238E27FC236}">
                <a16:creationId xmlns:a16="http://schemas.microsoft.com/office/drawing/2014/main" id="{C5C73459-2580-5417-B39D-790CABA3C202}"/>
              </a:ext>
            </a:extLst>
          </p:cNvPr>
          <p:cNvSpPr txBox="1"/>
          <p:nvPr/>
        </p:nvSpPr>
        <p:spPr>
          <a:xfrm>
            <a:off x="964493" y="1789828"/>
            <a:ext cx="284052" cy="307777"/>
          </a:xfrm>
          <a:prstGeom prst="rect">
            <a:avLst/>
          </a:prstGeom>
          <a:noFill/>
        </p:spPr>
        <p:txBody>
          <a:bodyPr wrap="none" rtlCol="0">
            <a:spAutoFit/>
          </a:bodyPr>
          <a:lstStyle/>
          <a:p>
            <a:r>
              <a:rPr lang="en-US" dirty="0"/>
              <a:t>8</a:t>
            </a:r>
          </a:p>
        </p:txBody>
      </p:sp>
      <p:sp>
        <p:nvSpPr>
          <p:cNvPr id="13" name="TextBox 12">
            <a:extLst>
              <a:ext uri="{FF2B5EF4-FFF2-40B4-BE49-F238E27FC236}">
                <a16:creationId xmlns:a16="http://schemas.microsoft.com/office/drawing/2014/main" id="{6F2B9D4E-AF4B-13A9-1C4F-52EB50EF910C}"/>
              </a:ext>
            </a:extLst>
          </p:cNvPr>
          <p:cNvSpPr txBox="1"/>
          <p:nvPr/>
        </p:nvSpPr>
        <p:spPr>
          <a:xfrm>
            <a:off x="252179" y="2651393"/>
            <a:ext cx="284052" cy="307777"/>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7DB97EFC-4C46-013C-2064-631ED057A5ED}"/>
              </a:ext>
            </a:extLst>
          </p:cNvPr>
          <p:cNvSpPr txBox="1"/>
          <p:nvPr/>
        </p:nvSpPr>
        <p:spPr>
          <a:xfrm>
            <a:off x="-86075" y="3314013"/>
            <a:ext cx="284052" cy="307777"/>
          </a:xfrm>
          <a:prstGeom prst="rect">
            <a:avLst/>
          </a:prstGeom>
          <a:noFill/>
        </p:spPr>
        <p:txBody>
          <a:bodyPr wrap="none" rtlCol="0">
            <a:spAutoFit/>
          </a:bodyPr>
          <a:lstStyle/>
          <a:p>
            <a:r>
              <a:rPr lang="en-US" dirty="0"/>
              <a:t>2</a:t>
            </a:r>
          </a:p>
        </p:txBody>
      </p:sp>
      <p:sp>
        <p:nvSpPr>
          <p:cNvPr id="27" name="TextBox 26">
            <a:extLst>
              <a:ext uri="{FF2B5EF4-FFF2-40B4-BE49-F238E27FC236}">
                <a16:creationId xmlns:a16="http://schemas.microsoft.com/office/drawing/2014/main" id="{D9051BAA-44AF-B017-ECE7-10D7DD98F9F5}"/>
              </a:ext>
            </a:extLst>
          </p:cNvPr>
          <p:cNvSpPr txBox="1"/>
          <p:nvPr/>
        </p:nvSpPr>
        <p:spPr>
          <a:xfrm>
            <a:off x="7135906" y="777560"/>
            <a:ext cx="383438" cy="307777"/>
          </a:xfrm>
          <a:prstGeom prst="rect">
            <a:avLst/>
          </a:prstGeom>
          <a:noFill/>
          <a:ln>
            <a:solidFill>
              <a:schemeClr val="tx1"/>
            </a:solidFill>
          </a:ln>
        </p:spPr>
        <p:txBody>
          <a:bodyPr wrap="none" rtlCol="0">
            <a:spAutoFit/>
          </a:bodyPr>
          <a:lstStyle/>
          <a:p>
            <a:r>
              <a:rPr lang="en-US" dirty="0"/>
              <a:t>16</a:t>
            </a:r>
          </a:p>
        </p:txBody>
      </p:sp>
      <p:cxnSp>
        <p:nvCxnSpPr>
          <p:cNvPr id="28" name="Straight Connector 27">
            <a:extLst>
              <a:ext uri="{FF2B5EF4-FFF2-40B4-BE49-F238E27FC236}">
                <a16:creationId xmlns:a16="http://schemas.microsoft.com/office/drawing/2014/main" id="{753A537A-704C-7017-D203-83F97D09EF51}"/>
              </a:ext>
            </a:extLst>
          </p:cNvPr>
          <p:cNvCxnSpPr>
            <a:cxnSpLocks/>
          </p:cNvCxnSpPr>
          <p:nvPr/>
        </p:nvCxnSpPr>
        <p:spPr>
          <a:xfrm flipH="1">
            <a:off x="6749127" y="1076813"/>
            <a:ext cx="571302" cy="390428"/>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37B374FA-04D1-81A4-0581-3BE01D13EDFC}"/>
              </a:ext>
            </a:extLst>
          </p:cNvPr>
          <p:cNvCxnSpPr>
            <a:cxnSpLocks/>
          </p:cNvCxnSpPr>
          <p:nvPr/>
        </p:nvCxnSpPr>
        <p:spPr>
          <a:xfrm>
            <a:off x="7327625" y="1076813"/>
            <a:ext cx="378074" cy="390428"/>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06C517EB-3BA6-C02F-A9FA-091576490D6A}"/>
              </a:ext>
            </a:extLst>
          </p:cNvPr>
          <p:cNvSpPr txBox="1"/>
          <p:nvPr/>
        </p:nvSpPr>
        <p:spPr>
          <a:xfrm>
            <a:off x="6607101" y="1482051"/>
            <a:ext cx="284052" cy="307777"/>
          </a:xfrm>
          <a:prstGeom prst="rect">
            <a:avLst/>
          </a:prstGeom>
          <a:noFill/>
          <a:ln>
            <a:solidFill>
              <a:schemeClr val="tx1"/>
            </a:solidFill>
          </a:ln>
        </p:spPr>
        <p:txBody>
          <a:bodyPr wrap="none" rtlCol="0">
            <a:spAutoFit/>
          </a:bodyPr>
          <a:lstStyle/>
          <a:p>
            <a:r>
              <a:rPr lang="en-US" dirty="0"/>
              <a:t>8</a:t>
            </a:r>
          </a:p>
        </p:txBody>
      </p:sp>
      <p:sp>
        <p:nvSpPr>
          <p:cNvPr id="34" name="TextBox 33">
            <a:extLst>
              <a:ext uri="{FF2B5EF4-FFF2-40B4-BE49-F238E27FC236}">
                <a16:creationId xmlns:a16="http://schemas.microsoft.com/office/drawing/2014/main" id="{CD3B14BF-62D2-777F-0A2F-C843E26233CD}"/>
              </a:ext>
            </a:extLst>
          </p:cNvPr>
          <p:cNvSpPr txBox="1"/>
          <p:nvPr/>
        </p:nvSpPr>
        <p:spPr>
          <a:xfrm>
            <a:off x="7563673" y="1482051"/>
            <a:ext cx="284052" cy="307777"/>
          </a:xfrm>
          <a:prstGeom prst="rect">
            <a:avLst/>
          </a:prstGeom>
          <a:noFill/>
          <a:ln>
            <a:solidFill>
              <a:schemeClr val="tx1"/>
            </a:solidFill>
          </a:ln>
        </p:spPr>
        <p:txBody>
          <a:bodyPr wrap="none" rtlCol="0">
            <a:spAutoFit/>
          </a:bodyPr>
          <a:lstStyle/>
          <a:p>
            <a:r>
              <a:rPr lang="en-US" dirty="0"/>
              <a:t>8</a:t>
            </a:r>
          </a:p>
        </p:txBody>
      </p:sp>
      <p:cxnSp>
        <p:nvCxnSpPr>
          <p:cNvPr id="36" name="Straight Connector 35">
            <a:extLst>
              <a:ext uri="{FF2B5EF4-FFF2-40B4-BE49-F238E27FC236}">
                <a16:creationId xmlns:a16="http://schemas.microsoft.com/office/drawing/2014/main" id="{30B5797F-89A0-F021-1842-5AD91A84F5E8}"/>
              </a:ext>
            </a:extLst>
          </p:cNvPr>
          <p:cNvCxnSpPr>
            <a:cxnSpLocks/>
          </p:cNvCxnSpPr>
          <p:nvPr/>
        </p:nvCxnSpPr>
        <p:spPr>
          <a:xfrm flipH="1">
            <a:off x="6353926" y="1804638"/>
            <a:ext cx="395201" cy="461665"/>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1DCBB8A2-E254-3279-4FE2-321978DC02B8}"/>
              </a:ext>
            </a:extLst>
          </p:cNvPr>
          <p:cNvCxnSpPr>
            <a:cxnSpLocks/>
          </p:cNvCxnSpPr>
          <p:nvPr/>
        </p:nvCxnSpPr>
        <p:spPr>
          <a:xfrm>
            <a:off x="6772073" y="1804638"/>
            <a:ext cx="151978" cy="472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617279E7-6A64-BC8D-291F-8DD082062824}"/>
              </a:ext>
            </a:extLst>
          </p:cNvPr>
          <p:cNvCxnSpPr>
            <a:cxnSpLocks/>
          </p:cNvCxnSpPr>
          <p:nvPr/>
        </p:nvCxnSpPr>
        <p:spPr>
          <a:xfrm>
            <a:off x="7705699" y="1791649"/>
            <a:ext cx="298434" cy="485004"/>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FFEC40D-DB86-C687-6C74-A96C68B171D6}"/>
              </a:ext>
            </a:extLst>
          </p:cNvPr>
          <p:cNvCxnSpPr>
            <a:cxnSpLocks/>
          </p:cNvCxnSpPr>
          <p:nvPr/>
        </p:nvCxnSpPr>
        <p:spPr>
          <a:xfrm flipH="1">
            <a:off x="7440706" y="1804638"/>
            <a:ext cx="272868" cy="461665"/>
          </a:xfrm>
          <a:prstGeom prst="line">
            <a:avLst/>
          </a:prstGeom>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7E89E202-5DDC-4994-DCE2-6A4D407C0E25}"/>
              </a:ext>
            </a:extLst>
          </p:cNvPr>
          <p:cNvSpPr txBox="1"/>
          <p:nvPr/>
        </p:nvSpPr>
        <p:spPr>
          <a:xfrm>
            <a:off x="6228459" y="2259172"/>
            <a:ext cx="284052" cy="307777"/>
          </a:xfrm>
          <a:prstGeom prst="rect">
            <a:avLst/>
          </a:prstGeom>
          <a:noFill/>
          <a:ln>
            <a:solidFill>
              <a:schemeClr val="tx1"/>
            </a:solidFill>
          </a:ln>
        </p:spPr>
        <p:txBody>
          <a:bodyPr wrap="none" rtlCol="0">
            <a:spAutoFit/>
          </a:bodyPr>
          <a:lstStyle/>
          <a:p>
            <a:r>
              <a:rPr lang="en-US" dirty="0"/>
              <a:t>4</a:t>
            </a:r>
          </a:p>
        </p:txBody>
      </p:sp>
      <p:sp>
        <p:nvSpPr>
          <p:cNvPr id="51" name="TextBox 50">
            <a:extLst>
              <a:ext uri="{FF2B5EF4-FFF2-40B4-BE49-F238E27FC236}">
                <a16:creationId xmlns:a16="http://schemas.microsoft.com/office/drawing/2014/main" id="{5025E34C-F76B-306F-DC1B-61F0A8D495A4}"/>
              </a:ext>
            </a:extLst>
          </p:cNvPr>
          <p:cNvSpPr txBox="1"/>
          <p:nvPr/>
        </p:nvSpPr>
        <p:spPr>
          <a:xfrm>
            <a:off x="6798204" y="2268836"/>
            <a:ext cx="284052" cy="307777"/>
          </a:xfrm>
          <a:prstGeom prst="rect">
            <a:avLst/>
          </a:prstGeom>
          <a:noFill/>
          <a:ln>
            <a:solidFill>
              <a:schemeClr val="tx1"/>
            </a:solidFill>
          </a:ln>
        </p:spPr>
        <p:txBody>
          <a:bodyPr wrap="none" rtlCol="0">
            <a:spAutoFit/>
          </a:bodyPr>
          <a:lstStyle/>
          <a:p>
            <a:r>
              <a:rPr lang="en-US" dirty="0"/>
              <a:t>4</a:t>
            </a:r>
          </a:p>
        </p:txBody>
      </p:sp>
      <p:sp>
        <p:nvSpPr>
          <p:cNvPr id="54" name="TextBox 53">
            <a:extLst>
              <a:ext uri="{FF2B5EF4-FFF2-40B4-BE49-F238E27FC236}">
                <a16:creationId xmlns:a16="http://schemas.microsoft.com/office/drawing/2014/main" id="{9612174A-8FB9-F261-3C10-F25DB6A47D8A}"/>
              </a:ext>
            </a:extLst>
          </p:cNvPr>
          <p:cNvSpPr txBox="1"/>
          <p:nvPr/>
        </p:nvSpPr>
        <p:spPr>
          <a:xfrm>
            <a:off x="7304535" y="2259171"/>
            <a:ext cx="284052" cy="307777"/>
          </a:xfrm>
          <a:prstGeom prst="rect">
            <a:avLst/>
          </a:prstGeom>
          <a:noFill/>
          <a:ln>
            <a:solidFill>
              <a:schemeClr val="tx1"/>
            </a:solidFill>
          </a:ln>
        </p:spPr>
        <p:txBody>
          <a:bodyPr wrap="none" rtlCol="0">
            <a:spAutoFit/>
          </a:bodyPr>
          <a:lstStyle/>
          <a:p>
            <a:r>
              <a:rPr lang="en-US" dirty="0"/>
              <a:t>4</a:t>
            </a:r>
          </a:p>
        </p:txBody>
      </p:sp>
      <p:sp>
        <p:nvSpPr>
          <p:cNvPr id="55" name="TextBox 54">
            <a:extLst>
              <a:ext uri="{FF2B5EF4-FFF2-40B4-BE49-F238E27FC236}">
                <a16:creationId xmlns:a16="http://schemas.microsoft.com/office/drawing/2014/main" id="{3C693C4A-3635-44EE-BE1D-333916FFE49C}"/>
              </a:ext>
            </a:extLst>
          </p:cNvPr>
          <p:cNvSpPr txBox="1"/>
          <p:nvPr/>
        </p:nvSpPr>
        <p:spPr>
          <a:xfrm>
            <a:off x="7896802" y="2285998"/>
            <a:ext cx="284052" cy="307777"/>
          </a:xfrm>
          <a:prstGeom prst="rect">
            <a:avLst/>
          </a:prstGeom>
          <a:noFill/>
          <a:ln>
            <a:solidFill>
              <a:schemeClr val="tx1"/>
            </a:solidFill>
          </a:ln>
        </p:spPr>
        <p:txBody>
          <a:bodyPr wrap="none" rtlCol="0">
            <a:spAutoFit/>
          </a:bodyPr>
          <a:lstStyle/>
          <a:p>
            <a:r>
              <a:rPr lang="en-US" dirty="0"/>
              <a:t>4</a:t>
            </a:r>
          </a:p>
        </p:txBody>
      </p:sp>
      <p:cxnSp>
        <p:nvCxnSpPr>
          <p:cNvPr id="56" name="Straight Connector 55">
            <a:extLst>
              <a:ext uri="{FF2B5EF4-FFF2-40B4-BE49-F238E27FC236}">
                <a16:creationId xmlns:a16="http://schemas.microsoft.com/office/drawing/2014/main" id="{F1198E0C-DADA-24E0-E003-315895E3CCD9}"/>
              </a:ext>
            </a:extLst>
          </p:cNvPr>
          <p:cNvCxnSpPr>
            <a:cxnSpLocks/>
          </p:cNvCxnSpPr>
          <p:nvPr/>
        </p:nvCxnSpPr>
        <p:spPr>
          <a:xfrm flipH="1">
            <a:off x="6353926" y="2566396"/>
            <a:ext cx="16559" cy="455087"/>
          </a:xfrm>
          <a:prstGeom prst="line">
            <a:avLst/>
          </a:prstGeom>
        </p:spPr>
        <p:style>
          <a:lnRef idx="1">
            <a:schemeClr val="accent2"/>
          </a:lnRef>
          <a:fillRef idx="0">
            <a:schemeClr val="accent2"/>
          </a:fillRef>
          <a:effectRef idx="0">
            <a:schemeClr val="accent2"/>
          </a:effectRef>
          <a:fontRef idx="minor">
            <a:schemeClr val="tx1"/>
          </a:fontRef>
        </p:style>
      </p:cxnSp>
      <p:sp>
        <p:nvSpPr>
          <p:cNvPr id="58" name="TextBox 57">
            <a:extLst>
              <a:ext uri="{FF2B5EF4-FFF2-40B4-BE49-F238E27FC236}">
                <a16:creationId xmlns:a16="http://schemas.microsoft.com/office/drawing/2014/main" id="{CCC2F65D-3A47-1750-F634-E82366E07FAE}"/>
              </a:ext>
            </a:extLst>
          </p:cNvPr>
          <p:cNvSpPr txBox="1"/>
          <p:nvPr/>
        </p:nvSpPr>
        <p:spPr>
          <a:xfrm>
            <a:off x="6228459" y="3012718"/>
            <a:ext cx="284052" cy="307777"/>
          </a:xfrm>
          <a:prstGeom prst="rect">
            <a:avLst/>
          </a:prstGeom>
          <a:noFill/>
          <a:ln>
            <a:solidFill>
              <a:schemeClr val="tx1"/>
            </a:solidFill>
          </a:ln>
        </p:spPr>
        <p:txBody>
          <a:bodyPr wrap="none" rtlCol="0">
            <a:spAutoFit/>
          </a:bodyPr>
          <a:lstStyle/>
          <a:p>
            <a:r>
              <a:rPr lang="en-US" dirty="0"/>
              <a:t>2</a:t>
            </a:r>
          </a:p>
        </p:txBody>
      </p:sp>
      <p:sp>
        <p:nvSpPr>
          <p:cNvPr id="59" name="TextBox 58">
            <a:extLst>
              <a:ext uri="{FF2B5EF4-FFF2-40B4-BE49-F238E27FC236}">
                <a16:creationId xmlns:a16="http://schemas.microsoft.com/office/drawing/2014/main" id="{8610A529-ED92-EAB5-5F1F-95C233555306}"/>
              </a:ext>
            </a:extLst>
          </p:cNvPr>
          <p:cNvSpPr txBox="1"/>
          <p:nvPr/>
        </p:nvSpPr>
        <p:spPr>
          <a:xfrm>
            <a:off x="6203620" y="3775582"/>
            <a:ext cx="284052" cy="307777"/>
          </a:xfrm>
          <a:prstGeom prst="rect">
            <a:avLst/>
          </a:prstGeom>
          <a:noFill/>
          <a:ln>
            <a:solidFill>
              <a:schemeClr val="tx1"/>
            </a:solidFill>
          </a:ln>
        </p:spPr>
        <p:txBody>
          <a:bodyPr wrap="none" rtlCol="0">
            <a:spAutoFit/>
          </a:bodyPr>
          <a:lstStyle/>
          <a:p>
            <a:r>
              <a:rPr lang="en-US" dirty="0"/>
              <a:t>1</a:t>
            </a:r>
          </a:p>
        </p:txBody>
      </p:sp>
      <p:cxnSp>
        <p:nvCxnSpPr>
          <p:cNvPr id="60" name="Straight Connector 59">
            <a:extLst>
              <a:ext uri="{FF2B5EF4-FFF2-40B4-BE49-F238E27FC236}">
                <a16:creationId xmlns:a16="http://schemas.microsoft.com/office/drawing/2014/main" id="{F12FF03A-449D-1A26-0BC6-631B27D21C4B}"/>
              </a:ext>
            </a:extLst>
          </p:cNvPr>
          <p:cNvCxnSpPr>
            <a:cxnSpLocks/>
            <a:endCxn id="59" idx="0"/>
          </p:cNvCxnSpPr>
          <p:nvPr/>
        </p:nvCxnSpPr>
        <p:spPr>
          <a:xfrm flipH="1">
            <a:off x="6345646" y="3320495"/>
            <a:ext cx="16559" cy="455087"/>
          </a:xfrm>
          <a:prstGeom prst="line">
            <a:avLst/>
          </a:prstGeom>
        </p:spPr>
        <p:style>
          <a:lnRef idx="1">
            <a:schemeClr val="accent2"/>
          </a:lnRef>
          <a:fillRef idx="0">
            <a:schemeClr val="accent2"/>
          </a:fillRef>
          <a:effectRef idx="0">
            <a:schemeClr val="accent2"/>
          </a:effectRef>
          <a:fontRef idx="minor">
            <a:schemeClr val="tx1"/>
          </a:fontRef>
        </p:style>
      </p:cxnSp>
      <p:sp>
        <p:nvSpPr>
          <p:cNvPr id="63" name="TextBox 62">
            <a:extLst>
              <a:ext uri="{FF2B5EF4-FFF2-40B4-BE49-F238E27FC236}">
                <a16:creationId xmlns:a16="http://schemas.microsoft.com/office/drawing/2014/main" id="{113B8437-3E86-80B0-4F62-FD75FC74404A}"/>
              </a:ext>
            </a:extLst>
          </p:cNvPr>
          <p:cNvSpPr txBox="1"/>
          <p:nvPr/>
        </p:nvSpPr>
        <p:spPr>
          <a:xfrm>
            <a:off x="6909979" y="3358878"/>
            <a:ext cx="1922321" cy="954107"/>
          </a:xfrm>
          <a:prstGeom prst="rect">
            <a:avLst/>
          </a:prstGeom>
          <a:noFill/>
          <a:ln>
            <a:solidFill>
              <a:schemeClr val="tx1"/>
            </a:solidFill>
          </a:ln>
        </p:spPr>
        <p:txBody>
          <a:bodyPr wrap="none" rtlCol="0">
            <a:spAutoFit/>
          </a:bodyPr>
          <a:lstStyle/>
          <a:p>
            <a:r>
              <a:rPr lang="en-US" dirty="0"/>
              <a:t>Cn + Cn + Cn = 3Cn</a:t>
            </a:r>
          </a:p>
          <a:p>
            <a:r>
              <a:rPr lang="en-US" dirty="0"/>
              <a:t>log</a:t>
            </a:r>
            <a:r>
              <a:rPr lang="en-US" baseline="-25000" dirty="0"/>
              <a:t>2</a:t>
            </a:r>
            <a:r>
              <a:rPr lang="en-US" baseline="30000" dirty="0"/>
              <a:t>16</a:t>
            </a:r>
            <a:r>
              <a:rPr lang="en-US" dirty="0"/>
              <a:t> = </a:t>
            </a:r>
            <a:r>
              <a:rPr lang="en-US" dirty="0" err="1"/>
              <a:t>logn</a:t>
            </a:r>
            <a:endParaRPr lang="en-US" dirty="0"/>
          </a:p>
          <a:p>
            <a:r>
              <a:rPr lang="en-US" dirty="0"/>
              <a:t>3Cn * </a:t>
            </a:r>
            <a:r>
              <a:rPr lang="en-US" dirty="0" err="1"/>
              <a:t>logn</a:t>
            </a:r>
            <a:endParaRPr lang="en-US" dirty="0"/>
          </a:p>
          <a:p>
            <a:r>
              <a:rPr lang="en-US" dirty="0"/>
              <a:t>O(n*</a:t>
            </a:r>
            <a:r>
              <a:rPr lang="en-US" dirty="0" err="1"/>
              <a:t>logn</a:t>
            </a:r>
            <a:r>
              <a:rPr lang="en-US" dirty="0"/>
              <a:t>) </a:t>
            </a:r>
            <a:r>
              <a:rPr lang="en-US" dirty="0">
                <a:sym typeface="Wingdings" pitchFamily="2" charset="2"/>
              </a:rPr>
              <a:t> O(</a:t>
            </a:r>
            <a:r>
              <a:rPr lang="en-US" dirty="0" err="1">
                <a:sym typeface="Wingdings" pitchFamily="2" charset="2"/>
              </a:rPr>
              <a:t>nlogn</a:t>
            </a:r>
            <a:r>
              <a:rPr lang="en-US" dirty="0">
                <a:sym typeface="Wingdings" pitchFamily="2" charset="2"/>
              </a:rPr>
              <a:t>)</a:t>
            </a:r>
            <a:endParaRPr lang="en-US" dirty="0"/>
          </a:p>
        </p:txBody>
      </p:sp>
    </p:spTree>
    <p:extLst>
      <p:ext uri="{BB962C8B-B14F-4D97-AF65-F5344CB8AC3E}">
        <p14:creationId xmlns:p14="http://schemas.microsoft.com/office/powerpoint/2010/main" val="2062735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E6AC-138F-228C-BCFC-3D2439B0E85E}"/>
              </a:ext>
            </a:extLst>
          </p:cNvPr>
          <p:cNvSpPr>
            <a:spLocks noGrp="1"/>
          </p:cNvSpPr>
          <p:nvPr>
            <p:ph type="title"/>
          </p:nvPr>
        </p:nvSpPr>
        <p:spPr>
          <a:xfrm>
            <a:off x="311700" y="0"/>
            <a:ext cx="8520600" cy="572700"/>
          </a:xfrm>
        </p:spPr>
        <p:txBody>
          <a:bodyPr/>
          <a:lstStyle/>
          <a:p>
            <a:r>
              <a:rPr lang="en-US" sz="1800" dirty="0"/>
              <a:t>Calculate time complexity of { </a:t>
            </a:r>
            <a:r>
              <a:rPr lang="en-US" sz="1800" dirty="0">
                <a:solidFill>
                  <a:srgbClr val="FF0000"/>
                </a:solidFill>
              </a:rPr>
              <a:t>T(n) = 3T (n/4) + cn</a:t>
            </a:r>
            <a:r>
              <a:rPr lang="en-US" sz="1800" baseline="30000" dirty="0">
                <a:solidFill>
                  <a:srgbClr val="FF0000"/>
                </a:solidFill>
              </a:rPr>
              <a:t>2 </a:t>
            </a:r>
            <a:r>
              <a:rPr lang="en-US" sz="1800" dirty="0">
                <a:solidFill>
                  <a:schemeClr val="tx1"/>
                </a:solidFill>
              </a:rPr>
              <a:t>}</a:t>
            </a:r>
            <a:r>
              <a:rPr lang="en-US" sz="1800" baseline="30000" dirty="0">
                <a:solidFill>
                  <a:srgbClr val="FF0000"/>
                </a:solidFill>
              </a:rPr>
              <a:t>  </a:t>
            </a:r>
            <a:r>
              <a:rPr lang="en-US" sz="1800" dirty="0">
                <a:solidFill>
                  <a:schemeClr val="tx1"/>
                </a:solidFill>
              </a:rPr>
              <a:t>by</a:t>
            </a:r>
            <a:r>
              <a:rPr lang="en-US" sz="1800" dirty="0">
                <a:solidFill>
                  <a:srgbClr val="FF0000"/>
                </a:solidFill>
              </a:rPr>
              <a:t> </a:t>
            </a:r>
            <a:r>
              <a:rPr lang="en-US" sz="1800" dirty="0">
                <a:solidFill>
                  <a:schemeClr val="tx1"/>
                </a:solidFill>
              </a:rPr>
              <a:t>Recursive Tree method</a:t>
            </a:r>
            <a:endParaRPr lang="en-US" sz="1800" dirty="0"/>
          </a:p>
        </p:txBody>
      </p:sp>
      <p:sp>
        <p:nvSpPr>
          <p:cNvPr id="3" name="TextBox 2">
            <a:extLst>
              <a:ext uri="{FF2B5EF4-FFF2-40B4-BE49-F238E27FC236}">
                <a16:creationId xmlns:a16="http://schemas.microsoft.com/office/drawing/2014/main" id="{EA839505-5613-6416-EE10-7AA48D3FDB37}"/>
              </a:ext>
            </a:extLst>
          </p:cNvPr>
          <p:cNvSpPr txBox="1"/>
          <p:nvPr/>
        </p:nvSpPr>
        <p:spPr>
          <a:xfrm>
            <a:off x="3240878" y="581550"/>
            <a:ext cx="284052" cy="307777"/>
          </a:xfrm>
          <a:prstGeom prst="rect">
            <a:avLst/>
          </a:prstGeom>
          <a:noFill/>
          <a:ln>
            <a:solidFill>
              <a:schemeClr val="tx1"/>
            </a:solidFill>
          </a:ln>
        </p:spPr>
        <p:txBody>
          <a:bodyPr wrap="none" rtlCol="0">
            <a:spAutoFit/>
          </a:bodyPr>
          <a:lstStyle/>
          <a:p>
            <a:r>
              <a:rPr lang="en-US" dirty="0"/>
              <a:t>n</a:t>
            </a:r>
          </a:p>
        </p:txBody>
      </p:sp>
      <p:cxnSp>
        <p:nvCxnSpPr>
          <p:cNvPr id="5" name="Straight Connector 4">
            <a:extLst>
              <a:ext uri="{FF2B5EF4-FFF2-40B4-BE49-F238E27FC236}">
                <a16:creationId xmlns:a16="http://schemas.microsoft.com/office/drawing/2014/main" id="{F789F5FB-5C41-7A56-0AB0-8461204B0DDC}"/>
              </a:ext>
            </a:extLst>
          </p:cNvPr>
          <p:cNvCxnSpPr>
            <a:cxnSpLocks/>
          </p:cNvCxnSpPr>
          <p:nvPr/>
        </p:nvCxnSpPr>
        <p:spPr>
          <a:xfrm flipH="1">
            <a:off x="2069758" y="898178"/>
            <a:ext cx="1314958" cy="643192"/>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D8DF15EE-C8CF-3B90-77BA-C69580229D02}"/>
              </a:ext>
            </a:extLst>
          </p:cNvPr>
          <p:cNvCxnSpPr>
            <a:cxnSpLocks/>
          </p:cNvCxnSpPr>
          <p:nvPr/>
        </p:nvCxnSpPr>
        <p:spPr>
          <a:xfrm>
            <a:off x="3377539" y="911015"/>
            <a:ext cx="7177" cy="630355"/>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D82FBD2-D9B9-7600-DDE5-41F30A6C2B31}"/>
              </a:ext>
            </a:extLst>
          </p:cNvPr>
          <p:cNvSpPr txBox="1"/>
          <p:nvPr/>
        </p:nvSpPr>
        <p:spPr>
          <a:xfrm>
            <a:off x="1885549" y="1541370"/>
            <a:ext cx="433132" cy="307777"/>
          </a:xfrm>
          <a:prstGeom prst="rect">
            <a:avLst/>
          </a:prstGeom>
          <a:noFill/>
          <a:ln>
            <a:solidFill>
              <a:schemeClr val="tx1"/>
            </a:solidFill>
          </a:ln>
        </p:spPr>
        <p:txBody>
          <a:bodyPr wrap="none" rtlCol="0">
            <a:spAutoFit/>
          </a:bodyPr>
          <a:lstStyle/>
          <a:p>
            <a:r>
              <a:rPr lang="en-US" dirty="0"/>
              <a:t>n/4</a:t>
            </a:r>
          </a:p>
        </p:txBody>
      </p:sp>
      <p:sp>
        <p:nvSpPr>
          <p:cNvPr id="12" name="TextBox 11">
            <a:extLst>
              <a:ext uri="{FF2B5EF4-FFF2-40B4-BE49-F238E27FC236}">
                <a16:creationId xmlns:a16="http://schemas.microsoft.com/office/drawing/2014/main" id="{2F215188-916F-3582-0BBF-EF7848B8E1CF}"/>
              </a:ext>
            </a:extLst>
          </p:cNvPr>
          <p:cNvSpPr txBox="1"/>
          <p:nvPr/>
        </p:nvSpPr>
        <p:spPr>
          <a:xfrm>
            <a:off x="3168150" y="1528164"/>
            <a:ext cx="433132" cy="307777"/>
          </a:xfrm>
          <a:prstGeom prst="rect">
            <a:avLst/>
          </a:prstGeom>
          <a:noFill/>
          <a:ln>
            <a:solidFill>
              <a:schemeClr val="tx1"/>
            </a:solidFill>
          </a:ln>
        </p:spPr>
        <p:txBody>
          <a:bodyPr wrap="none" rtlCol="0">
            <a:spAutoFit/>
          </a:bodyPr>
          <a:lstStyle/>
          <a:p>
            <a:r>
              <a:rPr lang="en-US" dirty="0"/>
              <a:t>n/4</a:t>
            </a:r>
          </a:p>
        </p:txBody>
      </p:sp>
      <p:sp>
        <p:nvSpPr>
          <p:cNvPr id="13" name="TextBox 12">
            <a:extLst>
              <a:ext uri="{FF2B5EF4-FFF2-40B4-BE49-F238E27FC236}">
                <a16:creationId xmlns:a16="http://schemas.microsoft.com/office/drawing/2014/main" id="{FBBEFDBE-8F07-4908-B883-739BB78970B1}"/>
              </a:ext>
            </a:extLst>
          </p:cNvPr>
          <p:cNvSpPr txBox="1"/>
          <p:nvPr/>
        </p:nvSpPr>
        <p:spPr>
          <a:xfrm>
            <a:off x="4782054" y="1480568"/>
            <a:ext cx="433132" cy="307777"/>
          </a:xfrm>
          <a:prstGeom prst="rect">
            <a:avLst/>
          </a:prstGeom>
          <a:noFill/>
          <a:ln>
            <a:solidFill>
              <a:schemeClr val="tx1"/>
            </a:solidFill>
          </a:ln>
        </p:spPr>
        <p:txBody>
          <a:bodyPr wrap="none" rtlCol="0">
            <a:spAutoFit/>
          </a:bodyPr>
          <a:lstStyle/>
          <a:p>
            <a:r>
              <a:rPr lang="en-US" dirty="0"/>
              <a:t>n/4</a:t>
            </a:r>
          </a:p>
        </p:txBody>
      </p:sp>
      <p:cxnSp>
        <p:nvCxnSpPr>
          <p:cNvPr id="15" name="Straight Connector 14">
            <a:extLst>
              <a:ext uri="{FF2B5EF4-FFF2-40B4-BE49-F238E27FC236}">
                <a16:creationId xmlns:a16="http://schemas.microsoft.com/office/drawing/2014/main" id="{3C0A3613-EC64-B0FD-D574-3065ECC59CC0}"/>
              </a:ext>
            </a:extLst>
          </p:cNvPr>
          <p:cNvCxnSpPr>
            <a:cxnSpLocks/>
          </p:cNvCxnSpPr>
          <p:nvPr/>
        </p:nvCxnSpPr>
        <p:spPr>
          <a:xfrm>
            <a:off x="3402294" y="908783"/>
            <a:ext cx="1588485" cy="575803"/>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2BD317F6-C7B1-F782-BE69-56FDAB035412}"/>
              </a:ext>
            </a:extLst>
          </p:cNvPr>
          <p:cNvSpPr txBox="1"/>
          <p:nvPr/>
        </p:nvSpPr>
        <p:spPr>
          <a:xfrm>
            <a:off x="5475135" y="1480567"/>
            <a:ext cx="481222" cy="307777"/>
          </a:xfrm>
          <a:prstGeom prst="rect">
            <a:avLst/>
          </a:prstGeom>
          <a:noFill/>
          <a:ln>
            <a:solidFill>
              <a:schemeClr val="tx1"/>
            </a:solidFill>
          </a:ln>
        </p:spPr>
        <p:txBody>
          <a:bodyPr wrap="none" rtlCol="0">
            <a:spAutoFit/>
          </a:bodyPr>
          <a:lstStyle/>
          <a:p>
            <a:r>
              <a:rPr lang="en-US" dirty="0"/>
              <a:t>Cn</a:t>
            </a:r>
            <a:r>
              <a:rPr lang="en-US" baseline="30000" dirty="0"/>
              <a:t>2</a:t>
            </a:r>
            <a:endParaRPr lang="en-US" dirty="0"/>
          </a:p>
        </p:txBody>
      </p:sp>
      <p:sp>
        <p:nvSpPr>
          <p:cNvPr id="19" name="TextBox 18">
            <a:extLst>
              <a:ext uri="{FF2B5EF4-FFF2-40B4-BE49-F238E27FC236}">
                <a16:creationId xmlns:a16="http://schemas.microsoft.com/office/drawing/2014/main" id="{FC05E2C2-0960-B39E-955C-33AE1FBBDB64}"/>
              </a:ext>
            </a:extLst>
          </p:cNvPr>
          <p:cNvSpPr txBox="1"/>
          <p:nvPr/>
        </p:nvSpPr>
        <p:spPr>
          <a:xfrm>
            <a:off x="311700" y="2426770"/>
            <a:ext cx="532518" cy="307777"/>
          </a:xfrm>
          <a:prstGeom prst="rect">
            <a:avLst/>
          </a:prstGeom>
          <a:noFill/>
          <a:ln>
            <a:solidFill>
              <a:schemeClr val="tx1"/>
            </a:solidFill>
          </a:ln>
        </p:spPr>
        <p:txBody>
          <a:bodyPr wrap="none" rtlCol="0">
            <a:spAutoFit/>
          </a:bodyPr>
          <a:lstStyle/>
          <a:p>
            <a:r>
              <a:rPr lang="en-US" dirty="0"/>
              <a:t>n/16</a:t>
            </a:r>
          </a:p>
        </p:txBody>
      </p:sp>
      <p:sp>
        <p:nvSpPr>
          <p:cNvPr id="20" name="TextBox 19">
            <a:extLst>
              <a:ext uri="{FF2B5EF4-FFF2-40B4-BE49-F238E27FC236}">
                <a16:creationId xmlns:a16="http://schemas.microsoft.com/office/drawing/2014/main" id="{E094C661-4470-2561-855E-49A104C03C52}"/>
              </a:ext>
            </a:extLst>
          </p:cNvPr>
          <p:cNvSpPr txBox="1"/>
          <p:nvPr/>
        </p:nvSpPr>
        <p:spPr>
          <a:xfrm>
            <a:off x="1835856" y="2438396"/>
            <a:ext cx="532518" cy="307777"/>
          </a:xfrm>
          <a:prstGeom prst="rect">
            <a:avLst/>
          </a:prstGeom>
          <a:noFill/>
          <a:ln>
            <a:solidFill>
              <a:schemeClr val="tx1"/>
            </a:solidFill>
          </a:ln>
        </p:spPr>
        <p:txBody>
          <a:bodyPr wrap="none" rtlCol="0">
            <a:spAutoFit/>
          </a:bodyPr>
          <a:lstStyle/>
          <a:p>
            <a:r>
              <a:rPr lang="en-US" dirty="0"/>
              <a:t>n/16</a:t>
            </a:r>
          </a:p>
        </p:txBody>
      </p:sp>
      <p:sp>
        <p:nvSpPr>
          <p:cNvPr id="21" name="TextBox 20">
            <a:extLst>
              <a:ext uri="{FF2B5EF4-FFF2-40B4-BE49-F238E27FC236}">
                <a16:creationId xmlns:a16="http://schemas.microsoft.com/office/drawing/2014/main" id="{E7E5D0DC-A452-BE2C-D174-2DF86686AA26}"/>
              </a:ext>
            </a:extLst>
          </p:cNvPr>
          <p:cNvSpPr txBox="1"/>
          <p:nvPr/>
        </p:nvSpPr>
        <p:spPr>
          <a:xfrm>
            <a:off x="2906502" y="2453090"/>
            <a:ext cx="532518" cy="307777"/>
          </a:xfrm>
          <a:prstGeom prst="rect">
            <a:avLst/>
          </a:prstGeom>
          <a:noFill/>
          <a:ln>
            <a:solidFill>
              <a:schemeClr val="tx1"/>
            </a:solidFill>
          </a:ln>
        </p:spPr>
        <p:txBody>
          <a:bodyPr wrap="none" rtlCol="0">
            <a:spAutoFit/>
          </a:bodyPr>
          <a:lstStyle/>
          <a:p>
            <a:r>
              <a:rPr lang="en-US" dirty="0"/>
              <a:t>n/16</a:t>
            </a:r>
          </a:p>
        </p:txBody>
      </p:sp>
      <p:cxnSp>
        <p:nvCxnSpPr>
          <p:cNvPr id="25" name="Straight Connector 24">
            <a:extLst>
              <a:ext uri="{FF2B5EF4-FFF2-40B4-BE49-F238E27FC236}">
                <a16:creationId xmlns:a16="http://schemas.microsoft.com/office/drawing/2014/main" id="{49607B55-D220-1E8F-6FF0-FE1A7644F26E}"/>
              </a:ext>
            </a:extLst>
          </p:cNvPr>
          <p:cNvCxnSpPr>
            <a:cxnSpLocks/>
            <a:endCxn id="19" idx="0"/>
          </p:cNvCxnSpPr>
          <p:nvPr/>
        </p:nvCxnSpPr>
        <p:spPr>
          <a:xfrm flipH="1">
            <a:off x="577959" y="1849147"/>
            <a:ext cx="1510503" cy="577623"/>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8D48083-0B67-20BB-5449-302A26C3CB05}"/>
              </a:ext>
            </a:extLst>
          </p:cNvPr>
          <p:cNvCxnSpPr>
            <a:cxnSpLocks/>
            <a:endCxn id="21" idx="0"/>
          </p:cNvCxnSpPr>
          <p:nvPr/>
        </p:nvCxnSpPr>
        <p:spPr>
          <a:xfrm>
            <a:off x="2104164" y="1860773"/>
            <a:ext cx="1068597" cy="592317"/>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80E3D4F5-5AB4-BC99-1285-7908D62DB29F}"/>
              </a:ext>
            </a:extLst>
          </p:cNvPr>
          <p:cNvCxnSpPr>
            <a:cxnSpLocks/>
            <a:stCxn id="11" idx="2"/>
          </p:cNvCxnSpPr>
          <p:nvPr/>
        </p:nvCxnSpPr>
        <p:spPr>
          <a:xfrm>
            <a:off x="2102115" y="1849147"/>
            <a:ext cx="0" cy="577623"/>
          </a:xfrm>
          <a:prstGeom prst="line">
            <a:avLst/>
          </a:prstGeom>
        </p:spPr>
        <p:style>
          <a:lnRef idx="1">
            <a:schemeClr val="accent2"/>
          </a:lnRef>
          <a:fillRef idx="0">
            <a:schemeClr val="accent2"/>
          </a:fillRef>
          <a:effectRef idx="0">
            <a:schemeClr val="accent2"/>
          </a:effectRef>
          <a:fontRef idx="minor">
            <a:schemeClr val="tx1"/>
          </a:fontRef>
        </p:style>
      </p:cxnSp>
      <p:sp>
        <p:nvSpPr>
          <p:cNvPr id="47" name="TextBox 46">
            <a:extLst>
              <a:ext uri="{FF2B5EF4-FFF2-40B4-BE49-F238E27FC236}">
                <a16:creationId xmlns:a16="http://schemas.microsoft.com/office/drawing/2014/main" id="{4B2D3F56-94B6-FCC9-762D-868180D0597F}"/>
              </a:ext>
            </a:extLst>
          </p:cNvPr>
          <p:cNvSpPr txBox="1"/>
          <p:nvPr/>
        </p:nvSpPr>
        <p:spPr>
          <a:xfrm>
            <a:off x="5361985" y="2319048"/>
            <a:ext cx="856506" cy="523220"/>
          </a:xfrm>
          <a:prstGeom prst="rect">
            <a:avLst/>
          </a:prstGeom>
          <a:noFill/>
          <a:ln>
            <a:solidFill>
              <a:schemeClr val="tx1"/>
            </a:solidFill>
          </a:ln>
        </p:spPr>
        <p:txBody>
          <a:bodyPr wrap="square" rtlCol="0">
            <a:spAutoFit/>
          </a:bodyPr>
          <a:lstStyle/>
          <a:p>
            <a:pPr algn="ctr"/>
            <a:r>
              <a:rPr lang="en-US" dirty="0"/>
              <a:t>3</a:t>
            </a:r>
          </a:p>
          <a:p>
            <a:pPr algn="ctr"/>
            <a:r>
              <a:rPr lang="en-US" dirty="0"/>
              <a:t>16</a:t>
            </a:r>
          </a:p>
        </p:txBody>
      </p:sp>
      <p:cxnSp>
        <p:nvCxnSpPr>
          <p:cNvPr id="42" name="Straight Connector 41">
            <a:extLst>
              <a:ext uri="{FF2B5EF4-FFF2-40B4-BE49-F238E27FC236}">
                <a16:creationId xmlns:a16="http://schemas.microsoft.com/office/drawing/2014/main" id="{16A65D31-234F-1974-0022-2A87781DB9C3}"/>
              </a:ext>
            </a:extLst>
          </p:cNvPr>
          <p:cNvCxnSpPr>
            <a:cxnSpLocks/>
          </p:cNvCxnSpPr>
          <p:nvPr/>
        </p:nvCxnSpPr>
        <p:spPr>
          <a:xfrm>
            <a:off x="5574628" y="2571750"/>
            <a:ext cx="331200" cy="0"/>
          </a:xfrm>
          <a:prstGeom prst="line">
            <a:avLst/>
          </a:prstGeom>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30140B38-FBE0-97E1-E24D-C9235FD744F5}"/>
              </a:ext>
            </a:extLst>
          </p:cNvPr>
          <p:cNvSpPr txBox="1"/>
          <p:nvPr/>
        </p:nvSpPr>
        <p:spPr>
          <a:xfrm>
            <a:off x="5867113" y="2417861"/>
            <a:ext cx="351378" cy="307777"/>
          </a:xfrm>
          <a:prstGeom prst="rect">
            <a:avLst/>
          </a:prstGeom>
          <a:noFill/>
        </p:spPr>
        <p:txBody>
          <a:bodyPr wrap="none" rtlCol="0">
            <a:spAutoFit/>
          </a:bodyPr>
          <a:lstStyle/>
          <a:p>
            <a:r>
              <a:rPr lang="en-US" dirty="0"/>
              <a:t>n</a:t>
            </a:r>
            <a:r>
              <a:rPr lang="en-US" baseline="30000" dirty="0"/>
              <a:t>2</a:t>
            </a:r>
            <a:endParaRPr lang="en-US" dirty="0"/>
          </a:p>
        </p:txBody>
      </p:sp>
      <p:sp>
        <p:nvSpPr>
          <p:cNvPr id="50" name="TextBox 49">
            <a:extLst>
              <a:ext uri="{FF2B5EF4-FFF2-40B4-BE49-F238E27FC236}">
                <a16:creationId xmlns:a16="http://schemas.microsoft.com/office/drawing/2014/main" id="{38A79222-6FC7-BC7E-BB63-F233371E756A}"/>
              </a:ext>
            </a:extLst>
          </p:cNvPr>
          <p:cNvSpPr txBox="1"/>
          <p:nvPr/>
        </p:nvSpPr>
        <p:spPr>
          <a:xfrm>
            <a:off x="6686033" y="1367371"/>
            <a:ext cx="2462255" cy="3108543"/>
          </a:xfrm>
          <a:prstGeom prst="rect">
            <a:avLst/>
          </a:prstGeom>
          <a:noFill/>
        </p:spPr>
        <p:txBody>
          <a:bodyPr wrap="square" rtlCol="0">
            <a:spAutoFit/>
          </a:bodyPr>
          <a:lstStyle/>
          <a:p>
            <a:pPr marL="285750" indent="-285750">
              <a:buFont typeface="Arial" panose="020B0604020202020204" pitchFamily="34" charset="0"/>
              <a:buChar char="•"/>
            </a:pPr>
            <a:r>
              <a:rPr lang="en-US" dirty="0"/>
              <a:t>For 1</a:t>
            </a:r>
            <a:r>
              <a:rPr lang="en-US" baseline="30000" dirty="0"/>
              <a:t>st</a:t>
            </a:r>
            <a:r>
              <a:rPr lang="en-US" dirty="0"/>
              <a:t> Division and merge n</a:t>
            </a:r>
            <a:r>
              <a:rPr lang="en-US" baseline="30000" dirty="0"/>
              <a:t>2</a:t>
            </a:r>
            <a:r>
              <a:rPr lang="en-US" dirty="0"/>
              <a:t> power</a:t>
            </a:r>
          </a:p>
          <a:p>
            <a:pPr marL="285750" indent="-285750">
              <a:buFont typeface="Arial" panose="020B0604020202020204" pitchFamily="34" charset="0"/>
              <a:buChar char="•"/>
            </a:pPr>
            <a:r>
              <a:rPr lang="en-US" dirty="0"/>
              <a:t>For 2</a:t>
            </a:r>
            <a:r>
              <a:rPr lang="en-US" baseline="30000" dirty="0"/>
              <a:t>nd</a:t>
            </a:r>
            <a:r>
              <a:rPr lang="en-US" dirty="0"/>
              <a:t> Division and merge (n/4)</a:t>
            </a:r>
            <a:r>
              <a:rPr lang="en-US" baseline="30000" dirty="0"/>
              <a:t>2</a:t>
            </a:r>
            <a:r>
              <a:rPr lang="en-US" dirty="0"/>
              <a:t> </a:t>
            </a:r>
            <a:r>
              <a:rPr lang="en-US" dirty="0">
                <a:sym typeface="Wingdings" pitchFamily="2" charset="2"/>
              </a:rPr>
              <a:t> n</a:t>
            </a:r>
            <a:r>
              <a:rPr lang="en-US" baseline="30000" dirty="0">
                <a:sym typeface="Wingdings" pitchFamily="2" charset="2"/>
              </a:rPr>
              <a:t>2</a:t>
            </a:r>
            <a:r>
              <a:rPr lang="en-US" dirty="0">
                <a:sym typeface="Wingdings" pitchFamily="2" charset="2"/>
              </a:rPr>
              <a:t>/16 but we need to do it for three times so power will be (3/16)n</a:t>
            </a:r>
            <a:r>
              <a:rPr lang="en-US" baseline="30000" dirty="0">
                <a:sym typeface="Wingdings" pitchFamily="2" charset="2"/>
              </a:rPr>
              <a:t>2  </a:t>
            </a:r>
            <a:r>
              <a:rPr lang="en-US" dirty="0">
                <a:sym typeface="Wingdings" pitchFamily="2" charset="2"/>
              </a:rPr>
              <a:t>d</a:t>
            </a:r>
          </a:p>
          <a:p>
            <a:pPr marL="285750" indent="-285750">
              <a:buFont typeface="Arial" panose="020B0604020202020204" pitchFamily="34" charset="0"/>
              <a:buChar char="•"/>
            </a:pPr>
            <a:r>
              <a:rPr lang="en-US" dirty="0">
                <a:sym typeface="Wingdings" pitchFamily="2" charset="2"/>
              </a:rPr>
              <a:t>For 3</a:t>
            </a:r>
            <a:r>
              <a:rPr lang="en-US" baseline="30000" dirty="0">
                <a:sym typeface="Wingdings" pitchFamily="2" charset="2"/>
              </a:rPr>
              <a:t>rd</a:t>
            </a:r>
            <a:r>
              <a:rPr lang="en-US" dirty="0">
                <a:sym typeface="Wingdings" pitchFamily="2" charset="2"/>
              </a:rPr>
              <a:t> division and merge we need (9/16)n</a:t>
            </a:r>
            <a:r>
              <a:rPr lang="en-US" baseline="30000" dirty="0">
                <a:sym typeface="Wingdings" pitchFamily="2" charset="2"/>
              </a:rPr>
              <a:t>2</a:t>
            </a:r>
            <a:r>
              <a:rPr lang="en-US" dirty="0">
                <a:sym typeface="Wingdings" pitchFamily="2" charset="2"/>
              </a:rPr>
              <a:t> power and we can also write it as (3/16)</a:t>
            </a:r>
            <a:r>
              <a:rPr lang="en-US" baseline="30000" dirty="0">
                <a:sym typeface="Wingdings" pitchFamily="2" charset="2"/>
              </a:rPr>
              <a:t>2 </a:t>
            </a:r>
            <a:r>
              <a:rPr lang="en-US" dirty="0">
                <a:sym typeface="Wingdings" pitchFamily="2" charset="2"/>
              </a:rPr>
              <a:t>n</a:t>
            </a:r>
            <a:r>
              <a:rPr lang="en-US" baseline="30000" dirty="0">
                <a:sym typeface="Wingdings" pitchFamily="2" charset="2"/>
              </a:rPr>
              <a:t>2</a:t>
            </a:r>
            <a:endParaRPr lang="en-US" dirty="0">
              <a:sym typeface="Wingdings" pitchFamily="2" charset="2"/>
            </a:endParaRPr>
          </a:p>
          <a:p>
            <a:pPr marL="285750" indent="-285750">
              <a:buFont typeface="Arial" panose="020B0604020202020204" pitchFamily="34" charset="0"/>
              <a:buChar char="•"/>
            </a:pPr>
            <a:endParaRPr lang="en-US" dirty="0">
              <a:sym typeface="Wingdings" pitchFamily="2" charset="2"/>
            </a:endParaRPr>
          </a:p>
          <a:p>
            <a:pPr marL="285750" indent="-285750">
              <a:buFont typeface="Arial" panose="020B0604020202020204" pitchFamily="34" charset="0"/>
              <a:buChar char="•"/>
            </a:pPr>
            <a:endParaRPr lang="en-US" dirty="0"/>
          </a:p>
          <a:p>
            <a:endParaRPr lang="en-US" dirty="0"/>
          </a:p>
        </p:txBody>
      </p:sp>
      <p:cxnSp>
        <p:nvCxnSpPr>
          <p:cNvPr id="52" name="Straight Connector 51">
            <a:extLst>
              <a:ext uri="{FF2B5EF4-FFF2-40B4-BE49-F238E27FC236}">
                <a16:creationId xmlns:a16="http://schemas.microsoft.com/office/drawing/2014/main" id="{56CB0D65-0C0D-1643-BBAD-8502F1508023}"/>
              </a:ext>
            </a:extLst>
          </p:cNvPr>
          <p:cNvCxnSpPr>
            <a:cxnSpLocks/>
          </p:cNvCxnSpPr>
          <p:nvPr/>
        </p:nvCxnSpPr>
        <p:spPr>
          <a:xfrm flipH="1">
            <a:off x="621624" y="2772493"/>
            <a:ext cx="1510503" cy="577623"/>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60AB05AE-2983-D5EE-130D-A6F6C6267B84}"/>
              </a:ext>
            </a:extLst>
          </p:cNvPr>
          <p:cNvCxnSpPr>
            <a:cxnSpLocks/>
          </p:cNvCxnSpPr>
          <p:nvPr/>
        </p:nvCxnSpPr>
        <p:spPr>
          <a:xfrm>
            <a:off x="2132127" y="2772493"/>
            <a:ext cx="0" cy="577623"/>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73F9CBA9-F887-0B0B-B1DA-12D372C6C437}"/>
              </a:ext>
            </a:extLst>
          </p:cNvPr>
          <p:cNvCxnSpPr>
            <a:cxnSpLocks/>
          </p:cNvCxnSpPr>
          <p:nvPr/>
        </p:nvCxnSpPr>
        <p:spPr>
          <a:xfrm>
            <a:off x="2132127" y="2753952"/>
            <a:ext cx="1068597" cy="592317"/>
          </a:xfrm>
          <a:prstGeom prst="line">
            <a:avLst/>
          </a:prstGeom>
        </p:spPr>
        <p:style>
          <a:lnRef idx="1">
            <a:schemeClr val="accent2"/>
          </a:lnRef>
          <a:fillRef idx="0">
            <a:schemeClr val="accent2"/>
          </a:fillRef>
          <a:effectRef idx="0">
            <a:schemeClr val="accent2"/>
          </a:effectRef>
          <a:fontRef idx="minor">
            <a:schemeClr val="tx1"/>
          </a:fontRef>
        </p:style>
      </p:cxnSp>
      <p:sp>
        <p:nvSpPr>
          <p:cNvPr id="55" name="TextBox 54">
            <a:extLst>
              <a:ext uri="{FF2B5EF4-FFF2-40B4-BE49-F238E27FC236}">
                <a16:creationId xmlns:a16="http://schemas.microsoft.com/office/drawing/2014/main" id="{76A087B9-7B95-F17C-BB2A-0CE4AA2A7CAE}"/>
              </a:ext>
            </a:extLst>
          </p:cNvPr>
          <p:cNvSpPr txBox="1"/>
          <p:nvPr/>
        </p:nvSpPr>
        <p:spPr>
          <a:xfrm>
            <a:off x="355365" y="3346269"/>
            <a:ext cx="532518" cy="307777"/>
          </a:xfrm>
          <a:prstGeom prst="rect">
            <a:avLst/>
          </a:prstGeom>
          <a:noFill/>
          <a:ln>
            <a:solidFill>
              <a:schemeClr val="tx1"/>
            </a:solidFill>
          </a:ln>
        </p:spPr>
        <p:txBody>
          <a:bodyPr wrap="none" rtlCol="0">
            <a:spAutoFit/>
          </a:bodyPr>
          <a:lstStyle/>
          <a:p>
            <a:r>
              <a:rPr lang="en-US" dirty="0"/>
              <a:t>n/64</a:t>
            </a:r>
          </a:p>
        </p:txBody>
      </p:sp>
      <p:sp>
        <p:nvSpPr>
          <p:cNvPr id="56" name="TextBox 55">
            <a:extLst>
              <a:ext uri="{FF2B5EF4-FFF2-40B4-BE49-F238E27FC236}">
                <a16:creationId xmlns:a16="http://schemas.microsoft.com/office/drawing/2014/main" id="{855AEC74-27F5-EA5C-B52B-CB3118E6BB46}"/>
              </a:ext>
            </a:extLst>
          </p:cNvPr>
          <p:cNvSpPr txBox="1"/>
          <p:nvPr/>
        </p:nvSpPr>
        <p:spPr>
          <a:xfrm>
            <a:off x="1896485" y="3354048"/>
            <a:ext cx="532518" cy="307777"/>
          </a:xfrm>
          <a:prstGeom prst="rect">
            <a:avLst/>
          </a:prstGeom>
          <a:noFill/>
          <a:ln>
            <a:solidFill>
              <a:schemeClr val="tx1"/>
            </a:solidFill>
          </a:ln>
        </p:spPr>
        <p:txBody>
          <a:bodyPr wrap="none" rtlCol="0">
            <a:spAutoFit/>
          </a:bodyPr>
          <a:lstStyle/>
          <a:p>
            <a:r>
              <a:rPr lang="en-US" dirty="0"/>
              <a:t>n/64</a:t>
            </a:r>
          </a:p>
        </p:txBody>
      </p:sp>
      <p:sp>
        <p:nvSpPr>
          <p:cNvPr id="57" name="TextBox 56">
            <a:extLst>
              <a:ext uri="{FF2B5EF4-FFF2-40B4-BE49-F238E27FC236}">
                <a16:creationId xmlns:a16="http://schemas.microsoft.com/office/drawing/2014/main" id="{FD4C66FB-F284-09A3-BC60-41EFF855CA62}"/>
              </a:ext>
            </a:extLst>
          </p:cNvPr>
          <p:cNvSpPr txBox="1"/>
          <p:nvPr/>
        </p:nvSpPr>
        <p:spPr>
          <a:xfrm>
            <a:off x="2934465" y="3359721"/>
            <a:ext cx="532518" cy="307777"/>
          </a:xfrm>
          <a:prstGeom prst="rect">
            <a:avLst/>
          </a:prstGeom>
          <a:noFill/>
          <a:ln>
            <a:solidFill>
              <a:schemeClr val="tx1"/>
            </a:solidFill>
          </a:ln>
        </p:spPr>
        <p:txBody>
          <a:bodyPr wrap="none" rtlCol="0">
            <a:spAutoFit/>
          </a:bodyPr>
          <a:lstStyle/>
          <a:p>
            <a:r>
              <a:rPr lang="en-US" dirty="0"/>
              <a:t>n/64</a:t>
            </a:r>
          </a:p>
        </p:txBody>
      </p:sp>
      <p:sp>
        <p:nvSpPr>
          <p:cNvPr id="58" name="TextBox 57">
            <a:extLst>
              <a:ext uri="{FF2B5EF4-FFF2-40B4-BE49-F238E27FC236}">
                <a16:creationId xmlns:a16="http://schemas.microsoft.com/office/drawing/2014/main" id="{BAEA6DF9-207B-A198-69B0-C86E0061EAA3}"/>
              </a:ext>
            </a:extLst>
          </p:cNvPr>
          <p:cNvSpPr txBox="1"/>
          <p:nvPr/>
        </p:nvSpPr>
        <p:spPr>
          <a:xfrm>
            <a:off x="4417620" y="3246326"/>
            <a:ext cx="834323" cy="523220"/>
          </a:xfrm>
          <a:prstGeom prst="rect">
            <a:avLst/>
          </a:prstGeom>
          <a:noFill/>
          <a:ln>
            <a:solidFill>
              <a:schemeClr val="tx1"/>
            </a:solidFill>
          </a:ln>
        </p:spPr>
        <p:txBody>
          <a:bodyPr wrap="square" rtlCol="0">
            <a:spAutoFit/>
          </a:bodyPr>
          <a:lstStyle/>
          <a:p>
            <a:pPr algn="ctr"/>
            <a:r>
              <a:rPr lang="en-US" dirty="0"/>
              <a:t>9</a:t>
            </a:r>
          </a:p>
          <a:p>
            <a:pPr algn="ctr"/>
            <a:r>
              <a:rPr lang="en-US" dirty="0"/>
              <a:t>16</a:t>
            </a:r>
          </a:p>
        </p:txBody>
      </p:sp>
      <p:cxnSp>
        <p:nvCxnSpPr>
          <p:cNvPr id="59" name="Straight Connector 58">
            <a:extLst>
              <a:ext uri="{FF2B5EF4-FFF2-40B4-BE49-F238E27FC236}">
                <a16:creationId xmlns:a16="http://schemas.microsoft.com/office/drawing/2014/main" id="{3D6D2C14-546F-4825-3298-F1168E3D2B56}"/>
              </a:ext>
            </a:extLst>
          </p:cNvPr>
          <p:cNvCxnSpPr>
            <a:cxnSpLocks/>
          </p:cNvCxnSpPr>
          <p:nvPr/>
        </p:nvCxnSpPr>
        <p:spPr>
          <a:xfrm>
            <a:off x="4670524" y="3507936"/>
            <a:ext cx="331200" cy="0"/>
          </a:xfrm>
          <a:prstGeom prst="line">
            <a:avLst/>
          </a:prstGeom>
        </p:spPr>
        <p:style>
          <a:lnRef idx="1">
            <a:schemeClr val="accent2"/>
          </a:lnRef>
          <a:fillRef idx="0">
            <a:schemeClr val="accent2"/>
          </a:fillRef>
          <a:effectRef idx="0">
            <a:schemeClr val="accent2"/>
          </a:effectRef>
          <a:fontRef idx="minor">
            <a:schemeClr val="tx1"/>
          </a:fontRef>
        </p:style>
      </p:cxnSp>
      <p:sp>
        <p:nvSpPr>
          <p:cNvPr id="60" name="TextBox 59">
            <a:extLst>
              <a:ext uri="{FF2B5EF4-FFF2-40B4-BE49-F238E27FC236}">
                <a16:creationId xmlns:a16="http://schemas.microsoft.com/office/drawing/2014/main" id="{ECFF1F4F-4286-94DC-6218-46B1E8600BF6}"/>
              </a:ext>
            </a:extLst>
          </p:cNvPr>
          <p:cNvSpPr txBox="1"/>
          <p:nvPr/>
        </p:nvSpPr>
        <p:spPr>
          <a:xfrm>
            <a:off x="4955069" y="3346268"/>
            <a:ext cx="351378" cy="307777"/>
          </a:xfrm>
          <a:prstGeom prst="rect">
            <a:avLst/>
          </a:prstGeom>
          <a:noFill/>
        </p:spPr>
        <p:txBody>
          <a:bodyPr wrap="none" rtlCol="0">
            <a:spAutoFit/>
          </a:bodyPr>
          <a:lstStyle/>
          <a:p>
            <a:r>
              <a:rPr lang="en-US" dirty="0"/>
              <a:t>n</a:t>
            </a:r>
            <a:r>
              <a:rPr lang="en-US" baseline="30000" dirty="0"/>
              <a:t>2</a:t>
            </a:r>
            <a:endParaRPr lang="en-US" dirty="0"/>
          </a:p>
        </p:txBody>
      </p:sp>
      <p:cxnSp>
        <p:nvCxnSpPr>
          <p:cNvPr id="61" name="Straight Arrow Connector 60">
            <a:extLst>
              <a:ext uri="{FF2B5EF4-FFF2-40B4-BE49-F238E27FC236}">
                <a16:creationId xmlns:a16="http://schemas.microsoft.com/office/drawing/2014/main" id="{E1F55C0C-1204-47D2-7B00-861C20AD6DAA}"/>
              </a:ext>
            </a:extLst>
          </p:cNvPr>
          <p:cNvCxnSpPr>
            <a:cxnSpLocks/>
            <a:stCxn id="60" idx="3"/>
          </p:cNvCxnSpPr>
          <p:nvPr/>
        </p:nvCxnSpPr>
        <p:spPr>
          <a:xfrm>
            <a:off x="5306447" y="3500157"/>
            <a:ext cx="174179" cy="35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TextBox 63">
            <a:extLst>
              <a:ext uri="{FF2B5EF4-FFF2-40B4-BE49-F238E27FC236}">
                <a16:creationId xmlns:a16="http://schemas.microsoft.com/office/drawing/2014/main" id="{7FD14DB9-F639-ECD4-3B76-15E4D87CBEE8}"/>
              </a:ext>
            </a:extLst>
          </p:cNvPr>
          <p:cNvSpPr txBox="1"/>
          <p:nvPr/>
        </p:nvSpPr>
        <p:spPr>
          <a:xfrm>
            <a:off x="5488013" y="3238077"/>
            <a:ext cx="856505" cy="523220"/>
          </a:xfrm>
          <a:prstGeom prst="rect">
            <a:avLst/>
          </a:prstGeom>
          <a:noFill/>
          <a:ln>
            <a:solidFill>
              <a:schemeClr val="tx1"/>
            </a:solidFill>
          </a:ln>
        </p:spPr>
        <p:txBody>
          <a:bodyPr wrap="square" rtlCol="0">
            <a:spAutoFit/>
          </a:bodyPr>
          <a:lstStyle/>
          <a:p>
            <a:pPr algn="ctr"/>
            <a:r>
              <a:rPr lang="en-US" dirty="0"/>
              <a:t>(3)</a:t>
            </a:r>
            <a:r>
              <a:rPr lang="en-US" baseline="30000" dirty="0"/>
              <a:t>2</a:t>
            </a:r>
            <a:endParaRPr lang="en-US" dirty="0"/>
          </a:p>
          <a:p>
            <a:pPr algn="ctr"/>
            <a:r>
              <a:rPr lang="en-US" dirty="0"/>
              <a:t>16</a:t>
            </a:r>
          </a:p>
        </p:txBody>
      </p:sp>
      <p:cxnSp>
        <p:nvCxnSpPr>
          <p:cNvPr id="65" name="Straight Connector 64">
            <a:extLst>
              <a:ext uri="{FF2B5EF4-FFF2-40B4-BE49-F238E27FC236}">
                <a16:creationId xmlns:a16="http://schemas.microsoft.com/office/drawing/2014/main" id="{9639B64E-E7F3-E175-D975-0DE2A5EE2C5C}"/>
              </a:ext>
            </a:extLst>
          </p:cNvPr>
          <p:cNvCxnSpPr>
            <a:cxnSpLocks/>
          </p:cNvCxnSpPr>
          <p:nvPr/>
        </p:nvCxnSpPr>
        <p:spPr>
          <a:xfrm>
            <a:off x="5700657" y="3507936"/>
            <a:ext cx="331200" cy="0"/>
          </a:xfrm>
          <a:prstGeom prst="line">
            <a:avLst/>
          </a:prstGeom>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3BA6FDA2-71BC-839D-5DA6-FC1D478390FD}"/>
              </a:ext>
            </a:extLst>
          </p:cNvPr>
          <p:cNvSpPr txBox="1"/>
          <p:nvPr/>
        </p:nvSpPr>
        <p:spPr>
          <a:xfrm>
            <a:off x="5980519" y="3357021"/>
            <a:ext cx="351378" cy="307777"/>
          </a:xfrm>
          <a:prstGeom prst="rect">
            <a:avLst/>
          </a:prstGeom>
          <a:noFill/>
        </p:spPr>
        <p:txBody>
          <a:bodyPr wrap="none" rtlCol="0">
            <a:spAutoFit/>
          </a:bodyPr>
          <a:lstStyle/>
          <a:p>
            <a:r>
              <a:rPr lang="en-US" dirty="0"/>
              <a:t>n</a:t>
            </a:r>
            <a:r>
              <a:rPr lang="en-US" baseline="30000" dirty="0"/>
              <a:t>2</a:t>
            </a:r>
            <a:endParaRPr lang="en-US" dirty="0"/>
          </a:p>
        </p:txBody>
      </p:sp>
      <p:cxnSp>
        <p:nvCxnSpPr>
          <p:cNvPr id="67" name="Straight Connector 66">
            <a:extLst>
              <a:ext uri="{FF2B5EF4-FFF2-40B4-BE49-F238E27FC236}">
                <a16:creationId xmlns:a16="http://schemas.microsoft.com/office/drawing/2014/main" id="{415FA8DD-9D61-F417-91B7-C69AE27C98C7}"/>
              </a:ext>
            </a:extLst>
          </p:cNvPr>
          <p:cNvCxnSpPr>
            <a:cxnSpLocks/>
          </p:cNvCxnSpPr>
          <p:nvPr/>
        </p:nvCxnSpPr>
        <p:spPr>
          <a:xfrm flipH="1">
            <a:off x="619829" y="3671341"/>
            <a:ext cx="1510503" cy="577623"/>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4DD70DDB-2608-93F6-A315-2C4A1DF54A0B}"/>
              </a:ext>
            </a:extLst>
          </p:cNvPr>
          <p:cNvCxnSpPr>
            <a:cxnSpLocks/>
          </p:cNvCxnSpPr>
          <p:nvPr/>
        </p:nvCxnSpPr>
        <p:spPr>
          <a:xfrm>
            <a:off x="2154832" y="3671341"/>
            <a:ext cx="0" cy="577623"/>
          </a:xfrm>
          <a:prstGeom prst="line">
            <a:avLst/>
          </a:prstGeom>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2EA55A8A-2627-36DB-40F3-AE50DD9DDDC9}"/>
              </a:ext>
            </a:extLst>
          </p:cNvPr>
          <p:cNvCxnSpPr>
            <a:cxnSpLocks/>
          </p:cNvCxnSpPr>
          <p:nvPr/>
        </p:nvCxnSpPr>
        <p:spPr>
          <a:xfrm>
            <a:off x="2166883" y="3668362"/>
            <a:ext cx="1068597" cy="592317"/>
          </a:xfrm>
          <a:prstGeom prst="line">
            <a:avLst/>
          </a:prstGeom>
        </p:spPr>
        <p:style>
          <a:lnRef idx="1">
            <a:schemeClr val="accent2"/>
          </a:lnRef>
          <a:fillRef idx="0">
            <a:schemeClr val="accent2"/>
          </a:fillRef>
          <a:effectRef idx="0">
            <a:schemeClr val="accent2"/>
          </a:effectRef>
          <a:fontRef idx="minor">
            <a:schemeClr val="tx1"/>
          </a:fontRef>
        </p:style>
      </p:cxnSp>
      <p:sp>
        <p:nvSpPr>
          <p:cNvPr id="70" name="TextBox 69">
            <a:extLst>
              <a:ext uri="{FF2B5EF4-FFF2-40B4-BE49-F238E27FC236}">
                <a16:creationId xmlns:a16="http://schemas.microsoft.com/office/drawing/2014/main" id="{E1342521-50C7-41D9-037F-4E53A35B6457}"/>
              </a:ext>
            </a:extLst>
          </p:cNvPr>
          <p:cNvSpPr txBox="1"/>
          <p:nvPr/>
        </p:nvSpPr>
        <p:spPr>
          <a:xfrm>
            <a:off x="353570" y="4248964"/>
            <a:ext cx="631904" cy="307777"/>
          </a:xfrm>
          <a:prstGeom prst="rect">
            <a:avLst/>
          </a:prstGeom>
          <a:noFill/>
          <a:ln>
            <a:solidFill>
              <a:schemeClr val="tx1"/>
            </a:solidFill>
          </a:ln>
        </p:spPr>
        <p:txBody>
          <a:bodyPr wrap="none" rtlCol="0">
            <a:spAutoFit/>
          </a:bodyPr>
          <a:lstStyle/>
          <a:p>
            <a:r>
              <a:rPr lang="en-US" dirty="0"/>
              <a:t>n/256</a:t>
            </a:r>
          </a:p>
        </p:txBody>
      </p:sp>
      <p:sp>
        <p:nvSpPr>
          <p:cNvPr id="71" name="TextBox 70">
            <a:extLst>
              <a:ext uri="{FF2B5EF4-FFF2-40B4-BE49-F238E27FC236}">
                <a16:creationId xmlns:a16="http://schemas.microsoft.com/office/drawing/2014/main" id="{2F797EB5-0001-1D77-429D-E85DA44EBAA1}"/>
              </a:ext>
            </a:extLst>
          </p:cNvPr>
          <p:cNvSpPr txBox="1"/>
          <p:nvPr/>
        </p:nvSpPr>
        <p:spPr>
          <a:xfrm>
            <a:off x="1814380" y="4237291"/>
            <a:ext cx="631904" cy="307777"/>
          </a:xfrm>
          <a:prstGeom prst="rect">
            <a:avLst/>
          </a:prstGeom>
          <a:noFill/>
          <a:ln>
            <a:solidFill>
              <a:schemeClr val="tx1"/>
            </a:solidFill>
          </a:ln>
        </p:spPr>
        <p:txBody>
          <a:bodyPr wrap="none" rtlCol="0">
            <a:spAutoFit/>
          </a:bodyPr>
          <a:lstStyle/>
          <a:p>
            <a:r>
              <a:rPr lang="en-US" dirty="0"/>
              <a:t>n/256</a:t>
            </a:r>
          </a:p>
        </p:txBody>
      </p:sp>
      <p:sp>
        <p:nvSpPr>
          <p:cNvPr id="72" name="TextBox 71">
            <a:extLst>
              <a:ext uri="{FF2B5EF4-FFF2-40B4-BE49-F238E27FC236}">
                <a16:creationId xmlns:a16="http://schemas.microsoft.com/office/drawing/2014/main" id="{EA8CFC2E-80AE-ECEF-1C01-3802BC33954C}"/>
              </a:ext>
            </a:extLst>
          </p:cNvPr>
          <p:cNvSpPr txBox="1"/>
          <p:nvPr/>
        </p:nvSpPr>
        <p:spPr>
          <a:xfrm>
            <a:off x="2915977" y="4258868"/>
            <a:ext cx="631904" cy="307777"/>
          </a:xfrm>
          <a:prstGeom prst="rect">
            <a:avLst/>
          </a:prstGeom>
          <a:noFill/>
          <a:ln>
            <a:solidFill>
              <a:schemeClr val="tx1"/>
            </a:solidFill>
          </a:ln>
        </p:spPr>
        <p:txBody>
          <a:bodyPr wrap="none" rtlCol="0">
            <a:spAutoFit/>
          </a:bodyPr>
          <a:lstStyle/>
          <a:p>
            <a:r>
              <a:rPr lang="en-US" dirty="0"/>
              <a:t>n/256</a:t>
            </a:r>
          </a:p>
        </p:txBody>
      </p:sp>
      <p:sp>
        <p:nvSpPr>
          <p:cNvPr id="73" name="TextBox 72">
            <a:extLst>
              <a:ext uri="{FF2B5EF4-FFF2-40B4-BE49-F238E27FC236}">
                <a16:creationId xmlns:a16="http://schemas.microsoft.com/office/drawing/2014/main" id="{C6D17A02-2C33-C427-973E-A4BB2538B205}"/>
              </a:ext>
            </a:extLst>
          </p:cNvPr>
          <p:cNvSpPr txBox="1"/>
          <p:nvPr/>
        </p:nvSpPr>
        <p:spPr>
          <a:xfrm>
            <a:off x="4456209" y="4067831"/>
            <a:ext cx="789886" cy="523220"/>
          </a:xfrm>
          <a:prstGeom prst="rect">
            <a:avLst/>
          </a:prstGeom>
          <a:noFill/>
          <a:ln>
            <a:solidFill>
              <a:schemeClr val="tx1"/>
            </a:solidFill>
          </a:ln>
        </p:spPr>
        <p:txBody>
          <a:bodyPr wrap="square" rtlCol="0">
            <a:spAutoFit/>
          </a:bodyPr>
          <a:lstStyle/>
          <a:p>
            <a:pPr algn="ctr"/>
            <a:r>
              <a:rPr lang="en-US" dirty="0"/>
              <a:t>27</a:t>
            </a:r>
          </a:p>
          <a:p>
            <a:pPr algn="ctr"/>
            <a:r>
              <a:rPr lang="en-US" dirty="0"/>
              <a:t>16</a:t>
            </a:r>
          </a:p>
        </p:txBody>
      </p:sp>
      <p:cxnSp>
        <p:nvCxnSpPr>
          <p:cNvPr id="74" name="Straight Connector 73">
            <a:extLst>
              <a:ext uri="{FF2B5EF4-FFF2-40B4-BE49-F238E27FC236}">
                <a16:creationId xmlns:a16="http://schemas.microsoft.com/office/drawing/2014/main" id="{65A55520-9405-E2D6-0BAE-5907ADB13F28}"/>
              </a:ext>
            </a:extLst>
          </p:cNvPr>
          <p:cNvCxnSpPr>
            <a:cxnSpLocks/>
          </p:cNvCxnSpPr>
          <p:nvPr/>
        </p:nvCxnSpPr>
        <p:spPr>
          <a:xfrm>
            <a:off x="4659579" y="4329441"/>
            <a:ext cx="331200" cy="0"/>
          </a:xfrm>
          <a:prstGeom prst="line">
            <a:avLst/>
          </a:prstGeom>
        </p:spPr>
        <p:style>
          <a:lnRef idx="1">
            <a:schemeClr val="accent2"/>
          </a:lnRef>
          <a:fillRef idx="0">
            <a:schemeClr val="accent2"/>
          </a:fillRef>
          <a:effectRef idx="0">
            <a:schemeClr val="accent2"/>
          </a:effectRef>
          <a:fontRef idx="minor">
            <a:schemeClr val="tx1"/>
          </a:fontRef>
        </p:style>
      </p:cxnSp>
      <p:sp>
        <p:nvSpPr>
          <p:cNvPr id="75" name="TextBox 74">
            <a:extLst>
              <a:ext uri="{FF2B5EF4-FFF2-40B4-BE49-F238E27FC236}">
                <a16:creationId xmlns:a16="http://schemas.microsoft.com/office/drawing/2014/main" id="{785452A4-3B5F-587D-C876-F9F6CB75232A}"/>
              </a:ext>
            </a:extLst>
          </p:cNvPr>
          <p:cNvSpPr txBox="1"/>
          <p:nvPr/>
        </p:nvSpPr>
        <p:spPr>
          <a:xfrm>
            <a:off x="4933694" y="4175552"/>
            <a:ext cx="351378" cy="307777"/>
          </a:xfrm>
          <a:prstGeom prst="rect">
            <a:avLst/>
          </a:prstGeom>
          <a:noFill/>
        </p:spPr>
        <p:txBody>
          <a:bodyPr wrap="none" rtlCol="0">
            <a:spAutoFit/>
          </a:bodyPr>
          <a:lstStyle/>
          <a:p>
            <a:r>
              <a:rPr lang="en-US" dirty="0"/>
              <a:t>n</a:t>
            </a:r>
            <a:r>
              <a:rPr lang="en-US" baseline="30000" dirty="0"/>
              <a:t>2</a:t>
            </a:r>
            <a:endParaRPr lang="en-US" dirty="0"/>
          </a:p>
        </p:txBody>
      </p:sp>
      <p:cxnSp>
        <p:nvCxnSpPr>
          <p:cNvPr id="76" name="Straight Arrow Connector 75">
            <a:extLst>
              <a:ext uri="{FF2B5EF4-FFF2-40B4-BE49-F238E27FC236}">
                <a16:creationId xmlns:a16="http://schemas.microsoft.com/office/drawing/2014/main" id="{C603B80C-C8CE-21B4-D3D6-5B37BFE44285}"/>
              </a:ext>
            </a:extLst>
          </p:cNvPr>
          <p:cNvCxnSpPr>
            <a:cxnSpLocks/>
          </p:cNvCxnSpPr>
          <p:nvPr/>
        </p:nvCxnSpPr>
        <p:spPr>
          <a:xfrm>
            <a:off x="5236990" y="4329440"/>
            <a:ext cx="2510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7" name="TextBox 76">
            <a:extLst>
              <a:ext uri="{FF2B5EF4-FFF2-40B4-BE49-F238E27FC236}">
                <a16:creationId xmlns:a16="http://schemas.microsoft.com/office/drawing/2014/main" id="{758390AC-83A7-C9A6-C608-3785C2BFB564}"/>
              </a:ext>
            </a:extLst>
          </p:cNvPr>
          <p:cNvSpPr txBox="1"/>
          <p:nvPr/>
        </p:nvSpPr>
        <p:spPr>
          <a:xfrm>
            <a:off x="5534842" y="4071638"/>
            <a:ext cx="756486" cy="523220"/>
          </a:xfrm>
          <a:prstGeom prst="rect">
            <a:avLst/>
          </a:prstGeom>
          <a:noFill/>
          <a:ln>
            <a:solidFill>
              <a:schemeClr val="tx1"/>
            </a:solidFill>
          </a:ln>
        </p:spPr>
        <p:txBody>
          <a:bodyPr wrap="square" rtlCol="0">
            <a:spAutoFit/>
          </a:bodyPr>
          <a:lstStyle/>
          <a:p>
            <a:pPr algn="ctr"/>
            <a:r>
              <a:rPr lang="en-US" dirty="0"/>
              <a:t>(3)</a:t>
            </a:r>
            <a:r>
              <a:rPr lang="en-US" baseline="30000" dirty="0"/>
              <a:t>3</a:t>
            </a:r>
            <a:endParaRPr lang="en-US" dirty="0"/>
          </a:p>
          <a:p>
            <a:pPr algn="ctr"/>
            <a:r>
              <a:rPr lang="en-US" dirty="0"/>
              <a:t>16</a:t>
            </a:r>
          </a:p>
        </p:txBody>
      </p:sp>
      <p:sp>
        <p:nvSpPr>
          <p:cNvPr id="78" name="TextBox 77">
            <a:extLst>
              <a:ext uri="{FF2B5EF4-FFF2-40B4-BE49-F238E27FC236}">
                <a16:creationId xmlns:a16="http://schemas.microsoft.com/office/drawing/2014/main" id="{089DDCF4-2459-FDE5-B8BB-168FCBF64AE0}"/>
              </a:ext>
            </a:extLst>
          </p:cNvPr>
          <p:cNvSpPr txBox="1"/>
          <p:nvPr/>
        </p:nvSpPr>
        <p:spPr>
          <a:xfrm>
            <a:off x="5973667" y="4168137"/>
            <a:ext cx="351378" cy="307777"/>
          </a:xfrm>
          <a:prstGeom prst="rect">
            <a:avLst/>
          </a:prstGeom>
          <a:noFill/>
        </p:spPr>
        <p:txBody>
          <a:bodyPr wrap="none" rtlCol="0">
            <a:spAutoFit/>
          </a:bodyPr>
          <a:lstStyle/>
          <a:p>
            <a:r>
              <a:rPr lang="en-US" dirty="0"/>
              <a:t>n</a:t>
            </a:r>
            <a:r>
              <a:rPr lang="en-US" baseline="30000" dirty="0"/>
              <a:t>2</a:t>
            </a:r>
            <a:endParaRPr lang="en-US" dirty="0"/>
          </a:p>
        </p:txBody>
      </p:sp>
      <p:cxnSp>
        <p:nvCxnSpPr>
          <p:cNvPr id="79" name="Straight Connector 78">
            <a:extLst>
              <a:ext uri="{FF2B5EF4-FFF2-40B4-BE49-F238E27FC236}">
                <a16:creationId xmlns:a16="http://schemas.microsoft.com/office/drawing/2014/main" id="{A98429FC-EA6F-5B64-41BD-13A20EF6B230}"/>
              </a:ext>
            </a:extLst>
          </p:cNvPr>
          <p:cNvCxnSpPr>
            <a:cxnSpLocks/>
          </p:cNvCxnSpPr>
          <p:nvPr/>
        </p:nvCxnSpPr>
        <p:spPr>
          <a:xfrm>
            <a:off x="5715746" y="4329440"/>
            <a:ext cx="3312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4785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AB7D62-B891-FCD6-E53E-BAA3EE9BB483}"/>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a:t>Calculate time complexity of { </a:t>
            </a:r>
            <a:r>
              <a:rPr lang="en-US" sz="1800" dirty="0">
                <a:solidFill>
                  <a:srgbClr val="FF0000"/>
                </a:solidFill>
              </a:rPr>
              <a:t>T(n) = 3T (n/4) + cn</a:t>
            </a:r>
            <a:r>
              <a:rPr lang="en-US" sz="1800" baseline="30000" dirty="0">
                <a:solidFill>
                  <a:srgbClr val="FF0000"/>
                </a:solidFill>
              </a:rPr>
              <a:t>2 </a:t>
            </a:r>
            <a:r>
              <a:rPr lang="en-US" sz="1800" dirty="0">
                <a:solidFill>
                  <a:schemeClr val="tx1"/>
                </a:solidFill>
              </a:rPr>
              <a:t>}</a:t>
            </a:r>
            <a:r>
              <a:rPr lang="en-US" sz="1800" baseline="30000" dirty="0">
                <a:solidFill>
                  <a:srgbClr val="FF0000"/>
                </a:solidFill>
              </a:rPr>
              <a:t>  </a:t>
            </a:r>
            <a:r>
              <a:rPr lang="en-US" sz="1800" dirty="0">
                <a:solidFill>
                  <a:schemeClr val="tx1"/>
                </a:solidFill>
              </a:rPr>
              <a:t>by</a:t>
            </a:r>
            <a:r>
              <a:rPr lang="en-US" sz="1800" dirty="0">
                <a:solidFill>
                  <a:srgbClr val="FF0000"/>
                </a:solidFill>
              </a:rPr>
              <a:t> </a:t>
            </a:r>
            <a:r>
              <a:rPr lang="en-US" sz="1800" dirty="0">
                <a:solidFill>
                  <a:schemeClr val="tx1"/>
                </a:solidFill>
              </a:rPr>
              <a:t>Recursive Tree method</a:t>
            </a:r>
            <a:endParaRPr lang="en-US" sz="1800" dirty="0"/>
          </a:p>
        </p:txBody>
      </p:sp>
      <p:sp>
        <p:nvSpPr>
          <p:cNvPr id="4" name="TextBox 3">
            <a:extLst>
              <a:ext uri="{FF2B5EF4-FFF2-40B4-BE49-F238E27FC236}">
                <a16:creationId xmlns:a16="http://schemas.microsoft.com/office/drawing/2014/main" id="{34E613BD-CDF0-89BC-C971-D8B808A2E186}"/>
              </a:ext>
            </a:extLst>
          </p:cNvPr>
          <p:cNvSpPr txBox="1"/>
          <p:nvPr/>
        </p:nvSpPr>
        <p:spPr>
          <a:xfrm>
            <a:off x="1494972" y="841828"/>
            <a:ext cx="5562741" cy="400110"/>
          </a:xfrm>
          <a:prstGeom prst="rect">
            <a:avLst/>
          </a:prstGeom>
          <a:noFill/>
        </p:spPr>
        <p:txBody>
          <a:bodyPr wrap="none" rtlCol="0">
            <a:spAutoFit/>
          </a:bodyPr>
          <a:lstStyle/>
          <a:p>
            <a:r>
              <a:rPr lang="en-US" sz="2000" dirty="0"/>
              <a:t>Cn</a:t>
            </a:r>
            <a:r>
              <a:rPr lang="en-US" sz="2000" baseline="30000" dirty="0"/>
              <a:t>2</a:t>
            </a:r>
            <a:r>
              <a:rPr lang="en-US" sz="2000" dirty="0"/>
              <a:t> + 3/16 cn</a:t>
            </a:r>
            <a:r>
              <a:rPr lang="en-US" sz="2000" baseline="30000" dirty="0"/>
              <a:t>2</a:t>
            </a:r>
            <a:r>
              <a:rPr lang="en-US" sz="2000" dirty="0"/>
              <a:t> + (3/16)</a:t>
            </a:r>
            <a:r>
              <a:rPr lang="en-US" sz="2000" baseline="30000" dirty="0"/>
              <a:t>2</a:t>
            </a:r>
            <a:r>
              <a:rPr lang="en-US" sz="2000" dirty="0"/>
              <a:t> cn</a:t>
            </a:r>
            <a:r>
              <a:rPr lang="en-US" sz="2000" baseline="30000" dirty="0"/>
              <a:t>2 </a:t>
            </a:r>
            <a:r>
              <a:rPr lang="en-US" sz="2000" dirty="0"/>
              <a:t>+ (3/16)</a:t>
            </a:r>
            <a:r>
              <a:rPr lang="en-US" sz="2000" baseline="30000" dirty="0"/>
              <a:t>3 </a:t>
            </a:r>
            <a:r>
              <a:rPr lang="en-US" sz="2000" dirty="0"/>
              <a:t>cn</a:t>
            </a:r>
            <a:r>
              <a:rPr lang="en-US" sz="2000" baseline="30000" dirty="0"/>
              <a:t>2</a:t>
            </a:r>
            <a:r>
              <a:rPr lang="en-US" sz="2000" dirty="0"/>
              <a:t> …… 1</a:t>
            </a:r>
          </a:p>
        </p:txBody>
      </p:sp>
      <p:sp>
        <p:nvSpPr>
          <p:cNvPr id="5" name="TextBox 4">
            <a:extLst>
              <a:ext uri="{FF2B5EF4-FFF2-40B4-BE49-F238E27FC236}">
                <a16:creationId xmlns:a16="http://schemas.microsoft.com/office/drawing/2014/main" id="{3E4D3EB4-C2C3-B3D6-7EDF-A4594E7AB5BF}"/>
              </a:ext>
            </a:extLst>
          </p:cNvPr>
          <p:cNvSpPr txBox="1"/>
          <p:nvPr/>
        </p:nvSpPr>
        <p:spPr>
          <a:xfrm>
            <a:off x="1494972" y="1511066"/>
            <a:ext cx="4828566" cy="400110"/>
          </a:xfrm>
          <a:prstGeom prst="rect">
            <a:avLst/>
          </a:prstGeom>
          <a:noFill/>
        </p:spPr>
        <p:txBody>
          <a:bodyPr wrap="none" rtlCol="0">
            <a:spAutoFit/>
          </a:bodyPr>
          <a:lstStyle/>
          <a:p>
            <a:r>
              <a:rPr lang="en-US" sz="2000" dirty="0"/>
              <a:t>Cn</a:t>
            </a:r>
            <a:r>
              <a:rPr lang="en-US" sz="2000" baseline="30000" dirty="0"/>
              <a:t>2</a:t>
            </a:r>
            <a:r>
              <a:rPr lang="en-US" sz="2000" dirty="0"/>
              <a:t> [1 + 3/16 + (3/16)</a:t>
            </a:r>
            <a:r>
              <a:rPr lang="en-US" sz="2000" baseline="30000" dirty="0"/>
              <a:t>2</a:t>
            </a:r>
            <a:r>
              <a:rPr lang="en-US" sz="2000" dirty="0"/>
              <a:t> + (3/16)</a:t>
            </a:r>
            <a:r>
              <a:rPr lang="en-US" sz="2000" baseline="30000" dirty="0"/>
              <a:t>3</a:t>
            </a:r>
            <a:r>
              <a:rPr lang="en-US" sz="2000" dirty="0"/>
              <a:t> + ….. 1 ]</a:t>
            </a:r>
            <a:endParaRPr lang="en-US" sz="2000" baseline="30000" dirty="0"/>
          </a:p>
        </p:txBody>
      </p:sp>
      <p:cxnSp>
        <p:nvCxnSpPr>
          <p:cNvPr id="7" name="Straight Arrow Connector 6">
            <a:extLst>
              <a:ext uri="{FF2B5EF4-FFF2-40B4-BE49-F238E27FC236}">
                <a16:creationId xmlns:a16="http://schemas.microsoft.com/office/drawing/2014/main" id="{33840091-FED8-E372-73D6-ABD315716897}"/>
              </a:ext>
            </a:extLst>
          </p:cNvPr>
          <p:cNvCxnSpPr/>
          <p:nvPr/>
        </p:nvCxnSpPr>
        <p:spPr>
          <a:xfrm>
            <a:off x="3761678" y="1911176"/>
            <a:ext cx="0" cy="4157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09C7A22-2615-21D3-ECFF-2C38EB183583}"/>
              </a:ext>
            </a:extLst>
          </p:cNvPr>
          <p:cNvSpPr txBox="1"/>
          <p:nvPr/>
        </p:nvSpPr>
        <p:spPr>
          <a:xfrm>
            <a:off x="2785288" y="2326888"/>
            <a:ext cx="1952779" cy="307777"/>
          </a:xfrm>
          <a:prstGeom prst="rect">
            <a:avLst/>
          </a:prstGeom>
          <a:noFill/>
          <a:ln>
            <a:solidFill>
              <a:schemeClr val="tx1"/>
            </a:solidFill>
          </a:ln>
        </p:spPr>
        <p:txBody>
          <a:bodyPr wrap="none" rtlCol="0">
            <a:spAutoFit/>
          </a:bodyPr>
          <a:lstStyle/>
          <a:p>
            <a:r>
              <a:rPr lang="en-US" dirty="0"/>
              <a:t>1 + r + r</a:t>
            </a:r>
            <a:r>
              <a:rPr lang="en-US" baseline="30000" dirty="0"/>
              <a:t>2</a:t>
            </a:r>
            <a:r>
              <a:rPr lang="en-US" dirty="0"/>
              <a:t> + r</a:t>
            </a:r>
            <a:r>
              <a:rPr lang="en-US" baseline="30000" dirty="0"/>
              <a:t>3 </a:t>
            </a:r>
            <a:r>
              <a:rPr lang="en-US" dirty="0"/>
              <a:t>+ ……. 1</a:t>
            </a:r>
          </a:p>
        </p:txBody>
      </p:sp>
      <p:sp>
        <p:nvSpPr>
          <p:cNvPr id="9" name="TextBox 8">
            <a:extLst>
              <a:ext uri="{FF2B5EF4-FFF2-40B4-BE49-F238E27FC236}">
                <a16:creationId xmlns:a16="http://schemas.microsoft.com/office/drawing/2014/main" id="{A1B7BC56-3A8A-842C-EE5F-61B70E5C0C60}"/>
              </a:ext>
            </a:extLst>
          </p:cNvPr>
          <p:cNvSpPr txBox="1"/>
          <p:nvPr/>
        </p:nvSpPr>
        <p:spPr>
          <a:xfrm>
            <a:off x="5963478" y="2219166"/>
            <a:ext cx="1495922" cy="523220"/>
          </a:xfrm>
          <a:prstGeom prst="rect">
            <a:avLst/>
          </a:prstGeom>
          <a:noFill/>
          <a:ln>
            <a:solidFill>
              <a:schemeClr val="tx1"/>
            </a:solidFill>
          </a:ln>
        </p:spPr>
        <p:txBody>
          <a:bodyPr wrap="none" rtlCol="0">
            <a:spAutoFit/>
          </a:bodyPr>
          <a:lstStyle/>
          <a:p>
            <a:r>
              <a:rPr lang="en-US" dirty="0"/>
              <a:t>if r &lt; 1</a:t>
            </a:r>
          </a:p>
          <a:p>
            <a:r>
              <a:rPr lang="en-US" dirty="0"/>
              <a:t>formula : 1 / 1 - r</a:t>
            </a:r>
          </a:p>
        </p:txBody>
      </p:sp>
      <p:sp>
        <p:nvSpPr>
          <p:cNvPr id="10" name="TextBox 9">
            <a:extLst>
              <a:ext uri="{FF2B5EF4-FFF2-40B4-BE49-F238E27FC236}">
                <a16:creationId xmlns:a16="http://schemas.microsoft.com/office/drawing/2014/main" id="{068AFF0C-0FC2-27C3-42A7-F8FF3FDC082D}"/>
              </a:ext>
            </a:extLst>
          </p:cNvPr>
          <p:cNvSpPr txBox="1"/>
          <p:nvPr/>
        </p:nvSpPr>
        <p:spPr>
          <a:xfrm>
            <a:off x="1763486" y="3045279"/>
            <a:ext cx="2182008" cy="400110"/>
          </a:xfrm>
          <a:prstGeom prst="rect">
            <a:avLst/>
          </a:prstGeom>
          <a:noFill/>
        </p:spPr>
        <p:txBody>
          <a:bodyPr wrap="none" rtlCol="0">
            <a:spAutoFit/>
          </a:bodyPr>
          <a:lstStyle/>
          <a:p>
            <a:r>
              <a:rPr lang="en-US" sz="2000" dirty="0"/>
              <a:t>Cn</a:t>
            </a:r>
            <a:r>
              <a:rPr lang="en-US" sz="2000" baseline="30000" dirty="0"/>
              <a:t>2</a:t>
            </a:r>
            <a:r>
              <a:rPr lang="en-US" sz="2000" dirty="0"/>
              <a:t> [ 1 / 1 - 3/16 ]</a:t>
            </a:r>
          </a:p>
        </p:txBody>
      </p:sp>
      <p:cxnSp>
        <p:nvCxnSpPr>
          <p:cNvPr id="12" name="Straight Arrow Connector 11">
            <a:extLst>
              <a:ext uri="{FF2B5EF4-FFF2-40B4-BE49-F238E27FC236}">
                <a16:creationId xmlns:a16="http://schemas.microsoft.com/office/drawing/2014/main" id="{E4C4A246-625D-92D0-6E3D-D500817D90D6}"/>
              </a:ext>
            </a:extLst>
          </p:cNvPr>
          <p:cNvCxnSpPr>
            <a:stCxn id="10" idx="3"/>
          </p:cNvCxnSpPr>
          <p:nvPr/>
        </p:nvCxnSpPr>
        <p:spPr>
          <a:xfrm>
            <a:off x="3945494" y="3245334"/>
            <a:ext cx="33084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EFBF9E1B-4931-54C2-458D-F416E711A83A}"/>
              </a:ext>
            </a:extLst>
          </p:cNvPr>
          <p:cNvSpPr txBox="1"/>
          <p:nvPr/>
        </p:nvSpPr>
        <p:spPr>
          <a:xfrm>
            <a:off x="4572000" y="3045279"/>
            <a:ext cx="1792478" cy="400110"/>
          </a:xfrm>
          <a:prstGeom prst="rect">
            <a:avLst/>
          </a:prstGeom>
          <a:noFill/>
          <a:ln>
            <a:solidFill>
              <a:schemeClr val="tx1"/>
            </a:solidFill>
          </a:ln>
        </p:spPr>
        <p:txBody>
          <a:bodyPr wrap="none" rtlCol="0">
            <a:spAutoFit/>
          </a:bodyPr>
          <a:lstStyle/>
          <a:p>
            <a:r>
              <a:rPr lang="en-US" sz="2000" dirty="0"/>
              <a:t>Cn</a:t>
            </a:r>
            <a:r>
              <a:rPr lang="en-US" sz="2000" baseline="30000" dirty="0"/>
              <a:t>2 </a:t>
            </a:r>
            <a:r>
              <a:rPr lang="en-US" sz="2000" dirty="0"/>
              <a:t>[1 / 13/16]</a:t>
            </a:r>
          </a:p>
        </p:txBody>
      </p:sp>
      <p:sp>
        <p:nvSpPr>
          <p:cNvPr id="14" name="TextBox 13">
            <a:extLst>
              <a:ext uri="{FF2B5EF4-FFF2-40B4-BE49-F238E27FC236}">
                <a16:creationId xmlns:a16="http://schemas.microsoft.com/office/drawing/2014/main" id="{9F5512A3-F5C4-FFD4-EFDD-B2A6C4E1C9D0}"/>
              </a:ext>
            </a:extLst>
          </p:cNvPr>
          <p:cNvSpPr txBox="1"/>
          <p:nvPr/>
        </p:nvSpPr>
        <p:spPr>
          <a:xfrm>
            <a:off x="3321279" y="3748282"/>
            <a:ext cx="1579278" cy="400110"/>
          </a:xfrm>
          <a:prstGeom prst="rect">
            <a:avLst/>
          </a:prstGeom>
          <a:noFill/>
        </p:spPr>
        <p:txBody>
          <a:bodyPr wrap="none" rtlCol="0">
            <a:spAutoFit/>
          </a:bodyPr>
          <a:lstStyle/>
          <a:p>
            <a:r>
              <a:rPr lang="en-US" sz="2000" dirty="0"/>
              <a:t>Cn</a:t>
            </a:r>
            <a:r>
              <a:rPr lang="en-US" sz="2000" baseline="30000" dirty="0"/>
              <a:t>2 </a:t>
            </a:r>
            <a:r>
              <a:rPr lang="en-US" sz="2000" dirty="0"/>
              <a:t>[ 16/13 ]</a:t>
            </a:r>
          </a:p>
        </p:txBody>
      </p:sp>
      <p:sp>
        <p:nvSpPr>
          <p:cNvPr id="15" name="TextBox 14">
            <a:extLst>
              <a:ext uri="{FF2B5EF4-FFF2-40B4-BE49-F238E27FC236}">
                <a16:creationId xmlns:a16="http://schemas.microsoft.com/office/drawing/2014/main" id="{5152C238-D79B-D4ED-90BD-5C751F3826F2}"/>
              </a:ext>
            </a:extLst>
          </p:cNvPr>
          <p:cNvSpPr txBox="1"/>
          <p:nvPr/>
        </p:nvSpPr>
        <p:spPr>
          <a:xfrm>
            <a:off x="3131637" y="4148392"/>
            <a:ext cx="2289409" cy="307777"/>
          </a:xfrm>
          <a:prstGeom prst="rect">
            <a:avLst/>
          </a:prstGeom>
          <a:noFill/>
        </p:spPr>
        <p:txBody>
          <a:bodyPr wrap="none" rtlCol="0">
            <a:spAutoFit/>
          </a:bodyPr>
          <a:lstStyle/>
          <a:p>
            <a:r>
              <a:rPr lang="en-US" dirty="0"/>
              <a:t>16/13 </a:t>
            </a:r>
            <a:r>
              <a:rPr lang="en-US" dirty="0">
                <a:sym typeface="Wingdings" pitchFamily="2" charset="2"/>
              </a:rPr>
              <a:t> Constant (ignore)</a:t>
            </a:r>
            <a:endParaRPr lang="en-US" dirty="0"/>
          </a:p>
        </p:txBody>
      </p:sp>
      <p:sp>
        <p:nvSpPr>
          <p:cNvPr id="16" name="TextBox 15">
            <a:extLst>
              <a:ext uri="{FF2B5EF4-FFF2-40B4-BE49-F238E27FC236}">
                <a16:creationId xmlns:a16="http://schemas.microsoft.com/office/drawing/2014/main" id="{9601D205-7129-F927-E418-16A4EF7BE3C3}"/>
              </a:ext>
            </a:extLst>
          </p:cNvPr>
          <p:cNvSpPr txBox="1"/>
          <p:nvPr/>
        </p:nvSpPr>
        <p:spPr>
          <a:xfrm>
            <a:off x="2563859" y="4548502"/>
            <a:ext cx="3094117" cy="400110"/>
          </a:xfrm>
          <a:prstGeom prst="rect">
            <a:avLst/>
          </a:prstGeom>
          <a:noFill/>
          <a:ln>
            <a:solidFill>
              <a:schemeClr val="tx1"/>
            </a:solidFill>
          </a:ln>
        </p:spPr>
        <p:txBody>
          <a:bodyPr wrap="none" rtlCol="0">
            <a:spAutoFit/>
          </a:bodyPr>
          <a:lstStyle/>
          <a:p>
            <a:r>
              <a:rPr lang="en-US" sz="2000" dirty="0"/>
              <a:t>Time Complexity </a:t>
            </a:r>
            <a:r>
              <a:rPr lang="en-US" sz="2000" dirty="0">
                <a:sym typeface="Wingdings" pitchFamily="2" charset="2"/>
              </a:rPr>
              <a:t> O(n</a:t>
            </a:r>
            <a:r>
              <a:rPr lang="en-US" sz="2000" baseline="30000" dirty="0">
                <a:sym typeface="Wingdings" pitchFamily="2" charset="2"/>
              </a:rPr>
              <a:t>2</a:t>
            </a:r>
            <a:r>
              <a:rPr lang="en-US" sz="2000" dirty="0">
                <a:sym typeface="Wingdings" pitchFamily="2" charset="2"/>
              </a:rPr>
              <a:t>)</a:t>
            </a:r>
            <a:endParaRPr lang="en-US" sz="2000" dirty="0"/>
          </a:p>
        </p:txBody>
      </p:sp>
    </p:spTree>
    <p:extLst>
      <p:ext uri="{BB962C8B-B14F-4D97-AF65-F5344CB8AC3E}">
        <p14:creationId xmlns:p14="http://schemas.microsoft.com/office/powerpoint/2010/main" val="254455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626165"/>
          </a:xfrm>
          <a:prstGeom prst="rect">
            <a:avLst/>
          </a:prstGeom>
          <a:noFill/>
          <a:ln>
            <a:noFill/>
          </a:ln>
        </p:spPr>
        <p:txBody>
          <a:bodyPr spcFirstLastPara="1" wrap="square" lIns="68575" tIns="34275" rIns="68575" bIns="34275" anchor="ctr" anchorCtr="0">
            <a:noAutofit/>
          </a:bodyPr>
          <a:lstStyle/>
          <a:p>
            <a:br>
              <a:rPr lang="en-US" b="1" dirty="0"/>
            </a:br>
            <a:r>
              <a:rPr lang="en-US" b="1" dirty="0"/>
              <a:t>What is an Algorithm? </a:t>
            </a:r>
            <a:br>
              <a:rPr lang="en-US" b="1" dirty="0"/>
            </a:br>
            <a:endParaRPr lang="en-US" dirty="0">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826265"/>
            <a:ext cx="8808574" cy="3941010"/>
          </a:xfrm>
          <a:prstGeom prst="rect">
            <a:avLst/>
          </a:prstGeom>
          <a:noFill/>
          <a:ln>
            <a:noFill/>
          </a:ln>
        </p:spPr>
        <p:txBody>
          <a:bodyPr spcFirstLastPara="1" wrap="square" lIns="68575" tIns="34275" rIns="68575" bIns="34275" anchor="t" anchorCtr="0">
            <a:noAutofit/>
          </a:bodyPr>
          <a:lstStyle/>
          <a:p>
            <a:pPr marL="139700" indent="0" algn="just">
              <a:buNone/>
            </a:pPr>
            <a:r>
              <a:rPr lang="en-GB" sz="2400" dirty="0">
                <a:solidFill>
                  <a:schemeClr val="tx1"/>
                </a:solidFill>
                <a:latin typeface="Times New Roman" pitchFamily="18" charset="0"/>
                <a:cs typeface="Times New Roman" pitchFamily="18" charset="0"/>
              </a:rPr>
              <a:t>The word </a:t>
            </a:r>
            <a:r>
              <a:rPr lang="en-US" sz="2400"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Algorithm </a:t>
            </a:r>
            <a:r>
              <a:rPr lang="en-GB" sz="2400" dirty="0">
                <a:solidFill>
                  <a:schemeClr val="tx1"/>
                </a:solidFill>
                <a:latin typeface="Times New Roman" pitchFamily="18" charset="0"/>
                <a:cs typeface="Times New Roman" pitchFamily="18" charset="0"/>
              </a:rPr>
              <a:t> means  ”A set of finite rules or instructions to be followed in calculations or other problem-solving operations”                      </a:t>
            </a:r>
          </a:p>
          <a:p>
            <a:pPr marL="139700" indent="0" algn="just">
              <a:buNone/>
            </a:pPr>
            <a:r>
              <a:rPr lang="en-GB" sz="2400" dirty="0">
                <a:solidFill>
                  <a:schemeClr val="tx1"/>
                </a:solidFill>
                <a:latin typeface="Times New Roman" pitchFamily="18" charset="0"/>
                <a:cs typeface="Times New Roman" pitchFamily="18" charset="0"/>
              </a:rPr>
              <a:t>                                              Or</a:t>
            </a:r>
          </a:p>
          <a:p>
            <a:pPr marL="139700" indent="0" algn="just">
              <a:buNone/>
            </a:pPr>
            <a:r>
              <a:rPr lang="en-GB" sz="2400" dirty="0">
                <a:solidFill>
                  <a:schemeClr val="tx1"/>
                </a:solidFill>
                <a:latin typeface="Times New Roman" pitchFamily="18" charset="0"/>
                <a:cs typeface="Times New Roman" pitchFamily="18" charset="0"/>
              </a:rPr>
              <a:t>A procedure for solving a mathematical problem in a finite number of steps that frequently involves recursive operations.</a:t>
            </a:r>
          </a:p>
          <a:p>
            <a:pPr marL="139700" indent="0">
              <a:buNone/>
            </a:pPr>
            <a:r>
              <a:rPr lang="en-GB" sz="2400" b="1" dirty="0">
                <a:solidFill>
                  <a:schemeClr val="tx1"/>
                </a:solidFill>
                <a:latin typeface="Times New Roman" pitchFamily="18" charset="0"/>
                <a:cs typeface="Times New Roman" pitchFamily="18" charset="0"/>
              </a:rPr>
              <a:t>Ex.</a:t>
            </a:r>
            <a:r>
              <a:rPr lang="en-GB" sz="2400" dirty="0">
                <a:solidFill>
                  <a:schemeClr val="tx1"/>
                </a:solidFill>
                <a:latin typeface="Times New Roman" pitchFamily="18" charset="0"/>
                <a:cs typeface="Times New Roman" pitchFamily="18" charset="0"/>
              </a:rPr>
              <a:t> An algorithm to add two numbers:</a:t>
            </a:r>
          </a:p>
          <a:p>
            <a:pPr marL="1054100" lvl="1" indent="-457200">
              <a:buFont typeface="+mj-lt"/>
              <a:buAutoNum type="arabicPeriod"/>
            </a:pPr>
            <a:r>
              <a:rPr lang="en-GB" sz="2000" dirty="0">
                <a:solidFill>
                  <a:schemeClr val="tx1"/>
                </a:solidFill>
                <a:latin typeface="Times New Roman" pitchFamily="18" charset="0"/>
                <a:cs typeface="Times New Roman" pitchFamily="18" charset="0"/>
              </a:rPr>
              <a:t>Take two number inputs</a:t>
            </a:r>
          </a:p>
          <a:p>
            <a:pPr marL="1054100" lvl="1" indent="-457200">
              <a:buFont typeface="+mj-lt"/>
              <a:buAutoNum type="arabicPeriod"/>
            </a:pPr>
            <a:r>
              <a:rPr lang="en-GB" sz="2000" dirty="0">
                <a:solidFill>
                  <a:schemeClr val="tx1"/>
                </a:solidFill>
                <a:latin typeface="Times New Roman" pitchFamily="18" charset="0"/>
                <a:cs typeface="Times New Roman" pitchFamily="18" charset="0"/>
              </a:rPr>
              <a:t>Add numbers using the + operator</a:t>
            </a:r>
          </a:p>
          <a:p>
            <a:pPr marL="1054100" lvl="1" indent="-457200">
              <a:buFont typeface="+mj-lt"/>
              <a:buAutoNum type="arabicPeriod"/>
            </a:pPr>
            <a:r>
              <a:rPr lang="en-GB" sz="2000" dirty="0">
                <a:solidFill>
                  <a:schemeClr val="tx1"/>
                </a:solidFill>
                <a:latin typeface="Times New Roman" pitchFamily="18" charset="0"/>
                <a:cs typeface="Times New Roman" pitchFamily="18" charset="0"/>
              </a:rPr>
              <a:t>Display the result</a:t>
            </a:r>
          </a:p>
          <a:p>
            <a:pPr marL="596900" indent="-457200" algn="just">
              <a:buFont typeface="+mj-lt"/>
              <a:buAutoNum type="arabicPeriod"/>
            </a:pPr>
            <a:endParaRPr lang="en-US" sz="2400" dirty="0">
              <a:solidFill>
                <a:schemeClr val="tx1"/>
              </a:solidFill>
              <a:latin typeface="Times New Roman" pitchFamily="18" charset="0"/>
              <a:cs typeface="Times New Roman" pitchFamily="18" charset="0"/>
            </a:endParaRP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86D7A10F-4FFA-4B71-85A7-05662433ECA4}" type="datetime1">
              <a:rPr lang="en-US" smtClean="0"/>
              <a:t>7/6/24</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379E-8E28-AFD0-8D16-CCA6D603CFAE}"/>
              </a:ext>
            </a:extLst>
          </p:cNvPr>
          <p:cNvSpPr>
            <a:spLocks noGrp="1"/>
          </p:cNvSpPr>
          <p:nvPr>
            <p:ph type="title"/>
          </p:nvPr>
        </p:nvSpPr>
        <p:spPr>
          <a:xfrm>
            <a:off x="311700" y="152389"/>
            <a:ext cx="8520600" cy="572700"/>
          </a:xfrm>
        </p:spPr>
        <p:txBody>
          <a:bodyPr/>
          <a:lstStyle/>
          <a:p>
            <a:r>
              <a:rPr lang="en-US" dirty="0"/>
              <a:t>Bubble Sort</a:t>
            </a:r>
          </a:p>
        </p:txBody>
      </p:sp>
      <p:sp>
        <p:nvSpPr>
          <p:cNvPr id="3" name="TextBox 2">
            <a:extLst>
              <a:ext uri="{FF2B5EF4-FFF2-40B4-BE49-F238E27FC236}">
                <a16:creationId xmlns:a16="http://schemas.microsoft.com/office/drawing/2014/main" id="{98C406A9-D80D-7101-D629-7CF38D00DF7A}"/>
              </a:ext>
            </a:extLst>
          </p:cNvPr>
          <p:cNvSpPr txBox="1"/>
          <p:nvPr/>
        </p:nvSpPr>
        <p:spPr>
          <a:xfrm>
            <a:off x="311700" y="783328"/>
            <a:ext cx="8520600" cy="646331"/>
          </a:xfrm>
          <a:prstGeom prst="rect">
            <a:avLst/>
          </a:prstGeom>
          <a:noFill/>
        </p:spPr>
        <p:txBody>
          <a:bodyPr wrap="square" rtlCol="0">
            <a:spAutoFit/>
          </a:bodyPr>
          <a:lstStyle/>
          <a:p>
            <a:r>
              <a:rPr lang="en-IN" sz="1800" b="0" i="0" dirty="0">
                <a:solidFill>
                  <a:schemeClr val="tx1"/>
                </a:solidFill>
                <a:effectLst/>
                <a:highlight>
                  <a:srgbClr val="FFFFFF"/>
                </a:highlight>
                <a:latin typeface="Nunito" pitchFamily="2" charset="77"/>
              </a:rPr>
              <a:t>Bubble Sort is the simplest sorting algorithm that works by repeatedly swapping the adjacent elements if they are in the wrong order. </a:t>
            </a:r>
            <a:endParaRPr lang="en-US" sz="1800" dirty="0">
              <a:solidFill>
                <a:schemeClr val="tx1"/>
              </a:solidFill>
            </a:endParaRPr>
          </a:p>
        </p:txBody>
      </p:sp>
      <p:sp>
        <p:nvSpPr>
          <p:cNvPr id="4" name="TextBox 3">
            <a:extLst>
              <a:ext uri="{FF2B5EF4-FFF2-40B4-BE49-F238E27FC236}">
                <a16:creationId xmlns:a16="http://schemas.microsoft.com/office/drawing/2014/main" id="{4B06684D-8361-73CA-A63D-B58C67C328D9}"/>
              </a:ext>
            </a:extLst>
          </p:cNvPr>
          <p:cNvSpPr txBox="1"/>
          <p:nvPr/>
        </p:nvSpPr>
        <p:spPr>
          <a:xfrm>
            <a:off x="311700" y="1487898"/>
            <a:ext cx="8324300" cy="646331"/>
          </a:xfrm>
          <a:prstGeom prst="rect">
            <a:avLst/>
          </a:prstGeom>
          <a:noFill/>
        </p:spPr>
        <p:txBody>
          <a:bodyPr wrap="square" rtlCol="0">
            <a:spAutoFit/>
          </a:bodyPr>
          <a:lstStyle/>
          <a:p>
            <a:r>
              <a:rPr lang="en-US" sz="1800" dirty="0">
                <a:solidFill>
                  <a:schemeClr val="tx1"/>
                </a:solidFill>
              </a:rPr>
              <a:t>Note : </a:t>
            </a:r>
            <a:r>
              <a:rPr lang="en-IN" sz="1800" b="0" i="0" dirty="0">
                <a:solidFill>
                  <a:schemeClr val="tx1"/>
                </a:solidFill>
                <a:effectLst/>
                <a:highlight>
                  <a:srgbClr val="FFFFFF"/>
                </a:highlight>
                <a:latin typeface="Nunito" pitchFamily="2" charset="77"/>
              </a:rPr>
              <a:t>This algorithm is not suitable for large data sets as its average and worst-case time complexity is quite high.</a:t>
            </a:r>
            <a:endParaRPr lang="en-US" sz="1800" dirty="0">
              <a:solidFill>
                <a:schemeClr val="tx1"/>
              </a:solidFill>
            </a:endParaRPr>
          </a:p>
        </p:txBody>
      </p:sp>
      <p:sp>
        <p:nvSpPr>
          <p:cNvPr id="5" name="TextBox 4">
            <a:extLst>
              <a:ext uri="{FF2B5EF4-FFF2-40B4-BE49-F238E27FC236}">
                <a16:creationId xmlns:a16="http://schemas.microsoft.com/office/drawing/2014/main" id="{D6A06076-17DC-F34E-22E9-56B4D06269E6}"/>
              </a:ext>
            </a:extLst>
          </p:cNvPr>
          <p:cNvSpPr txBox="1"/>
          <p:nvPr/>
        </p:nvSpPr>
        <p:spPr>
          <a:xfrm>
            <a:off x="311700" y="2319493"/>
            <a:ext cx="3275256" cy="400110"/>
          </a:xfrm>
          <a:prstGeom prst="rect">
            <a:avLst/>
          </a:prstGeom>
          <a:noFill/>
        </p:spPr>
        <p:txBody>
          <a:bodyPr wrap="none" rtlCol="0">
            <a:spAutoFit/>
          </a:bodyPr>
          <a:lstStyle/>
          <a:p>
            <a:r>
              <a:rPr lang="en-IN" sz="2000" b="1" dirty="0">
                <a:solidFill>
                  <a:schemeClr val="tx1"/>
                </a:solidFill>
                <a:effectLst/>
                <a:highlight>
                  <a:srgbClr val="F9F9F9"/>
                </a:highlight>
                <a:latin typeface="Nunito" pitchFamily="2" charset="77"/>
              </a:rPr>
              <a:t>In Bubble Sort algorithm, </a:t>
            </a:r>
            <a:endParaRPr lang="en-US" sz="2000" b="1" dirty="0">
              <a:solidFill>
                <a:schemeClr val="tx1"/>
              </a:solidFill>
            </a:endParaRPr>
          </a:p>
        </p:txBody>
      </p:sp>
      <p:sp>
        <p:nvSpPr>
          <p:cNvPr id="6" name="TextBox 5">
            <a:extLst>
              <a:ext uri="{FF2B5EF4-FFF2-40B4-BE49-F238E27FC236}">
                <a16:creationId xmlns:a16="http://schemas.microsoft.com/office/drawing/2014/main" id="{C6DA7B8A-6687-0309-341F-83F1F7428916}"/>
              </a:ext>
            </a:extLst>
          </p:cNvPr>
          <p:cNvSpPr txBox="1"/>
          <p:nvPr/>
        </p:nvSpPr>
        <p:spPr>
          <a:xfrm>
            <a:off x="311700" y="2719603"/>
            <a:ext cx="8520600" cy="2262671"/>
          </a:xfrm>
          <a:prstGeom prst="rect">
            <a:avLst/>
          </a:prstGeom>
          <a:noFill/>
        </p:spPr>
        <p:txBody>
          <a:bodyPr wrap="square" rtlCol="0">
            <a:spAutoFit/>
          </a:bodyPr>
          <a:lstStyle/>
          <a:p>
            <a:pPr marL="285750" indent="-285750" algn="l" fontAlgn="base">
              <a:lnSpc>
                <a:spcPct val="150000"/>
              </a:lnSpc>
              <a:buFont typeface="Arial" panose="020B0604020202020204" pitchFamily="34" charset="0"/>
              <a:buChar char="•"/>
            </a:pPr>
            <a:r>
              <a:rPr lang="en-IN" sz="1600" dirty="0">
                <a:solidFill>
                  <a:schemeClr val="tx1"/>
                </a:solidFill>
                <a:latin typeface="Nunito" pitchFamily="2" charset="77"/>
              </a:rPr>
              <a:t>T</a:t>
            </a:r>
            <a:r>
              <a:rPr lang="en-IN" sz="1600" b="0" dirty="0">
                <a:solidFill>
                  <a:schemeClr val="tx1"/>
                </a:solidFill>
                <a:effectLst/>
                <a:latin typeface="Nunito" pitchFamily="2" charset="77"/>
              </a:rPr>
              <a:t>raverse from left and compare adjacent elements and the higher one is placed at right side. </a:t>
            </a:r>
          </a:p>
          <a:p>
            <a:pPr marL="285750" indent="-285750" algn="l" fontAlgn="base">
              <a:lnSpc>
                <a:spcPct val="150000"/>
              </a:lnSpc>
              <a:buFont typeface="Arial" panose="020B0604020202020204" pitchFamily="34" charset="0"/>
              <a:buChar char="•"/>
            </a:pPr>
            <a:r>
              <a:rPr lang="en-IN" sz="1600" b="0" dirty="0">
                <a:solidFill>
                  <a:schemeClr val="tx1"/>
                </a:solidFill>
                <a:effectLst/>
                <a:latin typeface="Nunito" pitchFamily="2" charset="77"/>
              </a:rPr>
              <a:t>In this way, the largest element is moved to the rightmost end at first. </a:t>
            </a:r>
          </a:p>
          <a:p>
            <a:pPr marL="285750" indent="-285750" algn="l" fontAlgn="base">
              <a:lnSpc>
                <a:spcPct val="150000"/>
              </a:lnSpc>
              <a:buFont typeface="Arial" panose="020B0604020202020204" pitchFamily="34" charset="0"/>
              <a:buChar char="•"/>
            </a:pPr>
            <a:r>
              <a:rPr lang="en-IN" sz="1600" b="0" dirty="0">
                <a:solidFill>
                  <a:schemeClr val="tx1"/>
                </a:solidFill>
                <a:effectLst/>
                <a:latin typeface="Nunito" pitchFamily="2" charset="77"/>
              </a:rPr>
              <a:t>This process is then continued to find the second largest and place it and so on until the data is sorted.</a:t>
            </a:r>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9402311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85D2-5A58-25F1-A4E1-0454DB46DED5}"/>
              </a:ext>
            </a:extLst>
          </p:cNvPr>
          <p:cNvSpPr>
            <a:spLocks noGrp="1"/>
          </p:cNvSpPr>
          <p:nvPr>
            <p:ph type="title"/>
          </p:nvPr>
        </p:nvSpPr>
        <p:spPr/>
        <p:txBody>
          <a:bodyPr/>
          <a:lstStyle/>
          <a:p>
            <a:r>
              <a:rPr lang="en-IN" sz="2400" b="1" i="0" dirty="0">
                <a:solidFill>
                  <a:srgbClr val="273239"/>
                </a:solidFill>
                <a:effectLst/>
                <a:highlight>
                  <a:srgbClr val="FFFFFF"/>
                </a:highlight>
                <a:latin typeface="+mj-lt"/>
              </a:rPr>
              <a:t>Time Complexity Analysis of Bubble Sort:</a:t>
            </a:r>
            <a:br>
              <a:rPr lang="en-IN" sz="2400" b="1" i="0" dirty="0">
                <a:solidFill>
                  <a:srgbClr val="273239"/>
                </a:solidFill>
                <a:effectLst/>
                <a:highlight>
                  <a:srgbClr val="FFFFFF"/>
                </a:highlight>
                <a:latin typeface="+mj-lt"/>
              </a:rPr>
            </a:br>
            <a:endParaRPr lang="en-US" sz="2400" dirty="0">
              <a:latin typeface="+mj-lt"/>
            </a:endParaRPr>
          </a:p>
        </p:txBody>
      </p:sp>
      <p:sp>
        <p:nvSpPr>
          <p:cNvPr id="3" name="TextBox 2">
            <a:extLst>
              <a:ext uri="{FF2B5EF4-FFF2-40B4-BE49-F238E27FC236}">
                <a16:creationId xmlns:a16="http://schemas.microsoft.com/office/drawing/2014/main" id="{2CEA24FD-D5E6-F24E-D3E0-F636A3E5CEAF}"/>
              </a:ext>
            </a:extLst>
          </p:cNvPr>
          <p:cNvSpPr txBox="1"/>
          <p:nvPr/>
        </p:nvSpPr>
        <p:spPr>
          <a:xfrm>
            <a:off x="311700" y="1175658"/>
            <a:ext cx="8520600" cy="1384995"/>
          </a:xfrm>
          <a:prstGeom prst="rect">
            <a:avLst/>
          </a:prstGeom>
          <a:noFill/>
        </p:spPr>
        <p:txBody>
          <a:bodyPr wrap="square" rtlCol="0">
            <a:spAutoFit/>
          </a:bodyPr>
          <a:lstStyle/>
          <a:p>
            <a:r>
              <a:rPr lang="en-IN" sz="1800" b="1" i="0" dirty="0">
                <a:solidFill>
                  <a:schemeClr val="tx1"/>
                </a:solidFill>
                <a:effectLst/>
                <a:highlight>
                  <a:srgbClr val="FFFFFF"/>
                </a:highlight>
                <a:latin typeface="Nunito" pitchFamily="2" charset="77"/>
              </a:rPr>
              <a:t>Best Case Time Complexity Analysis of Bubble Sort: </a:t>
            </a:r>
            <a:r>
              <a:rPr lang="en-IN" sz="1800" b="1" i="0" dirty="0">
                <a:solidFill>
                  <a:srgbClr val="FF0000"/>
                </a:solidFill>
                <a:effectLst/>
                <a:highlight>
                  <a:srgbClr val="FFFFFF"/>
                </a:highlight>
                <a:latin typeface="Nunito" pitchFamily="2" charset="77"/>
              </a:rPr>
              <a:t>O(N)</a:t>
            </a:r>
          </a:p>
          <a:p>
            <a:endParaRPr lang="en-IN" sz="1800" b="1" i="0" dirty="0">
              <a:solidFill>
                <a:srgbClr val="FF0000"/>
              </a:solidFill>
              <a:effectLst/>
              <a:highlight>
                <a:srgbClr val="FFFFFF"/>
              </a:highlight>
              <a:latin typeface="Nunito" pitchFamily="2" charset="77"/>
            </a:endParaRPr>
          </a:p>
          <a:p>
            <a:r>
              <a:rPr lang="en-IN" sz="1600" b="0" i="0" dirty="0">
                <a:solidFill>
                  <a:schemeClr val="tx1"/>
                </a:solidFill>
                <a:effectLst/>
                <a:highlight>
                  <a:srgbClr val="FFFFFF"/>
                </a:highlight>
                <a:latin typeface="Nunito" pitchFamily="2" charset="77"/>
              </a:rPr>
              <a:t>The best case occurs when the array is already sorted. So the number of comparisons required is N-1 and the number of swaps required = 0. Hence the best case complexity is </a:t>
            </a:r>
            <a:r>
              <a:rPr lang="en-IN" sz="1600" b="1" i="0" dirty="0">
                <a:solidFill>
                  <a:schemeClr val="tx1"/>
                </a:solidFill>
                <a:effectLst/>
                <a:highlight>
                  <a:srgbClr val="FFFFFF"/>
                </a:highlight>
                <a:latin typeface="Nunito" pitchFamily="2" charset="77"/>
              </a:rPr>
              <a:t>O(N)</a:t>
            </a:r>
            <a:r>
              <a:rPr lang="en-IN" sz="1600" b="0" i="0" dirty="0">
                <a:solidFill>
                  <a:schemeClr val="tx1"/>
                </a:solidFill>
                <a:effectLst/>
                <a:highlight>
                  <a:srgbClr val="FFFFFF"/>
                </a:highlight>
                <a:latin typeface="Nunito" pitchFamily="2" charset="77"/>
              </a:rPr>
              <a:t>.</a:t>
            </a:r>
            <a:endParaRPr lang="en-IN" sz="1600" b="1" i="0" dirty="0">
              <a:solidFill>
                <a:schemeClr val="tx1"/>
              </a:solidFill>
              <a:effectLst/>
              <a:highlight>
                <a:srgbClr val="FFFFFF"/>
              </a:highlight>
              <a:latin typeface="Nunito" pitchFamily="2" charset="77"/>
            </a:endParaRPr>
          </a:p>
        </p:txBody>
      </p:sp>
      <p:sp>
        <p:nvSpPr>
          <p:cNvPr id="4" name="TextBox 3">
            <a:extLst>
              <a:ext uri="{FF2B5EF4-FFF2-40B4-BE49-F238E27FC236}">
                <a16:creationId xmlns:a16="http://schemas.microsoft.com/office/drawing/2014/main" id="{D78169A9-759D-8A7D-1628-9EFE6F7EAFB4}"/>
              </a:ext>
            </a:extLst>
          </p:cNvPr>
          <p:cNvSpPr txBox="1"/>
          <p:nvPr/>
        </p:nvSpPr>
        <p:spPr>
          <a:xfrm>
            <a:off x="311700" y="2703377"/>
            <a:ext cx="8520600" cy="1631216"/>
          </a:xfrm>
          <a:prstGeom prst="rect">
            <a:avLst/>
          </a:prstGeom>
          <a:noFill/>
        </p:spPr>
        <p:txBody>
          <a:bodyPr wrap="square" rtlCol="0">
            <a:spAutoFit/>
          </a:bodyPr>
          <a:lstStyle/>
          <a:p>
            <a:r>
              <a:rPr lang="en-IN" sz="1800" b="1" i="0" dirty="0">
                <a:solidFill>
                  <a:schemeClr val="tx1"/>
                </a:solidFill>
                <a:effectLst/>
                <a:highlight>
                  <a:srgbClr val="FFFFFF"/>
                </a:highlight>
                <a:latin typeface="Nunito" pitchFamily="2" charset="77"/>
              </a:rPr>
              <a:t>Worst Case Time Complexity Analysis of Bubble Sort: </a:t>
            </a:r>
            <a:r>
              <a:rPr lang="en-IN" sz="1800" b="1" i="0" dirty="0">
                <a:solidFill>
                  <a:srgbClr val="FF0000"/>
                </a:solidFill>
                <a:effectLst/>
                <a:highlight>
                  <a:srgbClr val="FFFFFF"/>
                </a:highlight>
                <a:latin typeface="Nunito" pitchFamily="2" charset="77"/>
              </a:rPr>
              <a:t>O(N</a:t>
            </a:r>
            <a:r>
              <a:rPr lang="en-IN" sz="1800" b="1" i="0" baseline="30000" dirty="0">
                <a:solidFill>
                  <a:srgbClr val="FF0000"/>
                </a:solidFill>
                <a:effectLst/>
                <a:highlight>
                  <a:srgbClr val="FFFFFF"/>
                </a:highlight>
                <a:latin typeface="Nunito" pitchFamily="2" charset="77"/>
              </a:rPr>
              <a:t>2</a:t>
            </a:r>
            <a:r>
              <a:rPr lang="en-IN" sz="1800" b="1" i="0" dirty="0">
                <a:solidFill>
                  <a:srgbClr val="FF0000"/>
                </a:solidFill>
                <a:effectLst/>
                <a:highlight>
                  <a:srgbClr val="FFFFFF"/>
                </a:highlight>
                <a:latin typeface="Nunito" pitchFamily="2" charset="77"/>
              </a:rPr>
              <a:t>)</a:t>
            </a:r>
          </a:p>
          <a:p>
            <a:endParaRPr lang="en-IN" sz="1800" b="1" dirty="0">
              <a:solidFill>
                <a:srgbClr val="FF0000"/>
              </a:solidFill>
              <a:highlight>
                <a:srgbClr val="FFFFFF"/>
              </a:highlight>
              <a:latin typeface="Nunito" pitchFamily="2" charset="77"/>
            </a:endParaRPr>
          </a:p>
          <a:p>
            <a:r>
              <a:rPr lang="en-IN" sz="1600" b="0" i="0" dirty="0">
                <a:solidFill>
                  <a:schemeClr val="tx1"/>
                </a:solidFill>
                <a:effectLst/>
                <a:highlight>
                  <a:srgbClr val="FFFFFF"/>
                </a:highlight>
                <a:latin typeface="Nunito" pitchFamily="2" charset="77"/>
              </a:rPr>
              <a:t>The worst-case condition for bubble sort occurs when elements of the array are arranged in decreasing order.</a:t>
            </a:r>
            <a:br>
              <a:rPr lang="en-IN" sz="1600" dirty="0">
                <a:solidFill>
                  <a:schemeClr val="tx1"/>
                </a:solidFill>
              </a:rPr>
            </a:br>
            <a:r>
              <a:rPr lang="en-IN" sz="1600" b="0" i="0" dirty="0">
                <a:solidFill>
                  <a:schemeClr val="tx1"/>
                </a:solidFill>
                <a:effectLst/>
                <a:highlight>
                  <a:srgbClr val="FFFFFF"/>
                </a:highlight>
                <a:latin typeface="Nunito" pitchFamily="2" charset="77"/>
              </a:rPr>
              <a:t>In the worst case, the total number of iterations or passes required to sort a given array is </a:t>
            </a:r>
            <a:r>
              <a:rPr lang="en-IN" sz="1600" b="1" i="0" dirty="0">
                <a:solidFill>
                  <a:schemeClr val="tx1"/>
                </a:solidFill>
                <a:effectLst/>
                <a:highlight>
                  <a:srgbClr val="FFFFFF"/>
                </a:highlight>
                <a:latin typeface="Nunito" pitchFamily="2" charset="77"/>
              </a:rPr>
              <a:t>(N-1). </a:t>
            </a:r>
            <a:r>
              <a:rPr lang="en-IN" sz="1600" b="0" i="0" dirty="0">
                <a:solidFill>
                  <a:schemeClr val="tx1"/>
                </a:solidFill>
                <a:effectLst/>
                <a:highlight>
                  <a:srgbClr val="FFFFFF"/>
                </a:highlight>
                <a:latin typeface="Nunito" pitchFamily="2" charset="77"/>
              </a:rPr>
              <a:t>where ‘N’ is the number of elements present in the array.</a:t>
            </a:r>
            <a:endParaRPr lang="en-IN" sz="1600" b="1" i="0" dirty="0">
              <a:solidFill>
                <a:schemeClr val="tx1"/>
              </a:solidFill>
              <a:effectLst/>
              <a:highlight>
                <a:srgbClr val="FFFFFF"/>
              </a:highlight>
              <a:latin typeface="Nunito" pitchFamily="2" charset="77"/>
            </a:endParaRPr>
          </a:p>
        </p:txBody>
      </p:sp>
    </p:spTree>
    <p:extLst>
      <p:ext uri="{BB962C8B-B14F-4D97-AF65-F5344CB8AC3E}">
        <p14:creationId xmlns:p14="http://schemas.microsoft.com/office/powerpoint/2010/main" val="1396279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4463-9B89-11BB-74FF-40718D30EF13}"/>
              </a:ext>
            </a:extLst>
          </p:cNvPr>
          <p:cNvSpPr>
            <a:spLocks noGrp="1"/>
          </p:cNvSpPr>
          <p:nvPr>
            <p:ph type="title"/>
          </p:nvPr>
        </p:nvSpPr>
        <p:spPr/>
        <p:txBody>
          <a:bodyPr/>
          <a:lstStyle/>
          <a:p>
            <a:r>
              <a:rPr lang="en-US" dirty="0"/>
              <a:t>Advantages and Disadvantages of bubble sort</a:t>
            </a:r>
          </a:p>
        </p:txBody>
      </p:sp>
      <p:sp>
        <p:nvSpPr>
          <p:cNvPr id="4" name="TextBox 3">
            <a:extLst>
              <a:ext uri="{FF2B5EF4-FFF2-40B4-BE49-F238E27FC236}">
                <a16:creationId xmlns:a16="http://schemas.microsoft.com/office/drawing/2014/main" id="{8F55819B-C4AC-DCA3-4705-44B4720AC1A3}"/>
              </a:ext>
            </a:extLst>
          </p:cNvPr>
          <p:cNvSpPr txBox="1"/>
          <p:nvPr/>
        </p:nvSpPr>
        <p:spPr>
          <a:xfrm>
            <a:off x="311700" y="1199771"/>
            <a:ext cx="8520600" cy="3539430"/>
          </a:xfrm>
          <a:prstGeom prst="rect">
            <a:avLst/>
          </a:prstGeom>
          <a:noFill/>
        </p:spPr>
        <p:txBody>
          <a:bodyPr wrap="square">
            <a:spAutoFit/>
          </a:bodyPr>
          <a:lstStyle/>
          <a:p>
            <a:pPr algn="l" fontAlgn="base"/>
            <a:r>
              <a:rPr lang="en-IN" sz="2000" b="1" i="0" dirty="0">
                <a:solidFill>
                  <a:schemeClr val="tx1"/>
                </a:solidFill>
                <a:effectLst/>
                <a:highlight>
                  <a:srgbClr val="FFFFFF"/>
                </a:highlight>
                <a:latin typeface="Arial" panose="020B0604020202020204" pitchFamily="34" charset="0"/>
                <a:cs typeface="Arial" panose="020B0604020202020204" pitchFamily="34" charset="0"/>
              </a:rPr>
              <a:t>Advantages of Bubble Sort:</a:t>
            </a:r>
          </a:p>
          <a:p>
            <a:pPr algn="l" fontAlgn="base"/>
            <a:endParaRPr lang="en-IN" sz="2000" b="1" i="0" dirty="0">
              <a:solidFill>
                <a:schemeClr val="tx1"/>
              </a:solidFill>
              <a:effectLst/>
              <a:highlight>
                <a:srgbClr val="FFFFFF"/>
              </a:highligh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IN" sz="1600" b="0" i="0" dirty="0">
                <a:solidFill>
                  <a:schemeClr val="tx1"/>
                </a:solidFill>
                <a:effectLst/>
                <a:highlight>
                  <a:srgbClr val="FFFFFF"/>
                </a:highlight>
                <a:latin typeface="Nunito" pitchFamily="2" charset="77"/>
              </a:rPr>
              <a:t>Bubble sort is easy to understand and implement.</a:t>
            </a:r>
          </a:p>
          <a:p>
            <a:pPr marL="285750" indent="-285750" algn="l" fontAlgn="base">
              <a:buFont typeface="Arial" panose="020B0604020202020204" pitchFamily="34" charset="0"/>
              <a:buChar char="•"/>
            </a:pPr>
            <a:r>
              <a:rPr lang="en-IN" sz="1600" b="0" i="0" dirty="0">
                <a:solidFill>
                  <a:schemeClr val="tx1"/>
                </a:solidFill>
                <a:effectLst/>
                <a:highlight>
                  <a:srgbClr val="FFFFFF"/>
                </a:highlight>
                <a:latin typeface="Nunito" pitchFamily="2" charset="77"/>
              </a:rPr>
              <a:t>It does not require any additional memory space.</a:t>
            </a:r>
          </a:p>
          <a:p>
            <a:pPr marL="285750" indent="-285750" algn="l" fontAlgn="base">
              <a:buFont typeface="Arial" panose="020B0604020202020204" pitchFamily="34" charset="0"/>
              <a:buChar char="•"/>
            </a:pPr>
            <a:r>
              <a:rPr lang="en-IN" sz="1600" b="0" i="0" dirty="0">
                <a:solidFill>
                  <a:schemeClr val="tx1"/>
                </a:solidFill>
                <a:effectLst/>
                <a:highlight>
                  <a:srgbClr val="FFFFFF"/>
                </a:highlight>
                <a:latin typeface="Nunito" pitchFamily="2" charset="77"/>
              </a:rPr>
              <a:t>It is a stable sorting algorithm, meaning that elements with the same key value maintain their relative order in the sorted output.</a:t>
            </a:r>
          </a:p>
          <a:p>
            <a:pPr algn="l" fontAlgn="base"/>
            <a:endParaRPr lang="en-IN" sz="1600" b="0" i="0" dirty="0">
              <a:solidFill>
                <a:schemeClr val="tx1"/>
              </a:solidFill>
              <a:effectLst/>
              <a:highlight>
                <a:srgbClr val="FFFFFF"/>
              </a:highlight>
              <a:latin typeface="Nunito" pitchFamily="2" charset="77"/>
            </a:endParaRPr>
          </a:p>
          <a:p>
            <a:pPr algn="l" fontAlgn="base"/>
            <a:r>
              <a:rPr lang="en-IN" sz="2000" b="1" i="0" dirty="0">
                <a:solidFill>
                  <a:schemeClr val="tx1"/>
                </a:solidFill>
                <a:effectLst/>
                <a:highlight>
                  <a:srgbClr val="FFFFFF"/>
                </a:highlight>
                <a:latin typeface="Arial" panose="020B0604020202020204" pitchFamily="34" charset="0"/>
                <a:cs typeface="Arial" panose="020B0604020202020204" pitchFamily="34" charset="0"/>
              </a:rPr>
              <a:t>Disadvantages of Bubble Sort:</a:t>
            </a:r>
          </a:p>
          <a:p>
            <a:pPr algn="l" fontAlgn="base"/>
            <a:endParaRPr lang="en-IN" sz="2000" b="1" i="0" dirty="0">
              <a:solidFill>
                <a:schemeClr val="tx1"/>
              </a:solidFill>
              <a:effectLst/>
              <a:highlight>
                <a:srgbClr val="FFFFFF"/>
              </a:highligh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IN" sz="1600" b="0" i="0" dirty="0">
                <a:solidFill>
                  <a:schemeClr val="tx1"/>
                </a:solidFill>
                <a:effectLst/>
                <a:highlight>
                  <a:srgbClr val="FFFFFF"/>
                </a:highlight>
                <a:latin typeface="Nunito" pitchFamily="2" charset="77"/>
              </a:rPr>
              <a:t>Bubble sort has a time complexity of O(N</a:t>
            </a:r>
            <a:r>
              <a:rPr lang="en-IN" sz="1600" b="0" i="0" baseline="30000" dirty="0">
                <a:solidFill>
                  <a:schemeClr val="tx1"/>
                </a:solidFill>
                <a:effectLst/>
                <a:highlight>
                  <a:srgbClr val="FFFFFF"/>
                </a:highlight>
                <a:latin typeface="Nunito" pitchFamily="2" charset="77"/>
              </a:rPr>
              <a:t>2</a:t>
            </a:r>
            <a:r>
              <a:rPr lang="en-IN" sz="1600" b="0" i="0" dirty="0">
                <a:solidFill>
                  <a:schemeClr val="tx1"/>
                </a:solidFill>
                <a:effectLst/>
                <a:highlight>
                  <a:srgbClr val="FFFFFF"/>
                </a:highlight>
                <a:latin typeface="Nunito" pitchFamily="2" charset="77"/>
              </a:rPr>
              <a:t>) which makes it very slow for large data sets.</a:t>
            </a:r>
          </a:p>
          <a:p>
            <a:pPr marL="285750" indent="-285750" algn="l" fontAlgn="base">
              <a:buFont typeface="Arial" panose="020B0604020202020204" pitchFamily="34" charset="0"/>
              <a:buChar char="•"/>
            </a:pPr>
            <a:r>
              <a:rPr lang="en-IN" sz="1600" b="0" i="0" dirty="0">
                <a:solidFill>
                  <a:schemeClr val="tx1"/>
                </a:solidFill>
                <a:effectLst/>
                <a:highlight>
                  <a:srgbClr val="FFFFFF"/>
                </a:highlight>
                <a:latin typeface="Nunito" pitchFamily="2" charset="77"/>
              </a:rPr>
              <a:t>Bubble sort is a comparison-based sorting algorithm, which means that it requires a comparison operator to determine the relative order of elements in the input data set. It can limit the efficiency of the algorithm in certain cases.</a:t>
            </a:r>
          </a:p>
        </p:txBody>
      </p:sp>
    </p:spTree>
    <p:extLst>
      <p:ext uri="{BB962C8B-B14F-4D97-AF65-F5344CB8AC3E}">
        <p14:creationId xmlns:p14="http://schemas.microsoft.com/office/powerpoint/2010/main" val="844183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C2D-10F7-4162-F4F2-3716BF7D8327}"/>
              </a:ext>
            </a:extLst>
          </p:cNvPr>
          <p:cNvSpPr>
            <a:spLocks noGrp="1"/>
          </p:cNvSpPr>
          <p:nvPr>
            <p:ph type="title"/>
          </p:nvPr>
        </p:nvSpPr>
        <p:spPr>
          <a:xfrm>
            <a:off x="311700" y="238888"/>
            <a:ext cx="8520600" cy="572700"/>
          </a:xfrm>
        </p:spPr>
        <p:txBody>
          <a:bodyPr/>
          <a:lstStyle/>
          <a:p>
            <a:r>
              <a:rPr lang="en-US" dirty="0"/>
              <a:t>Bubble Sort</a:t>
            </a:r>
          </a:p>
        </p:txBody>
      </p:sp>
      <p:sp>
        <p:nvSpPr>
          <p:cNvPr id="3" name="TextBox 2">
            <a:extLst>
              <a:ext uri="{FF2B5EF4-FFF2-40B4-BE49-F238E27FC236}">
                <a16:creationId xmlns:a16="http://schemas.microsoft.com/office/drawing/2014/main" id="{AAE2C893-55B6-08F5-999D-A95B088205D1}"/>
              </a:ext>
            </a:extLst>
          </p:cNvPr>
          <p:cNvSpPr txBox="1"/>
          <p:nvPr/>
        </p:nvSpPr>
        <p:spPr>
          <a:xfrm>
            <a:off x="311700" y="1277257"/>
            <a:ext cx="8520600" cy="1107996"/>
          </a:xfrm>
          <a:prstGeom prst="rect">
            <a:avLst/>
          </a:prstGeom>
          <a:solidFill>
            <a:schemeClr val="bg1"/>
          </a:solidFill>
        </p:spPr>
        <p:txBody>
          <a:bodyPr wrap="square" rtlCol="0">
            <a:spAutoFit/>
          </a:bodyPr>
          <a:lstStyle/>
          <a:p>
            <a:endParaRPr lang="en-IN" sz="2400" dirty="0">
              <a:solidFill>
                <a:srgbClr val="BCBEC4"/>
              </a:solidFill>
              <a:effectLst/>
              <a:highlight>
                <a:srgbClr val="1E1F22"/>
              </a:highlight>
            </a:endParaRPr>
          </a:p>
          <a:p>
            <a:endParaRPr lang="en-IN" sz="2400" dirty="0">
              <a:solidFill>
                <a:schemeClr val="tx1"/>
              </a:solidFill>
              <a:effectLst/>
              <a:highlight>
                <a:srgbClr val="1E1F22"/>
              </a:highlight>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C97A50-9897-9161-2471-2F70A470C76B}"/>
              </a:ext>
            </a:extLst>
          </p:cNvPr>
          <p:cNvSpPr txBox="1"/>
          <p:nvPr/>
        </p:nvSpPr>
        <p:spPr>
          <a:xfrm>
            <a:off x="6052457" y="1461922"/>
            <a:ext cx="2541080" cy="1384995"/>
          </a:xfrm>
          <a:prstGeom prst="rect">
            <a:avLst/>
          </a:prstGeom>
          <a:noFill/>
          <a:ln>
            <a:solidFill>
              <a:schemeClr val="tx1"/>
            </a:solidFill>
          </a:ln>
        </p:spPr>
        <p:txBody>
          <a:bodyPr wrap="none" rtlCol="0">
            <a:spAutoFit/>
          </a:bodyPr>
          <a:lstStyle/>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 Example usage:</a:t>
            </a:r>
          </a:p>
          <a:p>
            <a:r>
              <a:rPr lang="en-US" sz="1400" dirty="0" err="1">
                <a:solidFill>
                  <a:schemeClr val="tx1"/>
                </a:solidFill>
                <a:latin typeface="Times New Roman" panose="02020603050405020304" pitchFamily="18" charset="0"/>
                <a:cs typeface="Times New Roman" panose="02020603050405020304" pitchFamily="18" charset="0"/>
              </a:rPr>
              <a:t>nums</a:t>
            </a:r>
            <a:r>
              <a:rPr lang="en-US" sz="1400" dirty="0">
                <a:solidFill>
                  <a:schemeClr val="tx1"/>
                </a:solidFill>
                <a:latin typeface="Times New Roman" panose="02020603050405020304" pitchFamily="18" charset="0"/>
                <a:cs typeface="Times New Roman" panose="02020603050405020304" pitchFamily="18" charset="0"/>
              </a:rPr>
              <a:t> = [5, 2, 8, 3, 1, 6, 4]</a:t>
            </a:r>
          </a:p>
          <a:p>
            <a:r>
              <a:rPr lang="en-US" sz="1400" dirty="0">
                <a:solidFill>
                  <a:schemeClr val="tx1"/>
                </a:solidFill>
                <a:latin typeface="Times New Roman" panose="02020603050405020304" pitchFamily="18" charset="0"/>
                <a:cs typeface="Times New Roman" panose="02020603050405020304" pitchFamily="18" charset="0"/>
              </a:rPr>
              <a:t>sort(</a:t>
            </a:r>
            <a:r>
              <a:rPr lang="en-US" sz="1400" dirty="0" err="1">
                <a:solidFill>
                  <a:schemeClr val="tx1"/>
                </a:solidFill>
                <a:latin typeface="Times New Roman" panose="02020603050405020304" pitchFamily="18" charset="0"/>
                <a:cs typeface="Times New Roman" panose="02020603050405020304" pitchFamily="18" charset="0"/>
              </a:rPr>
              <a:t>nums</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print(</a:t>
            </a:r>
            <a:r>
              <a:rPr lang="en-US" sz="1400" dirty="0" err="1">
                <a:solidFill>
                  <a:schemeClr val="tx1"/>
                </a:solidFill>
                <a:latin typeface="Times New Roman" panose="02020603050405020304" pitchFamily="18" charset="0"/>
                <a:cs typeface="Times New Roman" panose="02020603050405020304" pitchFamily="18" charset="0"/>
              </a:rPr>
              <a:t>nums</a:t>
            </a:r>
            <a:r>
              <a:rPr lang="en-US" sz="1400" dirty="0">
                <a:solidFill>
                  <a:schemeClr val="tx1"/>
                </a:solidFill>
                <a:latin typeface="Times New Roman" panose="02020603050405020304" pitchFamily="18" charset="0"/>
                <a:cs typeface="Times New Roman" panose="02020603050405020304" pitchFamily="18" charset="0"/>
              </a:rPr>
              <a:t>)  # [1, 2, 3, 4, 5, 6, 8]</a:t>
            </a:r>
          </a:p>
          <a:p>
            <a:endParaRPr lang="en-US" dirty="0"/>
          </a:p>
        </p:txBody>
      </p:sp>
      <p:sp>
        <p:nvSpPr>
          <p:cNvPr id="6" name="TextBox 5">
            <a:extLst>
              <a:ext uri="{FF2B5EF4-FFF2-40B4-BE49-F238E27FC236}">
                <a16:creationId xmlns:a16="http://schemas.microsoft.com/office/drawing/2014/main" id="{80758E4A-6F6A-BD7A-54EF-907ED5D60588}"/>
              </a:ext>
            </a:extLst>
          </p:cNvPr>
          <p:cNvSpPr txBox="1"/>
          <p:nvPr/>
        </p:nvSpPr>
        <p:spPr>
          <a:xfrm>
            <a:off x="491066" y="1157810"/>
            <a:ext cx="3951723" cy="2246769"/>
          </a:xfrm>
          <a:prstGeom prst="rect">
            <a:avLst/>
          </a:prstGeom>
          <a:noFill/>
        </p:spPr>
        <p:txBody>
          <a:bodyPr wrap="none" rtlCol="0">
            <a:spAutoFit/>
          </a:bodyPr>
          <a:lstStyle/>
          <a:p>
            <a:r>
              <a:rPr lang="en-US" sz="2000" dirty="0">
                <a:solidFill>
                  <a:schemeClr val="tx1"/>
                </a:solidFill>
              </a:rPr>
              <a:t>def sort(</a:t>
            </a:r>
            <a:r>
              <a:rPr lang="en-US" sz="2000" dirty="0" err="1">
                <a:solidFill>
                  <a:schemeClr val="tx1"/>
                </a:solidFill>
              </a:rPr>
              <a:t>nums</a:t>
            </a:r>
            <a:r>
              <a:rPr lang="en-US" sz="2000" dirty="0">
                <a:solidFill>
                  <a:schemeClr val="tx1"/>
                </a:solidFill>
              </a:rPr>
              <a:t>):</a:t>
            </a:r>
          </a:p>
          <a:p>
            <a:r>
              <a:rPr lang="en-US" sz="2000" dirty="0">
                <a:solidFill>
                  <a:schemeClr val="tx1"/>
                </a:solidFill>
              </a:rPr>
              <a:t>for I in range (</a:t>
            </a:r>
            <a:r>
              <a:rPr lang="en-US" sz="2000" dirty="0" err="1">
                <a:solidFill>
                  <a:schemeClr val="tx1"/>
                </a:solidFill>
              </a:rPr>
              <a:t>len</a:t>
            </a:r>
            <a:r>
              <a:rPr lang="en-US" sz="2000" dirty="0">
                <a:solidFill>
                  <a:schemeClr val="tx1"/>
                </a:solidFill>
              </a:rPr>
              <a:t>(</a:t>
            </a:r>
            <a:r>
              <a:rPr lang="en-US" sz="2000" dirty="0" err="1">
                <a:solidFill>
                  <a:schemeClr val="tx1"/>
                </a:solidFill>
              </a:rPr>
              <a:t>nums</a:t>
            </a:r>
            <a:r>
              <a:rPr lang="en-US" sz="2000" dirty="0">
                <a:solidFill>
                  <a:schemeClr val="tx1"/>
                </a:solidFill>
              </a:rPr>
              <a:t>)-1, 0, -1):</a:t>
            </a:r>
          </a:p>
          <a:p>
            <a:r>
              <a:rPr lang="en-US" sz="2000" dirty="0">
                <a:solidFill>
                  <a:schemeClr val="tx1"/>
                </a:solidFill>
              </a:rPr>
              <a:t>for j in range(</a:t>
            </a:r>
            <a:r>
              <a:rPr lang="en-US" sz="2000" dirty="0" err="1">
                <a:solidFill>
                  <a:schemeClr val="tx1"/>
                </a:solidFill>
              </a:rPr>
              <a:t>i</a:t>
            </a:r>
            <a:r>
              <a:rPr lang="en-US" sz="2000" dirty="0">
                <a:solidFill>
                  <a:schemeClr val="tx1"/>
                </a:solidFill>
              </a:rPr>
              <a:t>):</a:t>
            </a:r>
          </a:p>
          <a:p>
            <a:r>
              <a:rPr lang="en-US" sz="2000" dirty="0">
                <a:solidFill>
                  <a:schemeClr val="tx1"/>
                </a:solidFill>
              </a:rPr>
              <a:t>if </a:t>
            </a:r>
            <a:r>
              <a:rPr lang="en-US" sz="2000" dirty="0" err="1">
                <a:solidFill>
                  <a:schemeClr val="tx1"/>
                </a:solidFill>
              </a:rPr>
              <a:t>nums</a:t>
            </a:r>
            <a:r>
              <a:rPr lang="en-US" sz="2000" dirty="0">
                <a:solidFill>
                  <a:schemeClr val="tx1"/>
                </a:solidFill>
              </a:rPr>
              <a:t>[j] &gt; </a:t>
            </a:r>
            <a:r>
              <a:rPr lang="en-US" sz="2000" dirty="0" err="1">
                <a:solidFill>
                  <a:schemeClr val="tx1"/>
                </a:solidFill>
              </a:rPr>
              <a:t>nums</a:t>
            </a:r>
            <a:r>
              <a:rPr lang="en-US" sz="2000" dirty="0">
                <a:solidFill>
                  <a:schemeClr val="tx1"/>
                </a:solidFill>
              </a:rPr>
              <a:t>[j+1]:</a:t>
            </a:r>
          </a:p>
          <a:p>
            <a:r>
              <a:rPr lang="en-US" sz="2000" dirty="0">
                <a:solidFill>
                  <a:schemeClr val="tx1"/>
                </a:solidFill>
              </a:rPr>
              <a:t>temp = </a:t>
            </a:r>
            <a:r>
              <a:rPr lang="en-US" sz="2000" dirty="0" err="1">
                <a:solidFill>
                  <a:schemeClr val="tx1"/>
                </a:solidFill>
              </a:rPr>
              <a:t>nums</a:t>
            </a:r>
            <a:r>
              <a:rPr lang="en-US" sz="2000" dirty="0">
                <a:solidFill>
                  <a:schemeClr val="tx1"/>
                </a:solidFill>
              </a:rPr>
              <a:t>[j]</a:t>
            </a:r>
          </a:p>
          <a:p>
            <a:r>
              <a:rPr lang="en-US" sz="2000" dirty="0" err="1">
                <a:solidFill>
                  <a:schemeClr val="tx1"/>
                </a:solidFill>
              </a:rPr>
              <a:t>nums</a:t>
            </a:r>
            <a:r>
              <a:rPr lang="en-US" sz="2000" dirty="0">
                <a:solidFill>
                  <a:schemeClr val="tx1"/>
                </a:solidFill>
              </a:rPr>
              <a:t>[j] = </a:t>
            </a:r>
            <a:r>
              <a:rPr lang="en-US" sz="2000" dirty="0" err="1">
                <a:solidFill>
                  <a:schemeClr val="tx1"/>
                </a:solidFill>
              </a:rPr>
              <a:t>nums</a:t>
            </a:r>
            <a:r>
              <a:rPr lang="en-US" sz="2000" dirty="0">
                <a:solidFill>
                  <a:schemeClr val="tx1"/>
                </a:solidFill>
              </a:rPr>
              <a:t>[j+1]</a:t>
            </a:r>
          </a:p>
          <a:p>
            <a:r>
              <a:rPr lang="en-US" sz="2000" dirty="0" err="1">
                <a:solidFill>
                  <a:schemeClr val="tx1"/>
                </a:solidFill>
              </a:rPr>
              <a:t>nums</a:t>
            </a:r>
            <a:r>
              <a:rPr lang="en-US" sz="2000" dirty="0">
                <a:solidFill>
                  <a:schemeClr val="tx1"/>
                </a:solidFill>
              </a:rPr>
              <a:t>[j+1] = temp</a:t>
            </a:r>
          </a:p>
        </p:txBody>
      </p:sp>
    </p:spTree>
    <p:extLst>
      <p:ext uri="{BB962C8B-B14F-4D97-AF65-F5344CB8AC3E}">
        <p14:creationId xmlns:p14="http://schemas.microsoft.com/office/powerpoint/2010/main" val="822813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F223-033C-2FE4-7373-814B27F7E4BB}"/>
              </a:ext>
            </a:extLst>
          </p:cNvPr>
          <p:cNvSpPr>
            <a:spLocks noGrp="1"/>
          </p:cNvSpPr>
          <p:nvPr>
            <p:ph type="title"/>
          </p:nvPr>
        </p:nvSpPr>
        <p:spPr>
          <a:xfrm>
            <a:off x="311700" y="155704"/>
            <a:ext cx="8520600" cy="572700"/>
          </a:xfrm>
        </p:spPr>
        <p:txBody>
          <a:bodyPr/>
          <a:lstStyle/>
          <a:p>
            <a:r>
              <a:rPr lang="en-US" dirty="0"/>
              <a:t>Bubble Sort (using recursion)</a:t>
            </a:r>
          </a:p>
        </p:txBody>
      </p:sp>
      <p:sp>
        <p:nvSpPr>
          <p:cNvPr id="3" name="TextBox 2">
            <a:extLst>
              <a:ext uri="{FF2B5EF4-FFF2-40B4-BE49-F238E27FC236}">
                <a16:creationId xmlns:a16="http://schemas.microsoft.com/office/drawing/2014/main" id="{5D8C2A28-9A66-82EF-7DDA-0E4C1F5E78F2}"/>
              </a:ext>
            </a:extLst>
          </p:cNvPr>
          <p:cNvSpPr txBox="1"/>
          <p:nvPr/>
        </p:nvSpPr>
        <p:spPr>
          <a:xfrm>
            <a:off x="311700" y="1017478"/>
            <a:ext cx="8520600" cy="3970318"/>
          </a:xfrm>
          <a:prstGeom prst="rect">
            <a:avLst/>
          </a:prstGeom>
          <a:noFill/>
        </p:spPr>
        <p:txBody>
          <a:bodyPr wrap="square" rtlCol="0">
            <a:spAutoFit/>
          </a:bodyPr>
          <a:lstStyle/>
          <a:p>
            <a:r>
              <a:rPr lang="en-US" sz="1800" dirty="0"/>
              <a:t>def </a:t>
            </a:r>
            <a:r>
              <a:rPr lang="en-US" sz="1800" dirty="0" err="1"/>
              <a:t>bubble_sort</a:t>
            </a:r>
            <a:r>
              <a:rPr lang="en-US" sz="1800" dirty="0"/>
              <a:t>(</a:t>
            </a:r>
            <a:r>
              <a:rPr lang="en-US" sz="1800" dirty="0" err="1"/>
              <a:t>arr</a:t>
            </a:r>
            <a:r>
              <a:rPr lang="en-US" sz="1800" dirty="0"/>
              <a:t>, n=None):</a:t>
            </a:r>
          </a:p>
          <a:p>
            <a:r>
              <a:rPr lang="en-US" sz="1800" dirty="0"/>
              <a:t>    if n is None:</a:t>
            </a:r>
          </a:p>
          <a:p>
            <a:r>
              <a:rPr lang="en-US" sz="1800" dirty="0"/>
              <a:t>        n = </a:t>
            </a:r>
            <a:r>
              <a:rPr lang="en-US" sz="1800" dirty="0" err="1"/>
              <a:t>len</a:t>
            </a:r>
            <a:r>
              <a:rPr lang="en-US" sz="1800" dirty="0"/>
              <a:t>(</a:t>
            </a:r>
            <a:r>
              <a:rPr lang="en-US" sz="1800" dirty="0" err="1"/>
              <a:t>arr</a:t>
            </a:r>
            <a:r>
              <a:rPr lang="en-US" sz="1800" dirty="0"/>
              <a:t>) - 1</a:t>
            </a:r>
          </a:p>
          <a:p>
            <a:r>
              <a:rPr lang="en-US" sz="1800" dirty="0"/>
              <a:t>    if n == 0:</a:t>
            </a:r>
          </a:p>
          <a:p>
            <a:r>
              <a:rPr lang="en-US" sz="1800" dirty="0"/>
              <a:t>        return </a:t>
            </a:r>
            <a:r>
              <a:rPr lang="en-US" sz="1800" dirty="0" err="1"/>
              <a:t>arr</a:t>
            </a:r>
            <a:endParaRPr lang="en-US" sz="1800" dirty="0"/>
          </a:p>
          <a:p>
            <a:r>
              <a:rPr lang="en-US" sz="1800" dirty="0"/>
              <a:t>    for </a:t>
            </a:r>
            <a:r>
              <a:rPr lang="en-US" sz="1800" dirty="0" err="1"/>
              <a:t>i</a:t>
            </a:r>
            <a:r>
              <a:rPr lang="en-US" sz="1800" dirty="0"/>
              <a:t> in range(n):</a:t>
            </a:r>
          </a:p>
          <a:p>
            <a:r>
              <a:rPr lang="en-US" sz="1800" dirty="0"/>
              <a:t>        if </a:t>
            </a:r>
            <a:r>
              <a:rPr lang="en-US" sz="1800" dirty="0" err="1"/>
              <a:t>arr</a:t>
            </a:r>
            <a:r>
              <a:rPr lang="en-US" sz="1800" dirty="0"/>
              <a:t>[</a:t>
            </a:r>
            <a:r>
              <a:rPr lang="en-US" sz="1800" dirty="0" err="1"/>
              <a:t>i</a:t>
            </a:r>
            <a:r>
              <a:rPr lang="en-US" sz="1800" dirty="0"/>
              <a:t>] &gt; </a:t>
            </a:r>
            <a:r>
              <a:rPr lang="en-US" sz="1800" dirty="0" err="1"/>
              <a:t>arr</a:t>
            </a:r>
            <a:r>
              <a:rPr lang="en-US" sz="1800" dirty="0"/>
              <a:t>[</a:t>
            </a:r>
            <a:r>
              <a:rPr lang="en-US" sz="1800" dirty="0" err="1"/>
              <a:t>i</a:t>
            </a:r>
            <a:r>
              <a:rPr lang="en-US" sz="1800" dirty="0"/>
              <a:t> + 1]:</a:t>
            </a:r>
          </a:p>
          <a:p>
            <a:r>
              <a:rPr lang="en-US" sz="1800" dirty="0"/>
              <a:t>            </a:t>
            </a:r>
            <a:r>
              <a:rPr lang="en-US" sz="1800" dirty="0" err="1"/>
              <a:t>arr</a:t>
            </a:r>
            <a:r>
              <a:rPr lang="en-US" sz="1800" dirty="0"/>
              <a:t>[</a:t>
            </a:r>
            <a:r>
              <a:rPr lang="en-US" sz="1800" dirty="0" err="1"/>
              <a:t>i</a:t>
            </a:r>
            <a:r>
              <a:rPr lang="en-US" sz="1800" dirty="0"/>
              <a:t>], </a:t>
            </a:r>
            <a:r>
              <a:rPr lang="en-US" sz="1800" dirty="0" err="1"/>
              <a:t>arr</a:t>
            </a:r>
            <a:r>
              <a:rPr lang="en-US" sz="1800" dirty="0"/>
              <a:t>[</a:t>
            </a:r>
            <a:r>
              <a:rPr lang="en-US" sz="1800" dirty="0" err="1"/>
              <a:t>i</a:t>
            </a:r>
            <a:r>
              <a:rPr lang="en-US" sz="1800" dirty="0"/>
              <a:t> + 1] = </a:t>
            </a:r>
            <a:r>
              <a:rPr lang="en-US" sz="1800" dirty="0" err="1"/>
              <a:t>arr</a:t>
            </a:r>
            <a:r>
              <a:rPr lang="en-US" sz="1800" dirty="0"/>
              <a:t>[</a:t>
            </a:r>
            <a:r>
              <a:rPr lang="en-US" sz="1800" dirty="0" err="1"/>
              <a:t>i</a:t>
            </a:r>
            <a:r>
              <a:rPr lang="en-US" sz="1800" dirty="0"/>
              <a:t> + 1], </a:t>
            </a:r>
            <a:r>
              <a:rPr lang="en-US" sz="1800" dirty="0" err="1"/>
              <a:t>arr</a:t>
            </a:r>
            <a:r>
              <a:rPr lang="en-US" sz="1800" dirty="0"/>
              <a:t>[</a:t>
            </a:r>
            <a:r>
              <a:rPr lang="en-US" sz="1800" dirty="0" err="1"/>
              <a:t>i</a:t>
            </a:r>
            <a:r>
              <a:rPr lang="en-US" sz="1800" dirty="0"/>
              <a:t>]</a:t>
            </a:r>
          </a:p>
          <a:p>
            <a:r>
              <a:rPr lang="en-US" sz="1800" dirty="0"/>
              <a:t>    return </a:t>
            </a:r>
            <a:r>
              <a:rPr lang="en-US" sz="1800" dirty="0" err="1"/>
              <a:t>bubble_sort</a:t>
            </a:r>
            <a:r>
              <a:rPr lang="en-US" sz="1800" dirty="0"/>
              <a:t>(</a:t>
            </a:r>
            <a:r>
              <a:rPr lang="en-US" sz="1800" dirty="0" err="1"/>
              <a:t>arr</a:t>
            </a:r>
            <a:r>
              <a:rPr lang="en-US" sz="1800" dirty="0"/>
              <a:t>, n - 1)</a:t>
            </a:r>
          </a:p>
          <a:p>
            <a:endParaRPr lang="en-US" sz="1800" dirty="0"/>
          </a:p>
          <a:p>
            <a:r>
              <a:rPr lang="en-US" sz="1800" dirty="0"/>
              <a:t># Example usage:</a:t>
            </a:r>
          </a:p>
          <a:p>
            <a:r>
              <a:rPr lang="en-US" sz="1800" dirty="0" err="1"/>
              <a:t>arr</a:t>
            </a:r>
            <a:r>
              <a:rPr lang="en-US" sz="1800" dirty="0"/>
              <a:t> = [5, 2, 8, 3, 1, 6, 4]</a:t>
            </a:r>
          </a:p>
          <a:p>
            <a:r>
              <a:rPr lang="en-US" sz="1800" dirty="0" err="1"/>
              <a:t>arr</a:t>
            </a:r>
            <a:r>
              <a:rPr lang="en-US" sz="1800" dirty="0"/>
              <a:t> = </a:t>
            </a:r>
            <a:r>
              <a:rPr lang="en-US" sz="1800" dirty="0" err="1"/>
              <a:t>bubble_sort</a:t>
            </a:r>
            <a:r>
              <a:rPr lang="en-US" sz="1800" dirty="0"/>
              <a:t>(</a:t>
            </a:r>
            <a:r>
              <a:rPr lang="en-US" sz="1800" dirty="0" err="1"/>
              <a:t>arr</a:t>
            </a:r>
            <a:r>
              <a:rPr lang="en-US" sz="1800" dirty="0"/>
              <a:t>)</a:t>
            </a:r>
          </a:p>
          <a:p>
            <a:r>
              <a:rPr lang="en-US" sz="1800" dirty="0"/>
              <a:t>print(</a:t>
            </a:r>
            <a:r>
              <a:rPr lang="en-US" sz="1800" dirty="0" err="1"/>
              <a:t>arr</a:t>
            </a:r>
            <a:r>
              <a:rPr lang="en-US" sz="1800" dirty="0"/>
              <a:t>)  # [1, 2, 3, 4, 5, 6, 8]</a:t>
            </a:r>
          </a:p>
        </p:txBody>
      </p:sp>
    </p:spTree>
    <p:extLst>
      <p:ext uri="{BB962C8B-B14F-4D97-AF65-F5344CB8AC3E}">
        <p14:creationId xmlns:p14="http://schemas.microsoft.com/office/powerpoint/2010/main" val="3325498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9B9A-65EA-F2E5-5AC0-935B1C75E8FC}"/>
              </a:ext>
            </a:extLst>
          </p:cNvPr>
          <p:cNvSpPr>
            <a:spLocks noGrp="1"/>
          </p:cNvSpPr>
          <p:nvPr>
            <p:ph type="title"/>
          </p:nvPr>
        </p:nvSpPr>
        <p:spPr/>
        <p:txBody>
          <a:bodyPr/>
          <a:lstStyle/>
          <a:p>
            <a:r>
              <a:rPr lang="en-US" dirty="0"/>
              <a:t>Selection Sort</a:t>
            </a:r>
          </a:p>
        </p:txBody>
      </p:sp>
      <p:sp>
        <p:nvSpPr>
          <p:cNvPr id="3" name="TextBox 2">
            <a:extLst>
              <a:ext uri="{FF2B5EF4-FFF2-40B4-BE49-F238E27FC236}">
                <a16:creationId xmlns:a16="http://schemas.microsoft.com/office/drawing/2014/main" id="{8FDC9703-E2AC-AD00-85D6-D05F0B7DA111}"/>
              </a:ext>
            </a:extLst>
          </p:cNvPr>
          <p:cNvSpPr txBox="1"/>
          <p:nvPr/>
        </p:nvSpPr>
        <p:spPr>
          <a:xfrm>
            <a:off x="311700" y="1092200"/>
            <a:ext cx="8273500" cy="830997"/>
          </a:xfrm>
          <a:prstGeom prst="rect">
            <a:avLst/>
          </a:prstGeom>
          <a:noFill/>
        </p:spPr>
        <p:txBody>
          <a:bodyPr wrap="square" rtlCol="0">
            <a:spAutoFit/>
          </a:bodyPr>
          <a:lstStyle/>
          <a:p>
            <a:r>
              <a:rPr lang="en-IN" sz="1600" dirty="0">
                <a:solidFill>
                  <a:srgbClr val="273239"/>
                </a:solidFill>
                <a:effectLst/>
                <a:highlight>
                  <a:srgbClr val="F9F9F9"/>
                </a:highlight>
                <a:latin typeface="Nunito" pitchFamily="2" charset="77"/>
              </a:rPr>
              <a:t>Selection sort is a simple and efficient sorting algorithm that works by repeatedly selecting the smallest (or largest) element from the unsorted portion of the list and moving it to the sorted portion of the list.</a:t>
            </a:r>
            <a:endParaRPr lang="en-US" sz="1600" dirty="0"/>
          </a:p>
        </p:txBody>
      </p:sp>
      <p:sp>
        <p:nvSpPr>
          <p:cNvPr id="4" name="TextBox 3">
            <a:extLst>
              <a:ext uri="{FF2B5EF4-FFF2-40B4-BE49-F238E27FC236}">
                <a16:creationId xmlns:a16="http://schemas.microsoft.com/office/drawing/2014/main" id="{F7DA7355-BE84-18EB-E25B-C79ED574DE3C}"/>
              </a:ext>
            </a:extLst>
          </p:cNvPr>
          <p:cNvSpPr txBox="1"/>
          <p:nvPr/>
        </p:nvSpPr>
        <p:spPr>
          <a:xfrm>
            <a:off x="311700" y="1997672"/>
            <a:ext cx="6800260" cy="523220"/>
          </a:xfrm>
          <a:prstGeom prst="rect">
            <a:avLst/>
          </a:prstGeom>
          <a:noFill/>
        </p:spPr>
        <p:txBody>
          <a:bodyPr wrap="none" rtlCol="0">
            <a:spAutoFit/>
          </a:bodyPr>
          <a:lstStyle/>
          <a:p>
            <a:r>
              <a:rPr lang="en-IN" sz="2800" i="0" dirty="0">
                <a:solidFill>
                  <a:srgbClr val="273239"/>
                </a:solidFill>
                <a:effectLst/>
                <a:highlight>
                  <a:srgbClr val="FFFFFF"/>
                </a:highlight>
                <a:latin typeface="Arial" panose="020B0604020202020204" pitchFamily="34" charset="0"/>
                <a:cs typeface="Arial" panose="020B0604020202020204" pitchFamily="34" charset="0"/>
              </a:rPr>
              <a:t>How does Selection Sort Algorithm work?</a:t>
            </a:r>
          </a:p>
        </p:txBody>
      </p:sp>
      <p:sp>
        <p:nvSpPr>
          <p:cNvPr id="5" name="TextBox 4">
            <a:extLst>
              <a:ext uri="{FF2B5EF4-FFF2-40B4-BE49-F238E27FC236}">
                <a16:creationId xmlns:a16="http://schemas.microsoft.com/office/drawing/2014/main" id="{77364A58-9289-EA4F-3391-3537236DE122}"/>
              </a:ext>
            </a:extLst>
          </p:cNvPr>
          <p:cNvSpPr txBox="1"/>
          <p:nvPr/>
        </p:nvSpPr>
        <p:spPr>
          <a:xfrm>
            <a:off x="524933" y="2700867"/>
            <a:ext cx="8307367" cy="1600438"/>
          </a:xfrm>
          <a:prstGeom prst="rect">
            <a:avLst/>
          </a:prstGeom>
          <a:noFill/>
        </p:spPr>
        <p:txBody>
          <a:bodyPr wrap="square" rtlCol="0">
            <a:spAutoFit/>
          </a:bodyPr>
          <a:lstStyle/>
          <a:p>
            <a:pPr algn="l" rtl="0" fontAlgn="base"/>
            <a:r>
              <a:rPr lang="en-IN" dirty="0">
                <a:solidFill>
                  <a:srgbClr val="273239"/>
                </a:solidFill>
                <a:effectLst/>
                <a:latin typeface="Nunito" pitchFamily="2" charset="77"/>
              </a:rPr>
              <a:t>Lets consider the following array as an example: </a:t>
            </a:r>
            <a:r>
              <a:rPr lang="en-IN" dirty="0" err="1">
                <a:solidFill>
                  <a:srgbClr val="273239"/>
                </a:solidFill>
                <a:effectLst/>
                <a:latin typeface="Nunito" pitchFamily="2" charset="77"/>
              </a:rPr>
              <a:t>arr</a:t>
            </a:r>
            <a:r>
              <a:rPr lang="en-IN" dirty="0">
                <a:solidFill>
                  <a:srgbClr val="273239"/>
                </a:solidFill>
                <a:effectLst/>
                <a:latin typeface="Nunito" pitchFamily="2" charset="77"/>
              </a:rPr>
              <a:t>[] = {64, 25, 12, 22, 11}</a:t>
            </a:r>
          </a:p>
          <a:p>
            <a:pPr algn="l" rtl="0" fontAlgn="base"/>
            <a:r>
              <a:rPr lang="en-IN" dirty="0">
                <a:solidFill>
                  <a:srgbClr val="273239"/>
                </a:solidFill>
                <a:effectLst/>
                <a:latin typeface="Nunito" pitchFamily="2" charset="77"/>
              </a:rPr>
              <a:t>First pass:</a:t>
            </a:r>
          </a:p>
          <a:p>
            <a:pPr marL="285750" indent="-285750" algn="l" fontAlgn="base">
              <a:buFont typeface="Arial" panose="020B0604020202020204" pitchFamily="34" charset="0"/>
              <a:buChar char="•"/>
            </a:pPr>
            <a:r>
              <a:rPr lang="en-IN" dirty="0">
                <a:solidFill>
                  <a:srgbClr val="273239"/>
                </a:solidFill>
                <a:effectLst/>
                <a:latin typeface="Nunito" pitchFamily="2" charset="77"/>
              </a:rPr>
              <a:t>For the first position in the sorted array, the whole array is traversed from index 0 to 4 sequentially. The first position where 64 is stored presently, after traversing whole array it is clear that 11 is the lowest value.</a:t>
            </a:r>
          </a:p>
          <a:p>
            <a:pPr marL="285750" indent="-285750" algn="l" fontAlgn="base">
              <a:buFont typeface="Arial" panose="020B0604020202020204" pitchFamily="34" charset="0"/>
              <a:buChar char="•"/>
            </a:pPr>
            <a:r>
              <a:rPr lang="en-IN" dirty="0">
                <a:solidFill>
                  <a:srgbClr val="273239"/>
                </a:solidFill>
                <a:effectLst/>
                <a:latin typeface="Nunito" pitchFamily="2" charset="77"/>
              </a:rPr>
              <a:t>Thus, replace 64 with 11. After one iteration 11, </a:t>
            </a:r>
          </a:p>
          <a:p>
            <a:endParaRPr lang="en-US" dirty="0"/>
          </a:p>
        </p:txBody>
      </p:sp>
    </p:spTree>
    <p:extLst>
      <p:ext uri="{BB962C8B-B14F-4D97-AF65-F5344CB8AC3E}">
        <p14:creationId xmlns:p14="http://schemas.microsoft.com/office/powerpoint/2010/main" val="854784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E0C8-F4EC-8A31-A0CD-AA758D97FED4}"/>
              </a:ext>
            </a:extLst>
          </p:cNvPr>
          <p:cNvSpPr>
            <a:spLocks noGrp="1"/>
          </p:cNvSpPr>
          <p:nvPr>
            <p:ph type="title"/>
          </p:nvPr>
        </p:nvSpPr>
        <p:spPr>
          <a:xfrm>
            <a:off x="311700" y="80958"/>
            <a:ext cx="8520600" cy="572700"/>
          </a:xfrm>
        </p:spPr>
        <p:txBody>
          <a:bodyPr/>
          <a:lstStyle/>
          <a:p>
            <a:r>
              <a:rPr lang="en-IN" sz="2800" i="0" dirty="0">
                <a:solidFill>
                  <a:srgbClr val="273239"/>
                </a:solidFill>
                <a:effectLst/>
                <a:highlight>
                  <a:srgbClr val="FFFFFF"/>
                </a:highlight>
                <a:latin typeface="Arial" panose="020B0604020202020204" pitchFamily="34" charset="0"/>
                <a:cs typeface="Arial" panose="020B0604020202020204" pitchFamily="34" charset="0"/>
              </a:rPr>
              <a:t>How does Selection Sort Algorithm work?</a:t>
            </a:r>
            <a:br>
              <a:rPr lang="en-IN" sz="2800" i="0" dirty="0">
                <a:solidFill>
                  <a:srgbClr val="273239"/>
                </a:solidFill>
                <a:effectLst/>
                <a:highlight>
                  <a:srgbClr val="FFFFFF"/>
                </a:highlight>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027AE76B-C22F-081F-5824-332AFB23254A}"/>
              </a:ext>
            </a:extLst>
          </p:cNvPr>
          <p:cNvSpPr txBox="1"/>
          <p:nvPr/>
        </p:nvSpPr>
        <p:spPr>
          <a:xfrm>
            <a:off x="311700" y="753533"/>
            <a:ext cx="8136466" cy="1600438"/>
          </a:xfrm>
          <a:prstGeom prst="rect">
            <a:avLst/>
          </a:prstGeom>
          <a:noFill/>
        </p:spPr>
        <p:txBody>
          <a:bodyPr wrap="square" rtlCol="0">
            <a:spAutoFit/>
          </a:bodyPr>
          <a:lstStyle/>
          <a:p>
            <a:pPr algn="l" rtl="0" fontAlgn="base"/>
            <a:r>
              <a:rPr lang="en-IN" dirty="0">
                <a:solidFill>
                  <a:srgbClr val="273239"/>
                </a:solidFill>
                <a:effectLst/>
                <a:latin typeface="Nunito" pitchFamily="2" charset="77"/>
              </a:rPr>
              <a:t>Lets consider the following array as an example: </a:t>
            </a:r>
            <a:r>
              <a:rPr lang="en-IN" b="1" dirty="0" err="1">
                <a:solidFill>
                  <a:srgbClr val="273239"/>
                </a:solidFill>
                <a:effectLst/>
                <a:latin typeface="Nunito" pitchFamily="2" charset="77"/>
              </a:rPr>
              <a:t>arr</a:t>
            </a:r>
            <a:r>
              <a:rPr lang="en-IN" b="1" dirty="0">
                <a:solidFill>
                  <a:srgbClr val="273239"/>
                </a:solidFill>
                <a:effectLst/>
                <a:latin typeface="Nunito" pitchFamily="2" charset="77"/>
              </a:rPr>
              <a:t>[] = {64, 25, 12, 22, 11}</a:t>
            </a:r>
          </a:p>
          <a:p>
            <a:pPr algn="l" rtl="0" fontAlgn="base"/>
            <a:r>
              <a:rPr lang="en-IN" dirty="0">
                <a:solidFill>
                  <a:srgbClr val="273239"/>
                </a:solidFill>
                <a:effectLst/>
                <a:latin typeface="Nunito" pitchFamily="2" charset="77"/>
              </a:rPr>
              <a:t>First pass:</a:t>
            </a:r>
          </a:p>
          <a:p>
            <a:pPr marL="285750" indent="-285750" algn="l" fontAlgn="base">
              <a:buFont typeface="Arial" panose="020B0604020202020204" pitchFamily="34" charset="0"/>
              <a:buChar char="•"/>
            </a:pPr>
            <a:r>
              <a:rPr lang="en-IN" dirty="0">
                <a:solidFill>
                  <a:srgbClr val="273239"/>
                </a:solidFill>
                <a:effectLst/>
                <a:latin typeface="Nunito" pitchFamily="2" charset="77"/>
              </a:rPr>
              <a:t>For the first position in the sorted array, the whole array is traversed from index 0 to 4 sequentially. The first position where 64 is stored presently, after traversing whole array it is clear that 11 is the lowest value.</a:t>
            </a:r>
          </a:p>
          <a:p>
            <a:pPr marL="285750" indent="-285750" algn="l" fontAlgn="base">
              <a:buFont typeface="Arial" panose="020B0604020202020204" pitchFamily="34" charset="0"/>
              <a:buChar char="•"/>
            </a:pPr>
            <a:r>
              <a:rPr lang="en-IN" dirty="0">
                <a:solidFill>
                  <a:srgbClr val="273239"/>
                </a:solidFill>
                <a:effectLst/>
                <a:latin typeface="Nunito" pitchFamily="2" charset="77"/>
              </a:rPr>
              <a:t>Thus, replace 64 with 11. After one iteration 11, </a:t>
            </a:r>
            <a:r>
              <a:rPr lang="en-IN" b="0" i="1" dirty="0">
                <a:solidFill>
                  <a:srgbClr val="273239"/>
                </a:solidFill>
                <a:effectLst/>
                <a:highlight>
                  <a:srgbClr val="F9F9F9"/>
                </a:highlight>
                <a:latin typeface="Nunito" pitchFamily="2" charset="77"/>
              </a:rPr>
              <a:t>which happens to be the least value in the array, tends to appear in the first position of the sorted list.</a:t>
            </a:r>
            <a:endParaRPr lang="en-IN" dirty="0">
              <a:solidFill>
                <a:srgbClr val="273239"/>
              </a:solidFill>
              <a:effectLst/>
              <a:latin typeface="Nunito" pitchFamily="2" charset="77"/>
            </a:endParaRPr>
          </a:p>
        </p:txBody>
      </p:sp>
      <p:pic>
        <p:nvPicPr>
          <p:cNvPr id="1026" name="Picture 2" descr="Selection Sort Algorithm | Swapping 1st element with the minimum in array">
            <a:extLst>
              <a:ext uri="{FF2B5EF4-FFF2-40B4-BE49-F238E27FC236}">
                <a16:creationId xmlns:a16="http://schemas.microsoft.com/office/drawing/2014/main" id="{2A10CCA3-5B62-876B-DB44-C6191497A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91" y="2493997"/>
            <a:ext cx="6942666" cy="2568545"/>
          </a:xfrm>
          <a:prstGeom prst="rect">
            <a:avLst/>
          </a:prstGeom>
          <a:noFill/>
          <a:ln>
            <a:solidFill>
              <a:schemeClr val="tx1"/>
            </a:solidFill>
          </a:ln>
        </p:spPr>
      </p:pic>
    </p:spTree>
    <p:extLst>
      <p:ext uri="{BB962C8B-B14F-4D97-AF65-F5344CB8AC3E}">
        <p14:creationId xmlns:p14="http://schemas.microsoft.com/office/powerpoint/2010/main" val="27207503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91DA77-5587-9DE8-53AB-8EB4FF945DB6}"/>
              </a:ext>
            </a:extLst>
          </p:cNvPr>
          <p:cNvSpPr txBox="1"/>
          <p:nvPr/>
        </p:nvSpPr>
        <p:spPr>
          <a:xfrm>
            <a:off x="427566" y="296333"/>
            <a:ext cx="8288867" cy="1169551"/>
          </a:xfrm>
          <a:prstGeom prst="rect">
            <a:avLst/>
          </a:prstGeom>
          <a:noFill/>
        </p:spPr>
        <p:txBody>
          <a:bodyPr wrap="square" rtlCol="0">
            <a:spAutoFit/>
          </a:bodyPr>
          <a:lstStyle/>
          <a:p>
            <a:pPr algn="l" rtl="0" fontAlgn="base"/>
            <a:r>
              <a:rPr lang="en-IN" b="1" dirty="0">
                <a:solidFill>
                  <a:srgbClr val="273239"/>
                </a:solidFill>
                <a:effectLst/>
                <a:latin typeface="Nunito" pitchFamily="2" charset="77"/>
              </a:rPr>
              <a:t>Second Pass:</a:t>
            </a:r>
            <a:endParaRPr lang="en-IN" b="0" dirty="0">
              <a:solidFill>
                <a:srgbClr val="273239"/>
              </a:solidFill>
              <a:effectLst/>
              <a:latin typeface="Nunito" pitchFamily="2" charset="77"/>
            </a:endParaRPr>
          </a:p>
          <a:p>
            <a:pPr algn="l" fontAlgn="base">
              <a:buFont typeface="Arial" panose="020B0604020202020204" pitchFamily="34" charset="0"/>
              <a:buChar char="•"/>
            </a:pPr>
            <a:r>
              <a:rPr lang="en-IN" b="0" dirty="0">
                <a:solidFill>
                  <a:srgbClr val="273239"/>
                </a:solidFill>
                <a:effectLst/>
                <a:latin typeface="Nunito" pitchFamily="2" charset="77"/>
              </a:rPr>
              <a:t>For the second position, where 25 is present, again traverse the rest of the array in a sequential manner.</a:t>
            </a:r>
          </a:p>
          <a:p>
            <a:pPr algn="l" fontAlgn="base">
              <a:buFont typeface="Arial" panose="020B0604020202020204" pitchFamily="34" charset="0"/>
              <a:buChar char="•"/>
            </a:pPr>
            <a:r>
              <a:rPr lang="en-IN" b="0" dirty="0">
                <a:solidFill>
                  <a:srgbClr val="273239"/>
                </a:solidFill>
                <a:effectLst/>
                <a:latin typeface="Nunito" pitchFamily="2" charset="77"/>
              </a:rPr>
              <a:t>After traversing, we found that </a:t>
            </a:r>
            <a:r>
              <a:rPr lang="en-IN" b="1" dirty="0">
                <a:solidFill>
                  <a:srgbClr val="273239"/>
                </a:solidFill>
                <a:effectLst/>
                <a:latin typeface="Nunito" pitchFamily="2" charset="77"/>
              </a:rPr>
              <a:t>12</a:t>
            </a:r>
            <a:r>
              <a:rPr lang="en-IN" b="0" dirty="0">
                <a:solidFill>
                  <a:srgbClr val="273239"/>
                </a:solidFill>
                <a:effectLst/>
                <a:latin typeface="Nunito" pitchFamily="2" charset="77"/>
              </a:rPr>
              <a:t> is the second lowest value in the array and it should appear at the second place in the array, thus swap these values.</a:t>
            </a:r>
          </a:p>
        </p:txBody>
      </p:sp>
      <p:pic>
        <p:nvPicPr>
          <p:cNvPr id="2050" name="Picture 2" descr="Selection Sort Algorithm | swapping i=1 with the next minimum element">
            <a:extLst>
              <a:ext uri="{FF2B5EF4-FFF2-40B4-BE49-F238E27FC236}">
                <a16:creationId xmlns:a16="http://schemas.microsoft.com/office/drawing/2014/main" id="{7B1D93F2-32D9-9F53-89E4-CADB2E83A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33" y="1877957"/>
            <a:ext cx="6925733" cy="256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2393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E6F58-68BC-B925-B67A-45AF8DA5500B}"/>
              </a:ext>
            </a:extLst>
          </p:cNvPr>
          <p:cNvSpPr txBox="1"/>
          <p:nvPr/>
        </p:nvSpPr>
        <p:spPr>
          <a:xfrm>
            <a:off x="461432" y="381000"/>
            <a:ext cx="8221133" cy="1169551"/>
          </a:xfrm>
          <a:prstGeom prst="rect">
            <a:avLst/>
          </a:prstGeom>
          <a:noFill/>
        </p:spPr>
        <p:txBody>
          <a:bodyPr wrap="square" rtlCol="0">
            <a:spAutoFit/>
          </a:bodyPr>
          <a:lstStyle/>
          <a:p>
            <a:pPr algn="l" rtl="0" fontAlgn="base"/>
            <a:r>
              <a:rPr lang="en-IN" b="1" dirty="0">
                <a:solidFill>
                  <a:srgbClr val="273239"/>
                </a:solidFill>
                <a:effectLst/>
                <a:latin typeface="Arial" panose="020B0604020202020204" pitchFamily="34" charset="0"/>
                <a:cs typeface="Arial" panose="020B0604020202020204" pitchFamily="34" charset="0"/>
              </a:rPr>
              <a:t>Third Pass:</a:t>
            </a:r>
            <a:endParaRPr lang="en-IN" b="0" dirty="0">
              <a:solidFill>
                <a:srgbClr val="273239"/>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IN" b="0" dirty="0">
                <a:solidFill>
                  <a:srgbClr val="273239"/>
                </a:solidFill>
                <a:effectLst/>
                <a:latin typeface="Arial" panose="020B0604020202020204" pitchFamily="34" charset="0"/>
                <a:cs typeface="Arial" panose="020B0604020202020204" pitchFamily="34" charset="0"/>
              </a:rPr>
              <a:t>Now, for third place, where </a:t>
            </a:r>
            <a:r>
              <a:rPr lang="en-IN" b="1" dirty="0">
                <a:solidFill>
                  <a:srgbClr val="273239"/>
                </a:solidFill>
                <a:effectLst/>
                <a:latin typeface="Arial" panose="020B0604020202020204" pitchFamily="34" charset="0"/>
                <a:cs typeface="Arial" panose="020B0604020202020204" pitchFamily="34" charset="0"/>
              </a:rPr>
              <a:t>25</a:t>
            </a:r>
            <a:r>
              <a:rPr lang="en-IN" b="0" dirty="0">
                <a:solidFill>
                  <a:srgbClr val="273239"/>
                </a:solidFill>
                <a:effectLst/>
                <a:latin typeface="Arial" panose="020B0604020202020204" pitchFamily="34" charset="0"/>
                <a:cs typeface="Arial" panose="020B0604020202020204" pitchFamily="34" charset="0"/>
              </a:rPr>
              <a:t> is present again traverse the rest of the array and find the third least value present in the array.</a:t>
            </a:r>
          </a:p>
          <a:p>
            <a:pPr algn="l" fontAlgn="base">
              <a:buFont typeface="Arial" panose="020B0604020202020204" pitchFamily="34" charset="0"/>
              <a:buChar char="•"/>
            </a:pPr>
            <a:r>
              <a:rPr lang="en-IN" b="0" dirty="0">
                <a:solidFill>
                  <a:srgbClr val="273239"/>
                </a:solidFill>
                <a:effectLst/>
                <a:latin typeface="Arial" panose="020B0604020202020204" pitchFamily="34" charset="0"/>
                <a:cs typeface="Arial" panose="020B0604020202020204" pitchFamily="34" charset="0"/>
              </a:rPr>
              <a:t>While traversing, </a:t>
            </a:r>
            <a:r>
              <a:rPr lang="en-IN" b="1" dirty="0">
                <a:solidFill>
                  <a:srgbClr val="273239"/>
                </a:solidFill>
                <a:effectLst/>
                <a:latin typeface="Arial" panose="020B0604020202020204" pitchFamily="34" charset="0"/>
                <a:cs typeface="Arial" panose="020B0604020202020204" pitchFamily="34" charset="0"/>
              </a:rPr>
              <a:t>22 </a:t>
            </a:r>
            <a:r>
              <a:rPr lang="en-IN" b="0" dirty="0">
                <a:solidFill>
                  <a:srgbClr val="273239"/>
                </a:solidFill>
                <a:effectLst/>
                <a:latin typeface="Arial" panose="020B0604020202020204" pitchFamily="34" charset="0"/>
                <a:cs typeface="Arial" panose="020B0604020202020204" pitchFamily="34" charset="0"/>
              </a:rPr>
              <a:t>came out to be the third least value and it should appear at the third place in the array, thus swap </a:t>
            </a:r>
            <a:r>
              <a:rPr lang="en-IN" b="1" dirty="0">
                <a:solidFill>
                  <a:srgbClr val="273239"/>
                </a:solidFill>
                <a:effectLst/>
                <a:latin typeface="Arial" panose="020B0604020202020204" pitchFamily="34" charset="0"/>
                <a:cs typeface="Arial" panose="020B0604020202020204" pitchFamily="34" charset="0"/>
              </a:rPr>
              <a:t>22 </a:t>
            </a:r>
            <a:r>
              <a:rPr lang="en-IN" b="0" dirty="0">
                <a:solidFill>
                  <a:srgbClr val="273239"/>
                </a:solidFill>
                <a:effectLst/>
                <a:latin typeface="Arial" panose="020B0604020202020204" pitchFamily="34" charset="0"/>
                <a:cs typeface="Arial" panose="020B0604020202020204" pitchFamily="34" charset="0"/>
              </a:rPr>
              <a:t>with element present at third position.</a:t>
            </a:r>
          </a:p>
        </p:txBody>
      </p:sp>
      <p:pic>
        <p:nvPicPr>
          <p:cNvPr id="3074" name="Picture 2" descr="Lightbox">
            <a:extLst>
              <a:ext uri="{FF2B5EF4-FFF2-40B4-BE49-F238E27FC236}">
                <a16:creationId xmlns:a16="http://schemas.microsoft.com/office/drawing/2014/main" id="{EDDA7EC3-BA40-68E4-DB8C-5D3DDD42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081" y="1979685"/>
            <a:ext cx="7725833" cy="28582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845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2D85E-D2A7-DD9E-3CA3-9132F7A696C6}"/>
              </a:ext>
            </a:extLst>
          </p:cNvPr>
          <p:cNvSpPr txBox="1"/>
          <p:nvPr/>
        </p:nvSpPr>
        <p:spPr>
          <a:xfrm>
            <a:off x="228600" y="293914"/>
            <a:ext cx="8784771" cy="738664"/>
          </a:xfrm>
          <a:prstGeom prst="rect">
            <a:avLst/>
          </a:prstGeom>
          <a:noFill/>
        </p:spPr>
        <p:txBody>
          <a:bodyPr wrap="square" rtlCol="0">
            <a:spAutoFit/>
          </a:bodyPr>
          <a:lstStyle/>
          <a:p>
            <a:pPr algn="l" rtl="0" fontAlgn="base"/>
            <a:r>
              <a:rPr lang="en-IN" b="1" dirty="0">
                <a:solidFill>
                  <a:srgbClr val="273239"/>
                </a:solidFill>
                <a:effectLst/>
                <a:latin typeface="Arial" panose="020B0604020202020204" pitchFamily="34" charset="0"/>
                <a:cs typeface="Arial" panose="020B0604020202020204" pitchFamily="34" charset="0"/>
              </a:rPr>
              <a:t>Fourth pass:</a:t>
            </a:r>
            <a:endParaRPr lang="en-IN" b="0" dirty="0">
              <a:solidFill>
                <a:srgbClr val="273239"/>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IN" b="0" dirty="0">
                <a:solidFill>
                  <a:srgbClr val="273239"/>
                </a:solidFill>
                <a:effectLst/>
                <a:latin typeface="Arial" panose="020B0604020202020204" pitchFamily="34" charset="0"/>
                <a:cs typeface="Arial" panose="020B0604020202020204" pitchFamily="34" charset="0"/>
              </a:rPr>
              <a:t>Similarly, for fourth position traverse the rest of the array and find the fourth least element in the array </a:t>
            </a:r>
          </a:p>
          <a:p>
            <a:pPr algn="l" fontAlgn="base">
              <a:buFont typeface="Arial" panose="020B0604020202020204" pitchFamily="34" charset="0"/>
              <a:buChar char="•"/>
            </a:pPr>
            <a:r>
              <a:rPr lang="en-IN" b="0" dirty="0">
                <a:solidFill>
                  <a:srgbClr val="273239"/>
                </a:solidFill>
                <a:effectLst/>
                <a:latin typeface="Arial" panose="020B0604020202020204" pitchFamily="34" charset="0"/>
                <a:cs typeface="Arial" panose="020B0604020202020204" pitchFamily="34" charset="0"/>
              </a:rPr>
              <a:t>As </a:t>
            </a:r>
            <a:r>
              <a:rPr lang="en-IN" b="1" dirty="0">
                <a:solidFill>
                  <a:srgbClr val="273239"/>
                </a:solidFill>
                <a:effectLst/>
                <a:latin typeface="Arial" panose="020B0604020202020204" pitchFamily="34" charset="0"/>
                <a:cs typeface="Arial" panose="020B0604020202020204" pitchFamily="34" charset="0"/>
              </a:rPr>
              <a:t>25 </a:t>
            </a:r>
            <a:r>
              <a:rPr lang="en-IN" b="0" dirty="0">
                <a:solidFill>
                  <a:srgbClr val="273239"/>
                </a:solidFill>
                <a:effectLst/>
                <a:latin typeface="Arial" panose="020B0604020202020204" pitchFamily="34" charset="0"/>
                <a:cs typeface="Arial" panose="020B0604020202020204" pitchFamily="34" charset="0"/>
              </a:rPr>
              <a:t>is the 4th lowest value hence, it will place at the fourth position.</a:t>
            </a:r>
          </a:p>
        </p:txBody>
      </p:sp>
      <p:pic>
        <p:nvPicPr>
          <p:cNvPr id="4098" name="Picture 2" descr="Selection Sort Algorithm | swapping i=3 with the next minimum element">
            <a:extLst>
              <a:ext uri="{FF2B5EF4-FFF2-40B4-BE49-F238E27FC236}">
                <a16:creationId xmlns:a16="http://schemas.microsoft.com/office/drawing/2014/main" id="{63E0FAEE-5D0E-81E4-3E85-1093BF0D3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24" y="1433373"/>
            <a:ext cx="7718552" cy="28555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6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275422" y="0"/>
            <a:ext cx="8571122" cy="73684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endParaRPr dirty="0"/>
          </a:p>
        </p:txBody>
      </p:sp>
      <p:sp>
        <p:nvSpPr>
          <p:cNvPr id="126" name="Google Shape;126;p20"/>
          <p:cNvSpPr txBox="1">
            <a:spLocks noGrp="1"/>
          </p:cNvSpPr>
          <p:nvPr>
            <p:ph type="body" idx="1"/>
          </p:nvPr>
        </p:nvSpPr>
        <p:spPr>
          <a:xfrm>
            <a:off x="308472" y="639192"/>
            <a:ext cx="8505021" cy="4087044"/>
          </a:xfrm>
          <a:prstGeom prst="rect">
            <a:avLst/>
          </a:prstGeom>
          <a:noFill/>
          <a:ln>
            <a:noFill/>
          </a:ln>
        </p:spPr>
        <p:txBody>
          <a:bodyPr spcFirstLastPara="1" wrap="square" lIns="68575" tIns="34275" rIns="68575" bIns="34275" numCol="2" anchor="t" anchorCtr="0">
            <a:noAutofit/>
          </a:bodyPr>
          <a:lstStyle/>
          <a:p>
            <a:pPr lvl="0" algn="just"/>
            <a:endParaRPr dirty="0">
              <a:latin typeface="Times New Roman" pitchFamily="18" charset="0"/>
              <a:cs typeface="Times New Roman" pitchFamily="18" charset="0"/>
            </a:endParaRPr>
          </a:p>
        </p:txBody>
      </p:sp>
      <p:sp>
        <p:nvSpPr>
          <p:cNvPr id="130" name="Google Shape;130;p20"/>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18" y="0"/>
            <a:ext cx="8567530" cy="468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idx="10"/>
          </p:nvPr>
        </p:nvSpPr>
        <p:spPr/>
        <p:txBody>
          <a:bodyPr/>
          <a:lstStyle/>
          <a:p>
            <a:fld id="{A6BF21FC-BCE2-4E07-8073-C2FB49717CD1}" type="datetime1">
              <a:rPr lang="en-US" smtClean="0"/>
              <a:t>7/6/24</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88D7-7401-338B-FA79-FB203D57C950}"/>
              </a:ext>
            </a:extLst>
          </p:cNvPr>
          <p:cNvSpPr>
            <a:spLocks noGrp="1"/>
          </p:cNvSpPr>
          <p:nvPr>
            <p:ph type="title"/>
          </p:nvPr>
        </p:nvSpPr>
        <p:spPr>
          <a:xfrm>
            <a:off x="311700" y="224892"/>
            <a:ext cx="8520600" cy="572700"/>
          </a:xfrm>
        </p:spPr>
        <p:txBody>
          <a:bodyPr/>
          <a:lstStyle/>
          <a:p>
            <a:r>
              <a:rPr lang="en-IN" b="1" i="0" dirty="0">
                <a:solidFill>
                  <a:srgbClr val="273239"/>
                </a:solidFill>
                <a:effectLst/>
                <a:highlight>
                  <a:srgbClr val="FFFFFF"/>
                </a:highlight>
                <a:latin typeface="Arial" panose="020B0604020202020204" pitchFamily="34" charset="0"/>
                <a:cs typeface="Arial" panose="020B0604020202020204" pitchFamily="34" charset="0"/>
              </a:rPr>
              <a:t>Complexity Analysis of Selection Sort</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9521E8C-97A9-4D6B-B40C-2A9F7483A843}"/>
              </a:ext>
            </a:extLst>
          </p:cNvPr>
          <p:cNvSpPr txBox="1"/>
          <p:nvPr/>
        </p:nvSpPr>
        <p:spPr>
          <a:xfrm>
            <a:off x="397933" y="1075267"/>
            <a:ext cx="8434367" cy="3468706"/>
          </a:xfrm>
          <a:prstGeom prst="rect">
            <a:avLst/>
          </a:prstGeom>
          <a:noFill/>
        </p:spPr>
        <p:txBody>
          <a:bodyPr wrap="square" rtlCol="0">
            <a:spAutoFit/>
          </a:bodyPr>
          <a:lstStyle/>
          <a:p>
            <a:pPr algn="l" rtl="0" fontAlgn="base">
              <a:lnSpc>
                <a:spcPct val="150000"/>
              </a:lnSpc>
            </a:pPr>
            <a:r>
              <a:rPr lang="en-IN" sz="1800" b="1" i="0" dirty="0">
                <a:solidFill>
                  <a:srgbClr val="273239"/>
                </a:solidFill>
                <a:effectLst/>
                <a:highlight>
                  <a:srgbClr val="FFFFFF"/>
                </a:highlight>
                <a:latin typeface="Nunito" pitchFamily="2" charset="77"/>
              </a:rPr>
              <a:t>Time Complexity:</a:t>
            </a:r>
            <a:r>
              <a:rPr lang="en-IN" sz="1800" b="0" i="0" dirty="0">
                <a:solidFill>
                  <a:srgbClr val="273239"/>
                </a:solidFill>
                <a:effectLst/>
                <a:highlight>
                  <a:srgbClr val="FFFFFF"/>
                </a:highlight>
                <a:latin typeface="Nunito" pitchFamily="2" charset="77"/>
              </a:rPr>
              <a:t> </a:t>
            </a:r>
          </a:p>
          <a:p>
            <a:pPr algn="l" rtl="0" fontAlgn="base">
              <a:lnSpc>
                <a:spcPct val="150000"/>
              </a:lnSpc>
            </a:pPr>
            <a:r>
              <a:rPr lang="en-IN" b="0" i="0" dirty="0">
                <a:solidFill>
                  <a:srgbClr val="273239"/>
                </a:solidFill>
                <a:effectLst/>
                <a:highlight>
                  <a:srgbClr val="FFFFFF"/>
                </a:highlight>
                <a:latin typeface="Nunito" pitchFamily="2" charset="77"/>
              </a:rPr>
              <a:t>The time complexity of Selection Sort is </a:t>
            </a:r>
            <a:r>
              <a:rPr lang="en-IN" b="1" i="0" dirty="0">
                <a:solidFill>
                  <a:srgbClr val="273239"/>
                </a:solidFill>
                <a:effectLst/>
                <a:highlight>
                  <a:srgbClr val="FFFFFF"/>
                </a:highlight>
                <a:latin typeface="Nunito" pitchFamily="2" charset="77"/>
              </a:rPr>
              <a:t>O(N</a:t>
            </a:r>
            <a:r>
              <a:rPr lang="en-IN" b="1" i="0" baseline="30000" dirty="0">
                <a:solidFill>
                  <a:srgbClr val="273239"/>
                </a:solidFill>
                <a:effectLst/>
                <a:highlight>
                  <a:srgbClr val="FFFFFF"/>
                </a:highlight>
                <a:latin typeface="Nunito" pitchFamily="2" charset="77"/>
              </a:rPr>
              <a:t>2</a:t>
            </a:r>
            <a:r>
              <a:rPr lang="en-IN" b="1" i="0" dirty="0">
                <a:solidFill>
                  <a:srgbClr val="273239"/>
                </a:solidFill>
                <a:effectLst/>
                <a:highlight>
                  <a:srgbClr val="FFFFFF"/>
                </a:highlight>
                <a:latin typeface="Nunito" pitchFamily="2" charset="77"/>
              </a:rPr>
              <a:t>)</a:t>
            </a:r>
            <a:r>
              <a:rPr lang="en-IN" b="0" i="0" dirty="0">
                <a:solidFill>
                  <a:srgbClr val="273239"/>
                </a:solidFill>
                <a:effectLst/>
                <a:highlight>
                  <a:srgbClr val="FFFFFF"/>
                </a:highlight>
                <a:latin typeface="Nunito" pitchFamily="2" charset="77"/>
              </a:rPr>
              <a:t> as there are two nested loops:</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One loop to select an element of Array one by one = O(N)</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Another loop to compare that element with every other Array element = O(N)</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Therefore overall complexity = O(N) * O(N) = O(N*N) = O(N</a:t>
            </a:r>
            <a:r>
              <a:rPr lang="en-IN" b="0" i="0" baseline="30000" dirty="0">
                <a:solidFill>
                  <a:srgbClr val="273239"/>
                </a:solidFill>
                <a:effectLst/>
                <a:highlight>
                  <a:srgbClr val="FFFFFF"/>
                </a:highlight>
                <a:latin typeface="Nunito" pitchFamily="2" charset="77"/>
              </a:rPr>
              <a:t>2</a:t>
            </a:r>
            <a:r>
              <a:rPr lang="en-IN" b="0" i="0" dirty="0">
                <a:solidFill>
                  <a:srgbClr val="273239"/>
                </a:solidFill>
                <a:effectLst/>
                <a:highlight>
                  <a:srgbClr val="FFFFFF"/>
                </a:highlight>
                <a:latin typeface="Nunito" pitchFamily="2" charset="77"/>
              </a:rPr>
              <a:t>)</a:t>
            </a:r>
          </a:p>
          <a:p>
            <a:pPr algn="l" fontAlgn="base">
              <a:lnSpc>
                <a:spcPct val="150000"/>
              </a:lnSpc>
            </a:pPr>
            <a:endParaRPr lang="en-IN" b="0" i="0" dirty="0">
              <a:solidFill>
                <a:srgbClr val="273239"/>
              </a:solidFill>
              <a:effectLst/>
              <a:highlight>
                <a:srgbClr val="FFFFFF"/>
              </a:highlight>
              <a:latin typeface="Nunito" pitchFamily="2" charset="77"/>
            </a:endParaRPr>
          </a:p>
          <a:p>
            <a:pPr algn="l" rtl="0" fontAlgn="base">
              <a:lnSpc>
                <a:spcPct val="150000"/>
              </a:lnSpc>
            </a:pPr>
            <a:r>
              <a:rPr lang="en-IN" sz="1800" b="1" i="0" dirty="0">
                <a:solidFill>
                  <a:srgbClr val="273239"/>
                </a:solidFill>
                <a:effectLst/>
                <a:highlight>
                  <a:srgbClr val="FFFFFF"/>
                </a:highlight>
                <a:latin typeface="Nunito" pitchFamily="2" charset="77"/>
              </a:rPr>
              <a:t>Auxiliary Space:</a:t>
            </a:r>
            <a:r>
              <a:rPr lang="en-IN" sz="1800" b="0" i="0" dirty="0">
                <a:solidFill>
                  <a:srgbClr val="273239"/>
                </a:solidFill>
                <a:effectLst/>
                <a:highlight>
                  <a:srgbClr val="FFFFFF"/>
                </a:highlight>
                <a:latin typeface="Nunito" pitchFamily="2" charset="77"/>
              </a:rPr>
              <a:t> </a:t>
            </a:r>
          </a:p>
          <a:p>
            <a:pPr algn="l" rtl="0" fontAlgn="base">
              <a:lnSpc>
                <a:spcPct val="150000"/>
              </a:lnSpc>
            </a:pPr>
            <a:r>
              <a:rPr lang="en-IN" b="0" i="0" dirty="0">
                <a:solidFill>
                  <a:srgbClr val="273239"/>
                </a:solidFill>
                <a:effectLst/>
                <a:highlight>
                  <a:srgbClr val="FFFFFF"/>
                </a:highlight>
                <a:latin typeface="Nunito" pitchFamily="2" charset="77"/>
              </a:rPr>
              <a:t>O(1) as the only extra memory used is for temporary variables while swapping two values in Array. The selection sort never makes more than O(N) swaps and can be useful when memory writing is costly. </a:t>
            </a:r>
          </a:p>
          <a:p>
            <a:pPr>
              <a:lnSpc>
                <a:spcPct val="150000"/>
              </a:lnSpc>
            </a:pPr>
            <a:endParaRPr lang="en-US" dirty="0"/>
          </a:p>
        </p:txBody>
      </p:sp>
    </p:spTree>
    <p:extLst>
      <p:ext uri="{BB962C8B-B14F-4D97-AF65-F5344CB8AC3E}">
        <p14:creationId xmlns:p14="http://schemas.microsoft.com/office/powerpoint/2010/main" val="26197442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D45D-361D-844D-8E77-0F49183DAF06}"/>
              </a:ext>
            </a:extLst>
          </p:cNvPr>
          <p:cNvSpPr>
            <a:spLocks noGrp="1"/>
          </p:cNvSpPr>
          <p:nvPr>
            <p:ph type="title"/>
          </p:nvPr>
        </p:nvSpPr>
        <p:spPr/>
        <p:txBody>
          <a:bodyPr/>
          <a:lstStyle/>
          <a:p>
            <a:r>
              <a:rPr lang="en-US" dirty="0"/>
              <a:t>Advantages and Disadvantages of Selection sort</a:t>
            </a:r>
          </a:p>
        </p:txBody>
      </p:sp>
      <p:sp>
        <p:nvSpPr>
          <p:cNvPr id="4" name="TextBox 3">
            <a:extLst>
              <a:ext uri="{FF2B5EF4-FFF2-40B4-BE49-F238E27FC236}">
                <a16:creationId xmlns:a16="http://schemas.microsoft.com/office/drawing/2014/main" id="{C6132021-DBDA-106B-72C7-6EDB97410E86}"/>
              </a:ext>
            </a:extLst>
          </p:cNvPr>
          <p:cNvSpPr txBox="1"/>
          <p:nvPr/>
        </p:nvSpPr>
        <p:spPr>
          <a:xfrm>
            <a:off x="482600" y="1261533"/>
            <a:ext cx="8349700" cy="2512226"/>
          </a:xfrm>
          <a:prstGeom prst="rect">
            <a:avLst/>
          </a:prstGeom>
          <a:noFill/>
        </p:spPr>
        <p:txBody>
          <a:bodyPr wrap="square" rtlCol="0">
            <a:spAutoFit/>
          </a:bodyPr>
          <a:lstStyle/>
          <a:p>
            <a:pPr algn="l" fontAlgn="base">
              <a:lnSpc>
                <a:spcPct val="150000"/>
              </a:lnSpc>
            </a:pPr>
            <a:r>
              <a:rPr lang="en-IN" sz="1800" b="1" i="0" dirty="0">
                <a:solidFill>
                  <a:srgbClr val="273239"/>
                </a:solidFill>
                <a:effectLst/>
                <a:highlight>
                  <a:srgbClr val="FFFFFF"/>
                </a:highlight>
                <a:latin typeface="Arial" panose="020B0604020202020204" pitchFamily="34" charset="0"/>
                <a:cs typeface="Arial" panose="020B0604020202020204" pitchFamily="34" charset="0"/>
              </a:rPr>
              <a:t>Advantages of Selection Sort Algorithm</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Simple and easy to understand.</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Works well with small datasets.</a:t>
            </a:r>
          </a:p>
          <a:p>
            <a:pPr algn="l" fontAlgn="base">
              <a:lnSpc>
                <a:spcPct val="150000"/>
              </a:lnSpc>
            </a:pPr>
            <a:r>
              <a:rPr lang="en-IN" sz="1800" b="1" i="0" dirty="0">
                <a:solidFill>
                  <a:srgbClr val="273239"/>
                </a:solidFill>
                <a:effectLst/>
                <a:highlight>
                  <a:srgbClr val="FFFFFF"/>
                </a:highlight>
                <a:latin typeface="Arial" panose="020B0604020202020204" pitchFamily="34" charset="0"/>
                <a:cs typeface="Arial" panose="020B0604020202020204" pitchFamily="34" charset="0"/>
              </a:rPr>
              <a:t>Disadvantages of the Selection Sort Algorithm</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Selection sort has a time complexity of O(n^2) in the worst and average case.</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Does not work well on large datasets.</a:t>
            </a:r>
          </a:p>
          <a:p>
            <a:pPr marL="285750" indent="-285750" algn="l" fontAlgn="base">
              <a:lnSpc>
                <a:spcPct val="150000"/>
              </a:lnSpc>
              <a:buFont typeface="Arial" panose="020B0604020202020204" pitchFamily="34" charset="0"/>
              <a:buChar char="•"/>
            </a:pPr>
            <a:r>
              <a:rPr lang="en-IN" b="0" i="0" dirty="0">
                <a:solidFill>
                  <a:srgbClr val="273239"/>
                </a:solidFill>
                <a:effectLst/>
                <a:highlight>
                  <a:srgbClr val="FFFFFF"/>
                </a:highlight>
                <a:latin typeface="Nunito" pitchFamily="2" charset="77"/>
              </a:rPr>
              <a:t>Does not preserve the relative order of items with equal keys which means it is not stable.</a:t>
            </a:r>
          </a:p>
        </p:txBody>
      </p:sp>
    </p:spTree>
    <p:extLst>
      <p:ext uri="{BB962C8B-B14F-4D97-AF65-F5344CB8AC3E}">
        <p14:creationId xmlns:p14="http://schemas.microsoft.com/office/powerpoint/2010/main" val="38266140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8A63-D298-7A11-0F74-4BE5E503E748}"/>
              </a:ext>
            </a:extLst>
          </p:cNvPr>
          <p:cNvSpPr>
            <a:spLocks noGrp="1"/>
          </p:cNvSpPr>
          <p:nvPr>
            <p:ph type="title"/>
          </p:nvPr>
        </p:nvSpPr>
        <p:spPr>
          <a:xfrm>
            <a:off x="311700" y="174091"/>
            <a:ext cx="8520600" cy="572700"/>
          </a:xfrm>
        </p:spPr>
        <p:txBody>
          <a:bodyPr/>
          <a:lstStyle/>
          <a:p>
            <a:r>
              <a:rPr lang="en-US" dirty="0"/>
              <a:t>Selection Sort</a:t>
            </a:r>
          </a:p>
        </p:txBody>
      </p:sp>
      <p:pic>
        <p:nvPicPr>
          <p:cNvPr id="9" name="Picture 8" descr="A screenshot of a computer program&#10;&#10;Description automatically generated">
            <a:extLst>
              <a:ext uri="{FF2B5EF4-FFF2-40B4-BE49-F238E27FC236}">
                <a16:creationId xmlns:a16="http://schemas.microsoft.com/office/drawing/2014/main" id="{B67F50DF-D478-7576-8D33-E5D545FF0AEC}"/>
              </a:ext>
            </a:extLst>
          </p:cNvPr>
          <p:cNvPicPr>
            <a:picLocks noChangeAspect="1"/>
          </p:cNvPicPr>
          <p:nvPr/>
        </p:nvPicPr>
        <p:blipFill>
          <a:blip r:embed="rId2"/>
          <a:stretch>
            <a:fillRect/>
          </a:stretch>
        </p:blipFill>
        <p:spPr>
          <a:xfrm>
            <a:off x="311700" y="1107964"/>
            <a:ext cx="5363890" cy="3432068"/>
          </a:xfrm>
          <a:prstGeom prst="rect">
            <a:avLst/>
          </a:prstGeom>
          <a:ln>
            <a:solidFill>
              <a:schemeClr val="tx1"/>
            </a:solidFill>
          </a:ln>
        </p:spPr>
      </p:pic>
    </p:spTree>
    <p:extLst>
      <p:ext uri="{BB962C8B-B14F-4D97-AF65-F5344CB8AC3E}">
        <p14:creationId xmlns:p14="http://schemas.microsoft.com/office/powerpoint/2010/main" val="645006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3431-D5DC-A2FF-6986-6CE17C5EFDE2}"/>
              </a:ext>
            </a:extLst>
          </p:cNvPr>
          <p:cNvSpPr>
            <a:spLocks noGrp="1"/>
          </p:cNvSpPr>
          <p:nvPr>
            <p:ph type="title"/>
          </p:nvPr>
        </p:nvSpPr>
        <p:spPr>
          <a:xfrm>
            <a:off x="311700" y="192777"/>
            <a:ext cx="8520600" cy="572700"/>
          </a:xfrm>
        </p:spPr>
        <p:txBody>
          <a:bodyPr/>
          <a:lstStyle/>
          <a:p>
            <a:r>
              <a:rPr lang="en-US" dirty="0"/>
              <a:t>Insertion Sort</a:t>
            </a:r>
          </a:p>
        </p:txBody>
      </p:sp>
      <p:sp>
        <p:nvSpPr>
          <p:cNvPr id="3" name="TextBox 2">
            <a:extLst>
              <a:ext uri="{FF2B5EF4-FFF2-40B4-BE49-F238E27FC236}">
                <a16:creationId xmlns:a16="http://schemas.microsoft.com/office/drawing/2014/main" id="{4B5AC0A1-B573-A080-A63F-9CE06C498E26}"/>
              </a:ext>
            </a:extLst>
          </p:cNvPr>
          <p:cNvSpPr txBox="1"/>
          <p:nvPr/>
        </p:nvSpPr>
        <p:spPr>
          <a:xfrm>
            <a:off x="189186" y="914400"/>
            <a:ext cx="8643114" cy="1077218"/>
          </a:xfrm>
          <a:prstGeom prst="rect">
            <a:avLst/>
          </a:prstGeom>
          <a:noFill/>
        </p:spPr>
        <p:txBody>
          <a:bodyPr wrap="square" rtlCol="0">
            <a:spAutoFit/>
          </a:bodyPr>
          <a:lstStyle/>
          <a:p>
            <a:pPr algn="just"/>
            <a:r>
              <a:rPr lang="en-IN" sz="1600" i="0" dirty="0">
                <a:solidFill>
                  <a:schemeClr val="tx1"/>
                </a:solidFill>
                <a:effectLst/>
                <a:highlight>
                  <a:srgbClr val="FFFFFF"/>
                </a:highlight>
                <a:latin typeface="Nunito" pitchFamily="2" charset="77"/>
              </a:rPr>
              <a:t>Insertion sort is a simple sorting algorithm that works by iteratively inserting each element of an unsorted list into its correct position in a sorted portion of the list. It is a stable sorting algorithm, meaning that elements with equal values maintain their relative order in the sorted output.</a:t>
            </a:r>
            <a:endParaRPr lang="en-US" sz="1600" dirty="0">
              <a:solidFill>
                <a:schemeClr val="tx1"/>
              </a:solidFill>
            </a:endParaRPr>
          </a:p>
        </p:txBody>
      </p:sp>
      <p:sp>
        <p:nvSpPr>
          <p:cNvPr id="4" name="TextBox 3">
            <a:extLst>
              <a:ext uri="{FF2B5EF4-FFF2-40B4-BE49-F238E27FC236}">
                <a16:creationId xmlns:a16="http://schemas.microsoft.com/office/drawing/2014/main" id="{71C8E6BA-6695-BBA6-4A7F-E26D00E6F4A0}"/>
              </a:ext>
            </a:extLst>
          </p:cNvPr>
          <p:cNvSpPr txBox="1"/>
          <p:nvPr/>
        </p:nvSpPr>
        <p:spPr>
          <a:xfrm>
            <a:off x="311701" y="1991618"/>
            <a:ext cx="8520600" cy="3062377"/>
          </a:xfrm>
          <a:prstGeom prst="rect">
            <a:avLst/>
          </a:prstGeom>
          <a:noFill/>
        </p:spPr>
        <p:txBody>
          <a:bodyPr wrap="square" rtlCol="0">
            <a:spAutoFit/>
          </a:bodyPr>
          <a:lstStyle/>
          <a:p>
            <a:pPr algn="just" rtl="0" fontAlgn="base"/>
            <a:r>
              <a:rPr lang="en-IN" sz="2000" b="1" i="0" dirty="0">
                <a:solidFill>
                  <a:schemeClr val="tx1"/>
                </a:solidFill>
                <a:effectLst/>
                <a:highlight>
                  <a:srgbClr val="FFFFFF"/>
                </a:highlight>
                <a:latin typeface="Nunito" pitchFamily="2" charset="77"/>
              </a:rPr>
              <a:t>Algorithm:</a:t>
            </a:r>
          </a:p>
          <a:p>
            <a:pPr algn="just" rtl="0" fontAlgn="base"/>
            <a:endParaRPr lang="en-IN" sz="500" b="0" i="0" dirty="0">
              <a:solidFill>
                <a:schemeClr val="tx1"/>
              </a:solidFill>
              <a:effectLst/>
              <a:highlight>
                <a:srgbClr val="FFFFFF"/>
              </a:highlight>
              <a:latin typeface="Nunito" pitchFamily="2" charset="77"/>
            </a:endParaRPr>
          </a:p>
          <a:p>
            <a:pPr algn="just" rtl="0" fontAlgn="base"/>
            <a:r>
              <a:rPr lang="en-IN" b="0" i="0" dirty="0">
                <a:solidFill>
                  <a:schemeClr val="tx1"/>
                </a:solidFill>
                <a:effectLst/>
                <a:highlight>
                  <a:srgbClr val="FFFFFF"/>
                </a:highlight>
                <a:latin typeface="Nunito" pitchFamily="2" charset="77"/>
              </a:rPr>
              <a:t>To achieve insertion sort, follow these steps:</a:t>
            </a:r>
          </a:p>
          <a:p>
            <a:pPr algn="just" rtl="0" fontAlgn="base"/>
            <a:endParaRPr lang="en-IN" b="0" i="0" dirty="0">
              <a:solidFill>
                <a:schemeClr val="tx1"/>
              </a:solidFill>
              <a:effectLst/>
              <a:highlight>
                <a:srgbClr val="FFFFFF"/>
              </a:highlight>
              <a:latin typeface="Nunito" pitchFamily="2" charset="77"/>
            </a:endParaRPr>
          </a:p>
          <a:p>
            <a:pPr marL="285750" indent="-285750" algn="just" fontAlgn="base">
              <a:buFont typeface="Arial" panose="020B0604020202020204" pitchFamily="34" charset="0"/>
              <a:buChar char="•"/>
            </a:pPr>
            <a:r>
              <a:rPr lang="en-IN" b="0" i="0" dirty="0">
                <a:solidFill>
                  <a:schemeClr val="tx1"/>
                </a:solidFill>
                <a:effectLst/>
                <a:highlight>
                  <a:srgbClr val="FFFFFF"/>
                </a:highlight>
                <a:latin typeface="Nunito" pitchFamily="2" charset="77"/>
              </a:rPr>
              <a:t>We have to start with second element of the array as first element in the array is assumed to be sorted.</a:t>
            </a:r>
          </a:p>
          <a:p>
            <a:pPr marL="285750" indent="-285750" algn="just" fontAlgn="base">
              <a:buFont typeface="Arial" panose="020B0604020202020204" pitchFamily="34" charset="0"/>
              <a:buChar char="•"/>
            </a:pPr>
            <a:r>
              <a:rPr lang="en-IN" b="0" i="0" dirty="0">
                <a:solidFill>
                  <a:schemeClr val="tx1"/>
                </a:solidFill>
                <a:effectLst/>
                <a:highlight>
                  <a:srgbClr val="FFFFFF"/>
                </a:highlight>
                <a:latin typeface="Nunito" pitchFamily="2" charset="77"/>
              </a:rPr>
              <a:t>Compare second element with the first element and check if the second element is smaller then swap them.</a:t>
            </a:r>
          </a:p>
          <a:p>
            <a:pPr marL="285750" indent="-285750" algn="just" fontAlgn="base">
              <a:buFont typeface="Arial" panose="020B0604020202020204" pitchFamily="34" charset="0"/>
              <a:buChar char="•"/>
            </a:pPr>
            <a:r>
              <a:rPr lang="en-IN" b="0" i="0" dirty="0">
                <a:solidFill>
                  <a:schemeClr val="tx1"/>
                </a:solidFill>
                <a:effectLst/>
                <a:highlight>
                  <a:srgbClr val="FFFFFF"/>
                </a:highlight>
                <a:latin typeface="Nunito" pitchFamily="2" charset="77"/>
              </a:rPr>
              <a:t>Move to the third element and compare it with the second element, then the first element and swap as necessary to put it in the correct position among the first three elements.</a:t>
            </a:r>
          </a:p>
          <a:p>
            <a:pPr marL="285750" indent="-285750" algn="just" fontAlgn="base">
              <a:buFont typeface="Arial" panose="020B0604020202020204" pitchFamily="34" charset="0"/>
              <a:buChar char="•"/>
            </a:pPr>
            <a:r>
              <a:rPr lang="en-IN" b="0" i="0" dirty="0">
                <a:solidFill>
                  <a:schemeClr val="tx1"/>
                </a:solidFill>
                <a:effectLst/>
                <a:highlight>
                  <a:srgbClr val="FFFFFF"/>
                </a:highlight>
                <a:latin typeface="Nunito" pitchFamily="2" charset="77"/>
              </a:rPr>
              <a:t>Continue this process, comparing each element with the ones before it and swapping as needed to place it in the correct position among the sorted elements.</a:t>
            </a:r>
          </a:p>
          <a:p>
            <a:pPr marL="285750" indent="-285750" algn="just" fontAlgn="base">
              <a:buFont typeface="Arial" panose="020B0604020202020204" pitchFamily="34" charset="0"/>
              <a:buChar char="•"/>
            </a:pPr>
            <a:r>
              <a:rPr lang="en-IN" b="0" i="0" dirty="0">
                <a:solidFill>
                  <a:schemeClr val="tx1"/>
                </a:solidFill>
                <a:effectLst/>
                <a:highlight>
                  <a:srgbClr val="FFFFFF"/>
                </a:highlight>
                <a:latin typeface="Nunito" pitchFamily="2" charset="77"/>
              </a:rPr>
              <a:t>Repeat until the entire array is sorted.</a:t>
            </a:r>
          </a:p>
          <a:p>
            <a:pPr algn="just"/>
            <a:endParaRPr lang="en-US" dirty="0">
              <a:solidFill>
                <a:schemeClr val="tx1"/>
              </a:solidFill>
            </a:endParaRPr>
          </a:p>
        </p:txBody>
      </p:sp>
    </p:spTree>
    <p:extLst>
      <p:ext uri="{BB962C8B-B14F-4D97-AF65-F5344CB8AC3E}">
        <p14:creationId xmlns:p14="http://schemas.microsoft.com/office/powerpoint/2010/main" val="3126580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C1C6-B103-0868-EC4F-647CC46235FB}"/>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77"/>
              </a:rPr>
              <a:t>Working of Insertion Sort Algorithm:</a:t>
            </a:r>
            <a:endParaRPr lang="en-US" dirty="0"/>
          </a:p>
        </p:txBody>
      </p:sp>
      <p:pic>
        <p:nvPicPr>
          <p:cNvPr id="5122" name="Picture 2" descr="Insertion-Sort">
            <a:extLst>
              <a:ext uri="{FF2B5EF4-FFF2-40B4-BE49-F238E27FC236}">
                <a16:creationId xmlns:a16="http://schemas.microsoft.com/office/drawing/2014/main" id="{B8925729-90E8-BC67-C373-1B3E836D8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10" y="1158267"/>
            <a:ext cx="7248580" cy="3624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3559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DF2CA-9EA9-3D42-5896-BE21971A9A3B}"/>
              </a:ext>
            </a:extLst>
          </p:cNvPr>
          <p:cNvSpPr txBox="1"/>
          <p:nvPr/>
        </p:nvSpPr>
        <p:spPr>
          <a:xfrm>
            <a:off x="304800" y="817423"/>
            <a:ext cx="8534400" cy="3508653"/>
          </a:xfrm>
          <a:prstGeom prst="rect">
            <a:avLst/>
          </a:prstGeom>
          <a:noFill/>
        </p:spPr>
        <p:txBody>
          <a:bodyPr wrap="square" rtlCol="0">
            <a:spAutoFit/>
          </a:bodyPr>
          <a:lstStyle/>
          <a:p>
            <a:pPr algn="l" rtl="0" fontAlgn="base"/>
            <a:r>
              <a:rPr lang="en-IN" sz="1800" b="1" i="1" dirty="0">
                <a:solidFill>
                  <a:srgbClr val="273239"/>
                </a:solidFill>
                <a:effectLst/>
                <a:latin typeface="Nunito" pitchFamily="2" charset="77"/>
              </a:rPr>
              <a:t>First Pass:</a:t>
            </a:r>
            <a:endParaRPr lang="en-IN" sz="1800"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Current element is </a:t>
            </a:r>
            <a:r>
              <a:rPr lang="en-IN" b="1" i="1" dirty="0">
                <a:solidFill>
                  <a:srgbClr val="273239"/>
                </a:solidFill>
                <a:effectLst/>
                <a:latin typeface="Nunito" pitchFamily="2" charset="77"/>
              </a:rPr>
              <a:t>23</a:t>
            </a:r>
            <a:endParaRPr lang="en-IN"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first element in the array is assumed to be sorted.</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sorted part until </a:t>
            </a:r>
            <a:r>
              <a:rPr lang="en-IN" b="1" i="1" dirty="0">
                <a:solidFill>
                  <a:srgbClr val="273239"/>
                </a:solidFill>
                <a:effectLst/>
                <a:latin typeface="Nunito" pitchFamily="2" charset="77"/>
              </a:rPr>
              <a:t>0th</a:t>
            </a:r>
            <a:r>
              <a:rPr lang="en-IN" b="0" i="1" dirty="0">
                <a:solidFill>
                  <a:srgbClr val="273239"/>
                </a:solidFill>
                <a:effectLst/>
                <a:latin typeface="Nunito" pitchFamily="2" charset="77"/>
              </a:rPr>
              <a:t> index is :</a:t>
            </a:r>
            <a:r>
              <a:rPr lang="en-IN" b="1" i="1" dirty="0">
                <a:solidFill>
                  <a:srgbClr val="273239"/>
                </a:solidFill>
                <a:effectLst/>
                <a:latin typeface="Nunito" pitchFamily="2" charset="77"/>
              </a:rPr>
              <a:t> [23]</a:t>
            </a:r>
          </a:p>
          <a:p>
            <a:pPr algn="l" fontAlgn="base"/>
            <a:endParaRPr lang="en-IN" b="0" i="1" dirty="0">
              <a:solidFill>
                <a:srgbClr val="273239"/>
              </a:solidFill>
              <a:effectLst/>
              <a:latin typeface="Nunito" pitchFamily="2" charset="77"/>
            </a:endParaRPr>
          </a:p>
          <a:p>
            <a:pPr algn="l" rtl="0" fontAlgn="base"/>
            <a:r>
              <a:rPr lang="en-IN" sz="1800" b="1" i="1" dirty="0">
                <a:solidFill>
                  <a:srgbClr val="273239"/>
                </a:solidFill>
                <a:effectLst/>
                <a:latin typeface="Nunito" pitchFamily="2" charset="77"/>
              </a:rPr>
              <a:t>Second Pass:</a:t>
            </a:r>
            <a:endParaRPr lang="en-IN" sz="1800"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Compare </a:t>
            </a:r>
            <a:r>
              <a:rPr lang="en-IN" b="1" i="1" dirty="0">
                <a:solidFill>
                  <a:srgbClr val="273239"/>
                </a:solidFill>
                <a:effectLst/>
                <a:latin typeface="Nunito" pitchFamily="2" charset="77"/>
              </a:rPr>
              <a:t>1</a:t>
            </a:r>
            <a:r>
              <a:rPr lang="en-IN" b="0" i="1" dirty="0">
                <a:solidFill>
                  <a:srgbClr val="273239"/>
                </a:solidFill>
                <a:effectLst/>
                <a:latin typeface="Nunito" pitchFamily="2" charset="77"/>
              </a:rPr>
              <a:t> with </a:t>
            </a:r>
            <a:r>
              <a:rPr lang="en-IN" b="1" i="1" dirty="0">
                <a:solidFill>
                  <a:srgbClr val="273239"/>
                </a:solidFill>
                <a:effectLst/>
                <a:latin typeface="Nunito" pitchFamily="2" charset="77"/>
              </a:rPr>
              <a:t>23 </a:t>
            </a:r>
            <a:r>
              <a:rPr lang="en-IN" b="0" i="1" dirty="0">
                <a:solidFill>
                  <a:srgbClr val="273239"/>
                </a:solidFill>
                <a:effectLst/>
                <a:latin typeface="Nunito" pitchFamily="2" charset="77"/>
              </a:rPr>
              <a:t>(current element with the sorted part).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Since </a:t>
            </a:r>
            <a:r>
              <a:rPr lang="en-IN" b="1" i="1" dirty="0">
                <a:solidFill>
                  <a:srgbClr val="273239"/>
                </a:solidFill>
                <a:effectLst/>
                <a:latin typeface="Nunito" pitchFamily="2" charset="77"/>
              </a:rPr>
              <a:t>1</a:t>
            </a:r>
            <a:r>
              <a:rPr lang="en-IN" b="0" i="1" dirty="0">
                <a:solidFill>
                  <a:srgbClr val="273239"/>
                </a:solidFill>
                <a:effectLst/>
                <a:latin typeface="Nunito" pitchFamily="2" charset="77"/>
              </a:rPr>
              <a:t> is smaller, insert </a:t>
            </a:r>
            <a:r>
              <a:rPr lang="en-IN" b="1" i="1" dirty="0">
                <a:solidFill>
                  <a:srgbClr val="273239"/>
                </a:solidFill>
                <a:effectLst/>
                <a:latin typeface="Nunito" pitchFamily="2" charset="77"/>
              </a:rPr>
              <a:t>1</a:t>
            </a:r>
            <a:r>
              <a:rPr lang="en-IN" b="0" i="1" dirty="0">
                <a:solidFill>
                  <a:srgbClr val="273239"/>
                </a:solidFill>
                <a:effectLst/>
                <a:latin typeface="Nunito" pitchFamily="2" charset="77"/>
              </a:rPr>
              <a:t> before </a:t>
            </a:r>
            <a:r>
              <a:rPr lang="en-IN" b="1" i="1" dirty="0">
                <a:solidFill>
                  <a:srgbClr val="273239"/>
                </a:solidFill>
                <a:effectLst/>
                <a:latin typeface="Nunito" pitchFamily="2" charset="77"/>
              </a:rPr>
              <a:t>23</a:t>
            </a:r>
            <a:r>
              <a:rPr lang="en-IN" b="0" i="1" dirty="0">
                <a:solidFill>
                  <a:srgbClr val="273239"/>
                </a:solidFill>
                <a:effectLst/>
                <a:latin typeface="Nunito" pitchFamily="2" charset="77"/>
              </a:rPr>
              <a: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sorted part until </a:t>
            </a:r>
            <a:r>
              <a:rPr lang="en-IN" b="1" i="1" dirty="0">
                <a:solidFill>
                  <a:srgbClr val="273239"/>
                </a:solidFill>
                <a:effectLst/>
                <a:latin typeface="Nunito" pitchFamily="2" charset="77"/>
              </a:rPr>
              <a:t>1st </a:t>
            </a:r>
            <a:r>
              <a:rPr lang="en-IN" b="0" i="1" dirty="0">
                <a:solidFill>
                  <a:srgbClr val="273239"/>
                </a:solidFill>
                <a:effectLst/>
                <a:latin typeface="Nunito" pitchFamily="2" charset="77"/>
              </a:rPr>
              <a:t>index is: </a:t>
            </a:r>
            <a:r>
              <a:rPr lang="en-IN" b="1" i="1" dirty="0">
                <a:solidFill>
                  <a:srgbClr val="273239"/>
                </a:solidFill>
                <a:effectLst/>
                <a:latin typeface="Nunito" pitchFamily="2" charset="77"/>
              </a:rPr>
              <a:t>[1, 23]</a:t>
            </a:r>
          </a:p>
          <a:p>
            <a:pPr algn="l" fontAlgn="base"/>
            <a:endParaRPr lang="en-IN" b="1" i="1" dirty="0">
              <a:solidFill>
                <a:srgbClr val="273239"/>
              </a:solidFill>
              <a:effectLst/>
              <a:latin typeface="Nunito" pitchFamily="2" charset="77"/>
            </a:endParaRPr>
          </a:p>
          <a:p>
            <a:pPr algn="l" rtl="0" fontAlgn="base"/>
            <a:r>
              <a:rPr lang="en-IN" sz="1800" b="1" i="1" dirty="0">
                <a:solidFill>
                  <a:srgbClr val="273239"/>
                </a:solidFill>
                <a:effectLst/>
                <a:latin typeface="Nunito" pitchFamily="2" charset="77"/>
              </a:rPr>
              <a:t>Third Pass:</a:t>
            </a:r>
            <a:endParaRPr lang="en-IN" sz="1800" b="0" i="1" dirty="0">
              <a:solidFill>
                <a:srgbClr val="273239"/>
              </a:solidFill>
              <a:effectLst/>
              <a:latin typeface="Nunito" pitchFamily="2" charset="77"/>
            </a:endParaRPr>
          </a:p>
          <a:p>
            <a:pPr marL="285750" indent="-285750" fontAlgn="base">
              <a:buFont typeface="Arial" panose="020B0604020202020204" pitchFamily="34" charset="0"/>
              <a:buChar char="•"/>
            </a:pPr>
            <a:r>
              <a:rPr lang="en-IN" b="0" i="1" dirty="0">
                <a:solidFill>
                  <a:srgbClr val="273239"/>
                </a:solidFill>
                <a:effectLst/>
                <a:latin typeface="Nunito" pitchFamily="2" charset="77"/>
              </a:rPr>
              <a:t>Compare </a:t>
            </a:r>
            <a:r>
              <a:rPr lang="en-IN" b="1" i="1" dirty="0">
                <a:solidFill>
                  <a:srgbClr val="273239"/>
                </a:solidFill>
                <a:effectLst/>
                <a:latin typeface="Nunito" pitchFamily="2" charset="77"/>
              </a:rPr>
              <a:t>10 </a:t>
            </a:r>
            <a:r>
              <a:rPr lang="en-IN" b="0" i="1" dirty="0">
                <a:solidFill>
                  <a:srgbClr val="273239"/>
                </a:solidFill>
                <a:effectLst/>
                <a:latin typeface="Nunito" pitchFamily="2" charset="77"/>
              </a:rPr>
              <a:t>with</a:t>
            </a:r>
            <a:r>
              <a:rPr lang="en-IN" b="1" i="1" dirty="0">
                <a:solidFill>
                  <a:srgbClr val="273239"/>
                </a:solidFill>
                <a:effectLst/>
                <a:latin typeface="Nunito" pitchFamily="2" charset="77"/>
              </a:rPr>
              <a:t> 1 </a:t>
            </a:r>
            <a:r>
              <a:rPr lang="en-IN" b="0" i="1" dirty="0">
                <a:solidFill>
                  <a:srgbClr val="273239"/>
                </a:solidFill>
                <a:effectLst/>
                <a:latin typeface="Nunito" pitchFamily="2" charset="77"/>
              </a:rPr>
              <a:t>and </a:t>
            </a:r>
            <a:r>
              <a:rPr lang="en-IN" b="1" i="1" dirty="0">
                <a:solidFill>
                  <a:srgbClr val="273239"/>
                </a:solidFill>
                <a:effectLst/>
                <a:latin typeface="Nunito" pitchFamily="2" charset="77"/>
              </a:rPr>
              <a:t>23 </a:t>
            </a:r>
            <a:r>
              <a:rPr lang="en-IN" b="0" i="1" dirty="0">
                <a:solidFill>
                  <a:srgbClr val="273239"/>
                </a:solidFill>
                <a:effectLst/>
                <a:latin typeface="Nunito" pitchFamily="2" charset="77"/>
              </a:rPr>
              <a:t>(current element with the sorted part).</a:t>
            </a:r>
          </a:p>
          <a:p>
            <a:pPr marL="285750" indent="-285750" fontAlgn="base">
              <a:buFont typeface="Arial" panose="020B0604020202020204" pitchFamily="34" charset="0"/>
              <a:buChar char="•"/>
            </a:pPr>
            <a:r>
              <a:rPr lang="en-IN" b="0" i="1" dirty="0">
                <a:solidFill>
                  <a:srgbClr val="273239"/>
                </a:solidFill>
                <a:effectLst/>
                <a:latin typeface="Nunito" pitchFamily="2" charset="77"/>
              </a:rPr>
              <a:t>Since </a:t>
            </a:r>
            <a:r>
              <a:rPr lang="en-IN" b="1" i="1" dirty="0">
                <a:solidFill>
                  <a:srgbClr val="273239"/>
                </a:solidFill>
                <a:effectLst/>
                <a:latin typeface="Nunito" pitchFamily="2" charset="77"/>
              </a:rPr>
              <a:t>10 </a:t>
            </a:r>
            <a:r>
              <a:rPr lang="en-IN" b="0" i="1" dirty="0">
                <a:solidFill>
                  <a:srgbClr val="273239"/>
                </a:solidFill>
                <a:effectLst/>
                <a:latin typeface="Nunito" pitchFamily="2" charset="77"/>
              </a:rPr>
              <a:t>is greater than </a:t>
            </a:r>
            <a:r>
              <a:rPr lang="en-IN" b="1" i="1" dirty="0">
                <a:solidFill>
                  <a:srgbClr val="273239"/>
                </a:solidFill>
                <a:effectLst/>
                <a:latin typeface="Nunito" pitchFamily="2" charset="77"/>
              </a:rPr>
              <a:t>1</a:t>
            </a:r>
            <a:r>
              <a:rPr lang="en-IN" b="0" i="1" dirty="0">
                <a:solidFill>
                  <a:srgbClr val="273239"/>
                </a:solidFill>
                <a:effectLst/>
                <a:latin typeface="Nunito" pitchFamily="2" charset="77"/>
              </a:rPr>
              <a:t> and smaller than </a:t>
            </a:r>
            <a:r>
              <a:rPr lang="en-IN" b="1" i="1" dirty="0">
                <a:solidFill>
                  <a:srgbClr val="273239"/>
                </a:solidFill>
                <a:effectLst/>
                <a:latin typeface="Nunito" pitchFamily="2" charset="77"/>
              </a:rPr>
              <a:t>23</a:t>
            </a:r>
            <a:r>
              <a:rPr lang="en-IN" b="0" i="1" dirty="0">
                <a:solidFill>
                  <a:srgbClr val="273239"/>
                </a:solidFill>
                <a:effectLst/>
                <a:latin typeface="Nunito" pitchFamily="2" charset="77"/>
              </a:rPr>
              <a:t>, insert </a:t>
            </a:r>
            <a:r>
              <a:rPr lang="en-IN" b="1" i="1" dirty="0">
                <a:solidFill>
                  <a:srgbClr val="273239"/>
                </a:solidFill>
                <a:effectLst/>
                <a:latin typeface="Nunito" pitchFamily="2" charset="77"/>
              </a:rPr>
              <a:t>10 </a:t>
            </a:r>
            <a:r>
              <a:rPr lang="en-IN" b="0" i="1" dirty="0">
                <a:solidFill>
                  <a:srgbClr val="273239"/>
                </a:solidFill>
                <a:effectLst/>
                <a:latin typeface="Nunito" pitchFamily="2" charset="77"/>
              </a:rPr>
              <a:t>between</a:t>
            </a:r>
            <a:r>
              <a:rPr lang="en-IN" b="1" i="1" dirty="0">
                <a:solidFill>
                  <a:srgbClr val="273239"/>
                </a:solidFill>
                <a:effectLst/>
                <a:latin typeface="Nunito" pitchFamily="2" charset="77"/>
              </a:rPr>
              <a:t> 1 </a:t>
            </a:r>
            <a:r>
              <a:rPr lang="en-IN" b="0" i="1" dirty="0">
                <a:solidFill>
                  <a:srgbClr val="273239"/>
                </a:solidFill>
                <a:effectLst/>
                <a:latin typeface="Nunito" pitchFamily="2" charset="77"/>
              </a:rPr>
              <a:t>and </a:t>
            </a:r>
            <a:r>
              <a:rPr lang="en-IN" b="1" i="1" dirty="0">
                <a:solidFill>
                  <a:srgbClr val="273239"/>
                </a:solidFill>
                <a:effectLst/>
                <a:latin typeface="Nunito" pitchFamily="2" charset="77"/>
              </a:rPr>
              <a:t>23</a:t>
            </a:r>
            <a:r>
              <a:rPr lang="en-IN" b="0" i="1" dirty="0">
                <a:solidFill>
                  <a:srgbClr val="273239"/>
                </a:solidFill>
                <a:effectLst/>
                <a:latin typeface="Nunito" pitchFamily="2" charset="77"/>
              </a:rPr>
              <a:t>.</a:t>
            </a:r>
          </a:p>
          <a:p>
            <a:pPr marL="285750" indent="-285750" fontAlgn="base">
              <a:buFont typeface="Arial" panose="020B0604020202020204" pitchFamily="34" charset="0"/>
              <a:buChar char="•"/>
            </a:pPr>
            <a:r>
              <a:rPr lang="en-IN" b="0" i="1" dirty="0">
                <a:solidFill>
                  <a:srgbClr val="273239"/>
                </a:solidFill>
                <a:effectLst/>
                <a:latin typeface="Nunito" pitchFamily="2" charset="77"/>
              </a:rPr>
              <a:t>The sorted part until </a:t>
            </a:r>
            <a:r>
              <a:rPr lang="en-IN" b="1" i="1" dirty="0">
                <a:solidFill>
                  <a:srgbClr val="273239"/>
                </a:solidFill>
                <a:effectLst/>
                <a:latin typeface="Nunito" pitchFamily="2" charset="77"/>
              </a:rPr>
              <a:t>2nd </a:t>
            </a:r>
            <a:r>
              <a:rPr lang="en-IN" b="0" i="1" dirty="0">
                <a:solidFill>
                  <a:srgbClr val="273239"/>
                </a:solidFill>
                <a:effectLst/>
                <a:latin typeface="Nunito" pitchFamily="2" charset="77"/>
              </a:rPr>
              <a:t>index is: </a:t>
            </a:r>
            <a:r>
              <a:rPr lang="en-IN" b="1" i="1" dirty="0">
                <a:solidFill>
                  <a:srgbClr val="273239"/>
                </a:solidFill>
                <a:effectLst/>
                <a:latin typeface="Nunito" pitchFamily="2" charset="77"/>
              </a:rPr>
              <a:t>[1, 10, 23]</a:t>
            </a:r>
            <a:endParaRPr lang="en-IN" b="0" i="1" dirty="0">
              <a:solidFill>
                <a:srgbClr val="273239"/>
              </a:solidFill>
              <a:effectLst/>
              <a:latin typeface="Nunito" pitchFamily="2" charset="77"/>
            </a:endParaRPr>
          </a:p>
          <a:p>
            <a:endParaRPr lang="en-US" dirty="0"/>
          </a:p>
        </p:txBody>
      </p:sp>
    </p:spTree>
    <p:extLst>
      <p:ext uri="{BB962C8B-B14F-4D97-AF65-F5344CB8AC3E}">
        <p14:creationId xmlns:p14="http://schemas.microsoft.com/office/powerpoint/2010/main" val="24028782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AC61A-BF83-10E3-53EE-BEEAD815068D}"/>
              </a:ext>
            </a:extLst>
          </p:cNvPr>
          <p:cNvSpPr txBox="1"/>
          <p:nvPr/>
        </p:nvSpPr>
        <p:spPr>
          <a:xfrm>
            <a:off x="409903" y="1032867"/>
            <a:ext cx="8324193" cy="3077766"/>
          </a:xfrm>
          <a:prstGeom prst="rect">
            <a:avLst/>
          </a:prstGeom>
          <a:noFill/>
        </p:spPr>
        <p:txBody>
          <a:bodyPr wrap="square" rtlCol="0">
            <a:spAutoFit/>
          </a:bodyPr>
          <a:lstStyle/>
          <a:p>
            <a:pPr algn="l" rtl="0" fontAlgn="base"/>
            <a:r>
              <a:rPr lang="en-IN" sz="1800" b="1" i="1" dirty="0">
                <a:solidFill>
                  <a:srgbClr val="273239"/>
                </a:solidFill>
                <a:effectLst/>
                <a:latin typeface="Nunito" pitchFamily="2" charset="77"/>
              </a:rPr>
              <a:t>Fourth Pass:</a:t>
            </a:r>
            <a:endParaRPr lang="en-IN" sz="1800"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Compare </a:t>
            </a:r>
            <a:r>
              <a:rPr lang="en-IN" b="1" i="1" dirty="0">
                <a:solidFill>
                  <a:srgbClr val="273239"/>
                </a:solidFill>
                <a:effectLst/>
                <a:latin typeface="Nunito" pitchFamily="2" charset="77"/>
              </a:rPr>
              <a:t>5</a:t>
            </a:r>
            <a:r>
              <a:rPr lang="en-IN" b="0" i="1" dirty="0">
                <a:solidFill>
                  <a:srgbClr val="273239"/>
                </a:solidFill>
                <a:effectLst/>
                <a:latin typeface="Nunito" pitchFamily="2" charset="77"/>
              </a:rPr>
              <a:t> with</a:t>
            </a:r>
            <a:r>
              <a:rPr lang="en-IN" b="1" i="1" dirty="0">
                <a:solidFill>
                  <a:srgbClr val="273239"/>
                </a:solidFill>
                <a:effectLst/>
                <a:latin typeface="Nunito" pitchFamily="2" charset="77"/>
              </a:rPr>
              <a:t> 1</a:t>
            </a:r>
            <a:r>
              <a:rPr lang="en-IN" b="0" i="1" dirty="0">
                <a:solidFill>
                  <a:srgbClr val="273239"/>
                </a:solidFill>
                <a:effectLst/>
                <a:latin typeface="Nunito" pitchFamily="2" charset="77"/>
              </a:rPr>
              <a:t>, </a:t>
            </a:r>
            <a:r>
              <a:rPr lang="en-IN" b="1" i="1" dirty="0">
                <a:solidFill>
                  <a:srgbClr val="273239"/>
                </a:solidFill>
                <a:effectLst/>
                <a:latin typeface="Nunito" pitchFamily="2" charset="77"/>
              </a:rPr>
              <a:t>10</a:t>
            </a:r>
            <a:r>
              <a:rPr lang="en-IN" b="0" i="1" dirty="0">
                <a:solidFill>
                  <a:srgbClr val="273239"/>
                </a:solidFill>
                <a:effectLst/>
                <a:latin typeface="Nunito" pitchFamily="2" charset="77"/>
              </a:rPr>
              <a:t>, and </a:t>
            </a:r>
            <a:r>
              <a:rPr lang="en-IN" b="1" i="1" dirty="0">
                <a:solidFill>
                  <a:srgbClr val="273239"/>
                </a:solidFill>
                <a:effectLst/>
                <a:latin typeface="Nunito" pitchFamily="2" charset="77"/>
              </a:rPr>
              <a:t>23 </a:t>
            </a:r>
            <a:r>
              <a:rPr lang="en-IN" b="0" i="1" dirty="0">
                <a:solidFill>
                  <a:srgbClr val="273239"/>
                </a:solidFill>
                <a:effectLst/>
                <a:latin typeface="Nunito" pitchFamily="2" charset="77"/>
              </a:rPr>
              <a:t>(current element with the sorted part).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Since </a:t>
            </a:r>
            <a:r>
              <a:rPr lang="en-IN" b="1" i="1" dirty="0">
                <a:solidFill>
                  <a:srgbClr val="273239"/>
                </a:solidFill>
                <a:effectLst/>
                <a:latin typeface="Nunito" pitchFamily="2" charset="77"/>
              </a:rPr>
              <a:t>5</a:t>
            </a:r>
            <a:r>
              <a:rPr lang="en-IN" b="0" i="1" dirty="0">
                <a:solidFill>
                  <a:srgbClr val="273239"/>
                </a:solidFill>
                <a:effectLst/>
                <a:latin typeface="Nunito" pitchFamily="2" charset="77"/>
              </a:rPr>
              <a:t> is greater than</a:t>
            </a:r>
            <a:r>
              <a:rPr lang="en-IN" b="1" i="1" dirty="0">
                <a:solidFill>
                  <a:srgbClr val="273239"/>
                </a:solidFill>
                <a:effectLst/>
                <a:latin typeface="Nunito" pitchFamily="2" charset="77"/>
              </a:rPr>
              <a:t> 1</a:t>
            </a:r>
            <a:r>
              <a:rPr lang="en-IN" b="0" i="1" dirty="0">
                <a:solidFill>
                  <a:srgbClr val="273239"/>
                </a:solidFill>
                <a:effectLst/>
                <a:latin typeface="Nunito" pitchFamily="2" charset="77"/>
              </a:rPr>
              <a:t> and smaller than </a:t>
            </a:r>
            <a:r>
              <a:rPr lang="en-IN" b="1" i="1" dirty="0">
                <a:solidFill>
                  <a:srgbClr val="273239"/>
                </a:solidFill>
                <a:effectLst/>
                <a:latin typeface="Nunito" pitchFamily="2" charset="77"/>
              </a:rPr>
              <a:t>10</a:t>
            </a:r>
            <a:r>
              <a:rPr lang="en-IN" b="0" i="1" dirty="0">
                <a:solidFill>
                  <a:srgbClr val="273239"/>
                </a:solidFill>
                <a:effectLst/>
                <a:latin typeface="Nunito" pitchFamily="2" charset="77"/>
              </a:rPr>
              <a:t>, insert </a:t>
            </a:r>
            <a:r>
              <a:rPr lang="en-IN" b="1" i="1" dirty="0">
                <a:solidFill>
                  <a:srgbClr val="273239"/>
                </a:solidFill>
                <a:effectLst/>
                <a:latin typeface="Nunito" pitchFamily="2" charset="77"/>
              </a:rPr>
              <a:t>5</a:t>
            </a:r>
            <a:r>
              <a:rPr lang="en-IN" b="0" i="1" dirty="0">
                <a:solidFill>
                  <a:srgbClr val="273239"/>
                </a:solidFill>
                <a:effectLst/>
                <a:latin typeface="Nunito" pitchFamily="2" charset="77"/>
              </a:rPr>
              <a:t> between</a:t>
            </a:r>
            <a:r>
              <a:rPr lang="en-IN" b="1" i="1" dirty="0">
                <a:solidFill>
                  <a:srgbClr val="273239"/>
                </a:solidFill>
                <a:effectLst/>
                <a:latin typeface="Nunito" pitchFamily="2" charset="77"/>
              </a:rPr>
              <a:t> 1 </a:t>
            </a:r>
            <a:r>
              <a:rPr lang="en-IN" b="0" i="1" dirty="0">
                <a:solidFill>
                  <a:srgbClr val="273239"/>
                </a:solidFill>
                <a:effectLst/>
                <a:latin typeface="Nunito" pitchFamily="2" charset="77"/>
              </a:rPr>
              <a:t>and </a:t>
            </a:r>
            <a:r>
              <a:rPr lang="en-IN" b="1" i="1" dirty="0">
                <a:solidFill>
                  <a:srgbClr val="273239"/>
                </a:solidFill>
                <a:effectLst/>
                <a:latin typeface="Nunito" pitchFamily="2" charset="77"/>
              </a:rPr>
              <a:t>10</a:t>
            </a:r>
            <a:r>
              <a:rPr lang="en-IN" b="0" i="1" dirty="0">
                <a:solidFill>
                  <a:srgbClr val="273239"/>
                </a:solidFill>
                <a:effectLst/>
                <a:latin typeface="Nunito" pitchFamily="2" charset="77"/>
              </a:rPr>
              <a: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sorted part until </a:t>
            </a:r>
            <a:r>
              <a:rPr lang="en-IN" b="1" i="1" dirty="0">
                <a:solidFill>
                  <a:srgbClr val="273239"/>
                </a:solidFill>
                <a:effectLst/>
                <a:latin typeface="Nunito" pitchFamily="2" charset="77"/>
              </a:rPr>
              <a:t>3rd </a:t>
            </a:r>
            <a:r>
              <a:rPr lang="en-IN" b="0" i="1" dirty="0">
                <a:solidFill>
                  <a:srgbClr val="273239"/>
                </a:solidFill>
                <a:effectLst/>
                <a:latin typeface="Nunito" pitchFamily="2" charset="77"/>
              </a:rPr>
              <a:t>index is</a:t>
            </a:r>
            <a:r>
              <a:rPr lang="en-IN" b="1" i="1" dirty="0">
                <a:solidFill>
                  <a:srgbClr val="273239"/>
                </a:solidFill>
                <a:effectLst/>
                <a:latin typeface="Nunito" pitchFamily="2" charset="77"/>
              </a:rPr>
              <a:t>:</a:t>
            </a:r>
            <a:r>
              <a:rPr lang="en-IN" b="0" i="1" dirty="0">
                <a:solidFill>
                  <a:srgbClr val="273239"/>
                </a:solidFill>
                <a:effectLst/>
                <a:latin typeface="Nunito" pitchFamily="2" charset="77"/>
              </a:rPr>
              <a:t> </a:t>
            </a:r>
            <a:r>
              <a:rPr lang="en-IN" b="1" i="1" dirty="0">
                <a:solidFill>
                  <a:srgbClr val="273239"/>
                </a:solidFill>
                <a:effectLst/>
                <a:latin typeface="Nunito" pitchFamily="2" charset="77"/>
              </a:rPr>
              <a:t>[1, 5, 10, 23]</a:t>
            </a:r>
          </a:p>
          <a:p>
            <a:pPr marL="285750" indent="-285750" algn="l" fontAlgn="base">
              <a:buFont typeface="Arial" panose="020B0604020202020204" pitchFamily="34" charset="0"/>
              <a:buChar char="•"/>
            </a:pPr>
            <a:endParaRPr lang="en-IN" b="0" i="1" dirty="0">
              <a:solidFill>
                <a:srgbClr val="273239"/>
              </a:solidFill>
              <a:effectLst/>
              <a:latin typeface="Nunito" pitchFamily="2" charset="77"/>
            </a:endParaRPr>
          </a:p>
          <a:p>
            <a:pPr algn="l" rtl="0" fontAlgn="base"/>
            <a:r>
              <a:rPr lang="en-IN" sz="1800" b="1" i="1" dirty="0">
                <a:solidFill>
                  <a:srgbClr val="273239"/>
                </a:solidFill>
                <a:effectLst/>
                <a:latin typeface="Nunito" pitchFamily="2" charset="77"/>
              </a:rPr>
              <a:t>Fifth Pass:</a:t>
            </a:r>
            <a:endParaRPr lang="en-IN" sz="1800"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Compare </a:t>
            </a:r>
            <a:r>
              <a:rPr lang="en-IN" b="1" i="1" dirty="0">
                <a:solidFill>
                  <a:srgbClr val="273239"/>
                </a:solidFill>
                <a:effectLst/>
                <a:latin typeface="Nunito" pitchFamily="2" charset="77"/>
              </a:rPr>
              <a:t>2 </a:t>
            </a:r>
            <a:r>
              <a:rPr lang="en-IN" b="0" i="1" dirty="0">
                <a:solidFill>
                  <a:srgbClr val="273239"/>
                </a:solidFill>
                <a:effectLst/>
                <a:latin typeface="Nunito" pitchFamily="2" charset="77"/>
              </a:rPr>
              <a:t>with</a:t>
            </a:r>
            <a:r>
              <a:rPr lang="en-IN" b="1" i="1" dirty="0">
                <a:solidFill>
                  <a:srgbClr val="273239"/>
                </a:solidFill>
                <a:effectLst/>
                <a:latin typeface="Nunito" pitchFamily="2" charset="77"/>
              </a:rPr>
              <a:t> 1, 5, 10</a:t>
            </a:r>
            <a:r>
              <a:rPr lang="en-IN" b="0" i="1" dirty="0">
                <a:solidFill>
                  <a:srgbClr val="273239"/>
                </a:solidFill>
                <a:effectLst/>
                <a:latin typeface="Nunito" pitchFamily="2" charset="77"/>
              </a:rPr>
              <a:t>, and </a:t>
            </a:r>
            <a:r>
              <a:rPr lang="en-IN" b="1" i="1" dirty="0">
                <a:solidFill>
                  <a:srgbClr val="273239"/>
                </a:solidFill>
                <a:effectLst/>
                <a:latin typeface="Nunito" pitchFamily="2" charset="77"/>
              </a:rPr>
              <a:t>23 </a:t>
            </a:r>
            <a:r>
              <a:rPr lang="en-IN" b="0" i="1" dirty="0">
                <a:solidFill>
                  <a:srgbClr val="273239"/>
                </a:solidFill>
                <a:effectLst/>
                <a:latin typeface="Nunito" pitchFamily="2" charset="77"/>
              </a:rPr>
              <a:t>(current element with the sorted part).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Since </a:t>
            </a:r>
            <a:r>
              <a:rPr lang="en-IN" b="1" i="1" dirty="0">
                <a:solidFill>
                  <a:srgbClr val="273239"/>
                </a:solidFill>
                <a:effectLst/>
                <a:latin typeface="Nunito" pitchFamily="2" charset="77"/>
              </a:rPr>
              <a:t>2</a:t>
            </a:r>
            <a:r>
              <a:rPr lang="en-IN" b="0" i="1" dirty="0">
                <a:solidFill>
                  <a:srgbClr val="273239"/>
                </a:solidFill>
                <a:effectLst/>
                <a:latin typeface="Nunito" pitchFamily="2" charset="77"/>
              </a:rPr>
              <a:t> is greater than </a:t>
            </a:r>
            <a:r>
              <a:rPr lang="en-IN" b="1" i="1" dirty="0">
                <a:solidFill>
                  <a:srgbClr val="273239"/>
                </a:solidFill>
                <a:effectLst/>
                <a:latin typeface="Nunito" pitchFamily="2" charset="77"/>
              </a:rPr>
              <a:t>1 </a:t>
            </a:r>
            <a:r>
              <a:rPr lang="en-IN" b="0" i="1" dirty="0">
                <a:solidFill>
                  <a:srgbClr val="273239"/>
                </a:solidFill>
                <a:effectLst/>
                <a:latin typeface="Nunito" pitchFamily="2" charset="77"/>
              </a:rPr>
              <a:t>and smaller than </a:t>
            </a:r>
            <a:r>
              <a:rPr lang="en-IN" b="1" i="1" dirty="0">
                <a:solidFill>
                  <a:srgbClr val="273239"/>
                </a:solidFill>
                <a:effectLst/>
                <a:latin typeface="Nunito" pitchFamily="2" charset="77"/>
              </a:rPr>
              <a:t>5</a:t>
            </a:r>
            <a:r>
              <a:rPr lang="en-IN" b="0" i="1" dirty="0">
                <a:solidFill>
                  <a:srgbClr val="273239"/>
                </a:solidFill>
                <a:effectLst/>
                <a:latin typeface="Nunito" pitchFamily="2" charset="77"/>
              </a:rPr>
              <a:t> insert</a:t>
            </a:r>
            <a:r>
              <a:rPr lang="en-IN" b="1" i="1" dirty="0">
                <a:solidFill>
                  <a:srgbClr val="273239"/>
                </a:solidFill>
                <a:effectLst/>
                <a:latin typeface="Nunito" pitchFamily="2" charset="77"/>
              </a:rPr>
              <a:t> 2</a:t>
            </a:r>
            <a:r>
              <a:rPr lang="en-IN" b="0" i="1" dirty="0">
                <a:solidFill>
                  <a:srgbClr val="273239"/>
                </a:solidFill>
                <a:effectLst/>
                <a:latin typeface="Nunito" pitchFamily="2" charset="77"/>
              </a:rPr>
              <a:t> between </a:t>
            </a:r>
            <a:r>
              <a:rPr lang="en-IN" b="1" i="1" dirty="0">
                <a:solidFill>
                  <a:srgbClr val="273239"/>
                </a:solidFill>
                <a:effectLst/>
                <a:latin typeface="Nunito" pitchFamily="2" charset="77"/>
              </a:rPr>
              <a:t>1 </a:t>
            </a:r>
            <a:r>
              <a:rPr lang="en-IN" b="0" i="1" dirty="0">
                <a:solidFill>
                  <a:srgbClr val="273239"/>
                </a:solidFill>
                <a:effectLst/>
                <a:latin typeface="Nunito" pitchFamily="2" charset="77"/>
              </a:rPr>
              <a:t>and </a:t>
            </a:r>
            <a:r>
              <a:rPr lang="en-IN" b="1" i="1" dirty="0">
                <a:solidFill>
                  <a:srgbClr val="273239"/>
                </a:solidFill>
                <a:effectLst/>
                <a:latin typeface="Nunito" pitchFamily="2" charset="77"/>
              </a:rPr>
              <a:t>5</a:t>
            </a:r>
            <a:r>
              <a:rPr lang="en-IN" b="0" i="1" dirty="0">
                <a:solidFill>
                  <a:srgbClr val="273239"/>
                </a:solidFill>
                <a:effectLst/>
                <a:latin typeface="Nunito" pitchFamily="2" charset="77"/>
              </a:rPr>
              <a:t>.</a:t>
            </a: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sorted part until </a:t>
            </a:r>
            <a:r>
              <a:rPr lang="en-IN" b="1" i="1" dirty="0">
                <a:solidFill>
                  <a:srgbClr val="273239"/>
                </a:solidFill>
                <a:effectLst/>
                <a:latin typeface="Nunito" pitchFamily="2" charset="77"/>
              </a:rPr>
              <a:t>4th</a:t>
            </a:r>
            <a:r>
              <a:rPr lang="en-IN" b="0" i="1" dirty="0">
                <a:solidFill>
                  <a:srgbClr val="273239"/>
                </a:solidFill>
                <a:effectLst/>
                <a:latin typeface="Nunito" pitchFamily="2" charset="77"/>
              </a:rPr>
              <a:t> index is:</a:t>
            </a:r>
            <a:r>
              <a:rPr lang="en-IN" b="1" i="1" dirty="0">
                <a:solidFill>
                  <a:srgbClr val="273239"/>
                </a:solidFill>
                <a:effectLst/>
                <a:latin typeface="Nunito" pitchFamily="2" charset="77"/>
              </a:rPr>
              <a:t> [1, 2, 5, 10, 23]</a:t>
            </a:r>
          </a:p>
          <a:p>
            <a:pPr algn="l" fontAlgn="base"/>
            <a:endParaRPr lang="en-IN" b="0" i="1" dirty="0">
              <a:solidFill>
                <a:srgbClr val="273239"/>
              </a:solidFill>
              <a:effectLst/>
              <a:latin typeface="Nunito" pitchFamily="2" charset="77"/>
            </a:endParaRPr>
          </a:p>
          <a:p>
            <a:pPr algn="l" rtl="0" fontAlgn="base"/>
            <a:r>
              <a:rPr lang="en-IN" sz="1800" b="1" i="1" dirty="0">
                <a:solidFill>
                  <a:srgbClr val="273239"/>
                </a:solidFill>
                <a:effectLst/>
                <a:latin typeface="Nunito" pitchFamily="2" charset="77"/>
              </a:rPr>
              <a:t>Final Array:</a:t>
            </a:r>
            <a:endParaRPr lang="en-IN" sz="1800"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IN" b="0" i="1" dirty="0">
                <a:solidFill>
                  <a:srgbClr val="273239"/>
                </a:solidFill>
                <a:effectLst/>
                <a:latin typeface="Nunito" pitchFamily="2" charset="77"/>
              </a:rPr>
              <a:t>The sorted array is:</a:t>
            </a:r>
            <a:r>
              <a:rPr lang="en-IN" b="1" i="1" dirty="0">
                <a:solidFill>
                  <a:srgbClr val="273239"/>
                </a:solidFill>
                <a:effectLst/>
                <a:latin typeface="Nunito" pitchFamily="2" charset="77"/>
              </a:rPr>
              <a:t> [1, 2, 5, 10, 23]</a:t>
            </a:r>
            <a:endParaRPr lang="en-IN" b="0" i="1" dirty="0">
              <a:solidFill>
                <a:srgbClr val="273239"/>
              </a:solidFill>
              <a:effectLst/>
              <a:latin typeface="Nunito" pitchFamily="2" charset="77"/>
            </a:endParaRPr>
          </a:p>
          <a:p>
            <a:endParaRPr lang="en-US" dirty="0"/>
          </a:p>
        </p:txBody>
      </p:sp>
    </p:spTree>
    <p:extLst>
      <p:ext uri="{BB962C8B-B14F-4D97-AF65-F5344CB8AC3E}">
        <p14:creationId xmlns:p14="http://schemas.microsoft.com/office/powerpoint/2010/main" val="35039449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013-A8F8-0ADB-C258-B9096E0B664A}"/>
              </a:ext>
            </a:extLst>
          </p:cNvPr>
          <p:cNvSpPr>
            <a:spLocks noGrp="1"/>
          </p:cNvSpPr>
          <p:nvPr>
            <p:ph type="title"/>
          </p:nvPr>
        </p:nvSpPr>
        <p:spPr/>
        <p:txBody>
          <a:bodyPr/>
          <a:lstStyle/>
          <a:p>
            <a:r>
              <a:rPr lang="en-IN" b="1" i="0" dirty="0">
                <a:solidFill>
                  <a:srgbClr val="273239"/>
                </a:solidFill>
                <a:effectLst/>
                <a:highlight>
                  <a:srgbClr val="FFFFFF"/>
                </a:highlight>
                <a:latin typeface="Arial" panose="020B0604020202020204" pitchFamily="34" charset="0"/>
                <a:cs typeface="Arial" panose="020B0604020202020204" pitchFamily="34" charset="0"/>
              </a:rPr>
              <a:t>Complexity Analysis of Insertion Sort</a:t>
            </a:r>
            <a:endParaRPr lang="en-US" dirty="0"/>
          </a:p>
        </p:txBody>
      </p:sp>
      <p:sp>
        <p:nvSpPr>
          <p:cNvPr id="3" name="TextBox 2">
            <a:extLst>
              <a:ext uri="{FF2B5EF4-FFF2-40B4-BE49-F238E27FC236}">
                <a16:creationId xmlns:a16="http://schemas.microsoft.com/office/drawing/2014/main" id="{4F484542-C317-EF16-79E0-FB33C931B010}"/>
              </a:ext>
            </a:extLst>
          </p:cNvPr>
          <p:cNvSpPr txBox="1"/>
          <p:nvPr/>
        </p:nvSpPr>
        <p:spPr>
          <a:xfrm>
            <a:off x="311700" y="1187669"/>
            <a:ext cx="8520599" cy="3847207"/>
          </a:xfrm>
          <a:prstGeom prst="rect">
            <a:avLst/>
          </a:prstGeom>
          <a:noFill/>
        </p:spPr>
        <p:txBody>
          <a:bodyPr wrap="square" rtlCol="0">
            <a:spAutoFit/>
          </a:bodyPr>
          <a:lstStyle/>
          <a:p>
            <a:pPr algn="l" fontAlgn="base"/>
            <a:r>
              <a:rPr lang="en-IN" sz="2400" b="1" i="0" dirty="0">
                <a:solidFill>
                  <a:srgbClr val="273239"/>
                </a:solidFill>
                <a:effectLst/>
                <a:highlight>
                  <a:srgbClr val="FFFFFF"/>
                </a:highlight>
                <a:latin typeface="Nunito" pitchFamily="2" charset="77"/>
              </a:rPr>
              <a:t>Time Complexity of Insertion Sort</a:t>
            </a:r>
          </a:p>
          <a:p>
            <a:pPr algn="l" fontAlgn="base"/>
            <a:endParaRPr lang="en-IN" sz="2400" b="1" i="0" dirty="0">
              <a:solidFill>
                <a:srgbClr val="273239"/>
              </a:solidFill>
              <a:effectLst/>
              <a:highlight>
                <a:srgbClr val="FFFFFF"/>
              </a:highlight>
              <a:latin typeface="Nunito" pitchFamily="2" charset="77"/>
            </a:endParaRPr>
          </a:p>
          <a:p>
            <a:pPr marL="285750" indent="-285750" algn="l" fontAlgn="base">
              <a:lnSpc>
                <a:spcPct val="150000"/>
              </a:lnSpc>
              <a:buFont typeface="Arial" panose="020B0604020202020204" pitchFamily="34" charset="0"/>
              <a:buChar char="•"/>
            </a:pPr>
            <a:r>
              <a:rPr lang="en-IN" sz="1800" b="1" i="0" dirty="0">
                <a:solidFill>
                  <a:srgbClr val="273239"/>
                </a:solidFill>
                <a:effectLst/>
                <a:highlight>
                  <a:srgbClr val="FFFFFF"/>
                </a:highlight>
                <a:latin typeface="Nunito" pitchFamily="2" charset="77"/>
              </a:rPr>
              <a:t>Best case:</a:t>
            </a:r>
            <a:r>
              <a:rPr lang="en-IN" sz="1800" b="0" i="0" dirty="0">
                <a:solidFill>
                  <a:srgbClr val="273239"/>
                </a:solidFill>
                <a:effectLst/>
                <a:highlight>
                  <a:srgbClr val="FFFFFF"/>
                </a:highlight>
                <a:latin typeface="Nunito" pitchFamily="2" charset="77"/>
              </a:rPr>
              <a:t> </a:t>
            </a:r>
            <a:r>
              <a:rPr lang="en-IN" sz="1800" b="1" i="0" dirty="0">
                <a:solidFill>
                  <a:srgbClr val="273239"/>
                </a:solidFill>
                <a:effectLst/>
                <a:highlight>
                  <a:srgbClr val="FFFFFF"/>
                </a:highlight>
                <a:latin typeface="Nunito" pitchFamily="2" charset="77"/>
              </a:rPr>
              <a:t>O(n)</a:t>
            </a:r>
            <a:r>
              <a:rPr lang="en-IN" sz="1800" b="0" i="0" dirty="0">
                <a:solidFill>
                  <a:srgbClr val="273239"/>
                </a:solidFill>
                <a:effectLst/>
                <a:highlight>
                  <a:srgbClr val="FFFFFF"/>
                </a:highlight>
                <a:latin typeface="Nunito" pitchFamily="2" charset="77"/>
              </a:rPr>
              <a:t>, </a:t>
            </a:r>
            <a:r>
              <a:rPr lang="en-IN" b="0" i="0" dirty="0">
                <a:solidFill>
                  <a:srgbClr val="273239"/>
                </a:solidFill>
                <a:effectLst/>
                <a:highlight>
                  <a:srgbClr val="FFFFFF"/>
                </a:highlight>
                <a:latin typeface="Nunito" pitchFamily="2" charset="77"/>
              </a:rPr>
              <a:t>If the list is already sorted, where n is the number of elements in the list.</a:t>
            </a:r>
          </a:p>
          <a:p>
            <a:pPr marL="285750" indent="-285750" algn="l" fontAlgn="base">
              <a:lnSpc>
                <a:spcPct val="150000"/>
              </a:lnSpc>
              <a:buFont typeface="Arial" panose="020B0604020202020204" pitchFamily="34" charset="0"/>
              <a:buChar char="•"/>
            </a:pPr>
            <a:r>
              <a:rPr lang="en-IN" sz="1800" b="1" i="0" dirty="0">
                <a:solidFill>
                  <a:srgbClr val="273239"/>
                </a:solidFill>
                <a:effectLst/>
                <a:highlight>
                  <a:srgbClr val="FFFFFF"/>
                </a:highlight>
                <a:latin typeface="Nunito" pitchFamily="2" charset="77"/>
              </a:rPr>
              <a:t>Average case:</a:t>
            </a:r>
            <a:r>
              <a:rPr lang="en-IN" sz="1800" b="0" i="0" dirty="0">
                <a:solidFill>
                  <a:srgbClr val="273239"/>
                </a:solidFill>
                <a:effectLst/>
                <a:highlight>
                  <a:srgbClr val="FFFFFF"/>
                </a:highlight>
                <a:latin typeface="Nunito" pitchFamily="2" charset="77"/>
              </a:rPr>
              <a:t> </a:t>
            </a:r>
            <a:r>
              <a:rPr lang="en-IN" sz="1800" b="1" i="0" dirty="0">
                <a:solidFill>
                  <a:srgbClr val="273239"/>
                </a:solidFill>
                <a:effectLst/>
                <a:highlight>
                  <a:srgbClr val="FFFFFF"/>
                </a:highlight>
                <a:latin typeface="Nunito" pitchFamily="2" charset="77"/>
              </a:rPr>
              <a:t>O(n</a:t>
            </a:r>
            <a:r>
              <a:rPr lang="en-IN" sz="1800" b="1" i="0" baseline="30000" dirty="0">
                <a:solidFill>
                  <a:srgbClr val="273239"/>
                </a:solidFill>
                <a:effectLst/>
                <a:highlight>
                  <a:srgbClr val="FFFFFF"/>
                </a:highlight>
                <a:latin typeface="Nunito" pitchFamily="2" charset="77"/>
              </a:rPr>
              <a:t>2</a:t>
            </a:r>
            <a:r>
              <a:rPr lang="en-IN" sz="1800" b="1" i="0" dirty="0">
                <a:solidFill>
                  <a:srgbClr val="273239"/>
                </a:solidFill>
                <a:effectLst/>
                <a:highlight>
                  <a:srgbClr val="FFFFFF"/>
                </a:highlight>
                <a:latin typeface="Nunito" pitchFamily="2" charset="77"/>
              </a:rPr>
              <a:t>)</a:t>
            </a:r>
            <a:r>
              <a:rPr lang="en-IN" sz="1800" b="0" i="0" dirty="0">
                <a:solidFill>
                  <a:srgbClr val="273239"/>
                </a:solidFill>
                <a:effectLst/>
                <a:highlight>
                  <a:srgbClr val="FFFFFF"/>
                </a:highlight>
                <a:latin typeface="Nunito" pitchFamily="2" charset="77"/>
              </a:rPr>
              <a:t>, </a:t>
            </a:r>
            <a:r>
              <a:rPr lang="en-IN" b="0" i="0" dirty="0">
                <a:solidFill>
                  <a:srgbClr val="273239"/>
                </a:solidFill>
                <a:effectLst/>
                <a:highlight>
                  <a:srgbClr val="FFFFFF"/>
                </a:highlight>
                <a:latin typeface="Nunito" pitchFamily="2" charset="77"/>
              </a:rPr>
              <a:t>If the list is randomly ordered</a:t>
            </a:r>
          </a:p>
          <a:p>
            <a:pPr marL="285750" indent="-285750" algn="l" fontAlgn="base">
              <a:lnSpc>
                <a:spcPct val="150000"/>
              </a:lnSpc>
              <a:buFont typeface="Arial" panose="020B0604020202020204" pitchFamily="34" charset="0"/>
              <a:buChar char="•"/>
            </a:pPr>
            <a:r>
              <a:rPr lang="en-IN" sz="1800" b="1" i="0" dirty="0">
                <a:solidFill>
                  <a:srgbClr val="273239"/>
                </a:solidFill>
                <a:effectLst/>
                <a:highlight>
                  <a:srgbClr val="FFFFFF"/>
                </a:highlight>
                <a:latin typeface="Nunito" pitchFamily="2" charset="77"/>
              </a:rPr>
              <a:t>Worst case:</a:t>
            </a:r>
            <a:r>
              <a:rPr lang="en-IN" sz="1800" b="0" i="0" dirty="0">
                <a:solidFill>
                  <a:srgbClr val="273239"/>
                </a:solidFill>
                <a:effectLst/>
                <a:highlight>
                  <a:srgbClr val="FFFFFF"/>
                </a:highlight>
                <a:latin typeface="Nunito" pitchFamily="2" charset="77"/>
              </a:rPr>
              <a:t> </a:t>
            </a:r>
            <a:r>
              <a:rPr lang="en-IN" sz="1800" b="1" i="0" dirty="0">
                <a:solidFill>
                  <a:srgbClr val="273239"/>
                </a:solidFill>
                <a:effectLst/>
                <a:highlight>
                  <a:srgbClr val="FFFFFF"/>
                </a:highlight>
                <a:latin typeface="Nunito" pitchFamily="2" charset="77"/>
              </a:rPr>
              <a:t>O(n</a:t>
            </a:r>
            <a:r>
              <a:rPr lang="en-IN" sz="1800" b="1" i="0" baseline="30000" dirty="0">
                <a:solidFill>
                  <a:srgbClr val="273239"/>
                </a:solidFill>
                <a:effectLst/>
                <a:highlight>
                  <a:srgbClr val="FFFFFF"/>
                </a:highlight>
                <a:latin typeface="Nunito" pitchFamily="2" charset="77"/>
              </a:rPr>
              <a:t>2</a:t>
            </a:r>
            <a:r>
              <a:rPr lang="en-IN" sz="1800" b="1" i="0" dirty="0">
                <a:solidFill>
                  <a:srgbClr val="273239"/>
                </a:solidFill>
                <a:effectLst/>
                <a:highlight>
                  <a:srgbClr val="FFFFFF"/>
                </a:highlight>
                <a:latin typeface="Nunito" pitchFamily="2" charset="77"/>
              </a:rPr>
              <a:t>)</a:t>
            </a:r>
            <a:r>
              <a:rPr lang="en-IN" sz="1800" b="0" i="0" dirty="0">
                <a:solidFill>
                  <a:srgbClr val="273239"/>
                </a:solidFill>
                <a:effectLst/>
                <a:highlight>
                  <a:srgbClr val="FFFFFF"/>
                </a:highlight>
                <a:latin typeface="Nunito" pitchFamily="2" charset="77"/>
              </a:rPr>
              <a:t>, </a:t>
            </a:r>
            <a:r>
              <a:rPr lang="en-IN" b="0" i="0" dirty="0">
                <a:solidFill>
                  <a:srgbClr val="273239"/>
                </a:solidFill>
                <a:effectLst/>
                <a:highlight>
                  <a:srgbClr val="FFFFFF"/>
                </a:highlight>
                <a:latin typeface="Nunito" pitchFamily="2" charset="77"/>
              </a:rPr>
              <a:t>If the list is in reverse order</a:t>
            </a:r>
          </a:p>
          <a:p>
            <a:pPr marL="285750" indent="-285750" algn="l" fontAlgn="base">
              <a:lnSpc>
                <a:spcPct val="150000"/>
              </a:lnSpc>
              <a:buFont typeface="Arial" panose="020B0604020202020204" pitchFamily="34" charset="0"/>
              <a:buChar char="•"/>
            </a:pPr>
            <a:endParaRPr lang="en-IN" b="0" i="0" dirty="0">
              <a:solidFill>
                <a:srgbClr val="273239"/>
              </a:solidFill>
              <a:effectLst/>
              <a:highlight>
                <a:srgbClr val="FFFFFF"/>
              </a:highlight>
              <a:latin typeface="Nunito" pitchFamily="2" charset="77"/>
            </a:endParaRPr>
          </a:p>
          <a:p>
            <a:pPr algn="l" fontAlgn="base"/>
            <a:r>
              <a:rPr lang="en-IN" sz="2400" b="1" i="0" dirty="0">
                <a:solidFill>
                  <a:srgbClr val="273239"/>
                </a:solidFill>
                <a:effectLst/>
                <a:highlight>
                  <a:srgbClr val="FFFFFF"/>
                </a:highlight>
                <a:latin typeface="Nunito" pitchFamily="2" charset="77"/>
              </a:rPr>
              <a:t>Space Complexity of Insertion Sort</a:t>
            </a:r>
          </a:p>
          <a:p>
            <a:pPr algn="l" fontAlgn="base"/>
            <a:endParaRPr lang="en-IN" sz="2400" b="1" i="0" dirty="0">
              <a:solidFill>
                <a:srgbClr val="273239"/>
              </a:solidFill>
              <a:effectLst/>
              <a:highlight>
                <a:srgbClr val="FFFFFF"/>
              </a:highlight>
              <a:latin typeface="Nunito" pitchFamily="2" charset="77"/>
            </a:endParaRPr>
          </a:p>
          <a:p>
            <a:pPr marL="285750" indent="-285750" algn="l" fontAlgn="base">
              <a:buFont typeface="Arial" panose="020B0604020202020204" pitchFamily="34" charset="0"/>
              <a:buChar char="•"/>
            </a:pPr>
            <a:r>
              <a:rPr lang="en-IN" sz="1800" b="1" i="0" dirty="0">
                <a:solidFill>
                  <a:srgbClr val="273239"/>
                </a:solidFill>
                <a:effectLst/>
                <a:highlight>
                  <a:srgbClr val="FFFFFF"/>
                </a:highlight>
                <a:latin typeface="Nunito" pitchFamily="2" charset="77"/>
              </a:rPr>
              <a:t>Auxiliary Space: </a:t>
            </a:r>
            <a:r>
              <a:rPr lang="en-IN" b="0" i="0" dirty="0">
                <a:solidFill>
                  <a:srgbClr val="273239"/>
                </a:solidFill>
                <a:effectLst/>
                <a:highlight>
                  <a:srgbClr val="FFFFFF"/>
                </a:highlight>
                <a:latin typeface="Nunito" pitchFamily="2" charset="77"/>
              </a:rPr>
              <a:t>O(1), Insertion sort requires</a:t>
            </a:r>
            <a:r>
              <a:rPr lang="en-IN" b="1" i="0" dirty="0">
                <a:solidFill>
                  <a:srgbClr val="273239"/>
                </a:solidFill>
                <a:effectLst/>
                <a:highlight>
                  <a:srgbClr val="FFFFFF"/>
                </a:highlight>
                <a:latin typeface="Nunito" pitchFamily="2" charset="77"/>
              </a:rPr>
              <a:t> O(1)</a:t>
            </a:r>
            <a:r>
              <a:rPr lang="en-IN" b="0" i="0" dirty="0">
                <a:solidFill>
                  <a:srgbClr val="273239"/>
                </a:solidFill>
                <a:effectLst/>
                <a:highlight>
                  <a:srgbClr val="FFFFFF"/>
                </a:highlight>
                <a:latin typeface="Nunito" pitchFamily="2" charset="77"/>
              </a:rPr>
              <a:t> additional space, making it a space-efficient sorting algorithm.</a:t>
            </a:r>
          </a:p>
          <a:p>
            <a:endParaRPr lang="en-US" dirty="0"/>
          </a:p>
        </p:txBody>
      </p:sp>
    </p:spTree>
    <p:extLst>
      <p:ext uri="{BB962C8B-B14F-4D97-AF65-F5344CB8AC3E}">
        <p14:creationId xmlns:p14="http://schemas.microsoft.com/office/powerpoint/2010/main" val="14721640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FDD-45D4-B0C0-1D04-6911CA3DA04A}"/>
              </a:ext>
            </a:extLst>
          </p:cNvPr>
          <p:cNvSpPr>
            <a:spLocks noGrp="1"/>
          </p:cNvSpPr>
          <p:nvPr>
            <p:ph type="title"/>
          </p:nvPr>
        </p:nvSpPr>
        <p:spPr>
          <a:xfrm>
            <a:off x="311700" y="161246"/>
            <a:ext cx="8520600" cy="572700"/>
          </a:xfrm>
        </p:spPr>
        <p:txBody>
          <a:bodyPr/>
          <a:lstStyle/>
          <a:p>
            <a:r>
              <a:rPr lang="en-US" dirty="0"/>
              <a:t>Advantages and Disadvantages of Insertion sort</a:t>
            </a:r>
          </a:p>
        </p:txBody>
      </p:sp>
      <p:sp>
        <p:nvSpPr>
          <p:cNvPr id="3" name="TextBox 2">
            <a:extLst>
              <a:ext uri="{FF2B5EF4-FFF2-40B4-BE49-F238E27FC236}">
                <a16:creationId xmlns:a16="http://schemas.microsoft.com/office/drawing/2014/main" id="{F6D2588C-E200-7C77-975C-5BBAE1D566AA}"/>
              </a:ext>
            </a:extLst>
          </p:cNvPr>
          <p:cNvSpPr txBox="1"/>
          <p:nvPr/>
        </p:nvSpPr>
        <p:spPr>
          <a:xfrm>
            <a:off x="311700" y="1035971"/>
            <a:ext cx="8520600" cy="3631763"/>
          </a:xfrm>
          <a:prstGeom prst="rect">
            <a:avLst/>
          </a:prstGeom>
          <a:noFill/>
        </p:spPr>
        <p:txBody>
          <a:bodyPr wrap="square" rtlCol="0">
            <a:spAutoFit/>
          </a:bodyPr>
          <a:lstStyle/>
          <a:p>
            <a:pPr algn="l" fontAlgn="base"/>
            <a:r>
              <a:rPr lang="en-IN" sz="2400" b="1" i="0" dirty="0">
                <a:solidFill>
                  <a:srgbClr val="273239"/>
                </a:solidFill>
                <a:effectLst/>
                <a:highlight>
                  <a:srgbClr val="FFFFFF"/>
                </a:highlight>
                <a:latin typeface="Nunito" pitchFamily="2" charset="77"/>
              </a:rPr>
              <a:t>Advantages of Insertion Sort:</a:t>
            </a: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Simple and easy to implement.</a:t>
            </a: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Stable sorting algorithm.</a:t>
            </a: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Efficient for small lists and nearly sorted lists.</a:t>
            </a: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Space-efficient.</a:t>
            </a:r>
          </a:p>
          <a:p>
            <a:pPr algn="l" fontAlgn="base"/>
            <a:endParaRPr lang="en-IN" sz="1600" b="0" i="0" dirty="0">
              <a:solidFill>
                <a:srgbClr val="273239"/>
              </a:solidFill>
              <a:effectLst/>
              <a:highlight>
                <a:srgbClr val="FFFFFF"/>
              </a:highlight>
              <a:latin typeface="Nunito" pitchFamily="2" charset="77"/>
            </a:endParaRPr>
          </a:p>
          <a:p>
            <a:pPr algn="l" fontAlgn="base"/>
            <a:r>
              <a:rPr lang="en-IN" sz="2400" b="1" i="0" dirty="0">
                <a:solidFill>
                  <a:srgbClr val="273239"/>
                </a:solidFill>
                <a:effectLst/>
                <a:highlight>
                  <a:srgbClr val="FFFFFF"/>
                </a:highlight>
                <a:latin typeface="Nunito" pitchFamily="2" charset="77"/>
              </a:rPr>
              <a:t>Disadvantages of Insertion Sort:</a:t>
            </a:r>
          </a:p>
          <a:p>
            <a:pPr algn="l" fontAlgn="base"/>
            <a:endParaRPr lang="en-IN" sz="2400" b="1" i="0" dirty="0">
              <a:solidFill>
                <a:srgbClr val="273239"/>
              </a:solidFill>
              <a:effectLst/>
              <a:highlight>
                <a:srgbClr val="FFFFFF"/>
              </a:highlight>
              <a:latin typeface="Nunito" pitchFamily="2" charset="77"/>
            </a:endParaRP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Inefficient for large lists.</a:t>
            </a:r>
          </a:p>
          <a:p>
            <a:pPr marL="285750" indent="-285750" algn="l" fontAlgn="base">
              <a:lnSpc>
                <a:spcPct val="150000"/>
              </a:lnSpc>
              <a:buFont typeface="Arial" panose="020B0604020202020204" pitchFamily="34" charset="0"/>
              <a:buChar char="•"/>
            </a:pPr>
            <a:r>
              <a:rPr lang="en-IN" sz="1600" b="0" i="0" dirty="0">
                <a:solidFill>
                  <a:srgbClr val="273239"/>
                </a:solidFill>
                <a:effectLst/>
                <a:highlight>
                  <a:srgbClr val="FFFFFF"/>
                </a:highlight>
                <a:latin typeface="Nunito" pitchFamily="2" charset="77"/>
              </a:rPr>
              <a:t>Not as efficient as other sorting algorithms (e.g., merge sort, quick sort) for most cases</a:t>
            </a:r>
            <a:endParaRPr lang="en-US" dirty="0"/>
          </a:p>
        </p:txBody>
      </p:sp>
    </p:spTree>
    <p:extLst>
      <p:ext uri="{BB962C8B-B14F-4D97-AF65-F5344CB8AC3E}">
        <p14:creationId xmlns:p14="http://schemas.microsoft.com/office/powerpoint/2010/main" val="32603172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03F3-14F7-0B30-9538-7AB6848C7EE9}"/>
              </a:ext>
            </a:extLst>
          </p:cNvPr>
          <p:cNvSpPr>
            <a:spLocks noGrp="1"/>
          </p:cNvSpPr>
          <p:nvPr>
            <p:ph type="title"/>
          </p:nvPr>
        </p:nvSpPr>
        <p:spPr/>
        <p:txBody>
          <a:bodyPr/>
          <a:lstStyle/>
          <a:p>
            <a:r>
              <a:rPr lang="en-US" dirty="0"/>
              <a:t>Insertion Sort</a:t>
            </a:r>
          </a:p>
        </p:txBody>
      </p:sp>
      <p:pic>
        <p:nvPicPr>
          <p:cNvPr id="4" name="Picture 3" descr="A screenshot of a computer program&#10;&#10;Description automatically generated">
            <a:extLst>
              <a:ext uri="{FF2B5EF4-FFF2-40B4-BE49-F238E27FC236}">
                <a16:creationId xmlns:a16="http://schemas.microsoft.com/office/drawing/2014/main" id="{3DA5CBF8-DBCF-1942-3C68-FCF7573C308D}"/>
              </a:ext>
            </a:extLst>
          </p:cNvPr>
          <p:cNvPicPr>
            <a:picLocks noChangeAspect="1"/>
          </p:cNvPicPr>
          <p:nvPr/>
        </p:nvPicPr>
        <p:blipFill>
          <a:blip r:embed="rId2"/>
          <a:stretch>
            <a:fillRect/>
          </a:stretch>
        </p:blipFill>
        <p:spPr>
          <a:xfrm>
            <a:off x="311700" y="1156139"/>
            <a:ext cx="6138582" cy="3542336"/>
          </a:xfrm>
          <a:prstGeom prst="rect">
            <a:avLst/>
          </a:prstGeom>
          <a:ln>
            <a:solidFill>
              <a:schemeClr val="tx1"/>
            </a:solidFill>
          </a:ln>
        </p:spPr>
      </p:pic>
    </p:spTree>
    <p:extLst>
      <p:ext uri="{BB962C8B-B14F-4D97-AF65-F5344CB8AC3E}">
        <p14:creationId xmlns:p14="http://schemas.microsoft.com/office/powerpoint/2010/main" val="30221699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19784</TotalTime>
  <Words>10128</Words>
  <Application>Microsoft Macintosh PowerPoint</Application>
  <PresentationFormat>On-screen Show (16:9)</PresentationFormat>
  <Paragraphs>1080</Paragraphs>
  <Slides>100</Slides>
  <Notes>50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100</vt:i4>
      </vt:variant>
    </vt:vector>
  </HeadingPairs>
  <TitlesOfParts>
    <vt:vector size="113" baseType="lpstr">
      <vt:lpstr>Arial Unicode MS</vt:lpstr>
      <vt:lpstr>Arial</vt:lpstr>
      <vt:lpstr>Calibri</vt:lpstr>
      <vt:lpstr>Calibri Light</vt:lpstr>
      <vt:lpstr>erdana</vt:lpstr>
      <vt:lpstr>inter-bold</vt:lpstr>
      <vt:lpstr>inter-regular</vt:lpstr>
      <vt:lpstr>Nunito</vt:lpstr>
      <vt:lpstr>Tahoma</vt:lpstr>
      <vt:lpstr>Times New Roman</vt:lpstr>
      <vt:lpstr>Wingdings</vt:lpstr>
      <vt:lpstr>Simple Light</vt:lpstr>
      <vt:lpstr>Custom Design</vt:lpstr>
      <vt:lpstr>PowerPoint Presentation</vt:lpstr>
      <vt:lpstr>PowerPoint Presentation</vt:lpstr>
      <vt:lpstr>Prerequisites</vt:lpstr>
      <vt:lpstr>Course Objectives</vt:lpstr>
      <vt:lpstr>Text Books</vt:lpstr>
      <vt:lpstr>Reference Books </vt:lpstr>
      <vt:lpstr>Unit-1 Introduction</vt:lpstr>
      <vt:lpstr> What is an Algorithm?  </vt:lpstr>
      <vt:lpstr>PowerPoint Presentation</vt:lpstr>
      <vt:lpstr> Use of the Algorithms:- </vt:lpstr>
      <vt:lpstr> What is the need for algorithms: </vt:lpstr>
      <vt:lpstr>  What are the Characteristics of an Algorithm?  </vt:lpstr>
      <vt:lpstr> Properties of Algorithm: </vt:lpstr>
      <vt:lpstr>  Types of Algorithms:  </vt:lpstr>
      <vt:lpstr> Algorithm 1: Add two numbers entered by the user </vt:lpstr>
      <vt:lpstr>Python program to add two numbers</vt:lpstr>
      <vt:lpstr> Algorithm 2: Find the largest number among three numbers  </vt:lpstr>
      <vt:lpstr>Python program to find largest number among three numbers</vt:lpstr>
      <vt:lpstr>Analyzing algorithms</vt:lpstr>
      <vt:lpstr>The Need for Analysis </vt:lpstr>
      <vt:lpstr> How to analyze an Algorithm?  </vt:lpstr>
      <vt:lpstr>Complexity of Algorithms</vt:lpstr>
      <vt:lpstr>Complexity of an algorithm can be divided into two types:</vt:lpstr>
      <vt:lpstr>How to calculate Time Complexity?</vt:lpstr>
      <vt:lpstr>Calculating Time Complexity</vt:lpstr>
      <vt:lpstr>How to calculate Space Complexity?</vt:lpstr>
      <vt:lpstr> How to express an Algorithm?  </vt:lpstr>
      <vt:lpstr>Cases of Analysis</vt:lpstr>
      <vt:lpstr>Asymptotic Analysis of algorithms (Growth of function)</vt:lpstr>
      <vt:lpstr>Types of asymptotic notations</vt:lpstr>
      <vt:lpstr> Big-O Notation (O-notation) </vt:lpstr>
      <vt:lpstr> Omega Notation (Ω-notation) </vt:lpstr>
      <vt:lpstr> Theta Notation (Θ-notation) </vt:lpstr>
      <vt:lpstr>  O(1)constant time  </vt:lpstr>
      <vt:lpstr>Example of O(1) Constant time Complexity</vt:lpstr>
      <vt:lpstr>CONT…</vt:lpstr>
      <vt:lpstr>  O(n)linear time  </vt:lpstr>
      <vt:lpstr>CONT…</vt:lpstr>
      <vt:lpstr>Example of O(n) Time Complexity</vt:lpstr>
      <vt:lpstr>  O(N2) quadratic time  </vt:lpstr>
      <vt:lpstr>CONT...</vt:lpstr>
      <vt:lpstr>Time Complexity of bubble sort algorithm</vt:lpstr>
      <vt:lpstr>PowerPoint Presentation</vt:lpstr>
      <vt:lpstr>CONT…</vt:lpstr>
      <vt:lpstr>PowerPoint Presentation</vt:lpstr>
      <vt:lpstr>CONT…</vt:lpstr>
      <vt:lpstr>CONT…</vt:lpstr>
      <vt:lpstr>PowerPoint Presentation</vt:lpstr>
      <vt:lpstr>Time complexity for traversing the array and multiply the increment pointer by 2</vt:lpstr>
      <vt:lpstr>PowerPoint Presentation</vt:lpstr>
      <vt:lpstr>PowerPoint Presentation</vt:lpstr>
      <vt:lpstr>Example:</vt:lpstr>
      <vt:lpstr>Difference Between Upper Bound, Lower Bound and Tight Bound</vt:lpstr>
      <vt:lpstr>Analyzing control statement</vt:lpstr>
      <vt:lpstr>Sequencing</vt:lpstr>
      <vt:lpstr>If-then-else</vt:lpstr>
      <vt:lpstr>For loop</vt:lpstr>
      <vt:lpstr>PowerPoint Presentation</vt:lpstr>
      <vt:lpstr>While Loop</vt:lpstr>
      <vt:lpstr>PowerPoint Presentation</vt:lpstr>
      <vt:lpstr>Loop invariant and the correctness of the algorithm</vt:lpstr>
      <vt:lpstr>PowerPoint Presentation</vt:lpstr>
      <vt:lpstr>Recurrence Relation</vt:lpstr>
      <vt:lpstr>PowerPoint Presentation</vt:lpstr>
      <vt:lpstr>Substitution Method</vt:lpstr>
      <vt:lpstr>PowerPoint Presentation</vt:lpstr>
      <vt:lpstr>Problems on Substitution Method</vt:lpstr>
      <vt:lpstr>Derivation by substitution method { T(n)= T(n/2) + c }</vt:lpstr>
      <vt:lpstr>Derivation by substitution method { T(n)= n*T(n-1) }</vt:lpstr>
      <vt:lpstr>Derivation by substitution method { T(n)= 2T(n/2)+n }</vt:lpstr>
      <vt:lpstr>Problems on Master Method</vt:lpstr>
      <vt:lpstr>Constraints to be followed in master method</vt:lpstr>
      <vt:lpstr>Calculate time complexity of { T(n) = 8T (n/2) + n2 } by master method</vt:lpstr>
      <vt:lpstr>Calculate time complexity of { T(n) = T (n/2) + c }  by master method</vt:lpstr>
      <vt:lpstr>PowerPoint Presentation</vt:lpstr>
      <vt:lpstr>PowerPoint Presentation</vt:lpstr>
      <vt:lpstr>Calculate time complexity of { T(n) = 2T (n/2) + cn }  by Recursive Tree method</vt:lpstr>
      <vt:lpstr>Calculate time complexity of { T(n) = 3T (n/4) + cn2 }  by Recursive Tree method</vt:lpstr>
      <vt:lpstr>PowerPoint Presentation</vt:lpstr>
      <vt:lpstr>Bubble Sort</vt:lpstr>
      <vt:lpstr>Time Complexity Analysis of Bubble Sort: </vt:lpstr>
      <vt:lpstr>Advantages and Disadvantages of bubble sort</vt:lpstr>
      <vt:lpstr>Bubble Sort</vt:lpstr>
      <vt:lpstr>Bubble Sort (using recursion)</vt:lpstr>
      <vt:lpstr>Selection Sort</vt:lpstr>
      <vt:lpstr>How does Selection Sort Algorithm work? </vt:lpstr>
      <vt:lpstr>PowerPoint Presentation</vt:lpstr>
      <vt:lpstr>PowerPoint Presentation</vt:lpstr>
      <vt:lpstr>PowerPoint Presentation</vt:lpstr>
      <vt:lpstr>Complexity Analysis of Selection Sort</vt:lpstr>
      <vt:lpstr>Advantages and Disadvantages of Selection sort</vt:lpstr>
      <vt:lpstr>Selection Sort</vt:lpstr>
      <vt:lpstr>Insertion Sort</vt:lpstr>
      <vt:lpstr>Working of Insertion Sort Algorithm:</vt:lpstr>
      <vt:lpstr>PowerPoint Presentation</vt:lpstr>
      <vt:lpstr>PowerPoint Presentation</vt:lpstr>
      <vt:lpstr>Complexity Analysis of Insertion Sort</vt:lpstr>
      <vt:lpstr>Advantages and Disadvantages of Insertion sort</vt:lpstr>
      <vt:lpstr>Insertion Sort</vt:lpstr>
      <vt:lpstr>Unit 1 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Pramendra Shukla</cp:lastModifiedBy>
  <cp:revision>892</cp:revision>
  <dcterms:modified xsi:type="dcterms:W3CDTF">2024-07-06T03:13:05Z</dcterms:modified>
</cp:coreProperties>
</file>