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16"/>
  </p:notesMasterIdLst>
  <p:handoutMasterIdLst>
    <p:handoutMasterId r:id="rId117"/>
  </p:handoutMasterIdLst>
  <p:sldIdLst>
    <p:sldId id="256" r:id="rId2"/>
    <p:sldId id="257" r:id="rId3"/>
    <p:sldId id="280" r:id="rId4"/>
    <p:sldId id="260" r:id="rId5"/>
    <p:sldId id="262" r:id="rId6"/>
    <p:sldId id="274" r:id="rId7"/>
    <p:sldId id="278" r:id="rId8"/>
    <p:sldId id="279" r:id="rId9"/>
    <p:sldId id="289" r:id="rId10"/>
    <p:sldId id="263" r:id="rId11"/>
    <p:sldId id="290" r:id="rId12"/>
    <p:sldId id="276" r:id="rId13"/>
    <p:sldId id="298" r:id="rId14"/>
    <p:sldId id="264" r:id="rId15"/>
    <p:sldId id="293" r:id="rId16"/>
    <p:sldId id="292" r:id="rId17"/>
    <p:sldId id="291" r:id="rId18"/>
    <p:sldId id="310" r:id="rId19"/>
    <p:sldId id="299" r:id="rId20"/>
    <p:sldId id="296" r:id="rId21"/>
    <p:sldId id="300" r:id="rId22"/>
    <p:sldId id="294" r:id="rId23"/>
    <p:sldId id="447" r:id="rId24"/>
    <p:sldId id="547" r:id="rId25"/>
    <p:sldId id="548" r:id="rId26"/>
    <p:sldId id="549" r:id="rId27"/>
    <p:sldId id="551" r:id="rId28"/>
    <p:sldId id="295" r:id="rId29"/>
    <p:sldId id="552" r:id="rId30"/>
    <p:sldId id="297" r:id="rId31"/>
    <p:sldId id="302" r:id="rId32"/>
    <p:sldId id="303" r:id="rId33"/>
    <p:sldId id="304" r:id="rId34"/>
    <p:sldId id="305" r:id="rId35"/>
    <p:sldId id="306" r:id="rId36"/>
    <p:sldId id="448" r:id="rId37"/>
    <p:sldId id="449" r:id="rId38"/>
    <p:sldId id="450" r:id="rId39"/>
    <p:sldId id="451" r:id="rId40"/>
    <p:sldId id="452" r:id="rId41"/>
    <p:sldId id="453" r:id="rId42"/>
    <p:sldId id="454" r:id="rId43"/>
    <p:sldId id="563" r:id="rId44"/>
    <p:sldId id="457" r:id="rId45"/>
    <p:sldId id="564" r:id="rId46"/>
    <p:sldId id="565" r:id="rId47"/>
    <p:sldId id="566" r:id="rId48"/>
    <p:sldId id="553" r:id="rId49"/>
    <p:sldId id="456" r:id="rId50"/>
    <p:sldId id="458" r:id="rId51"/>
    <p:sldId id="567" r:id="rId52"/>
    <p:sldId id="568" r:id="rId53"/>
    <p:sldId id="569" r:id="rId54"/>
    <p:sldId id="570" r:id="rId55"/>
    <p:sldId id="571" r:id="rId56"/>
    <p:sldId id="459" r:id="rId57"/>
    <p:sldId id="572" r:id="rId58"/>
    <p:sldId id="573" r:id="rId59"/>
    <p:sldId id="574" r:id="rId60"/>
    <p:sldId id="575" r:id="rId61"/>
    <p:sldId id="576" r:id="rId62"/>
    <p:sldId id="577" r:id="rId63"/>
    <p:sldId id="578" r:id="rId64"/>
    <p:sldId id="579" r:id="rId65"/>
    <p:sldId id="580" r:id="rId66"/>
    <p:sldId id="581" r:id="rId67"/>
    <p:sldId id="582" r:id="rId68"/>
    <p:sldId id="307" r:id="rId69"/>
    <p:sldId id="308" r:id="rId70"/>
    <p:sldId id="309" r:id="rId71"/>
    <p:sldId id="312" r:id="rId72"/>
    <p:sldId id="313" r:id="rId73"/>
    <p:sldId id="314" r:id="rId74"/>
    <p:sldId id="315" r:id="rId75"/>
    <p:sldId id="341" r:id="rId76"/>
    <p:sldId id="323" r:id="rId77"/>
    <p:sldId id="342" r:id="rId78"/>
    <p:sldId id="316" r:id="rId79"/>
    <p:sldId id="317" r:id="rId80"/>
    <p:sldId id="318" r:id="rId81"/>
    <p:sldId id="319" r:id="rId82"/>
    <p:sldId id="320" r:id="rId83"/>
    <p:sldId id="322" r:id="rId84"/>
    <p:sldId id="325" r:id="rId85"/>
    <p:sldId id="460" r:id="rId86"/>
    <p:sldId id="461" r:id="rId87"/>
    <p:sldId id="462" r:id="rId88"/>
    <p:sldId id="463" r:id="rId89"/>
    <p:sldId id="465" r:id="rId90"/>
    <p:sldId id="466" r:id="rId91"/>
    <p:sldId id="467" r:id="rId92"/>
    <p:sldId id="468" r:id="rId93"/>
    <p:sldId id="469" r:id="rId94"/>
    <p:sldId id="470" r:id="rId95"/>
    <p:sldId id="428" r:id="rId96"/>
    <p:sldId id="427" r:id="rId97"/>
    <p:sldId id="429" r:id="rId98"/>
    <p:sldId id="430" r:id="rId99"/>
    <p:sldId id="592" r:id="rId100"/>
    <p:sldId id="583" r:id="rId101"/>
    <p:sldId id="584" r:id="rId102"/>
    <p:sldId id="585" r:id="rId103"/>
    <p:sldId id="586" r:id="rId104"/>
    <p:sldId id="587" r:id="rId105"/>
    <p:sldId id="588" r:id="rId106"/>
    <p:sldId id="589" r:id="rId107"/>
    <p:sldId id="590" r:id="rId108"/>
    <p:sldId id="591" r:id="rId109"/>
    <p:sldId id="464" r:id="rId110"/>
    <p:sldId id="265" r:id="rId111"/>
    <p:sldId id="266" r:id="rId112"/>
    <p:sldId id="267" r:id="rId113"/>
    <p:sldId id="268" r:id="rId114"/>
    <p:sldId id="271" r:id="rId1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7" autoAdjust="0"/>
    <p:restoredTop sz="94672"/>
  </p:normalViewPr>
  <p:slideViewPr>
    <p:cSldViewPr snapToGrid="0">
      <p:cViewPr varScale="1">
        <p:scale>
          <a:sx n="140" d="100"/>
          <a:sy n="140" d="100"/>
        </p:scale>
        <p:origin x="200" y="344"/>
      </p:cViewPr>
      <p:guideLst>
        <p:guide orient="horz" pos="1620"/>
        <p:guide pos="2880"/>
      </p:guideLst>
    </p:cSldViewPr>
  </p:slideViewPr>
  <p:notesTextViewPr>
    <p:cViewPr>
      <p:scale>
        <a:sx n="1" d="1"/>
        <a:sy n="1" d="1"/>
      </p:scale>
      <p:origin x="0" y="0"/>
    </p:cViewPr>
  </p:notesTextViewPr>
  <p:sorterViewPr>
    <p:cViewPr>
      <p:scale>
        <a:sx n="66" d="100"/>
        <a:sy n="66" d="100"/>
      </p:scale>
      <p:origin x="0" y="1221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handoutMaster" Target="handoutMasters/handoutMaster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viewProps" Target="view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6F154E-B7E4-47D6-9BC2-6DF62856187E}" type="datetimeFigureOut">
              <a:rPr lang="en-US" smtClean="0"/>
              <a:t>6/21/24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77EF4A5-801C-48C5-9863-87E60A8405DE}" type="slidenum">
              <a:rPr lang="en-US" smtClean="0"/>
              <a:t>‹#›</a:t>
            </a:fld>
            <a:endParaRPr lang="en-US"/>
          </a:p>
        </p:txBody>
      </p:sp>
    </p:spTree>
    <p:extLst>
      <p:ext uri="{BB962C8B-B14F-4D97-AF65-F5344CB8AC3E}">
        <p14:creationId xmlns:p14="http://schemas.microsoft.com/office/powerpoint/2010/main" val="972250968"/>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700865266"/>
      </p:ext>
    </p:extLst>
  </p:cSld>
  <p:clrMap bg1="lt1" tx1="dk1" bg2="dk2" tx2="lt2" accent1="accent1" accent2="accent2" accent3="accent3" accent4="accent4" accent5="accent5" accent6="accent6" hlink="hlink" folHlink="folHlink"/>
  <p:hf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1:notes"/>
          <p:cNvSpPr txBox="1">
            <a:spLocks noGrp="1"/>
          </p:cNvSpPr>
          <p:nvPr>
            <p:ph type="body" idx="1"/>
          </p:nvPr>
        </p:nvSpPr>
        <p:spPr>
          <a:xfrm>
            <a:off x="685802" y="4400556"/>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59" name="Google Shape;59;p1:notes"/>
          <p:cNvSpPr txBox="1">
            <a:spLocks noGrp="1"/>
          </p:cNvSpPr>
          <p:nvPr>
            <p:ph type="sldNum" idx="12"/>
          </p:nvPr>
        </p:nvSpPr>
        <p:spPr>
          <a:xfrm>
            <a:off x="3884620" y="8685224"/>
            <a:ext cx="2971800" cy="458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pPr marL="0" marR="0" lvl="0" indent="0" algn="l" rtl="0">
                <a:lnSpc>
                  <a:spcPct val="100000"/>
                </a:lnSpc>
                <a:spcBef>
                  <a:spcPts val="0"/>
                </a:spcBef>
                <a:spcAft>
                  <a:spcPts val="0"/>
                </a:spcAft>
                <a:buClr>
                  <a:srgbClr val="000000"/>
                </a:buClr>
                <a:buSzPts val="1400"/>
                <a:buFont typeface="Arial"/>
                <a:buNone/>
              </a:pPr>
              <a:t>1</a:t>
            </a:fld>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038204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9539516"/>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50751655"/>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8536569"/>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4296825"/>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17211230"/>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8083656"/>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0776209"/>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3582302"/>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6485252"/>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7506449"/>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58266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50168533"/>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215829"/>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6454622"/>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5000434"/>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p13:notes"/>
          <p:cNvSpPr txBox="1">
            <a:spLocks noGrp="1"/>
          </p:cNvSpPr>
          <p:nvPr>
            <p:ph type="body" idx="1"/>
          </p:nvPr>
        </p:nvSpPr>
        <p:spPr>
          <a:xfrm>
            <a:off x="685802" y="4400556"/>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8" name="Google Shape;188;p13:notes"/>
          <p:cNvSpPr txBox="1">
            <a:spLocks noGrp="1"/>
          </p:cNvSpPr>
          <p:nvPr>
            <p:ph type="sldNum" idx="12"/>
          </p:nvPr>
        </p:nvSpPr>
        <p:spPr>
          <a:xfrm>
            <a:off x="3884620" y="8685224"/>
            <a:ext cx="2971800" cy="458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pPr marL="0" marR="0" lvl="0" indent="0" algn="l" rtl="0">
                <a:lnSpc>
                  <a:spcPct val="100000"/>
                </a:lnSpc>
                <a:spcBef>
                  <a:spcPts val="0"/>
                </a:spcBef>
                <a:spcAft>
                  <a:spcPts val="0"/>
                </a:spcAft>
                <a:buClr>
                  <a:srgbClr val="000000"/>
                </a:buClr>
                <a:buSzPts val="1400"/>
                <a:buFont typeface="Arial"/>
                <a:buNone/>
              </a:pPr>
              <a:t>113</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237723953"/>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897389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2" name="Google Shape;10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426855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4348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46173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582620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10385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82608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68730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6603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2:notes"/>
          <p:cNvSpPr txBox="1">
            <a:spLocks noGrp="1"/>
          </p:cNvSpPr>
          <p:nvPr>
            <p:ph type="body" idx="1"/>
          </p:nvPr>
        </p:nvSpPr>
        <p:spPr>
          <a:xfrm>
            <a:off x="685802" y="4400556"/>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70" name="Google Shape;70;p2:notes"/>
          <p:cNvSpPr txBox="1">
            <a:spLocks noGrp="1"/>
          </p:cNvSpPr>
          <p:nvPr>
            <p:ph type="sldNum" idx="12"/>
          </p:nvPr>
        </p:nvSpPr>
        <p:spPr>
          <a:xfrm>
            <a:off x="3884620" y="8685224"/>
            <a:ext cx="2971800" cy="458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pPr marL="0" marR="0" lvl="0" indent="0" algn="l" rtl="0">
                <a:lnSpc>
                  <a:spcPct val="100000"/>
                </a:lnSpc>
                <a:spcBef>
                  <a:spcPts val="0"/>
                </a:spcBef>
                <a:spcAft>
                  <a:spcPts val="0"/>
                </a:spcAft>
                <a:buClr>
                  <a:srgbClr val="000000"/>
                </a:buClr>
                <a:buSzPts val="1400"/>
                <a:buFont typeface="Arial"/>
                <a:buNone/>
              </a:pPr>
              <a:t>2</a:t>
            </a:fld>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6214678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42648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99081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663907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918389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37226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19997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56564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659268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1191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8593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47033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79926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5897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97801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00887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44958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966076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32647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437947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618772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2298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6800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791492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41412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41495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95302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593257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033996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141581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154112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701329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13282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43318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505606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176502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4138638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078781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1519708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067114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5746280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901564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975853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4070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100" b="1" i="0" u="none" strike="noStrike" cap="none" dirty="0">
                <a:solidFill>
                  <a:srgbClr val="000000"/>
                </a:solidFill>
                <a:effectLst/>
                <a:latin typeface="Arial"/>
                <a:ea typeface="Arial"/>
                <a:cs typeface="Arial"/>
                <a:sym typeface="Arial"/>
              </a:rPr>
              <a:t>Computer Science: </a:t>
            </a:r>
            <a:r>
              <a:rPr lang="en-GB" sz="1100" b="0" i="0" u="none" strike="noStrike" cap="none" dirty="0">
                <a:solidFill>
                  <a:srgbClr val="000000"/>
                </a:solidFill>
                <a:effectLst/>
                <a:latin typeface="Arial"/>
                <a:ea typeface="Arial"/>
                <a:cs typeface="Arial"/>
                <a:sym typeface="Arial"/>
              </a:rPr>
              <a:t>Algorithms form the basis of computer programming and are used to solve problems ranging from simple sorting and searching to complex tasks such as artificial intelligence and machine learning.</a:t>
            </a:r>
          </a:p>
          <a:p>
            <a:pPr fontAlgn="base"/>
            <a:r>
              <a:rPr lang="en-GB" sz="1100" b="1" i="0" u="none" strike="noStrike" cap="none" dirty="0">
                <a:solidFill>
                  <a:srgbClr val="000000"/>
                </a:solidFill>
                <a:effectLst/>
                <a:latin typeface="Arial"/>
                <a:ea typeface="Arial"/>
                <a:cs typeface="Arial"/>
                <a:sym typeface="Arial"/>
              </a:rPr>
              <a:t>Mathematics: </a:t>
            </a:r>
            <a:r>
              <a:rPr lang="en-GB" sz="1100" b="0" i="0" u="none" strike="noStrike" cap="none" dirty="0">
                <a:solidFill>
                  <a:srgbClr val="000000"/>
                </a:solidFill>
                <a:effectLst/>
                <a:latin typeface="Arial"/>
                <a:ea typeface="Arial"/>
                <a:cs typeface="Arial"/>
                <a:sym typeface="Arial"/>
              </a:rPr>
              <a:t>Algorithms are used to solve mathematical problems, such as finding the optimal solution to a system of linear equations or finding the shortest path in a graph.</a:t>
            </a:r>
          </a:p>
          <a:p>
            <a:pPr fontAlgn="base"/>
            <a:r>
              <a:rPr lang="en-GB" sz="1100" b="1" i="0" u="none" strike="noStrike" cap="none" dirty="0">
                <a:solidFill>
                  <a:srgbClr val="000000"/>
                </a:solidFill>
                <a:effectLst/>
                <a:latin typeface="Arial"/>
                <a:ea typeface="Arial"/>
                <a:cs typeface="Arial"/>
                <a:sym typeface="Arial"/>
              </a:rPr>
              <a:t>Operations Research</a:t>
            </a:r>
            <a:r>
              <a:rPr lang="en-GB" sz="1100" b="0" i="0" u="none" strike="noStrike" cap="none" dirty="0">
                <a:solidFill>
                  <a:srgbClr val="000000"/>
                </a:solidFill>
                <a:effectLst/>
                <a:latin typeface="Arial"/>
                <a:ea typeface="Arial"/>
                <a:cs typeface="Arial"/>
                <a:sym typeface="Arial"/>
              </a:rPr>
              <a:t>: Algorithms are used to optimize and make decisions in fields such as transportation, logistics, and resource allocation.</a:t>
            </a:r>
          </a:p>
          <a:p>
            <a:pPr fontAlgn="base"/>
            <a:r>
              <a:rPr lang="en-GB" sz="1100" b="1" i="0" u="none" strike="noStrike" cap="none" dirty="0">
                <a:solidFill>
                  <a:srgbClr val="000000"/>
                </a:solidFill>
                <a:effectLst/>
                <a:latin typeface="Arial"/>
                <a:ea typeface="Arial"/>
                <a:cs typeface="Arial"/>
                <a:sym typeface="Arial"/>
              </a:rPr>
              <a:t>Artificial Intelligence: </a:t>
            </a:r>
            <a:r>
              <a:rPr lang="en-GB" sz="1100" b="0" i="0" u="none" strike="noStrike" cap="none" dirty="0">
                <a:solidFill>
                  <a:srgbClr val="000000"/>
                </a:solidFill>
                <a:effectLst/>
                <a:latin typeface="Arial"/>
                <a:ea typeface="Arial"/>
                <a:cs typeface="Arial"/>
                <a:sym typeface="Arial"/>
              </a:rPr>
              <a:t>Algorithms are the foundation of artificial intelligence and machine learning, and are used to develop intelligent systems that can perform tasks such as image recognition, natural language processing, and decision-making.</a:t>
            </a:r>
          </a:p>
          <a:p>
            <a:pPr fontAlgn="base"/>
            <a:r>
              <a:rPr lang="en-GB" sz="1100" b="1" i="0" u="none" strike="noStrike" cap="none" dirty="0">
                <a:solidFill>
                  <a:srgbClr val="000000"/>
                </a:solidFill>
                <a:effectLst/>
                <a:latin typeface="Arial"/>
                <a:ea typeface="Arial"/>
                <a:cs typeface="Arial"/>
                <a:sym typeface="Arial"/>
              </a:rPr>
              <a:t>Data Science:</a:t>
            </a:r>
            <a:r>
              <a:rPr lang="en-GB" sz="1100" b="0" i="0" u="none" strike="noStrike" cap="none" dirty="0">
                <a:solidFill>
                  <a:srgbClr val="000000"/>
                </a:solidFill>
                <a:effectLst/>
                <a:latin typeface="Arial"/>
                <a:ea typeface="Arial"/>
                <a:cs typeface="Arial"/>
                <a:sym typeface="Arial"/>
              </a:rPr>
              <a:t> Algorithms are used to </a:t>
            </a:r>
            <a:r>
              <a:rPr lang="en-GB" sz="1100" b="0" i="0" u="none" strike="noStrike" cap="none" dirty="0" err="1">
                <a:solidFill>
                  <a:srgbClr val="000000"/>
                </a:solidFill>
                <a:effectLst/>
                <a:latin typeface="Arial"/>
                <a:ea typeface="Arial"/>
                <a:cs typeface="Arial"/>
                <a:sym typeface="Arial"/>
              </a:rPr>
              <a:t>analyze</a:t>
            </a:r>
            <a:r>
              <a:rPr lang="en-GB" sz="1100" b="0" i="0" u="none" strike="noStrike" cap="none" dirty="0">
                <a:solidFill>
                  <a:srgbClr val="000000"/>
                </a:solidFill>
                <a:effectLst/>
                <a:latin typeface="Arial"/>
                <a:ea typeface="Arial"/>
                <a:cs typeface="Arial"/>
                <a:sym typeface="Arial"/>
              </a:rPr>
              <a:t>, process, and extract insights from large amounts of data in fields such as marketing, finance, and healthcare.</a:t>
            </a:r>
          </a:p>
          <a:p>
            <a:pPr marL="0" lvl="0" indent="0" algn="l" rtl="0">
              <a:spcBef>
                <a:spcPts val="0"/>
              </a:spcBef>
              <a:spcAft>
                <a:spcPts val="0"/>
              </a:spcAft>
              <a:buNone/>
            </a:pPr>
            <a:endParaRPr dirty="0"/>
          </a:p>
        </p:txBody>
      </p:sp>
      <p:sp>
        <p:nvSpPr>
          <p:cNvPr id="102" name="Google Shape;10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17733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9631311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217674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6618757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6548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06213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77557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995351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779002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924324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98465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2" name="Google Shape;9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086552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596841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083428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897391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142777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447254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089560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438664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874793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1722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04472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189322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074667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4895594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515058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87580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050667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671703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44821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793993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890373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2430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271971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492316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184774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444973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0539902"/>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4321751"/>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247286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6539364"/>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2948238"/>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1714486"/>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9401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 name="Google Shape;11;p2"/>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1600"/>
              </a:spcBef>
              <a:spcAft>
                <a:spcPts val="0"/>
              </a:spcAft>
              <a:buClr>
                <a:schemeClr val="dk1"/>
              </a:buClr>
              <a:buSzPts val="1400"/>
              <a:buChar char="○"/>
              <a:defRPr/>
            </a:lvl2pPr>
            <a:lvl3pPr marL="1371600" lvl="2" indent="-317500" algn="l">
              <a:lnSpc>
                <a:spcPct val="90000"/>
              </a:lnSpc>
              <a:spcBef>
                <a:spcPts val="1600"/>
              </a:spcBef>
              <a:spcAft>
                <a:spcPts val="0"/>
              </a:spcAft>
              <a:buClr>
                <a:schemeClr val="dk1"/>
              </a:buClr>
              <a:buSzPts val="1400"/>
              <a:buChar char="■"/>
              <a:defRPr/>
            </a:lvl3pPr>
            <a:lvl4pPr marL="1828800" lvl="3" indent="-317500" algn="l">
              <a:lnSpc>
                <a:spcPct val="90000"/>
              </a:lnSpc>
              <a:spcBef>
                <a:spcPts val="1600"/>
              </a:spcBef>
              <a:spcAft>
                <a:spcPts val="0"/>
              </a:spcAft>
              <a:buClr>
                <a:schemeClr val="dk1"/>
              </a:buClr>
              <a:buSzPts val="1400"/>
              <a:buChar char="●"/>
              <a:defRPr/>
            </a:lvl4pPr>
            <a:lvl5pPr marL="2286000" lvl="4" indent="-317500" algn="l">
              <a:lnSpc>
                <a:spcPct val="90000"/>
              </a:lnSpc>
              <a:spcBef>
                <a:spcPts val="1600"/>
              </a:spcBef>
              <a:spcAft>
                <a:spcPts val="0"/>
              </a:spcAft>
              <a:buClr>
                <a:schemeClr val="dk1"/>
              </a:buClr>
              <a:buSzPts val="1400"/>
              <a:buChar char="○"/>
              <a:defRPr/>
            </a:lvl5pPr>
            <a:lvl6pPr marL="2743200" lvl="5" indent="-317500" algn="l">
              <a:lnSpc>
                <a:spcPct val="90000"/>
              </a:lnSpc>
              <a:spcBef>
                <a:spcPts val="1600"/>
              </a:spcBef>
              <a:spcAft>
                <a:spcPts val="0"/>
              </a:spcAft>
              <a:buClr>
                <a:schemeClr val="dk1"/>
              </a:buClr>
              <a:buSzPts val="1400"/>
              <a:buChar char="■"/>
              <a:defRPr/>
            </a:lvl6pPr>
            <a:lvl7pPr marL="3200400" lvl="6" indent="-317500" algn="l">
              <a:lnSpc>
                <a:spcPct val="90000"/>
              </a:lnSpc>
              <a:spcBef>
                <a:spcPts val="1600"/>
              </a:spcBef>
              <a:spcAft>
                <a:spcPts val="0"/>
              </a:spcAft>
              <a:buClr>
                <a:schemeClr val="dk1"/>
              </a:buClr>
              <a:buSzPts val="1400"/>
              <a:buChar char="●"/>
              <a:defRPr/>
            </a:lvl7pPr>
            <a:lvl8pPr marL="3657600" lvl="7" indent="-317500" algn="l">
              <a:lnSpc>
                <a:spcPct val="90000"/>
              </a:lnSpc>
              <a:spcBef>
                <a:spcPts val="1600"/>
              </a:spcBef>
              <a:spcAft>
                <a:spcPts val="0"/>
              </a:spcAft>
              <a:buClr>
                <a:schemeClr val="dk1"/>
              </a:buClr>
              <a:buSzPts val="1400"/>
              <a:buChar char="○"/>
              <a:defRPr/>
            </a:lvl8pPr>
            <a:lvl9pPr marL="4114800" lvl="8" indent="-317500" algn="l">
              <a:lnSpc>
                <a:spcPct val="90000"/>
              </a:lnSpc>
              <a:spcBef>
                <a:spcPts val="1600"/>
              </a:spcBef>
              <a:spcAft>
                <a:spcPts val="1600"/>
              </a:spcAft>
              <a:buClr>
                <a:schemeClr val="dk1"/>
              </a:buClr>
              <a:buSzPts val="1400"/>
              <a:buChar char="■"/>
              <a:defRPr/>
            </a:lvl9pPr>
          </a:lstStyle>
          <a:p>
            <a:endParaRPr/>
          </a:p>
        </p:txBody>
      </p:sp>
      <p:sp>
        <p:nvSpPr>
          <p:cNvPr id="12" name="Google Shape;12;p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9pPr>
          </a:lstStyle>
          <a:p>
            <a:fld id="{5F3E176E-3B63-4C92-8F5C-766EEA35A533}" type="datetime1">
              <a:rPr lang="en-US" smtClean="0"/>
              <a:t>6/21/24</a:t>
            </a:fld>
            <a:endParaRPr/>
          </a:p>
        </p:txBody>
      </p:sp>
      <p:sp>
        <p:nvSpPr>
          <p:cNvPr id="13" name="Google Shape;13;p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9pPr>
          </a:lstStyle>
          <a:p>
            <a:r>
              <a:rPr lang="en-US"/>
              <a:t>Department of Computer Science</a:t>
            </a:r>
            <a:endParaRPr/>
          </a:p>
        </p:txBody>
      </p:sp>
      <p:sp>
        <p:nvSpPr>
          <p:cNvPr id="14" name="Google Shape;14;p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3" name="Google Shape;33;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6" name="Google Shape;36;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7" name="Google Shape;37;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4" name="Google Shape;44;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5" name="Google Shape;45;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6" name="Google Shape;46;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sp>
        <p:nvSpPr>
          <p:cNvPr id="48" name="Google Shape;48;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9" name="Google Shape;49;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0"/>
        <p:cNvGrpSpPr/>
        <p:nvPr/>
      </p:nvGrpSpPr>
      <p:grpSpPr>
        <a:xfrm>
          <a:off x="0" y="0"/>
          <a:ext cx="0" cy="0"/>
          <a:chOff x="0" y="0"/>
          <a:chExt cx="0" cy="0"/>
        </a:xfrm>
      </p:grpSpPr>
      <p:sp>
        <p:nvSpPr>
          <p:cNvPr id="51" name="Google Shape;51;p12"/>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2" name="Google Shape;52;p12"/>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53" name="Google Shape;53;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4" r:id="rId3"/>
    <p:sldLayoutId id="2147483656" r:id="rId4"/>
    <p:sldLayoutId id="2147483657" r:id="rId5"/>
    <p:sldLayoutId id="2147483658" r:id="rId6"/>
    <p:sldLayoutId id="2147483659" r:id="rId7"/>
  </p:sldLayoutIdLst>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03.xml"/><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3" Type="http://schemas.openxmlformats.org/officeDocument/2006/relationships/hyperlink" Target="https://www.geeksforgeeks.org/" TargetMode="External"/><Relationship Id="rId2" Type="http://schemas.openxmlformats.org/officeDocument/2006/relationships/notesSlide" Target="../notesSlides/notesSlide110.xml"/><Relationship Id="rId1" Type="http://schemas.openxmlformats.org/officeDocument/2006/relationships/slideLayout" Target="../slideLayouts/slideLayout1.xml"/><Relationship Id="rId4" Type="http://schemas.openxmlformats.org/officeDocument/2006/relationships/image" Target="../media/image44.png"/></Relationships>
</file>

<file path=ppt/slides/_rels/slide11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11.xml"/><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12.xml"/><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13.xml"/><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8" Type="http://schemas.openxmlformats.org/officeDocument/2006/relationships/image" Target="../media/image52.jpeg"/><Relationship Id="rId3" Type="http://schemas.openxmlformats.org/officeDocument/2006/relationships/image" Target="../media/image48.png"/><Relationship Id="rId7" Type="http://schemas.openxmlformats.org/officeDocument/2006/relationships/image" Target="../media/image45.png"/><Relationship Id="rId2" Type="http://schemas.openxmlformats.org/officeDocument/2006/relationships/notesSlide" Target="../notesSlides/notesSlide114.xml"/><Relationship Id="rId1" Type="http://schemas.openxmlformats.org/officeDocument/2006/relationships/slideLayout" Target="../slideLayouts/slideLayout1.xml"/><Relationship Id="rId6" Type="http://schemas.openxmlformats.org/officeDocument/2006/relationships/image" Target="../media/image51.png"/><Relationship Id="rId11" Type="http://schemas.openxmlformats.org/officeDocument/2006/relationships/image" Target="../media/image55.png"/><Relationship Id="rId5" Type="http://schemas.openxmlformats.org/officeDocument/2006/relationships/image" Target="../media/image50.png"/><Relationship Id="rId10" Type="http://schemas.openxmlformats.org/officeDocument/2006/relationships/image" Target="../media/image54.png"/><Relationship Id="rId4" Type="http://schemas.openxmlformats.org/officeDocument/2006/relationships/image" Target="../media/image49.png"/><Relationship Id="rId9" Type="http://schemas.openxmlformats.org/officeDocument/2006/relationships/image" Target="../media/image5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5.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6.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7.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8.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hyperlink" Target="https://www.geeksforgeeks.org/archives/27134" TargetMode="External"/><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hyperlink" Target="https://www.geeksforgeeks.org/prims-algorithm-simple-implementation-for-adjacency-matrix-representation/" TargetMode="External"/><Relationship Id="rId2" Type="http://schemas.openxmlformats.org/officeDocument/2006/relationships/notesSlide" Target="../notesSlides/notesSlide70.xml"/><Relationship Id="rId1" Type="http://schemas.openxmlformats.org/officeDocument/2006/relationships/slideLayout" Target="../slideLayouts/slideLayout1.xml"/><Relationship Id="rId5" Type="http://schemas.openxmlformats.org/officeDocument/2006/relationships/hyperlink" Target="https://www.geeksforgeeks.org/prims-algorithm-using-priority_queue-stl/" TargetMode="External"/><Relationship Id="rId4" Type="http://schemas.openxmlformats.org/officeDocument/2006/relationships/hyperlink" Target="https://www.geeksforgeeks.org/prims-mst-for-adjacency-list-representation-greedy-algo-6/" TargetMode="Externa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94.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6.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97.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9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p:nvPr/>
        </p:nvSpPr>
        <p:spPr>
          <a:xfrm>
            <a:off x="1338475" y="152400"/>
            <a:ext cx="7653300" cy="398100"/>
          </a:xfrm>
          <a:prstGeom prst="rect">
            <a:avLst/>
          </a:prstGeom>
          <a:noFill/>
          <a:ln>
            <a:noFill/>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2600"/>
              <a:buFont typeface="Arial"/>
              <a:buNone/>
            </a:pPr>
            <a:r>
              <a:rPr lang="en-US" sz="3200" b="1" i="0" u="none" strike="noStrike" cap="none" dirty="0">
                <a:solidFill>
                  <a:schemeClr val="dk1"/>
                </a:solidFill>
                <a:latin typeface="Times New Roman"/>
                <a:ea typeface="Times New Roman"/>
                <a:cs typeface="Times New Roman"/>
                <a:sym typeface="Times New Roman"/>
              </a:rPr>
              <a:t>Parul University</a:t>
            </a:r>
            <a:endParaRPr sz="3200" b="1" i="0" u="none" strike="noStrike" cap="none" dirty="0">
              <a:solidFill>
                <a:schemeClr val="dk1"/>
              </a:solidFill>
              <a:latin typeface="Times New Roman"/>
              <a:ea typeface="Times New Roman"/>
              <a:cs typeface="Times New Roman"/>
              <a:sym typeface="Times New Roman"/>
            </a:endParaRPr>
          </a:p>
        </p:txBody>
      </p:sp>
      <p:sp>
        <p:nvSpPr>
          <p:cNvPr id="63" name="Google Shape;63;p14"/>
          <p:cNvSpPr txBox="1"/>
          <p:nvPr/>
        </p:nvSpPr>
        <p:spPr>
          <a:xfrm>
            <a:off x="243145" y="1055825"/>
            <a:ext cx="8657700" cy="3848400"/>
          </a:xfrm>
          <a:prstGeom prst="rect">
            <a:avLst/>
          </a:prstGeom>
          <a:noFill/>
          <a:ln>
            <a:noFill/>
          </a:ln>
        </p:spPr>
        <p:txBody>
          <a:bodyPr spcFirstLastPara="1" wrap="square" lIns="91425" tIns="91425" rIns="91425" bIns="91425" anchor="ctr" anchorCtr="0">
            <a:noAutofit/>
          </a:bodyPr>
          <a:lstStyle/>
          <a:p>
            <a:pPr algn="ctr">
              <a:lnSpc>
                <a:spcPct val="90000"/>
              </a:lnSpc>
              <a:buClr>
                <a:schemeClr val="dk1"/>
              </a:buClr>
              <a:buSzPts val="1400"/>
            </a:pPr>
            <a:r>
              <a:rPr lang="en-US" altLang="en-US" sz="2800" b="1" dirty="0">
                <a:latin typeface="Times New Roman" pitchFamily="18" charset="0"/>
                <a:cs typeface="Times New Roman" pitchFamily="18" charset="0"/>
                <a:sym typeface="Times New Roman" pitchFamily="18" charset="0"/>
              </a:rPr>
              <a:t>Session: July-Dec. 2024</a:t>
            </a:r>
          </a:p>
        </p:txBody>
      </p:sp>
      <p:sp>
        <p:nvSpPr>
          <p:cNvPr id="66" name="Google Shape;66;p14"/>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888888"/>
                </a:solidFill>
                <a:latin typeface="Times New Roman"/>
                <a:ea typeface="Times New Roman"/>
                <a:cs typeface="Times New Roman"/>
                <a:sym typeface="Times New Roman"/>
              </a:rPr>
              <a:t>Slide No. 1</a:t>
            </a:r>
            <a:endParaRPr sz="1200" b="0" i="0" u="none" strike="noStrike" cap="none" dirty="0">
              <a:solidFill>
                <a:srgbClr val="000000"/>
              </a:solidFill>
              <a:latin typeface="Times New Roman"/>
              <a:ea typeface="Times New Roman"/>
              <a:cs typeface="Times New Roman"/>
              <a:sym typeface="Times New Roman"/>
            </a:endParaRPr>
          </a:p>
        </p:txBody>
      </p:sp>
      <p:pic>
        <p:nvPicPr>
          <p:cNvPr id="1026" name="Picture 2" descr="phot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331" y="51412"/>
            <a:ext cx="1584404" cy="499088"/>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idx="10"/>
          </p:nvPr>
        </p:nvSpPr>
        <p:spPr/>
        <p:txBody>
          <a:bodyPr/>
          <a:lstStyle/>
          <a:p>
            <a:fld id="{F1814123-AE4F-42B7-9CB3-10B7DCDDC6BC}" type="datetime1">
              <a:rPr lang="en-US" smtClean="0"/>
              <a:t>6/21/24</a:t>
            </a:fld>
            <a:endParaRPr lang="en-US"/>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297454" y="0"/>
            <a:ext cx="8538073" cy="536713"/>
          </a:xfrm>
          <a:prstGeom prst="rect">
            <a:avLst/>
          </a:prstGeom>
          <a:noFill/>
          <a:ln>
            <a:noFill/>
          </a:ln>
        </p:spPr>
        <p:txBody>
          <a:bodyPr spcFirstLastPara="1" wrap="square" lIns="68575" tIns="34275" rIns="68575" bIns="34275" anchor="ctr" anchorCtr="0">
            <a:noAutofit/>
          </a:bodyPr>
          <a:lstStyle/>
          <a:p>
            <a:pPr lvl="0"/>
            <a:r>
              <a:rPr lang="en-US" b="1" dirty="0">
                <a:latin typeface="Times New Roman" pitchFamily="18" charset="0"/>
                <a:cs typeface="Times New Roman" pitchFamily="18" charset="0"/>
              </a:rPr>
              <a:t>Cont..</a:t>
            </a:r>
            <a:endParaRPr b="1" dirty="0">
              <a:latin typeface="Times New Roman" pitchFamily="18" charset="0"/>
              <a:cs typeface="Times New Roman" pitchFamily="18" charset="0"/>
            </a:endParaRPr>
          </a:p>
        </p:txBody>
      </p:sp>
      <p:sp>
        <p:nvSpPr>
          <p:cNvPr id="137" name="Google Shape;137;p21"/>
          <p:cNvSpPr txBox="1">
            <a:spLocks noGrp="1"/>
          </p:cNvSpPr>
          <p:nvPr>
            <p:ph type="body" idx="1"/>
          </p:nvPr>
        </p:nvSpPr>
        <p:spPr>
          <a:xfrm>
            <a:off x="297455" y="447261"/>
            <a:ext cx="8521110" cy="4320014"/>
          </a:xfrm>
          <a:prstGeom prst="rect">
            <a:avLst/>
          </a:prstGeom>
          <a:noFill/>
          <a:ln>
            <a:noFill/>
          </a:ln>
        </p:spPr>
        <p:txBody>
          <a:bodyPr spcFirstLastPara="1" wrap="square" lIns="68575" tIns="34275" rIns="68575" bIns="34275" anchor="t" anchorCtr="0">
            <a:noAutofit/>
          </a:bodyPr>
          <a:lstStyle/>
          <a:p>
            <a:r>
              <a:rPr lang="en-GB" sz="2000" dirty="0">
                <a:solidFill>
                  <a:schemeClr val="tx1"/>
                </a:solidFill>
                <a:latin typeface="Calibri" pitchFamily="34" charset="0"/>
                <a:cs typeface="Calibri" pitchFamily="34" charset="0"/>
              </a:rPr>
              <a:t>It follows the local optimum choice at each stage with a intend of finding the global optimum. Let's understand through an example.</a:t>
            </a:r>
          </a:p>
          <a:p>
            <a:r>
              <a:rPr lang="en-GB" sz="2000" b="1" dirty="0">
                <a:solidFill>
                  <a:schemeClr val="tx1"/>
                </a:solidFill>
                <a:latin typeface="Calibri" pitchFamily="34" charset="0"/>
                <a:cs typeface="Calibri" pitchFamily="34" charset="0"/>
              </a:rPr>
              <a:t>Consider the graph which is given below:</a:t>
            </a:r>
            <a:endParaRPr lang="en-GB" sz="2000" dirty="0">
              <a:solidFill>
                <a:schemeClr val="tx1"/>
              </a:solidFill>
              <a:latin typeface="Calibri" pitchFamily="34" charset="0"/>
              <a:cs typeface="Calibri" pitchFamily="34" charset="0"/>
            </a:endParaRPr>
          </a:p>
          <a:p>
            <a:pPr marL="139700" indent="0" algn="just">
              <a:buNone/>
            </a:pPr>
            <a:r>
              <a:rPr lang="en-GB" dirty="0">
                <a:solidFill>
                  <a:schemeClr val="tx1"/>
                </a:solidFill>
                <a:latin typeface="Calibri" pitchFamily="34" charset="0"/>
                <a:cs typeface="Calibri" pitchFamily="34" charset="0"/>
              </a:rPr>
              <a:t>We have to travel from the source to the destination at the minimum cost. Since we have three feasible solutions having cost paths as 10, 20, and 5. 5 is the minimum cost path so it is the optimal solution. This is the local optimum, and in this way, we find the local optimum at each stage in order to calculate the global optimal solution.</a:t>
            </a:r>
            <a:endParaRPr lang="en-US" dirty="0">
              <a:solidFill>
                <a:schemeClr val="tx1"/>
              </a:solidFill>
              <a:latin typeface="Calibri" pitchFamily="34" charset="0"/>
              <a:cs typeface="Calibri" pitchFamily="34"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97735FF6-70A1-41D0-85A9-9DAE84887DEE}" type="datetime1">
              <a:rPr lang="en-US" smtClean="0"/>
              <a:t>6/21/24</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2641" y="2519375"/>
            <a:ext cx="5570883"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10</a:t>
            </a:fld>
            <a:endParaRPr lang="en-US"/>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133166" y="0"/>
            <a:ext cx="8702362" cy="586409"/>
          </a:xfrm>
          <a:prstGeom prst="rect">
            <a:avLst/>
          </a:prstGeom>
          <a:noFill/>
          <a:ln>
            <a:noFill/>
          </a:ln>
        </p:spPr>
        <p:txBody>
          <a:bodyPr spcFirstLastPara="1" wrap="square" lIns="68575" tIns="34275" rIns="68575" bIns="34275" anchor="ctr" anchorCtr="0">
            <a:noAutofit/>
          </a:bodyPr>
          <a:lstStyle/>
          <a:p>
            <a:pPr fontAlgn="base"/>
            <a:r>
              <a:rPr lang="en-US" sz="3200" b="1" dirty="0">
                <a:latin typeface="Times New Roman" pitchFamily="18" charset="0"/>
                <a:cs typeface="Times New Roman" pitchFamily="18" charset="0"/>
              </a:rPr>
              <a:t>Complexity Analysis</a:t>
            </a:r>
          </a:p>
        </p:txBody>
      </p:sp>
      <p:sp>
        <p:nvSpPr>
          <p:cNvPr id="137" name="Google Shape;137;p21"/>
          <p:cNvSpPr txBox="1">
            <a:spLocks noGrp="1"/>
          </p:cNvSpPr>
          <p:nvPr>
            <p:ph type="body" idx="1"/>
          </p:nvPr>
        </p:nvSpPr>
        <p:spPr>
          <a:xfrm>
            <a:off x="238129" y="655983"/>
            <a:ext cx="8905871" cy="4040436"/>
          </a:xfrm>
          <a:prstGeom prst="rect">
            <a:avLst/>
          </a:prstGeom>
          <a:noFill/>
          <a:ln>
            <a:noFill/>
          </a:ln>
        </p:spPr>
        <p:txBody>
          <a:bodyPr spcFirstLastPara="1" wrap="square" lIns="68575" tIns="34275" rIns="68575" bIns="34275" numCol="1" anchor="t" anchorCtr="0">
            <a:noAutofit/>
          </a:bodyPr>
          <a:lstStyle/>
          <a:p>
            <a:pPr fontAlgn="base"/>
            <a:r>
              <a:rPr lang="en-GB" sz="2400" b="1" dirty="0">
                <a:solidFill>
                  <a:schemeClr val="tx1"/>
                </a:solidFill>
                <a:latin typeface="Calibri" pitchFamily="34" charset="0"/>
                <a:cs typeface="Calibri" pitchFamily="34" charset="0"/>
              </a:rPr>
              <a:t>Time Complexity: </a:t>
            </a:r>
            <a:r>
              <a:rPr lang="en-GB" sz="2400" dirty="0">
                <a:solidFill>
                  <a:schemeClr val="tx1"/>
                </a:solidFill>
                <a:latin typeface="Calibri" pitchFamily="34" charset="0"/>
                <a:cs typeface="Calibri" pitchFamily="34" charset="0"/>
              </a:rPr>
              <a:t> O(V * E), where V is the number of vertices in the graph and E is the number of edges in the graph</a:t>
            </a:r>
          </a:p>
          <a:p>
            <a:pPr fontAlgn="base"/>
            <a:r>
              <a:rPr lang="en-GB" sz="2400" b="1" dirty="0">
                <a:solidFill>
                  <a:schemeClr val="tx1"/>
                </a:solidFill>
                <a:latin typeface="Calibri" pitchFamily="34" charset="0"/>
                <a:cs typeface="Calibri" pitchFamily="34" charset="0"/>
              </a:rPr>
              <a:t>Auxiliary Space: </a:t>
            </a:r>
            <a:r>
              <a:rPr lang="en-GB" sz="2400" dirty="0">
                <a:solidFill>
                  <a:schemeClr val="tx1"/>
                </a:solidFill>
                <a:latin typeface="Calibri" pitchFamily="34" charset="0"/>
                <a:cs typeface="Calibri" pitchFamily="34" charset="0"/>
              </a:rPr>
              <a:t>O(E)</a:t>
            </a: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78D326D8-31C9-4E7C-AC3F-A7F21F827183}" type="datetime1">
              <a:rPr lang="en-US" smtClean="0"/>
              <a:t>6/21/24</a:t>
            </a:fld>
            <a:endParaRPr lang="en-US"/>
          </a:p>
        </p:txBody>
      </p:sp>
    </p:spTree>
    <p:extLst>
      <p:ext uri="{BB962C8B-B14F-4D97-AF65-F5344CB8AC3E}">
        <p14:creationId xmlns:p14="http://schemas.microsoft.com/office/powerpoint/2010/main" val="215048035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133166" y="0"/>
            <a:ext cx="8702362" cy="586409"/>
          </a:xfrm>
          <a:prstGeom prst="rect">
            <a:avLst/>
          </a:prstGeom>
          <a:noFill/>
          <a:ln>
            <a:noFill/>
          </a:ln>
        </p:spPr>
        <p:txBody>
          <a:bodyPr spcFirstLastPara="1" wrap="square" lIns="68575" tIns="34275" rIns="68575" bIns="34275" anchor="ctr" anchorCtr="0">
            <a:noAutofit/>
          </a:bodyPr>
          <a:lstStyle/>
          <a:p>
            <a:pPr fontAlgn="base"/>
            <a:r>
              <a:rPr lang="en-US" sz="3200" b="1" dirty="0">
                <a:latin typeface="Times New Roman" pitchFamily="18" charset="0"/>
                <a:cs typeface="Times New Roman" pitchFamily="18" charset="0"/>
              </a:rPr>
              <a:t>Important Points </a:t>
            </a:r>
          </a:p>
        </p:txBody>
      </p:sp>
      <p:sp>
        <p:nvSpPr>
          <p:cNvPr id="137" name="Google Shape;137;p21"/>
          <p:cNvSpPr txBox="1">
            <a:spLocks noGrp="1"/>
          </p:cNvSpPr>
          <p:nvPr>
            <p:ph type="body" idx="1"/>
          </p:nvPr>
        </p:nvSpPr>
        <p:spPr>
          <a:xfrm>
            <a:off x="238129" y="655983"/>
            <a:ext cx="8905871" cy="4040436"/>
          </a:xfrm>
          <a:prstGeom prst="rect">
            <a:avLst/>
          </a:prstGeom>
          <a:noFill/>
          <a:ln>
            <a:noFill/>
          </a:ln>
        </p:spPr>
        <p:txBody>
          <a:bodyPr spcFirstLastPara="1" wrap="square" lIns="68575" tIns="34275" rIns="68575" bIns="34275" numCol="1" anchor="t" anchorCtr="0">
            <a:noAutofit/>
          </a:bodyPr>
          <a:lstStyle/>
          <a:p>
            <a:pPr algn="just" fontAlgn="base"/>
            <a:r>
              <a:rPr lang="en-GB" sz="2000" dirty="0">
                <a:solidFill>
                  <a:schemeClr val="tx1"/>
                </a:solidFill>
                <a:latin typeface="Calibri" pitchFamily="34" charset="0"/>
                <a:cs typeface="Calibri" pitchFamily="34" charset="0"/>
              </a:rPr>
              <a:t>Negative weights are found in various applications of graphs. For example, instead of paying the cost for a path, we may get some advantage if we follow the path.</a:t>
            </a:r>
          </a:p>
          <a:p>
            <a:pPr algn="just" fontAlgn="base"/>
            <a:r>
              <a:rPr lang="en-GB" sz="2000" dirty="0">
                <a:solidFill>
                  <a:schemeClr val="tx1"/>
                </a:solidFill>
                <a:latin typeface="Calibri" pitchFamily="34" charset="0"/>
                <a:cs typeface="Calibri" pitchFamily="34" charset="0"/>
              </a:rPr>
              <a:t>Bellman-Ford works better (better than </a:t>
            </a:r>
            <a:r>
              <a:rPr lang="en-GB" sz="2000" dirty="0" err="1">
                <a:solidFill>
                  <a:schemeClr val="tx1"/>
                </a:solidFill>
                <a:latin typeface="Calibri" pitchFamily="34" charset="0"/>
                <a:cs typeface="Calibri" pitchFamily="34" charset="0"/>
              </a:rPr>
              <a:t>Dijkstra’s</a:t>
            </a:r>
            <a:r>
              <a:rPr lang="en-GB" sz="2000" dirty="0">
                <a:solidFill>
                  <a:schemeClr val="tx1"/>
                </a:solidFill>
                <a:latin typeface="Calibri" pitchFamily="34" charset="0"/>
                <a:cs typeface="Calibri" pitchFamily="34" charset="0"/>
              </a:rPr>
              <a:t>) for distributed systems. Unlike </a:t>
            </a:r>
            <a:r>
              <a:rPr lang="en-GB" sz="2000" dirty="0" err="1">
                <a:solidFill>
                  <a:schemeClr val="tx1"/>
                </a:solidFill>
                <a:latin typeface="Calibri" pitchFamily="34" charset="0"/>
                <a:cs typeface="Calibri" pitchFamily="34" charset="0"/>
              </a:rPr>
              <a:t>Dijkstra’s</a:t>
            </a:r>
            <a:r>
              <a:rPr lang="en-GB" sz="2000" dirty="0">
                <a:solidFill>
                  <a:schemeClr val="tx1"/>
                </a:solidFill>
                <a:latin typeface="Calibri" pitchFamily="34" charset="0"/>
                <a:cs typeface="Calibri" pitchFamily="34" charset="0"/>
              </a:rPr>
              <a:t> where we need to find the minimum value of all vertices, in Bellman-Ford, edges are considered one by one.                                                                  </a:t>
            </a:r>
          </a:p>
          <a:p>
            <a:pPr algn="just" fontAlgn="base"/>
            <a:r>
              <a:rPr lang="en-GB" sz="2000" dirty="0">
                <a:solidFill>
                  <a:schemeClr val="tx1"/>
                </a:solidFill>
                <a:latin typeface="Calibri" pitchFamily="34" charset="0"/>
                <a:cs typeface="Calibri" pitchFamily="34" charset="0"/>
              </a:rPr>
              <a:t>Bellman-Ford does not work with an undirected graph with negative edges as it will be declared as a negative cycle.</a:t>
            </a:r>
          </a:p>
          <a:p>
            <a:pPr marL="139700" indent="0" algn="just" fontAlgn="base">
              <a:buNone/>
            </a:pPr>
            <a:endParaRPr lang="en-US" sz="2000" dirty="0">
              <a:solidFill>
                <a:schemeClr val="tx1"/>
              </a:solidFill>
              <a:latin typeface="Calibri" pitchFamily="34" charset="0"/>
              <a:cs typeface="Calibri" pitchFamily="34" charset="0"/>
            </a:endParaRPr>
          </a:p>
          <a:p>
            <a:pPr marL="139700" indent="0" algn="just" fontAlgn="base">
              <a:buNone/>
            </a:pPr>
            <a:endParaRPr lang="en-US" sz="2000" dirty="0">
              <a:solidFill>
                <a:schemeClr val="tx1"/>
              </a:solidFill>
              <a:latin typeface="Calibri" pitchFamily="34" charset="0"/>
              <a:cs typeface="Calibri" pitchFamily="34"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57690775-EC65-4533-BF2C-C6275B12C67D}" type="datetime1">
              <a:rPr lang="en-US" smtClean="0"/>
              <a:t>6/21/24</a:t>
            </a:fld>
            <a:endParaRPr lang="en-US"/>
          </a:p>
        </p:txBody>
      </p:sp>
    </p:spTree>
    <p:extLst>
      <p:ext uri="{BB962C8B-B14F-4D97-AF65-F5344CB8AC3E}">
        <p14:creationId xmlns:p14="http://schemas.microsoft.com/office/powerpoint/2010/main" val="232300828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133166" y="0"/>
            <a:ext cx="8702362" cy="586409"/>
          </a:xfrm>
          <a:prstGeom prst="rect">
            <a:avLst/>
          </a:prstGeom>
          <a:noFill/>
          <a:ln>
            <a:noFill/>
          </a:ln>
        </p:spPr>
        <p:txBody>
          <a:bodyPr spcFirstLastPara="1" wrap="square" lIns="68575" tIns="34275" rIns="68575" bIns="34275" anchor="ctr" anchorCtr="0">
            <a:noAutofit/>
          </a:bodyPr>
          <a:lstStyle/>
          <a:p>
            <a:pPr fontAlgn="base"/>
            <a:r>
              <a:rPr lang="en-US" sz="3200" b="1" dirty="0">
                <a:latin typeface="Times New Roman" pitchFamily="18" charset="0"/>
                <a:cs typeface="Times New Roman" pitchFamily="18" charset="0"/>
              </a:rPr>
              <a:t>Algorithm</a:t>
            </a:r>
          </a:p>
        </p:txBody>
      </p:sp>
      <p:sp>
        <p:nvSpPr>
          <p:cNvPr id="137" name="Google Shape;137;p21"/>
          <p:cNvSpPr txBox="1">
            <a:spLocks noGrp="1"/>
          </p:cNvSpPr>
          <p:nvPr>
            <p:ph type="body" idx="1"/>
          </p:nvPr>
        </p:nvSpPr>
        <p:spPr>
          <a:xfrm>
            <a:off x="238129" y="586409"/>
            <a:ext cx="8905871" cy="4110010"/>
          </a:xfrm>
          <a:prstGeom prst="rect">
            <a:avLst/>
          </a:prstGeom>
          <a:noFill/>
          <a:ln>
            <a:noFill/>
          </a:ln>
        </p:spPr>
        <p:txBody>
          <a:bodyPr spcFirstLastPara="1" wrap="square" lIns="68575" tIns="34275" rIns="68575" bIns="34275" numCol="2" anchor="t" anchorCtr="0">
            <a:noAutofit/>
          </a:bodyPr>
          <a:lstStyle/>
          <a:p>
            <a:r>
              <a:rPr lang="en-US" dirty="0">
                <a:solidFill>
                  <a:schemeClr val="tx1"/>
                </a:solidFill>
                <a:latin typeface="Calibri" pitchFamily="34" charset="0"/>
                <a:cs typeface="Calibri" pitchFamily="34" charset="0"/>
              </a:rPr>
              <a:t>function </a:t>
            </a:r>
            <a:r>
              <a:rPr lang="en-US" dirty="0" err="1">
                <a:solidFill>
                  <a:schemeClr val="tx1"/>
                </a:solidFill>
                <a:latin typeface="Calibri" pitchFamily="34" charset="0"/>
                <a:cs typeface="Calibri" pitchFamily="34" charset="0"/>
              </a:rPr>
              <a:t>bellmanFord</a:t>
            </a:r>
            <a:r>
              <a:rPr lang="en-US" dirty="0">
                <a:solidFill>
                  <a:schemeClr val="tx1"/>
                </a:solidFill>
                <a:latin typeface="Calibri" pitchFamily="34" charset="0"/>
                <a:cs typeface="Calibri" pitchFamily="34" charset="0"/>
              </a:rPr>
              <a:t>(G, S)  </a:t>
            </a:r>
          </a:p>
          <a:p>
            <a:r>
              <a:rPr lang="en-US" dirty="0">
                <a:solidFill>
                  <a:schemeClr val="tx1"/>
                </a:solidFill>
                <a:latin typeface="Calibri" pitchFamily="34" charset="0"/>
                <a:cs typeface="Calibri" pitchFamily="34" charset="0"/>
              </a:rPr>
              <a:t>  for each vertex V in G  </a:t>
            </a:r>
          </a:p>
          <a:p>
            <a:r>
              <a:rPr lang="en-US" dirty="0">
                <a:solidFill>
                  <a:schemeClr val="tx1"/>
                </a:solidFill>
                <a:latin typeface="Calibri" pitchFamily="34" charset="0"/>
                <a:cs typeface="Calibri" pitchFamily="34" charset="0"/>
              </a:rPr>
              <a:t>    distance[V] </a:t>
            </a:r>
            <a:r>
              <a:rPr lang="en-US" b="1" dirty="0">
                <a:solidFill>
                  <a:schemeClr val="tx1"/>
                </a:solidFill>
                <a:latin typeface="Calibri" pitchFamily="34" charset="0"/>
                <a:cs typeface="Calibri" pitchFamily="34" charset="0"/>
              </a:rPr>
              <a:t>&lt;-</a:t>
            </a:r>
            <a:r>
              <a:rPr lang="en-US" dirty="0">
                <a:solidFill>
                  <a:schemeClr val="tx1"/>
                </a:solidFill>
                <a:latin typeface="Calibri" pitchFamily="34" charset="0"/>
                <a:cs typeface="Calibri" pitchFamily="34" charset="0"/>
              </a:rPr>
              <a:t> infinite  </a:t>
            </a:r>
          </a:p>
          <a:p>
            <a:r>
              <a:rPr lang="en-US" dirty="0">
                <a:solidFill>
                  <a:schemeClr val="tx1"/>
                </a:solidFill>
                <a:latin typeface="Calibri" pitchFamily="34" charset="0"/>
                <a:cs typeface="Calibri" pitchFamily="34" charset="0"/>
              </a:rPr>
              <a:t>      previous[V] </a:t>
            </a:r>
            <a:r>
              <a:rPr lang="en-US" b="1" dirty="0">
                <a:solidFill>
                  <a:schemeClr val="tx1"/>
                </a:solidFill>
                <a:latin typeface="Calibri" pitchFamily="34" charset="0"/>
                <a:cs typeface="Calibri" pitchFamily="34" charset="0"/>
              </a:rPr>
              <a:t>&lt;-</a:t>
            </a:r>
            <a:r>
              <a:rPr lang="en-US" dirty="0">
                <a:solidFill>
                  <a:schemeClr val="tx1"/>
                </a:solidFill>
                <a:latin typeface="Calibri" pitchFamily="34" charset="0"/>
                <a:cs typeface="Calibri" pitchFamily="34" charset="0"/>
              </a:rPr>
              <a:t> NULL  </a:t>
            </a:r>
          </a:p>
          <a:p>
            <a:r>
              <a:rPr lang="en-US" dirty="0">
                <a:solidFill>
                  <a:schemeClr val="tx1"/>
                </a:solidFill>
                <a:latin typeface="Calibri" pitchFamily="34" charset="0"/>
                <a:cs typeface="Calibri" pitchFamily="34" charset="0"/>
              </a:rPr>
              <a:t>  distance[S] </a:t>
            </a:r>
            <a:r>
              <a:rPr lang="en-US" b="1" dirty="0">
                <a:solidFill>
                  <a:schemeClr val="tx1"/>
                </a:solidFill>
                <a:latin typeface="Calibri" pitchFamily="34" charset="0"/>
                <a:cs typeface="Calibri" pitchFamily="34" charset="0"/>
              </a:rPr>
              <a:t>&lt;-</a:t>
            </a:r>
            <a:r>
              <a:rPr lang="en-US" dirty="0">
                <a:solidFill>
                  <a:schemeClr val="tx1"/>
                </a:solidFill>
                <a:latin typeface="Calibri" pitchFamily="34" charset="0"/>
                <a:cs typeface="Calibri" pitchFamily="34" charset="0"/>
              </a:rPr>
              <a:t> 0  </a:t>
            </a:r>
          </a:p>
          <a:p>
            <a:r>
              <a:rPr lang="en-US" dirty="0">
                <a:solidFill>
                  <a:schemeClr val="tx1"/>
                </a:solidFill>
                <a:latin typeface="Calibri" pitchFamily="34" charset="0"/>
                <a:cs typeface="Calibri" pitchFamily="34" charset="0"/>
              </a:rPr>
              <a:t>  </a:t>
            </a:r>
          </a:p>
          <a:p>
            <a:r>
              <a:rPr lang="en-US" dirty="0">
                <a:solidFill>
                  <a:schemeClr val="tx1"/>
                </a:solidFill>
                <a:latin typeface="Calibri" pitchFamily="34" charset="0"/>
                <a:cs typeface="Calibri" pitchFamily="34" charset="0"/>
              </a:rPr>
              <a:t>  for each vertex V in G                  </a:t>
            </a:r>
          </a:p>
          <a:p>
            <a:r>
              <a:rPr lang="en-US" dirty="0">
                <a:solidFill>
                  <a:schemeClr val="tx1"/>
                </a:solidFill>
                <a:latin typeface="Calibri" pitchFamily="34" charset="0"/>
                <a:cs typeface="Calibri" pitchFamily="34" charset="0"/>
              </a:rPr>
              <a:t>    for each edge (U,V) in G  </a:t>
            </a:r>
          </a:p>
          <a:p>
            <a:r>
              <a:rPr lang="en-US" dirty="0">
                <a:solidFill>
                  <a:schemeClr val="tx1"/>
                </a:solidFill>
                <a:latin typeface="Calibri" pitchFamily="34" charset="0"/>
                <a:cs typeface="Calibri" pitchFamily="34" charset="0"/>
              </a:rPr>
              <a:t>      </a:t>
            </a:r>
            <a:r>
              <a:rPr lang="en-US" dirty="0" err="1">
                <a:solidFill>
                  <a:schemeClr val="tx1"/>
                </a:solidFill>
                <a:latin typeface="Calibri" pitchFamily="34" charset="0"/>
                <a:cs typeface="Calibri" pitchFamily="34" charset="0"/>
              </a:rPr>
              <a:t>tempDistance</a:t>
            </a:r>
            <a:r>
              <a:rPr lang="en-US" dirty="0">
                <a:solidFill>
                  <a:schemeClr val="tx1"/>
                </a:solidFill>
                <a:latin typeface="Calibri" pitchFamily="34" charset="0"/>
                <a:cs typeface="Calibri" pitchFamily="34" charset="0"/>
              </a:rPr>
              <a:t> </a:t>
            </a:r>
            <a:r>
              <a:rPr lang="en-US" b="1" dirty="0">
                <a:solidFill>
                  <a:schemeClr val="tx1"/>
                </a:solidFill>
                <a:latin typeface="Calibri" pitchFamily="34" charset="0"/>
                <a:cs typeface="Calibri" pitchFamily="34" charset="0"/>
              </a:rPr>
              <a:t>&lt;-</a:t>
            </a:r>
            <a:r>
              <a:rPr lang="en-US" dirty="0">
                <a:solidFill>
                  <a:schemeClr val="tx1"/>
                </a:solidFill>
                <a:latin typeface="Calibri" pitchFamily="34" charset="0"/>
                <a:cs typeface="Calibri" pitchFamily="34" charset="0"/>
              </a:rPr>
              <a:t> distance[U] + </a:t>
            </a:r>
            <a:r>
              <a:rPr lang="en-US" dirty="0" err="1">
                <a:solidFill>
                  <a:schemeClr val="tx1"/>
                </a:solidFill>
                <a:latin typeface="Calibri" pitchFamily="34" charset="0"/>
                <a:cs typeface="Calibri" pitchFamily="34" charset="0"/>
              </a:rPr>
              <a:t>edge_weight</a:t>
            </a:r>
            <a:r>
              <a:rPr lang="en-US" dirty="0">
                <a:solidFill>
                  <a:schemeClr val="tx1"/>
                </a:solidFill>
                <a:latin typeface="Calibri" pitchFamily="34" charset="0"/>
                <a:cs typeface="Calibri" pitchFamily="34" charset="0"/>
              </a:rPr>
              <a:t>(U, V)  </a:t>
            </a:r>
          </a:p>
          <a:p>
            <a:r>
              <a:rPr lang="en-US" dirty="0">
                <a:solidFill>
                  <a:schemeClr val="tx1"/>
                </a:solidFill>
                <a:latin typeface="Calibri" pitchFamily="34" charset="0"/>
                <a:cs typeface="Calibri" pitchFamily="34" charset="0"/>
              </a:rPr>
              <a:t>      if </a:t>
            </a:r>
            <a:r>
              <a:rPr lang="en-US" dirty="0" err="1">
                <a:solidFill>
                  <a:schemeClr val="tx1"/>
                </a:solidFill>
                <a:latin typeface="Calibri" pitchFamily="34" charset="0"/>
                <a:cs typeface="Calibri" pitchFamily="34" charset="0"/>
              </a:rPr>
              <a:t>tempDistance</a:t>
            </a:r>
            <a:r>
              <a:rPr lang="en-US" dirty="0">
                <a:solidFill>
                  <a:schemeClr val="tx1"/>
                </a:solidFill>
                <a:latin typeface="Calibri" pitchFamily="34" charset="0"/>
                <a:cs typeface="Calibri" pitchFamily="34" charset="0"/>
              </a:rPr>
              <a:t> </a:t>
            </a:r>
            <a:r>
              <a:rPr lang="en-US" b="1" dirty="0">
                <a:solidFill>
                  <a:schemeClr val="tx1"/>
                </a:solidFill>
                <a:latin typeface="Calibri" pitchFamily="34" charset="0"/>
                <a:cs typeface="Calibri" pitchFamily="34" charset="0"/>
              </a:rPr>
              <a:t>&lt;</a:t>
            </a:r>
            <a:r>
              <a:rPr lang="en-US" dirty="0">
                <a:solidFill>
                  <a:schemeClr val="tx1"/>
                </a:solidFill>
                <a:latin typeface="Calibri" pitchFamily="34" charset="0"/>
                <a:cs typeface="Calibri" pitchFamily="34" charset="0"/>
              </a:rPr>
              <a:t> </a:t>
            </a:r>
            <a:r>
              <a:rPr lang="en-US" b="1" dirty="0">
                <a:solidFill>
                  <a:schemeClr val="tx1"/>
                </a:solidFill>
                <a:latin typeface="Calibri" pitchFamily="34" charset="0"/>
                <a:cs typeface="Calibri" pitchFamily="34" charset="0"/>
              </a:rPr>
              <a:t>distance</a:t>
            </a:r>
            <a:r>
              <a:rPr lang="en-US" dirty="0">
                <a:solidFill>
                  <a:schemeClr val="tx1"/>
                </a:solidFill>
                <a:latin typeface="Calibri" pitchFamily="34" charset="0"/>
                <a:cs typeface="Calibri" pitchFamily="34" charset="0"/>
              </a:rPr>
              <a:t>[V]  </a:t>
            </a:r>
          </a:p>
          <a:p>
            <a:r>
              <a:rPr lang="en-US" dirty="0">
                <a:solidFill>
                  <a:schemeClr val="tx1"/>
                </a:solidFill>
                <a:latin typeface="Calibri" pitchFamily="34" charset="0"/>
                <a:cs typeface="Calibri" pitchFamily="34" charset="0"/>
              </a:rPr>
              <a:t>        distance[V] </a:t>
            </a:r>
            <a:r>
              <a:rPr lang="en-US" b="1" dirty="0">
                <a:solidFill>
                  <a:schemeClr val="tx1"/>
                </a:solidFill>
                <a:latin typeface="Calibri" pitchFamily="34" charset="0"/>
                <a:cs typeface="Calibri" pitchFamily="34" charset="0"/>
              </a:rPr>
              <a:t>&lt;-</a:t>
            </a:r>
            <a:r>
              <a:rPr lang="en-US" dirty="0">
                <a:solidFill>
                  <a:schemeClr val="tx1"/>
                </a:solidFill>
                <a:latin typeface="Calibri" pitchFamily="34" charset="0"/>
                <a:cs typeface="Calibri" pitchFamily="34" charset="0"/>
              </a:rPr>
              <a:t> </a:t>
            </a:r>
            <a:r>
              <a:rPr lang="en-US" dirty="0" err="1">
                <a:solidFill>
                  <a:schemeClr val="tx1"/>
                </a:solidFill>
                <a:latin typeface="Calibri" pitchFamily="34" charset="0"/>
                <a:cs typeface="Calibri" pitchFamily="34" charset="0"/>
              </a:rPr>
              <a:t>tempDistance</a:t>
            </a:r>
            <a:r>
              <a:rPr lang="en-US" dirty="0">
                <a:solidFill>
                  <a:schemeClr val="tx1"/>
                </a:solidFill>
                <a:latin typeface="Calibri" pitchFamily="34" charset="0"/>
                <a:cs typeface="Calibri" pitchFamily="34" charset="0"/>
              </a:rPr>
              <a:t>  </a:t>
            </a:r>
          </a:p>
          <a:p>
            <a:r>
              <a:rPr lang="en-US" dirty="0">
                <a:solidFill>
                  <a:schemeClr val="tx1"/>
                </a:solidFill>
                <a:latin typeface="Calibri" pitchFamily="34" charset="0"/>
                <a:cs typeface="Calibri" pitchFamily="34" charset="0"/>
              </a:rPr>
              <a:t>        previous[V] </a:t>
            </a:r>
            <a:r>
              <a:rPr lang="en-US" b="1" dirty="0">
                <a:solidFill>
                  <a:schemeClr val="tx1"/>
                </a:solidFill>
                <a:latin typeface="Calibri" pitchFamily="34" charset="0"/>
                <a:cs typeface="Calibri" pitchFamily="34" charset="0"/>
              </a:rPr>
              <a:t>&lt;-</a:t>
            </a:r>
            <a:r>
              <a:rPr lang="en-US" dirty="0">
                <a:solidFill>
                  <a:schemeClr val="tx1"/>
                </a:solidFill>
                <a:latin typeface="Calibri" pitchFamily="34" charset="0"/>
                <a:cs typeface="Calibri" pitchFamily="34" charset="0"/>
              </a:rPr>
              <a:t> U  </a:t>
            </a:r>
          </a:p>
          <a:p>
            <a:r>
              <a:rPr lang="en-US" dirty="0">
                <a:solidFill>
                  <a:schemeClr val="tx1"/>
                </a:solidFill>
                <a:latin typeface="Calibri" pitchFamily="34" charset="0"/>
                <a:cs typeface="Calibri" pitchFamily="34" charset="0"/>
              </a:rPr>
              <a:t>  </a:t>
            </a:r>
          </a:p>
          <a:p>
            <a:r>
              <a:rPr lang="en-US" dirty="0">
                <a:solidFill>
                  <a:schemeClr val="tx1"/>
                </a:solidFill>
                <a:latin typeface="Calibri" pitchFamily="34" charset="0"/>
                <a:cs typeface="Calibri" pitchFamily="34" charset="0"/>
              </a:rPr>
              <a:t>  for each edge (U,V) in G  </a:t>
            </a:r>
          </a:p>
          <a:p>
            <a:r>
              <a:rPr lang="en-US" dirty="0">
                <a:solidFill>
                  <a:schemeClr val="tx1"/>
                </a:solidFill>
                <a:latin typeface="Calibri" pitchFamily="34" charset="0"/>
                <a:cs typeface="Calibri" pitchFamily="34" charset="0"/>
              </a:rPr>
              <a:t>    If distance[U] + </a:t>
            </a:r>
            <a:r>
              <a:rPr lang="en-US" dirty="0" err="1">
                <a:solidFill>
                  <a:schemeClr val="tx1"/>
                </a:solidFill>
                <a:latin typeface="Calibri" pitchFamily="34" charset="0"/>
                <a:cs typeface="Calibri" pitchFamily="34" charset="0"/>
              </a:rPr>
              <a:t>edge_weight</a:t>
            </a:r>
            <a:r>
              <a:rPr lang="en-US" dirty="0">
                <a:solidFill>
                  <a:schemeClr val="tx1"/>
                </a:solidFill>
                <a:latin typeface="Calibri" pitchFamily="34" charset="0"/>
                <a:cs typeface="Calibri" pitchFamily="34" charset="0"/>
              </a:rPr>
              <a:t>(U, V) </a:t>
            </a:r>
            <a:r>
              <a:rPr lang="en-US" b="1" dirty="0">
                <a:solidFill>
                  <a:schemeClr val="tx1"/>
                </a:solidFill>
                <a:latin typeface="Calibri" pitchFamily="34" charset="0"/>
                <a:cs typeface="Calibri" pitchFamily="34" charset="0"/>
              </a:rPr>
              <a:t>&lt;</a:t>
            </a:r>
            <a:r>
              <a:rPr lang="en-US" dirty="0">
                <a:solidFill>
                  <a:schemeClr val="tx1"/>
                </a:solidFill>
                <a:latin typeface="Calibri" pitchFamily="34" charset="0"/>
                <a:cs typeface="Calibri" pitchFamily="34" charset="0"/>
              </a:rPr>
              <a:t> </a:t>
            </a:r>
            <a:r>
              <a:rPr lang="en-US" b="1" dirty="0">
                <a:solidFill>
                  <a:schemeClr val="tx1"/>
                </a:solidFill>
                <a:latin typeface="Calibri" pitchFamily="34" charset="0"/>
                <a:cs typeface="Calibri" pitchFamily="34" charset="0"/>
              </a:rPr>
              <a:t>distance</a:t>
            </a:r>
            <a:r>
              <a:rPr lang="en-US" dirty="0">
                <a:solidFill>
                  <a:schemeClr val="tx1"/>
                </a:solidFill>
                <a:latin typeface="Calibri" pitchFamily="34" charset="0"/>
                <a:cs typeface="Calibri" pitchFamily="34" charset="0"/>
              </a:rPr>
              <a:t>[V}  </a:t>
            </a:r>
          </a:p>
          <a:p>
            <a:r>
              <a:rPr lang="en-US" dirty="0">
                <a:solidFill>
                  <a:schemeClr val="tx1"/>
                </a:solidFill>
                <a:latin typeface="Calibri" pitchFamily="34" charset="0"/>
                <a:cs typeface="Calibri" pitchFamily="34" charset="0"/>
              </a:rPr>
              <a:t>      Error: Negative Cycle Exists  </a:t>
            </a:r>
          </a:p>
          <a:p>
            <a:r>
              <a:rPr lang="en-US" dirty="0">
                <a:solidFill>
                  <a:schemeClr val="tx1"/>
                </a:solidFill>
                <a:latin typeface="Calibri" pitchFamily="34" charset="0"/>
                <a:cs typeface="Calibri" pitchFamily="34" charset="0"/>
              </a:rPr>
              <a:t>  </a:t>
            </a:r>
          </a:p>
          <a:p>
            <a:r>
              <a:rPr lang="en-US" dirty="0">
                <a:solidFill>
                  <a:schemeClr val="tx1"/>
                </a:solidFill>
                <a:latin typeface="Calibri" pitchFamily="34" charset="0"/>
                <a:cs typeface="Calibri" pitchFamily="34" charset="0"/>
              </a:rPr>
              <a:t>  return distance[], previous[]  </a:t>
            </a:r>
          </a:p>
          <a:p>
            <a:pPr marL="139700" indent="0" algn="just" fontAlgn="base">
              <a:buNone/>
            </a:pPr>
            <a:endParaRPr lang="en-US" dirty="0">
              <a:solidFill>
                <a:schemeClr val="tx1"/>
              </a:solidFill>
              <a:latin typeface="Calibri" pitchFamily="34" charset="0"/>
              <a:cs typeface="Calibri" pitchFamily="34"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FA012391-EB34-4062-B3C8-FCEA82BE0F7F}" type="datetime1">
              <a:rPr lang="en-US" smtClean="0"/>
              <a:t>6/21/24</a:t>
            </a:fld>
            <a:endParaRPr lang="en-US"/>
          </a:p>
        </p:txBody>
      </p:sp>
    </p:spTree>
    <p:extLst>
      <p:ext uri="{BB962C8B-B14F-4D97-AF65-F5344CB8AC3E}">
        <p14:creationId xmlns:p14="http://schemas.microsoft.com/office/powerpoint/2010/main" val="232300828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133166" y="0"/>
            <a:ext cx="8702362" cy="586409"/>
          </a:xfrm>
          <a:prstGeom prst="rect">
            <a:avLst/>
          </a:prstGeom>
          <a:noFill/>
          <a:ln>
            <a:noFill/>
          </a:ln>
        </p:spPr>
        <p:txBody>
          <a:bodyPr spcFirstLastPara="1" wrap="square" lIns="68575" tIns="34275" rIns="68575" bIns="34275" anchor="ctr" anchorCtr="0">
            <a:noAutofit/>
          </a:bodyPr>
          <a:lstStyle/>
          <a:p>
            <a:pPr fontAlgn="base"/>
            <a:br>
              <a:rPr lang="en-GB" sz="3200" b="1" dirty="0"/>
            </a:br>
            <a:r>
              <a:rPr lang="en-GB" sz="3200" b="1" dirty="0"/>
              <a:t>Drawbacks of Bellman ford algorithm</a:t>
            </a:r>
            <a:br>
              <a:rPr lang="en-GB" sz="3200" dirty="0"/>
            </a:br>
            <a:endParaRPr lang="en-US" sz="3200" b="1" dirty="0">
              <a:latin typeface="Times New Roman" pitchFamily="18" charset="0"/>
              <a:cs typeface="Times New Roman" pitchFamily="18" charset="0"/>
            </a:endParaRPr>
          </a:p>
        </p:txBody>
      </p:sp>
      <p:sp>
        <p:nvSpPr>
          <p:cNvPr id="137" name="Google Shape;137;p21"/>
          <p:cNvSpPr txBox="1">
            <a:spLocks noGrp="1"/>
          </p:cNvSpPr>
          <p:nvPr>
            <p:ph type="body" idx="1"/>
          </p:nvPr>
        </p:nvSpPr>
        <p:spPr>
          <a:xfrm>
            <a:off x="238129" y="655983"/>
            <a:ext cx="8905871" cy="4040436"/>
          </a:xfrm>
          <a:prstGeom prst="rect">
            <a:avLst/>
          </a:prstGeom>
          <a:noFill/>
          <a:ln>
            <a:noFill/>
          </a:ln>
        </p:spPr>
        <p:txBody>
          <a:bodyPr spcFirstLastPara="1" wrap="square" lIns="68575" tIns="34275" rIns="68575" bIns="34275" numCol="1" anchor="t" anchorCtr="0">
            <a:noAutofit/>
          </a:bodyPr>
          <a:lstStyle/>
          <a:p>
            <a:r>
              <a:rPr lang="en-GB" sz="2000" dirty="0">
                <a:solidFill>
                  <a:schemeClr val="tx1"/>
                </a:solidFill>
                <a:latin typeface="Calibri" pitchFamily="34" charset="0"/>
                <a:cs typeface="Calibri" pitchFamily="34" charset="0"/>
              </a:rPr>
              <a:t>The bellman ford algorithm does not produce a correct answer if the sum of the edges of a cycle is negative. Let's understand this property through an example. Consider the below graph.</a:t>
            </a:r>
          </a:p>
          <a:p>
            <a:pPr marL="139700" indent="0" algn="just" fontAlgn="base">
              <a:buNone/>
            </a:pPr>
            <a:endParaRPr lang="en-US" sz="2000" dirty="0">
              <a:solidFill>
                <a:schemeClr val="tx1"/>
              </a:solidFill>
              <a:latin typeface="Calibri" pitchFamily="34" charset="0"/>
              <a:cs typeface="Calibri" pitchFamily="34"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DF72A18E-8732-4EE0-B1D6-B7D6E644BEE3}" type="datetime1">
              <a:rPr lang="en-US" smtClean="0"/>
              <a:t>6/21/24</a:t>
            </a:fld>
            <a:endParaRPr lang="en-US"/>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5933" y="1590262"/>
            <a:ext cx="4081591" cy="3077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300828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133166" y="0"/>
            <a:ext cx="8702362" cy="586409"/>
          </a:xfrm>
          <a:prstGeom prst="rect">
            <a:avLst/>
          </a:prstGeom>
          <a:noFill/>
          <a:ln>
            <a:noFill/>
          </a:ln>
        </p:spPr>
        <p:txBody>
          <a:bodyPr spcFirstLastPara="1" wrap="square" lIns="68575" tIns="34275" rIns="68575" bIns="34275" anchor="ctr" anchorCtr="0">
            <a:noAutofit/>
          </a:bodyPr>
          <a:lstStyle/>
          <a:p>
            <a:pPr fontAlgn="base"/>
            <a:endParaRPr lang="en-US" sz="3200" b="1" dirty="0">
              <a:latin typeface="Times New Roman" pitchFamily="18" charset="0"/>
              <a:cs typeface="Times New Roman" pitchFamily="18" charset="0"/>
            </a:endParaRPr>
          </a:p>
        </p:txBody>
      </p:sp>
      <p:sp>
        <p:nvSpPr>
          <p:cNvPr id="137" name="Google Shape;137;p21"/>
          <p:cNvSpPr txBox="1">
            <a:spLocks noGrp="1"/>
          </p:cNvSpPr>
          <p:nvPr>
            <p:ph type="body" idx="1"/>
          </p:nvPr>
        </p:nvSpPr>
        <p:spPr>
          <a:xfrm>
            <a:off x="238129" y="655983"/>
            <a:ext cx="8905871" cy="4040436"/>
          </a:xfrm>
          <a:prstGeom prst="rect">
            <a:avLst/>
          </a:prstGeom>
          <a:noFill/>
          <a:ln>
            <a:noFill/>
          </a:ln>
        </p:spPr>
        <p:txBody>
          <a:bodyPr spcFirstLastPara="1" wrap="square" lIns="68575" tIns="34275" rIns="68575" bIns="34275" numCol="1" anchor="t" anchorCtr="0">
            <a:noAutofit/>
          </a:bodyPr>
          <a:lstStyle/>
          <a:p>
            <a:pPr marL="139700" indent="0" algn="just" fontAlgn="base">
              <a:buNone/>
            </a:pPr>
            <a:endParaRPr lang="en-US" sz="2400" dirty="0">
              <a:latin typeface="Times New Roman" pitchFamily="18" charset="0"/>
              <a:cs typeface="Times New Roman" pitchFamily="18"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BF35315A-FAA6-4A49-9CE5-E77F81981969}" type="datetime1">
              <a:rPr lang="en-US" smtClean="0"/>
              <a:t>6/21/24</a:t>
            </a:fld>
            <a:endParaRPr lang="en-US"/>
          </a:p>
        </p:txBody>
      </p:sp>
    </p:spTree>
    <p:extLst>
      <p:ext uri="{BB962C8B-B14F-4D97-AF65-F5344CB8AC3E}">
        <p14:creationId xmlns:p14="http://schemas.microsoft.com/office/powerpoint/2010/main" val="232300828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133166" y="0"/>
            <a:ext cx="8702362" cy="586409"/>
          </a:xfrm>
          <a:prstGeom prst="rect">
            <a:avLst/>
          </a:prstGeom>
          <a:noFill/>
          <a:ln>
            <a:noFill/>
          </a:ln>
        </p:spPr>
        <p:txBody>
          <a:bodyPr spcFirstLastPara="1" wrap="square" lIns="68575" tIns="34275" rIns="68575" bIns="34275" anchor="ctr" anchorCtr="0">
            <a:noAutofit/>
          </a:bodyPr>
          <a:lstStyle/>
          <a:p>
            <a:pPr fontAlgn="base"/>
            <a:endParaRPr lang="en-US" sz="3200" b="1" dirty="0">
              <a:latin typeface="Times New Roman" pitchFamily="18" charset="0"/>
              <a:cs typeface="Times New Roman" pitchFamily="18" charset="0"/>
            </a:endParaRPr>
          </a:p>
        </p:txBody>
      </p:sp>
      <p:sp>
        <p:nvSpPr>
          <p:cNvPr id="137" name="Google Shape;137;p21"/>
          <p:cNvSpPr txBox="1">
            <a:spLocks noGrp="1"/>
          </p:cNvSpPr>
          <p:nvPr>
            <p:ph type="body" idx="1"/>
          </p:nvPr>
        </p:nvSpPr>
        <p:spPr>
          <a:xfrm>
            <a:off x="238129" y="655983"/>
            <a:ext cx="8905871" cy="4040436"/>
          </a:xfrm>
          <a:prstGeom prst="rect">
            <a:avLst/>
          </a:prstGeom>
          <a:noFill/>
          <a:ln>
            <a:noFill/>
          </a:ln>
        </p:spPr>
        <p:txBody>
          <a:bodyPr spcFirstLastPara="1" wrap="square" lIns="68575" tIns="34275" rIns="68575" bIns="34275" numCol="1" anchor="t" anchorCtr="0">
            <a:noAutofit/>
          </a:bodyPr>
          <a:lstStyle/>
          <a:p>
            <a:pPr marL="139700" indent="0" algn="just" fontAlgn="base">
              <a:buNone/>
            </a:pPr>
            <a:endParaRPr lang="en-US" sz="2400" dirty="0">
              <a:latin typeface="Times New Roman" pitchFamily="18" charset="0"/>
              <a:cs typeface="Times New Roman" pitchFamily="18"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9C6B7971-4BEF-406F-B245-9A4144523432}" type="datetime1">
              <a:rPr lang="en-US" smtClean="0"/>
              <a:t>6/21/24</a:t>
            </a:fld>
            <a:endParaRPr lang="en-US"/>
          </a:p>
        </p:txBody>
      </p:sp>
    </p:spTree>
    <p:extLst>
      <p:ext uri="{BB962C8B-B14F-4D97-AF65-F5344CB8AC3E}">
        <p14:creationId xmlns:p14="http://schemas.microsoft.com/office/powerpoint/2010/main" val="232300828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133166" y="0"/>
            <a:ext cx="8702362" cy="586409"/>
          </a:xfrm>
          <a:prstGeom prst="rect">
            <a:avLst/>
          </a:prstGeom>
          <a:noFill/>
          <a:ln>
            <a:noFill/>
          </a:ln>
        </p:spPr>
        <p:txBody>
          <a:bodyPr spcFirstLastPara="1" wrap="square" lIns="68575" tIns="34275" rIns="68575" bIns="34275" anchor="ctr" anchorCtr="0">
            <a:noAutofit/>
          </a:bodyPr>
          <a:lstStyle/>
          <a:p>
            <a:pPr fontAlgn="base"/>
            <a:endParaRPr lang="en-US" sz="3200" b="1" dirty="0">
              <a:latin typeface="Times New Roman" pitchFamily="18" charset="0"/>
              <a:cs typeface="Times New Roman" pitchFamily="18" charset="0"/>
            </a:endParaRPr>
          </a:p>
        </p:txBody>
      </p:sp>
      <p:sp>
        <p:nvSpPr>
          <p:cNvPr id="137" name="Google Shape;137;p21"/>
          <p:cNvSpPr txBox="1">
            <a:spLocks noGrp="1"/>
          </p:cNvSpPr>
          <p:nvPr>
            <p:ph type="body" idx="1"/>
          </p:nvPr>
        </p:nvSpPr>
        <p:spPr>
          <a:xfrm>
            <a:off x="238129" y="655983"/>
            <a:ext cx="8905871" cy="4040436"/>
          </a:xfrm>
          <a:prstGeom prst="rect">
            <a:avLst/>
          </a:prstGeom>
          <a:noFill/>
          <a:ln>
            <a:noFill/>
          </a:ln>
        </p:spPr>
        <p:txBody>
          <a:bodyPr spcFirstLastPara="1" wrap="square" lIns="68575" tIns="34275" rIns="68575" bIns="34275" numCol="1" anchor="t" anchorCtr="0">
            <a:noAutofit/>
          </a:bodyPr>
          <a:lstStyle/>
          <a:p>
            <a:pPr marL="139700" indent="0" algn="just" fontAlgn="base">
              <a:buNone/>
            </a:pPr>
            <a:endParaRPr lang="en-US" sz="2400" dirty="0">
              <a:latin typeface="Times New Roman" pitchFamily="18" charset="0"/>
              <a:cs typeface="Times New Roman" pitchFamily="18"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414B5011-76F3-4ABC-933D-A4DB2B79A76B}" type="datetime1">
              <a:rPr lang="en-US" smtClean="0"/>
              <a:t>6/21/24</a:t>
            </a:fld>
            <a:endParaRPr lang="en-US"/>
          </a:p>
        </p:txBody>
      </p:sp>
    </p:spTree>
    <p:extLst>
      <p:ext uri="{BB962C8B-B14F-4D97-AF65-F5344CB8AC3E}">
        <p14:creationId xmlns:p14="http://schemas.microsoft.com/office/powerpoint/2010/main" val="232300828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133166" y="0"/>
            <a:ext cx="8702362" cy="586409"/>
          </a:xfrm>
          <a:prstGeom prst="rect">
            <a:avLst/>
          </a:prstGeom>
          <a:noFill/>
          <a:ln>
            <a:noFill/>
          </a:ln>
        </p:spPr>
        <p:txBody>
          <a:bodyPr spcFirstLastPara="1" wrap="square" lIns="68575" tIns="34275" rIns="68575" bIns="34275" anchor="ctr" anchorCtr="0">
            <a:noAutofit/>
          </a:bodyPr>
          <a:lstStyle/>
          <a:p>
            <a:pPr fontAlgn="base"/>
            <a:endParaRPr lang="en-US" sz="3200" b="1" dirty="0">
              <a:latin typeface="Times New Roman" pitchFamily="18" charset="0"/>
              <a:cs typeface="Times New Roman" pitchFamily="18" charset="0"/>
            </a:endParaRPr>
          </a:p>
        </p:txBody>
      </p:sp>
      <p:sp>
        <p:nvSpPr>
          <p:cNvPr id="137" name="Google Shape;137;p21"/>
          <p:cNvSpPr txBox="1">
            <a:spLocks noGrp="1"/>
          </p:cNvSpPr>
          <p:nvPr>
            <p:ph type="body" idx="1"/>
          </p:nvPr>
        </p:nvSpPr>
        <p:spPr>
          <a:xfrm>
            <a:off x="238129" y="655983"/>
            <a:ext cx="8905871" cy="4040436"/>
          </a:xfrm>
          <a:prstGeom prst="rect">
            <a:avLst/>
          </a:prstGeom>
          <a:noFill/>
          <a:ln>
            <a:noFill/>
          </a:ln>
        </p:spPr>
        <p:txBody>
          <a:bodyPr spcFirstLastPara="1" wrap="square" lIns="68575" tIns="34275" rIns="68575" bIns="34275" numCol="1" anchor="t" anchorCtr="0">
            <a:noAutofit/>
          </a:bodyPr>
          <a:lstStyle/>
          <a:p>
            <a:pPr marL="139700" indent="0" algn="just" fontAlgn="base">
              <a:buNone/>
            </a:pPr>
            <a:endParaRPr lang="en-US" sz="2400" dirty="0">
              <a:latin typeface="Times New Roman" pitchFamily="18" charset="0"/>
              <a:cs typeface="Times New Roman" pitchFamily="18"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334431DA-46B8-4823-A099-E2BACDBDE5E8}" type="datetime1">
              <a:rPr lang="en-US" smtClean="0"/>
              <a:t>6/21/24</a:t>
            </a:fld>
            <a:endParaRPr lang="en-US"/>
          </a:p>
        </p:txBody>
      </p:sp>
    </p:spTree>
    <p:extLst>
      <p:ext uri="{BB962C8B-B14F-4D97-AF65-F5344CB8AC3E}">
        <p14:creationId xmlns:p14="http://schemas.microsoft.com/office/powerpoint/2010/main" val="232300828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133166" y="0"/>
            <a:ext cx="8702362" cy="586409"/>
          </a:xfrm>
          <a:prstGeom prst="rect">
            <a:avLst/>
          </a:prstGeom>
          <a:noFill/>
          <a:ln>
            <a:noFill/>
          </a:ln>
        </p:spPr>
        <p:txBody>
          <a:bodyPr spcFirstLastPara="1" wrap="square" lIns="68575" tIns="34275" rIns="68575" bIns="34275" anchor="ctr" anchorCtr="0">
            <a:noAutofit/>
          </a:bodyPr>
          <a:lstStyle/>
          <a:p>
            <a:pPr fontAlgn="base"/>
            <a:endParaRPr lang="en-US" sz="3200" b="1" dirty="0">
              <a:latin typeface="Times New Roman" pitchFamily="18" charset="0"/>
              <a:cs typeface="Times New Roman" pitchFamily="18" charset="0"/>
            </a:endParaRPr>
          </a:p>
        </p:txBody>
      </p:sp>
      <p:sp>
        <p:nvSpPr>
          <p:cNvPr id="137" name="Google Shape;137;p21"/>
          <p:cNvSpPr txBox="1">
            <a:spLocks noGrp="1"/>
          </p:cNvSpPr>
          <p:nvPr>
            <p:ph type="body" idx="1"/>
          </p:nvPr>
        </p:nvSpPr>
        <p:spPr>
          <a:xfrm>
            <a:off x="238129" y="655983"/>
            <a:ext cx="8905871" cy="4040436"/>
          </a:xfrm>
          <a:prstGeom prst="rect">
            <a:avLst/>
          </a:prstGeom>
          <a:noFill/>
          <a:ln>
            <a:noFill/>
          </a:ln>
        </p:spPr>
        <p:txBody>
          <a:bodyPr spcFirstLastPara="1" wrap="square" lIns="68575" tIns="34275" rIns="68575" bIns="34275" numCol="1" anchor="t" anchorCtr="0">
            <a:noAutofit/>
          </a:bodyPr>
          <a:lstStyle/>
          <a:p>
            <a:pPr marL="139700" indent="0" algn="just" fontAlgn="base">
              <a:buNone/>
            </a:pPr>
            <a:endParaRPr lang="en-US" sz="2400" dirty="0">
              <a:latin typeface="Times New Roman" pitchFamily="18" charset="0"/>
              <a:cs typeface="Times New Roman" pitchFamily="18"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20ACAB99-EF34-4634-83FA-6C1F47F66D0E}" type="datetime1">
              <a:rPr lang="en-US" smtClean="0"/>
              <a:t>6/21/24</a:t>
            </a:fld>
            <a:endParaRPr lang="en-US"/>
          </a:p>
        </p:txBody>
      </p:sp>
    </p:spTree>
    <p:extLst>
      <p:ext uri="{BB962C8B-B14F-4D97-AF65-F5344CB8AC3E}">
        <p14:creationId xmlns:p14="http://schemas.microsoft.com/office/powerpoint/2010/main" val="232300828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1"/>
          <p:cNvSpPr txBox="1">
            <a:spLocks noGrp="1"/>
          </p:cNvSpPr>
          <p:nvPr>
            <p:ph type="body" idx="1"/>
          </p:nvPr>
        </p:nvSpPr>
        <p:spPr>
          <a:xfrm>
            <a:off x="238129" y="0"/>
            <a:ext cx="8905871" cy="4696419"/>
          </a:xfrm>
          <a:prstGeom prst="rect">
            <a:avLst/>
          </a:prstGeom>
          <a:noFill/>
          <a:ln>
            <a:noFill/>
          </a:ln>
        </p:spPr>
        <p:txBody>
          <a:bodyPr spcFirstLastPara="1" wrap="square" lIns="68575" tIns="34275" rIns="68575" bIns="34275" numCol="1" anchor="t" anchorCtr="0">
            <a:noAutofit/>
          </a:bodyPr>
          <a:lstStyle/>
          <a:p>
            <a:pPr algn="just" fontAlgn="base"/>
            <a:endParaRPr lang="en-US" sz="2400" dirty="0">
              <a:solidFill>
                <a:schemeClr val="tx1">
                  <a:lumMod val="85000"/>
                  <a:lumOff val="15000"/>
                </a:schemeClr>
              </a:solidFill>
              <a:latin typeface="Times New Roman" pitchFamily="18" charset="0"/>
              <a:cs typeface="Times New Roman" pitchFamily="18"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23A19CDA-9059-4A38-B60A-7EB63E293628}" type="datetime1">
              <a:rPr lang="en-US" smtClean="0"/>
              <a:t>6/21/24</a:t>
            </a:fld>
            <a:endParaRPr lang="en-US"/>
          </a:p>
        </p:txBody>
      </p:sp>
    </p:spTree>
    <p:extLst>
      <p:ext uri="{BB962C8B-B14F-4D97-AF65-F5344CB8AC3E}">
        <p14:creationId xmlns:p14="http://schemas.microsoft.com/office/powerpoint/2010/main" val="1305740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187286" y="0"/>
            <a:ext cx="8725359" cy="447261"/>
          </a:xfrm>
          <a:prstGeom prst="rect">
            <a:avLst/>
          </a:prstGeom>
          <a:noFill/>
          <a:ln>
            <a:noFill/>
          </a:ln>
        </p:spPr>
        <p:txBody>
          <a:bodyPr spcFirstLastPara="1" wrap="square" lIns="68575" tIns="34275" rIns="68575" bIns="34275" anchor="ctr" anchorCtr="0">
            <a:noAutofit/>
          </a:bodyPr>
          <a:lstStyle/>
          <a:p>
            <a:br>
              <a:rPr lang="en-US" dirty="0"/>
            </a:br>
            <a:br>
              <a:rPr lang="en-US" dirty="0"/>
            </a:br>
            <a:r>
              <a:rPr lang="en-GB" b="1" dirty="0"/>
              <a:t>Example.</a:t>
            </a:r>
            <a:br>
              <a:rPr lang="en-GB" dirty="0"/>
            </a:br>
            <a:br>
              <a:rPr lang="en-GB" b="1" dirty="0"/>
            </a:br>
            <a:endParaRPr dirty="0"/>
          </a:p>
        </p:txBody>
      </p:sp>
      <p:sp>
        <p:nvSpPr>
          <p:cNvPr id="95" name="Google Shape;95;p17"/>
          <p:cNvSpPr txBox="1">
            <a:spLocks noGrp="1"/>
          </p:cNvSpPr>
          <p:nvPr>
            <p:ph type="body" idx="1"/>
          </p:nvPr>
        </p:nvSpPr>
        <p:spPr>
          <a:xfrm>
            <a:off x="253389" y="496957"/>
            <a:ext cx="8637224" cy="4270318"/>
          </a:xfrm>
          <a:prstGeom prst="rect">
            <a:avLst/>
          </a:prstGeom>
          <a:noFill/>
          <a:ln>
            <a:noFill/>
          </a:ln>
        </p:spPr>
        <p:txBody>
          <a:bodyPr spcFirstLastPara="1" wrap="square" lIns="68575" tIns="34275" rIns="68575" bIns="34275" anchor="t" anchorCtr="0">
            <a:noAutofit/>
          </a:bodyPr>
          <a:lstStyle/>
          <a:p>
            <a:pPr algn="just"/>
            <a:r>
              <a:rPr lang="en-GB" sz="2000" b="1" dirty="0">
                <a:solidFill>
                  <a:schemeClr val="tx1"/>
                </a:solidFill>
                <a:latin typeface="Calibri" pitchFamily="34" charset="0"/>
                <a:cs typeface="Calibri" pitchFamily="34" charset="0"/>
              </a:rPr>
              <a:t>Let's understand through an </a:t>
            </a:r>
            <a:r>
              <a:rPr lang="en-GB" sz="2000" dirty="0">
                <a:solidFill>
                  <a:schemeClr val="tx1"/>
                </a:solidFill>
                <a:latin typeface="Calibri" pitchFamily="34" charset="0"/>
                <a:cs typeface="Calibri" pitchFamily="34" charset="0"/>
              </a:rPr>
              <a:t>Suppose there is a problem 'P'. I want to travel from A to B shown as below:</a:t>
            </a:r>
          </a:p>
          <a:p>
            <a:pPr algn="just"/>
            <a:r>
              <a:rPr lang="en-GB" sz="2000" b="1" dirty="0">
                <a:solidFill>
                  <a:schemeClr val="tx1"/>
                </a:solidFill>
                <a:latin typeface="Calibri" pitchFamily="34" charset="0"/>
                <a:cs typeface="Calibri" pitchFamily="34" charset="0"/>
              </a:rPr>
              <a:t>P : A → B</a:t>
            </a:r>
            <a:endParaRPr lang="en-GB" sz="2000" dirty="0">
              <a:solidFill>
                <a:schemeClr val="tx1"/>
              </a:solidFill>
              <a:latin typeface="Calibri" pitchFamily="34" charset="0"/>
              <a:cs typeface="Calibri" pitchFamily="34" charset="0"/>
            </a:endParaRPr>
          </a:p>
          <a:p>
            <a:pPr algn="just"/>
            <a:r>
              <a:rPr lang="en-GB" sz="2000" dirty="0">
                <a:solidFill>
                  <a:schemeClr val="tx1"/>
                </a:solidFill>
                <a:latin typeface="Calibri" pitchFamily="34" charset="0"/>
                <a:cs typeface="Calibri" pitchFamily="34" charset="0"/>
              </a:rPr>
              <a:t>The problem is that we have to travel this journey from A to B. There are various solutions to go from A to B. We can go from A to B by </a:t>
            </a:r>
            <a:r>
              <a:rPr lang="en-GB" sz="2000" b="1" dirty="0">
                <a:solidFill>
                  <a:schemeClr val="tx1"/>
                </a:solidFill>
                <a:latin typeface="Calibri" pitchFamily="34" charset="0"/>
                <a:cs typeface="Calibri" pitchFamily="34" charset="0"/>
              </a:rPr>
              <a:t>walk, car, bike, train, aeroplane</a:t>
            </a:r>
            <a:r>
              <a:rPr lang="en-GB" sz="2000" dirty="0">
                <a:solidFill>
                  <a:schemeClr val="tx1"/>
                </a:solidFill>
                <a:latin typeface="Calibri" pitchFamily="34" charset="0"/>
                <a:cs typeface="Calibri" pitchFamily="34" charset="0"/>
              </a:rPr>
              <a:t>, etc. There is a constraint in the journey that we have to travel this journey within 12 hrs. If I go by train or aeroplane then only, I can cover this distance within 12 hrs. There are many solutions to this problem but there are only two solutions that satisfy the constraint.</a:t>
            </a:r>
          </a:p>
          <a:p>
            <a:pPr algn="just"/>
            <a:endParaRPr lang="en-US" sz="2000" dirty="0">
              <a:solidFill>
                <a:schemeClr val="tx1"/>
              </a:solidFill>
              <a:latin typeface="Times New Roman" pitchFamily="18" charset="0"/>
              <a:cs typeface="Times New Roman" pitchFamily="18" charset="0"/>
            </a:endParaRPr>
          </a:p>
        </p:txBody>
      </p:sp>
      <p:sp>
        <p:nvSpPr>
          <p:cNvPr id="98" name="Google Shape;98;p17"/>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888888"/>
                </a:solidFill>
                <a:latin typeface="Times New Roman"/>
                <a:ea typeface="Times New Roman"/>
                <a:cs typeface="Times New Roman"/>
                <a:sym typeface="Times New Roman"/>
              </a:rPr>
              <a:t>Slide No. </a:t>
            </a:r>
            <a:endParaRPr sz="1200" b="0" i="0" u="none" strike="noStrike" cap="none" dirty="0">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B7160887-7692-4572-8B99-3172C5F9279D}" type="datetime1">
              <a:rPr lang="en-US" smtClean="0"/>
              <a:t>6/21/24</a:t>
            </a:fld>
            <a:endParaRPr lang="en-US"/>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11</a:t>
            </a:fld>
            <a:endParaRPr lang="en-US"/>
          </a:p>
        </p:txBody>
      </p:sp>
    </p:spTree>
    <p:extLst>
      <p:ext uri="{BB962C8B-B14F-4D97-AF65-F5344CB8AC3E}">
        <p14:creationId xmlns:p14="http://schemas.microsoft.com/office/powerpoint/2010/main" val="406098836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3"/>
          <p:cNvSpPr txBox="1">
            <a:spLocks noGrp="1"/>
          </p:cNvSpPr>
          <p:nvPr>
            <p:ph type="title"/>
          </p:nvPr>
        </p:nvSpPr>
        <p:spPr>
          <a:xfrm>
            <a:off x="264405" y="0"/>
            <a:ext cx="8626207" cy="9942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SzPts val="1400"/>
              <a:buNone/>
            </a:pPr>
            <a:r>
              <a:rPr lang="en-US" sz="3200" b="1" dirty="0">
                <a:latin typeface="Times New Roman"/>
                <a:ea typeface="Times New Roman"/>
                <a:cs typeface="Times New Roman"/>
                <a:sym typeface="Times New Roman"/>
              </a:rPr>
              <a:t>&lt;Session Name&gt;: Source</a:t>
            </a:r>
            <a:endParaRPr dirty="0"/>
          </a:p>
        </p:txBody>
      </p:sp>
      <p:sp>
        <p:nvSpPr>
          <p:cNvPr id="158" name="Google Shape;158;p23"/>
          <p:cNvSpPr txBox="1">
            <a:spLocks noGrp="1"/>
          </p:cNvSpPr>
          <p:nvPr>
            <p:ph type="body" idx="1"/>
          </p:nvPr>
        </p:nvSpPr>
        <p:spPr>
          <a:xfrm>
            <a:off x="286439" y="716096"/>
            <a:ext cx="8582139" cy="3933022"/>
          </a:xfrm>
          <a:prstGeom prst="rect">
            <a:avLst/>
          </a:prstGeom>
          <a:noFill/>
          <a:ln>
            <a:noFill/>
          </a:ln>
        </p:spPr>
        <p:txBody>
          <a:bodyPr spcFirstLastPara="1" wrap="square" lIns="68575" tIns="34275" rIns="68575" bIns="34275" anchor="t" anchorCtr="0">
            <a:noAutofit/>
          </a:bodyPr>
          <a:lstStyle/>
          <a:p>
            <a:pPr lvl="0" algn="just">
              <a:buNone/>
            </a:pPr>
            <a:r>
              <a:rPr lang="en-US" sz="2400" dirty="0">
                <a:hlinkClick r:id="rId3"/>
              </a:rPr>
              <a:t>https://www.geeksforgeeks.org/</a:t>
            </a:r>
            <a:endParaRPr sz="2400" dirty="0">
              <a:solidFill>
                <a:schemeClr val="dk1"/>
              </a:solidFill>
              <a:latin typeface="Times New Roman"/>
              <a:ea typeface="Times New Roman"/>
              <a:cs typeface="Times New Roman"/>
              <a:sym typeface="Times New Roman"/>
            </a:endParaRPr>
          </a:p>
        </p:txBody>
      </p:sp>
      <p:pic>
        <p:nvPicPr>
          <p:cNvPr id="160" name="Google Shape;160;p23"/>
          <p:cNvPicPr preferRelativeResize="0"/>
          <p:nvPr/>
        </p:nvPicPr>
        <p:blipFill rotWithShape="1">
          <a:blip r:embed="rId4">
            <a:alphaModFix/>
          </a:blip>
          <a:srcRect/>
          <a:stretch/>
        </p:blipFill>
        <p:spPr>
          <a:xfrm>
            <a:off x="5096908" y="0"/>
            <a:ext cx="990600" cy="742950"/>
          </a:xfrm>
          <a:prstGeom prst="rect">
            <a:avLst/>
          </a:prstGeom>
          <a:noFill/>
          <a:ln>
            <a:noFill/>
          </a:ln>
        </p:spPr>
      </p:pic>
      <p:sp>
        <p:nvSpPr>
          <p:cNvPr id="163" name="Google Shape;163;p23"/>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rgbClr val="888888"/>
                </a:solidFill>
                <a:latin typeface="Times New Roman"/>
                <a:ea typeface="Times New Roman"/>
                <a:cs typeface="Times New Roman"/>
                <a:sym typeface="Times New Roman"/>
              </a:rPr>
              <a:t>Slide No. </a:t>
            </a:r>
            <a:endParaRPr sz="1200" b="1"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08E943B7-2875-4880-9335-149B3D70A748}" type="datetime1">
              <a:rPr lang="en-US" smtClean="0"/>
              <a:t>6/21/24</a:t>
            </a:fld>
            <a:endParaRPr lang="en-US"/>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body" idx="1"/>
          </p:nvPr>
        </p:nvSpPr>
        <p:spPr>
          <a:xfrm>
            <a:off x="220337" y="675155"/>
            <a:ext cx="8659257" cy="3907861"/>
          </a:xfrm>
          <a:prstGeom prst="rect">
            <a:avLst/>
          </a:prstGeom>
          <a:noFill/>
          <a:ln>
            <a:noFill/>
          </a:ln>
        </p:spPr>
        <p:txBody>
          <a:bodyPr spcFirstLastPara="1" wrap="square" lIns="68575" tIns="34275" rIns="68575" bIns="34275" anchor="t" anchorCtr="0">
            <a:noAutofit/>
          </a:bodyPr>
          <a:lstStyle/>
          <a:p>
            <a:pPr marL="457200" lvl="0" indent="-317500" algn="ctr" rtl="0">
              <a:lnSpc>
                <a:spcPct val="90000"/>
              </a:lnSpc>
              <a:spcBef>
                <a:spcPts val="800"/>
              </a:spcBef>
              <a:spcAft>
                <a:spcPts val="0"/>
              </a:spcAft>
              <a:buSzPts val="1400"/>
              <a:buFont typeface="Noto Sans Symbols"/>
              <a:buNone/>
            </a:pPr>
            <a:r>
              <a:rPr lang="en-US" sz="2800" b="1">
                <a:solidFill>
                  <a:schemeClr val="dk1"/>
                </a:solidFill>
                <a:latin typeface="Times New Roman"/>
                <a:ea typeface="Times New Roman"/>
                <a:cs typeface="Times New Roman"/>
                <a:sym typeface="Times New Roman"/>
              </a:rPr>
              <a:t>Time for a Break !</a:t>
            </a:r>
            <a:br>
              <a:rPr lang="en-US" sz="2800" b="1">
                <a:solidFill>
                  <a:schemeClr val="dk1"/>
                </a:solidFill>
                <a:latin typeface="Times New Roman"/>
                <a:ea typeface="Times New Roman"/>
                <a:cs typeface="Times New Roman"/>
                <a:sym typeface="Times New Roman"/>
              </a:rPr>
            </a:br>
            <a:endParaRPr sz="2800" b="1">
              <a:solidFill>
                <a:schemeClr val="dk1"/>
              </a:solidFill>
              <a:latin typeface="Times New Roman"/>
              <a:ea typeface="Times New Roman"/>
              <a:cs typeface="Times New Roman"/>
              <a:sym typeface="Times New Roman"/>
            </a:endParaRPr>
          </a:p>
        </p:txBody>
      </p:sp>
      <p:pic>
        <p:nvPicPr>
          <p:cNvPr id="170" name="Google Shape;170;p24"/>
          <p:cNvPicPr preferRelativeResize="0"/>
          <p:nvPr/>
        </p:nvPicPr>
        <p:blipFill rotWithShape="1">
          <a:blip r:embed="rId3">
            <a:alphaModFix/>
          </a:blip>
          <a:srcRect/>
          <a:stretch/>
        </p:blipFill>
        <p:spPr>
          <a:xfrm>
            <a:off x="3866921" y="1930484"/>
            <a:ext cx="1497932" cy="1243752"/>
          </a:xfrm>
          <a:prstGeom prst="rect">
            <a:avLst/>
          </a:prstGeom>
          <a:noFill/>
          <a:ln>
            <a:noFill/>
          </a:ln>
        </p:spPr>
      </p:pic>
      <p:sp>
        <p:nvSpPr>
          <p:cNvPr id="173" name="Google Shape;173;p24"/>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40520715-ECF7-4BC4-9234-79BAFC5D9AFE}" type="datetime1">
              <a:rPr lang="en-US" smtClean="0"/>
              <a:t>6/21/24</a:t>
            </a:fld>
            <a:endParaRPr lang="en-US"/>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5"/>
          <p:cNvSpPr txBox="1">
            <a:spLocks noGrp="1"/>
          </p:cNvSpPr>
          <p:nvPr>
            <p:ph type="body" idx="1"/>
          </p:nvPr>
        </p:nvSpPr>
        <p:spPr>
          <a:xfrm>
            <a:off x="264405" y="716096"/>
            <a:ext cx="8670275" cy="3988105"/>
          </a:xfrm>
          <a:prstGeom prst="rect">
            <a:avLst/>
          </a:prstGeom>
          <a:noFill/>
          <a:ln>
            <a:noFill/>
          </a:ln>
        </p:spPr>
        <p:txBody>
          <a:bodyPr spcFirstLastPara="1" wrap="square" lIns="68575" tIns="34275" rIns="68575" bIns="34275" anchor="t" anchorCtr="0">
            <a:noAutofit/>
          </a:bodyPr>
          <a:lstStyle/>
          <a:p>
            <a:pPr marL="457200" lvl="0" indent="-317500" algn="ctr" rtl="0">
              <a:lnSpc>
                <a:spcPct val="90000"/>
              </a:lnSpc>
              <a:spcBef>
                <a:spcPts val="800"/>
              </a:spcBef>
              <a:spcAft>
                <a:spcPts val="0"/>
              </a:spcAft>
              <a:buSzPts val="1400"/>
              <a:buNone/>
            </a:pPr>
            <a:r>
              <a:rPr lang="en-US" sz="2800" b="1">
                <a:solidFill>
                  <a:schemeClr val="dk1"/>
                </a:solidFill>
                <a:latin typeface="Times New Roman"/>
                <a:ea typeface="Times New Roman"/>
                <a:cs typeface="Times New Roman"/>
                <a:sym typeface="Times New Roman"/>
              </a:rPr>
              <a:t>Any Doubts/Questions </a:t>
            </a:r>
            <a:endParaRPr/>
          </a:p>
        </p:txBody>
      </p:sp>
      <p:pic>
        <p:nvPicPr>
          <p:cNvPr id="180" name="Google Shape;180;p25"/>
          <p:cNvPicPr preferRelativeResize="0"/>
          <p:nvPr/>
        </p:nvPicPr>
        <p:blipFill rotWithShape="1">
          <a:blip r:embed="rId3">
            <a:alphaModFix/>
          </a:blip>
          <a:srcRect/>
          <a:stretch/>
        </p:blipFill>
        <p:spPr>
          <a:xfrm>
            <a:off x="4114800" y="2228850"/>
            <a:ext cx="1143000" cy="857250"/>
          </a:xfrm>
          <a:prstGeom prst="rect">
            <a:avLst/>
          </a:prstGeom>
          <a:noFill/>
          <a:ln>
            <a:noFill/>
          </a:ln>
        </p:spPr>
      </p:pic>
      <p:sp>
        <p:nvSpPr>
          <p:cNvPr id="183" name="Google Shape;183;p25"/>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8CB3AD72-4BEC-4279-B9E7-0096A91E409E}" type="datetime1">
              <a:rPr lang="en-US" smtClean="0"/>
              <a:t>6/21/24</a:t>
            </a:fld>
            <a:endParaRPr lang="en-US"/>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1" name="Google Shape;191;p26"/>
          <p:cNvSpPr txBox="1"/>
          <p:nvPr/>
        </p:nvSpPr>
        <p:spPr>
          <a:xfrm>
            <a:off x="1338475" y="152400"/>
            <a:ext cx="7653300" cy="398100"/>
          </a:xfrm>
          <a:prstGeom prst="rect">
            <a:avLst/>
          </a:prstGeom>
          <a:noFill/>
          <a:ln>
            <a:noFill/>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2600"/>
              <a:buFont typeface="Arial"/>
              <a:buNone/>
            </a:pPr>
            <a:endParaRPr sz="2600" b="0" i="0" u="none" strike="noStrike" cap="none" dirty="0">
              <a:solidFill>
                <a:schemeClr val="dk1"/>
              </a:solidFill>
              <a:latin typeface="Times New Roman"/>
              <a:ea typeface="Times New Roman"/>
              <a:cs typeface="Times New Roman"/>
              <a:sym typeface="Times New Roman"/>
            </a:endParaRPr>
          </a:p>
        </p:txBody>
      </p:sp>
      <p:sp>
        <p:nvSpPr>
          <p:cNvPr id="193" name="Google Shape;193;p26"/>
          <p:cNvSpPr txBox="1"/>
          <p:nvPr/>
        </p:nvSpPr>
        <p:spPr>
          <a:xfrm>
            <a:off x="1572299" y="1983329"/>
            <a:ext cx="5882048" cy="2643809"/>
          </a:xfrm>
          <a:prstGeom prst="rect">
            <a:avLst/>
          </a:prstGeom>
          <a:no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45720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70C0"/>
                </a:solidFill>
                <a:latin typeface="Times New Roman"/>
                <a:ea typeface="Times New Roman"/>
                <a:cs typeface="Times New Roman"/>
                <a:sym typeface="Times New Roman"/>
              </a:rPr>
              <a:t>Thank You</a:t>
            </a:r>
            <a:endParaRPr sz="3600" b="1" i="0" u="none" strike="noStrike" cap="none" dirty="0">
              <a:solidFill>
                <a:srgbClr val="0070C0"/>
              </a:solidFill>
              <a:latin typeface="Times New Roman"/>
              <a:ea typeface="Times New Roman"/>
              <a:cs typeface="Times New Roman"/>
              <a:sym typeface="Times New Roman"/>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2293" y="411085"/>
            <a:ext cx="4760844" cy="1502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idx="10"/>
          </p:nvPr>
        </p:nvSpPr>
        <p:spPr/>
        <p:txBody>
          <a:bodyPr/>
          <a:lstStyle/>
          <a:p>
            <a:fld id="{B7D65A56-A70A-4765-B44E-47E22E67A012}" type="datetime1">
              <a:rPr lang="en-US" smtClean="0"/>
              <a:t>6/21/24</a:t>
            </a:fld>
            <a:endParaRPr lang="en-US"/>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113</a:t>
            </a:fld>
            <a:endParaRPr lang="en-US"/>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9"/>
          <p:cNvSpPr txBox="1">
            <a:spLocks noGrp="1"/>
          </p:cNvSpPr>
          <p:nvPr>
            <p:ph type="title"/>
          </p:nvPr>
        </p:nvSpPr>
        <p:spPr>
          <a:xfrm>
            <a:off x="308472" y="0"/>
            <a:ext cx="8615191" cy="9942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SzPts val="1400"/>
              <a:buNone/>
            </a:pPr>
            <a:r>
              <a:rPr lang="en-US" sz="3200" b="1">
                <a:latin typeface="Times New Roman"/>
                <a:ea typeface="Times New Roman"/>
                <a:cs typeface="Times New Roman"/>
                <a:sym typeface="Times New Roman"/>
              </a:rPr>
              <a:t>Icons To Be Used (Suggestions Only)</a:t>
            </a:r>
            <a:endParaRPr sz="3200" b="1">
              <a:latin typeface="Times New Roman"/>
              <a:ea typeface="Times New Roman"/>
              <a:cs typeface="Times New Roman"/>
              <a:sym typeface="Times New Roman"/>
            </a:endParaRPr>
          </a:p>
        </p:txBody>
      </p:sp>
      <p:pic>
        <p:nvPicPr>
          <p:cNvPr id="219" name="Google Shape;219;p29"/>
          <p:cNvPicPr preferRelativeResize="0"/>
          <p:nvPr/>
        </p:nvPicPr>
        <p:blipFill rotWithShape="1">
          <a:blip r:embed="rId3">
            <a:alphaModFix/>
          </a:blip>
          <a:srcRect/>
          <a:stretch/>
        </p:blipFill>
        <p:spPr>
          <a:xfrm>
            <a:off x="853228" y="1084947"/>
            <a:ext cx="1023938" cy="767953"/>
          </a:xfrm>
          <a:prstGeom prst="rect">
            <a:avLst/>
          </a:prstGeom>
          <a:noFill/>
          <a:ln>
            <a:noFill/>
          </a:ln>
        </p:spPr>
      </p:pic>
      <p:sp>
        <p:nvSpPr>
          <p:cNvPr id="220" name="Google Shape;220;p29"/>
          <p:cNvSpPr txBox="1"/>
          <p:nvPr/>
        </p:nvSpPr>
        <p:spPr>
          <a:xfrm>
            <a:off x="1920028" y="1487377"/>
            <a:ext cx="1600200" cy="5847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1" i="0" u="none" strike="noStrike" cap="none">
                <a:solidFill>
                  <a:srgbClr val="000000"/>
                </a:solidFill>
                <a:latin typeface="Cambria"/>
                <a:ea typeface="Cambria"/>
                <a:cs typeface="Cambria"/>
                <a:sym typeface="Cambria"/>
              </a:rPr>
              <a:t>Doubts/</a:t>
            </a:r>
            <a:br>
              <a:rPr lang="en-US" sz="1600" b="1" i="0" u="none" strike="noStrike" cap="none">
                <a:solidFill>
                  <a:srgbClr val="000000"/>
                </a:solidFill>
                <a:latin typeface="Cambria"/>
                <a:ea typeface="Cambria"/>
                <a:cs typeface="Cambria"/>
                <a:sym typeface="Cambria"/>
              </a:rPr>
            </a:br>
            <a:r>
              <a:rPr lang="en-US" sz="1600" b="1" i="0" u="none" strike="noStrike" cap="none">
                <a:solidFill>
                  <a:srgbClr val="000000"/>
                </a:solidFill>
                <a:latin typeface="Cambria"/>
                <a:ea typeface="Cambria"/>
                <a:cs typeface="Cambria"/>
                <a:sym typeface="Cambria"/>
              </a:rPr>
              <a:t>Questions</a:t>
            </a:r>
            <a:endParaRPr sz="1600" b="1" i="0" u="none" strike="noStrike" cap="none">
              <a:solidFill>
                <a:srgbClr val="000000"/>
              </a:solidFill>
              <a:latin typeface="Cambria"/>
              <a:ea typeface="Cambria"/>
              <a:cs typeface="Cambria"/>
              <a:sym typeface="Cambria"/>
            </a:endParaRPr>
          </a:p>
        </p:txBody>
      </p:sp>
      <p:sp>
        <p:nvSpPr>
          <p:cNvPr id="221" name="Google Shape;221;p29"/>
          <p:cNvSpPr txBox="1"/>
          <p:nvPr/>
        </p:nvSpPr>
        <p:spPr>
          <a:xfrm>
            <a:off x="7268316" y="4024599"/>
            <a:ext cx="1295400"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1" i="0" u="none" strike="noStrike" cap="none">
                <a:solidFill>
                  <a:srgbClr val="000000"/>
                </a:solidFill>
                <a:latin typeface="Cambria"/>
                <a:ea typeface="Cambria"/>
                <a:cs typeface="Cambria"/>
                <a:sym typeface="Cambria"/>
              </a:rPr>
              <a:t>Contacts</a:t>
            </a:r>
            <a:endParaRPr/>
          </a:p>
        </p:txBody>
      </p:sp>
      <p:pic>
        <p:nvPicPr>
          <p:cNvPr id="222" name="Google Shape;222;p29"/>
          <p:cNvPicPr preferRelativeResize="0"/>
          <p:nvPr/>
        </p:nvPicPr>
        <p:blipFill rotWithShape="1">
          <a:blip r:embed="rId4">
            <a:alphaModFix/>
          </a:blip>
          <a:srcRect/>
          <a:stretch/>
        </p:blipFill>
        <p:spPr>
          <a:xfrm>
            <a:off x="6244378" y="2310099"/>
            <a:ext cx="1143000" cy="857250"/>
          </a:xfrm>
          <a:prstGeom prst="rect">
            <a:avLst/>
          </a:prstGeom>
          <a:noFill/>
          <a:ln>
            <a:noFill/>
          </a:ln>
        </p:spPr>
      </p:pic>
      <p:sp>
        <p:nvSpPr>
          <p:cNvPr id="223" name="Google Shape;223;p29"/>
          <p:cNvSpPr txBox="1"/>
          <p:nvPr/>
        </p:nvSpPr>
        <p:spPr>
          <a:xfrm>
            <a:off x="7277841" y="2824449"/>
            <a:ext cx="1219200"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1" i="0" u="none" strike="noStrike" cap="none">
                <a:solidFill>
                  <a:srgbClr val="000000"/>
                </a:solidFill>
                <a:latin typeface="Cambria"/>
                <a:ea typeface="Cambria"/>
                <a:cs typeface="Cambria"/>
                <a:sym typeface="Cambria"/>
              </a:rPr>
              <a:t>Reference</a:t>
            </a:r>
            <a:endParaRPr/>
          </a:p>
        </p:txBody>
      </p:sp>
      <p:sp>
        <p:nvSpPr>
          <p:cNvPr id="224" name="Google Shape;224;p29"/>
          <p:cNvSpPr txBox="1"/>
          <p:nvPr/>
        </p:nvSpPr>
        <p:spPr>
          <a:xfrm>
            <a:off x="1810492" y="4075796"/>
            <a:ext cx="1698625"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1" i="0" u="none" strike="noStrike" cap="none">
                <a:solidFill>
                  <a:srgbClr val="000000"/>
                </a:solidFill>
                <a:latin typeface="Cambria"/>
                <a:ea typeface="Cambria"/>
                <a:cs typeface="Cambria"/>
                <a:sym typeface="Cambria"/>
              </a:rPr>
              <a:t>Demonstration</a:t>
            </a:r>
            <a:endParaRPr/>
          </a:p>
        </p:txBody>
      </p:sp>
      <p:pic>
        <p:nvPicPr>
          <p:cNvPr id="225" name="Google Shape;225;p29"/>
          <p:cNvPicPr preferRelativeResize="0"/>
          <p:nvPr/>
        </p:nvPicPr>
        <p:blipFill rotWithShape="1">
          <a:blip r:embed="rId5">
            <a:alphaModFix/>
          </a:blip>
          <a:srcRect/>
          <a:stretch/>
        </p:blipFill>
        <p:spPr>
          <a:xfrm>
            <a:off x="3510704" y="1052799"/>
            <a:ext cx="968375" cy="740569"/>
          </a:xfrm>
          <a:prstGeom prst="rect">
            <a:avLst/>
          </a:prstGeom>
          <a:noFill/>
          <a:ln>
            <a:noFill/>
          </a:ln>
        </p:spPr>
      </p:pic>
      <p:sp>
        <p:nvSpPr>
          <p:cNvPr id="226" name="Google Shape;226;p29"/>
          <p:cNvSpPr txBox="1"/>
          <p:nvPr/>
        </p:nvSpPr>
        <p:spPr>
          <a:xfrm>
            <a:off x="7225453" y="1281399"/>
            <a:ext cx="1162050" cy="5847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1" i="0" u="none" strike="noStrike" cap="none">
                <a:solidFill>
                  <a:srgbClr val="000000"/>
                </a:solidFill>
                <a:latin typeface="Cambria"/>
                <a:ea typeface="Cambria"/>
                <a:cs typeface="Cambria"/>
                <a:sym typeface="Cambria"/>
              </a:rPr>
              <a:t>Hands on Exercise</a:t>
            </a:r>
            <a:endParaRPr/>
          </a:p>
        </p:txBody>
      </p:sp>
      <p:sp>
        <p:nvSpPr>
          <p:cNvPr id="227" name="Google Shape;227;p29"/>
          <p:cNvSpPr txBox="1"/>
          <p:nvPr/>
        </p:nvSpPr>
        <p:spPr>
          <a:xfrm>
            <a:off x="1832716" y="2720865"/>
            <a:ext cx="1295400" cy="5847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1" i="0" u="none" strike="noStrike" cap="none">
                <a:solidFill>
                  <a:srgbClr val="000000"/>
                </a:solidFill>
                <a:latin typeface="Cambria"/>
                <a:ea typeface="Cambria"/>
                <a:cs typeface="Cambria"/>
                <a:sym typeface="Cambria"/>
              </a:rPr>
              <a:t>Coding Standards</a:t>
            </a:r>
            <a:endParaRPr/>
          </a:p>
        </p:txBody>
      </p:sp>
      <p:pic>
        <p:nvPicPr>
          <p:cNvPr id="228" name="Google Shape;228;p29"/>
          <p:cNvPicPr preferRelativeResize="0"/>
          <p:nvPr/>
        </p:nvPicPr>
        <p:blipFill rotWithShape="1">
          <a:blip r:embed="rId6">
            <a:alphaModFix/>
          </a:blip>
          <a:srcRect/>
          <a:stretch/>
        </p:blipFill>
        <p:spPr>
          <a:xfrm>
            <a:off x="926254" y="2367249"/>
            <a:ext cx="841375" cy="833438"/>
          </a:xfrm>
          <a:prstGeom prst="rect">
            <a:avLst/>
          </a:prstGeom>
          <a:noFill/>
          <a:ln>
            <a:noFill/>
          </a:ln>
        </p:spPr>
      </p:pic>
      <p:sp>
        <p:nvSpPr>
          <p:cNvPr id="229" name="Google Shape;229;p29"/>
          <p:cNvSpPr txBox="1"/>
          <p:nvPr/>
        </p:nvSpPr>
        <p:spPr>
          <a:xfrm>
            <a:off x="4531466" y="2753012"/>
            <a:ext cx="1447800"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1" i="0" u="none" strike="noStrike" cap="none" dirty="0">
                <a:solidFill>
                  <a:srgbClr val="000000"/>
                </a:solidFill>
                <a:latin typeface="Cambria"/>
                <a:ea typeface="Cambria"/>
                <a:cs typeface="Cambria"/>
                <a:sym typeface="Cambria"/>
              </a:rPr>
              <a:t>Test Your Understanding</a:t>
            </a:r>
            <a:endParaRPr dirty="0"/>
          </a:p>
        </p:txBody>
      </p:sp>
      <p:sp>
        <p:nvSpPr>
          <p:cNvPr id="230" name="Google Shape;230;p29"/>
          <p:cNvSpPr txBox="1"/>
          <p:nvPr/>
        </p:nvSpPr>
        <p:spPr>
          <a:xfrm>
            <a:off x="4529878" y="1518334"/>
            <a:ext cx="1066800"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1" i="0" u="none" strike="noStrike" cap="none" dirty="0">
                <a:solidFill>
                  <a:srgbClr val="000000"/>
                </a:solidFill>
                <a:latin typeface="Cambria"/>
                <a:ea typeface="Cambria"/>
                <a:cs typeface="Cambria"/>
                <a:sym typeface="Cambria"/>
              </a:rPr>
              <a:t>Tools</a:t>
            </a:r>
            <a:endParaRPr dirty="0"/>
          </a:p>
        </p:txBody>
      </p:sp>
      <p:pic>
        <p:nvPicPr>
          <p:cNvPr id="231" name="Google Shape;231;p29"/>
          <p:cNvPicPr preferRelativeResize="0"/>
          <p:nvPr/>
        </p:nvPicPr>
        <p:blipFill rotWithShape="1">
          <a:blip r:embed="rId7">
            <a:alphaModFix/>
          </a:blip>
          <a:srcRect/>
          <a:stretch/>
        </p:blipFill>
        <p:spPr>
          <a:xfrm>
            <a:off x="3531341" y="3579305"/>
            <a:ext cx="963612" cy="800100"/>
          </a:xfrm>
          <a:prstGeom prst="rect">
            <a:avLst/>
          </a:prstGeom>
          <a:noFill/>
          <a:ln>
            <a:noFill/>
          </a:ln>
        </p:spPr>
      </p:pic>
      <p:sp>
        <p:nvSpPr>
          <p:cNvPr id="232" name="Google Shape;232;p29"/>
          <p:cNvSpPr txBox="1"/>
          <p:nvPr/>
        </p:nvSpPr>
        <p:spPr>
          <a:xfrm>
            <a:off x="4521941" y="3931731"/>
            <a:ext cx="1295400" cy="5847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1" i="0" u="none" strike="noStrike" cap="none">
                <a:solidFill>
                  <a:srgbClr val="000000"/>
                </a:solidFill>
                <a:latin typeface="Cambria"/>
                <a:ea typeface="Cambria"/>
                <a:cs typeface="Cambria"/>
                <a:sym typeface="Cambria"/>
              </a:rPr>
              <a:t>A Welcome Break</a:t>
            </a:r>
            <a:endParaRPr/>
          </a:p>
        </p:txBody>
      </p:sp>
      <p:pic>
        <p:nvPicPr>
          <p:cNvPr id="233" name="Google Shape;233;p29" descr="Contact"/>
          <p:cNvPicPr preferRelativeResize="0"/>
          <p:nvPr/>
        </p:nvPicPr>
        <p:blipFill rotWithShape="1">
          <a:blip r:embed="rId8">
            <a:alphaModFix/>
          </a:blip>
          <a:srcRect/>
          <a:stretch/>
        </p:blipFill>
        <p:spPr>
          <a:xfrm>
            <a:off x="6320579" y="3622168"/>
            <a:ext cx="923925" cy="688181"/>
          </a:xfrm>
          <a:prstGeom prst="rect">
            <a:avLst/>
          </a:prstGeom>
          <a:noFill/>
          <a:ln>
            <a:noFill/>
          </a:ln>
        </p:spPr>
      </p:pic>
      <p:pic>
        <p:nvPicPr>
          <p:cNvPr id="234" name="Google Shape;234;p29"/>
          <p:cNvPicPr preferRelativeResize="0"/>
          <p:nvPr/>
        </p:nvPicPr>
        <p:blipFill rotWithShape="1">
          <a:blip r:embed="rId9">
            <a:alphaModFix/>
          </a:blip>
          <a:srcRect/>
          <a:stretch/>
        </p:blipFill>
        <p:spPr>
          <a:xfrm>
            <a:off x="3531342" y="2367249"/>
            <a:ext cx="1004887" cy="791766"/>
          </a:xfrm>
          <a:prstGeom prst="rect">
            <a:avLst/>
          </a:prstGeom>
          <a:noFill/>
          <a:ln>
            <a:noFill/>
          </a:ln>
        </p:spPr>
      </p:pic>
      <p:pic>
        <p:nvPicPr>
          <p:cNvPr id="235" name="Google Shape;235;p29"/>
          <p:cNvPicPr preferRelativeResize="0"/>
          <p:nvPr/>
        </p:nvPicPr>
        <p:blipFill rotWithShape="1">
          <a:blip r:embed="rId10">
            <a:alphaModFix/>
          </a:blip>
          <a:srcRect/>
          <a:stretch/>
        </p:blipFill>
        <p:spPr>
          <a:xfrm>
            <a:off x="853228" y="3795999"/>
            <a:ext cx="996950" cy="664369"/>
          </a:xfrm>
          <a:prstGeom prst="rect">
            <a:avLst/>
          </a:prstGeom>
          <a:noFill/>
          <a:ln>
            <a:noFill/>
          </a:ln>
        </p:spPr>
      </p:pic>
      <p:pic>
        <p:nvPicPr>
          <p:cNvPr id="236" name="Google Shape;236;p29"/>
          <p:cNvPicPr preferRelativeResize="0"/>
          <p:nvPr/>
        </p:nvPicPr>
        <p:blipFill rotWithShape="1">
          <a:blip r:embed="rId11">
            <a:alphaModFix/>
          </a:blip>
          <a:srcRect/>
          <a:stretch/>
        </p:blipFill>
        <p:spPr>
          <a:xfrm>
            <a:off x="6177704" y="1150431"/>
            <a:ext cx="1133475" cy="788194"/>
          </a:xfrm>
          <a:prstGeom prst="rect">
            <a:avLst/>
          </a:prstGeom>
          <a:noFill/>
          <a:ln>
            <a:noFill/>
          </a:ln>
        </p:spPr>
      </p:pic>
      <p:sp>
        <p:nvSpPr>
          <p:cNvPr id="237" name="Google Shape;237;p29"/>
          <p:cNvSpPr txBox="1">
            <a:spLocks noGrp="1"/>
          </p:cNvSpPr>
          <p:nvPr>
            <p:ph type="sldNum" idx="12"/>
          </p:nvPr>
        </p:nvSpPr>
        <p:spPr>
          <a:xfrm>
            <a:off x="5920874" y="4767263"/>
            <a:ext cx="2057400" cy="2739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rgbClr val="000000"/>
              </a:buClr>
              <a:buSzPts val="1000"/>
              <a:buFont typeface="Arial"/>
              <a:buNone/>
            </a:pPr>
            <a:r>
              <a:rPr lang="en-US" dirty="0">
                <a:latin typeface="Times New Roman"/>
                <a:ea typeface="Times New Roman"/>
                <a:cs typeface="Times New Roman"/>
                <a:sym typeface="Times New Roman"/>
              </a:rPr>
              <a:t>Faculty Name: _____________</a:t>
            </a:r>
            <a:endParaRPr dirty="0">
              <a:latin typeface="Times New Roman"/>
              <a:ea typeface="Times New Roman"/>
              <a:cs typeface="Times New Roman"/>
              <a:sym typeface="Times New Roman"/>
            </a:endParaRPr>
          </a:p>
        </p:txBody>
      </p:sp>
      <p:sp>
        <p:nvSpPr>
          <p:cNvPr id="239" name="Google Shape;239;p29"/>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8D0C4591-E7F2-445A-8F3D-447A8103489B}" type="datetime1">
              <a:rPr lang="en-US" smtClean="0"/>
              <a:t>6/21/24</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8"/>
          <p:cNvSpPr txBox="1">
            <a:spLocks noGrp="1"/>
          </p:cNvSpPr>
          <p:nvPr>
            <p:ph type="body" idx="1"/>
          </p:nvPr>
        </p:nvSpPr>
        <p:spPr>
          <a:xfrm>
            <a:off x="0" y="352104"/>
            <a:ext cx="8808574" cy="4556355"/>
          </a:xfrm>
          <a:prstGeom prst="rect">
            <a:avLst/>
          </a:prstGeom>
          <a:noFill/>
          <a:ln>
            <a:noFill/>
          </a:ln>
        </p:spPr>
        <p:txBody>
          <a:bodyPr spcFirstLastPara="1" wrap="square" lIns="68575" tIns="34275" rIns="68575" bIns="34275" anchor="t" anchorCtr="0">
            <a:noAutofit/>
          </a:bodyPr>
          <a:lstStyle/>
          <a:p>
            <a:r>
              <a:rPr lang="en-GB" dirty="0">
                <a:solidFill>
                  <a:schemeClr val="tx1"/>
                </a:solidFill>
                <a:latin typeface="Calibri" pitchFamily="34" charset="0"/>
                <a:cs typeface="Calibri" pitchFamily="34" charset="0"/>
              </a:rPr>
              <a:t>If we say that we have to cover the journey at the minimum cost. This means that we have to travel this distance as minimum as possible, so this problem is known as a minimization problem. Till now, we have two feasible solutions, i.e., one by train and another one by air. Since travelling by train will lead to the minimum cost so it is an optimal solution. An optimal solution is also the feasible solution, but providing the best result so that solution is the optimal solution with the minimum cost. There would be only one optimal solution.</a:t>
            </a:r>
          </a:p>
          <a:p>
            <a:endParaRPr lang="en-GB" dirty="0">
              <a:solidFill>
                <a:schemeClr val="tx1"/>
              </a:solidFill>
              <a:latin typeface="Calibri" pitchFamily="34" charset="0"/>
              <a:cs typeface="Calibri" pitchFamily="34" charset="0"/>
            </a:endParaRPr>
          </a:p>
          <a:p>
            <a:r>
              <a:rPr lang="en-GB" dirty="0">
                <a:solidFill>
                  <a:schemeClr val="tx1"/>
                </a:solidFill>
                <a:latin typeface="Calibri" pitchFamily="34" charset="0"/>
                <a:cs typeface="Calibri" pitchFamily="34" charset="0"/>
              </a:rPr>
              <a:t>The problem that requires either </a:t>
            </a:r>
            <a:r>
              <a:rPr lang="en-GB" b="1" dirty="0">
                <a:solidFill>
                  <a:schemeClr val="tx1"/>
                </a:solidFill>
                <a:latin typeface="Calibri" pitchFamily="34" charset="0"/>
                <a:cs typeface="Calibri" pitchFamily="34" charset="0"/>
              </a:rPr>
              <a:t>minimum or maximum </a:t>
            </a:r>
            <a:r>
              <a:rPr lang="en-GB" dirty="0">
                <a:solidFill>
                  <a:schemeClr val="tx1"/>
                </a:solidFill>
                <a:latin typeface="Calibri" pitchFamily="34" charset="0"/>
                <a:cs typeface="Calibri" pitchFamily="34" charset="0"/>
              </a:rPr>
              <a:t>result then that problem is known as an </a:t>
            </a:r>
            <a:r>
              <a:rPr lang="en-GB" b="1" dirty="0">
                <a:solidFill>
                  <a:schemeClr val="tx1"/>
                </a:solidFill>
                <a:latin typeface="Calibri" pitchFamily="34" charset="0"/>
                <a:cs typeface="Calibri" pitchFamily="34" charset="0"/>
              </a:rPr>
              <a:t>optimization problem</a:t>
            </a:r>
            <a:r>
              <a:rPr lang="en-GB" dirty="0">
                <a:solidFill>
                  <a:schemeClr val="tx1"/>
                </a:solidFill>
                <a:latin typeface="Calibri" pitchFamily="34" charset="0"/>
                <a:cs typeface="Calibri" pitchFamily="34" charset="0"/>
              </a:rPr>
              <a:t>. Greedy method is one of the strategies used for solving the optimization problems.</a:t>
            </a:r>
          </a:p>
          <a:p>
            <a:pPr marL="139700" indent="0" algn="just">
              <a:buNone/>
            </a:pPr>
            <a:endParaRPr lang="en-US" dirty="0">
              <a:solidFill>
                <a:schemeClr val="tx1"/>
              </a:solidFill>
              <a:latin typeface="Calibri" pitchFamily="34" charset="0"/>
              <a:cs typeface="Calibri" pitchFamily="34" charset="0"/>
            </a:endParaRPr>
          </a:p>
        </p:txBody>
      </p:sp>
      <p:sp>
        <p:nvSpPr>
          <p:cNvPr id="108" name="Google Shape;108;p18"/>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309B50BC-990B-41D1-A320-EE6B31BFEDB0}" type="datetime1">
              <a:rPr lang="en-US" smtClean="0"/>
              <a:t>6/21/24</a:t>
            </a:fld>
            <a:endParaRPr lang="en-US"/>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12</a:t>
            </a:fld>
            <a:endParaRPr lang="en-US"/>
          </a:p>
        </p:txBody>
      </p:sp>
    </p:spTree>
    <p:extLst>
      <p:ext uri="{BB962C8B-B14F-4D97-AF65-F5344CB8AC3E}">
        <p14:creationId xmlns:p14="http://schemas.microsoft.com/office/powerpoint/2010/main" val="2882601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297454" y="0"/>
            <a:ext cx="8538073" cy="586409"/>
          </a:xfrm>
          <a:prstGeom prst="rect">
            <a:avLst/>
          </a:prstGeom>
          <a:noFill/>
          <a:ln>
            <a:noFill/>
          </a:ln>
        </p:spPr>
        <p:txBody>
          <a:bodyPr spcFirstLastPara="1" wrap="square" lIns="68575" tIns="34275" rIns="68575" bIns="34275" anchor="ctr" anchorCtr="0">
            <a:noAutofit/>
          </a:bodyPr>
          <a:lstStyle/>
          <a:p>
            <a:br>
              <a:rPr lang="en-US" dirty="0"/>
            </a:br>
            <a:r>
              <a:rPr lang="en-US" b="1" dirty="0"/>
              <a:t>Greedy Algorithm Examples</a:t>
            </a:r>
            <a:br>
              <a:rPr lang="en-US" dirty="0"/>
            </a:br>
            <a:endParaRPr dirty="0"/>
          </a:p>
        </p:txBody>
      </p:sp>
      <p:sp>
        <p:nvSpPr>
          <p:cNvPr id="137" name="Google Shape;137;p21"/>
          <p:cNvSpPr txBox="1">
            <a:spLocks noGrp="1"/>
          </p:cNvSpPr>
          <p:nvPr>
            <p:ph type="body" idx="1"/>
          </p:nvPr>
        </p:nvSpPr>
        <p:spPr>
          <a:xfrm>
            <a:off x="297455" y="815247"/>
            <a:ext cx="8521110" cy="3952028"/>
          </a:xfrm>
          <a:prstGeom prst="rect">
            <a:avLst/>
          </a:prstGeom>
          <a:noFill/>
          <a:ln>
            <a:noFill/>
          </a:ln>
        </p:spPr>
        <p:txBody>
          <a:bodyPr spcFirstLastPara="1" wrap="square" lIns="68575" tIns="34275" rIns="68575" bIns="34275" anchor="t" anchorCtr="0">
            <a:noAutofit/>
          </a:bodyPr>
          <a:lstStyle/>
          <a:p>
            <a:r>
              <a:rPr lang="en-US" sz="2000" b="1" dirty="0">
                <a:solidFill>
                  <a:schemeClr val="tx1"/>
                </a:solidFill>
                <a:latin typeface="Calibri" pitchFamily="34" charset="0"/>
                <a:cs typeface="Calibri" pitchFamily="34" charset="0"/>
              </a:rPr>
              <a:t>Most networking algorithms use the greedy approach. Here is a list of few of them −</a:t>
            </a:r>
          </a:p>
          <a:p>
            <a:pPr marL="1054100" lvl="1" indent="-457200">
              <a:buSzPct val="100000"/>
              <a:buFont typeface="+mj-lt"/>
              <a:buAutoNum type="arabicPeriod"/>
            </a:pPr>
            <a:r>
              <a:rPr lang="en-US" sz="1800" dirty="0">
                <a:solidFill>
                  <a:schemeClr val="tx1"/>
                </a:solidFill>
                <a:latin typeface="Calibri" pitchFamily="34" charset="0"/>
                <a:cs typeface="Calibri" pitchFamily="34" charset="0"/>
              </a:rPr>
              <a:t>Travelling Salesman Problem</a:t>
            </a:r>
          </a:p>
          <a:p>
            <a:pPr marL="1054100" lvl="1" indent="-457200">
              <a:buSzPct val="100000"/>
              <a:buFont typeface="+mj-lt"/>
              <a:buAutoNum type="arabicPeriod"/>
            </a:pPr>
            <a:r>
              <a:rPr lang="en-US" sz="1800" dirty="0">
                <a:solidFill>
                  <a:schemeClr val="tx1"/>
                </a:solidFill>
                <a:latin typeface="Calibri" pitchFamily="34" charset="0"/>
                <a:cs typeface="Calibri" pitchFamily="34" charset="0"/>
              </a:rPr>
              <a:t>Prim's Minimal Spanning Tree Algorithm</a:t>
            </a:r>
          </a:p>
          <a:p>
            <a:pPr marL="1054100" lvl="1" indent="-457200">
              <a:buSzPct val="100000"/>
              <a:buFont typeface="+mj-lt"/>
              <a:buAutoNum type="arabicPeriod"/>
            </a:pPr>
            <a:r>
              <a:rPr lang="en-US" sz="1800" dirty="0" err="1">
                <a:solidFill>
                  <a:schemeClr val="tx1"/>
                </a:solidFill>
                <a:latin typeface="Calibri" pitchFamily="34" charset="0"/>
                <a:cs typeface="Calibri" pitchFamily="34" charset="0"/>
              </a:rPr>
              <a:t>Kruskal's</a:t>
            </a:r>
            <a:r>
              <a:rPr lang="en-US" sz="1800" dirty="0">
                <a:solidFill>
                  <a:schemeClr val="tx1"/>
                </a:solidFill>
                <a:latin typeface="Calibri" pitchFamily="34" charset="0"/>
                <a:cs typeface="Calibri" pitchFamily="34" charset="0"/>
              </a:rPr>
              <a:t> Minimal Spanning Tree Algorithm</a:t>
            </a:r>
          </a:p>
          <a:p>
            <a:pPr marL="1054100" lvl="1" indent="-457200">
              <a:buSzPct val="100000"/>
              <a:buFont typeface="+mj-lt"/>
              <a:buAutoNum type="arabicPeriod"/>
            </a:pPr>
            <a:r>
              <a:rPr lang="en-US" sz="1800" dirty="0" err="1">
                <a:solidFill>
                  <a:schemeClr val="tx1"/>
                </a:solidFill>
                <a:latin typeface="Calibri" pitchFamily="34" charset="0"/>
                <a:cs typeface="Calibri" pitchFamily="34" charset="0"/>
              </a:rPr>
              <a:t>Dijkstra's</a:t>
            </a:r>
            <a:r>
              <a:rPr lang="en-US" sz="1800" dirty="0">
                <a:solidFill>
                  <a:schemeClr val="tx1"/>
                </a:solidFill>
                <a:latin typeface="Calibri" pitchFamily="34" charset="0"/>
                <a:cs typeface="Calibri" pitchFamily="34" charset="0"/>
              </a:rPr>
              <a:t> Minimal Spanning Tree Algorithm</a:t>
            </a:r>
          </a:p>
          <a:p>
            <a:pPr marL="1054100" lvl="1" indent="-457200">
              <a:buSzPct val="100000"/>
              <a:buFont typeface="+mj-lt"/>
              <a:buAutoNum type="arabicPeriod"/>
            </a:pPr>
            <a:r>
              <a:rPr lang="en-US" sz="1800" dirty="0">
                <a:solidFill>
                  <a:schemeClr val="tx1"/>
                </a:solidFill>
                <a:latin typeface="Calibri" pitchFamily="34" charset="0"/>
                <a:cs typeface="Calibri" pitchFamily="34" charset="0"/>
              </a:rPr>
              <a:t>Graph - Map Coloring</a:t>
            </a:r>
          </a:p>
          <a:p>
            <a:pPr marL="1054100" lvl="1" indent="-457200">
              <a:buSzPct val="100000"/>
              <a:buFont typeface="+mj-lt"/>
              <a:buAutoNum type="arabicPeriod"/>
            </a:pPr>
            <a:r>
              <a:rPr lang="en-US" sz="1800" dirty="0">
                <a:solidFill>
                  <a:schemeClr val="tx1"/>
                </a:solidFill>
                <a:latin typeface="Calibri" pitchFamily="34" charset="0"/>
                <a:cs typeface="Calibri" pitchFamily="34" charset="0"/>
              </a:rPr>
              <a:t>Knapsack Problem</a:t>
            </a:r>
          </a:p>
          <a:p>
            <a:pPr marL="1054100" lvl="1" indent="-457200">
              <a:buSzPct val="100000"/>
              <a:buFont typeface="+mj-lt"/>
              <a:buAutoNum type="arabicPeriod"/>
            </a:pPr>
            <a:r>
              <a:rPr lang="en-US" sz="1800" dirty="0">
                <a:solidFill>
                  <a:schemeClr val="tx1"/>
                </a:solidFill>
                <a:latin typeface="Calibri" pitchFamily="34" charset="0"/>
                <a:cs typeface="Calibri" pitchFamily="34" charset="0"/>
              </a:rPr>
              <a:t>Job Scheduling Problem</a:t>
            </a:r>
          </a:p>
          <a:p>
            <a:pPr algn="just"/>
            <a:endParaRPr sz="2000" dirty="0">
              <a:solidFill>
                <a:schemeClr val="tx1"/>
              </a:solidFill>
              <a:latin typeface="Times New Roman" pitchFamily="18" charset="0"/>
              <a:cs typeface="Times New Roman" pitchFamily="18"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4B57E298-CC9A-4EDC-BECF-3F9A9DC4A5CD}" type="datetime1">
              <a:rPr lang="en-US" smtClean="0"/>
              <a:t>6/21/24</a:t>
            </a:fld>
            <a:endParaRPr lang="en-US"/>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13</a:t>
            </a:fld>
            <a:endParaRPr lang="en-US"/>
          </a:p>
        </p:txBody>
      </p:sp>
    </p:spTree>
    <p:extLst>
      <p:ext uri="{BB962C8B-B14F-4D97-AF65-F5344CB8AC3E}">
        <p14:creationId xmlns:p14="http://schemas.microsoft.com/office/powerpoint/2010/main" val="1087308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2"/>
          <p:cNvSpPr txBox="1">
            <a:spLocks noGrp="1"/>
          </p:cNvSpPr>
          <p:nvPr>
            <p:ph type="title"/>
          </p:nvPr>
        </p:nvSpPr>
        <p:spPr>
          <a:xfrm>
            <a:off x="308473" y="0"/>
            <a:ext cx="8516038" cy="685800"/>
          </a:xfrm>
          <a:prstGeom prst="rect">
            <a:avLst/>
          </a:prstGeom>
          <a:noFill/>
          <a:ln>
            <a:noFill/>
          </a:ln>
        </p:spPr>
        <p:txBody>
          <a:bodyPr spcFirstLastPara="1" wrap="square" lIns="68575" tIns="34275" rIns="68575" bIns="34275" anchor="ctr" anchorCtr="0">
            <a:noAutofit/>
          </a:bodyPr>
          <a:lstStyle/>
          <a:p>
            <a:br>
              <a:rPr lang="en-GB" sz="3200" b="1" dirty="0"/>
            </a:br>
            <a:r>
              <a:rPr lang="en-GB" sz="3200" b="1" dirty="0">
                <a:solidFill>
                  <a:schemeClr val="tx1"/>
                </a:solidFill>
                <a:latin typeface="Calibri" pitchFamily="34" charset="0"/>
                <a:cs typeface="Calibri" pitchFamily="34" charset="0"/>
              </a:rPr>
              <a:t>  Selection Sort</a:t>
            </a:r>
            <a:br>
              <a:rPr lang="en-GB" sz="3200" b="1" dirty="0"/>
            </a:br>
            <a:endParaRPr lang="en-US" sz="3200" dirty="0"/>
          </a:p>
        </p:txBody>
      </p:sp>
      <p:sp>
        <p:nvSpPr>
          <p:cNvPr id="148" name="Google Shape;148;p22"/>
          <p:cNvSpPr txBox="1">
            <a:spLocks noGrp="1"/>
          </p:cNvSpPr>
          <p:nvPr>
            <p:ph type="body" idx="1"/>
          </p:nvPr>
        </p:nvSpPr>
        <p:spPr>
          <a:xfrm>
            <a:off x="341522" y="782198"/>
            <a:ext cx="8471971" cy="3789802"/>
          </a:xfrm>
          <a:prstGeom prst="rect">
            <a:avLst/>
          </a:prstGeom>
          <a:noFill/>
          <a:ln>
            <a:noFill/>
          </a:ln>
        </p:spPr>
        <p:txBody>
          <a:bodyPr spcFirstLastPara="1" wrap="square" lIns="68575" tIns="34275" rIns="68575" bIns="34275" anchor="t" anchorCtr="0">
            <a:noAutofit/>
          </a:bodyPr>
          <a:lstStyle/>
          <a:p>
            <a:pPr algn="just"/>
            <a:r>
              <a:rPr lang="en-GB" dirty="0">
                <a:solidFill>
                  <a:schemeClr val="tx1"/>
                </a:solidFill>
                <a:latin typeface="Times New Roman" pitchFamily="18" charset="0"/>
                <a:cs typeface="Times New Roman" pitchFamily="18" charset="0"/>
              </a:rPr>
              <a:t>In selection sort, the smallest value among the unsorted elements of the array is selected in every pass and inserted to its appropriate position into the array. It is also the simplest algorithm. It is an in-place comparison sorting algorithm. In this algorithm, the array is divided into two parts, first is sorted part, and another one is the unsorted part. Initially, the sorted part of the array is empty, and unsorted part is the given array. Sorted part is placed at the left, while the unsorted part is placed at the right.</a:t>
            </a:r>
            <a:endParaRPr dirty="0">
              <a:solidFill>
                <a:schemeClr val="tx1"/>
              </a:solidFill>
              <a:latin typeface="Times New Roman" pitchFamily="18" charset="0"/>
              <a:cs typeface="Times New Roman" pitchFamily="18" charset="0"/>
            </a:endParaRPr>
          </a:p>
        </p:txBody>
      </p:sp>
      <p:sp>
        <p:nvSpPr>
          <p:cNvPr id="151" name="Google Shape;151;p22"/>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9ABB91CA-6140-4367-96A7-C1CBF14EA264}" type="datetime1">
              <a:rPr lang="en-US" smtClean="0"/>
              <a:t>6/21/24</a:t>
            </a:fld>
            <a:endParaRPr lang="en-US"/>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297454" y="0"/>
            <a:ext cx="8538073" cy="665825"/>
          </a:xfrm>
          <a:prstGeom prst="rect">
            <a:avLst/>
          </a:prstGeom>
          <a:noFill/>
          <a:ln>
            <a:noFill/>
          </a:ln>
        </p:spPr>
        <p:txBody>
          <a:bodyPr spcFirstLastPara="1" wrap="square" lIns="68575" tIns="34275" rIns="68575" bIns="34275" anchor="ctr" anchorCtr="0">
            <a:noAutofit/>
          </a:bodyPr>
          <a:lstStyle/>
          <a:p>
            <a:endParaRPr lang="en-US" sz="3200" b="1" dirty="0">
              <a:latin typeface="Times New Roman" pitchFamily="18" charset="0"/>
              <a:cs typeface="Times New Roman" pitchFamily="18" charset="0"/>
            </a:endParaRPr>
          </a:p>
        </p:txBody>
      </p:sp>
      <p:sp>
        <p:nvSpPr>
          <p:cNvPr id="137" name="Google Shape;137;p21"/>
          <p:cNvSpPr txBox="1">
            <a:spLocks noGrp="1"/>
          </p:cNvSpPr>
          <p:nvPr>
            <p:ph type="body" idx="1"/>
          </p:nvPr>
        </p:nvSpPr>
        <p:spPr>
          <a:xfrm>
            <a:off x="297455" y="594805"/>
            <a:ext cx="8521110" cy="4057094"/>
          </a:xfrm>
          <a:prstGeom prst="rect">
            <a:avLst/>
          </a:prstGeom>
          <a:noFill/>
          <a:ln>
            <a:noFill/>
          </a:ln>
        </p:spPr>
        <p:txBody>
          <a:bodyPr spcFirstLastPara="1" wrap="square" lIns="68575" tIns="34275" rIns="68575" bIns="34275" anchor="t" anchorCtr="0">
            <a:noAutofit/>
          </a:bodyPr>
          <a:lstStyle/>
          <a:p>
            <a:pPr fontAlgn="base"/>
            <a:r>
              <a:rPr lang="en-GB" i="1" dirty="0">
                <a:solidFill>
                  <a:schemeClr val="tx1"/>
                </a:solidFill>
                <a:latin typeface="Calibri" pitchFamily="34" charset="0"/>
                <a:cs typeface="Calibri" pitchFamily="34" charset="0"/>
              </a:rPr>
              <a:t>Lets consider the following array as an example: </a:t>
            </a:r>
            <a:r>
              <a:rPr lang="en-GB" b="1" i="1" dirty="0" err="1">
                <a:solidFill>
                  <a:schemeClr val="tx1"/>
                </a:solidFill>
                <a:latin typeface="Calibri" pitchFamily="34" charset="0"/>
                <a:cs typeface="Calibri" pitchFamily="34" charset="0"/>
              </a:rPr>
              <a:t>arr</a:t>
            </a:r>
            <a:r>
              <a:rPr lang="en-GB" b="1" i="1" dirty="0">
                <a:solidFill>
                  <a:schemeClr val="tx1"/>
                </a:solidFill>
                <a:latin typeface="Calibri" pitchFamily="34" charset="0"/>
                <a:cs typeface="Calibri" pitchFamily="34" charset="0"/>
              </a:rPr>
              <a:t>[] = {64, 25, 12, 22, 11}</a:t>
            </a:r>
            <a:endParaRPr lang="en-GB" i="1" dirty="0">
              <a:solidFill>
                <a:schemeClr val="tx1"/>
              </a:solidFill>
              <a:latin typeface="Calibri" pitchFamily="34" charset="0"/>
              <a:cs typeface="Calibri" pitchFamily="34" charset="0"/>
            </a:endParaRPr>
          </a:p>
          <a:p>
            <a:pPr fontAlgn="base"/>
            <a:r>
              <a:rPr lang="en-GB" b="1" i="1" dirty="0">
                <a:solidFill>
                  <a:schemeClr val="tx1"/>
                </a:solidFill>
                <a:latin typeface="Calibri" pitchFamily="34" charset="0"/>
                <a:cs typeface="Calibri" pitchFamily="34" charset="0"/>
              </a:rPr>
              <a:t>First pass:</a:t>
            </a:r>
            <a:endParaRPr lang="en-GB" i="1" dirty="0">
              <a:solidFill>
                <a:schemeClr val="tx1"/>
              </a:solidFill>
              <a:latin typeface="Calibri" pitchFamily="34" charset="0"/>
              <a:cs typeface="Calibri" pitchFamily="34" charset="0"/>
            </a:endParaRPr>
          </a:p>
          <a:p>
            <a:pPr fontAlgn="base"/>
            <a:r>
              <a:rPr lang="en-GB" i="1" dirty="0">
                <a:solidFill>
                  <a:schemeClr val="tx1"/>
                </a:solidFill>
                <a:latin typeface="Calibri" pitchFamily="34" charset="0"/>
                <a:cs typeface="Calibri" pitchFamily="34" charset="0"/>
              </a:rPr>
              <a:t>For the first position in the sorted array, the whole array is traversed from index 0 to 4 sequentially. The first position where </a:t>
            </a:r>
            <a:r>
              <a:rPr lang="en-GB" b="1" i="1" dirty="0">
                <a:solidFill>
                  <a:schemeClr val="tx1"/>
                </a:solidFill>
                <a:latin typeface="Calibri" pitchFamily="34" charset="0"/>
                <a:cs typeface="Calibri" pitchFamily="34" charset="0"/>
              </a:rPr>
              <a:t>64 </a:t>
            </a:r>
            <a:r>
              <a:rPr lang="en-GB" i="1" dirty="0">
                <a:solidFill>
                  <a:schemeClr val="tx1"/>
                </a:solidFill>
                <a:latin typeface="Calibri" pitchFamily="34" charset="0"/>
                <a:cs typeface="Calibri" pitchFamily="34" charset="0"/>
              </a:rPr>
              <a:t>is stored presently, after traversing whole array it is clear that </a:t>
            </a:r>
            <a:r>
              <a:rPr lang="en-GB" b="1" i="1" dirty="0">
                <a:solidFill>
                  <a:schemeClr val="tx1"/>
                </a:solidFill>
                <a:latin typeface="Calibri" pitchFamily="34" charset="0"/>
                <a:cs typeface="Calibri" pitchFamily="34" charset="0"/>
              </a:rPr>
              <a:t>11 </a:t>
            </a:r>
            <a:r>
              <a:rPr lang="en-GB" i="1" dirty="0">
                <a:solidFill>
                  <a:schemeClr val="tx1"/>
                </a:solidFill>
                <a:latin typeface="Calibri" pitchFamily="34" charset="0"/>
                <a:cs typeface="Calibri" pitchFamily="34" charset="0"/>
              </a:rPr>
              <a:t>is the lowest value.</a:t>
            </a:r>
          </a:p>
          <a:p>
            <a:pPr fontAlgn="base"/>
            <a:r>
              <a:rPr lang="en-GB" i="1" dirty="0">
                <a:solidFill>
                  <a:schemeClr val="tx1"/>
                </a:solidFill>
                <a:latin typeface="Calibri" pitchFamily="34" charset="0"/>
                <a:cs typeface="Calibri" pitchFamily="34" charset="0"/>
              </a:rPr>
              <a:t>Thus, replace 64 with 11. After one iteration </a:t>
            </a:r>
            <a:r>
              <a:rPr lang="en-GB" b="1" i="1" dirty="0">
                <a:solidFill>
                  <a:schemeClr val="tx1"/>
                </a:solidFill>
                <a:latin typeface="Calibri" pitchFamily="34" charset="0"/>
                <a:cs typeface="Calibri" pitchFamily="34" charset="0"/>
              </a:rPr>
              <a:t>11</a:t>
            </a:r>
            <a:r>
              <a:rPr lang="en-GB" i="1" dirty="0">
                <a:solidFill>
                  <a:schemeClr val="tx1"/>
                </a:solidFill>
                <a:latin typeface="Calibri" pitchFamily="34" charset="0"/>
                <a:cs typeface="Calibri" pitchFamily="34" charset="0"/>
              </a:rPr>
              <a:t>, which happens to be the least value in the array, tends to appear in the first position of the sorted list.</a:t>
            </a:r>
          </a:p>
          <a:p>
            <a:br>
              <a:rPr lang="en-GB" dirty="0">
                <a:solidFill>
                  <a:schemeClr val="tx1"/>
                </a:solidFill>
                <a:latin typeface="Calibri" pitchFamily="34" charset="0"/>
                <a:cs typeface="Calibri" pitchFamily="34" charset="0"/>
              </a:rPr>
            </a:br>
            <a:endParaRPr lang="en-GB" dirty="0">
              <a:solidFill>
                <a:schemeClr val="tx1"/>
              </a:solidFill>
              <a:latin typeface="Calibri" pitchFamily="34" charset="0"/>
              <a:cs typeface="Calibri" pitchFamily="34"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1BFA1E14-71C7-496D-B9D3-F38C3FAA9841}" type="datetime1">
              <a:rPr lang="en-US" smtClean="0"/>
              <a:t>6/21/24</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7875" y="2951922"/>
            <a:ext cx="5259457" cy="163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15</a:t>
            </a:fld>
            <a:endParaRPr lang="en-US"/>
          </a:p>
        </p:txBody>
      </p:sp>
    </p:spTree>
    <p:extLst>
      <p:ext uri="{BB962C8B-B14F-4D97-AF65-F5344CB8AC3E}">
        <p14:creationId xmlns:p14="http://schemas.microsoft.com/office/powerpoint/2010/main" val="3472530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1"/>
          <p:cNvSpPr txBox="1">
            <a:spLocks noGrp="1"/>
          </p:cNvSpPr>
          <p:nvPr>
            <p:ph type="body" idx="1"/>
          </p:nvPr>
        </p:nvSpPr>
        <p:spPr>
          <a:xfrm>
            <a:off x="297455" y="178904"/>
            <a:ext cx="8521110" cy="4455240"/>
          </a:xfrm>
          <a:prstGeom prst="rect">
            <a:avLst/>
          </a:prstGeom>
          <a:noFill/>
          <a:ln>
            <a:noFill/>
          </a:ln>
        </p:spPr>
        <p:txBody>
          <a:bodyPr spcFirstLastPara="1" wrap="square" lIns="68575" tIns="34275" rIns="68575" bIns="34275" anchor="t" anchorCtr="0">
            <a:noAutofit/>
          </a:bodyPr>
          <a:lstStyle/>
          <a:p>
            <a:pPr marL="139700" indent="0" algn="just">
              <a:buNone/>
            </a:pPr>
            <a:r>
              <a:rPr lang="en-GB" sz="2400" b="1" dirty="0">
                <a:solidFill>
                  <a:schemeClr val="tx1"/>
                </a:solidFill>
                <a:latin typeface="Calibri" pitchFamily="34" charset="0"/>
                <a:cs typeface="Calibri" pitchFamily="34" charset="0"/>
              </a:rPr>
              <a:t>Second Pass:</a:t>
            </a:r>
          </a:p>
          <a:p>
            <a:pPr algn="just"/>
            <a:r>
              <a:rPr lang="en-GB" sz="2000" dirty="0">
                <a:solidFill>
                  <a:schemeClr val="tx1"/>
                </a:solidFill>
                <a:latin typeface="Calibri" pitchFamily="34" charset="0"/>
                <a:cs typeface="Calibri" pitchFamily="34" charset="0"/>
              </a:rPr>
              <a:t>For the second position, where 25 is present, again traverse the rest of the array in a sequential manner.</a:t>
            </a:r>
          </a:p>
          <a:p>
            <a:pPr algn="just"/>
            <a:r>
              <a:rPr lang="en-GB" sz="2000" dirty="0">
                <a:solidFill>
                  <a:schemeClr val="tx1"/>
                </a:solidFill>
                <a:latin typeface="Calibri" pitchFamily="34" charset="0"/>
                <a:cs typeface="Calibri" pitchFamily="34" charset="0"/>
              </a:rPr>
              <a:t>After traversing, we found that 12 is the second lowest value in the array and it should appear at the second place in the array, thus swap these values.</a:t>
            </a:r>
          </a:p>
          <a:p>
            <a:pPr algn="just"/>
            <a:endParaRPr lang="en-US" sz="2000" dirty="0">
              <a:solidFill>
                <a:schemeClr val="tx1"/>
              </a:solidFill>
              <a:latin typeface="Calibri" pitchFamily="34" charset="0"/>
              <a:cs typeface="Calibri" pitchFamily="34"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D3F8554E-4224-447F-8617-A502082797D4}" type="datetime1">
              <a:rPr lang="en-US" smtClean="0"/>
              <a:t>6/21/24</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8917" y="2166731"/>
            <a:ext cx="5345641" cy="1977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16</a:t>
            </a:fld>
            <a:endParaRPr lang="en-US"/>
          </a:p>
        </p:txBody>
      </p:sp>
    </p:spTree>
    <p:extLst>
      <p:ext uri="{BB962C8B-B14F-4D97-AF65-F5344CB8AC3E}">
        <p14:creationId xmlns:p14="http://schemas.microsoft.com/office/powerpoint/2010/main" val="3472530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1"/>
          <p:cNvSpPr txBox="1">
            <a:spLocks noGrp="1"/>
          </p:cNvSpPr>
          <p:nvPr>
            <p:ph type="body" idx="1"/>
          </p:nvPr>
        </p:nvSpPr>
        <p:spPr>
          <a:xfrm>
            <a:off x="297455" y="1"/>
            <a:ext cx="8521110" cy="4560982"/>
          </a:xfrm>
          <a:prstGeom prst="rect">
            <a:avLst/>
          </a:prstGeom>
          <a:noFill/>
          <a:ln>
            <a:noFill/>
          </a:ln>
        </p:spPr>
        <p:txBody>
          <a:bodyPr spcFirstLastPara="1" wrap="square" lIns="68575" tIns="34275" rIns="68575" bIns="34275" anchor="t" anchorCtr="0">
            <a:noAutofit/>
          </a:bodyPr>
          <a:lstStyle/>
          <a:p>
            <a:pPr marL="139700" indent="0">
              <a:buNone/>
            </a:pPr>
            <a:r>
              <a:rPr lang="en-GB" sz="2400" b="1" dirty="0">
                <a:solidFill>
                  <a:schemeClr val="tx1"/>
                </a:solidFill>
                <a:latin typeface="Times New Roman" pitchFamily="18" charset="0"/>
                <a:cs typeface="Times New Roman" pitchFamily="18" charset="0"/>
              </a:rPr>
              <a:t>Third Pass:</a:t>
            </a:r>
          </a:p>
          <a:p>
            <a:r>
              <a:rPr lang="en-GB" dirty="0">
                <a:solidFill>
                  <a:schemeClr val="tx1">
                    <a:lumMod val="85000"/>
                    <a:lumOff val="15000"/>
                  </a:schemeClr>
                </a:solidFill>
                <a:latin typeface="Times New Roman" pitchFamily="18" charset="0"/>
                <a:cs typeface="Times New Roman" pitchFamily="18" charset="0"/>
              </a:rPr>
              <a:t>Now, for third place, where 25 is present again traverse the rest of the array and find the third least value present in the array.</a:t>
            </a:r>
          </a:p>
          <a:p>
            <a:r>
              <a:rPr lang="en-GB" dirty="0">
                <a:solidFill>
                  <a:schemeClr val="tx1">
                    <a:lumMod val="85000"/>
                    <a:lumOff val="15000"/>
                  </a:schemeClr>
                </a:solidFill>
                <a:latin typeface="Times New Roman" pitchFamily="18" charset="0"/>
                <a:cs typeface="Times New Roman" pitchFamily="18" charset="0"/>
              </a:rPr>
              <a:t>While traversing, 22 came out to be the third least value and it should appear at the third place in the array, thus swap 22 with element present at third position.</a:t>
            </a:r>
            <a:endParaRPr dirty="0">
              <a:solidFill>
                <a:schemeClr val="tx1">
                  <a:lumMod val="85000"/>
                  <a:lumOff val="15000"/>
                </a:schemeClr>
              </a:solidFill>
              <a:latin typeface="Times New Roman" pitchFamily="18" charset="0"/>
              <a:cs typeface="Times New Roman" pitchFamily="18"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93187692-64C6-4CA1-81A9-657985D10ADD}" type="datetime1">
              <a:rPr lang="en-US" smtClean="0"/>
              <a:t>6/21/24</a:t>
            </a:fld>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9471" y="1891255"/>
            <a:ext cx="5516216" cy="242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17</a:t>
            </a:fld>
            <a:endParaRPr lang="en-US"/>
          </a:p>
        </p:txBody>
      </p:sp>
    </p:spTree>
    <p:extLst>
      <p:ext uri="{BB962C8B-B14F-4D97-AF65-F5344CB8AC3E}">
        <p14:creationId xmlns:p14="http://schemas.microsoft.com/office/powerpoint/2010/main" val="3472530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1"/>
          <p:cNvSpPr txBox="1">
            <a:spLocks noGrp="1"/>
          </p:cNvSpPr>
          <p:nvPr>
            <p:ph type="body" idx="1"/>
          </p:nvPr>
        </p:nvSpPr>
        <p:spPr>
          <a:xfrm>
            <a:off x="297455" y="139149"/>
            <a:ext cx="8706070" cy="4421834"/>
          </a:xfrm>
          <a:prstGeom prst="rect">
            <a:avLst/>
          </a:prstGeom>
          <a:noFill/>
          <a:ln>
            <a:noFill/>
          </a:ln>
        </p:spPr>
        <p:txBody>
          <a:bodyPr spcFirstLastPara="1" wrap="square" lIns="68575" tIns="34275" rIns="68575" bIns="34275" numCol="1" anchor="t" anchorCtr="0">
            <a:noAutofit/>
          </a:bodyPr>
          <a:lstStyle/>
          <a:p>
            <a:pPr marL="139700" indent="0" fontAlgn="base">
              <a:buNone/>
            </a:pPr>
            <a:r>
              <a:rPr lang="en-GB" sz="2400" b="1" dirty="0">
                <a:solidFill>
                  <a:schemeClr val="tx1"/>
                </a:solidFill>
                <a:latin typeface="Calibri" pitchFamily="34" charset="0"/>
                <a:ea typeface="Segoe UI Symbol" pitchFamily="34" charset="0"/>
                <a:cs typeface="Calibri" pitchFamily="34" charset="0"/>
              </a:rPr>
              <a:t>Fourth pass:</a:t>
            </a:r>
          </a:p>
          <a:p>
            <a:pPr fontAlgn="base"/>
            <a:r>
              <a:rPr lang="en-GB" sz="2000" dirty="0">
                <a:solidFill>
                  <a:schemeClr val="tx1"/>
                </a:solidFill>
                <a:latin typeface="Calibri" pitchFamily="34" charset="0"/>
                <a:ea typeface="Segoe UI Symbol" pitchFamily="34" charset="0"/>
                <a:cs typeface="Calibri" pitchFamily="34" charset="0"/>
              </a:rPr>
              <a:t>Similarly, for fourth position traverse the rest of the array and find the fourth least element in the array </a:t>
            </a:r>
          </a:p>
          <a:p>
            <a:pPr fontAlgn="base"/>
            <a:r>
              <a:rPr lang="en-GB" sz="2000" dirty="0">
                <a:solidFill>
                  <a:schemeClr val="tx1"/>
                </a:solidFill>
                <a:latin typeface="Calibri" pitchFamily="34" charset="0"/>
                <a:ea typeface="Segoe UI Symbol" pitchFamily="34" charset="0"/>
                <a:cs typeface="Calibri" pitchFamily="34" charset="0"/>
              </a:rPr>
              <a:t>As 25 is the 4th lowest value hence, it will place at the fourth position.</a:t>
            </a:r>
            <a:endParaRPr sz="2000" dirty="0">
              <a:solidFill>
                <a:schemeClr val="tx1"/>
              </a:solidFill>
              <a:latin typeface="Calibri" pitchFamily="34" charset="0"/>
              <a:ea typeface="Segoe UI Symbol" pitchFamily="34" charset="0"/>
              <a:cs typeface="Calibri" pitchFamily="34"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FBE45E5D-924D-4CB6-858D-0579ACBA1273}" type="datetime1">
              <a:rPr lang="en-US" smtClean="0"/>
              <a:t>6/21/24</a:t>
            </a:fld>
            <a:endParaRPr 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8678" y="1868556"/>
            <a:ext cx="5655365" cy="2494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18</a:t>
            </a:fld>
            <a:endParaRPr lang="en-US"/>
          </a:p>
        </p:txBody>
      </p:sp>
    </p:spTree>
    <p:extLst>
      <p:ext uri="{BB962C8B-B14F-4D97-AF65-F5344CB8AC3E}">
        <p14:creationId xmlns:p14="http://schemas.microsoft.com/office/powerpoint/2010/main" val="14612102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1"/>
          <p:cNvSpPr txBox="1">
            <a:spLocks noGrp="1"/>
          </p:cNvSpPr>
          <p:nvPr>
            <p:ph type="body" idx="1"/>
          </p:nvPr>
        </p:nvSpPr>
        <p:spPr>
          <a:xfrm>
            <a:off x="297455" y="0"/>
            <a:ext cx="8521110" cy="4767275"/>
          </a:xfrm>
          <a:prstGeom prst="rect">
            <a:avLst/>
          </a:prstGeom>
          <a:noFill/>
          <a:ln>
            <a:noFill/>
          </a:ln>
        </p:spPr>
        <p:txBody>
          <a:bodyPr spcFirstLastPara="1" wrap="square" lIns="68575" tIns="34275" rIns="68575" bIns="34275" anchor="t" anchorCtr="0">
            <a:noAutofit/>
          </a:bodyPr>
          <a:lstStyle/>
          <a:p>
            <a:pPr marL="139700" indent="0">
              <a:buNone/>
            </a:pPr>
            <a:endParaRPr lang="en-GB" dirty="0">
              <a:solidFill>
                <a:schemeClr val="tx1"/>
              </a:solidFill>
              <a:latin typeface="Times New Roman" pitchFamily="18" charset="0"/>
              <a:cs typeface="Times New Roman" pitchFamily="18" charset="0"/>
            </a:endParaRPr>
          </a:p>
          <a:p>
            <a:pPr marL="139700" indent="0" algn="just">
              <a:buNone/>
            </a:pPr>
            <a:r>
              <a:rPr lang="en-GB" b="1" dirty="0">
                <a:solidFill>
                  <a:schemeClr val="tx1"/>
                </a:solidFill>
                <a:latin typeface="Times New Roman" pitchFamily="18" charset="0"/>
                <a:cs typeface="Times New Roman" pitchFamily="18" charset="0"/>
              </a:rPr>
              <a:t>Fifth Pass:</a:t>
            </a:r>
          </a:p>
          <a:p>
            <a:pPr algn="just"/>
            <a:r>
              <a:rPr lang="en-GB" dirty="0">
                <a:solidFill>
                  <a:schemeClr val="tx1"/>
                </a:solidFill>
                <a:latin typeface="Times New Roman" pitchFamily="18" charset="0"/>
                <a:cs typeface="Times New Roman" pitchFamily="18" charset="0"/>
              </a:rPr>
              <a:t>At last the largest value present in the array automatically get placed at the last position in the array</a:t>
            </a:r>
          </a:p>
          <a:p>
            <a:pPr algn="just"/>
            <a:r>
              <a:rPr lang="en-GB" dirty="0">
                <a:solidFill>
                  <a:schemeClr val="tx1"/>
                </a:solidFill>
                <a:latin typeface="Times New Roman" pitchFamily="18" charset="0"/>
                <a:cs typeface="Times New Roman" pitchFamily="18" charset="0"/>
              </a:rPr>
              <a:t>The resulted array is the sorted array</a:t>
            </a:r>
            <a:r>
              <a:rPr lang="en-GB" dirty="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03179891-4F08-4FAE-87E5-94018894D312}" type="datetime1">
              <a:rPr lang="en-US" smtClean="0"/>
              <a:t>6/21/24</a:t>
            </a:fld>
            <a:endParaRPr lang="en-US"/>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4304" y="1781313"/>
            <a:ext cx="6817108" cy="2522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19</a:t>
            </a:fld>
            <a:endParaRPr lang="en-US"/>
          </a:p>
        </p:txBody>
      </p:sp>
    </p:spTree>
    <p:extLst>
      <p:ext uri="{BB962C8B-B14F-4D97-AF65-F5344CB8AC3E}">
        <p14:creationId xmlns:p14="http://schemas.microsoft.com/office/powerpoint/2010/main" val="1087308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p:nvPr/>
        </p:nvSpPr>
        <p:spPr>
          <a:xfrm>
            <a:off x="153250" y="4767269"/>
            <a:ext cx="1455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888888"/>
                </a:solidFill>
                <a:latin typeface="Times New Roman"/>
                <a:ea typeface="Times New Roman"/>
                <a:cs typeface="Times New Roman"/>
                <a:sym typeface="Times New Roman"/>
              </a:rPr>
              <a:t>Date</a:t>
            </a:r>
            <a:endParaRPr sz="1200" b="0" i="0" u="none" strike="noStrike" cap="none" dirty="0">
              <a:solidFill>
                <a:srgbClr val="000000"/>
              </a:solidFill>
              <a:latin typeface="Times New Roman"/>
              <a:ea typeface="Times New Roman"/>
              <a:cs typeface="Times New Roman"/>
              <a:sym typeface="Times New Roman"/>
            </a:endParaRPr>
          </a:p>
        </p:txBody>
      </p:sp>
      <p:sp>
        <p:nvSpPr>
          <p:cNvPr id="73" name="Google Shape;73;p15"/>
          <p:cNvSpPr txBox="1"/>
          <p:nvPr/>
        </p:nvSpPr>
        <p:spPr>
          <a:xfrm>
            <a:off x="1338475" y="152400"/>
            <a:ext cx="7653300" cy="398100"/>
          </a:xfrm>
          <a:prstGeom prst="rect">
            <a:avLst/>
          </a:prstGeom>
          <a:noFill/>
          <a:ln>
            <a:noFill/>
          </a:ln>
        </p:spPr>
        <p:txBody>
          <a:bodyPr spcFirstLastPara="1" wrap="square" lIns="68575" tIns="68575" rIns="68575" bIns="68575" anchor="ctr" anchorCtr="0">
            <a:noAutofit/>
          </a:bodyPr>
          <a:lstStyle/>
          <a:p>
            <a:pPr lvl="0" algn="ctr">
              <a:buSzPts val="2600"/>
            </a:pPr>
            <a:r>
              <a:rPr lang="en-US" sz="2800" b="1" dirty="0">
                <a:solidFill>
                  <a:schemeClr val="dk1"/>
                </a:solidFill>
                <a:latin typeface="Times New Roman"/>
                <a:ea typeface="Times New Roman"/>
                <a:cs typeface="Times New Roman"/>
                <a:sym typeface="Times New Roman"/>
              </a:rPr>
              <a:t>Parul University</a:t>
            </a:r>
          </a:p>
        </p:txBody>
      </p:sp>
      <p:sp>
        <p:nvSpPr>
          <p:cNvPr id="75" name="Google Shape;75;p15"/>
          <p:cNvSpPr txBox="1"/>
          <p:nvPr/>
        </p:nvSpPr>
        <p:spPr>
          <a:xfrm>
            <a:off x="414350" y="943900"/>
            <a:ext cx="8452800" cy="3666600"/>
          </a:xfrm>
          <a:prstGeom prst="rect">
            <a:avLst/>
          </a:prstGeom>
          <a:noFill/>
          <a:ln>
            <a:noFill/>
          </a:ln>
        </p:spPr>
        <p:txBody>
          <a:bodyPr spcFirstLastPara="1" wrap="square" lIns="91425" tIns="91425" rIns="91425" bIns="91425" anchor="ctr" anchorCtr="0">
            <a:noAutofit/>
          </a:bodyPr>
          <a:lstStyle/>
          <a:p>
            <a:pPr marL="457200" marR="0" lvl="0" indent="0" algn="ctr" rtl="0">
              <a:lnSpc>
                <a:spcPct val="100000"/>
              </a:lnSpc>
              <a:spcBef>
                <a:spcPts val="0"/>
              </a:spcBef>
              <a:spcAft>
                <a:spcPts val="0"/>
              </a:spcAft>
              <a:buClr>
                <a:srgbClr val="000000"/>
              </a:buClr>
              <a:buSzPts val="2700"/>
              <a:buFont typeface="Arial"/>
              <a:buNone/>
            </a:pPr>
            <a:endParaRPr sz="2700" b="0" i="0" u="none" strike="noStrike" cap="none" dirty="0">
              <a:solidFill>
                <a:srgbClr val="000000"/>
              </a:solidFill>
              <a:latin typeface="Times New Roman"/>
              <a:ea typeface="Times New Roman"/>
              <a:cs typeface="Times New Roman"/>
              <a:sym typeface="Times New Roman"/>
            </a:endParaRPr>
          </a:p>
        </p:txBody>
      </p:sp>
      <p:sp>
        <p:nvSpPr>
          <p:cNvPr id="76" name="Google Shape;76;p15"/>
          <p:cNvSpPr txBox="1"/>
          <p:nvPr/>
        </p:nvSpPr>
        <p:spPr>
          <a:xfrm>
            <a:off x="1056443" y="2000250"/>
            <a:ext cx="6715957" cy="1701738"/>
          </a:xfrm>
          <a:prstGeom prst="rect">
            <a:avLst/>
          </a:prstGeom>
          <a:noFill/>
          <a:ln>
            <a:noFill/>
          </a:ln>
        </p:spPr>
        <p:txBody>
          <a:bodyPr spcFirstLastPara="1" wrap="square" lIns="68575" tIns="34275" rIns="68575" bIns="34275" anchor="ctr" anchorCtr="0">
            <a:noAutofit/>
          </a:bodyPr>
          <a:lstStyle/>
          <a:p>
            <a:pPr algn="ctr">
              <a:lnSpc>
                <a:spcPct val="90000"/>
              </a:lnSpc>
              <a:buClr>
                <a:schemeClr val="dk1"/>
              </a:buClr>
              <a:buSzPts val="1400"/>
            </a:pPr>
            <a:r>
              <a:rPr lang="en-US" sz="3200" b="1" dirty="0">
                <a:solidFill>
                  <a:schemeClr val="dk1"/>
                </a:solidFill>
                <a:latin typeface="Times New Roman"/>
                <a:ea typeface="Times New Roman"/>
                <a:cs typeface="Times New Roman"/>
                <a:sym typeface="Times New Roman"/>
              </a:rPr>
              <a:t>203105374: Design &amp; Analysis of Algorithm </a:t>
            </a:r>
            <a:endParaRPr lang="en-US" altLang="en-US" sz="3200" b="1" dirty="0">
              <a:latin typeface="Times New Roman" pitchFamily="18" charset="0"/>
              <a:cs typeface="Times New Roman" pitchFamily="18" charset="0"/>
              <a:sym typeface="Times New Roman" pitchFamily="18" charset="0"/>
            </a:endParaRPr>
          </a:p>
        </p:txBody>
      </p:sp>
      <p:sp>
        <p:nvSpPr>
          <p:cNvPr id="79" name="Google Shape;79;p15"/>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888888"/>
                </a:solidFill>
                <a:latin typeface="Times New Roman"/>
                <a:ea typeface="Times New Roman"/>
                <a:cs typeface="Times New Roman"/>
                <a:sym typeface="Times New Roman"/>
              </a:rPr>
              <a:t>Slide No. </a:t>
            </a:r>
            <a:endParaRPr sz="1200" b="0" i="0" u="none" strike="noStrike" cap="none" dirty="0">
              <a:solidFill>
                <a:srgbClr val="000000"/>
              </a:solidFill>
              <a:latin typeface="Times New Roman"/>
              <a:ea typeface="Times New Roman"/>
              <a:cs typeface="Times New Roman"/>
              <a:sym typeface="Times New Roman"/>
            </a:endParaRPr>
          </a:p>
        </p:txBody>
      </p:sp>
      <p:pic>
        <p:nvPicPr>
          <p:cNvPr id="10" name="Picture 2" descr="phot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331" y="51412"/>
            <a:ext cx="1193557" cy="375971"/>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idx="10"/>
          </p:nvPr>
        </p:nvSpPr>
        <p:spPr/>
        <p:txBody>
          <a:bodyPr/>
          <a:lstStyle/>
          <a:p>
            <a:fld id="{0ED59B34-72D6-4ABF-9055-A5BCB17ED481}" type="datetime1">
              <a:rPr lang="en-US" smtClean="0"/>
              <a:t>6/21/24</a:t>
            </a:fld>
            <a:endParaRPr lang="en-US"/>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297454" y="0"/>
            <a:ext cx="8538073" cy="407504"/>
          </a:xfrm>
          <a:prstGeom prst="rect">
            <a:avLst/>
          </a:prstGeom>
          <a:noFill/>
          <a:ln>
            <a:noFill/>
          </a:ln>
        </p:spPr>
        <p:txBody>
          <a:bodyPr spcFirstLastPara="1" wrap="square" lIns="68575" tIns="34275" rIns="68575" bIns="34275" anchor="ctr" anchorCtr="0">
            <a:noAutofit/>
          </a:bodyPr>
          <a:lstStyle/>
          <a:p>
            <a:br>
              <a:rPr lang="en-GB" dirty="0">
                <a:solidFill>
                  <a:schemeClr val="tx1"/>
                </a:solidFill>
                <a:latin typeface="Times New Roman" pitchFamily="18" charset="0"/>
                <a:cs typeface="Times New Roman" pitchFamily="18" charset="0"/>
              </a:rPr>
            </a:br>
            <a:r>
              <a:rPr lang="en-GB" b="1" dirty="0">
                <a:solidFill>
                  <a:schemeClr val="tx1"/>
                </a:solidFill>
                <a:latin typeface="Times New Roman" pitchFamily="18" charset="0"/>
                <a:cs typeface="Times New Roman" pitchFamily="18" charset="0"/>
              </a:rPr>
              <a:t>Algorithm</a:t>
            </a:r>
            <a:br>
              <a:rPr lang="en-GB" dirty="0">
                <a:solidFill>
                  <a:schemeClr val="tx1"/>
                </a:solidFill>
                <a:latin typeface="Times New Roman" pitchFamily="18" charset="0"/>
                <a:cs typeface="Times New Roman" pitchFamily="18" charset="0"/>
              </a:rPr>
            </a:br>
            <a:endParaRPr b="1" dirty="0">
              <a:latin typeface="Times New Roman" pitchFamily="18" charset="0"/>
              <a:cs typeface="Times New Roman" pitchFamily="18" charset="0"/>
            </a:endParaRPr>
          </a:p>
        </p:txBody>
      </p:sp>
      <p:sp>
        <p:nvSpPr>
          <p:cNvPr id="137" name="Google Shape;137;p21"/>
          <p:cNvSpPr txBox="1">
            <a:spLocks noGrp="1"/>
          </p:cNvSpPr>
          <p:nvPr>
            <p:ph type="body" idx="1"/>
          </p:nvPr>
        </p:nvSpPr>
        <p:spPr>
          <a:xfrm>
            <a:off x="297455" y="725557"/>
            <a:ext cx="8521110" cy="3835425"/>
          </a:xfrm>
          <a:prstGeom prst="rect">
            <a:avLst/>
          </a:prstGeom>
          <a:noFill/>
          <a:ln>
            <a:noFill/>
          </a:ln>
        </p:spPr>
        <p:txBody>
          <a:bodyPr spcFirstLastPara="1" wrap="square" lIns="68575" tIns="34275" rIns="68575" bIns="34275" anchor="t" anchorCtr="0">
            <a:noAutofit/>
          </a:bodyPr>
          <a:lstStyle/>
          <a:p>
            <a:pPr marL="596900" indent="-457200">
              <a:buSzPct val="90000"/>
              <a:buFont typeface="+mj-lt"/>
              <a:buAutoNum type="arabicPeriod"/>
            </a:pPr>
            <a:r>
              <a:rPr lang="en-GB" dirty="0">
                <a:solidFill>
                  <a:schemeClr val="tx1"/>
                </a:solidFill>
                <a:latin typeface="Times New Roman" pitchFamily="18" charset="0"/>
                <a:cs typeface="Times New Roman" pitchFamily="18" charset="0"/>
              </a:rPr>
              <a:t>Step 1 − Set MIN to location 0</a:t>
            </a:r>
          </a:p>
          <a:p>
            <a:pPr marL="596900" indent="-457200">
              <a:buSzPct val="90000"/>
              <a:buFont typeface="+mj-lt"/>
              <a:buAutoNum type="arabicPeriod"/>
            </a:pPr>
            <a:r>
              <a:rPr lang="en-GB" dirty="0">
                <a:solidFill>
                  <a:schemeClr val="tx1"/>
                </a:solidFill>
                <a:latin typeface="Times New Roman" pitchFamily="18" charset="0"/>
                <a:cs typeface="Times New Roman" pitchFamily="18" charset="0"/>
              </a:rPr>
              <a:t>Step 2 − Search the minimum element in the list</a:t>
            </a:r>
          </a:p>
          <a:p>
            <a:pPr marL="596900" indent="-457200">
              <a:buSzPct val="90000"/>
              <a:buFont typeface="+mj-lt"/>
              <a:buAutoNum type="arabicPeriod"/>
            </a:pPr>
            <a:r>
              <a:rPr lang="en-GB" dirty="0">
                <a:solidFill>
                  <a:schemeClr val="tx1"/>
                </a:solidFill>
                <a:latin typeface="Times New Roman" pitchFamily="18" charset="0"/>
                <a:cs typeface="Times New Roman" pitchFamily="18" charset="0"/>
              </a:rPr>
              <a:t>Step 3 − Swap with value at location MIN</a:t>
            </a:r>
          </a:p>
          <a:p>
            <a:pPr marL="596900" indent="-457200">
              <a:buSzPct val="90000"/>
              <a:buFont typeface="+mj-lt"/>
              <a:buAutoNum type="arabicPeriod"/>
            </a:pPr>
            <a:r>
              <a:rPr lang="en-GB" dirty="0">
                <a:solidFill>
                  <a:schemeClr val="tx1"/>
                </a:solidFill>
                <a:latin typeface="Times New Roman" pitchFamily="18" charset="0"/>
                <a:cs typeface="Times New Roman" pitchFamily="18" charset="0"/>
              </a:rPr>
              <a:t>Step 4 − Increment MIN to point to next element</a:t>
            </a:r>
          </a:p>
          <a:p>
            <a:pPr marL="596900" indent="-457200">
              <a:buSzPct val="90000"/>
              <a:buFont typeface="+mj-lt"/>
              <a:buAutoNum type="arabicPeriod"/>
            </a:pPr>
            <a:r>
              <a:rPr lang="en-GB" dirty="0">
                <a:solidFill>
                  <a:schemeClr val="tx1"/>
                </a:solidFill>
                <a:latin typeface="Times New Roman" pitchFamily="18" charset="0"/>
                <a:cs typeface="Times New Roman" pitchFamily="18" charset="0"/>
              </a:rPr>
              <a:t>Step 5 − Repeat until list is sorted</a:t>
            </a:r>
            <a:endParaRPr dirty="0">
              <a:solidFill>
                <a:schemeClr val="tx1"/>
              </a:solidFill>
              <a:latin typeface="Times New Roman" pitchFamily="18" charset="0"/>
              <a:cs typeface="Times New Roman" pitchFamily="18"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7592B390-FF60-4F96-94C7-0F4E95F96309}" type="datetime1">
              <a:rPr lang="en-US" smtClean="0"/>
              <a:t>6/21/24</a:t>
            </a:fld>
            <a:endParaRPr lang="en-US"/>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20</a:t>
            </a:fld>
            <a:endParaRPr lang="en-US"/>
          </a:p>
        </p:txBody>
      </p:sp>
    </p:spTree>
    <p:extLst>
      <p:ext uri="{BB962C8B-B14F-4D97-AF65-F5344CB8AC3E}">
        <p14:creationId xmlns:p14="http://schemas.microsoft.com/office/powerpoint/2010/main" val="16009764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1"/>
          <p:cNvSpPr txBox="1">
            <a:spLocks noGrp="1"/>
          </p:cNvSpPr>
          <p:nvPr>
            <p:ph type="body" idx="1"/>
          </p:nvPr>
        </p:nvSpPr>
        <p:spPr>
          <a:xfrm>
            <a:off x="297455" y="99391"/>
            <a:ext cx="8521110" cy="4461591"/>
          </a:xfrm>
          <a:prstGeom prst="rect">
            <a:avLst/>
          </a:prstGeom>
          <a:noFill/>
          <a:ln>
            <a:noFill/>
          </a:ln>
        </p:spPr>
        <p:txBody>
          <a:bodyPr spcFirstLastPara="1" wrap="square" lIns="68575" tIns="34275" rIns="68575" bIns="34275" numCol="2" anchor="t" anchorCtr="0">
            <a:noAutofit/>
          </a:bodyPr>
          <a:lstStyle/>
          <a:p>
            <a:r>
              <a:rPr lang="en-GB" b="1" dirty="0">
                <a:solidFill>
                  <a:schemeClr val="tx1"/>
                </a:solidFill>
                <a:latin typeface="Times New Roman" pitchFamily="18" charset="0"/>
                <a:cs typeface="Times New Roman" pitchFamily="18" charset="0"/>
              </a:rPr>
              <a:t>Procedure Selection Sort </a:t>
            </a:r>
          </a:p>
          <a:p>
            <a:r>
              <a:rPr lang="en-GB" b="1" dirty="0">
                <a:solidFill>
                  <a:schemeClr val="tx1"/>
                </a:solidFill>
                <a:latin typeface="Times New Roman" pitchFamily="18" charset="0"/>
                <a:cs typeface="Times New Roman" pitchFamily="18" charset="0"/>
              </a:rPr>
              <a:t>   </a:t>
            </a:r>
            <a:r>
              <a:rPr lang="en-GB" dirty="0">
                <a:solidFill>
                  <a:schemeClr val="tx1"/>
                </a:solidFill>
                <a:latin typeface="Times New Roman" pitchFamily="18" charset="0"/>
                <a:cs typeface="Times New Roman" pitchFamily="18" charset="0"/>
              </a:rPr>
              <a:t>list  : array of items</a:t>
            </a:r>
          </a:p>
          <a:p>
            <a:r>
              <a:rPr lang="en-GB" dirty="0">
                <a:solidFill>
                  <a:schemeClr val="tx1"/>
                </a:solidFill>
                <a:latin typeface="Times New Roman" pitchFamily="18" charset="0"/>
                <a:cs typeface="Times New Roman" pitchFamily="18" charset="0"/>
              </a:rPr>
              <a:t>   n     : size of list</a:t>
            </a:r>
          </a:p>
          <a:p>
            <a:pPr marL="139700" indent="0">
              <a:buNone/>
            </a:pPr>
            <a:endParaRPr lang="en-GB" dirty="0">
              <a:solidFill>
                <a:schemeClr val="tx1"/>
              </a:solidFill>
              <a:latin typeface="Times New Roman" pitchFamily="18" charset="0"/>
              <a:cs typeface="Times New Roman" pitchFamily="18" charset="0"/>
            </a:endParaRPr>
          </a:p>
          <a:p>
            <a:r>
              <a:rPr lang="en-GB" dirty="0">
                <a:solidFill>
                  <a:schemeClr val="tx1"/>
                </a:solidFill>
                <a:latin typeface="Times New Roman" pitchFamily="18" charset="0"/>
                <a:cs typeface="Times New Roman" pitchFamily="18" charset="0"/>
              </a:rPr>
              <a:t>   for i = 1 to n - 1</a:t>
            </a:r>
          </a:p>
          <a:p>
            <a:r>
              <a:rPr lang="en-GB" dirty="0">
                <a:solidFill>
                  <a:schemeClr val="tx1"/>
                </a:solidFill>
                <a:latin typeface="Times New Roman" pitchFamily="18" charset="0"/>
                <a:cs typeface="Times New Roman" pitchFamily="18" charset="0"/>
              </a:rPr>
              <a:t>   </a:t>
            </a:r>
            <a:r>
              <a:rPr lang="en-GB" i="1" dirty="0">
                <a:solidFill>
                  <a:schemeClr val="tx1"/>
                </a:solidFill>
                <a:latin typeface="Times New Roman" pitchFamily="18" charset="0"/>
                <a:cs typeface="Times New Roman" pitchFamily="18" charset="0"/>
              </a:rPr>
              <a:t>/* set current element as minimum*/</a:t>
            </a:r>
          </a:p>
          <a:p>
            <a:r>
              <a:rPr lang="en-GB" dirty="0">
                <a:solidFill>
                  <a:schemeClr val="tx1"/>
                </a:solidFill>
                <a:latin typeface="Times New Roman" pitchFamily="18" charset="0"/>
                <a:cs typeface="Times New Roman" pitchFamily="18" charset="0"/>
              </a:rPr>
              <a:t>      min = i    </a:t>
            </a:r>
          </a:p>
          <a:p>
            <a:r>
              <a:rPr lang="en-GB" dirty="0">
                <a:solidFill>
                  <a:schemeClr val="tx1"/>
                </a:solidFill>
                <a:latin typeface="Times New Roman" pitchFamily="18" charset="0"/>
                <a:cs typeface="Times New Roman" pitchFamily="18" charset="0"/>
              </a:rPr>
              <a:t>  </a:t>
            </a:r>
            <a:r>
              <a:rPr lang="en-GB" i="1" dirty="0">
                <a:solidFill>
                  <a:schemeClr val="tx1"/>
                </a:solidFill>
                <a:latin typeface="Times New Roman" pitchFamily="18" charset="0"/>
                <a:cs typeface="Times New Roman" pitchFamily="18" charset="0"/>
              </a:rPr>
              <a:t>/* check the element to be minimum */</a:t>
            </a:r>
          </a:p>
          <a:p>
            <a:r>
              <a:rPr lang="en-GB" dirty="0">
                <a:solidFill>
                  <a:schemeClr val="tx1"/>
                </a:solidFill>
                <a:latin typeface="Times New Roman" pitchFamily="18" charset="0"/>
                <a:cs typeface="Times New Roman" pitchFamily="18" charset="0"/>
              </a:rPr>
              <a:t>      for j = i+1 to n </a:t>
            </a:r>
          </a:p>
          <a:p>
            <a:r>
              <a:rPr lang="en-GB" dirty="0">
                <a:solidFill>
                  <a:schemeClr val="tx1"/>
                </a:solidFill>
                <a:latin typeface="Times New Roman" pitchFamily="18" charset="0"/>
                <a:cs typeface="Times New Roman" pitchFamily="18" charset="0"/>
              </a:rPr>
              <a:t>         if list[j] &lt; list[min] then</a:t>
            </a:r>
          </a:p>
          <a:p>
            <a:r>
              <a:rPr lang="en-GB" dirty="0">
                <a:solidFill>
                  <a:schemeClr val="tx1"/>
                </a:solidFill>
                <a:latin typeface="Times New Roman" pitchFamily="18" charset="0"/>
                <a:cs typeface="Times New Roman" pitchFamily="18" charset="0"/>
              </a:rPr>
              <a:t>            min = j;</a:t>
            </a:r>
          </a:p>
          <a:p>
            <a:r>
              <a:rPr lang="en-GB" dirty="0">
                <a:solidFill>
                  <a:schemeClr val="tx1"/>
                </a:solidFill>
                <a:latin typeface="Times New Roman" pitchFamily="18" charset="0"/>
                <a:cs typeface="Times New Roman" pitchFamily="18" charset="0"/>
              </a:rPr>
              <a:t>         end if</a:t>
            </a:r>
          </a:p>
          <a:p>
            <a:r>
              <a:rPr lang="en-GB" dirty="0">
                <a:solidFill>
                  <a:schemeClr val="tx1"/>
                </a:solidFill>
                <a:latin typeface="Times New Roman" pitchFamily="18" charset="0"/>
                <a:cs typeface="Times New Roman" pitchFamily="18" charset="0"/>
              </a:rPr>
              <a:t>      end for</a:t>
            </a:r>
          </a:p>
          <a:p>
            <a:endParaRPr lang="en-GB" dirty="0">
              <a:solidFill>
                <a:schemeClr val="tx1"/>
              </a:solidFill>
              <a:latin typeface="Times New Roman" pitchFamily="18" charset="0"/>
              <a:cs typeface="Times New Roman" pitchFamily="18" charset="0"/>
            </a:endParaRPr>
          </a:p>
          <a:p>
            <a:r>
              <a:rPr lang="en-GB" i="1" dirty="0">
                <a:solidFill>
                  <a:schemeClr val="tx1"/>
                </a:solidFill>
                <a:latin typeface="Times New Roman" pitchFamily="18" charset="0"/>
                <a:cs typeface="Times New Roman" pitchFamily="18" charset="0"/>
              </a:rPr>
              <a:t>      /* swap the minimum element with the current element*/</a:t>
            </a:r>
          </a:p>
          <a:p>
            <a:r>
              <a:rPr lang="en-GB" dirty="0">
                <a:solidFill>
                  <a:schemeClr val="tx1"/>
                </a:solidFill>
                <a:latin typeface="Times New Roman" pitchFamily="18" charset="0"/>
                <a:cs typeface="Times New Roman" pitchFamily="18" charset="0"/>
              </a:rPr>
              <a:t>      if </a:t>
            </a:r>
            <a:r>
              <a:rPr lang="en-GB" dirty="0" err="1">
                <a:solidFill>
                  <a:schemeClr val="tx1"/>
                </a:solidFill>
                <a:latin typeface="Times New Roman" pitchFamily="18" charset="0"/>
                <a:cs typeface="Times New Roman" pitchFamily="18" charset="0"/>
              </a:rPr>
              <a:t>indexMin</a:t>
            </a:r>
            <a:r>
              <a:rPr lang="en-GB" dirty="0">
                <a:solidFill>
                  <a:schemeClr val="tx1"/>
                </a:solidFill>
                <a:latin typeface="Times New Roman" pitchFamily="18" charset="0"/>
                <a:cs typeface="Times New Roman" pitchFamily="18" charset="0"/>
              </a:rPr>
              <a:t> != i  then</a:t>
            </a:r>
            <a:endParaRPr dirty="0">
              <a:solidFill>
                <a:schemeClr val="tx1"/>
              </a:solidFill>
              <a:latin typeface="Times New Roman" pitchFamily="18" charset="0"/>
              <a:cs typeface="Times New Roman" pitchFamily="18"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5DFCF2B7-7870-4E78-9B47-344137BFC61A}" type="datetime1">
              <a:rPr lang="en-US" smtClean="0"/>
              <a:t>6/21/24</a:t>
            </a:fld>
            <a:endParaRPr lang="en-US"/>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21</a:t>
            </a:fld>
            <a:endParaRPr lang="en-US"/>
          </a:p>
        </p:txBody>
      </p:sp>
    </p:spTree>
    <p:extLst>
      <p:ext uri="{BB962C8B-B14F-4D97-AF65-F5344CB8AC3E}">
        <p14:creationId xmlns:p14="http://schemas.microsoft.com/office/powerpoint/2010/main" val="31940384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297454" y="0"/>
            <a:ext cx="8538073" cy="576470"/>
          </a:xfrm>
          <a:prstGeom prst="rect">
            <a:avLst/>
          </a:prstGeom>
          <a:noFill/>
          <a:ln>
            <a:noFill/>
          </a:ln>
        </p:spPr>
        <p:txBody>
          <a:bodyPr spcFirstLastPara="1" wrap="square" lIns="68575" tIns="34275" rIns="68575" bIns="34275" anchor="ctr" anchorCtr="0">
            <a:noAutofit/>
          </a:bodyPr>
          <a:lstStyle/>
          <a:p>
            <a:br>
              <a:rPr lang="en-GB" b="1" u="sng" dirty="0"/>
            </a:br>
            <a:br>
              <a:rPr lang="en-GB" b="1" u="sng" dirty="0"/>
            </a:br>
            <a:r>
              <a:rPr lang="en-GB" b="1" dirty="0"/>
              <a:t>Complexity Analysis of Selection Sort</a:t>
            </a:r>
            <a:br>
              <a:rPr lang="en-GB" b="1" dirty="0"/>
            </a:br>
            <a:br>
              <a:rPr lang="en-GB" b="1" dirty="0"/>
            </a:br>
            <a:endParaRPr dirty="0"/>
          </a:p>
        </p:txBody>
      </p:sp>
      <p:sp>
        <p:nvSpPr>
          <p:cNvPr id="137" name="Google Shape;137;p21"/>
          <p:cNvSpPr txBox="1">
            <a:spLocks noGrp="1"/>
          </p:cNvSpPr>
          <p:nvPr>
            <p:ph type="body" idx="1"/>
          </p:nvPr>
        </p:nvSpPr>
        <p:spPr>
          <a:xfrm>
            <a:off x="297455" y="765313"/>
            <a:ext cx="8521110" cy="3960922"/>
          </a:xfrm>
          <a:prstGeom prst="rect">
            <a:avLst/>
          </a:prstGeom>
          <a:noFill/>
          <a:ln>
            <a:noFill/>
          </a:ln>
        </p:spPr>
        <p:txBody>
          <a:bodyPr spcFirstLastPara="1" wrap="square" lIns="68575" tIns="34275" rIns="68575" bIns="34275" anchor="t" anchorCtr="0">
            <a:noAutofit/>
          </a:bodyPr>
          <a:lstStyle/>
          <a:p>
            <a:pPr fontAlgn="base"/>
            <a:r>
              <a:rPr lang="en-GB" b="1" dirty="0">
                <a:solidFill>
                  <a:schemeClr val="tx1"/>
                </a:solidFill>
                <a:latin typeface="Calibri" pitchFamily="34" charset="0"/>
                <a:cs typeface="Calibri" pitchFamily="34" charset="0"/>
              </a:rPr>
              <a:t>Time Complexity:</a:t>
            </a:r>
            <a:r>
              <a:rPr lang="en-GB" dirty="0">
                <a:solidFill>
                  <a:schemeClr val="tx1"/>
                </a:solidFill>
                <a:latin typeface="Calibri" pitchFamily="34" charset="0"/>
                <a:cs typeface="Calibri" pitchFamily="34" charset="0"/>
              </a:rPr>
              <a:t> The time complexity of Selection Sort is </a:t>
            </a:r>
            <a:r>
              <a:rPr lang="en-GB" b="1" dirty="0">
                <a:solidFill>
                  <a:schemeClr val="tx1"/>
                </a:solidFill>
                <a:latin typeface="Calibri" pitchFamily="34" charset="0"/>
                <a:cs typeface="Calibri" pitchFamily="34" charset="0"/>
              </a:rPr>
              <a:t>O(N</a:t>
            </a:r>
            <a:r>
              <a:rPr lang="en-GB" b="1" baseline="30000" dirty="0">
                <a:solidFill>
                  <a:schemeClr val="tx1"/>
                </a:solidFill>
                <a:latin typeface="Calibri" pitchFamily="34" charset="0"/>
                <a:cs typeface="Calibri" pitchFamily="34" charset="0"/>
              </a:rPr>
              <a:t>2</a:t>
            </a:r>
            <a:r>
              <a:rPr lang="en-GB" b="1" dirty="0">
                <a:solidFill>
                  <a:schemeClr val="tx1"/>
                </a:solidFill>
                <a:latin typeface="Calibri" pitchFamily="34" charset="0"/>
                <a:cs typeface="Calibri" pitchFamily="34" charset="0"/>
              </a:rPr>
              <a:t>)</a:t>
            </a:r>
            <a:r>
              <a:rPr lang="en-GB" dirty="0">
                <a:solidFill>
                  <a:schemeClr val="tx1"/>
                </a:solidFill>
                <a:latin typeface="Calibri" pitchFamily="34" charset="0"/>
                <a:cs typeface="Calibri" pitchFamily="34" charset="0"/>
              </a:rPr>
              <a:t> as there are two nested loops:</a:t>
            </a:r>
          </a:p>
          <a:p>
            <a:pPr fontAlgn="base"/>
            <a:r>
              <a:rPr lang="en-GB" dirty="0">
                <a:solidFill>
                  <a:schemeClr val="tx1"/>
                </a:solidFill>
                <a:latin typeface="Calibri" pitchFamily="34" charset="0"/>
                <a:cs typeface="Calibri" pitchFamily="34" charset="0"/>
              </a:rPr>
              <a:t>One loop to select an element of Array one by one = O(N)</a:t>
            </a:r>
          </a:p>
          <a:p>
            <a:pPr fontAlgn="base"/>
            <a:r>
              <a:rPr lang="en-GB" dirty="0">
                <a:solidFill>
                  <a:schemeClr val="tx1"/>
                </a:solidFill>
                <a:latin typeface="Calibri" pitchFamily="34" charset="0"/>
                <a:cs typeface="Calibri" pitchFamily="34" charset="0"/>
              </a:rPr>
              <a:t>Another loop to compare that element with every other Array element = O(N)</a:t>
            </a:r>
          </a:p>
          <a:p>
            <a:pPr fontAlgn="base"/>
            <a:r>
              <a:rPr lang="en-GB" dirty="0">
                <a:solidFill>
                  <a:schemeClr val="tx1"/>
                </a:solidFill>
                <a:latin typeface="Calibri" pitchFamily="34" charset="0"/>
                <a:cs typeface="Calibri" pitchFamily="34" charset="0"/>
              </a:rPr>
              <a:t>Therefore overall complexity = O(N) * O(N) = O(N*N) = O(N</a:t>
            </a:r>
            <a:r>
              <a:rPr lang="en-GB" baseline="30000" dirty="0">
                <a:solidFill>
                  <a:schemeClr val="tx1"/>
                </a:solidFill>
                <a:latin typeface="Calibri" pitchFamily="34" charset="0"/>
                <a:cs typeface="Calibri" pitchFamily="34" charset="0"/>
              </a:rPr>
              <a:t>2</a:t>
            </a:r>
            <a:r>
              <a:rPr lang="en-GB" dirty="0">
                <a:solidFill>
                  <a:schemeClr val="tx1"/>
                </a:solidFill>
                <a:latin typeface="Calibri" pitchFamily="34" charset="0"/>
                <a:cs typeface="Calibri" pitchFamily="34" charset="0"/>
              </a:rPr>
              <a:t>)</a:t>
            </a:r>
          </a:p>
          <a:p>
            <a:pPr marL="139700" indent="0" algn="just">
              <a:buNone/>
            </a:pPr>
            <a:endParaRPr dirty="0">
              <a:solidFill>
                <a:schemeClr val="tx1"/>
              </a:solidFill>
              <a:latin typeface="Calibri" pitchFamily="34" charset="0"/>
              <a:cs typeface="Calibri" pitchFamily="34"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6390FEF5-DD42-4E83-BA98-9E6251B2A27E}" type="datetime1">
              <a:rPr lang="en-US" smtClean="0"/>
              <a:t>6/21/24</a:t>
            </a:fld>
            <a:endParaRPr lang="en-US"/>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22</a:t>
            </a:fld>
            <a:endParaRPr lang="en-US"/>
          </a:p>
        </p:txBody>
      </p:sp>
    </p:spTree>
    <p:extLst>
      <p:ext uri="{BB962C8B-B14F-4D97-AF65-F5344CB8AC3E}">
        <p14:creationId xmlns:p14="http://schemas.microsoft.com/office/powerpoint/2010/main" val="16009764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133166" y="1"/>
            <a:ext cx="8702362" cy="497150"/>
          </a:xfrm>
          <a:prstGeom prst="rect">
            <a:avLst/>
          </a:prstGeom>
          <a:noFill/>
          <a:ln>
            <a:noFill/>
          </a:ln>
        </p:spPr>
        <p:txBody>
          <a:bodyPr spcFirstLastPara="1" wrap="square" lIns="68575" tIns="34275" rIns="68575" bIns="34275" anchor="ctr" anchorCtr="0">
            <a:noAutofit/>
          </a:bodyPr>
          <a:lstStyle/>
          <a:p>
            <a:br>
              <a:rPr lang="en-US" sz="3200" dirty="0"/>
            </a:br>
            <a:br>
              <a:rPr lang="en-US" sz="3200" dirty="0"/>
            </a:br>
            <a:r>
              <a:rPr lang="en-US" sz="3200" b="1" dirty="0"/>
              <a:t>Knapsack Problem</a:t>
            </a:r>
            <a:br>
              <a:rPr lang="en-US" sz="3200" b="1" dirty="0"/>
            </a:br>
            <a:br>
              <a:rPr lang="en-US" sz="3200" dirty="0"/>
            </a:br>
            <a:endParaRPr sz="3200" dirty="0"/>
          </a:p>
        </p:txBody>
      </p:sp>
      <p:sp>
        <p:nvSpPr>
          <p:cNvPr id="137" name="Google Shape;137;p21"/>
          <p:cNvSpPr txBox="1">
            <a:spLocks noGrp="1"/>
          </p:cNvSpPr>
          <p:nvPr>
            <p:ph type="body" idx="1"/>
          </p:nvPr>
        </p:nvSpPr>
        <p:spPr>
          <a:xfrm>
            <a:off x="97654" y="514905"/>
            <a:ext cx="8905871" cy="4211331"/>
          </a:xfrm>
          <a:prstGeom prst="rect">
            <a:avLst/>
          </a:prstGeom>
          <a:noFill/>
          <a:ln>
            <a:noFill/>
          </a:ln>
        </p:spPr>
        <p:txBody>
          <a:bodyPr spcFirstLastPara="1" wrap="square" lIns="68575" tIns="34275" rIns="68575" bIns="34275" numCol="1" anchor="t" anchorCtr="0">
            <a:noAutofit/>
          </a:bodyPr>
          <a:lstStyle/>
          <a:p>
            <a:pPr algn="just"/>
            <a:r>
              <a:rPr lang="en-GB" sz="2000" dirty="0">
                <a:solidFill>
                  <a:schemeClr val="tx1"/>
                </a:solidFill>
                <a:latin typeface="Calibri" pitchFamily="34" charset="0"/>
                <a:cs typeface="Calibri" pitchFamily="34" charset="0"/>
              </a:rPr>
              <a:t>Suppose you have been given a knapsack or bag with a limited weight capacity, and each item has some weight and value. The problem here is that “Which item is to be placed in the knapsack such that the weight limit does not exceed and the total value of the items is as large as possible?”.</a:t>
            </a:r>
          </a:p>
          <a:p>
            <a:pPr algn="just"/>
            <a:endParaRPr lang="en-GB" sz="2000" dirty="0">
              <a:solidFill>
                <a:schemeClr val="tx1"/>
              </a:solidFill>
              <a:latin typeface="Calibri" pitchFamily="34" charset="0"/>
              <a:cs typeface="Calibri" pitchFamily="34" charset="0"/>
            </a:endParaRPr>
          </a:p>
          <a:p>
            <a:pPr algn="just"/>
            <a:r>
              <a:rPr lang="en-GB" sz="2000" dirty="0">
                <a:solidFill>
                  <a:schemeClr val="tx1"/>
                </a:solidFill>
                <a:latin typeface="Calibri" pitchFamily="34" charset="0"/>
                <a:cs typeface="Calibri" pitchFamily="34" charset="0"/>
              </a:rPr>
              <a:t>Consider the real-life example. Suppose there is a thief and he enters the museum. The thief contains a knapsack, or we can say a bag that has limited weight capacity. The museum contains various items of different values. The thief decides what items are should he keep in the bag so that profit would become maximum.</a:t>
            </a:r>
          </a:p>
          <a:p>
            <a:endParaRPr lang="en-GB" sz="2400" dirty="0">
              <a:solidFill>
                <a:schemeClr val="tx1"/>
              </a:solidFill>
              <a:latin typeface="Times New Roman" pitchFamily="18" charset="0"/>
              <a:cs typeface="Times New Roman" pitchFamily="18"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3BFEB2E4-117B-480D-B49F-7FB2B35EF618}" type="datetime1">
              <a:rPr lang="en-US" smtClean="0"/>
              <a:t>6/21/24</a:t>
            </a:fld>
            <a:endParaRPr lang="en-US"/>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23</a:t>
            </a:fld>
            <a:endParaRPr lang="en-US"/>
          </a:p>
        </p:txBody>
      </p:sp>
    </p:spTree>
    <p:extLst>
      <p:ext uri="{BB962C8B-B14F-4D97-AF65-F5344CB8AC3E}">
        <p14:creationId xmlns:p14="http://schemas.microsoft.com/office/powerpoint/2010/main" val="36563521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1"/>
          <p:cNvSpPr txBox="1">
            <a:spLocks noGrp="1"/>
          </p:cNvSpPr>
          <p:nvPr>
            <p:ph type="body" idx="1"/>
          </p:nvPr>
        </p:nvSpPr>
        <p:spPr>
          <a:xfrm>
            <a:off x="97654" y="514905"/>
            <a:ext cx="8905871" cy="4211331"/>
          </a:xfrm>
          <a:prstGeom prst="rect">
            <a:avLst/>
          </a:prstGeom>
          <a:noFill/>
          <a:ln>
            <a:noFill/>
          </a:ln>
        </p:spPr>
        <p:txBody>
          <a:bodyPr spcFirstLastPara="1" wrap="square" lIns="68575" tIns="34275" rIns="68575" bIns="34275" numCol="1" anchor="t" anchorCtr="0">
            <a:noAutofit/>
          </a:bodyPr>
          <a:lstStyle/>
          <a:p>
            <a:pPr marL="139700" indent="0">
              <a:buNone/>
            </a:pPr>
            <a:r>
              <a:rPr lang="en-GB" dirty="0">
                <a:solidFill>
                  <a:schemeClr val="tx1"/>
                </a:solidFill>
                <a:latin typeface="Calibri" pitchFamily="34" charset="0"/>
                <a:cs typeface="Calibri" pitchFamily="34" charset="0"/>
              </a:rPr>
              <a:t>Some important points related to the knapsack problem are:</a:t>
            </a:r>
          </a:p>
          <a:p>
            <a:r>
              <a:rPr lang="en-GB" dirty="0">
                <a:solidFill>
                  <a:schemeClr val="tx1"/>
                </a:solidFill>
                <a:latin typeface="Calibri" pitchFamily="34" charset="0"/>
                <a:cs typeface="Calibri" pitchFamily="34" charset="0"/>
              </a:rPr>
              <a:t>It is a combinatorial optimization-related problem.</a:t>
            </a:r>
          </a:p>
          <a:p>
            <a:r>
              <a:rPr lang="en-GB" dirty="0">
                <a:solidFill>
                  <a:schemeClr val="tx1"/>
                </a:solidFill>
                <a:latin typeface="Calibri" pitchFamily="34" charset="0"/>
                <a:cs typeface="Calibri" pitchFamily="34" charset="0"/>
              </a:rPr>
              <a:t>Given a set of N items – usually numbered from 1 to N; each of these items has a mass </a:t>
            </a:r>
            <a:r>
              <a:rPr lang="en-GB" dirty="0" err="1">
                <a:solidFill>
                  <a:schemeClr val="tx1"/>
                </a:solidFill>
                <a:latin typeface="Calibri" pitchFamily="34" charset="0"/>
                <a:cs typeface="Calibri" pitchFamily="34" charset="0"/>
              </a:rPr>
              <a:t>wi</a:t>
            </a:r>
            <a:r>
              <a:rPr lang="en-GB" dirty="0">
                <a:solidFill>
                  <a:schemeClr val="tx1"/>
                </a:solidFill>
                <a:latin typeface="Calibri" pitchFamily="34" charset="0"/>
                <a:cs typeface="Calibri" pitchFamily="34" charset="0"/>
              </a:rPr>
              <a:t> and a value vi.</a:t>
            </a:r>
          </a:p>
          <a:p>
            <a:r>
              <a:rPr lang="en-GB" dirty="0">
                <a:solidFill>
                  <a:schemeClr val="tx1"/>
                </a:solidFill>
                <a:latin typeface="Calibri" pitchFamily="34" charset="0"/>
                <a:cs typeface="Calibri" pitchFamily="34" charset="0"/>
              </a:rPr>
              <a:t>It determines the number of each item to be included in a collection so that the total weight M is less than or equal to a given limit and the total value is as large as possible.</a:t>
            </a:r>
          </a:p>
          <a:p>
            <a:endParaRPr dirty="0">
              <a:solidFill>
                <a:schemeClr val="tx1"/>
              </a:solidFill>
              <a:latin typeface="Calibri" pitchFamily="34" charset="0"/>
              <a:cs typeface="Calibri" pitchFamily="34"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28CA2F52-2CC7-447F-8025-D8024894E71B}" type="datetime1">
              <a:rPr lang="en-US" smtClean="0"/>
              <a:t>6/21/24</a:t>
            </a:fld>
            <a:endParaRPr lang="en-US"/>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24</a:t>
            </a:fld>
            <a:endParaRPr lang="en-US"/>
          </a:p>
        </p:txBody>
      </p:sp>
    </p:spTree>
    <p:extLst>
      <p:ext uri="{BB962C8B-B14F-4D97-AF65-F5344CB8AC3E}">
        <p14:creationId xmlns:p14="http://schemas.microsoft.com/office/powerpoint/2010/main" val="32115678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1"/>
          <p:cNvSpPr txBox="1">
            <a:spLocks noGrp="1"/>
          </p:cNvSpPr>
          <p:nvPr>
            <p:ph type="body" idx="1"/>
          </p:nvPr>
        </p:nvSpPr>
        <p:spPr>
          <a:xfrm>
            <a:off x="97654" y="514905"/>
            <a:ext cx="8905871" cy="4211331"/>
          </a:xfrm>
          <a:prstGeom prst="rect">
            <a:avLst/>
          </a:prstGeom>
          <a:noFill/>
          <a:ln>
            <a:noFill/>
          </a:ln>
        </p:spPr>
        <p:txBody>
          <a:bodyPr spcFirstLastPara="1" wrap="square" lIns="68575" tIns="34275" rIns="68575" bIns="34275" numCol="1" anchor="t" anchorCtr="0">
            <a:noAutofit/>
          </a:bodyPr>
          <a:lstStyle/>
          <a:p>
            <a:pPr marL="139700" indent="0">
              <a:buNone/>
            </a:pPr>
            <a:r>
              <a:rPr lang="en-GB" dirty="0">
                <a:solidFill>
                  <a:schemeClr val="tx1"/>
                </a:solidFill>
                <a:latin typeface="Calibri" pitchFamily="34" charset="0"/>
                <a:cs typeface="Calibri" pitchFamily="34" charset="0"/>
              </a:rPr>
              <a:t>Some important points related to the knapsack problem are:</a:t>
            </a:r>
          </a:p>
          <a:p>
            <a:r>
              <a:rPr lang="en-GB" dirty="0">
                <a:solidFill>
                  <a:schemeClr val="tx1"/>
                </a:solidFill>
                <a:latin typeface="Calibri" pitchFamily="34" charset="0"/>
                <a:cs typeface="Calibri" pitchFamily="34" charset="0"/>
              </a:rPr>
              <a:t>It is a combinatorial optimization-related problem.</a:t>
            </a:r>
          </a:p>
          <a:p>
            <a:r>
              <a:rPr lang="en-GB" dirty="0">
                <a:solidFill>
                  <a:schemeClr val="tx1"/>
                </a:solidFill>
                <a:latin typeface="Calibri" pitchFamily="34" charset="0"/>
                <a:cs typeface="Calibri" pitchFamily="34" charset="0"/>
              </a:rPr>
              <a:t>Given a set of N items – usually numbered from 1 to N; each of these items has a mass </a:t>
            </a:r>
            <a:r>
              <a:rPr lang="en-GB" dirty="0" err="1">
                <a:solidFill>
                  <a:schemeClr val="tx1"/>
                </a:solidFill>
                <a:latin typeface="Calibri" pitchFamily="34" charset="0"/>
                <a:cs typeface="Calibri" pitchFamily="34" charset="0"/>
              </a:rPr>
              <a:t>wi</a:t>
            </a:r>
            <a:r>
              <a:rPr lang="en-GB" dirty="0">
                <a:solidFill>
                  <a:schemeClr val="tx1"/>
                </a:solidFill>
                <a:latin typeface="Calibri" pitchFamily="34" charset="0"/>
                <a:cs typeface="Calibri" pitchFamily="34" charset="0"/>
              </a:rPr>
              <a:t> and a value vi.</a:t>
            </a:r>
          </a:p>
          <a:p>
            <a:r>
              <a:rPr lang="en-GB" dirty="0">
                <a:solidFill>
                  <a:schemeClr val="tx1"/>
                </a:solidFill>
                <a:latin typeface="Calibri" pitchFamily="34" charset="0"/>
                <a:cs typeface="Calibri" pitchFamily="34" charset="0"/>
              </a:rPr>
              <a:t>It determines the number of each item to be included in a collection so that the total weight M is less than or equal to a given limit and the total value is as large as possible.</a:t>
            </a:r>
          </a:p>
          <a:p>
            <a:pPr fontAlgn="base"/>
            <a:endParaRPr lang="sv-SE" sz="2400" b="1" dirty="0">
              <a:solidFill>
                <a:schemeClr val="tx1"/>
              </a:solidFill>
              <a:latin typeface="Calibri" pitchFamily="34" charset="0"/>
              <a:cs typeface="Calibri" pitchFamily="34" charset="0"/>
            </a:endParaRPr>
          </a:p>
          <a:p>
            <a:pPr fontAlgn="base"/>
            <a:r>
              <a:rPr lang="sv-SE" sz="2400" b="1" dirty="0">
                <a:solidFill>
                  <a:schemeClr val="tx1"/>
                </a:solidFill>
                <a:latin typeface="Calibri" pitchFamily="34" charset="0"/>
                <a:cs typeface="Calibri" pitchFamily="34" charset="0"/>
              </a:rPr>
              <a:t>Knapsack Problem Variants:</a:t>
            </a:r>
          </a:p>
          <a:p>
            <a:pPr marL="596900" lvl="1" indent="0" fontAlgn="base">
              <a:buNone/>
            </a:pPr>
            <a:r>
              <a:rPr lang="sv-SE" sz="1800" b="1" dirty="0">
                <a:solidFill>
                  <a:schemeClr val="tx1"/>
                </a:solidFill>
                <a:latin typeface="Calibri" pitchFamily="34" charset="0"/>
                <a:cs typeface="Calibri" pitchFamily="34" charset="0"/>
              </a:rPr>
              <a:t>1. </a:t>
            </a:r>
            <a:r>
              <a:rPr lang="sv-SE" sz="1800" b="1" u="sng" dirty="0">
                <a:solidFill>
                  <a:schemeClr val="tx1"/>
                </a:solidFill>
                <a:latin typeface="Calibri" pitchFamily="34" charset="0"/>
                <a:cs typeface="Calibri" pitchFamily="34" charset="0"/>
              </a:rPr>
              <a:t>0/1 knapsack problem</a:t>
            </a:r>
            <a:endParaRPr lang="sv-SE" sz="1800" b="1" dirty="0">
              <a:solidFill>
                <a:schemeClr val="tx1"/>
              </a:solidFill>
              <a:latin typeface="Calibri" pitchFamily="34" charset="0"/>
              <a:cs typeface="Calibri" pitchFamily="34" charset="0"/>
            </a:endParaRPr>
          </a:p>
          <a:p>
            <a:pPr marL="596900" lvl="1" indent="0">
              <a:buNone/>
            </a:pPr>
            <a:r>
              <a:rPr lang="en-US" sz="1800" b="1" dirty="0">
                <a:solidFill>
                  <a:schemeClr val="tx1"/>
                </a:solidFill>
                <a:latin typeface="Calibri" pitchFamily="34" charset="0"/>
                <a:cs typeface="Calibri" pitchFamily="34" charset="0"/>
              </a:rPr>
              <a:t>2. </a:t>
            </a:r>
            <a:r>
              <a:rPr lang="en-US" sz="1800" b="1" u="sng" dirty="0">
                <a:solidFill>
                  <a:schemeClr val="tx1"/>
                </a:solidFill>
                <a:latin typeface="Calibri" pitchFamily="34" charset="0"/>
                <a:cs typeface="Calibri" pitchFamily="34" charset="0"/>
              </a:rPr>
              <a:t>Fractional knapsack problem</a:t>
            </a:r>
            <a:endParaRPr lang="en-US" sz="1800" b="1" dirty="0">
              <a:solidFill>
                <a:schemeClr val="tx1"/>
              </a:solidFill>
              <a:latin typeface="Calibri" pitchFamily="34" charset="0"/>
              <a:cs typeface="Calibri" pitchFamily="34" charset="0"/>
            </a:endParaRPr>
          </a:p>
          <a:p>
            <a:pPr marL="596900" lvl="1" indent="0">
              <a:buNone/>
            </a:pPr>
            <a:endParaRPr sz="1800" dirty="0">
              <a:solidFill>
                <a:schemeClr val="tx1"/>
              </a:solidFill>
              <a:latin typeface="Calibri" pitchFamily="34" charset="0"/>
              <a:cs typeface="Calibri" pitchFamily="34"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42F18202-0D0A-4C26-A569-94F7234F7957}" type="datetime1">
              <a:rPr lang="en-US" smtClean="0"/>
              <a:t>6/21/24</a:t>
            </a:fld>
            <a:endParaRPr lang="en-US"/>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25</a:t>
            </a:fld>
            <a:endParaRPr lang="en-US"/>
          </a:p>
        </p:txBody>
      </p:sp>
    </p:spTree>
    <p:extLst>
      <p:ext uri="{BB962C8B-B14F-4D97-AF65-F5344CB8AC3E}">
        <p14:creationId xmlns:p14="http://schemas.microsoft.com/office/powerpoint/2010/main" val="10820890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133166" y="1"/>
            <a:ext cx="8702362" cy="417250"/>
          </a:xfrm>
          <a:prstGeom prst="rect">
            <a:avLst/>
          </a:prstGeom>
          <a:noFill/>
          <a:ln>
            <a:noFill/>
          </a:ln>
        </p:spPr>
        <p:txBody>
          <a:bodyPr spcFirstLastPara="1" wrap="square" lIns="68575" tIns="34275" rIns="68575" bIns="34275" anchor="ctr" anchorCtr="0">
            <a:noAutofit/>
          </a:bodyPr>
          <a:lstStyle/>
          <a:p>
            <a:br>
              <a:rPr lang="en-US" sz="3200" b="1" dirty="0"/>
            </a:br>
            <a:r>
              <a:rPr lang="en-US" sz="3200" b="1" dirty="0"/>
              <a:t>1. 0/1 knapsack problem</a:t>
            </a:r>
            <a:br>
              <a:rPr lang="en-US" sz="3200" b="1" dirty="0"/>
            </a:br>
            <a:endParaRPr sz="3200" dirty="0">
              <a:latin typeface="Times New Roman" pitchFamily="18" charset="0"/>
              <a:cs typeface="Times New Roman" pitchFamily="18" charset="0"/>
            </a:endParaRPr>
          </a:p>
        </p:txBody>
      </p:sp>
      <p:sp>
        <p:nvSpPr>
          <p:cNvPr id="137" name="Google Shape;137;p21"/>
          <p:cNvSpPr txBox="1">
            <a:spLocks noGrp="1"/>
          </p:cNvSpPr>
          <p:nvPr>
            <p:ph type="body" idx="1"/>
          </p:nvPr>
        </p:nvSpPr>
        <p:spPr>
          <a:xfrm>
            <a:off x="97654" y="514905"/>
            <a:ext cx="8905871" cy="4211331"/>
          </a:xfrm>
          <a:prstGeom prst="rect">
            <a:avLst/>
          </a:prstGeom>
          <a:noFill/>
          <a:ln>
            <a:noFill/>
          </a:ln>
        </p:spPr>
        <p:txBody>
          <a:bodyPr spcFirstLastPara="1" wrap="square" lIns="68575" tIns="34275" rIns="68575" bIns="34275" numCol="1" anchor="t" anchorCtr="0">
            <a:noAutofit/>
          </a:bodyPr>
          <a:lstStyle/>
          <a:p>
            <a:r>
              <a:rPr lang="en-GB" sz="2000" dirty="0">
                <a:solidFill>
                  <a:schemeClr val="tx1"/>
                </a:solidFill>
                <a:latin typeface="Calibri" pitchFamily="34" charset="0"/>
                <a:cs typeface="Calibri" pitchFamily="34" charset="0"/>
              </a:rPr>
              <a:t>A knapsack means a bag. It is used for solving knapsack problems. This problem is solved by using a dynamic programming approach. In this problem, the items are either completely filled or no items are filled in a knapsack. 1 means items are completely filled or 0 means no item in the bag. </a:t>
            </a:r>
          </a:p>
          <a:p>
            <a:r>
              <a:rPr lang="en-GB" sz="2000" dirty="0">
                <a:solidFill>
                  <a:schemeClr val="tx1"/>
                </a:solidFill>
                <a:latin typeface="Calibri" pitchFamily="34" charset="0"/>
                <a:cs typeface="Calibri" pitchFamily="34" charset="0"/>
              </a:rPr>
              <a:t>For example, we have two items having weights of 12kg and 13kg, respectively. If we pick the 12kg item then we cannot pick the 10kg item from the 12kg item (because the item is not divisible); we have to pick the 12kg item completely.</a:t>
            </a:r>
          </a:p>
          <a:p>
            <a:pPr fontAlgn="base"/>
            <a:r>
              <a:rPr lang="en-GB" sz="2000" dirty="0">
                <a:solidFill>
                  <a:schemeClr val="tx1"/>
                </a:solidFill>
                <a:latin typeface="Calibri" pitchFamily="34" charset="0"/>
                <a:cs typeface="Calibri" pitchFamily="34" charset="0"/>
              </a:rPr>
              <a:t>In this problem, we cannot take the fraction of the items. Here, we have to decide whether we have to take the item, i.e., x = 1 or not, i.e., x = 0.</a:t>
            </a:r>
          </a:p>
          <a:p>
            <a:pPr fontAlgn="base"/>
            <a:r>
              <a:rPr lang="en-GB" sz="2000" dirty="0">
                <a:solidFill>
                  <a:schemeClr val="tx1"/>
                </a:solidFill>
                <a:latin typeface="Calibri" pitchFamily="34" charset="0"/>
                <a:cs typeface="Calibri" pitchFamily="34" charset="0"/>
              </a:rPr>
              <a:t>The greedy approach does not provide the optimal result in this problem.</a:t>
            </a:r>
          </a:p>
          <a:p>
            <a:pPr marL="139700" indent="0">
              <a:buNone/>
            </a:pPr>
            <a:endParaRPr sz="2000" dirty="0">
              <a:solidFill>
                <a:schemeClr val="tx1"/>
              </a:solidFill>
              <a:latin typeface="Calibri" pitchFamily="34" charset="0"/>
              <a:cs typeface="Calibri" pitchFamily="34"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720458CA-10DA-4ABD-9350-64170AA1B43C}" type="datetime1">
              <a:rPr lang="en-US" smtClean="0"/>
              <a:t>6/21/24</a:t>
            </a:fld>
            <a:endParaRPr lang="en-US"/>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26</a:t>
            </a:fld>
            <a:endParaRPr lang="en-US"/>
          </a:p>
        </p:txBody>
      </p:sp>
    </p:spTree>
    <p:extLst>
      <p:ext uri="{BB962C8B-B14F-4D97-AF65-F5344CB8AC3E}">
        <p14:creationId xmlns:p14="http://schemas.microsoft.com/office/powerpoint/2010/main" val="461496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133166" y="1"/>
            <a:ext cx="8702362" cy="417250"/>
          </a:xfrm>
          <a:prstGeom prst="rect">
            <a:avLst/>
          </a:prstGeom>
          <a:noFill/>
          <a:ln>
            <a:noFill/>
          </a:ln>
        </p:spPr>
        <p:txBody>
          <a:bodyPr spcFirstLastPara="1" wrap="square" lIns="68575" tIns="34275" rIns="68575" bIns="34275" anchor="ctr" anchorCtr="0">
            <a:noAutofit/>
          </a:bodyPr>
          <a:lstStyle/>
          <a:p>
            <a:br>
              <a:rPr lang="en-US" sz="3200" b="1" dirty="0"/>
            </a:br>
            <a:r>
              <a:rPr lang="en-US" sz="3200" b="1" dirty="0"/>
              <a:t>2. Fractional knapsack problem</a:t>
            </a:r>
            <a:br>
              <a:rPr lang="en-US" sz="3200" b="1" dirty="0"/>
            </a:br>
            <a:endParaRPr sz="3200" dirty="0">
              <a:latin typeface="Times New Roman" pitchFamily="18" charset="0"/>
              <a:cs typeface="Times New Roman" pitchFamily="18" charset="0"/>
            </a:endParaRPr>
          </a:p>
        </p:txBody>
      </p:sp>
      <p:sp>
        <p:nvSpPr>
          <p:cNvPr id="137" name="Google Shape;137;p21"/>
          <p:cNvSpPr txBox="1">
            <a:spLocks noGrp="1"/>
          </p:cNvSpPr>
          <p:nvPr>
            <p:ph type="body" idx="1"/>
          </p:nvPr>
        </p:nvSpPr>
        <p:spPr>
          <a:xfrm>
            <a:off x="97654" y="514905"/>
            <a:ext cx="8905871" cy="4211331"/>
          </a:xfrm>
          <a:prstGeom prst="rect">
            <a:avLst/>
          </a:prstGeom>
          <a:noFill/>
          <a:ln>
            <a:noFill/>
          </a:ln>
        </p:spPr>
        <p:txBody>
          <a:bodyPr spcFirstLastPara="1" wrap="square" lIns="68575" tIns="34275" rIns="68575" bIns="34275" numCol="1" anchor="t" anchorCtr="0">
            <a:noAutofit/>
          </a:bodyPr>
          <a:lstStyle/>
          <a:p>
            <a:r>
              <a:rPr lang="en-GB" sz="2000" dirty="0">
                <a:solidFill>
                  <a:schemeClr val="tx1"/>
                </a:solidFill>
                <a:latin typeface="Calibri" pitchFamily="34" charset="0"/>
                <a:cs typeface="Calibri" pitchFamily="34" charset="0"/>
              </a:rPr>
              <a:t>This problem is also used for solving real-world problems. It is solved by using the Greedy approach. In this problem we can also divide the items means we can take a fractional part of the items that is why it is called the fractional knapsack problem. </a:t>
            </a:r>
          </a:p>
          <a:p>
            <a:r>
              <a:rPr lang="en-GB" sz="2000" dirty="0">
                <a:solidFill>
                  <a:schemeClr val="tx1"/>
                </a:solidFill>
                <a:latin typeface="Calibri" pitchFamily="34" charset="0"/>
                <a:cs typeface="Calibri" pitchFamily="34" charset="0"/>
              </a:rPr>
              <a:t>For example, if we have an item of 13 kg then we can pick the item of 12 kg and leave the item of 1 kg. To solve the fractional problem, we first compute the value per weight of each item.</a:t>
            </a:r>
            <a:endParaRPr sz="2000" dirty="0">
              <a:solidFill>
                <a:schemeClr val="tx1"/>
              </a:solidFill>
              <a:latin typeface="Calibri" pitchFamily="34" charset="0"/>
              <a:cs typeface="Calibri" pitchFamily="34"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BA891201-3A06-4AA5-95C5-A3E477C8DEAA}" type="datetime1">
              <a:rPr lang="en-US" smtClean="0"/>
              <a:t>6/21/24</a:t>
            </a:fld>
            <a:endParaRPr lang="en-US"/>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27</a:t>
            </a:fld>
            <a:endParaRPr lang="en-US"/>
          </a:p>
        </p:txBody>
      </p:sp>
    </p:spTree>
    <p:extLst>
      <p:ext uri="{BB962C8B-B14F-4D97-AF65-F5344CB8AC3E}">
        <p14:creationId xmlns:p14="http://schemas.microsoft.com/office/powerpoint/2010/main" val="21072339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297454" y="0"/>
            <a:ext cx="8538073" cy="606288"/>
          </a:xfrm>
          <a:prstGeom prst="rect">
            <a:avLst/>
          </a:prstGeom>
          <a:noFill/>
          <a:ln>
            <a:noFill/>
          </a:ln>
        </p:spPr>
        <p:txBody>
          <a:bodyPr spcFirstLastPara="1" wrap="square" lIns="68575" tIns="34275" rIns="68575" bIns="34275" anchor="ctr" anchorCtr="0">
            <a:noAutofit/>
          </a:bodyPr>
          <a:lstStyle/>
          <a:p>
            <a:br>
              <a:rPr lang="en-US" b="1" dirty="0"/>
            </a:br>
            <a:r>
              <a:rPr lang="en-US" b="1" dirty="0"/>
              <a:t>Fractional Knapsack Problem</a:t>
            </a:r>
            <a:br>
              <a:rPr lang="en-US" b="1" dirty="0"/>
            </a:br>
            <a:endParaRPr lang="en-US" b="1" dirty="0">
              <a:solidFill>
                <a:schemeClr val="tx1"/>
              </a:solidFill>
              <a:latin typeface="Times New Roman" pitchFamily="18" charset="0"/>
              <a:cs typeface="Times New Roman" pitchFamily="18" charset="0"/>
            </a:endParaRPr>
          </a:p>
        </p:txBody>
      </p:sp>
      <p:sp>
        <p:nvSpPr>
          <p:cNvPr id="137" name="Google Shape;137;p21"/>
          <p:cNvSpPr txBox="1">
            <a:spLocks noGrp="1"/>
          </p:cNvSpPr>
          <p:nvPr>
            <p:ph type="body" idx="1"/>
          </p:nvPr>
        </p:nvSpPr>
        <p:spPr>
          <a:xfrm>
            <a:off x="297455" y="745723"/>
            <a:ext cx="8521110" cy="4021552"/>
          </a:xfrm>
          <a:prstGeom prst="rect">
            <a:avLst/>
          </a:prstGeom>
          <a:noFill/>
          <a:ln>
            <a:noFill/>
          </a:ln>
        </p:spPr>
        <p:txBody>
          <a:bodyPr spcFirstLastPara="1" wrap="square" lIns="68575" tIns="34275" rIns="68575" bIns="34275" anchor="t" anchorCtr="0">
            <a:noAutofit/>
          </a:bodyPr>
          <a:lstStyle/>
          <a:p>
            <a:pPr algn="just"/>
            <a:r>
              <a:rPr lang="en-GB" sz="2000" dirty="0">
                <a:latin typeface="Calibri" pitchFamily="34" charset="0"/>
                <a:cs typeface="Calibri" pitchFamily="34" charset="0"/>
              </a:rPr>
              <a:t>Given the weights and profits of</a:t>
            </a:r>
            <a:r>
              <a:rPr lang="en-GB" sz="2000" b="1" dirty="0">
                <a:latin typeface="Calibri" pitchFamily="34" charset="0"/>
                <a:cs typeface="Calibri" pitchFamily="34" charset="0"/>
              </a:rPr>
              <a:t> N</a:t>
            </a:r>
            <a:r>
              <a:rPr lang="en-GB" sz="2000" dirty="0">
                <a:latin typeface="Calibri" pitchFamily="34" charset="0"/>
                <a:cs typeface="Calibri" pitchFamily="34" charset="0"/>
              </a:rPr>
              <a:t> items, in the form of </a:t>
            </a:r>
            <a:r>
              <a:rPr lang="en-GB" sz="2000" b="1" dirty="0">
                <a:latin typeface="Calibri" pitchFamily="34" charset="0"/>
                <a:cs typeface="Calibri" pitchFamily="34" charset="0"/>
              </a:rPr>
              <a:t>{profit, weight}</a:t>
            </a:r>
            <a:r>
              <a:rPr lang="en-GB" sz="2000" dirty="0">
                <a:latin typeface="Calibri" pitchFamily="34" charset="0"/>
                <a:cs typeface="Calibri" pitchFamily="34" charset="0"/>
              </a:rPr>
              <a:t> put these items in a knapsack of capacity </a:t>
            </a:r>
            <a:r>
              <a:rPr lang="en-GB" sz="2000" b="1" dirty="0">
                <a:latin typeface="Calibri" pitchFamily="34" charset="0"/>
                <a:cs typeface="Calibri" pitchFamily="34" charset="0"/>
              </a:rPr>
              <a:t>W</a:t>
            </a:r>
            <a:r>
              <a:rPr lang="en-GB" sz="2000" dirty="0">
                <a:latin typeface="Calibri" pitchFamily="34" charset="0"/>
                <a:cs typeface="Calibri" pitchFamily="34" charset="0"/>
              </a:rPr>
              <a:t> to get the maximum total profit in the knapsack. In </a:t>
            </a:r>
            <a:r>
              <a:rPr lang="en-GB" sz="2000" b="1" dirty="0">
                <a:latin typeface="Calibri" pitchFamily="34" charset="0"/>
                <a:cs typeface="Calibri" pitchFamily="34" charset="0"/>
              </a:rPr>
              <a:t>Fractional Knapsack</a:t>
            </a:r>
            <a:r>
              <a:rPr lang="en-GB" sz="2000" dirty="0">
                <a:latin typeface="Calibri" pitchFamily="34" charset="0"/>
                <a:cs typeface="Calibri" pitchFamily="34" charset="0"/>
              </a:rPr>
              <a:t>, we can break items for maximizing the total value of the knapsack.</a:t>
            </a:r>
          </a:p>
          <a:p>
            <a:pPr algn="just"/>
            <a:r>
              <a:rPr lang="en-GB" sz="2000" dirty="0">
                <a:solidFill>
                  <a:schemeClr val="tx1">
                    <a:lumMod val="85000"/>
                    <a:lumOff val="15000"/>
                  </a:schemeClr>
                </a:solidFill>
                <a:latin typeface="Calibri" pitchFamily="34" charset="0"/>
                <a:cs typeface="Calibri" pitchFamily="34" charset="0"/>
              </a:rPr>
              <a:t>Greedy approach: In Greedy approach, we calculate the ratio of profit/weight, and accordingly, we will select the item. The item with the highest ratio would be selected first.</a:t>
            </a:r>
          </a:p>
          <a:p>
            <a:pPr algn="just"/>
            <a:r>
              <a:rPr lang="en-GB" sz="2000" dirty="0">
                <a:solidFill>
                  <a:schemeClr val="tx1">
                    <a:lumMod val="85000"/>
                    <a:lumOff val="15000"/>
                  </a:schemeClr>
                </a:solidFill>
                <a:latin typeface="Calibri" pitchFamily="34" charset="0"/>
                <a:cs typeface="Calibri" pitchFamily="34" charset="0"/>
              </a:rPr>
              <a:t>There are basically three approaches to solve the problem:</a:t>
            </a:r>
          </a:p>
          <a:p>
            <a:pPr lvl="1" algn="just"/>
            <a:r>
              <a:rPr lang="en-GB" sz="1800" dirty="0">
                <a:solidFill>
                  <a:schemeClr val="tx1">
                    <a:lumMod val="85000"/>
                    <a:lumOff val="15000"/>
                  </a:schemeClr>
                </a:solidFill>
                <a:latin typeface="Calibri" pitchFamily="34" charset="0"/>
                <a:cs typeface="Calibri" pitchFamily="34" charset="0"/>
              </a:rPr>
              <a:t>The first approach is to select the item based on the maximum profit.</a:t>
            </a:r>
          </a:p>
          <a:p>
            <a:pPr lvl="1" algn="just"/>
            <a:r>
              <a:rPr lang="en-GB" sz="1800" dirty="0">
                <a:solidFill>
                  <a:schemeClr val="tx1">
                    <a:lumMod val="85000"/>
                    <a:lumOff val="15000"/>
                  </a:schemeClr>
                </a:solidFill>
                <a:latin typeface="Calibri" pitchFamily="34" charset="0"/>
                <a:cs typeface="Calibri" pitchFamily="34" charset="0"/>
              </a:rPr>
              <a:t>The second approach is to select the item based on the minimum weight.</a:t>
            </a:r>
          </a:p>
          <a:p>
            <a:pPr lvl="1" algn="just"/>
            <a:r>
              <a:rPr lang="en-GB" sz="1800" dirty="0">
                <a:solidFill>
                  <a:schemeClr val="tx1">
                    <a:lumMod val="85000"/>
                    <a:lumOff val="15000"/>
                  </a:schemeClr>
                </a:solidFill>
                <a:latin typeface="Calibri" pitchFamily="34" charset="0"/>
                <a:cs typeface="Calibri" pitchFamily="34" charset="0"/>
              </a:rPr>
              <a:t>The third approach is to calculate the ratio of profit/weight.</a:t>
            </a:r>
            <a:endParaRPr lang="en-US" sz="1800" dirty="0">
              <a:solidFill>
                <a:schemeClr val="tx1">
                  <a:lumMod val="85000"/>
                  <a:lumOff val="15000"/>
                </a:schemeClr>
              </a:solidFill>
              <a:latin typeface="Calibri" pitchFamily="34" charset="0"/>
              <a:cs typeface="Calibri" pitchFamily="34"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6590809E-196E-40E2-9DE3-1032C8FE3DD8}" type="datetime1">
              <a:rPr lang="en-US" smtClean="0"/>
              <a:t>6/21/24</a:t>
            </a:fld>
            <a:endParaRPr lang="en-US"/>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28</a:t>
            </a:fld>
            <a:endParaRPr lang="en-US"/>
          </a:p>
        </p:txBody>
      </p:sp>
    </p:spTree>
    <p:extLst>
      <p:ext uri="{BB962C8B-B14F-4D97-AF65-F5344CB8AC3E}">
        <p14:creationId xmlns:p14="http://schemas.microsoft.com/office/powerpoint/2010/main" val="16009764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1"/>
          <p:cNvSpPr txBox="1">
            <a:spLocks noGrp="1"/>
          </p:cNvSpPr>
          <p:nvPr>
            <p:ph type="body" idx="1"/>
          </p:nvPr>
        </p:nvSpPr>
        <p:spPr>
          <a:xfrm>
            <a:off x="97654" y="69575"/>
            <a:ext cx="8905871" cy="4656662"/>
          </a:xfrm>
          <a:prstGeom prst="rect">
            <a:avLst/>
          </a:prstGeom>
          <a:noFill/>
          <a:ln>
            <a:noFill/>
          </a:ln>
        </p:spPr>
        <p:txBody>
          <a:bodyPr spcFirstLastPara="1" wrap="square" lIns="68575" tIns="34275" rIns="68575" bIns="34275" numCol="2" anchor="t" anchorCtr="0">
            <a:noAutofit/>
          </a:bodyPr>
          <a:lstStyle/>
          <a:p>
            <a:pPr marL="139700" indent="0">
              <a:buNone/>
            </a:pPr>
            <a:r>
              <a:rPr lang="en-US" sz="2400" b="1" dirty="0" err="1">
                <a:solidFill>
                  <a:schemeClr val="tx1"/>
                </a:solidFill>
                <a:latin typeface="Times New Roman" pitchFamily="18" charset="0"/>
                <a:cs typeface="Times New Roman" pitchFamily="18" charset="0"/>
              </a:rPr>
              <a:t>Pseudocode</a:t>
            </a:r>
            <a:r>
              <a:rPr lang="en-US" sz="2400" b="1" dirty="0">
                <a:solidFill>
                  <a:schemeClr val="tx1"/>
                </a:solidFill>
                <a:latin typeface="Times New Roman" pitchFamily="18" charset="0"/>
                <a:cs typeface="Times New Roman" pitchFamily="18" charset="0"/>
              </a:rPr>
              <a:t> of Fractional knapsack problem:</a:t>
            </a:r>
          </a:p>
          <a:p>
            <a:pPr marL="139700" indent="0">
              <a:buNone/>
            </a:pPr>
            <a:endParaRPr lang="en-US" sz="2000" dirty="0">
              <a:solidFill>
                <a:schemeClr val="tx1"/>
              </a:solidFill>
              <a:latin typeface="Times New Roman" pitchFamily="18" charset="0"/>
              <a:cs typeface="Times New Roman" pitchFamily="18" charset="0"/>
            </a:endParaRPr>
          </a:p>
          <a:p>
            <a:pPr marL="139700" indent="0">
              <a:buNone/>
            </a:pPr>
            <a:r>
              <a:rPr lang="en-US" b="1" dirty="0">
                <a:solidFill>
                  <a:schemeClr val="tx1"/>
                </a:solidFill>
                <a:latin typeface="Times New Roman" pitchFamily="18" charset="0"/>
                <a:cs typeface="Times New Roman" pitchFamily="18" charset="0"/>
              </a:rPr>
              <a:t>GREEDY_FRACTIONAL_KNAPSACK(X, V, W, M)</a:t>
            </a:r>
          </a:p>
          <a:p>
            <a:pPr marL="139700" indent="0">
              <a:buNone/>
            </a:pPr>
            <a:r>
              <a:rPr lang="en-US" dirty="0">
                <a:solidFill>
                  <a:schemeClr val="tx1"/>
                </a:solidFill>
                <a:latin typeface="Times New Roman" pitchFamily="18" charset="0"/>
                <a:cs typeface="Times New Roman" pitchFamily="18" charset="0"/>
              </a:rPr>
              <a:t>S ← </a:t>
            </a:r>
            <a:r>
              <a:rPr lang="el-GR" dirty="0">
                <a:solidFill>
                  <a:schemeClr val="tx1"/>
                </a:solidFill>
                <a:latin typeface="Times New Roman" pitchFamily="18" charset="0"/>
                <a:cs typeface="Times New Roman" pitchFamily="18" charset="0"/>
              </a:rPr>
              <a:t>Φ   </a:t>
            </a:r>
            <a:endParaRPr lang="en-US" dirty="0">
              <a:solidFill>
                <a:schemeClr val="tx1"/>
              </a:solidFill>
              <a:latin typeface="Times New Roman" pitchFamily="18" charset="0"/>
              <a:cs typeface="Times New Roman" pitchFamily="18" charset="0"/>
            </a:endParaRPr>
          </a:p>
          <a:p>
            <a:pPr marL="139700" indent="0">
              <a:buNone/>
            </a:pPr>
            <a:r>
              <a:rPr lang="en-US" dirty="0">
                <a:solidFill>
                  <a:schemeClr val="tx1"/>
                </a:solidFill>
                <a:latin typeface="Times New Roman" pitchFamily="18" charset="0"/>
                <a:cs typeface="Times New Roman" pitchFamily="18" charset="0"/>
              </a:rPr>
              <a:t>            </a:t>
            </a:r>
            <a:r>
              <a:rPr lang="el-GR" i="1" dirty="0">
                <a:solidFill>
                  <a:schemeClr val="tx1"/>
                </a:solidFill>
                <a:latin typeface="Times New Roman" pitchFamily="18" charset="0"/>
                <a:cs typeface="Times New Roman" pitchFamily="18" charset="0"/>
              </a:rPr>
              <a:t>// </a:t>
            </a:r>
            <a:r>
              <a:rPr lang="en-US" i="1" dirty="0">
                <a:solidFill>
                  <a:schemeClr val="tx1"/>
                </a:solidFill>
                <a:latin typeface="Times New Roman" pitchFamily="18" charset="0"/>
                <a:cs typeface="Times New Roman" pitchFamily="18" charset="0"/>
              </a:rPr>
              <a:t>Set of selected items, initially empty</a:t>
            </a:r>
          </a:p>
          <a:p>
            <a:pPr marL="139700" indent="0">
              <a:buNone/>
            </a:pPr>
            <a:r>
              <a:rPr lang="en-US" dirty="0">
                <a:solidFill>
                  <a:schemeClr val="tx1"/>
                </a:solidFill>
                <a:latin typeface="Times New Roman" pitchFamily="18" charset="0"/>
                <a:cs typeface="Times New Roman" pitchFamily="18" charset="0"/>
              </a:rPr>
              <a:t>SW ← 0    </a:t>
            </a:r>
            <a:r>
              <a:rPr lang="en-US" i="1" dirty="0">
                <a:solidFill>
                  <a:schemeClr val="tx1"/>
                </a:solidFill>
                <a:latin typeface="Times New Roman" pitchFamily="18" charset="0"/>
                <a:cs typeface="Times New Roman" pitchFamily="18" charset="0"/>
              </a:rPr>
              <a:t>// weight of selected items</a:t>
            </a:r>
          </a:p>
          <a:p>
            <a:pPr marL="139700" indent="0">
              <a:buNone/>
            </a:pPr>
            <a:r>
              <a:rPr lang="en-US" dirty="0">
                <a:solidFill>
                  <a:schemeClr val="tx1"/>
                </a:solidFill>
                <a:latin typeface="Times New Roman" pitchFamily="18" charset="0"/>
                <a:cs typeface="Times New Roman" pitchFamily="18" charset="0"/>
              </a:rPr>
              <a:t>SP ← 0    </a:t>
            </a:r>
            <a:r>
              <a:rPr lang="en-US" i="1" dirty="0">
                <a:solidFill>
                  <a:schemeClr val="tx1"/>
                </a:solidFill>
                <a:latin typeface="Times New Roman" pitchFamily="18" charset="0"/>
                <a:cs typeface="Times New Roman" pitchFamily="18" charset="0"/>
              </a:rPr>
              <a:t>// profit of selected items</a:t>
            </a:r>
          </a:p>
          <a:p>
            <a:pPr marL="139700" indent="0">
              <a:buNone/>
            </a:pPr>
            <a:r>
              <a:rPr lang="en-US" dirty="0">
                <a:solidFill>
                  <a:schemeClr val="tx1"/>
                </a:solidFill>
                <a:latin typeface="Times New Roman" pitchFamily="18" charset="0"/>
                <a:cs typeface="Times New Roman" pitchFamily="18" charset="0"/>
              </a:rPr>
              <a:t>i ← 1</a:t>
            </a:r>
          </a:p>
          <a:p>
            <a:pPr marL="139700" indent="0">
              <a:buNone/>
            </a:pPr>
            <a:r>
              <a:rPr lang="en-US" dirty="0">
                <a:solidFill>
                  <a:schemeClr val="tx1"/>
                </a:solidFill>
                <a:latin typeface="Times New Roman" pitchFamily="18" charset="0"/>
                <a:cs typeface="Times New Roman" pitchFamily="18" charset="0"/>
              </a:rPr>
              <a:t>while i ≤ n do</a:t>
            </a:r>
          </a:p>
          <a:p>
            <a:pPr marL="139700" indent="0">
              <a:buNone/>
            </a:pPr>
            <a:r>
              <a:rPr lang="en-US" dirty="0">
                <a:solidFill>
                  <a:schemeClr val="tx1"/>
                </a:solidFill>
                <a:latin typeface="Times New Roman" pitchFamily="18" charset="0"/>
                <a:cs typeface="Times New Roman" pitchFamily="18" charset="0"/>
              </a:rPr>
              <a:t>  if (SW + w[i]) ≤ M then</a:t>
            </a:r>
          </a:p>
          <a:p>
            <a:pPr marL="139700" indent="0">
              <a:buNone/>
            </a:pPr>
            <a:r>
              <a:rPr lang="en-US" dirty="0">
                <a:solidFill>
                  <a:schemeClr val="tx1"/>
                </a:solidFill>
                <a:latin typeface="Times New Roman" pitchFamily="18" charset="0"/>
                <a:cs typeface="Times New Roman" pitchFamily="18" charset="0"/>
              </a:rPr>
              <a:t>      S ← S ∪ X[i]                </a:t>
            </a:r>
          </a:p>
          <a:p>
            <a:pPr marL="139700" indent="0">
              <a:buNone/>
            </a:pPr>
            <a:r>
              <a:rPr lang="en-US" dirty="0">
                <a:solidFill>
                  <a:schemeClr val="tx1"/>
                </a:solidFill>
                <a:latin typeface="Times New Roman" pitchFamily="18" charset="0"/>
                <a:cs typeface="Times New Roman" pitchFamily="18" charset="0"/>
              </a:rPr>
              <a:t>      SW ← SW + W[i]</a:t>
            </a:r>
          </a:p>
          <a:p>
            <a:pPr marL="139700" indent="0">
              <a:buNone/>
            </a:pPr>
            <a:r>
              <a:rPr lang="en-US" dirty="0">
                <a:solidFill>
                  <a:schemeClr val="tx1"/>
                </a:solidFill>
                <a:latin typeface="Times New Roman" pitchFamily="18" charset="0"/>
                <a:cs typeface="Times New Roman" pitchFamily="18" charset="0"/>
              </a:rPr>
              <a:t>      SP ← SP + V[i]</a:t>
            </a:r>
          </a:p>
          <a:p>
            <a:pPr marL="139700" indent="0">
              <a:buNone/>
            </a:pPr>
            <a:r>
              <a:rPr lang="en-US" dirty="0">
                <a:solidFill>
                  <a:schemeClr val="tx1"/>
                </a:solidFill>
                <a:latin typeface="Times New Roman" pitchFamily="18" charset="0"/>
                <a:cs typeface="Times New Roman" pitchFamily="18" charset="0"/>
              </a:rPr>
              <a:t>  else</a:t>
            </a:r>
          </a:p>
          <a:p>
            <a:pPr marL="139700" indent="0">
              <a:buNone/>
            </a:pP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frac</a:t>
            </a:r>
            <a:r>
              <a:rPr lang="en-US" dirty="0">
                <a:solidFill>
                  <a:schemeClr val="tx1"/>
                </a:solidFill>
                <a:latin typeface="Times New Roman" pitchFamily="18" charset="0"/>
                <a:cs typeface="Times New Roman" pitchFamily="18" charset="0"/>
              </a:rPr>
              <a:t> ← (M – SW) / W[i]  </a:t>
            </a:r>
          </a:p>
          <a:p>
            <a:pPr marL="139700" indent="0">
              <a:buNone/>
            </a:pPr>
            <a:r>
              <a:rPr lang="en-US" dirty="0">
                <a:solidFill>
                  <a:schemeClr val="tx1"/>
                </a:solidFill>
                <a:latin typeface="Times New Roman" pitchFamily="18" charset="0"/>
                <a:cs typeface="Times New Roman" pitchFamily="18" charset="0"/>
              </a:rPr>
              <a:t>      S ← S ∪ X[i] * </a:t>
            </a:r>
            <a:r>
              <a:rPr lang="en-US" dirty="0" err="1">
                <a:solidFill>
                  <a:schemeClr val="tx1"/>
                </a:solidFill>
                <a:latin typeface="Times New Roman" pitchFamily="18" charset="0"/>
                <a:cs typeface="Times New Roman" pitchFamily="18" charset="0"/>
              </a:rPr>
              <a:t>frac</a:t>
            </a:r>
            <a:r>
              <a:rPr lang="en-US" dirty="0">
                <a:solidFill>
                  <a:schemeClr val="tx1"/>
                </a:solidFill>
                <a:latin typeface="Times New Roman" pitchFamily="18" charset="0"/>
                <a:cs typeface="Times New Roman" pitchFamily="18" charset="0"/>
              </a:rPr>
              <a:t>      </a:t>
            </a:r>
          </a:p>
          <a:p>
            <a:pPr marL="139700" indent="0">
              <a:buNone/>
            </a:pPr>
            <a:r>
              <a:rPr lang="en-US" i="1" dirty="0">
                <a:solidFill>
                  <a:schemeClr val="tx1"/>
                </a:solidFill>
                <a:latin typeface="Times New Roman" pitchFamily="18" charset="0"/>
                <a:cs typeface="Times New Roman" pitchFamily="18" charset="0"/>
              </a:rPr>
              <a:t>                  // Add fraction of item X[i]</a:t>
            </a:r>
          </a:p>
          <a:p>
            <a:pPr marL="139700" indent="0">
              <a:buNone/>
            </a:pPr>
            <a:r>
              <a:rPr lang="en-US" dirty="0">
                <a:solidFill>
                  <a:schemeClr val="tx1"/>
                </a:solidFill>
                <a:latin typeface="Times New Roman" pitchFamily="18" charset="0"/>
                <a:cs typeface="Times New Roman" pitchFamily="18" charset="0"/>
              </a:rPr>
              <a:t>      SP ← SP + V[i] * </a:t>
            </a:r>
            <a:r>
              <a:rPr lang="en-US" dirty="0" err="1">
                <a:solidFill>
                  <a:schemeClr val="tx1"/>
                </a:solidFill>
                <a:latin typeface="Times New Roman" pitchFamily="18" charset="0"/>
                <a:cs typeface="Times New Roman" pitchFamily="18" charset="0"/>
              </a:rPr>
              <a:t>frac</a:t>
            </a:r>
            <a:r>
              <a:rPr lang="en-US" dirty="0">
                <a:solidFill>
                  <a:schemeClr val="tx1"/>
                </a:solidFill>
                <a:latin typeface="Times New Roman" pitchFamily="18" charset="0"/>
                <a:cs typeface="Times New Roman" pitchFamily="18" charset="0"/>
              </a:rPr>
              <a:t>    </a:t>
            </a:r>
          </a:p>
          <a:p>
            <a:pPr marL="139700" indent="0">
              <a:buNone/>
            </a:pPr>
            <a:r>
              <a:rPr lang="en-US" i="1" dirty="0">
                <a:solidFill>
                  <a:schemeClr val="tx1"/>
                </a:solidFill>
                <a:latin typeface="Times New Roman" pitchFamily="18" charset="0"/>
                <a:cs typeface="Times New Roman" pitchFamily="18" charset="0"/>
              </a:rPr>
              <a:t>                  // Add fraction of profit</a:t>
            </a:r>
          </a:p>
          <a:p>
            <a:pPr marL="139700" indent="0">
              <a:buNone/>
            </a:pPr>
            <a:r>
              <a:rPr lang="en-US" dirty="0">
                <a:solidFill>
                  <a:schemeClr val="tx1"/>
                </a:solidFill>
                <a:latin typeface="Times New Roman" pitchFamily="18" charset="0"/>
                <a:cs typeface="Times New Roman" pitchFamily="18" charset="0"/>
              </a:rPr>
              <a:t>      SW ← SW + W[i] * </a:t>
            </a:r>
            <a:r>
              <a:rPr lang="en-US" dirty="0" err="1">
                <a:solidFill>
                  <a:schemeClr val="tx1"/>
                </a:solidFill>
                <a:latin typeface="Times New Roman" pitchFamily="18" charset="0"/>
                <a:cs typeface="Times New Roman" pitchFamily="18" charset="0"/>
              </a:rPr>
              <a:t>frac</a:t>
            </a:r>
            <a:r>
              <a:rPr lang="en-US" dirty="0">
                <a:solidFill>
                  <a:schemeClr val="tx1"/>
                </a:solidFill>
                <a:latin typeface="Times New Roman" pitchFamily="18" charset="0"/>
                <a:cs typeface="Times New Roman" pitchFamily="18" charset="0"/>
              </a:rPr>
              <a:t>    </a:t>
            </a:r>
          </a:p>
          <a:p>
            <a:pPr marL="139700" indent="0">
              <a:buNone/>
            </a:pPr>
            <a:r>
              <a:rPr lang="en-US" i="1" dirty="0">
                <a:solidFill>
                  <a:schemeClr val="tx1"/>
                </a:solidFill>
                <a:latin typeface="Times New Roman" pitchFamily="18" charset="0"/>
                <a:cs typeface="Times New Roman" pitchFamily="18" charset="0"/>
              </a:rPr>
              <a:t>                 // Add fraction of weight</a:t>
            </a:r>
          </a:p>
          <a:p>
            <a:pPr marL="139700" indent="0">
              <a:buNone/>
            </a:pPr>
            <a:r>
              <a:rPr lang="en-US" dirty="0">
                <a:solidFill>
                  <a:schemeClr val="tx1"/>
                </a:solidFill>
                <a:latin typeface="Times New Roman" pitchFamily="18" charset="0"/>
                <a:cs typeface="Times New Roman" pitchFamily="18" charset="0"/>
              </a:rPr>
              <a:t>  end</a:t>
            </a:r>
          </a:p>
          <a:p>
            <a:pPr marL="139700" indent="0">
              <a:buNone/>
            </a:pPr>
            <a:r>
              <a:rPr lang="en-US" dirty="0">
                <a:solidFill>
                  <a:schemeClr val="tx1"/>
                </a:solidFill>
                <a:latin typeface="Times New Roman" pitchFamily="18" charset="0"/>
                <a:cs typeface="Times New Roman" pitchFamily="18" charset="0"/>
              </a:rPr>
              <a:t>  i ← i + 1</a:t>
            </a:r>
          </a:p>
          <a:p>
            <a:pPr marL="139700" indent="0">
              <a:buNone/>
            </a:pPr>
            <a:r>
              <a:rPr lang="en-US" dirty="0">
                <a:solidFill>
                  <a:schemeClr val="tx1"/>
                </a:solidFill>
                <a:latin typeface="Times New Roman" pitchFamily="18" charset="0"/>
                <a:cs typeface="Times New Roman" pitchFamily="18" charset="0"/>
              </a:rPr>
              <a:t>end</a:t>
            </a:r>
            <a:endParaRPr dirty="0">
              <a:solidFill>
                <a:schemeClr val="tx1"/>
              </a:solidFill>
              <a:latin typeface="Times New Roman" pitchFamily="18" charset="0"/>
              <a:cs typeface="Times New Roman" pitchFamily="18"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F3C5ED31-8851-4387-BA56-64E4717B8D71}" type="datetime1">
              <a:rPr lang="en-US" smtClean="0"/>
              <a:t>6/21/24</a:t>
            </a:fld>
            <a:endParaRPr lang="en-US"/>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29</a:t>
            </a:fld>
            <a:endParaRPr lang="en-US"/>
          </a:p>
        </p:txBody>
      </p:sp>
    </p:spTree>
    <p:extLst>
      <p:ext uri="{BB962C8B-B14F-4D97-AF65-F5344CB8AC3E}">
        <p14:creationId xmlns:p14="http://schemas.microsoft.com/office/powerpoint/2010/main" val="2107233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187286" y="0"/>
            <a:ext cx="8725359" cy="556591"/>
          </a:xfrm>
          <a:prstGeom prst="rect">
            <a:avLst/>
          </a:prstGeom>
          <a:noFill/>
          <a:ln>
            <a:noFill/>
          </a:ln>
        </p:spPr>
        <p:txBody>
          <a:bodyPr spcFirstLastPara="1" wrap="square" lIns="68575" tIns="34275" rIns="68575" bIns="34275" anchor="ctr" anchorCtr="0">
            <a:noAutofit/>
          </a:bodyPr>
          <a:lstStyle/>
          <a:p>
            <a:pPr lvl="0" algn="ctr"/>
            <a:r>
              <a:rPr lang="en-US" sz="3200" b="1" dirty="0">
                <a:latin typeface="Times New Roman" pitchFamily="18" charset="0"/>
                <a:cs typeface="Times New Roman" pitchFamily="18" charset="0"/>
              </a:rPr>
              <a:t>Unit-3 Greedy Algorithm</a:t>
            </a:r>
            <a:endParaRPr sz="3200" b="1" dirty="0">
              <a:latin typeface="Times New Roman" pitchFamily="18" charset="0"/>
              <a:cs typeface="Times New Roman" pitchFamily="18" charset="0"/>
            </a:endParaRPr>
          </a:p>
        </p:txBody>
      </p:sp>
      <p:sp>
        <p:nvSpPr>
          <p:cNvPr id="95" name="Google Shape;95;p17"/>
          <p:cNvSpPr txBox="1">
            <a:spLocks noGrp="1"/>
          </p:cNvSpPr>
          <p:nvPr>
            <p:ph type="body" idx="1"/>
          </p:nvPr>
        </p:nvSpPr>
        <p:spPr>
          <a:xfrm>
            <a:off x="253389" y="626165"/>
            <a:ext cx="8637224" cy="4278061"/>
          </a:xfrm>
          <a:prstGeom prst="rect">
            <a:avLst/>
          </a:prstGeom>
          <a:noFill/>
          <a:ln>
            <a:noFill/>
          </a:ln>
        </p:spPr>
        <p:txBody>
          <a:bodyPr spcFirstLastPara="1" wrap="square" lIns="68575" tIns="34275" rIns="68575" bIns="34275" anchor="t" anchorCtr="0">
            <a:noAutofit/>
          </a:bodyPr>
          <a:lstStyle/>
          <a:p>
            <a:pPr algn="just">
              <a:spcBef>
                <a:spcPts val="1600"/>
              </a:spcBef>
            </a:pPr>
            <a:r>
              <a:rPr lang="en-GB" b="1" dirty="0">
                <a:solidFill>
                  <a:schemeClr val="tx1"/>
                </a:solidFill>
              </a:rPr>
              <a:t>Greedy Methods: Introduction and Problem statements </a:t>
            </a:r>
          </a:p>
          <a:p>
            <a:pPr algn="just">
              <a:spcBef>
                <a:spcPts val="1600"/>
              </a:spcBef>
            </a:pPr>
            <a:r>
              <a:rPr lang="en-GB" b="1" dirty="0">
                <a:solidFill>
                  <a:schemeClr val="tx1"/>
                </a:solidFill>
              </a:rPr>
              <a:t>Selection Sort </a:t>
            </a:r>
          </a:p>
          <a:p>
            <a:pPr algn="just">
              <a:spcBef>
                <a:spcPts val="1600"/>
              </a:spcBef>
            </a:pPr>
            <a:r>
              <a:rPr lang="en-GB" b="1" dirty="0">
                <a:solidFill>
                  <a:schemeClr val="tx1"/>
                </a:solidFill>
              </a:rPr>
              <a:t>Greedy methods with examples such as Optimal Reliability Allocation</a:t>
            </a:r>
          </a:p>
          <a:p>
            <a:pPr algn="just">
              <a:spcBef>
                <a:spcPts val="1600"/>
              </a:spcBef>
            </a:pPr>
            <a:r>
              <a:rPr lang="en-US" b="1" dirty="0">
                <a:solidFill>
                  <a:schemeClr val="tx1"/>
                </a:solidFill>
              </a:rPr>
              <a:t>Knapsack problem </a:t>
            </a:r>
          </a:p>
          <a:p>
            <a:pPr algn="just">
              <a:spcBef>
                <a:spcPts val="1600"/>
              </a:spcBef>
            </a:pPr>
            <a:r>
              <a:rPr lang="en-US" b="1" dirty="0">
                <a:solidFill>
                  <a:schemeClr val="tx1"/>
                </a:solidFill>
              </a:rPr>
              <a:t>Minimum Spanning trees – Prim’s and </a:t>
            </a:r>
            <a:r>
              <a:rPr lang="en-US" b="1" dirty="0" err="1">
                <a:solidFill>
                  <a:schemeClr val="tx1"/>
                </a:solidFill>
              </a:rPr>
              <a:t>Kruskal’s</a:t>
            </a:r>
            <a:r>
              <a:rPr lang="en-US" b="1" dirty="0">
                <a:solidFill>
                  <a:schemeClr val="tx1"/>
                </a:solidFill>
              </a:rPr>
              <a:t> algorithms, </a:t>
            </a:r>
          </a:p>
          <a:p>
            <a:pPr algn="just">
              <a:spcBef>
                <a:spcPts val="1600"/>
              </a:spcBef>
            </a:pPr>
            <a:r>
              <a:rPr lang="en-US" b="1" dirty="0">
                <a:solidFill>
                  <a:schemeClr val="tx1"/>
                </a:solidFill>
              </a:rPr>
              <a:t>Single source shortest </a:t>
            </a:r>
            <a:r>
              <a:rPr lang="en-US" b="1" dirty="0">
                <a:solidFill>
                  <a:schemeClr val="tx1"/>
                </a:solidFill>
                <a:latin typeface="Calibri" pitchFamily="34" charset="0"/>
                <a:cs typeface="Calibri" pitchFamily="34" charset="0"/>
              </a:rPr>
              <a:t>paths</a:t>
            </a:r>
            <a:r>
              <a:rPr lang="en-US" b="1" dirty="0">
                <a:solidFill>
                  <a:schemeClr val="tx1"/>
                </a:solidFill>
              </a:rPr>
              <a:t> - </a:t>
            </a:r>
            <a:r>
              <a:rPr lang="en-US" b="1" dirty="0" err="1">
                <a:solidFill>
                  <a:schemeClr val="tx1"/>
                </a:solidFill>
              </a:rPr>
              <a:t>Dijkstra’s</a:t>
            </a:r>
            <a:r>
              <a:rPr lang="en-US" b="1" dirty="0">
                <a:solidFill>
                  <a:schemeClr val="tx1"/>
                </a:solidFill>
              </a:rPr>
              <a:t> and Bellman Ford algorithms.</a:t>
            </a:r>
            <a:endParaRPr b="1" dirty="0">
              <a:solidFill>
                <a:schemeClr val="tx1"/>
              </a:solidFill>
              <a:latin typeface="Times New Roman" pitchFamily="18" charset="0"/>
              <a:ea typeface="Times New Roman"/>
              <a:cs typeface="Times New Roman" pitchFamily="18" charset="0"/>
              <a:sym typeface="Times New Roman"/>
            </a:endParaRPr>
          </a:p>
        </p:txBody>
      </p:sp>
      <p:sp>
        <p:nvSpPr>
          <p:cNvPr id="98" name="Google Shape;98;p17"/>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888888"/>
                </a:solidFill>
                <a:latin typeface="Times New Roman"/>
                <a:ea typeface="Times New Roman"/>
                <a:cs typeface="Times New Roman"/>
                <a:sym typeface="Times New Roman"/>
              </a:rPr>
              <a:t>Slide No. </a:t>
            </a:r>
            <a:endParaRPr sz="1200" b="0" i="0" u="none" strike="noStrike" cap="none" dirty="0">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93EC7DC3-5F08-4D40-8FD5-545160FC3F82}" type="datetime1">
              <a:rPr lang="en-US" smtClean="0"/>
              <a:t>6/21/24</a:t>
            </a:fld>
            <a:endParaRPr lang="en-US"/>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a:t>
            </a:fld>
            <a:endParaRPr lang="en-US"/>
          </a:p>
        </p:txBody>
      </p:sp>
    </p:spTree>
    <p:extLst>
      <p:ext uri="{BB962C8B-B14F-4D97-AF65-F5344CB8AC3E}">
        <p14:creationId xmlns:p14="http://schemas.microsoft.com/office/powerpoint/2010/main" val="1108806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337210" y="0"/>
            <a:ext cx="8538073" cy="646043"/>
          </a:xfrm>
          <a:prstGeom prst="rect">
            <a:avLst/>
          </a:prstGeom>
          <a:noFill/>
          <a:ln>
            <a:noFill/>
          </a:ln>
        </p:spPr>
        <p:txBody>
          <a:bodyPr spcFirstLastPara="1" wrap="square" lIns="68575" tIns="34275" rIns="68575" bIns="34275" anchor="ctr" anchorCtr="0">
            <a:noAutofit/>
          </a:bodyPr>
          <a:lstStyle/>
          <a:p>
            <a:br>
              <a:rPr lang="en-GB" b="1" dirty="0"/>
            </a:br>
            <a:r>
              <a:rPr lang="en-GB" b="1" dirty="0"/>
              <a:t>Example</a:t>
            </a:r>
            <a:br>
              <a:rPr lang="en-GB" b="1" dirty="0"/>
            </a:br>
            <a:endParaRPr dirty="0"/>
          </a:p>
        </p:txBody>
      </p:sp>
      <p:sp>
        <p:nvSpPr>
          <p:cNvPr id="137" name="Google Shape;137;p21"/>
          <p:cNvSpPr txBox="1">
            <a:spLocks noGrp="1"/>
          </p:cNvSpPr>
          <p:nvPr>
            <p:ph type="body" idx="1"/>
          </p:nvPr>
        </p:nvSpPr>
        <p:spPr>
          <a:xfrm>
            <a:off x="297455" y="815247"/>
            <a:ext cx="8521110" cy="3910989"/>
          </a:xfrm>
          <a:prstGeom prst="rect">
            <a:avLst/>
          </a:prstGeom>
          <a:noFill/>
          <a:ln>
            <a:noFill/>
          </a:ln>
        </p:spPr>
        <p:txBody>
          <a:bodyPr spcFirstLastPara="1" wrap="square" lIns="68575" tIns="34275" rIns="68575" bIns="34275" anchor="t" anchorCtr="0">
            <a:noAutofit/>
          </a:bodyPr>
          <a:lstStyle/>
          <a:p>
            <a:r>
              <a:rPr lang="en-GB" b="1" u="sng" dirty="0">
                <a:solidFill>
                  <a:schemeClr val="tx1"/>
                </a:solidFill>
                <a:latin typeface="Times New Roman" pitchFamily="18" charset="0"/>
                <a:cs typeface="Times New Roman" pitchFamily="18" charset="0"/>
              </a:rPr>
              <a:t>Objects:         1     2     3     4     5     6     7</a:t>
            </a:r>
          </a:p>
          <a:p>
            <a:endParaRPr lang="en-GB" b="1" u="sng" dirty="0">
              <a:solidFill>
                <a:schemeClr val="tx1"/>
              </a:solidFill>
              <a:latin typeface="Times New Roman" pitchFamily="18" charset="0"/>
              <a:cs typeface="Times New Roman" pitchFamily="18" charset="0"/>
            </a:endParaRPr>
          </a:p>
          <a:p>
            <a:r>
              <a:rPr lang="en-GB" b="1" u="sng" dirty="0">
                <a:solidFill>
                  <a:schemeClr val="tx1"/>
                </a:solidFill>
                <a:latin typeface="Times New Roman" pitchFamily="18" charset="0"/>
                <a:cs typeface="Times New Roman" pitchFamily="18" charset="0"/>
              </a:rPr>
              <a:t>Profit (P):      5    10   15    7     8     9     4</a:t>
            </a:r>
          </a:p>
          <a:p>
            <a:endParaRPr lang="en-GB" b="1" u="sng" dirty="0">
              <a:solidFill>
                <a:schemeClr val="tx1"/>
              </a:solidFill>
              <a:latin typeface="Times New Roman" pitchFamily="18" charset="0"/>
              <a:cs typeface="Times New Roman" pitchFamily="18" charset="0"/>
            </a:endParaRPr>
          </a:p>
          <a:p>
            <a:r>
              <a:rPr lang="en-GB" b="1" u="sng" dirty="0">
                <a:solidFill>
                  <a:schemeClr val="tx1"/>
                </a:solidFill>
                <a:latin typeface="Times New Roman" pitchFamily="18" charset="0"/>
                <a:cs typeface="Times New Roman" pitchFamily="18" charset="0"/>
              </a:rPr>
              <a:t>Weight(w):    1     3     5     4     1     3     2</a:t>
            </a:r>
          </a:p>
          <a:p>
            <a:endParaRPr lang="en-GB" b="1" u="sng" dirty="0">
              <a:solidFill>
                <a:schemeClr val="tx1"/>
              </a:solidFill>
              <a:latin typeface="Times New Roman" pitchFamily="18" charset="0"/>
              <a:cs typeface="Times New Roman" pitchFamily="18" charset="0"/>
            </a:endParaRPr>
          </a:p>
          <a:p>
            <a:r>
              <a:rPr lang="en-GB" b="1" u="sng" dirty="0">
                <a:solidFill>
                  <a:schemeClr val="tx1"/>
                </a:solidFill>
                <a:latin typeface="Times New Roman" pitchFamily="18" charset="0"/>
                <a:cs typeface="Times New Roman" pitchFamily="18" charset="0"/>
              </a:rPr>
              <a:t>W (Weight of the knapsack): 15</a:t>
            </a:r>
          </a:p>
          <a:p>
            <a:endParaRPr lang="en-GB" b="1" u="sng" dirty="0">
              <a:solidFill>
                <a:schemeClr val="tx1"/>
              </a:solidFill>
              <a:latin typeface="Times New Roman" pitchFamily="18" charset="0"/>
              <a:cs typeface="Times New Roman" pitchFamily="18" charset="0"/>
            </a:endParaRPr>
          </a:p>
          <a:p>
            <a:r>
              <a:rPr lang="en-GB" b="1" u="sng" dirty="0">
                <a:solidFill>
                  <a:schemeClr val="tx1"/>
                </a:solidFill>
                <a:latin typeface="Times New Roman" pitchFamily="18" charset="0"/>
                <a:cs typeface="Times New Roman" pitchFamily="18" charset="0"/>
              </a:rPr>
              <a:t>n (no of items): 7</a:t>
            </a:r>
            <a:endParaRPr b="1" u="sng" dirty="0">
              <a:solidFill>
                <a:schemeClr val="tx1"/>
              </a:solidFill>
              <a:latin typeface="Times New Roman" pitchFamily="18" charset="0"/>
              <a:cs typeface="Times New Roman" pitchFamily="18"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E7D1E7D5-AD0D-435D-BCB8-5C24ED206073}" type="datetime1">
              <a:rPr lang="en-US" smtClean="0"/>
              <a:t>6/21/24</a:t>
            </a:fld>
            <a:endParaRPr lang="en-US"/>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30</a:t>
            </a:fld>
            <a:endParaRPr lang="en-US"/>
          </a:p>
        </p:txBody>
      </p:sp>
    </p:spTree>
    <p:extLst>
      <p:ext uri="{BB962C8B-B14F-4D97-AF65-F5344CB8AC3E}">
        <p14:creationId xmlns:p14="http://schemas.microsoft.com/office/powerpoint/2010/main" val="16009764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297454" y="1"/>
            <a:ext cx="8538073" cy="566530"/>
          </a:xfrm>
          <a:prstGeom prst="rect">
            <a:avLst/>
          </a:prstGeom>
          <a:noFill/>
          <a:ln>
            <a:noFill/>
          </a:ln>
        </p:spPr>
        <p:txBody>
          <a:bodyPr spcFirstLastPara="1" wrap="square" lIns="68575" tIns="34275" rIns="68575" bIns="34275" anchor="ctr" anchorCtr="0">
            <a:noAutofit/>
          </a:bodyPr>
          <a:lstStyle/>
          <a:p>
            <a:br>
              <a:rPr lang="en-US" b="1" dirty="0"/>
            </a:br>
            <a:r>
              <a:rPr lang="en-US" b="1" dirty="0">
                <a:solidFill>
                  <a:schemeClr val="tx1"/>
                </a:solidFill>
              </a:rPr>
              <a:t>First approach:</a:t>
            </a:r>
            <a:br>
              <a:rPr lang="en-US" dirty="0"/>
            </a:br>
            <a:endParaRPr b="1" dirty="0"/>
          </a:p>
        </p:txBody>
      </p:sp>
      <p:sp>
        <p:nvSpPr>
          <p:cNvPr id="137" name="Google Shape;137;p21"/>
          <p:cNvSpPr txBox="1">
            <a:spLocks noGrp="1"/>
          </p:cNvSpPr>
          <p:nvPr>
            <p:ph type="body" idx="1"/>
          </p:nvPr>
        </p:nvSpPr>
        <p:spPr>
          <a:xfrm>
            <a:off x="297455" y="606287"/>
            <a:ext cx="8521110" cy="4045226"/>
          </a:xfrm>
          <a:prstGeom prst="rect">
            <a:avLst/>
          </a:prstGeom>
          <a:noFill/>
          <a:ln>
            <a:noFill/>
          </a:ln>
        </p:spPr>
        <p:txBody>
          <a:bodyPr spcFirstLastPara="1" wrap="square" lIns="68575" tIns="34275" rIns="68575" bIns="34275" anchor="t" anchorCtr="0">
            <a:noAutofit/>
          </a:bodyPr>
          <a:lstStyle/>
          <a:p>
            <a:pPr algn="just"/>
            <a:endParaRPr lang="en-US" sz="2000" dirty="0">
              <a:solidFill>
                <a:schemeClr val="tx1"/>
              </a:solidFill>
              <a:latin typeface="Times New Roman" pitchFamily="18" charset="0"/>
              <a:cs typeface="Times New Roman" pitchFamily="18" charset="0"/>
            </a:endParaRPr>
          </a:p>
          <a:p>
            <a:pPr algn="just"/>
            <a:endParaRPr lang="en-US" sz="2000" dirty="0">
              <a:solidFill>
                <a:schemeClr val="tx1"/>
              </a:solidFill>
              <a:latin typeface="Times New Roman" pitchFamily="18" charset="0"/>
              <a:cs typeface="Times New Roman" pitchFamily="18" charset="0"/>
            </a:endParaRPr>
          </a:p>
          <a:p>
            <a:pPr algn="just"/>
            <a:endParaRPr lang="en-US" sz="2000" dirty="0">
              <a:solidFill>
                <a:schemeClr val="tx1"/>
              </a:solidFill>
              <a:latin typeface="Times New Roman" pitchFamily="18" charset="0"/>
              <a:cs typeface="Times New Roman" pitchFamily="18" charset="0"/>
            </a:endParaRPr>
          </a:p>
          <a:p>
            <a:pPr algn="just"/>
            <a:endParaRPr lang="en-US" sz="2000" dirty="0">
              <a:solidFill>
                <a:schemeClr val="tx1"/>
              </a:solidFill>
              <a:latin typeface="Times New Roman" pitchFamily="18" charset="0"/>
              <a:cs typeface="Times New Roman" pitchFamily="18" charset="0"/>
            </a:endParaRPr>
          </a:p>
          <a:p>
            <a:pPr algn="just"/>
            <a:endParaRPr lang="en-US" sz="2000" dirty="0">
              <a:solidFill>
                <a:schemeClr val="tx1"/>
              </a:solidFill>
              <a:latin typeface="Times New Roman" pitchFamily="18" charset="0"/>
              <a:cs typeface="Times New Roman" pitchFamily="18" charset="0"/>
            </a:endParaRPr>
          </a:p>
          <a:p>
            <a:pPr algn="just"/>
            <a:endParaRPr lang="en-US" sz="2000" dirty="0">
              <a:solidFill>
                <a:schemeClr val="tx1"/>
              </a:solidFill>
              <a:latin typeface="Times New Roman" pitchFamily="18" charset="0"/>
              <a:cs typeface="Times New Roman" pitchFamily="18" charset="0"/>
            </a:endParaRPr>
          </a:p>
          <a:p>
            <a:pPr algn="just"/>
            <a:endParaRPr lang="en-US" sz="2000" dirty="0">
              <a:solidFill>
                <a:schemeClr val="tx1"/>
              </a:solidFill>
              <a:latin typeface="Times New Roman" pitchFamily="18" charset="0"/>
              <a:cs typeface="Times New Roman" pitchFamily="18" charset="0"/>
            </a:endParaRPr>
          </a:p>
          <a:p>
            <a:pPr algn="just"/>
            <a:endParaRPr lang="en-US" sz="2000" dirty="0">
              <a:solidFill>
                <a:schemeClr val="tx1"/>
              </a:solidFill>
              <a:latin typeface="Times New Roman" pitchFamily="18" charset="0"/>
              <a:cs typeface="Times New Roman" pitchFamily="18" charset="0"/>
            </a:endParaRPr>
          </a:p>
          <a:p>
            <a:pPr algn="just"/>
            <a:endParaRPr lang="en-US" sz="2000" dirty="0">
              <a:solidFill>
                <a:schemeClr val="tx1"/>
              </a:solidFill>
              <a:latin typeface="Times New Roman" pitchFamily="18" charset="0"/>
              <a:cs typeface="Times New Roman" pitchFamily="18" charset="0"/>
            </a:endParaRPr>
          </a:p>
          <a:p>
            <a:pPr algn="just"/>
            <a:r>
              <a:rPr lang="en-GB" sz="2000" dirty="0">
                <a:solidFill>
                  <a:schemeClr val="tx1"/>
                </a:solidFill>
                <a:latin typeface="Calibri" pitchFamily="34" charset="0"/>
                <a:cs typeface="Calibri" pitchFamily="34" charset="0"/>
              </a:rPr>
              <a:t>The total profit would be equal to (15 + 10 + 9 + 8 + 5.25) = 47.25</a:t>
            </a:r>
            <a:endParaRPr sz="2000" dirty="0">
              <a:solidFill>
                <a:schemeClr val="tx1"/>
              </a:solidFill>
              <a:latin typeface="Calibri" pitchFamily="34" charset="0"/>
              <a:cs typeface="Calibri" pitchFamily="34"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49A59B7F-26D9-4DCD-AE67-29FF29AAB296}" type="datetime1">
              <a:rPr lang="en-US" smtClean="0"/>
              <a:t>6/21/24</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1325385134"/>
              </p:ext>
            </p:extLst>
          </p:nvPr>
        </p:nvGraphicFramePr>
        <p:xfrm>
          <a:off x="824948" y="894522"/>
          <a:ext cx="7245624" cy="2971801"/>
        </p:xfrm>
        <a:graphic>
          <a:graphicData uri="http://schemas.openxmlformats.org/drawingml/2006/table">
            <a:tbl>
              <a:tblPr firstRow="1" bandRow="1">
                <a:tableStyleId>{5C22544A-7EE6-4342-B048-85BDC9FD1C3A}</a:tableStyleId>
              </a:tblPr>
              <a:tblGrid>
                <a:gridCol w="1811406">
                  <a:extLst>
                    <a:ext uri="{9D8B030D-6E8A-4147-A177-3AD203B41FA5}">
                      <a16:colId xmlns:a16="http://schemas.microsoft.com/office/drawing/2014/main" val="20000"/>
                    </a:ext>
                  </a:extLst>
                </a:gridCol>
                <a:gridCol w="1811406">
                  <a:extLst>
                    <a:ext uri="{9D8B030D-6E8A-4147-A177-3AD203B41FA5}">
                      <a16:colId xmlns:a16="http://schemas.microsoft.com/office/drawing/2014/main" val="20001"/>
                    </a:ext>
                  </a:extLst>
                </a:gridCol>
                <a:gridCol w="1811406">
                  <a:extLst>
                    <a:ext uri="{9D8B030D-6E8A-4147-A177-3AD203B41FA5}">
                      <a16:colId xmlns:a16="http://schemas.microsoft.com/office/drawing/2014/main" val="20002"/>
                    </a:ext>
                  </a:extLst>
                </a:gridCol>
                <a:gridCol w="1811406">
                  <a:extLst>
                    <a:ext uri="{9D8B030D-6E8A-4147-A177-3AD203B41FA5}">
                      <a16:colId xmlns:a16="http://schemas.microsoft.com/office/drawing/2014/main" val="20003"/>
                    </a:ext>
                  </a:extLst>
                </a:gridCol>
              </a:tblGrid>
              <a:tr h="707276">
                <a:tc>
                  <a:txBody>
                    <a:bodyPr/>
                    <a:lstStyle/>
                    <a:p>
                      <a:pPr algn="just" fontAlgn="t"/>
                      <a:r>
                        <a:rPr lang="en-US" dirty="0">
                          <a:solidFill>
                            <a:srgbClr val="333333"/>
                          </a:solidFill>
                          <a:effectLst/>
                          <a:latin typeface="inter-regular"/>
                        </a:rPr>
                        <a:t>Object</a:t>
                      </a:r>
                    </a:p>
                  </a:txBody>
                  <a:tcPr marL="76200" marR="76200" marT="76200" marB="76200"/>
                </a:tc>
                <a:tc>
                  <a:txBody>
                    <a:bodyPr/>
                    <a:lstStyle/>
                    <a:p>
                      <a:pPr algn="just" fontAlgn="t"/>
                      <a:r>
                        <a:rPr lang="en-US">
                          <a:solidFill>
                            <a:srgbClr val="333333"/>
                          </a:solidFill>
                          <a:effectLst/>
                          <a:latin typeface="inter-regular"/>
                        </a:rPr>
                        <a:t>Profit</a:t>
                      </a:r>
                    </a:p>
                  </a:txBody>
                  <a:tcPr marL="76200" marR="76200" marT="76200" marB="76200"/>
                </a:tc>
                <a:tc>
                  <a:txBody>
                    <a:bodyPr/>
                    <a:lstStyle/>
                    <a:p>
                      <a:pPr algn="just" fontAlgn="t"/>
                      <a:r>
                        <a:rPr lang="en-US">
                          <a:solidFill>
                            <a:srgbClr val="333333"/>
                          </a:solidFill>
                          <a:effectLst/>
                          <a:latin typeface="inter-regular"/>
                        </a:rPr>
                        <a:t>Weight</a:t>
                      </a:r>
                    </a:p>
                  </a:txBody>
                  <a:tcPr marL="76200" marR="76200" marT="76200" marB="76200"/>
                </a:tc>
                <a:tc>
                  <a:txBody>
                    <a:bodyPr/>
                    <a:lstStyle/>
                    <a:p>
                      <a:pPr algn="just" fontAlgn="t"/>
                      <a:r>
                        <a:rPr lang="en-US">
                          <a:solidFill>
                            <a:srgbClr val="333333"/>
                          </a:solidFill>
                          <a:effectLst/>
                          <a:latin typeface="inter-regular"/>
                        </a:rPr>
                        <a:t>Remaining weight</a:t>
                      </a:r>
                    </a:p>
                  </a:txBody>
                  <a:tcPr marL="76200" marR="76200" marT="76200" marB="76200"/>
                </a:tc>
                <a:extLst>
                  <a:ext uri="{0D108BD9-81ED-4DB2-BD59-A6C34878D82A}">
                    <a16:rowId xmlns:a16="http://schemas.microsoft.com/office/drawing/2014/main" val="10000"/>
                  </a:ext>
                </a:extLst>
              </a:tr>
              <a:tr h="452905">
                <a:tc>
                  <a:txBody>
                    <a:bodyPr/>
                    <a:lstStyle/>
                    <a:p>
                      <a:pPr algn="ctr" fontAlgn="t"/>
                      <a:r>
                        <a:rPr lang="en-US" sz="1800" dirty="0">
                          <a:solidFill>
                            <a:srgbClr val="333333"/>
                          </a:solidFill>
                          <a:effectLst/>
                          <a:latin typeface="inter-regular"/>
                        </a:rPr>
                        <a:t>3</a:t>
                      </a:r>
                    </a:p>
                  </a:txBody>
                  <a:tcPr marL="76200" marR="76200" marT="76200" marB="76200"/>
                </a:tc>
                <a:tc>
                  <a:txBody>
                    <a:bodyPr/>
                    <a:lstStyle/>
                    <a:p>
                      <a:pPr algn="ctr" fontAlgn="t"/>
                      <a:r>
                        <a:rPr lang="en-US" sz="1800" dirty="0">
                          <a:solidFill>
                            <a:srgbClr val="333333"/>
                          </a:solidFill>
                          <a:effectLst/>
                          <a:latin typeface="inter-regular"/>
                        </a:rPr>
                        <a:t>15</a:t>
                      </a:r>
                    </a:p>
                  </a:txBody>
                  <a:tcPr marL="76200" marR="76200" marT="76200" marB="76200"/>
                </a:tc>
                <a:tc>
                  <a:txBody>
                    <a:bodyPr/>
                    <a:lstStyle/>
                    <a:p>
                      <a:pPr algn="ctr" fontAlgn="t"/>
                      <a:r>
                        <a:rPr lang="en-US" sz="1800">
                          <a:solidFill>
                            <a:srgbClr val="333333"/>
                          </a:solidFill>
                          <a:effectLst/>
                          <a:latin typeface="inter-regular"/>
                        </a:rPr>
                        <a:t>5</a:t>
                      </a:r>
                    </a:p>
                  </a:txBody>
                  <a:tcPr marL="76200" marR="76200" marT="76200" marB="76200"/>
                </a:tc>
                <a:tc>
                  <a:txBody>
                    <a:bodyPr/>
                    <a:lstStyle/>
                    <a:p>
                      <a:pPr algn="ctr" fontAlgn="t"/>
                      <a:r>
                        <a:rPr lang="en-US" sz="1800">
                          <a:solidFill>
                            <a:srgbClr val="333333"/>
                          </a:solidFill>
                          <a:effectLst/>
                          <a:latin typeface="inter-regular"/>
                        </a:rPr>
                        <a:t>15 - 5 = 10</a:t>
                      </a:r>
                    </a:p>
                  </a:txBody>
                  <a:tcPr marL="76200" marR="76200" marT="76200" marB="76200"/>
                </a:tc>
                <a:extLst>
                  <a:ext uri="{0D108BD9-81ED-4DB2-BD59-A6C34878D82A}">
                    <a16:rowId xmlns:a16="http://schemas.microsoft.com/office/drawing/2014/main" val="10001"/>
                  </a:ext>
                </a:extLst>
              </a:tr>
              <a:tr h="452905">
                <a:tc>
                  <a:txBody>
                    <a:bodyPr/>
                    <a:lstStyle/>
                    <a:p>
                      <a:pPr algn="ctr" fontAlgn="t"/>
                      <a:r>
                        <a:rPr lang="en-US" sz="1800" dirty="0">
                          <a:solidFill>
                            <a:srgbClr val="333333"/>
                          </a:solidFill>
                          <a:effectLst/>
                          <a:latin typeface="inter-regular"/>
                        </a:rPr>
                        <a:t>2</a:t>
                      </a:r>
                    </a:p>
                  </a:txBody>
                  <a:tcPr marL="76200" marR="76200" marT="76200" marB="76200"/>
                </a:tc>
                <a:tc>
                  <a:txBody>
                    <a:bodyPr/>
                    <a:lstStyle/>
                    <a:p>
                      <a:pPr algn="ctr" fontAlgn="t"/>
                      <a:r>
                        <a:rPr lang="en-US" sz="1800">
                          <a:solidFill>
                            <a:srgbClr val="333333"/>
                          </a:solidFill>
                          <a:effectLst/>
                          <a:latin typeface="inter-regular"/>
                        </a:rPr>
                        <a:t>10</a:t>
                      </a:r>
                    </a:p>
                  </a:txBody>
                  <a:tcPr marL="76200" marR="76200" marT="76200" marB="76200"/>
                </a:tc>
                <a:tc>
                  <a:txBody>
                    <a:bodyPr/>
                    <a:lstStyle/>
                    <a:p>
                      <a:pPr algn="ctr" fontAlgn="t"/>
                      <a:r>
                        <a:rPr lang="en-US" sz="1800">
                          <a:solidFill>
                            <a:srgbClr val="333333"/>
                          </a:solidFill>
                          <a:effectLst/>
                          <a:latin typeface="inter-regular"/>
                        </a:rPr>
                        <a:t>3</a:t>
                      </a:r>
                    </a:p>
                  </a:txBody>
                  <a:tcPr marL="76200" marR="76200" marT="76200" marB="76200"/>
                </a:tc>
                <a:tc>
                  <a:txBody>
                    <a:bodyPr/>
                    <a:lstStyle/>
                    <a:p>
                      <a:pPr algn="ctr" fontAlgn="t"/>
                      <a:r>
                        <a:rPr lang="en-US" sz="1800" dirty="0">
                          <a:solidFill>
                            <a:srgbClr val="333333"/>
                          </a:solidFill>
                          <a:effectLst/>
                          <a:latin typeface="inter-regular"/>
                        </a:rPr>
                        <a:t>10 - 3 = 7</a:t>
                      </a:r>
                    </a:p>
                  </a:txBody>
                  <a:tcPr marL="76200" marR="76200" marT="76200" marB="76200"/>
                </a:tc>
                <a:extLst>
                  <a:ext uri="{0D108BD9-81ED-4DB2-BD59-A6C34878D82A}">
                    <a16:rowId xmlns:a16="http://schemas.microsoft.com/office/drawing/2014/main" val="10002"/>
                  </a:ext>
                </a:extLst>
              </a:tr>
              <a:tr h="452905">
                <a:tc>
                  <a:txBody>
                    <a:bodyPr/>
                    <a:lstStyle/>
                    <a:p>
                      <a:pPr algn="ctr" fontAlgn="t"/>
                      <a:r>
                        <a:rPr lang="en-US" sz="1800" dirty="0">
                          <a:solidFill>
                            <a:srgbClr val="333333"/>
                          </a:solidFill>
                          <a:effectLst/>
                          <a:latin typeface="inter-regular"/>
                        </a:rPr>
                        <a:t>6</a:t>
                      </a:r>
                    </a:p>
                  </a:txBody>
                  <a:tcPr marL="76200" marR="76200" marT="76200" marB="76200"/>
                </a:tc>
                <a:tc>
                  <a:txBody>
                    <a:bodyPr/>
                    <a:lstStyle/>
                    <a:p>
                      <a:pPr algn="ctr" fontAlgn="t"/>
                      <a:r>
                        <a:rPr lang="en-US" sz="1800" dirty="0">
                          <a:solidFill>
                            <a:srgbClr val="333333"/>
                          </a:solidFill>
                          <a:effectLst/>
                          <a:latin typeface="inter-regular"/>
                        </a:rPr>
                        <a:t>9</a:t>
                      </a:r>
                    </a:p>
                  </a:txBody>
                  <a:tcPr marL="76200" marR="76200" marT="76200" marB="76200"/>
                </a:tc>
                <a:tc>
                  <a:txBody>
                    <a:bodyPr/>
                    <a:lstStyle/>
                    <a:p>
                      <a:pPr algn="ctr" fontAlgn="t"/>
                      <a:r>
                        <a:rPr lang="en-US" sz="1800">
                          <a:solidFill>
                            <a:srgbClr val="333333"/>
                          </a:solidFill>
                          <a:effectLst/>
                          <a:latin typeface="inter-regular"/>
                        </a:rPr>
                        <a:t>3</a:t>
                      </a:r>
                    </a:p>
                  </a:txBody>
                  <a:tcPr marL="76200" marR="76200" marT="76200" marB="76200"/>
                </a:tc>
                <a:tc>
                  <a:txBody>
                    <a:bodyPr/>
                    <a:lstStyle/>
                    <a:p>
                      <a:pPr algn="ctr" fontAlgn="t"/>
                      <a:r>
                        <a:rPr lang="en-US" sz="1800">
                          <a:solidFill>
                            <a:srgbClr val="333333"/>
                          </a:solidFill>
                          <a:effectLst/>
                          <a:latin typeface="inter-regular"/>
                        </a:rPr>
                        <a:t>7 - 3 = 4</a:t>
                      </a:r>
                    </a:p>
                  </a:txBody>
                  <a:tcPr marL="76200" marR="76200" marT="76200" marB="76200"/>
                </a:tc>
                <a:extLst>
                  <a:ext uri="{0D108BD9-81ED-4DB2-BD59-A6C34878D82A}">
                    <a16:rowId xmlns:a16="http://schemas.microsoft.com/office/drawing/2014/main" val="10003"/>
                  </a:ext>
                </a:extLst>
              </a:tr>
              <a:tr h="452905">
                <a:tc>
                  <a:txBody>
                    <a:bodyPr/>
                    <a:lstStyle/>
                    <a:p>
                      <a:pPr algn="ctr" fontAlgn="t"/>
                      <a:r>
                        <a:rPr lang="en-US" sz="1800">
                          <a:solidFill>
                            <a:srgbClr val="333333"/>
                          </a:solidFill>
                          <a:effectLst/>
                          <a:latin typeface="inter-regular"/>
                        </a:rPr>
                        <a:t>5</a:t>
                      </a:r>
                    </a:p>
                  </a:txBody>
                  <a:tcPr marL="76200" marR="76200" marT="76200" marB="76200"/>
                </a:tc>
                <a:tc>
                  <a:txBody>
                    <a:bodyPr/>
                    <a:lstStyle/>
                    <a:p>
                      <a:pPr algn="ctr" fontAlgn="t"/>
                      <a:r>
                        <a:rPr lang="en-US" sz="1800" dirty="0">
                          <a:solidFill>
                            <a:srgbClr val="333333"/>
                          </a:solidFill>
                          <a:effectLst/>
                          <a:latin typeface="inter-regular"/>
                        </a:rPr>
                        <a:t>8</a:t>
                      </a:r>
                    </a:p>
                  </a:txBody>
                  <a:tcPr marL="76200" marR="76200" marT="76200" marB="76200"/>
                </a:tc>
                <a:tc>
                  <a:txBody>
                    <a:bodyPr/>
                    <a:lstStyle/>
                    <a:p>
                      <a:pPr algn="ctr" fontAlgn="t"/>
                      <a:r>
                        <a:rPr lang="en-US" sz="1800" dirty="0">
                          <a:solidFill>
                            <a:srgbClr val="333333"/>
                          </a:solidFill>
                          <a:effectLst/>
                          <a:latin typeface="inter-regular"/>
                        </a:rPr>
                        <a:t>1</a:t>
                      </a:r>
                    </a:p>
                  </a:txBody>
                  <a:tcPr marL="76200" marR="76200" marT="76200" marB="76200"/>
                </a:tc>
                <a:tc>
                  <a:txBody>
                    <a:bodyPr/>
                    <a:lstStyle/>
                    <a:p>
                      <a:pPr algn="ctr" fontAlgn="t"/>
                      <a:r>
                        <a:rPr lang="en-US" sz="1800">
                          <a:solidFill>
                            <a:srgbClr val="333333"/>
                          </a:solidFill>
                          <a:effectLst/>
                          <a:latin typeface="inter-regular"/>
                        </a:rPr>
                        <a:t>4 - 1 = 3</a:t>
                      </a:r>
                    </a:p>
                  </a:txBody>
                  <a:tcPr marL="76200" marR="76200" marT="76200" marB="76200"/>
                </a:tc>
                <a:extLst>
                  <a:ext uri="{0D108BD9-81ED-4DB2-BD59-A6C34878D82A}">
                    <a16:rowId xmlns:a16="http://schemas.microsoft.com/office/drawing/2014/main" val="10004"/>
                  </a:ext>
                </a:extLst>
              </a:tr>
              <a:tr h="452905">
                <a:tc>
                  <a:txBody>
                    <a:bodyPr/>
                    <a:lstStyle/>
                    <a:p>
                      <a:pPr algn="ctr" fontAlgn="t"/>
                      <a:r>
                        <a:rPr lang="en-US" sz="1800">
                          <a:solidFill>
                            <a:srgbClr val="333333"/>
                          </a:solidFill>
                          <a:effectLst/>
                          <a:latin typeface="inter-regular"/>
                        </a:rPr>
                        <a:t>7</a:t>
                      </a:r>
                    </a:p>
                  </a:txBody>
                  <a:tcPr marL="76200" marR="76200" marT="76200" marB="76200"/>
                </a:tc>
                <a:tc>
                  <a:txBody>
                    <a:bodyPr/>
                    <a:lstStyle/>
                    <a:p>
                      <a:pPr algn="ctr" fontAlgn="t"/>
                      <a:r>
                        <a:rPr lang="en-US" sz="1800">
                          <a:solidFill>
                            <a:srgbClr val="333333"/>
                          </a:solidFill>
                          <a:effectLst/>
                          <a:latin typeface="inter-regular"/>
                        </a:rPr>
                        <a:t>7 * ¾ = 5.25</a:t>
                      </a:r>
                    </a:p>
                  </a:txBody>
                  <a:tcPr marL="76200" marR="76200" marT="76200" marB="76200"/>
                </a:tc>
                <a:tc>
                  <a:txBody>
                    <a:bodyPr/>
                    <a:lstStyle/>
                    <a:p>
                      <a:pPr algn="ctr" fontAlgn="t"/>
                      <a:r>
                        <a:rPr lang="en-US" sz="1800" dirty="0">
                          <a:solidFill>
                            <a:srgbClr val="333333"/>
                          </a:solidFill>
                          <a:effectLst/>
                          <a:latin typeface="inter-regular"/>
                        </a:rPr>
                        <a:t>3</a:t>
                      </a:r>
                    </a:p>
                  </a:txBody>
                  <a:tcPr marL="76200" marR="76200" marT="76200" marB="76200"/>
                </a:tc>
                <a:tc>
                  <a:txBody>
                    <a:bodyPr/>
                    <a:lstStyle/>
                    <a:p>
                      <a:pPr algn="ctr" fontAlgn="t"/>
                      <a:r>
                        <a:rPr lang="en-US" sz="1800" dirty="0">
                          <a:solidFill>
                            <a:srgbClr val="333333"/>
                          </a:solidFill>
                          <a:effectLst/>
                          <a:latin typeface="inter-regular"/>
                        </a:rPr>
                        <a:t>3 - 3 = 0</a:t>
                      </a:r>
                    </a:p>
                  </a:txBody>
                  <a:tcPr marL="76200" marR="76200" marT="76200" marB="76200"/>
                </a:tc>
                <a:extLst>
                  <a:ext uri="{0D108BD9-81ED-4DB2-BD59-A6C34878D82A}">
                    <a16:rowId xmlns:a16="http://schemas.microsoft.com/office/drawing/2014/main" val="10005"/>
                  </a:ext>
                </a:extLst>
              </a:tr>
            </a:tbl>
          </a:graphicData>
        </a:graphic>
      </p:graphicFrame>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31</a:t>
            </a:fld>
            <a:endParaRPr lang="en-US"/>
          </a:p>
        </p:txBody>
      </p:sp>
    </p:spTree>
    <p:extLst>
      <p:ext uri="{BB962C8B-B14F-4D97-AF65-F5344CB8AC3E}">
        <p14:creationId xmlns:p14="http://schemas.microsoft.com/office/powerpoint/2010/main" val="17970064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297454" y="0"/>
            <a:ext cx="8538073" cy="496957"/>
          </a:xfrm>
          <a:prstGeom prst="rect">
            <a:avLst/>
          </a:prstGeom>
          <a:noFill/>
          <a:ln>
            <a:noFill/>
          </a:ln>
        </p:spPr>
        <p:txBody>
          <a:bodyPr spcFirstLastPara="1" wrap="square" lIns="68575" tIns="34275" rIns="68575" bIns="34275" anchor="ctr" anchorCtr="0">
            <a:noAutofit/>
          </a:bodyPr>
          <a:lstStyle/>
          <a:p>
            <a:br>
              <a:rPr lang="en-US" sz="3200" dirty="0"/>
            </a:br>
            <a:r>
              <a:rPr lang="en-US" sz="3200" b="1" dirty="0">
                <a:solidFill>
                  <a:schemeClr val="tx1"/>
                </a:solidFill>
              </a:rPr>
              <a:t>Second approach:</a:t>
            </a:r>
            <a:br>
              <a:rPr lang="en-US" sz="3200" dirty="0"/>
            </a:br>
            <a:endParaRPr sz="3200" dirty="0">
              <a:latin typeface="Times New Roman" pitchFamily="18" charset="0"/>
              <a:cs typeface="Times New Roman" pitchFamily="18" charset="0"/>
            </a:endParaRPr>
          </a:p>
        </p:txBody>
      </p:sp>
      <p:sp>
        <p:nvSpPr>
          <p:cNvPr id="137" name="Google Shape;137;p21"/>
          <p:cNvSpPr txBox="1">
            <a:spLocks noGrp="1"/>
          </p:cNvSpPr>
          <p:nvPr>
            <p:ph type="body" idx="1"/>
          </p:nvPr>
        </p:nvSpPr>
        <p:spPr>
          <a:xfrm>
            <a:off x="188842" y="546651"/>
            <a:ext cx="8955157" cy="4005471"/>
          </a:xfrm>
          <a:prstGeom prst="rect">
            <a:avLst/>
          </a:prstGeom>
          <a:noFill/>
          <a:ln>
            <a:noFill/>
          </a:ln>
        </p:spPr>
        <p:txBody>
          <a:bodyPr spcFirstLastPara="1" wrap="square" lIns="68575" tIns="34275" rIns="68575" bIns="34275" anchor="t" anchorCtr="0">
            <a:noAutofit/>
          </a:bodyPr>
          <a:lstStyle/>
          <a:p>
            <a:pPr marL="139700" indent="0" algn="just">
              <a:buNone/>
            </a:pPr>
            <a:r>
              <a:rPr lang="en-GB" dirty="0">
                <a:solidFill>
                  <a:schemeClr val="tx1"/>
                </a:solidFill>
                <a:latin typeface="Times New Roman" pitchFamily="18" charset="0"/>
                <a:cs typeface="Times New Roman" pitchFamily="18" charset="0"/>
              </a:rPr>
              <a:t>The second approach is to select the item based on the minimum weight.</a:t>
            </a:r>
          </a:p>
          <a:p>
            <a:pPr marL="139700" indent="0" algn="just">
              <a:buNone/>
            </a:pPr>
            <a:endParaRPr dirty="0">
              <a:solidFill>
                <a:schemeClr val="tx1"/>
              </a:solidFill>
              <a:latin typeface="Times New Roman" pitchFamily="18" charset="0"/>
              <a:cs typeface="Times New Roman" pitchFamily="18"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0E8E4F5B-BCB9-4F20-9050-D0B1A338A025}" type="datetime1">
              <a:rPr lang="en-US" smtClean="0"/>
              <a:t>6/21/24</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3158433986"/>
              </p:ext>
            </p:extLst>
          </p:nvPr>
        </p:nvGraphicFramePr>
        <p:xfrm>
          <a:off x="675860" y="1046645"/>
          <a:ext cx="5844212" cy="3688080"/>
        </p:xfrm>
        <a:graphic>
          <a:graphicData uri="http://schemas.openxmlformats.org/drawingml/2006/table">
            <a:tbl>
              <a:tblPr firstRow="1" bandRow="1">
                <a:tableStyleId>{5C22544A-7EE6-4342-B048-85BDC9FD1C3A}</a:tableStyleId>
              </a:tblPr>
              <a:tblGrid>
                <a:gridCol w="1461053">
                  <a:extLst>
                    <a:ext uri="{9D8B030D-6E8A-4147-A177-3AD203B41FA5}">
                      <a16:colId xmlns:a16="http://schemas.microsoft.com/office/drawing/2014/main" val="20000"/>
                    </a:ext>
                  </a:extLst>
                </a:gridCol>
                <a:gridCol w="1461053">
                  <a:extLst>
                    <a:ext uri="{9D8B030D-6E8A-4147-A177-3AD203B41FA5}">
                      <a16:colId xmlns:a16="http://schemas.microsoft.com/office/drawing/2014/main" val="20001"/>
                    </a:ext>
                  </a:extLst>
                </a:gridCol>
                <a:gridCol w="1461053">
                  <a:extLst>
                    <a:ext uri="{9D8B030D-6E8A-4147-A177-3AD203B41FA5}">
                      <a16:colId xmlns:a16="http://schemas.microsoft.com/office/drawing/2014/main" val="20002"/>
                    </a:ext>
                  </a:extLst>
                </a:gridCol>
                <a:gridCol w="1461053">
                  <a:extLst>
                    <a:ext uri="{9D8B030D-6E8A-4147-A177-3AD203B41FA5}">
                      <a16:colId xmlns:a16="http://schemas.microsoft.com/office/drawing/2014/main" val="20003"/>
                    </a:ext>
                  </a:extLst>
                </a:gridCol>
              </a:tblGrid>
              <a:tr h="664441">
                <a:tc>
                  <a:txBody>
                    <a:bodyPr/>
                    <a:lstStyle/>
                    <a:p>
                      <a:pPr algn="ctr" fontAlgn="t"/>
                      <a:r>
                        <a:rPr lang="en-US" sz="1800" dirty="0">
                          <a:solidFill>
                            <a:srgbClr val="333333"/>
                          </a:solidFill>
                          <a:effectLst/>
                          <a:latin typeface="inter-regular"/>
                        </a:rPr>
                        <a:t>Object</a:t>
                      </a:r>
                    </a:p>
                  </a:txBody>
                  <a:tcPr marL="76200" marR="76200" marT="76200" marB="76200"/>
                </a:tc>
                <a:tc>
                  <a:txBody>
                    <a:bodyPr/>
                    <a:lstStyle/>
                    <a:p>
                      <a:pPr algn="ctr" fontAlgn="t"/>
                      <a:r>
                        <a:rPr lang="en-US" sz="1800">
                          <a:solidFill>
                            <a:srgbClr val="333333"/>
                          </a:solidFill>
                          <a:effectLst/>
                          <a:latin typeface="inter-regular"/>
                        </a:rPr>
                        <a:t>Profit</a:t>
                      </a:r>
                    </a:p>
                  </a:txBody>
                  <a:tcPr marL="76200" marR="76200" marT="76200" marB="76200"/>
                </a:tc>
                <a:tc>
                  <a:txBody>
                    <a:bodyPr/>
                    <a:lstStyle/>
                    <a:p>
                      <a:pPr algn="ctr" fontAlgn="t"/>
                      <a:r>
                        <a:rPr lang="en-US" sz="1800">
                          <a:solidFill>
                            <a:srgbClr val="333333"/>
                          </a:solidFill>
                          <a:effectLst/>
                          <a:latin typeface="inter-regular"/>
                        </a:rPr>
                        <a:t>Weight</a:t>
                      </a:r>
                    </a:p>
                  </a:txBody>
                  <a:tcPr marL="76200" marR="76200" marT="76200" marB="76200"/>
                </a:tc>
                <a:tc>
                  <a:txBody>
                    <a:bodyPr/>
                    <a:lstStyle/>
                    <a:p>
                      <a:pPr algn="ctr" fontAlgn="t"/>
                      <a:r>
                        <a:rPr lang="en-US" sz="1800">
                          <a:solidFill>
                            <a:srgbClr val="333333"/>
                          </a:solidFill>
                          <a:effectLst/>
                          <a:latin typeface="inter-regular"/>
                        </a:rPr>
                        <a:t>Remaining weight</a:t>
                      </a:r>
                    </a:p>
                  </a:txBody>
                  <a:tcPr marL="76200" marR="76200" marT="76200" marB="76200"/>
                </a:tc>
                <a:extLst>
                  <a:ext uri="{0D108BD9-81ED-4DB2-BD59-A6C34878D82A}">
                    <a16:rowId xmlns:a16="http://schemas.microsoft.com/office/drawing/2014/main" val="10000"/>
                  </a:ext>
                </a:extLst>
              </a:tr>
              <a:tr h="404442">
                <a:tc>
                  <a:txBody>
                    <a:bodyPr/>
                    <a:lstStyle/>
                    <a:p>
                      <a:pPr algn="ctr" fontAlgn="t"/>
                      <a:r>
                        <a:rPr lang="en-US" sz="1800">
                          <a:solidFill>
                            <a:srgbClr val="333333"/>
                          </a:solidFill>
                          <a:effectLst/>
                          <a:latin typeface="inter-regular"/>
                        </a:rPr>
                        <a:t>1</a:t>
                      </a:r>
                    </a:p>
                  </a:txBody>
                  <a:tcPr marL="76200" marR="76200" marT="76200" marB="76200"/>
                </a:tc>
                <a:tc>
                  <a:txBody>
                    <a:bodyPr/>
                    <a:lstStyle/>
                    <a:p>
                      <a:pPr algn="ctr" fontAlgn="t"/>
                      <a:r>
                        <a:rPr lang="en-US" sz="1800">
                          <a:solidFill>
                            <a:srgbClr val="333333"/>
                          </a:solidFill>
                          <a:effectLst/>
                          <a:latin typeface="inter-regular"/>
                        </a:rPr>
                        <a:t>5</a:t>
                      </a:r>
                    </a:p>
                  </a:txBody>
                  <a:tcPr marL="76200" marR="76200" marT="76200" marB="76200"/>
                </a:tc>
                <a:tc>
                  <a:txBody>
                    <a:bodyPr/>
                    <a:lstStyle/>
                    <a:p>
                      <a:pPr algn="ctr" fontAlgn="t"/>
                      <a:r>
                        <a:rPr lang="en-US" sz="1800">
                          <a:solidFill>
                            <a:srgbClr val="333333"/>
                          </a:solidFill>
                          <a:effectLst/>
                          <a:latin typeface="inter-regular"/>
                        </a:rPr>
                        <a:t>1</a:t>
                      </a:r>
                    </a:p>
                  </a:txBody>
                  <a:tcPr marL="76200" marR="76200" marT="76200" marB="76200"/>
                </a:tc>
                <a:tc>
                  <a:txBody>
                    <a:bodyPr/>
                    <a:lstStyle/>
                    <a:p>
                      <a:pPr algn="ctr" fontAlgn="t"/>
                      <a:r>
                        <a:rPr lang="en-US" sz="1800">
                          <a:solidFill>
                            <a:srgbClr val="333333"/>
                          </a:solidFill>
                          <a:effectLst/>
                          <a:latin typeface="inter-regular"/>
                        </a:rPr>
                        <a:t>15 - 1 = 14</a:t>
                      </a:r>
                    </a:p>
                  </a:txBody>
                  <a:tcPr marL="76200" marR="76200" marT="76200" marB="76200"/>
                </a:tc>
                <a:extLst>
                  <a:ext uri="{0D108BD9-81ED-4DB2-BD59-A6C34878D82A}">
                    <a16:rowId xmlns:a16="http://schemas.microsoft.com/office/drawing/2014/main" val="10001"/>
                  </a:ext>
                </a:extLst>
              </a:tr>
              <a:tr h="404442">
                <a:tc>
                  <a:txBody>
                    <a:bodyPr/>
                    <a:lstStyle/>
                    <a:p>
                      <a:pPr algn="ctr" fontAlgn="t"/>
                      <a:r>
                        <a:rPr lang="en-US" sz="1800">
                          <a:solidFill>
                            <a:srgbClr val="333333"/>
                          </a:solidFill>
                          <a:effectLst/>
                          <a:latin typeface="inter-regular"/>
                        </a:rPr>
                        <a:t>5</a:t>
                      </a:r>
                    </a:p>
                  </a:txBody>
                  <a:tcPr marL="76200" marR="76200" marT="76200" marB="76200"/>
                </a:tc>
                <a:tc>
                  <a:txBody>
                    <a:bodyPr/>
                    <a:lstStyle/>
                    <a:p>
                      <a:pPr algn="ctr" fontAlgn="t"/>
                      <a:r>
                        <a:rPr lang="en-US" sz="1800">
                          <a:solidFill>
                            <a:srgbClr val="333333"/>
                          </a:solidFill>
                          <a:effectLst/>
                          <a:latin typeface="inter-regular"/>
                        </a:rPr>
                        <a:t>7</a:t>
                      </a:r>
                    </a:p>
                  </a:txBody>
                  <a:tcPr marL="76200" marR="76200" marT="76200" marB="76200"/>
                </a:tc>
                <a:tc>
                  <a:txBody>
                    <a:bodyPr/>
                    <a:lstStyle/>
                    <a:p>
                      <a:pPr algn="ctr" fontAlgn="t"/>
                      <a:r>
                        <a:rPr lang="en-US" sz="1800">
                          <a:solidFill>
                            <a:srgbClr val="333333"/>
                          </a:solidFill>
                          <a:effectLst/>
                          <a:latin typeface="inter-regular"/>
                        </a:rPr>
                        <a:t>1</a:t>
                      </a:r>
                    </a:p>
                  </a:txBody>
                  <a:tcPr marL="76200" marR="76200" marT="76200" marB="76200"/>
                </a:tc>
                <a:tc>
                  <a:txBody>
                    <a:bodyPr/>
                    <a:lstStyle/>
                    <a:p>
                      <a:pPr algn="ctr" fontAlgn="t"/>
                      <a:r>
                        <a:rPr lang="en-US" sz="1800" dirty="0">
                          <a:solidFill>
                            <a:srgbClr val="333333"/>
                          </a:solidFill>
                          <a:effectLst/>
                          <a:latin typeface="inter-regular"/>
                        </a:rPr>
                        <a:t>14 - 1 = 13</a:t>
                      </a:r>
                    </a:p>
                  </a:txBody>
                  <a:tcPr marL="76200" marR="76200" marT="76200" marB="76200"/>
                </a:tc>
                <a:extLst>
                  <a:ext uri="{0D108BD9-81ED-4DB2-BD59-A6C34878D82A}">
                    <a16:rowId xmlns:a16="http://schemas.microsoft.com/office/drawing/2014/main" val="10002"/>
                  </a:ext>
                </a:extLst>
              </a:tr>
              <a:tr h="404442">
                <a:tc>
                  <a:txBody>
                    <a:bodyPr/>
                    <a:lstStyle/>
                    <a:p>
                      <a:pPr algn="ctr" fontAlgn="t"/>
                      <a:r>
                        <a:rPr lang="en-US" sz="1800">
                          <a:solidFill>
                            <a:srgbClr val="333333"/>
                          </a:solidFill>
                          <a:effectLst/>
                          <a:latin typeface="inter-regular"/>
                        </a:rPr>
                        <a:t>7</a:t>
                      </a:r>
                    </a:p>
                  </a:txBody>
                  <a:tcPr marL="76200" marR="76200" marT="76200" marB="76200"/>
                </a:tc>
                <a:tc>
                  <a:txBody>
                    <a:bodyPr/>
                    <a:lstStyle/>
                    <a:p>
                      <a:pPr algn="ctr" fontAlgn="t"/>
                      <a:r>
                        <a:rPr lang="en-US" sz="1800">
                          <a:solidFill>
                            <a:srgbClr val="333333"/>
                          </a:solidFill>
                          <a:effectLst/>
                          <a:latin typeface="inter-regular"/>
                        </a:rPr>
                        <a:t>4</a:t>
                      </a:r>
                    </a:p>
                  </a:txBody>
                  <a:tcPr marL="76200" marR="76200" marT="76200" marB="76200"/>
                </a:tc>
                <a:tc>
                  <a:txBody>
                    <a:bodyPr/>
                    <a:lstStyle/>
                    <a:p>
                      <a:pPr algn="ctr" fontAlgn="t"/>
                      <a:r>
                        <a:rPr lang="en-US" sz="1800">
                          <a:solidFill>
                            <a:srgbClr val="333333"/>
                          </a:solidFill>
                          <a:effectLst/>
                          <a:latin typeface="inter-regular"/>
                        </a:rPr>
                        <a:t>2</a:t>
                      </a:r>
                    </a:p>
                  </a:txBody>
                  <a:tcPr marL="76200" marR="76200" marT="76200" marB="76200"/>
                </a:tc>
                <a:tc>
                  <a:txBody>
                    <a:bodyPr/>
                    <a:lstStyle/>
                    <a:p>
                      <a:pPr algn="ctr" fontAlgn="t"/>
                      <a:r>
                        <a:rPr lang="en-US" sz="1800">
                          <a:solidFill>
                            <a:srgbClr val="333333"/>
                          </a:solidFill>
                          <a:effectLst/>
                          <a:latin typeface="inter-regular"/>
                        </a:rPr>
                        <a:t>13 - 2 = 11</a:t>
                      </a:r>
                    </a:p>
                  </a:txBody>
                  <a:tcPr marL="76200" marR="76200" marT="76200" marB="76200"/>
                </a:tc>
                <a:extLst>
                  <a:ext uri="{0D108BD9-81ED-4DB2-BD59-A6C34878D82A}">
                    <a16:rowId xmlns:a16="http://schemas.microsoft.com/office/drawing/2014/main" val="10003"/>
                  </a:ext>
                </a:extLst>
              </a:tr>
              <a:tr h="404442">
                <a:tc>
                  <a:txBody>
                    <a:bodyPr/>
                    <a:lstStyle/>
                    <a:p>
                      <a:pPr algn="ctr" fontAlgn="t"/>
                      <a:r>
                        <a:rPr lang="en-US" sz="1800">
                          <a:solidFill>
                            <a:srgbClr val="333333"/>
                          </a:solidFill>
                          <a:effectLst/>
                          <a:latin typeface="inter-regular"/>
                        </a:rPr>
                        <a:t>2</a:t>
                      </a:r>
                    </a:p>
                  </a:txBody>
                  <a:tcPr marL="76200" marR="76200" marT="76200" marB="76200"/>
                </a:tc>
                <a:tc>
                  <a:txBody>
                    <a:bodyPr/>
                    <a:lstStyle/>
                    <a:p>
                      <a:pPr algn="ctr" fontAlgn="t"/>
                      <a:r>
                        <a:rPr lang="en-US" sz="1800">
                          <a:solidFill>
                            <a:srgbClr val="333333"/>
                          </a:solidFill>
                          <a:effectLst/>
                          <a:latin typeface="inter-regular"/>
                        </a:rPr>
                        <a:t>10</a:t>
                      </a:r>
                    </a:p>
                  </a:txBody>
                  <a:tcPr marL="76200" marR="76200" marT="76200" marB="76200"/>
                </a:tc>
                <a:tc>
                  <a:txBody>
                    <a:bodyPr/>
                    <a:lstStyle/>
                    <a:p>
                      <a:pPr algn="ctr" fontAlgn="t"/>
                      <a:r>
                        <a:rPr lang="en-US" sz="1800">
                          <a:solidFill>
                            <a:srgbClr val="333333"/>
                          </a:solidFill>
                          <a:effectLst/>
                          <a:latin typeface="inter-regular"/>
                        </a:rPr>
                        <a:t>3</a:t>
                      </a:r>
                    </a:p>
                  </a:txBody>
                  <a:tcPr marL="76200" marR="76200" marT="76200" marB="76200"/>
                </a:tc>
                <a:tc>
                  <a:txBody>
                    <a:bodyPr/>
                    <a:lstStyle/>
                    <a:p>
                      <a:pPr algn="ctr" fontAlgn="t"/>
                      <a:r>
                        <a:rPr lang="en-US" sz="1800">
                          <a:solidFill>
                            <a:srgbClr val="333333"/>
                          </a:solidFill>
                          <a:effectLst/>
                          <a:latin typeface="inter-regular"/>
                        </a:rPr>
                        <a:t>11 - 3 = 8</a:t>
                      </a:r>
                    </a:p>
                  </a:txBody>
                  <a:tcPr marL="76200" marR="76200" marT="76200" marB="76200"/>
                </a:tc>
                <a:extLst>
                  <a:ext uri="{0D108BD9-81ED-4DB2-BD59-A6C34878D82A}">
                    <a16:rowId xmlns:a16="http://schemas.microsoft.com/office/drawing/2014/main" val="10004"/>
                  </a:ext>
                </a:extLst>
              </a:tr>
              <a:tr h="404442">
                <a:tc>
                  <a:txBody>
                    <a:bodyPr/>
                    <a:lstStyle/>
                    <a:p>
                      <a:pPr algn="ctr" fontAlgn="t"/>
                      <a:r>
                        <a:rPr lang="en-US" sz="1800">
                          <a:solidFill>
                            <a:srgbClr val="333333"/>
                          </a:solidFill>
                          <a:effectLst/>
                          <a:latin typeface="inter-regular"/>
                        </a:rPr>
                        <a:t>6</a:t>
                      </a:r>
                    </a:p>
                  </a:txBody>
                  <a:tcPr marL="76200" marR="76200" marT="76200" marB="76200"/>
                </a:tc>
                <a:tc>
                  <a:txBody>
                    <a:bodyPr/>
                    <a:lstStyle/>
                    <a:p>
                      <a:pPr algn="ctr" fontAlgn="t"/>
                      <a:r>
                        <a:rPr lang="en-US" sz="1800">
                          <a:solidFill>
                            <a:srgbClr val="333333"/>
                          </a:solidFill>
                          <a:effectLst/>
                          <a:latin typeface="inter-regular"/>
                        </a:rPr>
                        <a:t>9</a:t>
                      </a:r>
                    </a:p>
                  </a:txBody>
                  <a:tcPr marL="76200" marR="76200" marT="76200" marB="76200"/>
                </a:tc>
                <a:tc>
                  <a:txBody>
                    <a:bodyPr/>
                    <a:lstStyle/>
                    <a:p>
                      <a:pPr algn="ctr" fontAlgn="t"/>
                      <a:r>
                        <a:rPr lang="en-US" sz="1800">
                          <a:solidFill>
                            <a:srgbClr val="333333"/>
                          </a:solidFill>
                          <a:effectLst/>
                          <a:latin typeface="inter-regular"/>
                        </a:rPr>
                        <a:t>3</a:t>
                      </a:r>
                    </a:p>
                  </a:txBody>
                  <a:tcPr marL="76200" marR="76200" marT="76200" marB="76200"/>
                </a:tc>
                <a:tc>
                  <a:txBody>
                    <a:bodyPr/>
                    <a:lstStyle/>
                    <a:p>
                      <a:pPr algn="ctr" fontAlgn="t"/>
                      <a:r>
                        <a:rPr lang="en-US" sz="1800">
                          <a:solidFill>
                            <a:srgbClr val="333333"/>
                          </a:solidFill>
                          <a:effectLst/>
                          <a:latin typeface="inter-regular"/>
                        </a:rPr>
                        <a:t>8 - 3 = 5</a:t>
                      </a:r>
                    </a:p>
                  </a:txBody>
                  <a:tcPr marL="76200" marR="76200" marT="76200" marB="76200"/>
                </a:tc>
                <a:extLst>
                  <a:ext uri="{0D108BD9-81ED-4DB2-BD59-A6C34878D82A}">
                    <a16:rowId xmlns:a16="http://schemas.microsoft.com/office/drawing/2014/main" val="10005"/>
                  </a:ext>
                </a:extLst>
              </a:tr>
              <a:tr h="404442">
                <a:tc>
                  <a:txBody>
                    <a:bodyPr/>
                    <a:lstStyle/>
                    <a:p>
                      <a:pPr algn="ctr" fontAlgn="t"/>
                      <a:r>
                        <a:rPr lang="en-US" sz="1800">
                          <a:solidFill>
                            <a:srgbClr val="333333"/>
                          </a:solidFill>
                          <a:effectLst/>
                          <a:latin typeface="inter-regular"/>
                        </a:rPr>
                        <a:t>4</a:t>
                      </a:r>
                    </a:p>
                  </a:txBody>
                  <a:tcPr marL="76200" marR="76200" marT="76200" marB="76200"/>
                </a:tc>
                <a:tc>
                  <a:txBody>
                    <a:bodyPr/>
                    <a:lstStyle/>
                    <a:p>
                      <a:pPr algn="ctr" fontAlgn="t"/>
                      <a:r>
                        <a:rPr lang="en-US" sz="1800">
                          <a:solidFill>
                            <a:srgbClr val="333333"/>
                          </a:solidFill>
                          <a:effectLst/>
                          <a:latin typeface="inter-regular"/>
                        </a:rPr>
                        <a:t>7</a:t>
                      </a:r>
                    </a:p>
                  </a:txBody>
                  <a:tcPr marL="76200" marR="76200" marT="76200" marB="76200"/>
                </a:tc>
                <a:tc>
                  <a:txBody>
                    <a:bodyPr/>
                    <a:lstStyle/>
                    <a:p>
                      <a:pPr algn="ctr" fontAlgn="t"/>
                      <a:r>
                        <a:rPr lang="en-US" sz="1800">
                          <a:solidFill>
                            <a:srgbClr val="333333"/>
                          </a:solidFill>
                          <a:effectLst/>
                          <a:latin typeface="inter-regular"/>
                        </a:rPr>
                        <a:t>4</a:t>
                      </a:r>
                    </a:p>
                  </a:txBody>
                  <a:tcPr marL="76200" marR="76200" marT="76200" marB="76200"/>
                </a:tc>
                <a:tc>
                  <a:txBody>
                    <a:bodyPr/>
                    <a:lstStyle/>
                    <a:p>
                      <a:pPr algn="ctr" fontAlgn="t"/>
                      <a:r>
                        <a:rPr lang="en-US" sz="1800">
                          <a:solidFill>
                            <a:srgbClr val="333333"/>
                          </a:solidFill>
                          <a:effectLst/>
                          <a:latin typeface="inter-regular"/>
                        </a:rPr>
                        <a:t>5 - 4 = 1</a:t>
                      </a:r>
                    </a:p>
                  </a:txBody>
                  <a:tcPr marL="76200" marR="76200" marT="76200" marB="76200"/>
                </a:tc>
                <a:extLst>
                  <a:ext uri="{0D108BD9-81ED-4DB2-BD59-A6C34878D82A}">
                    <a16:rowId xmlns:a16="http://schemas.microsoft.com/office/drawing/2014/main" val="10006"/>
                  </a:ext>
                </a:extLst>
              </a:tr>
              <a:tr h="404442">
                <a:tc>
                  <a:txBody>
                    <a:bodyPr/>
                    <a:lstStyle/>
                    <a:p>
                      <a:pPr algn="ctr" fontAlgn="t"/>
                      <a:r>
                        <a:rPr lang="en-US" sz="1800">
                          <a:solidFill>
                            <a:srgbClr val="333333"/>
                          </a:solidFill>
                          <a:effectLst/>
                          <a:latin typeface="inter-regular"/>
                        </a:rPr>
                        <a:t>3</a:t>
                      </a:r>
                    </a:p>
                  </a:txBody>
                  <a:tcPr marL="76200" marR="76200" marT="76200" marB="76200"/>
                </a:tc>
                <a:tc>
                  <a:txBody>
                    <a:bodyPr/>
                    <a:lstStyle/>
                    <a:p>
                      <a:pPr algn="ctr" fontAlgn="t"/>
                      <a:r>
                        <a:rPr lang="en-US" sz="1800">
                          <a:solidFill>
                            <a:srgbClr val="333333"/>
                          </a:solidFill>
                          <a:effectLst/>
                          <a:latin typeface="inter-regular"/>
                        </a:rPr>
                        <a:t>15 * 1/5 = 3</a:t>
                      </a:r>
                    </a:p>
                  </a:txBody>
                  <a:tcPr marL="76200" marR="76200" marT="76200" marB="76200"/>
                </a:tc>
                <a:tc>
                  <a:txBody>
                    <a:bodyPr/>
                    <a:lstStyle/>
                    <a:p>
                      <a:pPr algn="ctr" fontAlgn="t"/>
                      <a:r>
                        <a:rPr lang="en-US" sz="1800">
                          <a:solidFill>
                            <a:srgbClr val="333333"/>
                          </a:solidFill>
                          <a:effectLst/>
                          <a:latin typeface="inter-regular"/>
                        </a:rPr>
                        <a:t>1</a:t>
                      </a:r>
                    </a:p>
                  </a:txBody>
                  <a:tcPr marL="76200" marR="76200" marT="76200" marB="76200"/>
                </a:tc>
                <a:tc>
                  <a:txBody>
                    <a:bodyPr/>
                    <a:lstStyle/>
                    <a:p>
                      <a:pPr algn="ctr" fontAlgn="t"/>
                      <a:r>
                        <a:rPr lang="en-US" sz="1800" dirty="0">
                          <a:solidFill>
                            <a:srgbClr val="333333"/>
                          </a:solidFill>
                          <a:effectLst/>
                          <a:latin typeface="inter-regular"/>
                        </a:rPr>
                        <a:t>1 - 1 = 0</a:t>
                      </a:r>
                    </a:p>
                  </a:txBody>
                  <a:tcPr marL="76200" marR="76200" marT="76200" marB="76200"/>
                </a:tc>
                <a:extLst>
                  <a:ext uri="{0D108BD9-81ED-4DB2-BD59-A6C34878D82A}">
                    <a16:rowId xmlns:a16="http://schemas.microsoft.com/office/drawing/2014/main" val="10007"/>
                  </a:ext>
                </a:extLst>
              </a:tr>
            </a:tbl>
          </a:graphicData>
        </a:graphic>
      </p:graphicFrame>
      <p:sp>
        <p:nvSpPr>
          <p:cNvPr id="4" name="Rectangle 3"/>
          <p:cNvSpPr/>
          <p:nvPr/>
        </p:nvSpPr>
        <p:spPr>
          <a:xfrm>
            <a:off x="6610014" y="1936007"/>
            <a:ext cx="2533986" cy="1200329"/>
          </a:xfrm>
          <a:prstGeom prst="rect">
            <a:avLst/>
          </a:prstGeom>
        </p:spPr>
        <p:txBody>
          <a:bodyPr wrap="square">
            <a:spAutoFit/>
          </a:bodyPr>
          <a:lstStyle/>
          <a:p>
            <a:r>
              <a:rPr lang="en-GB" sz="1800" dirty="0"/>
              <a:t>In this case, the total profit would be equal to (5 + 7 + 4 + 10 + 9 + 7 + 3) = 46</a:t>
            </a:r>
            <a:endParaRPr lang="en-US" sz="1800"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32</a:t>
            </a:fld>
            <a:endParaRPr lang="en-US"/>
          </a:p>
        </p:txBody>
      </p:sp>
    </p:spTree>
    <p:extLst>
      <p:ext uri="{BB962C8B-B14F-4D97-AF65-F5344CB8AC3E}">
        <p14:creationId xmlns:p14="http://schemas.microsoft.com/office/powerpoint/2010/main" val="17970064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297454" y="0"/>
            <a:ext cx="8538073" cy="417443"/>
          </a:xfrm>
          <a:prstGeom prst="rect">
            <a:avLst/>
          </a:prstGeom>
          <a:noFill/>
          <a:ln>
            <a:noFill/>
          </a:ln>
        </p:spPr>
        <p:txBody>
          <a:bodyPr spcFirstLastPara="1" wrap="square" lIns="68575" tIns="34275" rIns="68575" bIns="34275" anchor="ctr" anchorCtr="0">
            <a:noAutofit/>
          </a:bodyPr>
          <a:lstStyle/>
          <a:p>
            <a:pPr lvl="0" algn="just"/>
            <a:r>
              <a:rPr lang="en-US" sz="3200" b="1" dirty="0">
                <a:solidFill>
                  <a:schemeClr val="tx1"/>
                </a:solidFill>
                <a:latin typeface="Times New Roman" pitchFamily="18" charset="0"/>
                <a:cs typeface="Times New Roman" pitchFamily="18" charset="0"/>
              </a:rPr>
              <a:t>Third approach:</a:t>
            </a:r>
          </a:p>
        </p:txBody>
      </p:sp>
      <p:sp>
        <p:nvSpPr>
          <p:cNvPr id="137" name="Google Shape;137;p21"/>
          <p:cNvSpPr txBox="1">
            <a:spLocks noGrp="1"/>
          </p:cNvSpPr>
          <p:nvPr>
            <p:ph type="body" idx="1"/>
          </p:nvPr>
        </p:nvSpPr>
        <p:spPr>
          <a:xfrm>
            <a:off x="188843" y="506896"/>
            <a:ext cx="8649600" cy="4141110"/>
          </a:xfrm>
          <a:prstGeom prst="rect">
            <a:avLst/>
          </a:prstGeom>
          <a:noFill/>
          <a:ln>
            <a:noFill/>
          </a:ln>
        </p:spPr>
        <p:txBody>
          <a:bodyPr spcFirstLastPara="1" wrap="square" lIns="68575" tIns="34275" rIns="68575" bIns="34275" numCol="2" anchor="t" anchorCtr="0">
            <a:noAutofit/>
          </a:bodyPr>
          <a:lstStyle/>
          <a:p>
            <a:pPr marL="139700" indent="0">
              <a:buNone/>
            </a:pPr>
            <a:r>
              <a:rPr lang="en-GB" sz="2000" dirty="0">
                <a:solidFill>
                  <a:schemeClr val="tx1"/>
                </a:solidFill>
                <a:latin typeface="Calibri" pitchFamily="34" charset="0"/>
                <a:cs typeface="Calibri" pitchFamily="34" charset="0"/>
              </a:rPr>
              <a:t>In the third approach, we will calculate the ratio of profit/weight.</a:t>
            </a:r>
          </a:p>
          <a:p>
            <a:pPr marL="139700" indent="0">
              <a:buNone/>
            </a:pPr>
            <a:r>
              <a:rPr lang="en-GB" sz="2000" dirty="0">
                <a:solidFill>
                  <a:schemeClr val="tx1"/>
                </a:solidFill>
                <a:latin typeface="Calibri" pitchFamily="34" charset="0"/>
                <a:cs typeface="Calibri" pitchFamily="34" charset="0"/>
              </a:rPr>
              <a:t>Objects:         1     2      3     4     5     6     7</a:t>
            </a:r>
          </a:p>
          <a:p>
            <a:pPr marL="139700" indent="0">
              <a:buNone/>
            </a:pPr>
            <a:r>
              <a:rPr lang="en-GB" sz="2000" dirty="0">
                <a:solidFill>
                  <a:schemeClr val="tx1"/>
                </a:solidFill>
                <a:latin typeface="Calibri" pitchFamily="34" charset="0"/>
                <a:cs typeface="Calibri" pitchFamily="34" charset="0"/>
              </a:rPr>
              <a:t>Profit (P):       5     10   15   7     8     9     4</a:t>
            </a:r>
          </a:p>
          <a:p>
            <a:pPr marL="139700" indent="0">
              <a:buNone/>
            </a:pPr>
            <a:r>
              <a:rPr lang="en-GB" sz="2000" dirty="0">
                <a:solidFill>
                  <a:schemeClr val="tx1"/>
                </a:solidFill>
                <a:latin typeface="Calibri" pitchFamily="34" charset="0"/>
                <a:cs typeface="Calibri" pitchFamily="34" charset="0"/>
              </a:rPr>
              <a:t>Weight(w):    1     3      5     4     1     3     2</a:t>
            </a:r>
          </a:p>
          <a:p>
            <a:pPr marL="139700" indent="0">
              <a:buNone/>
            </a:pPr>
            <a:r>
              <a:rPr lang="en-GB" sz="2000" dirty="0">
                <a:solidFill>
                  <a:schemeClr val="tx1"/>
                </a:solidFill>
                <a:latin typeface="Calibri" pitchFamily="34" charset="0"/>
                <a:cs typeface="Calibri" pitchFamily="34" charset="0"/>
              </a:rPr>
              <a:t>In this case, we first calculate the profit/weight ratio.</a:t>
            </a:r>
          </a:p>
          <a:p>
            <a:r>
              <a:rPr lang="en-GB" sz="2000" dirty="0">
                <a:solidFill>
                  <a:schemeClr val="tx1"/>
                </a:solidFill>
                <a:latin typeface="Calibri" pitchFamily="34" charset="0"/>
                <a:cs typeface="Calibri" pitchFamily="34" charset="0"/>
              </a:rPr>
              <a:t>Object 1: 5/1 = 5</a:t>
            </a:r>
          </a:p>
          <a:p>
            <a:r>
              <a:rPr lang="en-GB" sz="2000" dirty="0">
                <a:solidFill>
                  <a:schemeClr val="tx1"/>
                </a:solidFill>
                <a:latin typeface="Calibri" pitchFamily="34" charset="0"/>
                <a:cs typeface="Calibri" pitchFamily="34" charset="0"/>
              </a:rPr>
              <a:t>Object 2: 10/3 = 3. 33</a:t>
            </a:r>
          </a:p>
          <a:p>
            <a:r>
              <a:rPr lang="en-GB" sz="2000" dirty="0">
                <a:solidFill>
                  <a:schemeClr val="tx1"/>
                </a:solidFill>
                <a:latin typeface="Calibri" pitchFamily="34" charset="0"/>
                <a:cs typeface="Calibri" pitchFamily="34" charset="0"/>
              </a:rPr>
              <a:t>Object 3: 15/5 = 3</a:t>
            </a:r>
          </a:p>
          <a:p>
            <a:r>
              <a:rPr lang="en-GB" sz="2000" dirty="0">
                <a:solidFill>
                  <a:schemeClr val="tx1"/>
                </a:solidFill>
                <a:latin typeface="Calibri" pitchFamily="34" charset="0"/>
                <a:cs typeface="Calibri" pitchFamily="34" charset="0"/>
              </a:rPr>
              <a:t>Object 4: 7/4 = 1.7</a:t>
            </a:r>
          </a:p>
          <a:p>
            <a:r>
              <a:rPr lang="en-US" sz="2000" dirty="0">
                <a:solidFill>
                  <a:schemeClr val="tx1"/>
                </a:solidFill>
                <a:latin typeface="Calibri" pitchFamily="34" charset="0"/>
                <a:cs typeface="Calibri" pitchFamily="34" charset="0"/>
              </a:rPr>
              <a:t>Object 5: 8/1 = 8</a:t>
            </a:r>
          </a:p>
          <a:p>
            <a:r>
              <a:rPr lang="en-US" sz="2000" dirty="0">
                <a:solidFill>
                  <a:schemeClr val="tx1"/>
                </a:solidFill>
                <a:latin typeface="Calibri" pitchFamily="34" charset="0"/>
                <a:cs typeface="Calibri" pitchFamily="34" charset="0"/>
              </a:rPr>
              <a:t>Object 6: 9/3 = 3</a:t>
            </a:r>
          </a:p>
          <a:p>
            <a:r>
              <a:rPr lang="en-US" sz="2000" dirty="0">
                <a:solidFill>
                  <a:schemeClr val="tx1"/>
                </a:solidFill>
                <a:latin typeface="Calibri" pitchFamily="34" charset="0"/>
                <a:cs typeface="Calibri" pitchFamily="34" charset="0"/>
              </a:rPr>
              <a:t>Object 7: 4/2 = 2</a:t>
            </a:r>
            <a:endParaRPr lang="en-GB" sz="2000" dirty="0">
              <a:solidFill>
                <a:schemeClr val="tx1"/>
              </a:solidFill>
              <a:latin typeface="Calibri" pitchFamily="34" charset="0"/>
              <a:cs typeface="Calibri" pitchFamily="34" charset="0"/>
            </a:endParaRPr>
          </a:p>
          <a:p>
            <a:pPr marL="139700" indent="0">
              <a:buNone/>
            </a:pPr>
            <a:endParaRPr lang="en-GB" sz="2000" dirty="0">
              <a:solidFill>
                <a:schemeClr val="tx1"/>
              </a:solidFill>
              <a:latin typeface="Calibri" pitchFamily="34" charset="0"/>
              <a:cs typeface="Calibri" pitchFamily="34" charset="0"/>
            </a:endParaRPr>
          </a:p>
          <a:p>
            <a:pPr marL="139700" indent="0">
              <a:buNone/>
            </a:pPr>
            <a:r>
              <a:rPr lang="en-GB" sz="2000" b="1" dirty="0">
                <a:solidFill>
                  <a:schemeClr val="tx1"/>
                </a:solidFill>
                <a:latin typeface="Calibri" pitchFamily="34" charset="0"/>
                <a:cs typeface="Calibri" pitchFamily="34" charset="0"/>
              </a:rPr>
              <a:t>P:w:         5     3.3     3     1.7     8     3     2</a:t>
            </a:r>
            <a:endParaRPr lang="en-GB" sz="2000" dirty="0">
              <a:solidFill>
                <a:schemeClr val="tx1"/>
              </a:solidFill>
              <a:latin typeface="Calibri" pitchFamily="34" charset="0"/>
              <a:cs typeface="Calibri" pitchFamily="34" charset="0"/>
            </a:endParaRPr>
          </a:p>
          <a:p>
            <a:pPr marL="139700" indent="0">
              <a:buNone/>
            </a:pPr>
            <a:r>
              <a:rPr lang="en-GB" sz="2000" dirty="0">
                <a:solidFill>
                  <a:schemeClr val="tx1"/>
                </a:solidFill>
                <a:latin typeface="Calibri" pitchFamily="34" charset="0"/>
                <a:cs typeface="Calibri" pitchFamily="34" charset="0"/>
              </a:rPr>
              <a:t>In this approach, we will select the objects based on the maximum profit/weight ratio. Since the P/W of object 5 is maximum so we select object 5.</a:t>
            </a:r>
          </a:p>
          <a:p>
            <a:pPr marL="139700" indent="0">
              <a:buNone/>
            </a:pPr>
            <a:endParaRPr lang="en-GB" sz="2000" dirty="0">
              <a:solidFill>
                <a:schemeClr val="tx1"/>
              </a:solidFill>
              <a:latin typeface="Calibri" pitchFamily="34" charset="0"/>
              <a:cs typeface="Calibri" pitchFamily="34" charset="0"/>
            </a:endParaRPr>
          </a:p>
          <a:p>
            <a:pPr marL="139700" indent="0">
              <a:buNone/>
            </a:pPr>
            <a:endParaRPr sz="2000" dirty="0">
              <a:solidFill>
                <a:schemeClr val="tx1"/>
              </a:solidFill>
              <a:latin typeface="Calibri" pitchFamily="34" charset="0"/>
              <a:cs typeface="Calibri" pitchFamily="34"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A3BD1E22-10E4-489B-833E-E58B15AE9368}" type="datetime1">
              <a:rPr lang="en-US" smtClean="0"/>
              <a:t>6/21/24</a:t>
            </a:fld>
            <a:endParaRPr lang="en-US"/>
          </a:p>
        </p:txBody>
      </p:sp>
    </p:spTree>
    <p:extLst>
      <p:ext uri="{BB962C8B-B14F-4D97-AF65-F5344CB8AC3E}">
        <p14:creationId xmlns:p14="http://schemas.microsoft.com/office/powerpoint/2010/main" val="17970064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267637" y="0"/>
            <a:ext cx="8538073" cy="487017"/>
          </a:xfrm>
          <a:prstGeom prst="rect">
            <a:avLst/>
          </a:prstGeom>
          <a:noFill/>
          <a:ln>
            <a:noFill/>
          </a:ln>
        </p:spPr>
        <p:txBody>
          <a:bodyPr spcFirstLastPara="1" wrap="square" lIns="68575" tIns="34275" rIns="68575" bIns="34275" anchor="ctr" anchorCtr="0">
            <a:noAutofit/>
          </a:bodyPr>
          <a:lstStyle/>
          <a:p>
            <a:r>
              <a:rPr lang="en-US" sz="3200" b="1" dirty="0">
                <a:solidFill>
                  <a:schemeClr val="tx1"/>
                </a:solidFill>
                <a:latin typeface="Times New Roman" pitchFamily="18" charset="0"/>
                <a:cs typeface="Times New Roman" pitchFamily="18" charset="0"/>
              </a:rPr>
              <a:t>Third approach:</a:t>
            </a:r>
            <a:endParaRPr sz="3200" dirty="0"/>
          </a:p>
        </p:txBody>
      </p:sp>
      <p:sp>
        <p:nvSpPr>
          <p:cNvPr id="137" name="Google Shape;137;p21"/>
          <p:cNvSpPr txBox="1">
            <a:spLocks noGrp="1"/>
          </p:cNvSpPr>
          <p:nvPr>
            <p:ph type="body" idx="1"/>
          </p:nvPr>
        </p:nvSpPr>
        <p:spPr>
          <a:xfrm>
            <a:off x="307394" y="387626"/>
            <a:ext cx="8521110" cy="4280258"/>
          </a:xfrm>
          <a:prstGeom prst="rect">
            <a:avLst/>
          </a:prstGeom>
          <a:noFill/>
          <a:ln>
            <a:noFill/>
          </a:ln>
        </p:spPr>
        <p:txBody>
          <a:bodyPr spcFirstLastPara="1" wrap="square" lIns="68575" tIns="34275" rIns="68575" bIns="34275" anchor="t" anchorCtr="0">
            <a:noAutofit/>
          </a:bodyPr>
          <a:lstStyle/>
          <a:p>
            <a:pPr marL="139700" indent="0" algn="just">
              <a:buNone/>
            </a:pPr>
            <a:r>
              <a:rPr lang="en-GB" sz="2400" b="1" dirty="0">
                <a:solidFill>
                  <a:schemeClr val="tx1"/>
                </a:solidFill>
                <a:latin typeface="Calibri" pitchFamily="34" charset="0"/>
                <a:cs typeface="Calibri" pitchFamily="34" charset="0"/>
              </a:rPr>
              <a:t>P:w:         5     3.3     3     1.7     8     3     2</a:t>
            </a:r>
            <a:endParaRPr lang="en-GB" sz="2400" dirty="0">
              <a:solidFill>
                <a:schemeClr val="tx1"/>
              </a:solidFill>
              <a:latin typeface="Calibri" pitchFamily="34" charset="0"/>
              <a:cs typeface="Calibri" pitchFamily="34" charset="0"/>
            </a:endParaRPr>
          </a:p>
          <a:p>
            <a:pPr marL="139700" indent="0" algn="just">
              <a:buNone/>
            </a:pPr>
            <a:endParaRPr lang="en-US" sz="2400" dirty="0">
              <a:solidFill>
                <a:schemeClr val="tx1">
                  <a:lumMod val="85000"/>
                  <a:lumOff val="15000"/>
                </a:schemeClr>
              </a:solidFill>
              <a:latin typeface="Times New Roman" pitchFamily="18" charset="0"/>
              <a:cs typeface="Times New Roman" pitchFamily="18" charset="0"/>
            </a:endParaRPr>
          </a:p>
          <a:p>
            <a:pPr marL="139700" indent="0" algn="just">
              <a:buNone/>
            </a:pPr>
            <a:endParaRPr lang="en-US" sz="2400" dirty="0">
              <a:solidFill>
                <a:schemeClr val="tx1">
                  <a:lumMod val="85000"/>
                  <a:lumOff val="15000"/>
                </a:schemeClr>
              </a:solidFill>
              <a:latin typeface="Times New Roman" pitchFamily="18" charset="0"/>
              <a:cs typeface="Times New Roman" pitchFamily="18" charset="0"/>
            </a:endParaRPr>
          </a:p>
          <a:p>
            <a:pPr marL="139700" indent="0" algn="just">
              <a:buNone/>
            </a:pPr>
            <a:endParaRPr lang="en-US" sz="2400" dirty="0">
              <a:solidFill>
                <a:schemeClr val="tx1">
                  <a:lumMod val="85000"/>
                  <a:lumOff val="15000"/>
                </a:schemeClr>
              </a:solidFill>
              <a:latin typeface="Times New Roman" pitchFamily="18" charset="0"/>
              <a:cs typeface="Times New Roman" pitchFamily="18" charset="0"/>
            </a:endParaRPr>
          </a:p>
          <a:p>
            <a:pPr marL="139700" indent="0" algn="just">
              <a:buNone/>
            </a:pPr>
            <a:endParaRPr lang="en-US" sz="2400" dirty="0">
              <a:solidFill>
                <a:schemeClr val="tx1">
                  <a:lumMod val="85000"/>
                  <a:lumOff val="15000"/>
                </a:schemeClr>
              </a:solidFill>
              <a:latin typeface="Times New Roman" pitchFamily="18" charset="0"/>
              <a:cs typeface="Times New Roman" pitchFamily="18" charset="0"/>
            </a:endParaRPr>
          </a:p>
          <a:p>
            <a:pPr marL="139700" indent="0" algn="just">
              <a:buNone/>
            </a:pPr>
            <a:endParaRPr lang="en-US" sz="2400" dirty="0">
              <a:solidFill>
                <a:schemeClr val="tx1">
                  <a:lumMod val="85000"/>
                  <a:lumOff val="15000"/>
                </a:schemeClr>
              </a:solidFill>
              <a:latin typeface="Times New Roman" pitchFamily="18" charset="0"/>
              <a:cs typeface="Times New Roman" pitchFamily="18" charset="0"/>
            </a:endParaRPr>
          </a:p>
          <a:p>
            <a:pPr marL="139700" indent="0" algn="just">
              <a:buNone/>
            </a:pPr>
            <a:endParaRPr lang="en-US" sz="2400" dirty="0">
              <a:solidFill>
                <a:schemeClr val="tx1">
                  <a:lumMod val="85000"/>
                  <a:lumOff val="15000"/>
                </a:schemeClr>
              </a:solidFill>
              <a:latin typeface="Times New Roman" pitchFamily="18" charset="0"/>
              <a:cs typeface="Times New Roman" pitchFamily="18" charset="0"/>
            </a:endParaRPr>
          </a:p>
          <a:p>
            <a:pPr marL="139700" indent="0" algn="just">
              <a:buNone/>
            </a:pPr>
            <a:endParaRPr lang="en-US" sz="2400" dirty="0">
              <a:solidFill>
                <a:schemeClr val="tx1">
                  <a:lumMod val="85000"/>
                  <a:lumOff val="15000"/>
                </a:schemeClr>
              </a:solidFill>
              <a:latin typeface="Times New Roman" pitchFamily="18" charset="0"/>
              <a:ea typeface="Segoe UI Symbol" pitchFamily="34" charset="0"/>
              <a:cs typeface="Times New Roman" pitchFamily="18" charset="0"/>
            </a:endParaRPr>
          </a:p>
          <a:p>
            <a:pPr marL="139700" indent="0" algn="just">
              <a:buNone/>
            </a:pPr>
            <a:endParaRPr lang="en-US" sz="2000" b="1" dirty="0">
              <a:solidFill>
                <a:schemeClr val="tx1"/>
              </a:solidFill>
              <a:latin typeface="Calibri" pitchFamily="34" charset="0"/>
              <a:ea typeface="Segoe UI Symbol" pitchFamily="34" charset="0"/>
              <a:cs typeface="Calibri" pitchFamily="34" charset="0"/>
            </a:endParaRPr>
          </a:p>
          <a:p>
            <a:pPr marL="139700" indent="0" algn="just">
              <a:buNone/>
            </a:pPr>
            <a:endParaRPr sz="2400" dirty="0">
              <a:solidFill>
                <a:schemeClr val="tx1">
                  <a:lumMod val="85000"/>
                  <a:lumOff val="15000"/>
                </a:schemeClr>
              </a:solidFill>
              <a:latin typeface="Times New Roman" pitchFamily="18" charset="0"/>
              <a:cs typeface="Times New Roman" pitchFamily="18"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2723A69B-8BCC-4C0C-A214-EE7FD735C88D}" type="datetime1">
              <a:rPr lang="en-US" smtClean="0"/>
              <a:t>6/21/24</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2416527471"/>
              </p:ext>
            </p:extLst>
          </p:nvPr>
        </p:nvGraphicFramePr>
        <p:xfrm>
          <a:off x="510209" y="1033672"/>
          <a:ext cx="7063408" cy="3518452"/>
        </p:xfrm>
        <a:graphic>
          <a:graphicData uri="http://schemas.openxmlformats.org/drawingml/2006/table">
            <a:tbl>
              <a:tblPr firstRow="1" bandRow="1">
                <a:tableStyleId>{5C22544A-7EE6-4342-B048-85BDC9FD1C3A}</a:tableStyleId>
              </a:tblPr>
              <a:tblGrid>
                <a:gridCol w="1765852">
                  <a:extLst>
                    <a:ext uri="{9D8B030D-6E8A-4147-A177-3AD203B41FA5}">
                      <a16:colId xmlns:a16="http://schemas.microsoft.com/office/drawing/2014/main" val="20000"/>
                    </a:ext>
                  </a:extLst>
                </a:gridCol>
                <a:gridCol w="1789044">
                  <a:extLst>
                    <a:ext uri="{9D8B030D-6E8A-4147-A177-3AD203B41FA5}">
                      <a16:colId xmlns:a16="http://schemas.microsoft.com/office/drawing/2014/main" val="20001"/>
                    </a:ext>
                  </a:extLst>
                </a:gridCol>
                <a:gridCol w="1742660">
                  <a:extLst>
                    <a:ext uri="{9D8B030D-6E8A-4147-A177-3AD203B41FA5}">
                      <a16:colId xmlns:a16="http://schemas.microsoft.com/office/drawing/2014/main" val="20002"/>
                    </a:ext>
                  </a:extLst>
                </a:gridCol>
                <a:gridCol w="1765852">
                  <a:extLst>
                    <a:ext uri="{9D8B030D-6E8A-4147-A177-3AD203B41FA5}">
                      <a16:colId xmlns:a16="http://schemas.microsoft.com/office/drawing/2014/main" val="20003"/>
                    </a:ext>
                  </a:extLst>
                </a:gridCol>
              </a:tblGrid>
              <a:tr h="716572">
                <a:tc>
                  <a:txBody>
                    <a:bodyPr/>
                    <a:lstStyle/>
                    <a:p>
                      <a:pPr algn="ctr" fontAlgn="t"/>
                      <a:r>
                        <a:rPr lang="en-US" dirty="0">
                          <a:solidFill>
                            <a:srgbClr val="333333"/>
                          </a:solidFill>
                          <a:effectLst/>
                          <a:latin typeface="inter-regular"/>
                        </a:rPr>
                        <a:t>Object</a:t>
                      </a:r>
                    </a:p>
                  </a:txBody>
                  <a:tcPr marL="76200" marR="76200" marT="76200" marB="76200"/>
                </a:tc>
                <a:tc>
                  <a:txBody>
                    <a:bodyPr/>
                    <a:lstStyle/>
                    <a:p>
                      <a:pPr algn="ctr" fontAlgn="t"/>
                      <a:r>
                        <a:rPr lang="en-US">
                          <a:solidFill>
                            <a:srgbClr val="333333"/>
                          </a:solidFill>
                          <a:effectLst/>
                          <a:latin typeface="inter-regular"/>
                        </a:rPr>
                        <a:t>Profit</a:t>
                      </a:r>
                    </a:p>
                  </a:txBody>
                  <a:tcPr marL="76200" marR="76200" marT="76200" marB="76200"/>
                </a:tc>
                <a:tc>
                  <a:txBody>
                    <a:bodyPr/>
                    <a:lstStyle/>
                    <a:p>
                      <a:pPr algn="ctr" fontAlgn="t"/>
                      <a:r>
                        <a:rPr lang="en-US" dirty="0">
                          <a:solidFill>
                            <a:srgbClr val="333333"/>
                          </a:solidFill>
                          <a:effectLst/>
                          <a:latin typeface="inter-regular"/>
                        </a:rPr>
                        <a:t>Weight</a:t>
                      </a:r>
                    </a:p>
                  </a:txBody>
                  <a:tcPr marL="76200" marR="76200" marT="76200" marB="76200"/>
                </a:tc>
                <a:tc>
                  <a:txBody>
                    <a:bodyPr/>
                    <a:lstStyle/>
                    <a:p>
                      <a:pPr algn="ctr" fontAlgn="t"/>
                      <a:r>
                        <a:rPr lang="en-US">
                          <a:solidFill>
                            <a:srgbClr val="333333"/>
                          </a:solidFill>
                          <a:effectLst/>
                          <a:latin typeface="inter-regular"/>
                        </a:rPr>
                        <a:t>Remaining weight</a:t>
                      </a:r>
                    </a:p>
                  </a:txBody>
                  <a:tcPr marL="76200" marR="76200" marT="76200" marB="76200"/>
                </a:tc>
                <a:extLst>
                  <a:ext uri="{0D108BD9-81ED-4DB2-BD59-A6C34878D82A}">
                    <a16:rowId xmlns:a16="http://schemas.microsoft.com/office/drawing/2014/main" val="10000"/>
                  </a:ext>
                </a:extLst>
              </a:tr>
              <a:tr h="466980">
                <a:tc>
                  <a:txBody>
                    <a:bodyPr/>
                    <a:lstStyle/>
                    <a:p>
                      <a:pPr algn="ctr" fontAlgn="t"/>
                      <a:r>
                        <a:rPr lang="en-US" sz="1800" dirty="0">
                          <a:solidFill>
                            <a:srgbClr val="333333"/>
                          </a:solidFill>
                          <a:effectLst/>
                          <a:latin typeface="inter-regular"/>
                        </a:rPr>
                        <a:t>5</a:t>
                      </a:r>
                    </a:p>
                  </a:txBody>
                  <a:tcPr marL="76200" marR="76200" marT="76200" marB="76200"/>
                </a:tc>
                <a:tc>
                  <a:txBody>
                    <a:bodyPr/>
                    <a:lstStyle/>
                    <a:p>
                      <a:pPr algn="ctr" fontAlgn="t"/>
                      <a:r>
                        <a:rPr lang="en-US" sz="1800">
                          <a:solidFill>
                            <a:srgbClr val="333333"/>
                          </a:solidFill>
                          <a:effectLst/>
                          <a:latin typeface="inter-regular"/>
                        </a:rPr>
                        <a:t>8</a:t>
                      </a:r>
                    </a:p>
                  </a:txBody>
                  <a:tcPr marL="76200" marR="76200" marT="76200" marB="76200"/>
                </a:tc>
                <a:tc>
                  <a:txBody>
                    <a:bodyPr/>
                    <a:lstStyle/>
                    <a:p>
                      <a:pPr algn="ctr" fontAlgn="t"/>
                      <a:r>
                        <a:rPr lang="en-US" sz="1800">
                          <a:solidFill>
                            <a:srgbClr val="333333"/>
                          </a:solidFill>
                          <a:effectLst/>
                          <a:latin typeface="inter-regular"/>
                        </a:rPr>
                        <a:t>1</a:t>
                      </a:r>
                    </a:p>
                  </a:txBody>
                  <a:tcPr marL="76200" marR="76200" marT="76200" marB="76200"/>
                </a:tc>
                <a:tc>
                  <a:txBody>
                    <a:bodyPr/>
                    <a:lstStyle/>
                    <a:p>
                      <a:pPr algn="ctr" fontAlgn="t"/>
                      <a:r>
                        <a:rPr lang="en-US" sz="1800">
                          <a:solidFill>
                            <a:srgbClr val="333333"/>
                          </a:solidFill>
                          <a:effectLst/>
                          <a:latin typeface="inter-regular"/>
                        </a:rPr>
                        <a:t>15 - 1 = 14</a:t>
                      </a:r>
                    </a:p>
                  </a:txBody>
                  <a:tcPr marL="76200" marR="76200" marT="76200" marB="76200"/>
                </a:tc>
                <a:extLst>
                  <a:ext uri="{0D108BD9-81ED-4DB2-BD59-A6C34878D82A}">
                    <a16:rowId xmlns:a16="http://schemas.microsoft.com/office/drawing/2014/main" val="10001"/>
                  </a:ext>
                </a:extLst>
              </a:tr>
              <a:tr h="466980">
                <a:tc>
                  <a:txBody>
                    <a:bodyPr/>
                    <a:lstStyle/>
                    <a:p>
                      <a:pPr algn="ctr" fontAlgn="t"/>
                      <a:r>
                        <a:rPr lang="en-US" sz="1800" dirty="0">
                          <a:solidFill>
                            <a:srgbClr val="333333"/>
                          </a:solidFill>
                          <a:effectLst/>
                          <a:latin typeface="inter-regular"/>
                        </a:rPr>
                        <a:t>1</a:t>
                      </a:r>
                    </a:p>
                  </a:txBody>
                  <a:tcPr marL="76200" marR="76200" marT="76200" marB="76200"/>
                </a:tc>
                <a:tc>
                  <a:txBody>
                    <a:bodyPr/>
                    <a:lstStyle/>
                    <a:p>
                      <a:pPr algn="ctr" fontAlgn="t"/>
                      <a:r>
                        <a:rPr lang="en-US" sz="1800" dirty="0">
                          <a:solidFill>
                            <a:srgbClr val="333333"/>
                          </a:solidFill>
                          <a:effectLst/>
                          <a:latin typeface="inter-regular"/>
                        </a:rPr>
                        <a:t>5</a:t>
                      </a:r>
                    </a:p>
                  </a:txBody>
                  <a:tcPr marL="76200" marR="76200" marT="76200" marB="76200"/>
                </a:tc>
                <a:tc>
                  <a:txBody>
                    <a:bodyPr/>
                    <a:lstStyle/>
                    <a:p>
                      <a:pPr algn="ctr" fontAlgn="t"/>
                      <a:r>
                        <a:rPr lang="en-US" sz="1800">
                          <a:solidFill>
                            <a:srgbClr val="333333"/>
                          </a:solidFill>
                          <a:effectLst/>
                          <a:latin typeface="inter-regular"/>
                        </a:rPr>
                        <a:t>1</a:t>
                      </a:r>
                    </a:p>
                  </a:txBody>
                  <a:tcPr marL="76200" marR="76200" marT="76200" marB="76200"/>
                </a:tc>
                <a:tc>
                  <a:txBody>
                    <a:bodyPr/>
                    <a:lstStyle/>
                    <a:p>
                      <a:pPr algn="ctr" fontAlgn="t"/>
                      <a:r>
                        <a:rPr lang="en-US" sz="1800">
                          <a:solidFill>
                            <a:srgbClr val="333333"/>
                          </a:solidFill>
                          <a:effectLst/>
                          <a:latin typeface="inter-regular"/>
                        </a:rPr>
                        <a:t>14 - 1 = 13</a:t>
                      </a:r>
                    </a:p>
                  </a:txBody>
                  <a:tcPr marL="76200" marR="76200" marT="76200" marB="76200"/>
                </a:tc>
                <a:extLst>
                  <a:ext uri="{0D108BD9-81ED-4DB2-BD59-A6C34878D82A}">
                    <a16:rowId xmlns:a16="http://schemas.microsoft.com/office/drawing/2014/main" val="10002"/>
                  </a:ext>
                </a:extLst>
              </a:tr>
              <a:tr h="466980">
                <a:tc>
                  <a:txBody>
                    <a:bodyPr/>
                    <a:lstStyle/>
                    <a:p>
                      <a:pPr algn="ctr" fontAlgn="t"/>
                      <a:r>
                        <a:rPr lang="en-US" sz="1800">
                          <a:solidFill>
                            <a:srgbClr val="333333"/>
                          </a:solidFill>
                          <a:effectLst/>
                          <a:latin typeface="inter-regular"/>
                        </a:rPr>
                        <a:t>2</a:t>
                      </a:r>
                    </a:p>
                  </a:txBody>
                  <a:tcPr marL="76200" marR="76200" marT="76200" marB="76200"/>
                </a:tc>
                <a:tc>
                  <a:txBody>
                    <a:bodyPr/>
                    <a:lstStyle/>
                    <a:p>
                      <a:pPr algn="ctr" fontAlgn="t"/>
                      <a:r>
                        <a:rPr lang="en-US" sz="1800" dirty="0">
                          <a:solidFill>
                            <a:srgbClr val="333333"/>
                          </a:solidFill>
                          <a:effectLst/>
                          <a:latin typeface="inter-regular"/>
                        </a:rPr>
                        <a:t>10</a:t>
                      </a:r>
                    </a:p>
                  </a:txBody>
                  <a:tcPr marL="76200" marR="76200" marT="76200" marB="76200"/>
                </a:tc>
                <a:tc>
                  <a:txBody>
                    <a:bodyPr/>
                    <a:lstStyle/>
                    <a:p>
                      <a:pPr algn="ctr" fontAlgn="t"/>
                      <a:r>
                        <a:rPr lang="en-US" sz="1800" dirty="0">
                          <a:solidFill>
                            <a:srgbClr val="333333"/>
                          </a:solidFill>
                          <a:effectLst/>
                          <a:latin typeface="inter-regular"/>
                        </a:rPr>
                        <a:t>3</a:t>
                      </a:r>
                    </a:p>
                  </a:txBody>
                  <a:tcPr marL="76200" marR="76200" marT="76200" marB="76200"/>
                </a:tc>
                <a:tc>
                  <a:txBody>
                    <a:bodyPr/>
                    <a:lstStyle/>
                    <a:p>
                      <a:pPr algn="ctr" fontAlgn="t"/>
                      <a:r>
                        <a:rPr lang="en-US" sz="1800">
                          <a:solidFill>
                            <a:srgbClr val="333333"/>
                          </a:solidFill>
                          <a:effectLst/>
                          <a:latin typeface="inter-regular"/>
                        </a:rPr>
                        <a:t>13 - 3 = 10</a:t>
                      </a:r>
                    </a:p>
                  </a:txBody>
                  <a:tcPr marL="76200" marR="76200" marT="76200" marB="76200"/>
                </a:tc>
                <a:extLst>
                  <a:ext uri="{0D108BD9-81ED-4DB2-BD59-A6C34878D82A}">
                    <a16:rowId xmlns:a16="http://schemas.microsoft.com/office/drawing/2014/main" val="10003"/>
                  </a:ext>
                </a:extLst>
              </a:tr>
              <a:tr h="466980">
                <a:tc>
                  <a:txBody>
                    <a:bodyPr/>
                    <a:lstStyle/>
                    <a:p>
                      <a:pPr algn="ctr" fontAlgn="t"/>
                      <a:r>
                        <a:rPr lang="en-US" sz="1800">
                          <a:solidFill>
                            <a:srgbClr val="333333"/>
                          </a:solidFill>
                          <a:effectLst/>
                          <a:latin typeface="inter-regular"/>
                        </a:rPr>
                        <a:t>3</a:t>
                      </a:r>
                    </a:p>
                  </a:txBody>
                  <a:tcPr marL="76200" marR="76200" marT="76200" marB="76200"/>
                </a:tc>
                <a:tc>
                  <a:txBody>
                    <a:bodyPr/>
                    <a:lstStyle/>
                    <a:p>
                      <a:pPr algn="ctr" fontAlgn="t"/>
                      <a:r>
                        <a:rPr lang="en-US" sz="1800" dirty="0">
                          <a:solidFill>
                            <a:srgbClr val="333333"/>
                          </a:solidFill>
                          <a:effectLst/>
                          <a:latin typeface="inter-regular"/>
                        </a:rPr>
                        <a:t>15</a:t>
                      </a:r>
                    </a:p>
                  </a:txBody>
                  <a:tcPr marL="76200" marR="76200" marT="76200" marB="76200"/>
                </a:tc>
                <a:tc>
                  <a:txBody>
                    <a:bodyPr/>
                    <a:lstStyle/>
                    <a:p>
                      <a:pPr algn="ctr" fontAlgn="t"/>
                      <a:r>
                        <a:rPr lang="en-US" sz="1800" dirty="0">
                          <a:solidFill>
                            <a:srgbClr val="333333"/>
                          </a:solidFill>
                          <a:effectLst/>
                          <a:latin typeface="inter-regular"/>
                        </a:rPr>
                        <a:t>5</a:t>
                      </a:r>
                    </a:p>
                  </a:txBody>
                  <a:tcPr marL="76200" marR="76200" marT="76200" marB="76200"/>
                </a:tc>
                <a:tc>
                  <a:txBody>
                    <a:bodyPr/>
                    <a:lstStyle/>
                    <a:p>
                      <a:pPr algn="ctr" fontAlgn="t"/>
                      <a:r>
                        <a:rPr lang="en-US" sz="1800" dirty="0">
                          <a:solidFill>
                            <a:srgbClr val="333333"/>
                          </a:solidFill>
                          <a:effectLst/>
                          <a:latin typeface="inter-regular"/>
                        </a:rPr>
                        <a:t>10 - 5 = 5</a:t>
                      </a:r>
                    </a:p>
                  </a:txBody>
                  <a:tcPr marL="76200" marR="76200" marT="76200" marB="76200"/>
                </a:tc>
                <a:extLst>
                  <a:ext uri="{0D108BD9-81ED-4DB2-BD59-A6C34878D82A}">
                    <a16:rowId xmlns:a16="http://schemas.microsoft.com/office/drawing/2014/main" val="10004"/>
                  </a:ext>
                </a:extLst>
              </a:tr>
              <a:tr h="466980">
                <a:tc>
                  <a:txBody>
                    <a:bodyPr/>
                    <a:lstStyle/>
                    <a:p>
                      <a:pPr algn="ctr" fontAlgn="t"/>
                      <a:r>
                        <a:rPr lang="en-US" sz="1800" dirty="0">
                          <a:solidFill>
                            <a:srgbClr val="333333"/>
                          </a:solidFill>
                          <a:effectLst/>
                          <a:latin typeface="inter-regular"/>
                        </a:rPr>
                        <a:t>6</a:t>
                      </a:r>
                    </a:p>
                  </a:txBody>
                  <a:tcPr marL="76200" marR="76200" marT="76200" marB="76200"/>
                </a:tc>
                <a:tc>
                  <a:txBody>
                    <a:bodyPr/>
                    <a:lstStyle/>
                    <a:p>
                      <a:pPr algn="ctr" fontAlgn="t"/>
                      <a:r>
                        <a:rPr lang="en-US" sz="1800">
                          <a:solidFill>
                            <a:srgbClr val="333333"/>
                          </a:solidFill>
                          <a:effectLst/>
                          <a:latin typeface="inter-regular"/>
                        </a:rPr>
                        <a:t>9</a:t>
                      </a:r>
                    </a:p>
                  </a:txBody>
                  <a:tcPr marL="76200" marR="76200" marT="76200" marB="76200"/>
                </a:tc>
                <a:tc>
                  <a:txBody>
                    <a:bodyPr/>
                    <a:lstStyle/>
                    <a:p>
                      <a:pPr algn="ctr" fontAlgn="t"/>
                      <a:r>
                        <a:rPr lang="en-US" sz="1800" dirty="0">
                          <a:solidFill>
                            <a:srgbClr val="333333"/>
                          </a:solidFill>
                          <a:effectLst/>
                          <a:latin typeface="inter-regular"/>
                        </a:rPr>
                        <a:t>3</a:t>
                      </a:r>
                    </a:p>
                  </a:txBody>
                  <a:tcPr marL="76200" marR="76200" marT="76200" marB="76200"/>
                </a:tc>
                <a:tc>
                  <a:txBody>
                    <a:bodyPr/>
                    <a:lstStyle/>
                    <a:p>
                      <a:pPr algn="ctr" fontAlgn="t"/>
                      <a:r>
                        <a:rPr lang="en-US" sz="1800" dirty="0">
                          <a:solidFill>
                            <a:srgbClr val="333333"/>
                          </a:solidFill>
                          <a:effectLst/>
                          <a:latin typeface="inter-regular"/>
                        </a:rPr>
                        <a:t>5 - 3 = 2</a:t>
                      </a:r>
                    </a:p>
                  </a:txBody>
                  <a:tcPr marL="76200" marR="76200" marT="76200" marB="76200"/>
                </a:tc>
                <a:extLst>
                  <a:ext uri="{0D108BD9-81ED-4DB2-BD59-A6C34878D82A}">
                    <a16:rowId xmlns:a16="http://schemas.microsoft.com/office/drawing/2014/main" val="10005"/>
                  </a:ext>
                </a:extLst>
              </a:tr>
              <a:tr h="466980">
                <a:tc>
                  <a:txBody>
                    <a:bodyPr/>
                    <a:lstStyle/>
                    <a:p>
                      <a:pPr algn="ctr" fontAlgn="t"/>
                      <a:r>
                        <a:rPr lang="en-US" sz="1800" dirty="0">
                          <a:solidFill>
                            <a:srgbClr val="333333"/>
                          </a:solidFill>
                          <a:effectLst/>
                          <a:latin typeface="inter-regular"/>
                        </a:rPr>
                        <a:t>7</a:t>
                      </a:r>
                    </a:p>
                  </a:txBody>
                  <a:tcPr marL="76200" marR="76200" marT="76200" marB="76200"/>
                </a:tc>
                <a:tc>
                  <a:txBody>
                    <a:bodyPr/>
                    <a:lstStyle/>
                    <a:p>
                      <a:pPr algn="ctr" fontAlgn="t"/>
                      <a:r>
                        <a:rPr lang="en-US" sz="1800" dirty="0">
                          <a:solidFill>
                            <a:srgbClr val="333333"/>
                          </a:solidFill>
                          <a:effectLst/>
                          <a:latin typeface="inter-regular"/>
                        </a:rPr>
                        <a:t>4</a:t>
                      </a:r>
                    </a:p>
                  </a:txBody>
                  <a:tcPr marL="76200" marR="76200" marT="76200" marB="76200"/>
                </a:tc>
                <a:tc>
                  <a:txBody>
                    <a:bodyPr/>
                    <a:lstStyle/>
                    <a:p>
                      <a:pPr algn="ctr" fontAlgn="t"/>
                      <a:r>
                        <a:rPr lang="en-US" sz="1800" dirty="0">
                          <a:solidFill>
                            <a:srgbClr val="333333"/>
                          </a:solidFill>
                          <a:effectLst/>
                          <a:latin typeface="inter-regular"/>
                        </a:rPr>
                        <a:t>2</a:t>
                      </a:r>
                    </a:p>
                  </a:txBody>
                  <a:tcPr marL="76200" marR="76200" marT="76200" marB="76200"/>
                </a:tc>
                <a:tc>
                  <a:txBody>
                    <a:bodyPr/>
                    <a:lstStyle/>
                    <a:p>
                      <a:pPr algn="ctr" fontAlgn="t"/>
                      <a:r>
                        <a:rPr lang="en-US" sz="1800" dirty="0">
                          <a:solidFill>
                            <a:srgbClr val="333333"/>
                          </a:solidFill>
                          <a:effectLst/>
                          <a:latin typeface="inter-regular"/>
                        </a:rPr>
                        <a:t>2 - 2 = 0</a:t>
                      </a:r>
                    </a:p>
                  </a:txBody>
                  <a:tcPr marL="76200" marR="76200" marT="76200" marB="7620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7970064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297454" y="0"/>
            <a:ext cx="8538073" cy="655983"/>
          </a:xfrm>
          <a:prstGeom prst="rect">
            <a:avLst/>
          </a:prstGeom>
          <a:noFill/>
          <a:ln>
            <a:noFill/>
          </a:ln>
        </p:spPr>
        <p:txBody>
          <a:bodyPr spcFirstLastPara="1" wrap="square" lIns="68575" tIns="34275" rIns="68575" bIns="34275" anchor="ctr" anchorCtr="0">
            <a:noAutofit/>
          </a:bodyPr>
          <a:lstStyle/>
          <a:p>
            <a:pPr lvl="0"/>
            <a:r>
              <a:rPr lang="en-US" sz="3200" b="1" dirty="0"/>
              <a:t>Conclusion</a:t>
            </a:r>
            <a:endParaRPr sz="3200" b="1" dirty="0"/>
          </a:p>
        </p:txBody>
      </p:sp>
      <p:sp>
        <p:nvSpPr>
          <p:cNvPr id="137" name="Google Shape;137;p21"/>
          <p:cNvSpPr txBox="1">
            <a:spLocks noGrp="1"/>
          </p:cNvSpPr>
          <p:nvPr>
            <p:ph type="body" idx="1"/>
          </p:nvPr>
        </p:nvSpPr>
        <p:spPr>
          <a:xfrm>
            <a:off x="297455" y="705679"/>
            <a:ext cx="8521110" cy="3855304"/>
          </a:xfrm>
          <a:prstGeom prst="rect">
            <a:avLst/>
          </a:prstGeom>
          <a:noFill/>
          <a:ln>
            <a:noFill/>
          </a:ln>
        </p:spPr>
        <p:txBody>
          <a:bodyPr spcFirstLastPara="1" wrap="square" lIns="68575" tIns="34275" rIns="68575" bIns="34275" anchor="t" anchorCtr="0">
            <a:noAutofit/>
          </a:bodyPr>
          <a:lstStyle/>
          <a:p>
            <a:r>
              <a:rPr lang="en-GB" dirty="0">
                <a:solidFill>
                  <a:schemeClr val="tx1"/>
                </a:solidFill>
                <a:latin typeface="Times New Roman" pitchFamily="18" charset="0"/>
                <a:cs typeface="Times New Roman" pitchFamily="18" charset="0"/>
              </a:rPr>
              <a:t>As we can observe in the above table that the remaining weight is zero which means that the knapsack is full. We cannot add more objects in the knapsack. </a:t>
            </a:r>
          </a:p>
          <a:p>
            <a:r>
              <a:rPr lang="en-GB" dirty="0">
                <a:solidFill>
                  <a:schemeClr val="tx1"/>
                </a:solidFill>
                <a:latin typeface="Times New Roman" pitchFamily="18" charset="0"/>
                <a:cs typeface="Times New Roman" pitchFamily="18" charset="0"/>
              </a:rPr>
              <a:t>Therefore, the total profit would be equal to (8 + 5 + 10 + 15 + 9 + 4), i.e., 51.</a:t>
            </a:r>
          </a:p>
          <a:p>
            <a:r>
              <a:rPr lang="en-GB" dirty="0">
                <a:solidFill>
                  <a:schemeClr val="tx1"/>
                </a:solidFill>
                <a:latin typeface="Times New Roman" pitchFamily="18" charset="0"/>
                <a:cs typeface="Times New Roman" pitchFamily="18" charset="0"/>
              </a:rPr>
              <a:t>In the first approach, the maximum profit is 47.25. The maximum profit in the second approach is 46. The maximum profit in the third approach is 51. </a:t>
            </a:r>
          </a:p>
          <a:p>
            <a:r>
              <a:rPr lang="en-GB" dirty="0">
                <a:solidFill>
                  <a:schemeClr val="tx1"/>
                </a:solidFill>
                <a:latin typeface="Times New Roman" pitchFamily="18" charset="0"/>
                <a:cs typeface="Times New Roman" pitchFamily="18" charset="0"/>
              </a:rPr>
              <a:t>Therefore, we can say that the third approach, i.e., maximum profit/weight ratio is the best approach among all the approaches.</a:t>
            </a: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C5D72014-B53C-4AD9-A31F-FF5CD7999041}" type="datetime1">
              <a:rPr lang="en-US" smtClean="0"/>
              <a:t>6/21/24</a:t>
            </a:fld>
            <a:endParaRPr lang="en-US"/>
          </a:p>
        </p:txBody>
      </p:sp>
    </p:spTree>
    <p:extLst>
      <p:ext uri="{BB962C8B-B14F-4D97-AF65-F5344CB8AC3E}">
        <p14:creationId xmlns:p14="http://schemas.microsoft.com/office/powerpoint/2010/main" val="17970064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133166" y="1"/>
            <a:ext cx="8702362" cy="417250"/>
          </a:xfrm>
          <a:prstGeom prst="rect">
            <a:avLst/>
          </a:prstGeom>
          <a:noFill/>
          <a:ln>
            <a:noFill/>
          </a:ln>
        </p:spPr>
        <p:txBody>
          <a:bodyPr spcFirstLastPara="1" wrap="square" lIns="68575" tIns="34275" rIns="68575" bIns="34275" anchor="ctr" anchorCtr="0">
            <a:noAutofit/>
          </a:bodyPr>
          <a:lstStyle/>
          <a:p>
            <a:pPr lvl="0"/>
            <a:r>
              <a:rPr lang="en-US" sz="3200" b="1" dirty="0">
                <a:latin typeface="Times New Roman" pitchFamily="18" charset="0"/>
                <a:cs typeface="Times New Roman" pitchFamily="18" charset="0"/>
              </a:rPr>
              <a:t>Complexity Analysis</a:t>
            </a:r>
            <a:endParaRPr sz="3200" b="1" dirty="0">
              <a:latin typeface="Times New Roman" pitchFamily="18" charset="0"/>
              <a:cs typeface="Times New Roman" pitchFamily="18" charset="0"/>
            </a:endParaRPr>
          </a:p>
        </p:txBody>
      </p:sp>
      <p:sp>
        <p:nvSpPr>
          <p:cNvPr id="137" name="Google Shape;137;p21"/>
          <p:cNvSpPr txBox="1">
            <a:spLocks noGrp="1"/>
          </p:cNvSpPr>
          <p:nvPr>
            <p:ph type="body" idx="1"/>
          </p:nvPr>
        </p:nvSpPr>
        <p:spPr>
          <a:xfrm>
            <a:off x="97654" y="514905"/>
            <a:ext cx="8905871" cy="4211331"/>
          </a:xfrm>
          <a:prstGeom prst="rect">
            <a:avLst/>
          </a:prstGeom>
          <a:noFill/>
          <a:ln>
            <a:noFill/>
          </a:ln>
        </p:spPr>
        <p:txBody>
          <a:bodyPr spcFirstLastPara="1" wrap="square" lIns="68575" tIns="34275" rIns="68575" bIns="34275" numCol="1" anchor="t" anchorCtr="0">
            <a:noAutofit/>
          </a:bodyPr>
          <a:lstStyle/>
          <a:p>
            <a:pPr algn="just" fontAlgn="base"/>
            <a:r>
              <a:rPr lang="en-GB" sz="2000" dirty="0">
                <a:solidFill>
                  <a:schemeClr val="tx1"/>
                </a:solidFill>
                <a:latin typeface="Calibri" pitchFamily="34" charset="0"/>
                <a:cs typeface="Calibri" pitchFamily="34" charset="0"/>
              </a:rPr>
              <a:t>The fractional knapsack problem can be solved by first sorting the items according to their values, and it can be done in </a:t>
            </a:r>
            <a:r>
              <a:rPr lang="en-GB" sz="2000" b="1" dirty="0">
                <a:solidFill>
                  <a:schemeClr val="tx1"/>
                </a:solidFill>
                <a:latin typeface="Calibri" pitchFamily="34" charset="0"/>
                <a:cs typeface="Calibri" pitchFamily="34" charset="0"/>
              </a:rPr>
              <a:t>O(</a:t>
            </a:r>
            <a:r>
              <a:rPr lang="en-GB" sz="2000" b="1" dirty="0" err="1">
                <a:solidFill>
                  <a:schemeClr val="tx1"/>
                </a:solidFill>
                <a:latin typeface="Calibri" pitchFamily="34" charset="0"/>
                <a:cs typeface="Calibri" pitchFamily="34" charset="0"/>
              </a:rPr>
              <a:t>NlogN</a:t>
            </a:r>
            <a:r>
              <a:rPr lang="en-GB" sz="2000" b="1" dirty="0">
                <a:solidFill>
                  <a:schemeClr val="tx1"/>
                </a:solidFill>
                <a:latin typeface="Calibri" pitchFamily="34" charset="0"/>
                <a:cs typeface="Calibri" pitchFamily="34" charset="0"/>
              </a:rPr>
              <a:t>)</a:t>
            </a:r>
            <a:r>
              <a:rPr lang="en-GB" sz="2000" dirty="0">
                <a:solidFill>
                  <a:schemeClr val="tx1"/>
                </a:solidFill>
                <a:latin typeface="Calibri" pitchFamily="34" charset="0"/>
                <a:cs typeface="Calibri" pitchFamily="34" charset="0"/>
              </a:rPr>
              <a:t> </a:t>
            </a:r>
          </a:p>
          <a:p>
            <a:pPr algn="just" fontAlgn="base"/>
            <a:r>
              <a:rPr lang="en-GB" sz="2000" dirty="0">
                <a:solidFill>
                  <a:schemeClr val="tx1"/>
                </a:solidFill>
                <a:latin typeface="Calibri" pitchFamily="34" charset="0"/>
                <a:cs typeface="Calibri" pitchFamily="34" charset="0"/>
              </a:rPr>
              <a:t>This approach starts with finding the most valuable item, and we consider the most valuable item as much as possible, so start with the highest value item denoted by v</a:t>
            </a:r>
            <a:r>
              <a:rPr lang="en-GB" sz="2000" baseline="-25000" dirty="0">
                <a:solidFill>
                  <a:schemeClr val="tx1"/>
                </a:solidFill>
                <a:latin typeface="Calibri" pitchFamily="34" charset="0"/>
                <a:cs typeface="Calibri" pitchFamily="34" charset="0"/>
              </a:rPr>
              <a:t>i</a:t>
            </a:r>
            <a:r>
              <a:rPr lang="en-GB" sz="2000" dirty="0">
                <a:solidFill>
                  <a:schemeClr val="tx1"/>
                </a:solidFill>
                <a:latin typeface="Calibri" pitchFamily="34" charset="0"/>
                <a:cs typeface="Calibri" pitchFamily="34" charset="0"/>
              </a:rPr>
              <a:t>. Then, we consider the next item from the sorted list, and in this way, we perform the linear search in O(N) time complexity.</a:t>
            </a:r>
          </a:p>
          <a:p>
            <a:pPr algn="just" fontAlgn="base"/>
            <a:r>
              <a:rPr lang="en-GB" sz="2000" dirty="0">
                <a:solidFill>
                  <a:schemeClr val="tx1"/>
                </a:solidFill>
                <a:latin typeface="Calibri" pitchFamily="34" charset="0"/>
                <a:cs typeface="Calibri" pitchFamily="34" charset="0"/>
              </a:rPr>
              <a:t>Therefore, the overall running time would be O(</a:t>
            </a:r>
            <a:r>
              <a:rPr lang="en-GB" sz="2000" dirty="0" err="1">
                <a:solidFill>
                  <a:schemeClr val="tx1"/>
                </a:solidFill>
                <a:latin typeface="Calibri" pitchFamily="34" charset="0"/>
                <a:cs typeface="Calibri" pitchFamily="34" charset="0"/>
              </a:rPr>
              <a:t>NlogN</a:t>
            </a:r>
            <a:r>
              <a:rPr lang="en-GB" sz="2000" dirty="0">
                <a:solidFill>
                  <a:schemeClr val="tx1"/>
                </a:solidFill>
                <a:latin typeface="Calibri" pitchFamily="34" charset="0"/>
                <a:cs typeface="Calibri" pitchFamily="34" charset="0"/>
              </a:rPr>
              <a:t>) plus O(N) equals to O(</a:t>
            </a:r>
            <a:r>
              <a:rPr lang="en-GB" sz="2000" dirty="0" err="1">
                <a:solidFill>
                  <a:schemeClr val="tx1"/>
                </a:solidFill>
                <a:latin typeface="Calibri" pitchFamily="34" charset="0"/>
                <a:cs typeface="Calibri" pitchFamily="34" charset="0"/>
              </a:rPr>
              <a:t>NlogN</a:t>
            </a:r>
            <a:r>
              <a:rPr lang="en-GB" sz="2000" dirty="0">
                <a:solidFill>
                  <a:schemeClr val="tx1"/>
                </a:solidFill>
                <a:latin typeface="Calibri" pitchFamily="34" charset="0"/>
                <a:cs typeface="Calibri" pitchFamily="34" charset="0"/>
              </a:rPr>
              <a:t>). We can say that the fractional knapsack problem can be solved much faster than the 0/1 knapsack problem.</a:t>
            </a:r>
          </a:p>
          <a:p>
            <a:r>
              <a:rPr lang="pt-BR" sz="2400" b="1" dirty="0">
                <a:solidFill>
                  <a:schemeClr val="tx1"/>
                </a:solidFill>
                <a:latin typeface="Calibri" pitchFamily="34" charset="0"/>
                <a:cs typeface="Calibri" pitchFamily="34" charset="0"/>
              </a:rPr>
              <a:t>Time Complexity: O(N * logN)</a:t>
            </a:r>
            <a:br>
              <a:rPr lang="pt-BR" sz="2400" b="1" dirty="0">
                <a:solidFill>
                  <a:schemeClr val="tx1"/>
                </a:solidFill>
                <a:latin typeface="Calibri" pitchFamily="34" charset="0"/>
                <a:cs typeface="Calibri" pitchFamily="34" charset="0"/>
              </a:rPr>
            </a:br>
            <a:r>
              <a:rPr lang="pt-BR" sz="2400" b="1" dirty="0">
                <a:solidFill>
                  <a:schemeClr val="tx1"/>
                </a:solidFill>
                <a:latin typeface="Calibri" pitchFamily="34" charset="0"/>
                <a:cs typeface="Calibri" pitchFamily="34" charset="0"/>
              </a:rPr>
              <a:t>Auxiliary Space: O(N)</a:t>
            </a:r>
          </a:p>
          <a:p>
            <a:endParaRPr sz="2400" dirty="0">
              <a:latin typeface="Times New Roman" pitchFamily="18" charset="0"/>
              <a:cs typeface="Times New Roman" pitchFamily="18"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9DB3BE6B-1950-49EC-B959-61DF8867908E}" type="datetime1">
              <a:rPr lang="en-US" smtClean="0"/>
              <a:t>6/21/24</a:t>
            </a:fld>
            <a:endParaRPr lang="en-US"/>
          </a:p>
        </p:txBody>
      </p:sp>
    </p:spTree>
    <p:extLst>
      <p:ext uri="{BB962C8B-B14F-4D97-AF65-F5344CB8AC3E}">
        <p14:creationId xmlns:p14="http://schemas.microsoft.com/office/powerpoint/2010/main" val="4005147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133166" y="1"/>
            <a:ext cx="8702362" cy="727968"/>
          </a:xfrm>
          <a:prstGeom prst="rect">
            <a:avLst/>
          </a:prstGeom>
          <a:noFill/>
          <a:ln>
            <a:noFill/>
          </a:ln>
        </p:spPr>
        <p:txBody>
          <a:bodyPr spcFirstLastPara="1" wrap="square" lIns="68575" tIns="34275" rIns="68575" bIns="34275" anchor="ctr" anchorCtr="0">
            <a:noAutofit/>
          </a:bodyPr>
          <a:lstStyle/>
          <a:p>
            <a:br>
              <a:rPr lang="en-US" sz="3200" dirty="0"/>
            </a:br>
            <a:br>
              <a:rPr lang="en-US" sz="3200" dirty="0"/>
            </a:br>
            <a:br>
              <a:rPr lang="en-US" sz="3200" dirty="0"/>
            </a:br>
            <a:r>
              <a:rPr lang="en-US" sz="3200" b="1" dirty="0"/>
              <a:t>Minimum Spanning Tree </a:t>
            </a:r>
            <a:br>
              <a:rPr lang="en-US" sz="3200" b="1" dirty="0"/>
            </a:br>
            <a:br>
              <a:rPr lang="en-US" sz="3200" dirty="0"/>
            </a:br>
            <a:br>
              <a:rPr lang="en-US" sz="3200" dirty="0"/>
            </a:br>
            <a:endParaRPr sz="3200" dirty="0"/>
          </a:p>
        </p:txBody>
      </p:sp>
      <p:sp>
        <p:nvSpPr>
          <p:cNvPr id="137" name="Google Shape;137;p21"/>
          <p:cNvSpPr txBox="1">
            <a:spLocks noGrp="1"/>
          </p:cNvSpPr>
          <p:nvPr>
            <p:ph type="body" idx="1"/>
          </p:nvPr>
        </p:nvSpPr>
        <p:spPr>
          <a:xfrm>
            <a:off x="97654" y="727969"/>
            <a:ext cx="8905871" cy="3998267"/>
          </a:xfrm>
          <a:prstGeom prst="rect">
            <a:avLst/>
          </a:prstGeom>
          <a:noFill/>
          <a:ln>
            <a:noFill/>
          </a:ln>
        </p:spPr>
        <p:txBody>
          <a:bodyPr spcFirstLastPara="1" wrap="square" lIns="68575" tIns="34275" rIns="68575" bIns="34275" numCol="1" anchor="t" anchorCtr="0">
            <a:noAutofit/>
          </a:bodyPr>
          <a:lstStyle/>
          <a:p>
            <a:pPr marL="139700" indent="0">
              <a:buNone/>
            </a:pPr>
            <a:r>
              <a:rPr lang="en-GB" sz="2000" dirty="0">
                <a:solidFill>
                  <a:schemeClr val="tx1"/>
                </a:solidFill>
                <a:latin typeface="Times New Roman" pitchFamily="18" charset="0"/>
                <a:cs typeface="Times New Roman" pitchFamily="18" charset="0"/>
              </a:rPr>
              <a:t>A minimum spanning tree (MST) is defined as a spanning tree that has the minimum weight among all the possible spanning trees</a:t>
            </a:r>
          </a:p>
          <a:p>
            <a:pPr marL="139700" indent="0">
              <a:buNone/>
            </a:pPr>
            <a:endParaRPr lang="en-GB" sz="2000" dirty="0">
              <a:solidFill>
                <a:schemeClr val="tx1"/>
              </a:solidFill>
              <a:latin typeface="Times New Roman" pitchFamily="18" charset="0"/>
              <a:cs typeface="Times New Roman" pitchFamily="18" charset="0"/>
            </a:endParaRPr>
          </a:p>
          <a:p>
            <a:pPr marL="139700" indent="0">
              <a:buNone/>
            </a:pPr>
            <a:r>
              <a:rPr lang="en-GB" sz="2000" dirty="0">
                <a:solidFill>
                  <a:schemeClr val="tx1"/>
                </a:solidFill>
                <a:latin typeface="Times New Roman" pitchFamily="18" charset="0"/>
                <a:cs typeface="Times New Roman" pitchFamily="18" charset="0"/>
              </a:rPr>
              <a:t>A spanning tree is defined as a tree-like </a:t>
            </a:r>
            <a:r>
              <a:rPr lang="en-GB" sz="2000" dirty="0" err="1">
                <a:solidFill>
                  <a:schemeClr val="tx1"/>
                </a:solidFill>
                <a:latin typeface="Times New Roman" pitchFamily="18" charset="0"/>
                <a:cs typeface="Times New Roman" pitchFamily="18" charset="0"/>
              </a:rPr>
              <a:t>subgraph</a:t>
            </a:r>
            <a:r>
              <a:rPr lang="en-GB" sz="2000" dirty="0">
                <a:solidFill>
                  <a:schemeClr val="tx1"/>
                </a:solidFill>
                <a:latin typeface="Times New Roman" pitchFamily="18" charset="0"/>
                <a:cs typeface="Times New Roman" pitchFamily="18" charset="0"/>
              </a:rPr>
              <a:t> of a connected, undirected graph that includes all the vertices of the graph. It is a subset of the edges of the graph that forms a tree (acyclic) where every node of the graph is a part of the tree.</a:t>
            </a:r>
          </a:p>
          <a:p>
            <a:pPr marL="139700" indent="0">
              <a:buNone/>
            </a:pPr>
            <a:endParaRPr lang="en-GB" sz="2000" dirty="0">
              <a:solidFill>
                <a:schemeClr val="tx1"/>
              </a:solidFill>
              <a:latin typeface="Times New Roman" pitchFamily="18" charset="0"/>
              <a:cs typeface="Times New Roman" pitchFamily="18" charset="0"/>
            </a:endParaRPr>
          </a:p>
          <a:p>
            <a:pPr marL="139700" indent="0">
              <a:buNone/>
            </a:pPr>
            <a:r>
              <a:rPr lang="en-GB" sz="2000" dirty="0">
                <a:solidFill>
                  <a:schemeClr val="tx1"/>
                </a:solidFill>
                <a:latin typeface="Times New Roman" pitchFamily="18" charset="0"/>
                <a:cs typeface="Times New Roman" pitchFamily="18" charset="0"/>
              </a:rPr>
              <a:t>The minimum spanning tree has all the properties of a spanning tree with an added constraint of having the minimum possible weights among all possible spanning trees. Like a spanning tree, there can also be many possible MSTs for a graph.</a:t>
            </a:r>
            <a:endParaRPr sz="2000" dirty="0">
              <a:solidFill>
                <a:schemeClr val="tx1"/>
              </a:solidFill>
              <a:latin typeface="Times New Roman" pitchFamily="18" charset="0"/>
              <a:cs typeface="Times New Roman" pitchFamily="18"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BA44EAFB-7F2E-46DB-807A-B759C8D1EBCD}" type="datetime1">
              <a:rPr lang="en-US" smtClean="0"/>
              <a:t>6/21/24</a:t>
            </a:fld>
            <a:endParaRPr lang="en-US"/>
          </a:p>
        </p:txBody>
      </p:sp>
    </p:spTree>
    <p:extLst>
      <p:ext uri="{BB962C8B-B14F-4D97-AF65-F5344CB8AC3E}">
        <p14:creationId xmlns:p14="http://schemas.microsoft.com/office/powerpoint/2010/main" val="2654296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39CF4B35-E832-48D4-90DD-E7EDA633CBE5}" type="datetime1">
              <a:rPr lang="en-US" smtClean="0"/>
              <a:t>6/21/24</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9573"/>
            <a:ext cx="9144000" cy="4572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52440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177555" y="71022"/>
            <a:ext cx="8702362" cy="381739"/>
          </a:xfrm>
          <a:prstGeom prst="rect">
            <a:avLst/>
          </a:prstGeom>
          <a:noFill/>
          <a:ln>
            <a:noFill/>
          </a:ln>
        </p:spPr>
        <p:txBody>
          <a:bodyPr spcFirstLastPara="1" wrap="square" lIns="68575" tIns="34275" rIns="68575" bIns="34275" anchor="ctr" anchorCtr="0">
            <a:noAutofit/>
          </a:bodyPr>
          <a:lstStyle/>
          <a:p>
            <a:br>
              <a:rPr lang="en-US" sz="3200" dirty="0"/>
            </a:br>
            <a:br>
              <a:rPr lang="en-US" sz="3200" dirty="0"/>
            </a:br>
            <a:r>
              <a:rPr lang="en-GB" sz="3200" b="1" u="sng" dirty="0"/>
              <a:t>Properties of a Spanning Tree:</a:t>
            </a:r>
            <a:br>
              <a:rPr lang="en-GB" sz="3200" b="1" dirty="0"/>
            </a:br>
            <a:br>
              <a:rPr lang="en-US" sz="3200" dirty="0"/>
            </a:br>
            <a:endParaRPr sz="3200" dirty="0"/>
          </a:p>
        </p:txBody>
      </p:sp>
      <p:sp>
        <p:nvSpPr>
          <p:cNvPr id="137" name="Google Shape;137;p21"/>
          <p:cNvSpPr txBox="1">
            <a:spLocks noGrp="1"/>
          </p:cNvSpPr>
          <p:nvPr>
            <p:ph type="body" idx="1"/>
          </p:nvPr>
        </p:nvSpPr>
        <p:spPr>
          <a:xfrm>
            <a:off x="97654" y="616226"/>
            <a:ext cx="8905871" cy="4110010"/>
          </a:xfrm>
          <a:prstGeom prst="rect">
            <a:avLst/>
          </a:prstGeom>
          <a:noFill/>
          <a:ln>
            <a:noFill/>
          </a:ln>
        </p:spPr>
        <p:txBody>
          <a:bodyPr spcFirstLastPara="1" wrap="square" lIns="68575" tIns="34275" rIns="68575" bIns="34275" numCol="1" anchor="t" anchorCtr="0">
            <a:noAutofit/>
          </a:bodyPr>
          <a:lstStyle/>
          <a:p>
            <a:r>
              <a:rPr lang="en-GB" sz="2000" dirty="0">
                <a:solidFill>
                  <a:schemeClr val="tx1"/>
                </a:solidFill>
                <a:latin typeface="Calibri" pitchFamily="34" charset="0"/>
                <a:cs typeface="Calibri" pitchFamily="34" charset="0"/>
              </a:rPr>
              <a:t>The number of vertices (V) in the graph and the spanning tree is the same.</a:t>
            </a:r>
          </a:p>
          <a:p>
            <a:r>
              <a:rPr lang="en-GB" sz="2000" dirty="0">
                <a:solidFill>
                  <a:schemeClr val="tx1"/>
                </a:solidFill>
                <a:latin typeface="Calibri" pitchFamily="34" charset="0"/>
                <a:cs typeface="Calibri" pitchFamily="34" charset="0"/>
              </a:rPr>
              <a:t>There is a fixed number of edges in the spanning tree which is equal to one less than the total number of vertices ( E = V-1 ).</a:t>
            </a:r>
          </a:p>
          <a:p>
            <a:r>
              <a:rPr lang="en-GB" sz="2000" dirty="0">
                <a:solidFill>
                  <a:schemeClr val="tx1"/>
                </a:solidFill>
                <a:latin typeface="Calibri" pitchFamily="34" charset="0"/>
                <a:cs typeface="Calibri" pitchFamily="34" charset="0"/>
              </a:rPr>
              <a:t>The spanning tree should not be disconnected, as in there should only be a single source of component, not more than that.</a:t>
            </a:r>
          </a:p>
          <a:p>
            <a:r>
              <a:rPr lang="en-GB" sz="2000" dirty="0">
                <a:solidFill>
                  <a:schemeClr val="tx1"/>
                </a:solidFill>
                <a:latin typeface="Calibri" pitchFamily="34" charset="0"/>
                <a:cs typeface="Calibri" pitchFamily="34" charset="0"/>
              </a:rPr>
              <a:t>The spanning tree should be acyclic, which means there would not be any cycle in the tree.</a:t>
            </a:r>
          </a:p>
          <a:p>
            <a:r>
              <a:rPr lang="en-GB" sz="2000" dirty="0">
                <a:solidFill>
                  <a:schemeClr val="tx1"/>
                </a:solidFill>
                <a:latin typeface="Calibri" pitchFamily="34" charset="0"/>
                <a:cs typeface="Calibri" pitchFamily="34" charset="0"/>
              </a:rPr>
              <a:t>The total cost (or weight) of the spanning tree is defined as the sum of the edge weights of all the edges of the spanning tree.</a:t>
            </a:r>
          </a:p>
          <a:p>
            <a:r>
              <a:rPr lang="en-GB" sz="2000" dirty="0">
                <a:solidFill>
                  <a:schemeClr val="tx1"/>
                </a:solidFill>
                <a:latin typeface="Calibri" pitchFamily="34" charset="0"/>
                <a:cs typeface="Calibri" pitchFamily="34" charset="0"/>
              </a:rPr>
              <a:t>There can be many possible spanning trees for a graph</a:t>
            </a:r>
            <a:r>
              <a:rPr lang="en-GB" sz="2400" dirty="0">
                <a:solidFill>
                  <a:schemeClr val="tx1"/>
                </a:solidFill>
                <a:latin typeface="Calibri" pitchFamily="34" charset="0"/>
                <a:cs typeface="Calibri" pitchFamily="34" charset="0"/>
              </a:rPr>
              <a:t>. </a:t>
            </a:r>
            <a:endParaRPr sz="2400" dirty="0">
              <a:solidFill>
                <a:schemeClr val="tx1"/>
              </a:solidFill>
              <a:latin typeface="Calibri" pitchFamily="34" charset="0"/>
              <a:cs typeface="Calibri" pitchFamily="34"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57000E8D-057B-4AE0-980C-32A649CD7A5E}" type="datetime1">
              <a:rPr lang="en-US" smtClean="0"/>
              <a:t>6/21/24</a:t>
            </a:fld>
            <a:endParaRPr lang="en-US"/>
          </a:p>
        </p:txBody>
      </p:sp>
    </p:spTree>
    <p:extLst>
      <p:ext uri="{BB962C8B-B14F-4D97-AF65-F5344CB8AC3E}">
        <p14:creationId xmlns:p14="http://schemas.microsoft.com/office/powerpoint/2010/main" val="872784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8"/>
          <p:cNvSpPr txBox="1">
            <a:spLocks noGrp="1"/>
          </p:cNvSpPr>
          <p:nvPr>
            <p:ph type="title"/>
          </p:nvPr>
        </p:nvSpPr>
        <p:spPr>
          <a:xfrm>
            <a:off x="0" y="0"/>
            <a:ext cx="9003525" cy="626165"/>
          </a:xfrm>
          <a:prstGeom prst="rect">
            <a:avLst/>
          </a:prstGeom>
          <a:noFill/>
          <a:ln>
            <a:noFill/>
          </a:ln>
        </p:spPr>
        <p:txBody>
          <a:bodyPr spcFirstLastPara="1" wrap="square" lIns="68575" tIns="34275" rIns="68575" bIns="34275" anchor="ctr" anchorCtr="0">
            <a:noAutofit/>
          </a:bodyPr>
          <a:lstStyle/>
          <a:p>
            <a:r>
              <a:rPr lang="en-GB" b="1" dirty="0">
                <a:solidFill>
                  <a:schemeClr val="tx1"/>
                </a:solidFill>
              </a:rPr>
              <a:t>Greedy Methods</a:t>
            </a:r>
            <a:endParaRPr lang="en-US" dirty="0">
              <a:latin typeface="Times New Roman" pitchFamily="18" charset="0"/>
              <a:cs typeface="Times New Roman" pitchFamily="18" charset="0"/>
            </a:endParaRPr>
          </a:p>
        </p:txBody>
      </p:sp>
      <p:sp>
        <p:nvSpPr>
          <p:cNvPr id="105" name="Google Shape;105;p18"/>
          <p:cNvSpPr txBox="1">
            <a:spLocks noGrp="1"/>
          </p:cNvSpPr>
          <p:nvPr>
            <p:ph type="body" idx="1"/>
          </p:nvPr>
        </p:nvSpPr>
        <p:spPr>
          <a:xfrm>
            <a:off x="71021" y="826265"/>
            <a:ext cx="8808574" cy="3941010"/>
          </a:xfrm>
          <a:prstGeom prst="rect">
            <a:avLst/>
          </a:prstGeom>
          <a:noFill/>
          <a:ln>
            <a:noFill/>
          </a:ln>
        </p:spPr>
        <p:txBody>
          <a:bodyPr spcFirstLastPara="1" wrap="square" lIns="68575" tIns="34275" rIns="68575" bIns="34275" anchor="t" anchorCtr="0">
            <a:noAutofit/>
          </a:bodyPr>
          <a:lstStyle/>
          <a:p>
            <a:pPr algn="just"/>
            <a:r>
              <a:rPr lang="en-GB" sz="2000" dirty="0">
                <a:solidFill>
                  <a:schemeClr val="tx1"/>
                </a:solidFill>
                <a:latin typeface="Calibri" pitchFamily="34" charset="0"/>
                <a:cs typeface="Calibri" pitchFamily="34" charset="0"/>
              </a:rPr>
              <a:t>The greedy method is one of the strategies like Divide and conquer used to solve the problems. </a:t>
            </a:r>
          </a:p>
          <a:p>
            <a:pPr algn="just"/>
            <a:r>
              <a:rPr lang="en-GB" sz="2000" dirty="0">
                <a:solidFill>
                  <a:schemeClr val="tx1"/>
                </a:solidFill>
                <a:latin typeface="Calibri" pitchFamily="34" charset="0"/>
                <a:cs typeface="Calibri" pitchFamily="34" charset="0"/>
              </a:rPr>
              <a:t>This method is used for solving optimization problems. An optimization problem is a problem that demands either maximum or minimum results. Let's understand through some terms.</a:t>
            </a:r>
          </a:p>
          <a:p>
            <a:pPr algn="just"/>
            <a:r>
              <a:rPr lang="en-GB" sz="2000" dirty="0">
                <a:solidFill>
                  <a:schemeClr val="tx1"/>
                </a:solidFill>
                <a:latin typeface="Calibri" pitchFamily="34" charset="0"/>
                <a:cs typeface="Calibri" pitchFamily="34" charset="0"/>
              </a:rPr>
              <a:t>The Greedy method is the simplest and straightforward approach. It is not an algorithm, but it is a technique. </a:t>
            </a:r>
          </a:p>
          <a:p>
            <a:pPr algn="just"/>
            <a:r>
              <a:rPr lang="en-GB" sz="2000" dirty="0">
                <a:solidFill>
                  <a:schemeClr val="tx1"/>
                </a:solidFill>
                <a:latin typeface="Calibri" pitchFamily="34" charset="0"/>
                <a:cs typeface="Calibri" pitchFamily="34" charset="0"/>
              </a:rPr>
              <a:t>The main function of this approach is that the decision is taken on the basis of the currently available information. </a:t>
            </a:r>
          </a:p>
          <a:p>
            <a:pPr algn="just"/>
            <a:r>
              <a:rPr lang="en-GB" sz="2000" dirty="0">
                <a:solidFill>
                  <a:schemeClr val="tx1"/>
                </a:solidFill>
                <a:latin typeface="Calibri" pitchFamily="34" charset="0"/>
                <a:cs typeface="Calibri" pitchFamily="34" charset="0"/>
              </a:rPr>
              <a:t>Whatever the current information is present, the decision is made without worrying about the effect of the current decision in future.</a:t>
            </a:r>
          </a:p>
        </p:txBody>
      </p:sp>
      <p:sp>
        <p:nvSpPr>
          <p:cNvPr id="108" name="Google Shape;108;p18"/>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D9D99DEC-3768-4395-BB5E-B81870EE1E10}" type="datetime1">
              <a:rPr lang="en-US" smtClean="0"/>
              <a:t>6/21/24</a:t>
            </a:fld>
            <a:endParaRPr lang="en-US"/>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1"/>
          <p:cNvSpPr txBox="1">
            <a:spLocks noGrp="1"/>
          </p:cNvSpPr>
          <p:nvPr>
            <p:ph type="body" idx="1"/>
          </p:nvPr>
        </p:nvSpPr>
        <p:spPr>
          <a:xfrm>
            <a:off x="97654" y="198783"/>
            <a:ext cx="8905871" cy="4527453"/>
          </a:xfrm>
          <a:prstGeom prst="rect">
            <a:avLst/>
          </a:prstGeom>
          <a:noFill/>
          <a:ln>
            <a:noFill/>
          </a:ln>
        </p:spPr>
        <p:txBody>
          <a:bodyPr spcFirstLastPara="1" wrap="square" lIns="68575" tIns="34275" rIns="68575" bIns="34275" numCol="1" anchor="t" anchorCtr="0">
            <a:noAutofit/>
          </a:bodyPr>
          <a:lstStyle/>
          <a:p>
            <a:pPr marL="139700" indent="0">
              <a:buNone/>
            </a:pPr>
            <a:r>
              <a:rPr lang="en-GB" sz="2800" b="1" u="sng" dirty="0">
                <a:solidFill>
                  <a:schemeClr val="tx1"/>
                </a:solidFill>
                <a:latin typeface="Calibri" pitchFamily="34" charset="0"/>
                <a:cs typeface="Calibri" pitchFamily="34" charset="0"/>
              </a:rPr>
              <a:t>Algorithms to find Minimum Spanning Tree:</a:t>
            </a:r>
            <a:endParaRPr lang="en-GB" sz="2800" b="1" dirty="0">
              <a:solidFill>
                <a:schemeClr val="tx1"/>
              </a:solidFill>
              <a:latin typeface="Calibri" pitchFamily="34" charset="0"/>
              <a:cs typeface="Calibri" pitchFamily="34" charset="0"/>
            </a:endParaRPr>
          </a:p>
          <a:p>
            <a:endParaRPr lang="en-US" sz="2400" dirty="0">
              <a:solidFill>
                <a:schemeClr val="tx1"/>
              </a:solidFill>
              <a:latin typeface="Calibri" pitchFamily="34" charset="0"/>
              <a:cs typeface="Calibri" pitchFamily="34" charset="0"/>
            </a:endParaRPr>
          </a:p>
          <a:p>
            <a:pPr marL="596900" indent="-457200">
              <a:buSzPct val="100000"/>
              <a:buFont typeface="+mj-lt"/>
              <a:buAutoNum type="arabicPeriod"/>
            </a:pPr>
            <a:r>
              <a:rPr lang="en-US" sz="2400" b="1" dirty="0" err="1">
                <a:solidFill>
                  <a:schemeClr val="tx1"/>
                </a:solidFill>
                <a:latin typeface="Calibri" pitchFamily="34" charset="0"/>
                <a:cs typeface="Calibri" pitchFamily="34" charset="0"/>
              </a:rPr>
              <a:t>Kruskal’s</a:t>
            </a:r>
            <a:r>
              <a:rPr lang="en-US" sz="2400" b="1" dirty="0">
                <a:solidFill>
                  <a:schemeClr val="tx1"/>
                </a:solidFill>
                <a:latin typeface="Calibri" pitchFamily="34" charset="0"/>
                <a:cs typeface="Calibri" pitchFamily="34" charset="0"/>
              </a:rPr>
              <a:t> Minimum Spanning Tree Algorithm:</a:t>
            </a:r>
          </a:p>
          <a:p>
            <a:pPr marL="596900" indent="-457200">
              <a:buSzPct val="100000"/>
              <a:buFont typeface="+mj-lt"/>
              <a:buAutoNum type="arabicPeriod"/>
            </a:pPr>
            <a:r>
              <a:rPr lang="en-US" sz="2400" b="1" dirty="0">
                <a:solidFill>
                  <a:schemeClr val="tx1"/>
                </a:solidFill>
                <a:latin typeface="Calibri" pitchFamily="34" charset="0"/>
                <a:cs typeface="Calibri" pitchFamily="34" charset="0"/>
              </a:rPr>
              <a:t>Prim’s Minimum Spanning Tree Algorithm:</a:t>
            </a:r>
            <a:endParaRPr sz="2400" b="1" dirty="0">
              <a:solidFill>
                <a:schemeClr val="tx1"/>
              </a:solidFill>
              <a:latin typeface="Calibri" pitchFamily="34" charset="0"/>
              <a:cs typeface="Calibri" pitchFamily="34"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292BD224-4C96-4531-9DC7-7C2AD97AEDB7}" type="datetime1">
              <a:rPr lang="en-US" smtClean="0"/>
              <a:t>6/21/24</a:t>
            </a:fld>
            <a:endParaRPr lang="en-US"/>
          </a:p>
        </p:txBody>
      </p:sp>
    </p:spTree>
    <p:extLst>
      <p:ext uri="{BB962C8B-B14F-4D97-AF65-F5344CB8AC3E}">
        <p14:creationId xmlns:p14="http://schemas.microsoft.com/office/powerpoint/2010/main" val="10371439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133166" y="0"/>
            <a:ext cx="8702362" cy="461639"/>
          </a:xfrm>
          <a:prstGeom prst="rect">
            <a:avLst/>
          </a:prstGeom>
          <a:noFill/>
          <a:ln>
            <a:noFill/>
          </a:ln>
        </p:spPr>
        <p:txBody>
          <a:bodyPr spcFirstLastPara="1" wrap="square" lIns="68575" tIns="34275" rIns="68575" bIns="34275" anchor="ctr" anchorCtr="0">
            <a:noAutofit/>
          </a:bodyPr>
          <a:lstStyle/>
          <a:p>
            <a:br>
              <a:rPr lang="en-US" sz="3200" b="1" dirty="0">
                <a:solidFill>
                  <a:schemeClr val="tx1"/>
                </a:solidFill>
                <a:latin typeface="Calibri" pitchFamily="34" charset="0"/>
                <a:cs typeface="Calibri" pitchFamily="34" charset="0"/>
              </a:rPr>
            </a:br>
            <a:r>
              <a:rPr lang="en-US" sz="3200" b="1" dirty="0" err="1">
                <a:solidFill>
                  <a:schemeClr val="tx1"/>
                </a:solidFill>
                <a:latin typeface="Calibri" pitchFamily="34" charset="0"/>
                <a:cs typeface="Calibri" pitchFamily="34" charset="0"/>
              </a:rPr>
              <a:t>Kruskal’s</a:t>
            </a:r>
            <a:r>
              <a:rPr lang="en-US" sz="3200" b="1" dirty="0">
                <a:solidFill>
                  <a:schemeClr val="tx1"/>
                </a:solidFill>
                <a:latin typeface="Calibri" pitchFamily="34" charset="0"/>
                <a:cs typeface="Calibri" pitchFamily="34" charset="0"/>
              </a:rPr>
              <a:t> Minimum Spanning Tree Algorithm:</a:t>
            </a:r>
            <a:br>
              <a:rPr lang="en-US" sz="3200" b="1" dirty="0">
                <a:solidFill>
                  <a:schemeClr val="tx1"/>
                </a:solidFill>
                <a:latin typeface="Calibri" pitchFamily="34" charset="0"/>
                <a:cs typeface="Calibri" pitchFamily="34" charset="0"/>
              </a:rPr>
            </a:br>
            <a:endParaRPr sz="3200" dirty="0"/>
          </a:p>
        </p:txBody>
      </p:sp>
      <p:sp>
        <p:nvSpPr>
          <p:cNvPr id="137" name="Google Shape;137;p21"/>
          <p:cNvSpPr txBox="1">
            <a:spLocks noGrp="1"/>
          </p:cNvSpPr>
          <p:nvPr>
            <p:ph type="body" idx="1"/>
          </p:nvPr>
        </p:nvSpPr>
        <p:spPr>
          <a:xfrm>
            <a:off x="97654" y="514905"/>
            <a:ext cx="8905871" cy="4211331"/>
          </a:xfrm>
          <a:prstGeom prst="rect">
            <a:avLst/>
          </a:prstGeom>
          <a:noFill/>
          <a:ln>
            <a:noFill/>
          </a:ln>
        </p:spPr>
        <p:txBody>
          <a:bodyPr spcFirstLastPara="1" wrap="square" lIns="68575" tIns="34275" rIns="68575" bIns="34275" numCol="1" anchor="t" anchorCtr="0">
            <a:noAutofit/>
          </a:bodyPr>
          <a:lstStyle/>
          <a:p>
            <a:pPr>
              <a:buNone/>
            </a:pPr>
            <a:r>
              <a:rPr lang="en-GB" sz="2400" dirty="0">
                <a:solidFill>
                  <a:schemeClr val="tx1"/>
                </a:solidFill>
                <a:latin typeface="Calibri" pitchFamily="34" charset="0"/>
                <a:cs typeface="Calibri" pitchFamily="34" charset="0"/>
              </a:rPr>
              <a:t>The algorithm workflow is as below:</a:t>
            </a:r>
          </a:p>
          <a:p>
            <a:pPr marL="596900" indent="-457200">
              <a:buSzPct val="90000"/>
              <a:buFont typeface="+mj-lt"/>
              <a:buAutoNum type="arabicPeriod"/>
            </a:pPr>
            <a:r>
              <a:rPr lang="en-GB" sz="2000" dirty="0">
                <a:solidFill>
                  <a:schemeClr val="tx1"/>
                </a:solidFill>
                <a:latin typeface="Calibri" pitchFamily="34" charset="0"/>
                <a:cs typeface="Calibri" pitchFamily="34" charset="0"/>
              </a:rPr>
              <a:t>First, it sorts all the edges of the graph by their weights, </a:t>
            </a:r>
          </a:p>
          <a:p>
            <a:pPr marL="596900" indent="-457200">
              <a:buSzPct val="90000"/>
              <a:buFont typeface="+mj-lt"/>
              <a:buAutoNum type="arabicPeriod"/>
            </a:pPr>
            <a:r>
              <a:rPr lang="en-GB" sz="2000" dirty="0">
                <a:solidFill>
                  <a:schemeClr val="tx1"/>
                </a:solidFill>
                <a:latin typeface="Calibri" pitchFamily="34" charset="0"/>
                <a:cs typeface="Calibri" pitchFamily="34" charset="0"/>
              </a:rPr>
              <a:t>Then starts the iterations of finding the spanning tree. </a:t>
            </a:r>
          </a:p>
          <a:p>
            <a:pPr marL="596900" indent="-457200">
              <a:buSzPct val="90000"/>
              <a:buFont typeface="+mj-lt"/>
              <a:buAutoNum type="arabicPeriod"/>
            </a:pPr>
            <a:r>
              <a:rPr lang="en-GB" sz="2000" dirty="0">
                <a:solidFill>
                  <a:schemeClr val="tx1"/>
                </a:solidFill>
                <a:latin typeface="Calibri" pitchFamily="34" charset="0"/>
                <a:cs typeface="Calibri" pitchFamily="34" charset="0"/>
              </a:rPr>
              <a:t>At each iteration, the algorithm adds the next lowest-weight edge one by one, such that the edges picked until now does not form a cycle.</a:t>
            </a:r>
          </a:p>
          <a:p>
            <a:pPr>
              <a:buSzPct val="90000"/>
            </a:pPr>
            <a:endParaRPr lang="en-GB" sz="2000" dirty="0">
              <a:latin typeface="Calibri" pitchFamily="34" charset="0"/>
              <a:cs typeface="Calibri" pitchFamily="34" charset="0"/>
            </a:endParaRPr>
          </a:p>
          <a:p>
            <a:pPr>
              <a:buSzPct val="90000"/>
            </a:pPr>
            <a:r>
              <a:rPr lang="en-GB" sz="2000" dirty="0">
                <a:solidFill>
                  <a:schemeClr val="tx1"/>
                </a:solidFill>
                <a:latin typeface="Calibri" pitchFamily="34" charset="0"/>
                <a:cs typeface="Calibri" pitchFamily="34" charset="0"/>
              </a:rPr>
              <a:t>This algorithm can be implemented efficiently using a DSU ( Disjoint-Set ) data structure to keep track of the connected components of the graph.</a:t>
            </a:r>
          </a:p>
          <a:p>
            <a:pPr>
              <a:buSzPct val="90000"/>
            </a:pPr>
            <a:r>
              <a:rPr lang="en-GB" sz="2000" dirty="0">
                <a:solidFill>
                  <a:schemeClr val="tx1"/>
                </a:solidFill>
                <a:latin typeface="Calibri" pitchFamily="34" charset="0"/>
                <a:cs typeface="Calibri" pitchFamily="34" charset="0"/>
              </a:rPr>
              <a:t>This is used in a variety of practical applications such as network design, clustering, and data analysis.</a:t>
            </a:r>
            <a:endParaRPr sz="2000" dirty="0">
              <a:solidFill>
                <a:schemeClr val="tx1"/>
              </a:solidFill>
              <a:latin typeface="Calibri" pitchFamily="34" charset="0"/>
              <a:cs typeface="Calibri" pitchFamily="34"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E53DFA52-D141-41A5-99D9-7D39D5DA10A6}" type="datetime1">
              <a:rPr lang="en-US" smtClean="0"/>
              <a:t>6/21/24</a:t>
            </a:fld>
            <a:endParaRPr lang="en-US"/>
          </a:p>
        </p:txBody>
      </p:sp>
    </p:spTree>
    <p:extLst>
      <p:ext uri="{BB962C8B-B14F-4D97-AF65-F5344CB8AC3E}">
        <p14:creationId xmlns:p14="http://schemas.microsoft.com/office/powerpoint/2010/main" val="28462568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133166" y="1"/>
            <a:ext cx="8702362" cy="488272"/>
          </a:xfrm>
          <a:prstGeom prst="rect">
            <a:avLst/>
          </a:prstGeom>
          <a:noFill/>
          <a:ln>
            <a:noFill/>
          </a:ln>
        </p:spPr>
        <p:txBody>
          <a:bodyPr spcFirstLastPara="1" wrap="square" lIns="68575" tIns="34275" rIns="68575" bIns="34275" anchor="ctr" anchorCtr="0">
            <a:noAutofit/>
          </a:bodyPr>
          <a:lstStyle/>
          <a:p>
            <a:pPr lvl="0"/>
            <a:r>
              <a:rPr lang="en-US" sz="3200" b="1" dirty="0">
                <a:solidFill>
                  <a:schemeClr val="tx1"/>
                </a:solidFill>
                <a:latin typeface="Times New Roman" pitchFamily="18" charset="0"/>
                <a:cs typeface="Times New Roman" pitchFamily="18" charset="0"/>
              </a:rPr>
              <a:t>Algorithm</a:t>
            </a:r>
            <a:endParaRPr sz="3200" b="1" dirty="0">
              <a:solidFill>
                <a:schemeClr val="tx1"/>
              </a:solidFill>
              <a:latin typeface="Times New Roman" pitchFamily="18" charset="0"/>
              <a:cs typeface="Times New Roman" pitchFamily="18" charset="0"/>
            </a:endParaRPr>
          </a:p>
        </p:txBody>
      </p:sp>
      <p:sp>
        <p:nvSpPr>
          <p:cNvPr id="137" name="Google Shape;137;p21"/>
          <p:cNvSpPr txBox="1">
            <a:spLocks noGrp="1"/>
          </p:cNvSpPr>
          <p:nvPr>
            <p:ph type="body" idx="1"/>
          </p:nvPr>
        </p:nvSpPr>
        <p:spPr>
          <a:xfrm>
            <a:off x="97654" y="514905"/>
            <a:ext cx="8905871" cy="4211331"/>
          </a:xfrm>
          <a:prstGeom prst="rect">
            <a:avLst/>
          </a:prstGeom>
          <a:noFill/>
          <a:ln>
            <a:noFill/>
          </a:ln>
        </p:spPr>
        <p:txBody>
          <a:bodyPr spcFirstLastPara="1" wrap="square" lIns="68575" tIns="34275" rIns="68575" bIns="34275" numCol="1" anchor="t" anchorCtr="0">
            <a:noAutofit/>
          </a:bodyPr>
          <a:lstStyle/>
          <a:p>
            <a:pPr marL="139700" indent="0">
              <a:buNone/>
            </a:pPr>
            <a:r>
              <a:rPr lang="en-GB" sz="2000" dirty="0">
                <a:solidFill>
                  <a:schemeClr val="tx1"/>
                </a:solidFill>
                <a:latin typeface="Calibri" pitchFamily="34" charset="0"/>
                <a:cs typeface="Calibri" pitchFamily="34" charset="0"/>
              </a:rPr>
              <a:t>MST- KRUSKAL (G, w)</a:t>
            </a:r>
          </a:p>
          <a:p>
            <a:pPr marL="139700" indent="0">
              <a:buNone/>
            </a:pPr>
            <a:r>
              <a:rPr lang="en-GB" sz="2000" dirty="0">
                <a:solidFill>
                  <a:schemeClr val="tx1"/>
                </a:solidFill>
                <a:latin typeface="Calibri" pitchFamily="34" charset="0"/>
                <a:cs typeface="Calibri" pitchFamily="34" charset="0"/>
              </a:rPr>
              <a:t> 1. A ← ∅</a:t>
            </a:r>
          </a:p>
          <a:p>
            <a:pPr marL="139700" indent="0">
              <a:buNone/>
            </a:pPr>
            <a:r>
              <a:rPr lang="en-GB" sz="2000" dirty="0">
                <a:solidFill>
                  <a:schemeClr val="tx1"/>
                </a:solidFill>
                <a:latin typeface="Calibri" pitchFamily="34" charset="0"/>
                <a:cs typeface="Calibri" pitchFamily="34" charset="0"/>
              </a:rPr>
              <a:t> 2. for each vertex v ∈ V [G]</a:t>
            </a:r>
          </a:p>
          <a:p>
            <a:pPr marL="139700" indent="0">
              <a:buNone/>
            </a:pPr>
            <a:r>
              <a:rPr lang="en-GB" sz="2000" dirty="0">
                <a:solidFill>
                  <a:schemeClr val="tx1"/>
                </a:solidFill>
                <a:latin typeface="Calibri" pitchFamily="34" charset="0"/>
                <a:cs typeface="Calibri" pitchFamily="34" charset="0"/>
              </a:rPr>
              <a:t> 3. do MAKE - SET (v)</a:t>
            </a:r>
          </a:p>
          <a:p>
            <a:pPr marL="139700" indent="0">
              <a:buNone/>
            </a:pPr>
            <a:r>
              <a:rPr lang="en-GB" sz="2000" dirty="0">
                <a:solidFill>
                  <a:schemeClr val="tx1"/>
                </a:solidFill>
                <a:latin typeface="Calibri" pitchFamily="34" charset="0"/>
                <a:cs typeface="Calibri" pitchFamily="34" charset="0"/>
              </a:rPr>
              <a:t> 4. sort the edges of E into non decreasing order by weight w</a:t>
            </a:r>
          </a:p>
          <a:p>
            <a:pPr marL="139700" indent="0">
              <a:buNone/>
            </a:pPr>
            <a:r>
              <a:rPr lang="en-GB" sz="2000" dirty="0">
                <a:solidFill>
                  <a:schemeClr val="tx1"/>
                </a:solidFill>
                <a:latin typeface="Calibri" pitchFamily="34" charset="0"/>
                <a:cs typeface="Calibri" pitchFamily="34" charset="0"/>
              </a:rPr>
              <a:t> 5. for each edge (u, v) ∈ E, taken in non decreasing order by weight</a:t>
            </a:r>
          </a:p>
          <a:p>
            <a:pPr marL="139700" indent="0">
              <a:buNone/>
            </a:pPr>
            <a:r>
              <a:rPr lang="en-GB" sz="2000" dirty="0">
                <a:solidFill>
                  <a:schemeClr val="tx1"/>
                </a:solidFill>
                <a:latin typeface="Calibri" pitchFamily="34" charset="0"/>
                <a:cs typeface="Calibri" pitchFamily="34" charset="0"/>
              </a:rPr>
              <a:t> 6. do if FIND-SET (μ) ≠ if FIND-SET (v)</a:t>
            </a:r>
          </a:p>
          <a:p>
            <a:pPr marL="139700" indent="0">
              <a:buNone/>
            </a:pPr>
            <a:r>
              <a:rPr lang="en-GB" sz="2000" dirty="0">
                <a:solidFill>
                  <a:schemeClr val="tx1"/>
                </a:solidFill>
                <a:latin typeface="Calibri" pitchFamily="34" charset="0"/>
                <a:cs typeface="Calibri" pitchFamily="34" charset="0"/>
              </a:rPr>
              <a:t> 7. then A  ←  A ∪ {(u, v)}</a:t>
            </a:r>
          </a:p>
          <a:p>
            <a:pPr marL="139700" indent="0">
              <a:buNone/>
            </a:pPr>
            <a:r>
              <a:rPr lang="en-GB" sz="2000" dirty="0">
                <a:solidFill>
                  <a:schemeClr val="tx1"/>
                </a:solidFill>
                <a:latin typeface="Calibri" pitchFamily="34" charset="0"/>
                <a:cs typeface="Calibri" pitchFamily="34" charset="0"/>
              </a:rPr>
              <a:t> 8. UNION (u, v)</a:t>
            </a:r>
          </a:p>
          <a:p>
            <a:pPr marL="139700" indent="0">
              <a:buNone/>
            </a:pPr>
            <a:r>
              <a:rPr lang="en-GB" sz="2000" dirty="0">
                <a:solidFill>
                  <a:schemeClr val="tx1"/>
                </a:solidFill>
                <a:latin typeface="Calibri" pitchFamily="34" charset="0"/>
                <a:cs typeface="Calibri" pitchFamily="34" charset="0"/>
              </a:rPr>
              <a:t> 9. return A</a:t>
            </a:r>
            <a:endParaRPr sz="2000" dirty="0">
              <a:solidFill>
                <a:schemeClr val="tx1"/>
              </a:solidFill>
              <a:latin typeface="Calibri" pitchFamily="34" charset="0"/>
              <a:cs typeface="Calibri" pitchFamily="34"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7495E1A8-E896-4E14-AAC5-3D995F61D39C}" type="datetime1">
              <a:rPr lang="en-US" smtClean="0"/>
              <a:t>6/21/24</a:t>
            </a:fld>
            <a:endParaRPr lang="en-US"/>
          </a:p>
        </p:txBody>
      </p:sp>
    </p:spTree>
    <p:extLst>
      <p:ext uri="{BB962C8B-B14F-4D97-AF65-F5344CB8AC3E}">
        <p14:creationId xmlns:p14="http://schemas.microsoft.com/office/powerpoint/2010/main" val="24674351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1"/>
          <p:cNvSpPr txBox="1">
            <a:spLocks noGrp="1"/>
          </p:cNvSpPr>
          <p:nvPr>
            <p:ph type="body" idx="1"/>
          </p:nvPr>
        </p:nvSpPr>
        <p:spPr>
          <a:xfrm>
            <a:off x="97654" y="213065"/>
            <a:ext cx="8905871" cy="4513172"/>
          </a:xfrm>
          <a:prstGeom prst="rect">
            <a:avLst/>
          </a:prstGeom>
          <a:noFill/>
          <a:ln>
            <a:noFill/>
          </a:ln>
        </p:spPr>
        <p:txBody>
          <a:bodyPr spcFirstLastPara="1" wrap="square" lIns="68575" tIns="34275" rIns="68575" bIns="34275" numCol="1" anchor="t" anchorCtr="0">
            <a:noAutofit/>
          </a:bodyPr>
          <a:lstStyle/>
          <a:p>
            <a:pPr algn="just"/>
            <a:r>
              <a:rPr lang="en-GB" sz="2400" b="1" dirty="0"/>
              <a:t>Example 1</a:t>
            </a:r>
          </a:p>
          <a:p>
            <a:pPr algn="just"/>
            <a:endParaRPr lang="en-GB" sz="2400" i="1" dirty="0"/>
          </a:p>
          <a:p>
            <a:pPr algn="just"/>
            <a:endParaRPr lang="en-GB" sz="2400" i="1" dirty="0"/>
          </a:p>
          <a:p>
            <a:pPr algn="just"/>
            <a:endParaRPr lang="en-GB" sz="2400" i="1" dirty="0"/>
          </a:p>
          <a:p>
            <a:pPr algn="just"/>
            <a:endParaRPr lang="en-GB" sz="2400" i="1" dirty="0"/>
          </a:p>
          <a:p>
            <a:pPr algn="just"/>
            <a:endParaRPr lang="en-GB" sz="2400" i="1" dirty="0"/>
          </a:p>
          <a:p>
            <a:pPr algn="just"/>
            <a:endParaRPr lang="en-GB" sz="2400" i="1" dirty="0"/>
          </a:p>
          <a:p>
            <a:r>
              <a:rPr lang="en-GB" sz="2000" dirty="0">
                <a:solidFill>
                  <a:schemeClr val="tx1"/>
                </a:solidFill>
                <a:latin typeface="Calibri" pitchFamily="34" charset="0"/>
                <a:cs typeface="Calibri" pitchFamily="34" charset="0"/>
              </a:rPr>
              <a:t>The graph contains 9 vertices and 14 edges. So, the minimum spanning tree formed will be having (9 – 1) = 8 edges.</a:t>
            </a:r>
            <a:r>
              <a:rPr lang="en-GB" sz="2000" i="1" dirty="0">
                <a:solidFill>
                  <a:schemeClr val="tx1"/>
                </a:solidFill>
                <a:latin typeface="Calibri" pitchFamily="34" charset="0"/>
                <a:cs typeface="Calibri" pitchFamily="34" charset="0"/>
              </a:rPr>
              <a:t> </a:t>
            </a:r>
            <a:br>
              <a:rPr lang="en-GB" sz="2000" dirty="0">
                <a:solidFill>
                  <a:schemeClr val="tx1"/>
                </a:solidFill>
                <a:latin typeface="Calibri" pitchFamily="34" charset="0"/>
                <a:cs typeface="Calibri" pitchFamily="34" charset="0"/>
              </a:rPr>
            </a:br>
            <a:r>
              <a:rPr lang="en-GB" sz="2000" i="1" dirty="0">
                <a:solidFill>
                  <a:schemeClr val="tx1"/>
                </a:solidFill>
                <a:latin typeface="Calibri" pitchFamily="34" charset="0"/>
                <a:cs typeface="Calibri" pitchFamily="34" charset="0"/>
              </a:rPr>
              <a:t>After sorting:</a:t>
            </a:r>
            <a:endParaRPr lang="en-GB" sz="2000" dirty="0">
              <a:solidFill>
                <a:schemeClr val="tx1"/>
              </a:solidFill>
              <a:latin typeface="Calibri" pitchFamily="34" charset="0"/>
              <a:cs typeface="Calibri" pitchFamily="34" charset="0"/>
            </a:endParaRPr>
          </a:p>
          <a:p>
            <a:pPr algn="just"/>
            <a:endParaRPr lang="en-GB" sz="2400" dirty="0"/>
          </a:p>
          <a:p>
            <a:pPr algn="just"/>
            <a:endParaRPr lang="en-GB" sz="2400" dirty="0"/>
          </a:p>
          <a:p>
            <a:pPr algn="just"/>
            <a:endParaRPr lang="en-GB" sz="2400" dirty="0"/>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92524C1C-8259-4EA5-91CD-235995B86624}" type="datetime1">
              <a:rPr lang="en-US" smtClean="0"/>
              <a:t>6/21/24</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2955" y="277928"/>
            <a:ext cx="5996402" cy="2642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39213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1"/>
          <p:cNvSpPr txBox="1">
            <a:spLocks noGrp="1"/>
          </p:cNvSpPr>
          <p:nvPr>
            <p:ph type="body" idx="1"/>
          </p:nvPr>
        </p:nvSpPr>
        <p:spPr>
          <a:xfrm>
            <a:off x="97654" y="213065"/>
            <a:ext cx="8905871" cy="4513172"/>
          </a:xfrm>
          <a:prstGeom prst="rect">
            <a:avLst/>
          </a:prstGeom>
          <a:noFill/>
          <a:ln>
            <a:noFill/>
          </a:ln>
        </p:spPr>
        <p:txBody>
          <a:bodyPr spcFirstLastPara="1" wrap="square" lIns="68575" tIns="34275" rIns="68575" bIns="34275" numCol="1" anchor="t" anchorCtr="0">
            <a:noAutofit/>
          </a:bodyPr>
          <a:lstStyle/>
          <a:p>
            <a:pPr fontAlgn="base"/>
            <a:r>
              <a:rPr lang="en-GB" sz="2400" i="1" dirty="0"/>
              <a:t>Now pick all edges one by one from the sorted list of edges </a:t>
            </a:r>
          </a:p>
          <a:p>
            <a:pPr fontAlgn="base"/>
            <a:r>
              <a:rPr lang="en-GB" sz="2400" b="1" i="1" dirty="0"/>
              <a:t>Step 1:</a:t>
            </a:r>
            <a:r>
              <a:rPr lang="en-GB" sz="2400" i="1" dirty="0"/>
              <a:t> Pick edge 7-6. No cycle is formed, include it. </a:t>
            </a:r>
          </a:p>
          <a:p>
            <a:pPr algn="just"/>
            <a:endParaRPr lang="en-GB" sz="2400" dirty="0"/>
          </a:p>
          <a:p>
            <a:pPr algn="just"/>
            <a:endParaRPr lang="en-GB" sz="2400" dirty="0"/>
          </a:p>
          <a:p>
            <a:pPr algn="just"/>
            <a:endParaRPr lang="en-GB" sz="2400" dirty="0"/>
          </a:p>
          <a:p>
            <a:pPr algn="just"/>
            <a:endParaRPr lang="en-GB" sz="2400" dirty="0"/>
          </a:p>
          <a:p>
            <a:pPr algn="just"/>
            <a:endParaRPr lang="en-GB" sz="2400" dirty="0"/>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72CB0DD2-5BB0-460A-9549-DADE7C7F4E7D}" type="datetime1">
              <a:rPr lang="en-US" smtClean="0"/>
              <a:t>6/21/24</a:t>
            </a:fld>
            <a:endParaRPr lang="en-US"/>
          </a:p>
        </p:txBody>
      </p:sp>
      <p:sp>
        <p:nvSpPr>
          <p:cNvPr id="3" name="Rectangle 2"/>
          <p:cNvSpPr/>
          <p:nvPr/>
        </p:nvSpPr>
        <p:spPr>
          <a:xfrm>
            <a:off x="1898374" y="1143653"/>
            <a:ext cx="4572000" cy="3323987"/>
          </a:xfrm>
          <a:prstGeom prst="rect">
            <a:avLst/>
          </a:prstGeom>
        </p:spPr>
        <p:txBody>
          <a:bodyPr>
            <a:spAutoFit/>
          </a:bodyPr>
          <a:lstStyle/>
          <a:p>
            <a:r>
              <a:rPr lang="en-US" dirty="0"/>
              <a:t>Weight	Source	Destination</a:t>
            </a:r>
          </a:p>
          <a:p>
            <a:r>
              <a:rPr lang="en-US" dirty="0"/>
              <a:t>1	7	6</a:t>
            </a:r>
          </a:p>
          <a:p>
            <a:r>
              <a:rPr lang="en-US" dirty="0"/>
              <a:t>2	8	2</a:t>
            </a:r>
          </a:p>
          <a:p>
            <a:r>
              <a:rPr lang="en-US" dirty="0"/>
              <a:t>2	6	5</a:t>
            </a:r>
          </a:p>
          <a:p>
            <a:r>
              <a:rPr lang="en-US" dirty="0"/>
              <a:t>4	0	1</a:t>
            </a:r>
          </a:p>
          <a:p>
            <a:r>
              <a:rPr lang="en-US" dirty="0"/>
              <a:t>4	2	5</a:t>
            </a:r>
          </a:p>
          <a:p>
            <a:r>
              <a:rPr lang="en-US" dirty="0"/>
              <a:t>6	8	6</a:t>
            </a:r>
          </a:p>
          <a:p>
            <a:r>
              <a:rPr lang="en-US" dirty="0"/>
              <a:t>7	2	3</a:t>
            </a:r>
          </a:p>
          <a:p>
            <a:r>
              <a:rPr lang="en-US" dirty="0"/>
              <a:t>7	7	8</a:t>
            </a:r>
          </a:p>
          <a:p>
            <a:r>
              <a:rPr lang="en-US" dirty="0"/>
              <a:t>8	0	7</a:t>
            </a:r>
          </a:p>
          <a:p>
            <a:r>
              <a:rPr lang="en-US" dirty="0"/>
              <a:t>8	1	2</a:t>
            </a:r>
          </a:p>
          <a:p>
            <a:r>
              <a:rPr lang="en-US" dirty="0"/>
              <a:t>9	3	4</a:t>
            </a:r>
          </a:p>
          <a:p>
            <a:r>
              <a:rPr lang="en-US" dirty="0"/>
              <a:t>10	5	4</a:t>
            </a:r>
          </a:p>
          <a:p>
            <a:r>
              <a:rPr lang="en-US" dirty="0"/>
              <a:t>11	1	7</a:t>
            </a:r>
          </a:p>
          <a:p>
            <a:r>
              <a:rPr lang="en-US" dirty="0"/>
              <a:t>14	3	5</a:t>
            </a:r>
          </a:p>
        </p:txBody>
      </p:sp>
    </p:spTree>
    <p:extLst>
      <p:ext uri="{BB962C8B-B14F-4D97-AF65-F5344CB8AC3E}">
        <p14:creationId xmlns:p14="http://schemas.microsoft.com/office/powerpoint/2010/main" val="4535864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1"/>
          <p:cNvSpPr txBox="1">
            <a:spLocks noGrp="1"/>
          </p:cNvSpPr>
          <p:nvPr>
            <p:ph type="body" idx="1"/>
          </p:nvPr>
        </p:nvSpPr>
        <p:spPr>
          <a:xfrm>
            <a:off x="238129" y="110612"/>
            <a:ext cx="8905871" cy="4656663"/>
          </a:xfrm>
          <a:prstGeom prst="rect">
            <a:avLst/>
          </a:prstGeom>
          <a:noFill/>
          <a:ln>
            <a:noFill/>
          </a:ln>
        </p:spPr>
        <p:txBody>
          <a:bodyPr spcFirstLastPara="1" wrap="square" lIns="68575" tIns="34275" rIns="68575" bIns="34275" numCol="1" anchor="t" anchorCtr="0">
            <a:noAutofit/>
          </a:bodyPr>
          <a:lstStyle/>
          <a:p>
            <a:pPr algn="just"/>
            <a:endParaRPr lang="en-GB" sz="2400" b="1" i="1" dirty="0"/>
          </a:p>
          <a:p>
            <a:pPr algn="just"/>
            <a:endParaRPr lang="en-GB" sz="2400" b="1" i="1" dirty="0"/>
          </a:p>
          <a:p>
            <a:pPr algn="just"/>
            <a:endParaRPr lang="en-GB" sz="2400" b="1" i="1" dirty="0"/>
          </a:p>
          <a:p>
            <a:pPr algn="just"/>
            <a:endParaRPr lang="en-GB" sz="2400" b="1" i="1" dirty="0"/>
          </a:p>
          <a:p>
            <a:pPr algn="just"/>
            <a:endParaRPr lang="en-GB" sz="2400" b="1" i="1" dirty="0"/>
          </a:p>
          <a:p>
            <a:pPr algn="just"/>
            <a:endParaRPr lang="en-GB" sz="2400" b="1" i="1" dirty="0"/>
          </a:p>
          <a:p>
            <a:pPr algn="just"/>
            <a:endParaRPr lang="en-GB" sz="2400" b="1" i="1" dirty="0"/>
          </a:p>
          <a:p>
            <a:pPr algn="just"/>
            <a:endParaRPr lang="en-GB" sz="2400" b="1" i="1" dirty="0"/>
          </a:p>
          <a:p>
            <a:pPr algn="just"/>
            <a:endParaRPr lang="en-GB" sz="2000" b="1" dirty="0">
              <a:solidFill>
                <a:schemeClr val="tx1"/>
              </a:solidFill>
              <a:latin typeface="Calibri" pitchFamily="34" charset="0"/>
              <a:cs typeface="Calibri" pitchFamily="34" charset="0"/>
            </a:endParaRPr>
          </a:p>
          <a:p>
            <a:pPr algn="just"/>
            <a:r>
              <a:rPr lang="en-GB" sz="2000" b="1" dirty="0">
                <a:solidFill>
                  <a:schemeClr val="tx1"/>
                </a:solidFill>
                <a:latin typeface="Calibri" pitchFamily="34" charset="0"/>
                <a:cs typeface="Calibri" pitchFamily="34" charset="0"/>
              </a:rPr>
              <a:t>Step 2:</a:t>
            </a:r>
            <a:r>
              <a:rPr lang="en-GB" sz="2000" dirty="0">
                <a:solidFill>
                  <a:schemeClr val="tx1"/>
                </a:solidFill>
                <a:latin typeface="Calibri" pitchFamily="34" charset="0"/>
                <a:cs typeface="Calibri" pitchFamily="34" charset="0"/>
              </a:rPr>
              <a:t>  Pick edge 8-2. No cycle is formed, include it. </a:t>
            </a: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8F6FE57C-8994-4BCA-A1F7-5F47F502DE88}" type="datetime1">
              <a:rPr lang="en-US" smtClean="0"/>
              <a:t>6/21/24</a:t>
            </a:fld>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809" y="222318"/>
            <a:ext cx="4272497" cy="3465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1878" y="222317"/>
            <a:ext cx="4411647" cy="3465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39213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1"/>
          <p:cNvSpPr txBox="1">
            <a:spLocks noGrp="1"/>
          </p:cNvSpPr>
          <p:nvPr>
            <p:ph type="body" idx="1"/>
          </p:nvPr>
        </p:nvSpPr>
        <p:spPr>
          <a:xfrm>
            <a:off x="0" y="0"/>
            <a:ext cx="9003525" cy="4726237"/>
          </a:xfrm>
          <a:prstGeom prst="rect">
            <a:avLst/>
          </a:prstGeom>
          <a:noFill/>
          <a:ln>
            <a:noFill/>
          </a:ln>
        </p:spPr>
        <p:txBody>
          <a:bodyPr spcFirstLastPara="1" wrap="square" lIns="68575" tIns="34275" rIns="68575" bIns="34275" numCol="1" anchor="t" anchorCtr="0">
            <a:noAutofit/>
          </a:bodyPr>
          <a:lstStyle/>
          <a:p>
            <a:pPr algn="just"/>
            <a:r>
              <a:rPr lang="en-GB" sz="2400" b="1" dirty="0">
                <a:solidFill>
                  <a:schemeClr val="tx1"/>
                </a:solidFill>
                <a:latin typeface="Calibri" pitchFamily="34" charset="0"/>
                <a:cs typeface="Calibri" pitchFamily="34" charset="0"/>
              </a:rPr>
              <a:t>Step 3:</a:t>
            </a:r>
            <a:r>
              <a:rPr lang="en-GB" sz="2400" dirty="0">
                <a:solidFill>
                  <a:schemeClr val="tx1"/>
                </a:solidFill>
                <a:latin typeface="Calibri" pitchFamily="34" charset="0"/>
                <a:cs typeface="Calibri" pitchFamily="34" charset="0"/>
              </a:rPr>
              <a:t> Pick edge 6-5. No cycle is formed, include it.</a:t>
            </a:r>
            <a:r>
              <a:rPr lang="en-GB" sz="2800" i="1" dirty="0">
                <a:solidFill>
                  <a:schemeClr val="tx1"/>
                </a:solidFill>
                <a:latin typeface="Calibri" pitchFamily="34" charset="0"/>
                <a:cs typeface="Calibri" pitchFamily="34" charset="0"/>
              </a:rPr>
              <a:t> </a:t>
            </a:r>
          </a:p>
          <a:p>
            <a:pPr algn="just"/>
            <a:endParaRPr lang="en-GB" sz="2800" i="1" dirty="0">
              <a:solidFill>
                <a:schemeClr val="tx1"/>
              </a:solidFill>
              <a:latin typeface="Calibri" pitchFamily="34" charset="0"/>
              <a:cs typeface="Calibri" pitchFamily="34" charset="0"/>
            </a:endParaRPr>
          </a:p>
          <a:p>
            <a:pPr algn="just"/>
            <a:endParaRPr lang="en-GB" sz="2800" i="1" dirty="0">
              <a:solidFill>
                <a:schemeClr val="tx1"/>
              </a:solidFill>
              <a:latin typeface="Calibri" pitchFamily="34" charset="0"/>
              <a:cs typeface="Calibri" pitchFamily="34" charset="0"/>
            </a:endParaRPr>
          </a:p>
          <a:p>
            <a:pPr algn="just"/>
            <a:endParaRPr lang="en-GB" sz="2800" i="1" dirty="0">
              <a:solidFill>
                <a:schemeClr val="tx1"/>
              </a:solidFill>
              <a:latin typeface="Calibri" pitchFamily="34" charset="0"/>
              <a:cs typeface="Calibri" pitchFamily="34" charset="0"/>
            </a:endParaRPr>
          </a:p>
          <a:p>
            <a:pPr algn="just"/>
            <a:endParaRPr lang="en-GB" sz="2800" i="1" dirty="0">
              <a:solidFill>
                <a:schemeClr val="tx1"/>
              </a:solidFill>
              <a:latin typeface="Calibri" pitchFamily="34" charset="0"/>
              <a:cs typeface="Calibri" pitchFamily="34" charset="0"/>
            </a:endParaRPr>
          </a:p>
          <a:p>
            <a:pPr algn="just"/>
            <a:endParaRPr lang="en-GB" sz="2800" i="1" dirty="0">
              <a:solidFill>
                <a:schemeClr val="tx1"/>
              </a:solidFill>
              <a:latin typeface="Calibri" pitchFamily="34" charset="0"/>
              <a:cs typeface="Calibri" pitchFamily="34" charset="0"/>
            </a:endParaRPr>
          </a:p>
          <a:p>
            <a:pPr algn="just"/>
            <a:endParaRPr lang="en-GB" sz="2800" i="1" dirty="0">
              <a:solidFill>
                <a:schemeClr val="tx1"/>
              </a:solidFill>
              <a:latin typeface="Calibri" pitchFamily="34" charset="0"/>
              <a:cs typeface="Calibri" pitchFamily="34" charset="0"/>
            </a:endParaRPr>
          </a:p>
          <a:p>
            <a:pPr algn="just"/>
            <a:endParaRPr lang="en-GB" sz="2800" i="1" dirty="0">
              <a:solidFill>
                <a:schemeClr val="tx1"/>
              </a:solidFill>
              <a:latin typeface="Calibri" pitchFamily="34" charset="0"/>
              <a:cs typeface="Calibri" pitchFamily="34" charset="0"/>
            </a:endParaRPr>
          </a:p>
          <a:p>
            <a:pPr algn="just"/>
            <a:endParaRPr lang="en-GB" sz="2000" dirty="0">
              <a:solidFill>
                <a:schemeClr val="tx1"/>
              </a:solidFill>
              <a:latin typeface="Calibri" pitchFamily="34" charset="0"/>
              <a:cs typeface="Calibri" pitchFamily="34" charset="0"/>
            </a:endParaRPr>
          </a:p>
          <a:p>
            <a:pPr algn="just"/>
            <a:r>
              <a:rPr lang="en-GB" sz="2000" dirty="0">
                <a:solidFill>
                  <a:schemeClr val="tx1"/>
                </a:solidFill>
                <a:latin typeface="Calibri" pitchFamily="34" charset="0"/>
                <a:cs typeface="Calibri" pitchFamily="34" charset="0"/>
              </a:rPr>
              <a:t>Step 4: Pick edge 0-1. No cycle is formed, include it.</a:t>
            </a:r>
          </a:p>
          <a:p>
            <a:pPr algn="just"/>
            <a:endParaRPr lang="en-GB" sz="2400" dirty="0"/>
          </a:p>
          <a:p>
            <a:pPr algn="just"/>
            <a:endParaRPr lang="en-GB" sz="2400" dirty="0"/>
          </a:p>
          <a:p>
            <a:pPr algn="just"/>
            <a:endParaRPr lang="en-GB" sz="2400" dirty="0"/>
          </a:p>
          <a:p>
            <a:pPr algn="just"/>
            <a:endParaRPr lang="en-GB" sz="2400" dirty="0"/>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D22E9D83-A799-4AC5-958C-EE3E5E3E6980}" type="datetime1">
              <a:rPr lang="en-US" smtClean="0"/>
              <a:t>6/21/24</a:t>
            </a:fld>
            <a:endParaRPr 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09461"/>
            <a:ext cx="4133384" cy="3356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4009" y="609461"/>
            <a:ext cx="4899991" cy="3356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39213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1"/>
          <p:cNvSpPr txBox="1">
            <a:spLocks noGrp="1"/>
          </p:cNvSpPr>
          <p:nvPr>
            <p:ph type="body" idx="1"/>
          </p:nvPr>
        </p:nvSpPr>
        <p:spPr>
          <a:xfrm>
            <a:off x="97654" y="0"/>
            <a:ext cx="8905871" cy="4904225"/>
          </a:xfrm>
          <a:prstGeom prst="rect">
            <a:avLst/>
          </a:prstGeom>
          <a:noFill/>
          <a:ln>
            <a:noFill/>
          </a:ln>
        </p:spPr>
        <p:txBody>
          <a:bodyPr spcFirstLastPara="1" wrap="square" lIns="68575" tIns="34275" rIns="68575" bIns="34275" numCol="1" anchor="t" anchorCtr="0">
            <a:noAutofit/>
          </a:bodyPr>
          <a:lstStyle/>
          <a:p>
            <a:pPr algn="just"/>
            <a:r>
              <a:rPr lang="en-GB" sz="2000" b="1" i="1" dirty="0">
                <a:solidFill>
                  <a:schemeClr val="tx1"/>
                </a:solidFill>
                <a:latin typeface="Calibri" pitchFamily="34" charset="0"/>
                <a:cs typeface="Calibri" pitchFamily="34" charset="0"/>
              </a:rPr>
              <a:t>Step 5:</a:t>
            </a:r>
            <a:r>
              <a:rPr lang="en-GB" sz="2000" i="1" dirty="0">
                <a:solidFill>
                  <a:schemeClr val="tx1"/>
                </a:solidFill>
                <a:latin typeface="Calibri" pitchFamily="34" charset="0"/>
                <a:cs typeface="Calibri" pitchFamily="34" charset="0"/>
              </a:rPr>
              <a:t> Pick edge 2-5. No cycle is formed, include it.</a:t>
            </a:r>
          </a:p>
          <a:p>
            <a:pPr algn="just"/>
            <a:endParaRPr lang="en-GB" sz="2000" i="1" dirty="0">
              <a:solidFill>
                <a:schemeClr val="tx1"/>
              </a:solidFill>
              <a:latin typeface="Calibri" pitchFamily="34" charset="0"/>
              <a:cs typeface="Calibri" pitchFamily="34" charset="0"/>
            </a:endParaRPr>
          </a:p>
          <a:p>
            <a:pPr algn="just"/>
            <a:endParaRPr lang="en-GB" sz="2000" i="1" dirty="0">
              <a:solidFill>
                <a:schemeClr val="tx1"/>
              </a:solidFill>
              <a:latin typeface="Calibri" pitchFamily="34" charset="0"/>
              <a:cs typeface="Calibri" pitchFamily="34" charset="0"/>
            </a:endParaRPr>
          </a:p>
          <a:p>
            <a:pPr algn="just"/>
            <a:endParaRPr lang="en-GB" sz="2000" i="1" dirty="0">
              <a:solidFill>
                <a:schemeClr val="tx1"/>
              </a:solidFill>
              <a:latin typeface="Calibri" pitchFamily="34" charset="0"/>
              <a:cs typeface="Calibri" pitchFamily="34" charset="0"/>
            </a:endParaRPr>
          </a:p>
          <a:p>
            <a:pPr algn="just"/>
            <a:endParaRPr lang="en-GB" sz="2000" i="1" dirty="0">
              <a:solidFill>
                <a:schemeClr val="tx1"/>
              </a:solidFill>
              <a:latin typeface="Calibri" pitchFamily="34" charset="0"/>
              <a:cs typeface="Calibri" pitchFamily="34" charset="0"/>
            </a:endParaRPr>
          </a:p>
          <a:p>
            <a:pPr algn="just"/>
            <a:endParaRPr lang="en-GB" sz="2000" i="1" dirty="0">
              <a:solidFill>
                <a:schemeClr val="tx1"/>
              </a:solidFill>
              <a:latin typeface="Calibri" pitchFamily="34" charset="0"/>
              <a:cs typeface="Calibri" pitchFamily="34" charset="0"/>
            </a:endParaRPr>
          </a:p>
          <a:p>
            <a:pPr algn="just"/>
            <a:endParaRPr lang="en-GB" sz="2000" i="1" dirty="0">
              <a:solidFill>
                <a:schemeClr val="tx1"/>
              </a:solidFill>
              <a:latin typeface="Calibri" pitchFamily="34" charset="0"/>
              <a:cs typeface="Calibri" pitchFamily="34" charset="0"/>
            </a:endParaRPr>
          </a:p>
          <a:p>
            <a:pPr algn="just"/>
            <a:endParaRPr lang="en-GB" sz="2000" i="1" dirty="0">
              <a:solidFill>
                <a:schemeClr val="tx1"/>
              </a:solidFill>
              <a:latin typeface="Calibri" pitchFamily="34" charset="0"/>
              <a:cs typeface="Calibri" pitchFamily="34" charset="0"/>
            </a:endParaRPr>
          </a:p>
          <a:p>
            <a:pPr algn="just"/>
            <a:endParaRPr lang="en-GB" sz="2000" i="1" dirty="0">
              <a:solidFill>
                <a:schemeClr val="tx1"/>
              </a:solidFill>
              <a:latin typeface="Calibri" pitchFamily="34" charset="0"/>
              <a:cs typeface="Calibri" pitchFamily="34" charset="0"/>
            </a:endParaRPr>
          </a:p>
          <a:p>
            <a:pPr algn="just"/>
            <a:endParaRPr lang="en-GB" sz="2000" i="1" dirty="0">
              <a:solidFill>
                <a:schemeClr val="tx1"/>
              </a:solidFill>
              <a:latin typeface="Calibri" pitchFamily="34" charset="0"/>
              <a:cs typeface="Calibri" pitchFamily="34" charset="0"/>
            </a:endParaRPr>
          </a:p>
          <a:p>
            <a:pPr algn="just"/>
            <a:endParaRPr lang="en-GB" sz="2000" i="1" dirty="0">
              <a:solidFill>
                <a:schemeClr val="tx1"/>
              </a:solidFill>
              <a:latin typeface="Calibri" pitchFamily="34" charset="0"/>
              <a:cs typeface="Calibri" pitchFamily="34" charset="0"/>
            </a:endParaRPr>
          </a:p>
          <a:p>
            <a:pPr algn="just"/>
            <a:r>
              <a:rPr lang="en-GB" sz="2000" b="1" dirty="0">
                <a:solidFill>
                  <a:schemeClr val="tx1"/>
                </a:solidFill>
                <a:latin typeface="Calibri" pitchFamily="34" charset="0"/>
                <a:cs typeface="Calibri" pitchFamily="34" charset="0"/>
              </a:rPr>
              <a:t>Step 6:</a:t>
            </a:r>
            <a:r>
              <a:rPr lang="en-GB" sz="2000" dirty="0">
                <a:solidFill>
                  <a:schemeClr val="tx1"/>
                </a:solidFill>
                <a:latin typeface="Calibri" pitchFamily="34" charset="0"/>
                <a:cs typeface="Calibri" pitchFamily="34" charset="0"/>
              </a:rPr>
              <a:t> Pick edge 8-6. Since including this edge results in the cycle, discard it. Pick edge 2-3: No cycle is formed, include it.</a:t>
            </a:r>
          </a:p>
          <a:p>
            <a:pPr algn="just"/>
            <a:endParaRPr lang="en-GB" sz="2000" dirty="0">
              <a:solidFill>
                <a:schemeClr val="tx1"/>
              </a:solidFill>
              <a:latin typeface="Calibri" pitchFamily="34" charset="0"/>
              <a:cs typeface="Calibri" pitchFamily="34" charset="0"/>
            </a:endParaRPr>
          </a:p>
          <a:p>
            <a:pPr algn="just"/>
            <a:endParaRPr lang="en-GB" sz="2400" dirty="0">
              <a:solidFill>
                <a:schemeClr val="tx1"/>
              </a:solidFill>
              <a:latin typeface="Calibri" pitchFamily="34" charset="0"/>
              <a:cs typeface="Calibri" pitchFamily="34" charset="0"/>
            </a:endParaRPr>
          </a:p>
          <a:p>
            <a:pPr algn="just"/>
            <a:endParaRPr lang="en-GB" sz="2400" dirty="0"/>
          </a:p>
          <a:p>
            <a:pPr algn="just"/>
            <a:endParaRPr lang="en-GB" sz="2400" dirty="0"/>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459F9A37-5186-4A07-9736-5688EA448B31}" type="datetime1">
              <a:rPr lang="en-US" smtClean="0"/>
              <a:t>6/21/24</a:t>
            </a:fld>
            <a:endParaRPr lang="en-US"/>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237" y="462551"/>
            <a:ext cx="4326006" cy="364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1391" y="462551"/>
            <a:ext cx="4332134" cy="3642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39213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1"/>
          <p:cNvSpPr txBox="1">
            <a:spLocks noGrp="1"/>
          </p:cNvSpPr>
          <p:nvPr>
            <p:ph type="body" idx="1"/>
          </p:nvPr>
        </p:nvSpPr>
        <p:spPr>
          <a:xfrm>
            <a:off x="97654" y="1"/>
            <a:ext cx="8905871" cy="4726236"/>
          </a:xfrm>
          <a:prstGeom prst="rect">
            <a:avLst/>
          </a:prstGeom>
          <a:noFill/>
          <a:ln>
            <a:noFill/>
          </a:ln>
        </p:spPr>
        <p:txBody>
          <a:bodyPr spcFirstLastPara="1" wrap="square" lIns="68575" tIns="34275" rIns="68575" bIns="34275" numCol="1" anchor="t" anchorCtr="0">
            <a:noAutofit/>
          </a:bodyPr>
          <a:lstStyle/>
          <a:p>
            <a:pPr marL="139700" indent="0">
              <a:buNone/>
            </a:pPr>
            <a:r>
              <a:rPr lang="en-GB" b="1" dirty="0">
                <a:solidFill>
                  <a:schemeClr val="tx1"/>
                </a:solidFill>
                <a:latin typeface="Calibri" pitchFamily="34" charset="0"/>
                <a:cs typeface="Calibri" pitchFamily="34" charset="0"/>
              </a:rPr>
              <a:t>Step 7:</a:t>
            </a:r>
            <a:r>
              <a:rPr lang="en-GB" dirty="0">
                <a:solidFill>
                  <a:schemeClr val="tx1"/>
                </a:solidFill>
                <a:latin typeface="Calibri" pitchFamily="34" charset="0"/>
                <a:cs typeface="Calibri" pitchFamily="34" charset="0"/>
              </a:rPr>
              <a:t> Pick edge 7-8. Since including this edge results in the cycle, discard it. Pick edge 0-7. No cycle is formed, include it.</a:t>
            </a:r>
          </a:p>
          <a:p>
            <a:pPr marL="139700" indent="0">
              <a:buNone/>
            </a:pPr>
            <a:endParaRPr lang="en-GB" sz="2000" b="1" i="1" dirty="0">
              <a:solidFill>
                <a:schemeClr val="tx1"/>
              </a:solidFill>
              <a:latin typeface="Calibri" pitchFamily="34" charset="0"/>
              <a:cs typeface="Calibri" pitchFamily="34" charset="0"/>
            </a:endParaRPr>
          </a:p>
          <a:p>
            <a:pPr marL="139700" indent="0">
              <a:buNone/>
            </a:pPr>
            <a:endParaRPr lang="en-GB" sz="2000" b="1" i="1" dirty="0">
              <a:solidFill>
                <a:schemeClr val="tx1"/>
              </a:solidFill>
              <a:latin typeface="Calibri" pitchFamily="34" charset="0"/>
              <a:cs typeface="Calibri" pitchFamily="34" charset="0"/>
            </a:endParaRPr>
          </a:p>
          <a:p>
            <a:pPr marL="139700" indent="0">
              <a:buNone/>
            </a:pPr>
            <a:endParaRPr lang="en-GB" sz="2000" b="1" i="1" dirty="0">
              <a:solidFill>
                <a:schemeClr val="tx1"/>
              </a:solidFill>
              <a:latin typeface="Calibri" pitchFamily="34" charset="0"/>
              <a:cs typeface="Calibri" pitchFamily="34" charset="0"/>
            </a:endParaRPr>
          </a:p>
          <a:p>
            <a:pPr marL="139700" indent="0">
              <a:buNone/>
            </a:pPr>
            <a:endParaRPr lang="en-GB" sz="2000" b="1" i="1" dirty="0">
              <a:solidFill>
                <a:schemeClr val="tx1"/>
              </a:solidFill>
              <a:latin typeface="Calibri" pitchFamily="34" charset="0"/>
              <a:cs typeface="Calibri" pitchFamily="34" charset="0"/>
            </a:endParaRPr>
          </a:p>
          <a:p>
            <a:pPr marL="139700" indent="0">
              <a:buNone/>
            </a:pPr>
            <a:endParaRPr lang="en-GB" sz="2000" b="1" i="1" dirty="0">
              <a:solidFill>
                <a:schemeClr val="tx1"/>
              </a:solidFill>
              <a:latin typeface="Calibri" pitchFamily="34" charset="0"/>
              <a:cs typeface="Calibri" pitchFamily="34" charset="0"/>
            </a:endParaRPr>
          </a:p>
          <a:p>
            <a:pPr marL="139700" indent="0">
              <a:buNone/>
            </a:pPr>
            <a:endParaRPr lang="en-GB" sz="2000" b="1" i="1" dirty="0">
              <a:solidFill>
                <a:schemeClr val="tx1"/>
              </a:solidFill>
              <a:latin typeface="Calibri" pitchFamily="34" charset="0"/>
              <a:cs typeface="Calibri" pitchFamily="34" charset="0"/>
            </a:endParaRPr>
          </a:p>
          <a:p>
            <a:pPr marL="139700" indent="0">
              <a:buNone/>
            </a:pPr>
            <a:endParaRPr lang="en-GB" sz="2000" b="1" i="1" dirty="0">
              <a:solidFill>
                <a:schemeClr val="tx1"/>
              </a:solidFill>
              <a:latin typeface="Calibri" pitchFamily="34" charset="0"/>
              <a:cs typeface="Calibri" pitchFamily="34" charset="0"/>
            </a:endParaRPr>
          </a:p>
          <a:p>
            <a:pPr marL="139700" indent="0">
              <a:buNone/>
            </a:pPr>
            <a:endParaRPr lang="en-GB" sz="2000" b="1" i="1" dirty="0">
              <a:solidFill>
                <a:schemeClr val="tx1"/>
              </a:solidFill>
              <a:latin typeface="Calibri" pitchFamily="34" charset="0"/>
              <a:cs typeface="Calibri" pitchFamily="34" charset="0"/>
            </a:endParaRPr>
          </a:p>
          <a:p>
            <a:pPr marL="139700" indent="0">
              <a:buNone/>
            </a:pPr>
            <a:endParaRPr lang="en-GB" sz="2000" b="1" i="1" dirty="0">
              <a:solidFill>
                <a:schemeClr val="tx1"/>
              </a:solidFill>
              <a:latin typeface="Calibri" pitchFamily="34" charset="0"/>
              <a:cs typeface="Calibri" pitchFamily="34" charset="0"/>
            </a:endParaRPr>
          </a:p>
          <a:p>
            <a:pPr marL="139700" indent="0">
              <a:buNone/>
            </a:pPr>
            <a:r>
              <a:rPr lang="en-GB" b="1" dirty="0">
                <a:solidFill>
                  <a:schemeClr val="tx1"/>
                </a:solidFill>
                <a:latin typeface="Calibri" pitchFamily="34" charset="0"/>
                <a:cs typeface="Calibri" pitchFamily="34" charset="0"/>
              </a:rPr>
              <a:t>Step 8:</a:t>
            </a:r>
            <a:r>
              <a:rPr lang="en-GB" dirty="0">
                <a:solidFill>
                  <a:schemeClr val="tx1"/>
                </a:solidFill>
                <a:latin typeface="Calibri" pitchFamily="34" charset="0"/>
                <a:cs typeface="Calibri" pitchFamily="34" charset="0"/>
              </a:rPr>
              <a:t> Pick edge 1-2. Since including this edge results in the cycle, discard it. Pick edge 3-4. No cycle is formed, include it.</a:t>
            </a:r>
            <a:endParaRPr dirty="0">
              <a:solidFill>
                <a:schemeClr val="tx1"/>
              </a:solidFill>
              <a:latin typeface="Calibri" pitchFamily="34" charset="0"/>
              <a:cs typeface="Calibri" pitchFamily="34"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9DBF9739-86E3-44AA-8BAB-E9192AB56803}" type="datetime1">
              <a:rPr lang="en-US" smtClean="0"/>
              <a:t>6/21/24</a:t>
            </a:fld>
            <a:endParaRPr lang="en-US"/>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65922"/>
            <a:ext cx="4701209" cy="3399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1209" y="665922"/>
            <a:ext cx="4302316" cy="3399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39964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1"/>
          <p:cNvSpPr txBox="1">
            <a:spLocks noGrp="1"/>
          </p:cNvSpPr>
          <p:nvPr>
            <p:ph type="body" idx="1"/>
          </p:nvPr>
        </p:nvSpPr>
        <p:spPr>
          <a:xfrm>
            <a:off x="97654" y="69575"/>
            <a:ext cx="8905871" cy="4656662"/>
          </a:xfrm>
          <a:prstGeom prst="rect">
            <a:avLst/>
          </a:prstGeom>
          <a:noFill/>
          <a:ln>
            <a:noFill/>
          </a:ln>
        </p:spPr>
        <p:txBody>
          <a:bodyPr spcFirstLastPara="1" wrap="square" lIns="68575" tIns="34275" rIns="68575" bIns="34275" numCol="2" anchor="t" anchorCtr="0">
            <a:noAutofit/>
          </a:bodyPr>
          <a:lstStyle/>
          <a:p>
            <a:r>
              <a:rPr lang="en-GB" sz="2000" b="1" dirty="0">
                <a:solidFill>
                  <a:schemeClr val="tx1"/>
                </a:solidFill>
              </a:rPr>
              <a:t>Example 2</a:t>
            </a:r>
          </a:p>
          <a:p>
            <a:endParaRPr lang="en-GB" sz="2000" dirty="0">
              <a:solidFill>
                <a:schemeClr val="tx1"/>
              </a:solidFill>
            </a:endParaRPr>
          </a:p>
          <a:p>
            <a:endParaRPr lang="en-GB" sz="2000" dirty="0">
              <a:solidFill>
                <a:schemeClr val="tx1"/>
              </a:solidFill>
            </a:endParaRPr>
          </a:p>
          <a:p>
            <a:endParaRPr lang="en-GB" sz="2000" dirty="0">
              <a:solidFill>
                <a:schemeClr val="tx1"/>
              </a:solidFill>
            </a:endParaRPr>
          </a:p>
          <a:p>
            <a:endParaRPr lang="en-GB" sz="2000" dirty="0">
              <a:solidFill>
                <a:schemeClr val="tx1"/>
              </a:solidFill>
            </a:endParaRPr>
          </a:p>
          <a:p>
            <a:endParaRPr lang="en-GB" sz="2000" dirty="0">
              <a:solidFill>
                <a:schemeClr val="tx1"/>
              </a:solidFill>
            </a:endParaRPr>
          </a:p>
          <a:p>
            <a:endParaRPr lang="en-GB" sz="2000" dirty="0">
              <a:solidFill>
                <a:schemeClr val="tx1"/>
              </a:solidFill>
            </a:endParaRPr>
          </a:p>
          <a:p>
            <a:endParaRPr lang="en-GB" sz="2000" dirty="0">
              <a:solidFill>
                <a:schemeClr val="tx1"/>
              </a:solidFill>
            </a:endParaRPr>
          </a:p>
          <a:p>
            <a:endParaRPr lang="en-GB" sz="2000" dirty="0">
              <a:solidFill>
                <a:schemeClr val="tx1"/>
              </a:solidFill>
            </a:endParaRPr>
          </a:p>
          <a:p>
            <a:endParaRPr lang="en-GB" sz="2000" dirty="0">
              <a:solidFill>
                <a:schemeClr val="tx1"/>
              </a:solidFill>
            </a:endParaRPr>
          </a:p>
          <a:p>
            <a:endParaRPr lang="en-GB" sz="2000" dirty="0">
              <a:solidFill>
                <a:schemeClr val="tx1"/>
              </a:solidFill>
            </a:endParaRPr>
          </a:p>
          <a:p>
            <a:endParaRPr lang="en-GB" sz="2000" dirty="0">
              <a:solidFill>
                <a:schemeClr val="tx1"/>
              </a:solidFill>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E4D6CFAE-C341-41A2-A6C5-5AB606D33855}" type="datetime1">
              <a:rPr lang="en-US" smtClean="0"/>
              <a:t>6/21/24</a:t>
            </a:fld>
            <a:endParaRPr lang="en-US"/>
          </a:p>
        </p:txBody>
      </p:sp>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8627" y="755925"/>
            <a:ext cx="5667789" cy="29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4503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0"/>
          <p:cNvSpPr txBox="1">
            <a:spLocks noGrp="1"/>
          </p:cNvSpPr>
          <p:nvPr>
            <p:ph type="title"/>
          </p:nvPr>
        </p:nvSpPr>
        <p:spPr>
          <a:xfrm>
            <a:off x="275422" y="0"/>
            <a:ext cx="8571122" cy="736847"/>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SzPts val="1400"/>
              <a:buNone/>
            </a:pPr>
            <a:r>
              <a:rPr lang="en-US" dirty="0" err="1"/>
              <a:t>Cont</a:t>
            </a:r>
            <a:r>
              <a:rPr lang="en-US" dirty="0"/>
              <a:t>…</a:t>
            </a:r>
            <a:endParaRPr dirty="0"/>
          </a:p>
        </p:txBody>
      </p:sp>
      <p:sp>
        <p:nvSpPr>
          <p:cNvPr id="126" name="Google Shape;126;p20"/>
          <p:cNvSpPr txBox="1">
            <a:spLocks noGrp="1"/>
          </p:cNvSpPr>
          <p:nvPr>
            <p:ph type="body" idx="1"/>
          </p:nvPr>
        </p:nvSpPr>
        <p:spPr>
          <a:xfrm>
            <a:off x="308472" y="639192"/>
            <a:ext cx="8505021" cy="4087044"/>
          </a:xfrm>
          <a:prstGeom prst="rect">
            <a:avLst/>
          </a:prstGeom>
          <a:noFill/>
          <a:ln>
            <a:noFill/>
          </a:ln>
        </p:spPr>
        <p:txBody>
          <a:bodyPr spcFirstLastPara="1" wrap="square" lIns="68575" tIns="34275" rIns="68575" bIns="34275" numCol="1" anchor="t" anchorCtr="0">
            <a:noAutofit/>
          </a:bodyPr>
          <a:lstStyle/>
          <a:p>
            <a:pPr algn="just"/>
            <a:r>
              <a:rPr lang="en-GB" dirty="0">
                <a:solidFill>
                  <a:schemeClr val="tx1"/>
                </a:solidFill>
                <a:latin typeface="Calibri" pitchFamily="34" charset="0"/>
                <a:cs typeface="Calibri" pitchFamily="34" charset="0"/>
              </a:rPr>
              <a:t>This technique is basically used to determine the feasible solution that may or may not be optimal. </a:t>
            </a:r>
          </a:p>
          <a:p>
            <a:pPr algn="just"/>
            <a:r>
              <a:rPr lang="en-GB" dirty="0">
                <a:solidFill>
                  <a:schemeClr val="tx1"/>
                </a:solidFill>
                <a:latin typeface="Calibri" pitchFamily="34" charset="0"/>
                <a:cs typeface="Calibri" pitchFamily="34" charset="0"/>
              </a:rPr>
              <a:t>The feasible solution is a subset that satisfies the given criteria. The optimal solution is the solution which is the best and the most </a:t>
            </a:r>
            <a:r>
              <a:rPr lang="en-GB" dirty="0" err="1">
                <a:solidFill>
                  <a:schemeClr val="tx1"/>
                </a:solidFill>
                <a:latin typeface="Calibri" pitchFamily="34" charset="0"/>
                <a:cs typeface="Calibri" pitchFamily="34" charset="0"/>
              </a:rPr>
              <a:t>favorable</a:t>
            </a:r>
            <a:r>
              <a:rPr lang="en-GB" dirty="0">
                <a:solidFill>
                  <a:schemeClr val="tx1"/>
                </a:solidFill>
                <a:latin typeface="Calibri" pitchFamily="34" charset="0"/>
                <a:cs typeface="Calibri" pitchFamily="34" charset="0"/>
              </a:rPr>
              <a:t> solution in the subset. </a:t>
            </a:r>
          </a:p>
          <a:p>
            <a:pPr algn="just"/>
            <a:r>
              <a:rPr lang="en-GB" dirty="0">
                <a:solidFill>
                  <a:schemeClr val="tx1"/>
                </a:solidFill>
                <a:latin typeface="Calibri" pitchFamily="34" charset="0"/>
                <a:cs typeface="Calibri" pitchFamily="34" charset="0"/>
              </a:rPr>
              <a:t>In the case of feasible, if more than one solution satisfies the given criteria then those solutions will be considered as the feasible, whereas the optimal solution is the best solution among all the solutions.</a:t>
            </a:r>
            <a:endParaRPr lang="en-US" dirty="0">
              <a:solidFill>
                <a:schemeClr val="tx1"/>
              </a:solidFill>
              <a:latin typeface="Calibri" pitchFamily="34" charset="0"/>
              <a:cs typeface="Calibri" pitchFamily="34" charset="0"/>
            </a:endParaRPr>
          </a:p>
          <a:p>
            <a:pPr lvl="0" algn="just"/>
            <a:r>
              <a:rPr lang="en-GB" b="1" dirty="0">
                <a:solidFill>
                  <a:schemeClr val="tx1"/>
                </a:solidFill>
                <a:latin typeface="Calibri" pitchFamily="34" charset="0"/>
                <a:cs typeface="Calibri" pitchFamily="34" charset="0"/>
              </a:rPr>
              <a:t>Feasible solution:- </a:t>
            </a:r>
            <a:r>
              <a:rPr lang="en-GB" dirty="0">
                <a:solidFill>
                  <a:schemeClr val="tx1"/>
                </a:solidFill>
                <a:latin typeface="Calibri" pitchFamily="34" charset="0"/>
                <a:cs typeface="Calibri" pitchFamily="34" charset="0"/>
              </a:rPr>
              <a:t>Most problems have n inputs and its solution contains a subset of inputs that satisfies a given constraint(condition). Any subset that satisfies the constraint is called feasible solution. </a:t>
            </a:r>
          </a:p>
          <a:p>
            <a:pPr lvl="0" algn="just"/>
            <a:r>
              <a:rPr lang="en-GB" b="1" dirty="0">
                <a:solidFill>
                  <a:schemeClr val="tx1"/>
                </a:solidFill>
                <a:latin typeface="Calibri" pitchFamily="34" charset="0"/>
                <a:cs typeface="Calibri" pitchFamily="34" charset="0"/>
              </a:rPr>
              <a:t>Optimal solution: </a:t>
            </a:r>
            <a:r>
              <a:rPr lang="en-GB" dirty="0">
                <a:solidFill>
                  <a:schemeClr val="tx1"/>
                </a:solidFill>
                <a:latin typeface="Calibri" pitchFamily="34" charset="0"/>
                <a:cs typeface="Calibri" pitchFamily="34" charset="0"/>
              </a:rPr>
              <a:t>To find a feasible solution that either maximizes or minimizes a given objective function. A feasible solution that does this is called optimal solution.</a:t>
            </a:r>
            <a:endParaRPr dirty="0">
              <a:solidFill>
                <a:schemeClr val="tx1"/>
              </a:solidFill>
              <a:latin typeface="Calibri" pitchFamily="34" charset="0"/>
              <a:cs typeface="Calibri" pitchFamily="34" charset="0"/>
            </a:endParaRPr>
          </a:p>
        </p:txBody>
      </p:sp>
      <p:sp>
        <p:nvSpPr>
          <p:cNvPr id="130" name="Google Shape;130;p20"/>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EDA01143-12BB-4057-99D1-8E072416A779}" type="datetime1">
              <a:rPr lang="en-US" smtClean="0"/>
              <a:t>6/21/24</a:t>
            </a:fld>
            <a:endParaRPr lang="en-US"/>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1"/>
          <p:cNvSpPr txBox="1">
            <a:spLocks noGrp="1"/>
          </p:cNvSpPr>
          <p:nvPr>
            <p:ph type="body" idx="1"/>
          </p:nvPr>
        </p:nvSpPr>
        <p:spPr>
          <a:xfrm>
            <a:off x="97654" y="514905"/>
            <a:ext cx="8905871" cy="4211331"/>
          </a:xfrm>
          <a:prstGeom prst="rect">
            <a:avLst/>
          </a:prstGeom>
          <a:noFill/>
          <a:ln>
            <a:noFill/>
          </a:ln>
        </p:spPr>
        <p:txBody>
          <a:bodyPr spcFirstLastPara="1" wrap="square" lIns="68575" tIns="34275" rIns="68575" bIns="34275" numCol="1" anchor="t" anchorCtr="0">
            <a:noAutofit/>
          </a:bodyPr>
          <a:lstStyle/>
          <a:p>
            <a:pPr marL="139700" indent="0">
              <a:buNone/>
            </a:pPr>
            <a:endParaRPr sz="2400" dirty="0">
              <a:solidFill>
                <a:schemeClr val="tx1"/>
              </a:solidFill>
              <a:latin typeface="Times New Roman" pitchFamily="18" charset="0"/>
              <a:cs typeface="Times New Roman" pitchFamily="18"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4B7A77F7-B867-40C0-B52A-64319429F31A}" type="datetime1">
              <a:rPr lang="en-US" smtClean="0"/>
              <a:t>6/21/24</a:t>
            </a:fld>
            <a:endParaRPr lang="en-US"/>
          </a:p>
        </p:txBody>
      </p:sp>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591" y="936413"/>
            <a:ext cx="8088145" cy="325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27398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133166" y="0"/>
            <a:ext cx="8702362" cy="559293"/>
          </a:xfrm>
          <a:prstGeom prst="rect">
            <a:avLst/>
          </a:prstGeom>
          <a:noFill/>
          <a:ln>
            <a:noFill/>
          </a:ln>
        </p:spPr>
        <p:txBody>
          <a:bodyPr spcFirstLastPara="1" wrap="square" lIns="68575" tIns="34275" rIns="68575" bIns="34275" anchor="ctr" anchorCtr="0">
            <a:noAutofit/>
          </a:bodyPr>
          <a:lstStyle/>
          <a:p>
            <a:pPr lvl="0"/>
            <a:r>
              <a:rPr lang="en-US" sz="3200" dirty="0"/>
              <a:t>Complexity Analysis</a:t>
            </a:r>
            <a:endParaRPr sz="3200" dirty="0"/>
          </a:p>
        </p:txBody>
      </p:sp>
      <p:sp>
        <p:nvSpPr>
          <p:cNvPr id="137" name="Google Shape;137;p21"/>
          <p:cNvSpPr txBox="1">
            <a:spLocks noGrp="1"/>
          </p:cNvSpPr>
          <p:nvPr>
            <p:ph type="body" idx="1"/>
          </p:nvPr>
        </p:nvSpPr>
        <p:spPr>
          <a:xfrm>
            <a:off x="97654" y="514905"/>
            <a:ext cx="8905871" cy="4211331"/>
          </a:xfrm>
          <a:prstGeom prst="rect">
            <a:avLst/>
          </a:prstGeom>
          <a:noFill/>
          <a:ln>
            <a:noFill/>
          </a:ln>
        </p:spPr>
        <p:txBody>
          <a:bodyPr spcFirstLastPara="1" wrap="square" lIns="68575" tIns="34275" rIns="68575" bIns="34275" numCol="1" anchor="t" anchorCtr="0">
            <a:noAutofit/>
          </a:bodyPr>
          <a:lstStyle/>
          <a:p>
            <a:r>
              <a:rPr lang="en-GB" sz="2000" b="1" dirty="0">
                <a:solidFill>
                  <a:schemeClr val="tx1"/>
                </a:solidFill>
                <a:latin typeface="Calibri" pitchFamily="34" charset="0"/>
                <a:cs typeface="Calibri" pitchFamily="34" charset="0"/>
              </a:rPr>
              <a:t>Analysis:</a:t>
            </a:r>
            <a:r>
              <a:rPr lang="en-GB" sz="2000" dirty="0">
                <a:solidFill>
                  <a:schemeClr val="tx1"/>
                </a:solidFill>
                <a:latin typeface="Calibri" pitchFamily="34" charset="0"/>
                <a:cs typeface="Calibri" pitchFamily="34" charset="0"/>
              </a:rPr>
              <a:t> Where E is the number of edges in the graph and V is the number of vertices, </a:t>
            </a:r>
            <a:r>
              <a:rPr lang="en-GB" sz="2000" dirty="0" err="1">
                <a:solidFill>
                  <a:schemeClr val="tx1"/>
                </a:solidFill>
                <a:latin typeface="Calibri" pitchFamily="34" charset="0"/>
                <a:cs typeface="Calibri" pitchFamily="34" charset="0"/>
              </a:rPr>
              <a:t>Kruskal's</a:t>
            </a:r>
            <a:r>
              <a:rPr lang="en-GB" sz="2000" dirty="0">
                <a:solidFill>
                  <a:schemeClr val="tx1"/>
                </a:solidFill>
                <a:latin typeface="Calibri" pitchFamily="34" charset="0"/>
                <a:cs typeface="Calibri" pitchFamily="34" charset="0"/>
              </a:rPr>
              <a:t> Algorithm can be shown to run in O (E log E) time, or simply, O (E log V) time, all with simple data structures. These running times are equivalent because:</a:t>
            </a:r>
          </a:p>
          <a:p>
            <a:r>
              <a:rPr lang="en-GB" sz="2000" dirty="0">
                <a:solidFill>
                  <a:schemeClr val="tx1"/>
                </a:solidFill>
                <a:latin typeface="Calibri" pitchFamily="34" charset="0"/>
                <a:cs typeface="Calibri" pitchFamily="34" charset="0"/>
              </a:rPr>
              <a:t>E is at most V</a:t>
            </a:r>
            <a:r>
              <a:rPr lang="en-GB" sz="2000" baseline="30000" dirty="0">
                <a:solidFill>
                  <a:schemeClr val="tx1"/>
                </a:solidFill>
                <a:latin typeface="Calibri" pitchFamily="34" charset="0"/>
                <a:cs typeface="Calibri" pitchFamily="34" charset="0"/>
              </a:rPr>
              <a:t>2</a:t>
            </a:r>
            <a:r>
              <a:rPr lang="en-GB" sz="2000" dirty="0">
                <a:solidFill>
                  <a:schemeClr val="tx1"/>
                </a:solidFill>
                <a:latin typeface="Calibri" pitchFamily="34" charset="0"/>
                <a:cs typeface="Calibri" pitchFamily="34" charset="0"/>
              </a:rPr>
              <a:t> and log V</a:t>
            </a:r>
            <a:r>
              <a:rPr lang="en-GB" sz="2000" baseline="30000" dirty="0">
                <a:solidFill>
                  <a:schemeClr val="tx1"/>
                </a:solidFill>
                <a:latin typeface="Calibri" pitchFamily="34" charset="0"/>
                <a:cs typeface="Calibri" pitchFamily="34" charset="0"/>
              </a:rPr>
              <a:t>2</a:t>
            </a:r>
            <a:r>
              <a:rPr lang="en-GB" sz="2000" dirty="0">
                <a:solidFill>
                  <a:schemeClr val="tx1"/>
                </a:solidFill>
                <a:latin typeface="Calibri" pitchFamily="34" charset="0"/>
                <a:cs typeface="Calibri" pitchFamily="34" charset="0"/>
              </a:rPr>
              <a:t>= 2 x log V is O (log V).</a:t>
            </a:r>
          </a:p>
          <a:p>
            <a:r>
              <a:rPr lang="en-GB" sz="2000" dirty="0">
                <a:solidFill>
                  <a:schemeClr val="tx1"/>
                </a:solidFill>
                <a:latin typeface="Calibri" pitchFamily="34" charset="0"/>
                <a:cs typeface="Calibri" pitchFamily="34" charset="0"/>
              </a:rPr>
              <a:t>If we ignore isolated vertices, which will each their components of the minimum spanning tree, V ≤ 2 E, so log V is O (log E).</a:t>
            </a:r>
          </a:p>
          <a:p>
            <a:r>
              <a:rPr lang="en-GB" sz="2000" dirty="0">
                <a:solidFill>
                  <a:schemeClr val="tx1"/>
                </a:solidFill>
                <a:latin typeface="Calibri" pitchFamily="34" charset="0"/>
                <a:cs typeface="Calibri" pitchFamily="34" charset="0"/>
              </a:rPr>
              <a:t>Thus the total time is</a:t>
            </a:r>
          </a:p>
          <a:p>
            <a:r>
              <a:rPr lang="en-GB" sz="2000" b="1" dirty="0">
                <a:solidFill>
                  <a:schemeClr val="tx1"/>
                </a:solidFill>
                <a:latin typeface="Calibri" pitchFamily="34" charset="0"/>
                <a:cs typeface="Calibri" pitchFamily="34" charset="0"/>
              </a:rPr>
              <a:t>O (E log E) = O (E log V). </a:t>
            </a: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AF037A34-3336-4E1B-853C-109EE7D6B9A5}" type="datetime1">
              <a:rPr lang="en-US" smtClean="0"/>
              <a:t>6/21/24</a:t>
            </a:fld>
            <a:endParaRPr lang="en-US"/>
          </a:p>
        </p:txBody>
      </p:sp>
    </p:spTree>
    <p:extLst>
      <p:ext uri="{BB962C8B-B14F-4D97-AF65-F5344CB8AC3E}">
        <p14:creationId xmlns:p14="http://schemas.microsoft.com/office/powerpoint/2010/main" val="34633536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1"/>
          <p:cNvSpPr txBox="1">
            <a:spLocks noGrp="1"/>
          </p:cNvSpPr>
          <p:nvPr>
            <p:ph type="body" idx="1"/>
          </p:nvPr>
        </p:nvSpPr>
        <p:spPr>
          <a:xfrm>
            <a:off x="97654" y="109330"/>
            <a:ext cx="8905871" cy="4616907"/>
          </a:xfrm>
          <a:prstGeom prst="rect">
            <a:avLst/>
          </a:prstGeom>
          <a:noFill/>
          <a:ln>
            <a:noFill/>
          </a:ln>
        </p:spPr>
        <p:txBody>
          <a:bodyPr spcFirstLastPara="1" wrap="square" lIns="68575" tIns="34275" rIns="68575" bIns="34275" numCol="1" anchor="t" anchorCtr="0">
            <a:noAutofit/>
          </a:bodyPr>
          <a:lstStyle/>
          <a:p>
            <a:pPr fontAlgn="base"/>
            <a:r>
              <a:rPr lang="en-GB" sz="2400" b="1" dirty="0">
                <a:solidFill>
                  <a:schemeClr val="tx1"/>
                </a:solidFill>
                <a:latin typeface="Calibri" pitchFamily="34" charset="0"/>
                <a:cs typeface="Calibri" pitchFamily="34" charset="0"/>
              </a:rPr>
              <a:t>O(E * </a:t>
            </a:r>
            <a:r>
              <a:rPr lang="en-GB" sz="2400" b="1" dirty="0" err="1">
                <a:solidFill>
                  <a:schemeClr val="tx1"/>
                </a:solidFill>
                <a:latin typeface="Calibri" pitchFamily="34" charset="0"/>
                <a:cs typeface="Calibri" pitchFamily="34" charset="0"/>
              </a:rPr>
              <a:t>logE</a:t>
            </a:r>
            <a:r>
              <a:rPr lang="en-GB" sz="2400" b="1" dirty="0">
                <a:solidFill>
                  <a:schemeClr val="tx1"/>
                </a:solidFill>
                <a:latin typeface="Calibri" pitchFamily="34" charset="0"/>
                <a:cs typeface="Calibri" pitchFamily="34" charset="0"/>
              </a:rPr>
              <a:t>) or O(E * </a:t>
            </a:r>
            <a:r>
              <a:rPr lang="en-GB" sz="2400" b="1" dirty="0" err="1">
                <a:solidFill>
                  <a:schemeClr val="tx1"/>
                </a:solidFill>
                <a:latin typeface="Calibri" pitchFamily="34" charset="0"/>
                <a:cs typeface="Calibri" pitchFamily="34" charset="0"/>
              </a:rPr>
              <a:t>logV</a:t>
            </a:r>
            <a:r>
              <a:rPr lang="en-GB" sz="2400" b="1" dirty="0">
                <a:solidFill>
                  <a:schemeClr val="tx1"/>
                </a:solidFill>
                <a:latin typeface="Calibri" pitchFamily="34" charset="0"/>
                <a:cs typeface="Calibri" pitchFamily="34" charset="0"/>
              </a:rPr>
              <a:t>) </a:t>
            </a:r>
          </a:p>
          <a:p>
            <a:pPr fontAlgn="base"/>
            <a:r>
              <a:rPr lang="en-GB" sz="2400" dirty="0">
                <a:solidFill>
                  <a:schemeClr val="tx1"/>
                </a:solidFill>
                <a:latin typeface="Calibri" pitchFamily="34" charset="0"/>
                <a:cs typeface="Calibri" pitchFamily="34" charset="0"/>
              </a:rPr>
              <a:t>Sorting of edges takes O(E * </a:t>
            </a:r>
            <a:r>
              <a:rPr lang="en-GB" sz="2400" dirty="0" err="1">
                <a:solidFill>
                  <a:schemeClr val="tx1"/>
                </a:solidFill>
                <a:latin typeface="Calibri" pitchFamily="34" charset="0"/>
                <a:cs typeface="Calibri" pitchFamily="34" charset="0"/>
              </a:rPr>
              <a:t>logE</a:t>
            </a:r>
            <a:r>
              <a:rPr lang="en-GB" sz="2400" dirty="0">
                <a:solidFill>
                  <a:schemeClr val="tx1"/>
                </a:solidFill>
                <a:latin typeface="Calibri" pitchFamily="34" charset="0"/>
                <a:cs typeface="Calibri" pitchFamily="34" charset="0"/>
              </a:rPr>
              <a:t>) time. </a:t>
            </a:r>
          </a:p>
          <a:p>
            <a:pPr fontAlgn="base"/>
            <a:r>
              <a:rPr lang="en-GB" sz="2400" dirty="0">
                <a:solidFill>
                  <a:schemeClr val="tx1"/>
                </a:solidFill>
                <a:latin typeface="Calibri" pitchFamily="34" charset="0"/>
                <a:cs typeface="Calibri" pitchFamily="34" charset="0"/>
              </a:rPr>
              <a:t>After sorting, we iterate through all edges and apply the find-union algorithm. The find and union operations can take at most O(</a:t>
            </a:r>
            <a:r>
              <a:rPr lang="en-GB" sz="2400" dirty="0" err="1">
                <a:solidFill>
                  <a:schemeClr val="tx1"/>
                </a:solidFill>
                <a:latin typeface="Calibri" pitchFamily="34" charset="0"/>
                <a:cs typeface="Calibri" pitchFamily="34" charset="0"/>
              </a:rPr>
              <a:t>logV</a:t>
            </a:r>
            <a:r>
              <a:rPr lang="en-GB" sz="2400" dirty="0">
                <a:solidFill>
                  <a:schemeClr val="tx1"/>
                </a:solidFill>
                <a:latin typeface="Calibri" pitchFamily="34" charset="0"/>
                <a:cs typeface="Calibri" pitchFamily="34" charset="0"/>
              </a:rPr>
              <a:t>) time.</a:t>
            </a:r>
          </a:p>
          <a:p>
            <a:pPr fontAlgn="base"/>
            <a:r>
              <a:rPr lang="en-GB" sz="2400" dirty="0">
                <a:solidFill>
                  <a:schemeClr val="tx1"/>
                </a:solidFill>
                <a:latin typeface="Calibri" pitchFamily="34" charset="0"/>
                <a:cs typeface="Calibri" pitchFamily="34" charset="0"/>
              </a:rPr>
              <a:t>So overall complexity is O(E * </a:t>
            </a:r>
            <a:r>
              <a:rPr lang="en-GB" sz="2400" dirty="0" err="1">
                <a:solidFill>
                  <a:schemeClr val="tx1"/>
                </a:solidFill>
                <a:latin typeface="Calibri" pitchFamily="34" charset="0"/>
                <a:cs typeface="Calibri" pitchFamily="34" charset="0"/>
              </a:rPr>
              <a:t>logE</a:t>
            </a:r>
            <a:r>
              <a:rPr lang="en-GB" sz="2400" dirty="0">
                <a:solidFill>
                  <a:schemeClr val="tx1"/>
                </a:solidFill>
                <a:latin typeface="Calibri" pitchFamily="34" charset="0"/>
                <a:cs typeface="Calibri" pitchFamily="34" charset="0"/>
              </a:rPr>
              <a:t> + E * </a:t>
            </a:r>
            <a:r>
              <a:rPr lang="en-GB" sz="2400" dirty="0" err="1">
                <a:solidFill>
                  <a:schemeClr val="tx1"/>
                </a:solidFill>
                <a:latin typeface="Calibri" pitchFamily="34" charset="0"/>
                <a:cs typeface="Calibri" pitchFamily="34" charset="0"/>
              </a:rPr>
              <a:t>logV</a:t>
            </a:r>
            <a:r>
              <a:rPr lang="en-GB" sz="2400" dirty="0">
                <a:solidFill>
                  <a:schemeClr val="tx1"/>
                </a:solidFill>
                <a:latin typeface="Calibri" pitchFamily="34" charset="0"/>
                <a:cs typeface="Calibri" pitchFamily="34" charset="0"/>
              </a:rPr>
              <a:t>) time. </a:t>
            </a:r>
          </a:p>
          <a:p>
            <a:pPr fontAlgn="base"/>
            <a:r>
              <a:rPr lang="en-GB" sz="2400" dirty="0">
                <a:solidFill>
                  <a:schemeClr val="tx1"/>
                </a:solidFill>
                <a:latin typeface="Calibri" pitchFamily="34" charset="0"/>
                <a:cs typeface="Calibri" pitchFamily="34" charset="0"/>
              </a:rPr>
              <a:t>The value of E can be at most O(V</a:t>
            </a:r>
            <a:r>
              <a:rPr lang="en-GB" sz="2400" baseline="30000" dirty="0">
                <a:solidFill>
                  <a:schemeClr val="tx1"/>
                </a:solidFill>
                <a:latin typeface="Calibri" pitchFamily="34" charset="0"/>
                <a:cs typeface="Calibri" pitchFamily="34" charset="0"/>
              </a:rPr>
              <a:t>2</a:t>
            </a:r>
            <a:r>
              <a:rPr lang="en-GB" sz="2400" dirty="0">
                <a:solidFill>
                  <a:schemeClr val="tx1"/>
                </a:solidFill>
                <a:latin typeface="Calibri" pitchFamily="34" charset="0"/>
                <a:cs typeface="Calibri" pitchFamily="34" charset="0"/>
              </a:rPr>
              <a:t>), so O(</a:t>
            </a:r>
            <a:r>
              <a:rPr lang="en-GB" sz="2400" dirty="0" err="1">
                <a:solidFill>
                  <a:schemeClr val="tx1"/>
                </a:solidFill>
                <a:latin typeface="Calibri" pitchFamily="34" charset="0"/>
                <a:cs typeface="Calibri" pitchFamily="34" charset="0"/>
              </a:rPr>
              <a:t>logV</a:t>
            </a:r>
            <a:r>
              <a:rPr lang="en-GB" sz="2400" dirty="0">
                <a:solidFill>
                  <a:schemeClr val="tx1"/>
                </a:solidFill>
                <a:latin typeface="Calibri" pitchFamily="34" charset="0"/>
                <a:cs typeface="Calibri" pitchFamily="34" charset="0"/>
              </a:rPr>
              <a:t>) and O(</a:t>
            </a:r>
            <a:r>
              <a:rPr lang="en-GB" sz="2400" dirty="0" err="1">
                <a:solidFill>
                  <a:schemeClr val="tx1"/>
                </a:solidFill>
                <a:latin typeface="Calibri" pitchFamily="34" charset="0"/>
                <a:cs typeface="Calibri" pitchFamily="34" charset="0"/>
              </a:rPr>
              <a:t>logE</a:t>
            </a:r>
            <a:r>
              <a:rPr lang="en-GB" sz="2400" dirty="0">
                <a:solidFill>
                  <a:schemeClr val="tx1"/>
                </a:solidFill>
                <a:latin typeface="Calibri" pitchFamily="34" charset="0"/>
                <a:cs typeface="Calibri" pitchFamily="34" charset="0"/>
              </a:rPr>
              <a:t>) are the same. Therefore, the overall time complexity is O(E * </a:t>
            </a:r>
            <a:r>
              <a:rPr lang="en-GB" sz="2400" dirty="0" err="1">
                <a:solidFill>
                  <a:schemeClr val="tx1"/>
                </a:solidFill>
                <a:latin typeface="Calibri" pitchFamily="34" charset="0"/>
                <a:cs typeface="Calibri" pitchFamily="34" charset="0"/>
              </a:rPr>
              <a:t>logE</a:t>
            </a:r>
            <a:r>
              <a:rPr lang="en-GB" sz="2400" dirty="0">
                <a:solidFill>
                  <a:schemeClr val="tx1"/>
                </a:solidFill>
                <a:latin typeface="Calibri" pitchFamily="34" charset="0"/>
                <a:cs typeface="Calibri" pitchFamily="34" charset="0"/>
              </a:rPr>
              <a:t>) or O(E*</a:t>
            </a:r>
            <a:r>
              <a:rPr lang="en-GB" sz="2400" dirty="0" err="1">
                <a:solidFill>
                  <a:schemeClr val="tx1"/>
                </a:solidFill>
                <a:latin typeface="Calibri" pitchFamily="34" charset="0"/>
                <a:cs typeface="Calibri" pitchFamily="34" charset="0"/>
              </a:rPr>
              <a:t>logV</a:t>
            </a:r>
            <a:r>
              <a:rPr lang="en-GB" sz="2400" dirty="0">
                <a:solidFill>
                  <a:schemeClr val="tx1"/>
                </a:solidFill>
                <a:latin typeface="Calibri" pitchFamily="34" charset="0"/>
                <a:cs typeface="Calibri" pitchFamily="34" charset="0"/>
              </a:rPr>
              <a:t>)</a:t>
            </a:r>
          </a:p>
          <a:p>
            <a:pPr fontAlgn="base"/>
            <a:r>
              <a:rPr lang="en-GB" sz="2400" b="1" dirty="0">
                <a:solidFill>
                  <a:schemeClr val="tx1"/>
                </a:solidFill>
                <a:latin typeface="Calibri" pitchFamily="34" charset="0"/>
                <a:cs typeface="Calibri" pitchFamily="34" charset="0"/>
              </a:rPr>
              <a:t>Auxiliary Space: </a:t>
            </a:r>
            <a:r>
              <a:rPr lang="en-GB" sz="2400" dirty="0">
                <a:solidFill>
                  <a:schemeClr val="tx1"/>
                </a:solidFill>
                <a:latin typeface="Calibri" pitchFamily="34" charset="0"/>
                <a:cs typeface="Calibri" pitchFamily="34" charset="0"/>
              </a:rPr>
              <a:t>O(V + E), where V is the number of vertices and E is the number of edges in the graph</a:t>
            </a:r>
            <a:r>
              <a:rPr lang="en-GB" sz="2400" dirty="0"/>
              <a:t>.</a:t>
            </a:r>
            <a:endParaRPr lang="en-GB" sz="2400" dirty="0">
              <a:solidFill>
                <a:schemeClr val="tx1"/>
              </a:solidFill>
              <a:latin typeface="Calibri" pitchFamily="34" charset="0"/>
              <a:cs typeface="Calibri" pitchFamily="34" charset="0"/>
            </a:endParaRPr>
          </a:p>
          <a:p>
            <a:pPr marL="139700" indent="0">
              <a:buNone/>
            </a:pPr>
            <a:endParaRPr sz="2800" dirty="0">
              <a:solidFill>
                <a:schemeClr val="tx1"/>
              </a:solidFill>
              <a:latin typeface="Times New Roman" pitchFamily="18" charset="0"/>
              <a:cs typeface="Times New Roman" pitchFamily="18"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F270EE1C-5CB8-4090-A593-43F056B531B1}" type="datetime1">
              <a:rPr lang="en-US" smtClean="0"/>
              <a:t>6/21/24</a:t>
            </a:fld>
            <a:endParaRPr lang="en-US"/>
          </a:p>
        </p:txBody>
      </p:sp>
    </p:spTree>
    <p:extLst>
      <p:ext uri="{BB962C8B-B14F-4D97-AF65-F5344CB8AC3E}">
        <p14:creationId xmlns:p14="http://schemas.microsoft.com/office/powerpoint/2010/main" val="28302912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297454" y="0"/>
            <a:ext cx="8538073" cy="719091"/>
          </a:xfrm>
          <a:prstGeom prst="rect">
            <a:avLst/>
          </a:prstGeom>
          <a:noFill/>
          <a:ln>
            <a:noFill/>
          </a:ln>
        </p:spPr>
        <p:txBody>
          <a:bodyPr spcFirstLastPara="1" wrap="square" lIns="68575" tIns="34275" rIns="68575" bIns="34275" anchor="ctr" anchorCtr="0">
            <a:noAutofit/>
          </a:bodyPr>
          <a:lstStyle/>
          <a:p>
            <a:br>
              <a:rPr lang="en-US" sz="3200" b="1" dirty="0"/>
            </a:br>
            <a:r>
              <a:rPr lang="en-US" sz="3200" b="1" dirty="0"/>
              <a:t>Prim’s algorithm:</a:t>
            </a:r>
            <a:br>
              <a:rPr lang="en-US" sz="3200" b="1" dirty="0"/>
            </a:br>
            <a:endParaRPr lang="en-US" sz="3200" dirty="0"/>
          </a:p>
        </p:txBody>
      </p:sp>
      <p:sp>
        <p:nvSpPr>
          <p:cNvPr id="137" name="Google Shape;137;p21"/>
          <p:cNvSpPr txBox="1">
            <a:spLocks noGrp="1"/>
          </p:cNvSpPr>
          <p:nvPr>
            <p:ph type="body" idx="1"/>
          </p:nvPr>
        </p:nvSpPr>
        <p:spPr>
          <a:xfrm>
            <a:off x="297455" y="536713"/>
            <a:ext cx="8521110" cy="4104861"/>
          </a:xfrm>
          <a:prstGeom prst="rect">
            <a:avLst/>
          </a:prstGeom>
          <a:noFill/>
          <a:ln>
            <a:noFill/>
          </a:ln>
        </p:spPr>
        <p:txBody>
          <a:bodyPr spcFirstLastPara="1" wrap="square" lIns="68575" tIns="34275" rIns="68575" bIns="34275" anchor="t" anchorCtr="0">
            <a:noAutofit/>
          </a:bodyPr>
          <a:lstStyle/>
          <a:p>
            <a:pPr algn="just"/>
            <a:r>
              <a:rPr lang="en-GB" sz="2000" dirty="0">
                <a:solidFill>
                  <a:schemeClr val="tx1"/>
                </a:solidFill>
                <a:latin typeface="Times New Roman" pitchFamily="18" charset="0"/>
                <a:cs typeface="Times New Roman" pitchFamily="18" charset="0"/>
              </a:rPr>
              <a:t>Like </a:t>
            </a:r>
            <a:r>
              <a:rPr lang="en-GB" sz="2000" dirty="0" err="1">
                <a:solidFill>
                  <a:schemeClr val="tx1"/>
                </a:solidFill>
                <a:latin typeface="Times New Roman" pitchFamily="18" charset="0"/>
                <a:cs typeface="Times New Roman" pitchFamily="18" charset="0"/>
              </a:rPr>
              <a:t>Kruskal’s</a:t>
            </a:r>
            <a:r>
              <a:rPr lang="en-GB" sz="2000" dirty="0">
                <a:solidFill>
                  <a:schemeClr val="tx1"/>
                </a:solidFill>
                <a:latin typeface="Times New Roman" pitchFamily="18" charset="0"/>
                <a:cs typeface="Times New Roman" pitchFamily="18" charset="0"/>
              </a:rPr>
              <a:t> algorithm, Prim’s algorithm is also a Greedy algorithm. This algorithm always starts with a single node and moves through several adjacent nodes, in order to explore all of the connected edges along the way.</a:t>
            </a:r>
          </a:p>
          <a:p>
            <a:pPr algn="just"/>
            <a:r>
              <a:rPr lang="en-GB" sz="2000" dirty="0">
                <a:solidFill>
                  <a:schemeClr val="tx1"/>
                </a:solidFill>
                <a:latin typeface="Times New Roman" pitchFamily="18" charset="0"/>
                <a:cs typeface="Times New Roman" pitchFamily="18" charset="0"/>
              </a:rPr>
              <a:t>The algorithm starts with an empty spanning tree. </a:t>
            </a:r>
          </a:p>
          <a:p>
            <a:pPr algn="just"/>
            <a:r>
              <a:rPr lang="en-GB" sz="2000" dirty="0">
                <a:solidFill>
                  <a:schemeClr val="tx1"/>
                </a:solidFill>
                <a:latin typeface="Times New Roman" pitchFamily="18" charset="0"/>
                <a:cs typeface="Times New Roman" pitchFamily="18" charset="0"/>
              </a:rPr>
              <a:t>The idea is to maintain two sets of vertices. The first set contains the vertices already included in the MST, and the other set contains the vertices not yet included. </a:t>
            </a:r>
          </a:p>
          <a:p>
            <a:pPr algn="just"/>
            <a:r>
              <a:rPr lang="en-GB" sz="2000" dirty="0">
                <a:solidFill>
                  <a:schemeClr val="tx1"/>
                </a:solidFill>
                <a:latin typeface="Times New Roman" pitchFamily="18" charset="0"/>
                <a:cs typeface="Times New Roman" pitchFamily="18" charset="0"/>
              </a:rPr>
              <a:t>At every step, it considers all the edges that connect the two sets and picks the minimum weight edge from these edges. After picking the edge, it moves the other.</a:t>
            </a:r>
          </a:p>
          <a:p>
            <a:r>
              <a:rPr lang="en-GB" sz="2000" dirty="0">
                <a:solidFill>
                  <a:schemeClr val="tx1"/>
                </a:solidFill>
                <a:latin typeface="Times New Roman" pitchFamily="18" charset="0"/>
                <a:cs typeface="Times New Roman" pitchFamily="18" charset="0"/>
              </a:rPr>
              <a:t>A group of edges that connects two sets of vertices in a graph is called cut in graph theory. </a:t>
            </a:r>
          </a:p>
          <a:p>
            <a:endParaRPr lang="en-GB" dirty="0">
              <a:solidFill>
                <a:schemeClr val="tx1"/>
              </a:solidFill>
              <a:latin typeface="Times New Roman" pitchFamily="18" charset="0"/>
              <a:cs typeface="Times New Roman" pitchFamily="18"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4768A248-9F3D-4F93-B373-06193B4B6CE5}" type="datetime1">
              <a:rPr lang="en-US" smtClean="0"/>
              <a:t>6/21/24</a:t>
            </a:fld>
            <a:endParaRPr lang="en-US"/>
          </a:p>
        </p:txBody>
      </p:sp>
    </p:spTree>
    <p:extLst>
      <p:ext uri="{BB962C8B-B14F-4D97-AF65-F5344CB8AC3E}">
        <p14:creationId xmlns:p14="http://schemas.microsoft.com/office/powerpoint/2010/main" val="18822598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297454" y="0"/>
            <a:ext cx="8538073" cy="719091"/>
          </a:xfrm>
          <a:prstGeom prst="rect">
            <a:avLst/>
          </a:prstGeom>
          <a:noFill/>
          <a:ln>
            <a:noFill/>
          </a:ln>
        </p:spPr>
        <p:txBody>
          <a:bodyPr spcFirstLastPara="1" wrap="square" lIns="68575" tIns="34275" rIns="68575" bIns="34275" anchor="ctr" anchorCtr="0">
            <a:noAutofit/>
          </a:bodyPr>
          <a:lstStyle/>
          <a:p>
            <a:endParaRPr lang="en-US" sz="3200" dirty="0"/>
          </a:p>
        </p:txBody>
      </p:sp>
      <p:sp>
        <p:nvSpPr>
          <p:cNvPr id="137" name="Google Shape;137;p21"/>
          <p:cNvSpPr txBox="1">
            <a:spLocks noGrp="1"/>
          </p:cNvSpPr>
          <p:nvPr>
            <p:ph type="body" idx="1"/>
          </p:nvPr>
        </p:nvSpPr>
        <p:spPr>
          <a:xfrm>
            <a:off x="297455" y="815247"/>
            <a:ext cx="8521110" cy="3745735"/>
          </a:xfrm>
          <a:prstGeom prst="rect">
            <a:avLst/>
          </a:prstGeom>
          <a:noFill/>
          <a:ln>
            <a:noFill/>
          </a:ln>
        </p:spPr>
        <p:txBody>
          <a:bodyPr spcFirstLastPara="1" wrap="square" lIns="68575" tIns="34275" rIns="68575" bIns="34275" anchor="t" anchorCtr="0">
            <a:noAutofit/>
          </a:bodyPr>
          <a:lstStyle/>
          <a:p>
            <a:r>
              <a:rPr lang="en-GB" dirty="0">
                <a:solidFill>
                  <a:schemeClr val="tx1"/>
                </a:solidFill>
                <a:latin typeface="Times New Roman" pitchFamily="18" charset="0"/>
                <a:cs typeface="Times New Roman" pitchFamily="18" charset="0"/>
              </a:rPr>
              <a:t>So, at every step of Prim’s algorithm, find a cut, pick the minimum weight edge from the cut, and include this vertex in MST Set (the set that contains already included vertices).</a:t>
            </a:r>
          </a:p>
          <a:p>
            <a:pPr algn="just"/>
            <a:endParaRPr lang="en-GB" dirty="0">
              <a:solidFill>
                <a:schemeClr val="tx1"/>
              </a:solidFill>
              <a:latin typeface="Times New Roman" pitchFamily="18" charset="0"/>
              <a:cs typeface="Times New Roman" pitchFamily="18" charset="0"/>
            </a:endParaRPr>
          </a:p>
          <a:p>
            <a:endParaRPr lang="en-GB" dirty="0">
              <a:solidFill>
                <a:schemeClr val="tx1"/>
              </a:solidFill>
              <a:latin typeface="Times New Roman" pitchFamily="18" charset="0"/>
              <a:cs typeface="Times New Roman" pitchFamily="18"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654F523B-0914-4B31-99A5-DE2E6CEA05DD}" type="datetime1">
              <a:rPr lang="en-US" smtClean="0"/>
              <a:t>6/21/24</a:t>
            </a:fld>
            <a:endParaRPr lang="en-US"/>
          </a:p>
        </p:txBody>
      </p:sp>
    </p:spTree>
    <p:extLst>
      <p:ext uri="{BB962C8B-B14F-4D97-AF65-F5344CB8AC3E}">
        <p14:creationId xmlns:p14="http://schemas.microsoft.com/office/powerpoint/2010/main" val="24762569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297454" y="0"/>
            <a:ext cx="8538073" cy="719091"/>
          </a:xfrm>
          <a:prstGeom prst="rect">
            <a:avLst/>
          </a:prstGeom>
          <a:noFill/>
          <a:ln>
            <a:noFill/>
          </a:ln>
        </p:spPr>
        <p:txBody>
          <a:bodyPr spcFirstLastPara="1" wrap="square" lIns="68575" tIns="34275" rIns="68575" bIns="34275" anchor="ctr" anchorCtr="0">
            <a:noAutofit/>
          </a:bodyPr>
          <a:lstStyle/>
          <a:p>
            <a:br>
              <a:rPr lang="en-GB" sz="3200" b="1" dirty="0"/>
            </a:br>
            <a:r>
              <a:rPr lang="en-GB" sz="3200" b="1" dirty="0"/>
              <a:t>How does Prim’s Algorithm Work? </a:t>
            </a:r>
            <a:br>
              <a:rPr lang="en-GB" sz="3200" b="1" dirty="0"/>
            </a:br>
            <a:endParaRPr lang="en-US" sz="3200" dirty="0"/>
          </a:p>
        </p:txBody>
      </p:sp>
      <p:sp>
        <p:nvSpPr>
          <p:cNvPr id="137" name="Google Shape;137;p21"/>
          <p:cNvSpPr txBox="1">
            <a:spLocks noGrp="1"/>
          </p:cNvSpPr>
          <p:nvPr>
            <p:ph type="body" idx="1"/>
          </p:nvPr>
        </p:nvSpPr>
        <p:spPr>
          <a:xfrm>
            <a:off x="297455" y="815247"/>
            <a:ext cx="8521110" cy="3745735"/>
          </a:xfrm>
          <a:prstGeom prst="rect">
            <a:avLst/>
          </a:prstGeom>
          <a:noFill/>
          <a:ln>
            <a:noFill/>
          </a:ln>
        </p:spPr>
        <p:txBody>
          <a:bodyPr spcFirstLastPara="1" wrap="square" lIns="68575" tIns="34275" rIns="68575" bIns="34275" anchor="t" anchorCtr="0">
            <a:noAutofit/>
          </a:bodyPr>
          <a:lstStyle/>
          <a:p>
            <a:pPr fontAlgn="base"/>
            <a:r>
              <a:rPr lang="en-GB" sz="2000" dirty="0">
                <a:solidFill>
                  <a:schemeClr val="tx1"/>
                </a:solidFill>
                <a:latin typeface="Calibri" pitchFamily="34" charset="0"/>
                <a:cs typeface="Calibri" pitchFamily="34" charset="0"/>
              </a:rPr>
              <a:t>The working of Prim’s algorithm can be described by using the following steps:</a:t>
            </a:r>
          </a:p>
          <a:p>
            <a:pPr marL="939800" lvl="1" indent="-342900">
              <a:buSzPct val="90000"/>
              <a:buFont typeface="+mj-lt"/>
              <a:buAutoNum type="arabicPeriod"/>
            </a:pPr>
            <a:r>
              <a:rPr lang="en-GB" sz="1800" dirty="0">
                <a:solidFill>
                  <a:schemeClr val="tx1"/>
                </a:solidFill>
                <a:latin typeface="Times New Roman" pitchFamily="18" charset="0"/>
                <a:cs typeface="Times New Roman" pitchFamily="18" charset="0"/>
              </a:rPr>
              <a:t>Step 1: Determine an arbitrary vertex as the starting vertex of the MST.</a:t>
            </a:r>
          </a:p>
          <a:p>
            <a:pPr marL="939800" lvl="1" indent="-342900">
              <a:buSzPct val="90000"/>
              <a:buFont typeface="+mj-lt"/>
              <a:buAutoNum type="arabicPeriod"/>
            </a:pPr>
            <a:r>
              <a:rPr lang="en-GB" sz="1800" dirty="0">
                <a:solidFill>
                  <a:schemeClr val="tx1"/>
                </a:solidFill>
                <a:latin typeface="Times New Roman" pitchFamily="18" charset="0"/>
                <a:cs typeface="Times New Roman" pitchFamily="18" charset="0"/>
              </a:rPr>
              <a:t>Step 2: Follow steps 3 to 5 till there are vertices that are not included in the MST (known as fringe vertex).</a:t>
            </a:r>
          </a:p>
          <a:p>
            <a:pPr marL="939800" lvl="1" indent="-342900">
              <a:buSzPct val="90000"/>
              <a:buFont typeface="+mj-lt"/>
              <a:buAutoNum type="arabicPeriod"/>
            </a:pPr>
            <a:r>
              <a:rPr lang="en-GB" sz="1800" dirty="0">
                <a:solidFill>
                  <a:schemeClr val="tx1"/>
                </a:solidFill>
                <a:latin typeface="Times New Roman" pitchFamily="18" charset="0"/>
                <a:cs typeface="Times New Roman" pitchFamily="18" charset="0"/>
              </a:rPr>
              <a:t>Step 3: Find edges connecting any tree vertex with the fringe vertices.</a:t>
            </a:r>
          </a:p>
          <a:p>
            <a:pPr marL="939800" lvl="1" indent="-342900">
              <a:buSzPct val="90000"/>
              <a:buFont typeface="+mj-lt"/>
              <a:buAutoNum type="arabicPeriod"/>
            </a:pPr>
            <a:r>
              <a:rPr lang="en-GB" sz="1800" dirty="0">
                <a:solidFill>
                  <a:schemeClr val="tx1"/>
                </a:solidFill>
                <a:latin typeface="Times New Roman" pitchFamily="18" charset="0"/>
                <a:cs typeface="Times New Roman" pitchFamily="18" charset="0"/>
              </a:rPr>
              <a:t>Step 4: Find the minimum among these edges.</a:t>
            </a:r>
          </a:p>
          <a:p>
            <a:pPr marL="939800" lvl="1" indent="-342900">
              <a:buSzPct val="90000"/>
              <a:buFont typeface="+mj-lt"/>
              <a:buAutoNum type="arabicPeriod"/>
            </a:pPr>
            <a:r>
              <a:rPr lang="en-GB" sz="1800" dirty="0">
                <a:solidFill>
                  <a:schemeClr val="tx1"/>
                </a:solidFill>
                <a:latin typeface="Times New Roman" pitchFamily="18" charset="0"/>
                <a:cs typeface="Times New Roman" pitchFamily="18" charset="0"/>
              </a:rPr>
              <a:t>Step 5: Add the chosen edge to the MST if it does not form any cycle.</a:t>
            </a:r>
          </a:p>
          <a:p>
            <a:pPr marL="939800" lvl="1" indent="-342900">
              <a:buSzPct val="90000"/>
              <a:buFont typeface="+mj-lt"/>
              <a:buAutoNum type="arabicPeriod"/>
            </a:pPr>
            <a:r>
              <a:rPr lang="en-GB" sz="1800" dirty="0">
                <a:solidFill>
                  <a:schemeClr val="tx1"/>
                </a:solidFill>
                <a:latin typeface="Times New Roman" pitchFamily="18" charset="0"/>
                <a:cs typeface="Times New Roman" pitchFamily="18" charset="0"/>
              </a:rPr>
              <a:t>Step 6: Return the MST and exit</a:t>
            </a: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B0F8DFE1-43E7-422B-88A6-D27EE6FA6914}" type="datetime1">
              <a:rPr lang="en-US" smtClean="0"/>
              <a:t>6/21/24</a:t>
            </a:fld>
            <a:endParaRPr lang="en-US"/>
          </a:p>
        </p:txBody>
      </p:sp>
    </p:spTree>
    <p:extLst>
      <p:ext uri="{BB962C8B-B14F-4D97-AF65-F5344CB8AC3E}">
        <p14:creationId xmlns:p14="http://schemas.microsoft.com/office/powerpoint/2010/main" val="24762569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133166" y="0"/>
            <a:ext cx="8702362" cy="665825"/>
          </a:xfrm>
          <a:prstGeom prst="rect">
            <a:avLst/>
          </a:prstGeom>
          <a:noFill/>
          <a:ln>
            <a:noFill/>
          </a:ln>
        </p:spPr>
        <p:txBody>
          <a:bodyPr spcFirstLastPara="1" wrap="square" lIns="68575" tIns="34275" rIns="68575" bIns="34275" anchor="ctr" anchorCtr="0">
            <a:noAutofit/>
          </a:bodyPr>
          <a:lstStyle/>
          <a:p>
            <a:br>
              <a:rPr lang="en-US" sz="3200" b="1" dirty="0"/>
            </a:br>
            <a:r>
              <a:rPr lang="en-US" sz="3200" b="1" dirty="0"/>
              <a:t>Illustration of Prim’s Algorithm:</a:t>
            </a:r>
            <a:br>
              <a:rPr lang="en-US" sz="3200" b="1" dirty="0"/>
            </a:br>
            <a:endParaRPr sz="3200" dirty="0"/>
          </a:p>
        </p:txBody>
      </p:sp>
      <p:sp>
        <p:nvSpPr>
          <p:cNvPr id="137" name="Google Shape;137;p21"/>
          <p:cNvSpPr txBox="1">
            <a:spLocks noGrp="1"/>
          </p:cNvSpPr>
          <p:nvPr>
            <p:ph type="body" idx="1"/>
          </p:nvPr>
        </p:nvSpPr>
        <p:spPr>
          <a:xfrm>
            <a:off x="97654" y="514905"/>
            <a:ext cx="8905871" cy="4211331"/>
          </a:xfrm>
          <a:prstGeom prst="rect">
            <a:avLst/>
          </a:prstGeom>
          <a:noFill/>
          <a:ln>
            <a:noFill/>
          </a:ln>
        </p:spPr>
        <p:txBody>
          <a:bodyPr spcFirstLastPara="1" wrap="square" lIns="68575" tIns="34275" rIns="68575" bIns="34275" numCol="1" anchor="t" anchorCtr="0">
            <a:noAutofit/>
          </a:bodyPr>
          <a:lstStyle/>
          <a:p>
            <a:pPr fontAlgn="base"/>
            <a:r>
              <a:rPr lang="en-GB" sz="2000" i="1" dirty="0">
                <a:solidFill>
                  <a:schemeClr val="tx1"/>
                </a:solidFill>
                <a:latin typeface="Calibri" pitchFamily="34" charset="0"/>
                <a:cs typeface="Calibri" pitchFamily="34" charset="0"/>
              </a:rPr>
              <a:t>Consider the following graph as an example for which we need to find the Minimum Spanning Tree (MST).</a:t>
            </a:r>
          </a:p>
          <a:p>
            <a:br>
              <a:rPr lang="en-GB" sz="2400" dirty="0"/>
            </a:br>
            <a:endParaRPr sz="2400" dirty="0">
              <a:solidFill>
                <a:schemeClr val="tx1"/>
              </a:solidFill>
              <a:latin typeface="Times New Roman" pitchFamily="18" charset="0"/>
              <a:cs typeface="Times New Roman" pitchFamily="18"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6BD576BB-57EE-48E9-9DDB-2D2A39936B00}" type="datetime1">
              <a:rPr lang="en-US" smtClean="0"/>
              <a:t>6/21/24</a:t>
            </a:fld>
            <a:endParaRPr lang="en-US"/>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975" y="1441174"/>
            <a:ext cx="7258050" cy="318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030245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1"/>
          <p:cNvSpPr txBox="1">
            <a:spLocks noGrp="1"/>
          </p:cNvSpPr>
          <p:nvPr>
            <p:ph type="body" idx="1"/>
          </p:nvPr>
        </p:nvSpPr>
        <p:spPr>
          <a:xfrm>
            <a:off x="297455" y="34925"/>
            <a:ext cx="8521110" cy="4526057"/>
          </a:xfrm>
          <a:prstGeom prst="rect">
            <a:avLst/>
          </a:prstGeom>
          <a:noFill/>
          <a:ln>
            <a:noFill/>
          </a:ln>
        </p:spPr>
        <p:txBody>
          <a:bodyPr spcFirstLastPara="1" wrap="square" lIns="68575" tIns="34275" rIns="68575" bIns="34275" anchor="t" anchorCtr="0">
            <a:noAutofit/>
          </a:bodyPr>
          <a:lstStyle/>
          <a:p>
            <a:pPr marL="139700" indent="0">
              <a:buNone/>
            </a:pPr>
            <a:r>
              <a:rPr lang="en-GB" sz="2000" b="1" i="1" u="sng" dirty="0">
                <a:solidFill>
                  <a:schemeClr val="tx1"/>
                </a:solidFill>
                <a:latin typeface="Calibri" pitchFamily="34" charset="0"/>
                <a:cs typeface="Calibri" pitchFamily="34" charset="0"/>
              </a:rPr>
              <a:t>Step 1:</a:t>
            </a:r>
            <a:r>
              <a:rPr lang="en-GB" sz="2000" i="1" dirty="0">
                <a:solidFill>
                  <a:schemeClr val="tx1"/>
                </a:solidFill>
                <a:latin typeface="Calibri" pitchFamily="34" charset="0"/>
                <a:cs typeface="Calibri" pitchFamily="34" charset="0"/>
              </a:rPr>
              <a:t> Firstly, we select an arbitrary vertex that acts as the starting vertex of the Minimum Spanning Tree. Here we have selected vertex </a:t>
            </a:r>
            <a:r>
              <a:rPr lang="en-GB" sz="2000" b="1" i="1" dirty="0">
                <a:solidFill>
                  <a:schemeClr val="tx1"/>
                </a:solidFill>
                <a:latin typeface="Calibri" pitchFamily="34" charset="0"/>
                <a:cs typeface="Calibri" pitchFamily="34" charset="0"/>
              </a:rPr>
              <a:t>0</a:t>
            </a:r>
            <a:r>
              <a:rPr lang="en-GB" sz="2000" i="1" dirty="0">
                <a:solidFill>
                  <a:schemeClr val="tx1"/>
                </a:solidFill>
                <a:latin typeface="Calibri" pitchFamily="34" charset="0"/>
                <a:cs typeface="Calibri" pitchFamily="34" charset="0"/>
              </a:rPr>
              <a:t> as the starting vertex.</a:t>
            </a:r>
            <a:endParaRPr sz="2000" b="1" dirty="0">
              <a:solidFill>
                <a:schemeClr val="tx1"/>
              </a:solidFill>
              <a:latin typeface="Calibri" pitchFamily="34" charset="0"/>
              <a:cs typeface="Calibri" pitchFamily="34"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DE6B7612-7812-4E61-9DE9-E307766F4ECD}" type="datetime1">
              <a:rPr lang="en-US" smtClean="0"/>
              <a:t>6/21/24</a:t>
            </a:fld>
            <a:endParaRPr lang="en-US"/>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975" y="1053547"/>
            <a:ext cx="7258050" cy="3412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44591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1"/>
          <p:cNvSpPr txBox="1">
            <a:spLocks noGrp="1"/>
          </p:cNvSpPr>
          <p:nvPr>
            <p:ph type="body" idx="1"/>
          </p:nvPr>
        </p:nvSpPr>
        <p:spPr>
          <a:xfrm>
            <a:off x="297455" y="34925"/>
            <a:ext cx="8521110" cy="4526057"/>
          </a:xfrm>
          <a:prstGeom prst="rect">
            <a:avLst/>
          </a:prstGeom>
          <a:noFill/>
          <a:ln>
            <a:noFill/>
          </a:ln>
        </p:spPr>
        <p:txBody>
          <a:bodyPr spcFirstLastPara="1" wrap="square" lIns="68575" tIns="34275" rIns="68575" bIns="34275" anchor="t" anchorCtr="0">
            <a:noAutofit/>
          </a:bodyPr>
          <a:lstStyle/>
          <a:p>
            <a:pPr fontAlgn="base"/>
            <a:r>
              <a:rPr lang="en-GB" sz="2000" b="1" i="1" u="sng" dirty="0">
                <a:solidFill>
                  <a:schemeClr val="tx1"/>
                </a:solidFill>
              </a:rPr>
              <a:t>Step 2:</a:t>
            </a:r>
            <a:r>
              <a:rPr lang="en-GB" sz="2000" i="1" dirty="0">
                <a:solidFill>
                  <a:schemeClr val="tx1"/>
                </a:solidFill>
              </a:rPr>
              <a:t> All the edges connecting the incomplete MST and other vertices are the edges {0, 1} and {0, 7}. Between these two the edge with minimum weight is {0, 1}. So include the edge and vertex 1 in the MST.</a:t>
            </a:r>
          </a:p>
          <a:p>
            <a:pPr marL="139700" indent="0">
              <a:buNone/>
            </a:pPr>
            <a:br>
              <a:rPr lang="en-GB" sz="2000" dirty="0"/>
            </a:br>
            <a:endParaRPr sz="2000" b="1" dirty="0">
              <a:solidFill>
                <a:schemeClr val="tx1"/>
              </a:solidFill>
              <a:latin typeface="Calibri" pitchFamily="34" charset="0"/>
              <a:cs typeface="Calibri" pitchFamily="34"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16F3BA6D-C6E6-403D-8130-9C15C46BC778}" type="datetime1">
              <a:rPr lang="en-US" smtClean="0"/>
              <a:t>6/21/24</a:t>
            </a:fld>
            <a:endParaRPr lang="en-US"/>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669" y="1411356"/>
            <a:ext cx="6321287" cy="3124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53781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1"/>
          <p:cNvSpPr txBox="1">
            <a:spLocks noGrp="1"/>
          </p:cNvSpPr>
          <p:nvPr>
            <p:ph type="body" idx="1"/>
          </p:nvPr>
        </p:nvSpPr>
        <p:spPr>
          <a:xfrm>
            <a:off x="297455" y="34925"/>
            <a:ext cx="8521110" cy="4526057"/>
          </a:xfrm>
          <a:prstGeom prst="rect">
            <a:avLst/>
          </a:prstGeom>
          <a:noFill/>
          <a:ln>
            <a:noFill/>
          </a:ln>
        </p:spPr>
        <p:txBody>
          <a:bodyPr spcFirstLastPara="1" wrap="square" lIns="68575" tIns="34275" rIns="68575" bIns="34275" anchor="t" anchorCtr="0">
            <a:noAutofit/>
          </a:bodyPr>
          <a:lstStyle/>
          <a:p>
            <a:pPr marL="139700" indent="0">
              <a:buNone/>
            </a:pPr>
            <a:r>
              <a:rPr lang="en-GB" b="1" i="1" u="sng" dirty="0">
                <a:solidFill>
                  <a:schemeClr val="tx1"/>
                </a:solidFill>
                <a:latin typeface="Calibri" pitchFamily="34" charset="0"/>
                <a:cs typeface="Calibri" pitchFamily="34" charset="0"/>
              </a:rPr>
              <a:t>Step 3:</a:t>
            </a:r>
            <a:r>
              <a:rPr lang="en-GB" i="1" dirty="0">
                <a:solidFill>
                  <a:schemeClr val="tx1"/>
                </a:solidFill>
                <a:latin typeface="Calibri" pitchFamily="34" charset="0"/>
                <a:cs typeface="Calibri" pitchFamily="34" charset="0"/>
              </a:rPr>
              <a:t> The edges connecting the incomplete MST to other vertices are {0, 7}, {1, 7} and {1, 2}. Among these edges the minimum weight is 8 which is of the edges {0, 7} and {1, 2}. Let us here include the edge {0, 7} and the vertex 7 in the MST. [We could have also included edge {1, 2} and vertex 2 in the MST]. </a:t>
            </a:r>
            <a:endParaRPr b="1" dirty="0">
              <a:solidFill>
                <a:schemeClr val="tx1"/>
              </a:solidFill>
              <a:latin typeface="Calibri" pitchFamily="34" charset="0"/>
              <a:cs typeface="Calibri" pitchFamily="34"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813D211E-FBC2-4BFD-ACD4-626887529606}" type="datetime1">
              <a:rPr lang="en-US" smtClean="0"/>
              <a:t>6/21/24</a:t>
            </a:fld>
            <a:endParaRPr lang="en-US"/>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975" y="1242391"/>
            <a:ext cx="6670399" cy="3230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7343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8"/>
          <p:cNvSpPr txBox="1">
            <a:spLocks noGrp="1"/>
          </p:cNvSpPr>
          <p:nvPr>
            <p:ph type="title"/>
          </p:nvPr>
        </p:nvSpPr>
        <p:spPr>
          <a:xfrm>
            <a:off x="0" y="0"/>
            <a:ext cx="9003525" cy="566529"/>
          </a:xfrm>
          <a:prstGeom prst="rect">
            <a:avLst/>
          </a:prstGeom>
          <a:noFill/>
          <a:ln>
            <a:noFill/>
          </a:ln>
        </p:spPr>
        <p:txBody>
          <a:bodyPr spcFirstLastPara="1" wrap="square" lIns="68575" tIns="34275" rIns="68575" bIns="34275" anchor="ctr" anchorCtr="0">
            <a:noAutofit/>
          </a:bodyPr>
          <a:lstStyle/>
          <a:p>
            <a:br>
              <a:rPr lang="en-US" b="1" dirty="0"/>
            </a:br>
            <a:br>
              <a:rPr lang="en-US" b="1" dirty="0"/>
            </a:br>
            <a:r>
              <a:rPr lang="en-GB" dirty="0"/>
              <a:t>Components of Greedy Algorithm</a:t>
            </a:r>
            <a:br>
              <a:rPr lang="en-GB" dirty="0"/>
            </a:br>
            <a:br>
              <a:rPr lang="en-US" b="1" dirty="0"/>
            </a:br>
            <a:endParaRPr dirty="0">
              <a:latin typeface="Times New Roman" pitchFamily="18" charset="0"/>
              <a:cs typeface="Times New Roman" pitchFamily="18" charset="0"/>
            </a:endParaRPr>
          </a:p>
        </p:txBody>
      </p:sp>
      <p:sp>
        <p:nvSpPr>
          <p:cNvPr id="105" name="Google Shape;105;p18"/>
          <p:cNvSpPr txBox="1">
            <a:spLocks noGrp="1"/>
          </p:cNvSpPr>
          <p:nvPr>
            <p:ph type="body" idx="1"/>
          </p:nvPr>
        </p:nvSpPr>
        <p:spPr>
          <a:xfrm>
            <a:off x="71021" y="516835"/>
            <a:ext cx="8808574" cy="4143300"/>
          </a:xfrm>
          <a:prstGeom prst="rect">
            <a:avLst/>
          </a:prstGeom>
          <a:noFill/>
          <a:ln>
            <a:noFill/>
          </a:ln>
        </p:spPr>
        <p:txBody>
          <a:bodyPr spcFirstLastPara="1" wrap="square" lIns="68575" tIns="34275" rIns="68575" bIns="34275" anchor="t" anchorCtr="0">
            <a:noAutofit/>
          </a:bodyPr>
          <a:lstStyle/>
          <a:p>
            <a:r>
              <a:rPr lang="en-GB" b="1" dirty="0"/>
              <a:t>The components that can be used in the greedy algorithm are:</a:t>
            </a:r>
            <a:endParaRPr lang="en-GB" dirty="0"/>
          </a:p>
          <a:p>
            <a:pPr marL="482600" indent="-342900">
              <a:buFont typeface="+mj-lt"/>
              <a:buAutoNum type="arabicParenR"/>
            </a:pPr>
            <a:r>
              <a:rPr lang="en-GB" sz="2000" b="1" dirty="0">
                <a:solidFill>
                  <a:schemeClr val="tx1"/>
                </a:solidFill>
                <a:latin typeface="Calibri" pitchFamily="34" charset="0"/>
                <a:cs typeface="Calibri" pitchFamily="34" charset="0"/>
              </a:rPr>
              <a:t>Candidate set: </a:t>
            </a:r>
            <a:r>
              <a:rPr lang="en-GB" sz="2000" dirty="0">
                <a:solidFill>
                  <a:schemeClr val="tx1"/>
                </a:solidFill>
                <a:latin typeface="Calibri" pitchFamily="34" charset="0"/>
                <a:cs typeface="Calibri" pitchFamily="34" charset="0"/>
              </a:rPr>
              <a:t>A solution that is created from the set is known as a candidate set.</a:t>
            </a:r>
          </a:p>
          <a:p>
            <a:pPr marL="482600" indent="-342900">
              <a:buFont typeface="+mj-lt"/>
              <a:buAutoNum type="arabicParenR"/>
            </a:pPr>
            <a:r>
              <a:rPr lang="en-GB" sz="2000" b="1" dirty="0">
                <a:solidFill>
                  <a:schemeClr val="tx1"/>
                </a:solidFill>
                <a:latin typeface="Calibri" pitchFamily="34" charset="0"/>
                <a:cs typeface="Calibri" pitchFamily="34" charset="0"/>
              </a:rPr>
              <a:t>Selection function:</a:t>
            </a:r>
            <a:r>
              <a:rPr lang="en-GB" sz="2000" dirty="0">
                <a:solidFill>
                  <a:schemeClr val="tx1"/>
                </a:solidFill>
                <a:latin typeface="Calibri" pitchFamily="34" charset="0"/>
                <a:cs typeface="Calibri" pitchFamily="34" charset="0"/>
              </a:rPr>
              <a:t> This function is used to choose the candidate or subset which can be added in the solution.</a:t>
            </a:r>
          </a:p>
          <a:p>
            <a:pPr marL="482600" indent="-342900">
              <a:buFont typeface="+mj-lt"/>
              <a:buAutoNum type="arabicParenR"/>
            </a:pPr>
            <a:r>
              <a:rPr lang="en-GB" sz="2000" b="1" dirty="0">
                <a:solidFill>
                  <a:schemeClr val="tx1"/>
                </a:solidFill>
                <a:latin typeface="Calibri" pitchFamily="34" charset="0"/>
                <a:cs typeface="Calibri" pitchFamily="34" charset="0"/>
              </a:rPr>
              <a:t>Feasibility function: </a:t>
            </a:r>
            <a:r>
              <a:rPr lang="en-GB" sz="2000" dirty="0">
                <a:solidFill>
                  <a:schemeClr val="tx1"/>
                </a:solidFill>
                <a:latin typeface="Calibri" pitchFamily="34" charset="0"/>
                <a:cs typeface="Calibri" pitchFamily="34" charset="0"/>
              </a:rPr>
              <a:t>A function that is used to determine whether the candidate or subset can be used to contribute to the solution or not.</a:t>
            </a:r>
          </a:p>
          <a:p>
            <a:pPr marL="482600" indent="-342900">
              <a:buFont typeface="+mj-lt"/>
              <a:buAutoNum type="arabicParenR"/>
            </a:pPr>
            <a:r>
              <a:rPr lang="en-GB" sz="2000" b="1" dirty="0">
                <a:solidFill>
                  <a:schemeClr val="tx1"/>
                </a:solidFill>
                <a:latin typeface="Calibri" pitchFamily="34" charset="0"/>
                <a:cs typeface="Calibri" pitchFamily="34" charset="0"/>
              </a:rPr>
              <a:t>Objective function: </a:t>
            </a:r>
            <a:r>
              <a:rPr lang="en-GB" sz="2000" dirty="0">
                <a:solidFill>
                  <a:schemeClr val="tx1"/>
                </a:solidFill>
                <a:latin typeface="Calibri" pitchFamily="34" charset="0"/>
                <a:cs typeface="Calibri" pitchFamily="34" charset="0"/>
              </a:rPr>
              <a:t>A function is used to assign the value to the solution or the partial solution.</a:t>
            </a:r>
          </a:p>
          <a:p>
            <a:pPr marL="482600" indent="-342900">
              <a:buFont typeface="+mj-lt"/>
              <a:buAutoNum type="arabicParenR"/>
            </a:pPr>
            <a:r>
              <a:rPr lang="en-GB" sz="2000" b="1" dirty="0">
                <a:solidFill>
                  <a:schemeClr val="tx1"/>
                </a:solidFill>
                <a:latin typeface="Calibri" pitchFamily="34" charset="0"/>
                <a:cs typeface="Calibri" pitchFamily="34" charset="0"/>
              </a:rPr>
              <a:t>Solution function: </a:t>
            </a:r>
            <a:r>
              <a:rPr lang="en-GB" sz="2000" dirty="0">
                <a:solidFill>
                  <a:schemeClr val="tx1"/>
                </a:solidFill>
                <a:latin typeface="Calibri" pitchFamily="34" charset="0"/>
                <a:cs typeface="Calibri" pitchFamily="34" charset="0"/>
              </a:rPr>
              <a:t>This function is used to intimate whether the complete function has been reached or not.</a:t>
            </a:r>
            <a:endParaRPr lang="en-US" sz="2000" dirty="0">
              <a:solidFill>
                <a:schemeClr val="tx1"/>
              </a:solidFill>
              <a:latin typeface="Calibri" pitchFamily="34" charset="0"/>
              <a:cs typeface="Calibri" pitchFamily="34" charset="0"/>
            </a:endParaRPr>
          </a:p>
        </p:txBody>
      </p:sp>
      <p:sp>
        <p:nvSpPr>
          <p:cNvPr id="108" name="Google Shape;108;p18"/>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4EA5FCC7-D83A-47A2-9A29-02079315BA6A}" type="datetime1">
              <a:rPr lang="en-US" smtClean="0"/>
              <a:t>6/21/24</a:t>
            </a:fld>
            <a:endParaRPr lang="en-US"/>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6</a:t>
            </a:fld>
            <a:endParaRPr lang="en-US"/>
          </a:p>
        </p:txBody>
      </p:sp>
    </p:spTree>
    <p:extLst>
      <p:ext uri="{BB962C8B-B14F-4D97-AF65-F5344CB8AC3E}">
        <p14:creationId xmlns:p14="http://schemas.microsoft.com/office/powerpoint/2010/main" val="15956074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1"/>
          <p:cNvSpPr txBox="1">
            <a:spLocks noGrp="1"/>
          </p:cNvSpPr>
          <p:nvPr>
            <p:ph type="body" idx="1"/>
          </p:nvPr>
        </p:nvSpPr>
        <p:spPr>
          <a:xfrm>
            <a:off x="297455" y="34925"/>
            <a:ext cx="8521110" cy="4526057"/>
          </a:xfrm>
          <a:prstGeom prst="rect">
            <a:avLst/>
          </a:prstGeom>
          <a:noFill/>
          <a:ln>
            <a:noFill/>
          </a:ln>
        </p:spPr>
        <p:txBody>
          <a:bodyPr spcFirstLastPara="1" wrap="square" lIns="68575" tIns="34275" rIns="68575" bIns="34275" anchor="t" anchorCtr="0">
            <a:noAutofit/>
          </a:bodyPr>
          <a:lstStyle/>
          <a:p>
            <a:pPr marL="139700" indent="0">
              <a:buNone/>
            </a:pPr>
            <a:r>
              <a:rPr lang="en-GB" sz="2000" b="1" i="1" u="sng" dirty="0">
                <a:solidFill>
                  <a:schemeClr val="tx1"/>
                </a:solidFill>
                <a:latin typeface="Calibri" pitchFamily="34" charset="0"/>
                <a:cs typeface="Calibri" pitchFamily="34" charset="0"/>
              </a:rPr>
              <a:t>Step 4:</a:t>
            </a:r>
            <a:r>
              <a:rPr lang="en-GB" sz="2000" i="1" dirty="0">
                <a:solidFill>
                  <a:schemeClr val="tx1"/>
                </a:solidFill>
                <a:latin typeface="Calibri" pitchFamily="34" charset="0"/>
                <a:cs typeface="Calibri" pitchFamily="34" charset="0"/>
              </a:rPr>
              <a:t> The edges that connect the incomplete MST with the fringe vertices are {1, 2}, {7, 6} and {7, 8}. Add the edge {7, 6} and the vertex 6 in the MST as it has the least weight (i.e., 1).</a:t>
            </a:r>
            <a:endParaRPr sz="2000" b="1" dirty="0">
              <a:solidFill>
                <a:schemeClr val="tx1"/>
              </a:solidFill>
              <a:latin typeface="Calibri" pitchFamily="34" charset="0"/>
              <a:cs typeface="Calibri" pitchFamily="34"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DD7D43D1-E3E3-4892-8C0A-52E0211C0C88}" type="datetime1">
              <a:rPr lang="en-US" smtClean="0"/>
              <a:t>6/21/24</a:t>
            </a:fld>
            <a:endParaRPr lang="en-US"/>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975" y="1053548"/>
            <a:ext cx="6670399" cy="3488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73439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1"/>
          <p:cNvSpPr txBox="1">
            <a:spLocks noGrp="1"/>
          </p:cNvSpPr>
          <p:nvPr>
            <p:ph type="body" idx="1"/>
          </p:nvPr>
        </p:nvSpPr>
        <p:spPr>
          <a:xfrm>
            <a:off x="297455" y="34925"/>
            <a:ext cx="8521110" cy="4526057"/>
          </a:xfrm>
          <a:prstGeom prst="rect">
            <a:avLst/>
          </a:prstGeom>
          <a:noFill/>
          <a:ln>
            <a:noFill/>
          </a:ln>
        </p:spPr>
        <p:txBody>
          <a:bodyPr spcFirstLastPara="1" wrap="square" lIns="68575" tIns="34275" rIns="68575" bIns="34275" anchor="t" anchorCtr="0">
            <a:noAutofit/>
          </a:bodyPr>
          <a:lstStyle/>
          <a:p>
            <a:pPr marL="139700" indent="0">
              <a:buNone/>
            </a:pPr>
            <a:r>
              <a:rPr lang="en-GB" sz="2000" b="1" dirty="0">
                <a:solidFill>
                  <a:schemeClr val="tx1"/>
                </a:solidFill>
                <a:latin typeface="Calibri" pitchFamily="34" charset="0"/>
                <a:cs typeface="Calibri" pitchFamily="34" charset="0"/>
              </a:rPr>
              <a:t>Step 5: </a:t>
            </a:r>
            <a:r>
              <a:rPr lang="en-GB" sz="2000" dirty="0">
                <a:solidFill>
                  <a:schemeClr val="tx1"/>
                </a:solidFill>
                <a:latin typeface="Calibri" pitchFamily="34" charset="0"/>
                <a:cs typeface="Calibri" pitchFamily="34" charset="0"/>
              </a:rPr>
              <a:t>The connecting edges now are {7, 8}, {1, 2}, {6, 8} and {6, 5}. Include edge {6, 5} and vertex 5 in the MST as the edge has the minimum weight (i.e., 2) among them.</a:t>
            </a:r>
          </a:p>
          <a:p>
            <a:pPr marL="139700" indent="0">
              <a:buNone/>
            </a:pPr>
            <a:endParaRPr sz="2000" dirty="0">
              <a:solidFill>
                <a:schemeClr val="tx1"/>
              </a:solidFill>
              <a:latin typeface="Calibri" pitchFamily="34" charset="0"/>
              <a:cs typeface="Calibri" pitchFamily="34"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6755227D-13E1-4529-BD86-2A73CF15EC35}" type="datetime1">
              <a:rPr lang="en-US" smtClean="0"/>
              <a:t>6/21/24</a:t>
            </a:fld>
            <a:endParaRPr lang="en-US"/>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975" y="1182756"/>
            <a:ext cx="6640582" cy="3458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73439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1"/>
          <p:cNvSpPr txBox="1">
            <a:spLocks noGrp="1"/>
          </p:cNvSpPr>
          <p:nvPr>
            <p:ph type="body" idx="1"/>
          </p:nvPr>
        </p:nvSpPr>
        <p:spPr>
          <a:xfrm>
            <a:off x="297455" y="34925"/>
            <a:ext cx="8521110" cy="4526057"/>
          </a:xfrm>
          <a:prstGeom prst="rect">
            <a:avLst/>
          </a:prstGeom>
          <a:noFill/>
          <a:ln>
            <a:noFill/>
          </a:ln>
        </p:spPr>
        <p:txBody>
          <a:bodyPr spcFirstLastPara="1" wrap="square" lIns="68575" tIns="34275" rIns="68575" bIns="34275" anchor="t" anchorCtr="0">
            <a:noAutofit/>
          </a:bodyPr>
          <a:lstStyle/>
          <a:p>
            <a:pPr marL="139700" indent="0">
              <a:buNone/>
            </a:pPr>
            <a:r>
              <a:rPr lang="en-GB" sz="2000" b="1" dirty="0">
                <a:solidFill>
                  <a:schemeClr val="tx1"/>
                </a:solidFill>
                <a:latin typeface="Calibri" pitchFamily="34" charset="0"/>
                <a:cs typeface="Calibri" pitchFamily="34" charset="0"/>
              </a:rPr>
              <a:t>Step 6:</a:t>
            </a:r>
            <a:r>
              <a:rPr lang="en-GB" sz="2000" dirty="0">
                <a:solidFill>
                  <a:schemeClr val="tx1"/>
                </a:solidFill>
                <a:latin typeface="Calibri" pitchFamily="34" charset="0"/>
                <a:cs typeface="Calibri" pitchFamily="34" charset="0"/>
              </a:rPr>
              <a:t> Among the current connecting edges, the edge {5, 2} has the minimum weight. So include that edge and the vertex 2 in the MST.</a:t>
            </a:r>
            <a:endParaRPr sz="2000" dirty="0">
              <a:solidFill>
                <a:schemeClr val="tx1"/>
              </a:solidFill>
              <a:latin typeface="Calibri" pitchFamily="34" charset="0"/>
              <a:cs typeface="Calibri" pitchFamily="34"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CA90B9BC-0EC2-4310-A5F6-15CF5F30732D}" type="datetime1">
              <a:rPr lang="en-US" smtClean="0"/>
              <a:t>6/21/24</a:t>
            </a:fld>
            <a:endParaRPr lang="en-US"/>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828" y="924338"/>
            <a:ext cx="6541189" cy="3471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734394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1"/>
          <p:cNvSpPr txBox="1">
            <a:spLocks noGrp="1"/>
          </p:cNvSpPr>
          <p:nvPr>
            <p:ph type="body" idx="1"/>
          </p:nvPr>
        </p:nvSpPr>
        <p:spPr>
          <a:xfrm>
            <a:off x="297455" y="34925"/>
            <a:ext cx="8521110" cy="4526057"/>
          </a:xfrm>
          <a:prstGeom prst="rect">
            <a:avLst/>
          </a:prstGeom>
          <a:noFill/>
          <a:ln>
            <a:noFill/>
          </a:ln>
        </p:spPr>
        <p:txBody>
          <a:bodyPr spcFirstLastPara="1" wrap="square" lIns="68575" tIns="34275" rIns="68575" bIns="34275" anchor="t" anchorCtr="0">
            <a:noAutofit/>
          </a:bodyPr>
          <a:lstStyle/>
          <a:p>
            <a:pPr marL="139700" indent="0">
              <a:buNone/>
            </a:pPr>
            <a:r>
              <a:rPr lang="en-GB" sz="2000" dirty="0">
                <a:solidFill>
                  <a:schemeClr val="tx1"/>
                </a:solidFill>
                <a:latin typeface="Calibri" pitchFamily="34" charset="0"/>
                <a:cs typeface="Calibri" pitchFamily="34" charset="0"/>
              </a:rPr>
              <a:t>Step 7: The connecting edges between the incomplete MST and the other edges are {2, 8}, {2, 3}, {5, 3} and {5, 4}. The edge with minimum weight is edge {2, 8} which has weight 2. So include this edge and the vertex 8 in the MST.</a:t>
            </a:r>
            <a:endParaRPr sz="2000" dirty="0">
              <a:solidFill>
                <a:schemeClr val="tx1"/>
              </a:solidFill>
              <a:latin typeface="Calibri" pitchFamily="34" charset="0"/>
              <a:cs typeface="Calibri" pitchFamily="34"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A77F5EFC-42E6-44C5-A6C0-695FEDBA8DFF}" type="datetime1">
              <a:rPr lang="en-US" smtClean="0"/>
              <a:t>6/21/24</a:t>
            </a:fld>
            <a:endParaRPr lang="en-US"/>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975" y="1202635"/>
            <a:ext cx="6749912" cy="3369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73439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1"/>
          <p:cNvSpPr txBox="1">
            <a:spLocks noGrp="1"/>
          </p:cNvSpPr>
          <p:nvPr>
            <p:ph type="body" idx="1"/>
          </p:nvPr>
        </p:nvSpPr>
        <p:spPr>
          <a:xfrm>
            <a:off x="297454" y="178904"/>
            <a:ext cx="8526949" cy="4588371"/>
          </a:xfrm>
          <a:prstGeom prst="rect">
            <a:avLst/>
          </a:prstGeom>
          <a:noFill/>
          <a:ln>
            <a:noFill/>
          </a:ln>
        </p:spPr>
        <p:txBody>
          <a:bodyPr spcFirstLastPara="1" wrap="square" lIns="68575" tIns="34275" rIns="68575" bIns="34275" anchor="t" anchorCtr="0">
            <a:noAutofit/>
          </a:bodyPr>
          <a:lstStyle/>
          <a:p>
            <a:pPr marL="139700" indent="0">
              <a:buNone/>
            </a:pPr>
            <a:r>
              <a:rPr lang="en-GB" sz="2000" b="1" dirty="0">
                <a:solidFill>
                  <a:schemeClr val="tx1"/>
                </a:solidFill>
                <a:latin typeface="Calibri" pitchFamily="34" charset="0"/>
                <a:cs typeface="Calibri" pitchFamily="34" charset="0"/>
              </a:rPr>
              <a:t>Step 8:</a:t>
            </a:r>
            <a:r>
              <a:rPr lang="en-GB" sz="2000" dirty="0">
                <a:solidFill>
                  <a:schemeClr val="tx1"/>
                </a:solidFill>
                <a:latin typeface="Calibri" pitchFamily="34" charset="0"/>
                <a:cs typeface="Calibri" pitchFamily="34" charset="0"/>
              </a:rPr>
              <a:t> See here that the edges {7, 8} and {2, 3} both have same weight which are minimum. But 7 is already part of MST. So we will consider the edge {2, 3} and include that edge and vertex 3 in the MST.</a:t>
            </a:r>
            <a:endParaRPr sz="2000" dirty="0">
              <a:solidFill>
                <a:schemeClr val="tx1"/>
              </a:solidFill>
              <a:latin typeface="Calibri" pitchFamily="34" charset="0"/>
              <a:cs typeface="Calibri" pitchFamily="34"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DFC27122-8100-4F28-A759-7A95211EB2CA}" type="datetime1">
              <a:rPr lang="en-US" smtClean="0"/>
              <a:t>6/21/24</a:t>
            </a:fld>
            <a:endParaRPr lang="en-US"/>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975" y="1272209"/>
            <a:ext cx="6773695" cy="3054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97731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1"/>
          <p:cNvSpPr txBox="1">
            <a:spLocks noGrp="1"/>
          </p:cNvSpPr>
          <p:nvPr>
            <p:ph type="body" idx="1"/>
          </p:nvPr>
        </p:nvSpPr>
        <p:spPr>
          <a:xfrm>
            <a:off x="297454" y="178904"/>
            <a:ext cx="8526949" cy="4588371"/>
          </a:xfrm>
          <a:prstGeom prst="rect">
            <a:avLst/>
          </a:prstGeom>
          <a:noFill/>
          <a:ln>
            <a:noFill/>
          </a:ln>
        </p:spPr>
        <p:txBody>
          <a:bodyPr spcFirstLastPara="1" wrap="square" lIns="68575" tIns="34275" rIns="68575" bIns="34275" anchor="t" anchorCtr="0">
            <a:noAutofit/>
          </a:bodyPr>
          <a:lstStyle/>
          <a:p>
            <a:pPr marL="139700" indent="0">
              <a:buNone/>
            </a:pPr>
            <a:r>
              <a:rPr lang="en-GB" sz="2000" b="1" dirty="0">
                <a:solidFill>
                  <a:schemeClr val="tx1"/>
                </a:solidFill>
                <a:latin typeface="Calibri" pitchFamily="34" charset="0"/>
                <a:cs typeface="Calibri" pitchFamily="34" charset="0"/>
              </a:rPr>
              <a:t>Step 9: </a:t>
            </a:r>
            <a:r>
              <a:rPr lang="en-GB" sz="2000" dirty="0">
                <a:solidFill>
                  <a:schemeClr val="tx1"/>
                </a:solidFill>
                <a:latin typeface="Calibri" pitchFamily="34" charset="0"/>
                <a:cs typeface="Calibri" pitchFamily="34" charset="0"/>
              </a:rPr>
              <a:t>Only  the vertex 4 remains to be included. The minimum weighted edge from the incomplete MST to 4 is {3, 4}.</a:t>
            </a:r>
          </a:p>
          <a:p>
            <a:pPr marL="139700" indent="0">
              <a:buNone/>
            </a:pPr>
            <a:endParaRPr lang="en-GB" sz="2400" dirty="0">
              <a:latin typeface="Times New Roman" pitchFamily="18" charset="0"/>
              <a:cs typeface="Times New Roman" pitchFamily="18" charset="0"/>
            </a:endParaRPr>
          </a:p>
          <a:p>
            <a:pPr marL="139700" indent="0">
              <a:buNone/>
            </a:pPr>
            <a:endParaRPr sz="2400" dirty="0">
              <a:latin typeface="Times New Roman" pitchFamily="18" charset="0"/>
              <a:cs typeface="Times New Roman" pitchFamily="18"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CFD29551-C606-421B-A5FF-3F802E06B535}" type="datetime1">
              <a:rPr lang="en-US" smtClean="0"/>
              <a:t>6/21/24</a:t>
            </a:fld>
            <a:endParaRPr lang="en-US"/>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705" y="954155"/>
            <a:ext cx="7258050" cy="3501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97731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1"/>
          <p:cNvSpPr txBox="1">
            <a:spLocks noGrp="1"/>
          </p:cNvSpPr>
          <p:nvPr>
            <p:ph type="body" idx="1"/>
          </p:nvPr>
        </p:nvSpPr>
        <p:spPr>
          <a:xfrm>
            <a:off x="297454" y="178904"/>
            <a:ext cx="8526949" cy="4588371"/>
          </a:xfrm>
          <a:prstGeom prst="rect">
            <a:avLst/>
          </a:prstGeom>
          <a:noFill/>
          <a:ln>
            <a:noFill/>
          </a:ln>
        </p:spPr>
        <p:txBody>
          <a:bodyPr spcFirstLastPara="1" wrap="square" lIns="68575" tIns="34275" rIns="68575" bIns="34275" anchor="t" anchorCtr="0">
            <a:noAutofit/>
          </a:bodyPr>
          <a:lstStyle/>
          <a:p>
            <a:pPr marL="139700" indent="0">
              <a:buNone/>
            </a:pPr>
            <a:r>
              <a:rPr lang="en-GB" sz="2400" b="1" dirty="0">
                <a:solidFill>
                  <a:schemeClr val="tx1"/>
                </a:solidFill>
                <a:latin typeface="Times New Roman" pitchFamily="18" charset="0"/>
                <a:cs typeface="Times New Roman" pitchFamily="18" charset="0"/>
              </a:rPr>
              <a:t>The final structure of the MST is as follows and the weight of the edges of the MST is (4 + 8 + 1 + 2 + 4 + 2 + 7 + 9) = 37</a:t>
            </a:r>
            <a:r>
              <a:rPr lang="en-GB" sz="2400" b="1" dirty="0">
                <a:latin typeface="Times New Roman" pitchFamily="18" charset="0"/>
                <a:cs typeface="Times New Roman" pitchFamily="18" charset="0"/>
              </a:rPr>
              <a:t>.</a:t>
            </a:r>
            <a:endParaRPr sz="2400" b="1" dirty="0">
              <a:latin typeface="Times New Roman" pitchFamily="18" charset="0"/>
              <a:cs typeface="Times New Roman" pitchFamily="18"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589C469C-E651-4AF6-A9F7-F1BFC85A9841}" type="datetime1">
              <a:rPr lang="en-US" smtClean="0"/>
              <a:t>6/21/24</a:t>
            </a:fld>
            <a:endParaRPr lang="en-US"/>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888" y="1302026"/>
            <a:ext cx="6809547" cy="3329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977319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1"/>
          <p:cNvSpPr txBox="1">
            <a:spLocks noGrp="1"/>
          </p:cNvSpPr>
          <p:nvPr>
            <p:ph type="body" idx="1"/>
          </p:nvPr>
        </p:nvSpPr>
        <p:spPr>
          <a:xfrm>
            <a:off x="297454" y="178904"/>
            <a:ext cx="8526949" cy="4588371"/>
          </a:xfrm>
          <a:prstGeom prst="rect">
            <a:avLst/>
          </a:prstGeom>
          <a:noFill/>
          <a:ln>
            <a:noFill/>
          </a:ln>
        </p:spPr>
        <p:txBody>
          <a:bodyPr spcFirstLastPara="1" wrap="square" lIns="68575" tIns="34275" rIns="68575" bIns="34275" anchor="t" anchorCtr="0">
            <a:noAutofit/>
          </a:bodyPr>
          <a:lstStyle/>
          <a:p>
            <a:pPr marL="139700" indent="0">
              <a:buNone/>
            </a:pPr>
            <a:r>
              <a:rPr lang="en-GB" sz="2000" b="1" i="1" dirty="0">
                <a:solidFill>
                  <a:schemeClr val="tx1"/>
                </a:solidFill>
                <a:latin typeface="Calibri" pitchFamily="34" charset="0"/>
                <a:cs typeface="Calibri" pitchFamily="34" charset="0"/>
              </a:rPr>
              <a:t>Note:</a:t>
            </a:r>
            <a:r>
              <a:rPr lang="en-GB" sz="2000" i="1" dirty="0">
                <a:solidFill>
                  <a:schemeClr val="tx1"/>
                </a:solidFill>
                <a:latin typeface="Calibri" pitchFamily="34" charset="0"/>
                <a:cs typeface="Calibri" pitchFamily="34" charset="0"/>
              </a:rPr>
              <a:t> If we had selected the edge {1, 2} in the third step then the MST would look like the following.</a:t>
            </a:r>
            <a:endParaRPr sz="2000" dirty="0">
              <a:solidFill>
                <a:schemeClr val="tx1"/>
              </a:solidFill>
              <a:latin typeface="Calibri" pitchFamily="34" charset="0"/>
              <a:cs typeface="Calibri" pitchFamily="34"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63E5D528-7E6A-495C-961C-573710FC79A7}" type="datetime1">
              <a:rPr lang="en-US" smtClean="0"/>
              <a:t>6/21/24</a:t>
            </a:fld>
            <a:endParaRPr lang="en-US"/>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975" y="1192696"/>
            <a:ext cx="7258050" cy="3150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977319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297454" y="0"/>
            <a:ext cx="8538073" cy="719091"/>
          </a:xfrm>
          <a:prstGeom prst="rect">
            <a:avLst/>
          </a:prstGeom>
          <a:noFill/>
          <a:ln>
            <a:noFill/>
          </a:ln>
        </p:spPr>
        <p:txBody>
          <a:bodyPr spcFirstLastPara="1" wrap="square" lIns="68575" tIns="34275" rIns="68575" bIns="34275" anchor="ctr" anchorCtr="0">
            <a:noAutofit/>
          </a:bodyPr>
          <a:lstStyle/>
          <a:p>
            <a:r>
              <a:rPr lang="en-GB" b="1" dirty="0">
                <a:latin typeface="Calibri" pitchFamily="34" charset="0"/>
                <a:cs typeface="Calibri" pitchFamily="34" charset="0"/>
              </a:rPr>
              <a:t>How to implement Prim’s Algorithm?</a:t>
            </a:r>
            <a:endParaRPr lang="en-US" b="1" dirty="0">
              <a:latin typeface="Calibri" pitchFamily="34" charset="0"/>
              <a:cs typeface="Calibri" pitchFamily="34" charset="0"/>
            </a:endParaRPr>
          </a:p>
        </p:txBody>
      </p:sp>
      <p:sp>
        <p:nvSpPr>
          <p:cNvPr id="137" name="Google Shape;137;p21"/>
          <p:cNvSpPr txBox="1">
            <a:spLocks noGrp="1"/>
          </p:cNvSpPr>
          <p:nvPr>
            <p:ph type="body" idx="1"/>
          </p:nvPr>
        </p:nvSpPr>
        <p:spPr>
          <a:xfrm>
            <a:off x="129209" y="526775"/>
            <a:ext cx="8689356" cy="4240500"/>
          </a:xfrm>
          <a:prstGeom prst="rect">
            <a:avLst/>
          </a:prstGeom>
          <a:noFill/>
          <a:ln>
            <a:noFill/>
          </a:ln>
        </p:spPr>
        <p:txBody>
          <a:bodyPr spcFirstLastPara="1" wrap="square" lIns="68575" tIns="34275" rIns="68575" bIns="34275" anchor="t" anchorCtr="0">
            <a:noAutofit/>
          </a:bodyPr>
          <a:lstStyle/>
          <a:p>
            <a:r>
              <a:rPr lang="en-GB" dirty="0">
                <a:solidFill>
                  <a:schemeClr val="tx1"/>
                </a:solidFill>
                <a:latin typeface="Times New Roman" pitchFamily="18" charset="0"/>
                <a:cs typeface="Times New Roman" pitchFamily="18" charset="0"/>
              </a:rPr>
              <a:t>Follow the given steps to utilize the Prim’s Algorithm mentioned above for finding MST of a graph:</a:t>
            </a:r>
          </a:p>
          <a:p>
            <a:pPr marL="939800" lvl="1" indent="-342900">
              <a:buFont typeface="+mj-lt"/>
              <a:buAutoNum type="arabicPeriod"/>
            </a:pPr>
            <a:r>
              <a:rPr lang="en-GB" sz="1600" dirty="0">
                <a:solidFill>
                  <a:schemeClr val="tx1"/>
                </a:solidFill>
                <a:latin typeface="Times New Roman" pitchFamily="18" charset="0"/>
                <a:cs typeface="Times New Roman" pitchFamily="18" charset="0"/>
              </a:rPr>
              <a:t>Create a set </a:t>
            </a:r>
            <a:r>
              <a:rPr lang="en-GB" sz="1600" dirty="0" err="1">
                <a:solidFill>
                  <a:schemeClr val="tx1"/>
                </a:solidFill>
                <a:latin typeface="Times New Roman" pitchFamily="18" charset="0"/>
                <a:cs typeface="Times New Roman" pitchFamily="18" charset="0"/>
              </a:rPr>
              <a:t>mstSet</a:t>
            </a:r>
            <a:r>
              <a:rPr lang="en-GB" sz="1600" dirty="0">
                <a:solidFill>
                  <a:schemeClr val="tx1"/>
                </a:solidFill>
                <a:latin typeface="Times New Roman" pitchFamily="18" charset="0"/>
                <a:cs typeface="Times New Roman" pitchFamily="18" charset="0"/>
              </a:rPr>
              <a:t> that keeps track of vertices already included in MST. </a:t>
            </a:r>
          </a:p>
          <a:p>
            <a:pPr marL="939800" lvl="1" indent="-342900">
              <a:buFont typeface="+mj-lt"/>
              <a:buAutoNum type="arabicPeriod"/>
            </a:pPr>
            <a:r>
              <a:rPr lang="en-GB" sz="1600" dirty="0">
                <a:solidFill>
                  <a:schemeClr val="tx1"/>
                </a:solidFill>
                <a:latin typeface="Times New Roman" pitchFamily="18" charset="0"/>
                <a:cs typeface="Times New Roman" pitchFamily="18" charset="0"/>
              </a:rPr>
              <a:t>Assign a key value to all vertices in the input graph. Initialize all key values as INFINITE. Assign the key value as 0 for the first vertex so that it is picked first. </a:t>
            </a:r>
          </a:p>
          <a:p>
            <a:pPr marL="939800" lvl="1" indent="-342900">
              <a:buFont typeface="+mj-lt"/>
              <a:buAutoNum type="arabicPeriod"/>
            </a:pPr>
            <a:r>
              <a:rPr lang="en-GB" sz="1600" dirty="0">
                <a:solidFill>
                  <a:schemeClr val="tx1"/>
                </a:solidFill>
                <a:latin typeface="Times New Roman" pitchFamily="18" charset="0"/>
                <a:cs typeface="Times New Roman" pitchFamily="18" charset="0"/>
              </a:rPr>
              <a:t>While </a:t>
            </a:r>
            <a:r>
              <a:rPr lang="en-GB" sz="1600" dirty="0" err="1">
                <a:solidFill>
                  <a:schemeClr val="tx1"/>
                </a:solidFill>
                <a:latin typeface="Times New Roman" pitchFamily="18" charset="0"/>
                <a:cs typeface="Times New Roman" pitchFamily="18" charset="0"/>
              </a:rPr>
              <a:t>mstSet</a:t>
            </a:r>
            <a:r>
              <a:rPr lang="en-GB" sz="1600" dirty="0">
                <a:solidFill>
                  <a:schemeClr val="tx1"/>
                </a:solidFill>
                <a:latin typeface="Times New Roman" pitchFamily="18" charset="0"/>
                <a:cs typeface="Times New Roman" pitchFamily="18" charset="0"/>
              </a:rPr>
              <a:t> doesn’t include all vertices </a:t>
            </a:r>
          </a:p>
          <a:p>
            <a:pPr marL="1397000" lvl="2" indent="-342900">
              <a:buFont typeface="+mj-lt"/>
              <a:buAutoNum type="alphaLcParenR"/>
            </a:pPr>
            <a:r>
              <a:rPr lang="en-GB" sz="1600" dirty="0">
                <a:solidFill>
                  <a:schemeClr val="tx1"/>
                </a:solidFill>
                <a:latin typeface="Times New Roman" pitchFamily="18" charset="0"/>
                <a:cs typeface="Times New Roman" pitchFamily="18" charset="0"/>
              </a:rPr>
              <a:t>Pick a vertex u that is not there in </a:t>
            </a:r>
            <a:r>
              <a:rPr lang="en-GB" sz="1600" dirty="0" err="1">
                <a:solidFill>
                  <a:schemeClr val="tx1"/>
                </a:solidFill>
                <a:latin typeface="Times New Roman" pitchFamily="18" charset="0"/>
                <a:cs typeface="Times New Roman" pitchFamily="18" charset="0"/>
              </a:rPr>
              <a:t>mstSet</a:t>
            </a:r>
            <a:r>
              <a:rPr lang="en-GB" sz="1600" dirty="0">
                <a:solidFill>
                  <a:schemeClr val="tx1"/>
                </a:solidFill>
                <a:latin typeface="Times New Roman" pitchFamily="18" charset="0"/>
                <a:cs typeface="Times New Roman" pitchFamily="18" charset="0"/>
              </a:rPr>
              <a:t> and has a minimum key value. </a:t>
            </a:r>
          </a:p>
          <a:p>
            <a:pPr marL="1397000" lvl="2" indent="-342900">
              <a:buFont typeface="+mj-lt"/>
              <a:buAutoNum type="alphaLcParenR"/>
            </a:pPr>
            <a:r>
              <a:rPr lang="en-GB" sz="1600" dirty="0">
                <a:solidFill>
                  <a:schemeClr val="tx1"/>
                </a:solidFill>
                <a:latin typeface="Times New Roman" pitchFamily="18" charset="0"/>
                <a:cs typeface="Times New Roman" pitchFamily="18" charset="0"/>
              </a:rPr>
              <a:t>Include u in the </a:t>
            </a:r>
            <a:r>
              <a:rPr lang="en-GB" sz="1600" dirty="0" err="1">
                <a:solidFill>
                  <a:schemeClr val="tx1"/>
                </a:solidFill>
                <a:latin typeface="Times New Roman" pitchFamily="18" charset="0"/>
                <a:cs typeface="Times New Roman" pitchFamily="18" charset="0"/>
              </a:rPr>
              <a:t>mstSet</a:t>
            </a:r>
            <a:r>
              <a:rPr lang="en-GB" sz="1600" dirty="0">
                <a:solidFill>
                  <a:schemeClr val="tx1"/>
                </a:solidFill>
                <a:latin typeface="Times New Roman" pitchFamily="18" charset="0"/>
                <a:cs typeface="Times New Roman" pitchFamily="18" charset="0"/>
              </a:rPr>
              <a:t>. </a:t>
            </a:r>
          </a:p>
          <a:p>
            <a:pPr marL="1397000" lvl="2" indent="-342900">
              <a:buFont typeface="+mj-lt"/>
              <a:buAutoNum type="alphaLcParenR"/>
            </a:pPr>
            <a:r>
              <a:rPr lang="en-GB" sz="1600" dirty="0">
                <a:solidFill>
                  <a:schemeClr val="tx1"/>
                </a:solidFill>
                <a:latin typeface="Times New Roman" pitchFamily="18" charset="0"/>
                <a:cs typeface="Times New Roman" pitchFamily="18" charset="0"/>
              </a:rPr>
              <a:t>Update the key value of all adjacent vertices of u. To update the key values, iterate through all adjacent vertices. </a:t>
            </a:r>
          </a:p>
          <a:p>
            <a:pPr marL="1854200" lvl="3" indent="-342900">
              <a:buFont typeface="+mj-lt"/>
              <a:buAutoNum type="arabicParenR"/>
            </a:pPr>
            <a:r>
              <a:rPr lang="en-GB" sz="1600" dirty="0">
                <a:solidFill>
                  <a:schemeClr val="tx1"/>
                </a:solidFill>
                <a:latin typeface="Times New Roman" pitchFamily="18" charset="0"/>
                <a:cs typeface="Times New Roman" pitchFamily="18" charset="0"/>
              </a:rPr>
              <a:t>For every adjacent vertex v, if the weight of edge u-v is less than the previous key value of v, update the key value as the weight of u-v.</a:t>
            </a: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67AE0019-4625-4BAF-AF44-13E167D848F0}" type="datetime1">
              <a:rPr lang="en-US" smtClean="0"/>
              <a:t>6/21/24</a:t>
            </a:fld>
            <a:endParaRPr lang="en-US"/>
          </a:p>
        </p:txBody>
      </p:sp>
    </p:spTree>
    <p:extLst>
      <p:ext uri="{BB962C8B-B14F-4D97-AF65-F5344CB8AC3E}">
        <p14:creationId xmlns:p14="http://schemas.microsoft.com/office/powerpoint/2010/main" val="179700647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1"/>
          <p:cNvSpPr txBox="1">
            <a:spLocks noGrp="1"/>
          </p:cNvSpPr>
          <p:nvPr>
            <p:ph type="body" idx="1"/>
          </p:nvPr>
        </p:nvSpPr>
        <p:spPr>
          <a:xfrm>
            <a:off x="297455" y="119271"/>
            <a:ext cx="8521110" cy="4441712"/>
          </a:xfrm>
          <a:prstGeom prst="rect">
            <a:avLst/>
          </a:prstGeom>
          <a:noFill/>
          <a:ln>
            <a:noFill/>
          </a:ln>
        </p:spPr>
        <p:txBody>
          <a:bodyPr spcFirstLastPara="1" wrap="square" lIns="68575" tIns="34275" rIns="68575" bIns="34275" anchor="t" anchorCtr="0">
            <a:noAutofit/>
          </a:bodyPr>
          <a:lstStyle/>
          <a:p>
            <a:r>
              <a:rPr lang="en-GB" dirty="0">
                <a:solidFill>
                  <a:schemeClr val="tx1">
                    <a:lumMod val="85000"/>
                    <a:lumOff val="15000"/>
                  </a:schemeClr>
                </a:solidFill>
                <a:latin typeface="Times New Roman" pitchFamily="18" charset="0"/>
                <a:cs typeface="Times New Roman" pitchFamily="18" charset="0"/>
              </a:rPr>
              <a:t>The idea of using key values is to pick the minimum weight edge from the cut. The key values are used only for vertices that are not yet included in MST, the key value for these vertices indicates the minimum weight edges connecting them to the set of vertices included in MST.</a:t>
            </a:r>
          </a:p>
          <a:p>
            <a:endParaRPr lang="en-GB" b="1" dirty="0"/>
          </a:p>
          <a:p>
            <a:pPr marL="139700" indent="0">
              <a:buNone/>
            </a:pPr>
            <a:r>
              <a:rPr lang="en-GB" sz="2400" b="1" dirty="0">
                <a:solidFill>
                  <a:schemeClr val="tx1"/>
                </a:solidFill>
                <a:latin typeface="Calibri" pitchFamily="34" charset="0"/>
                <a:cs typeface="Calibri" pitchFamily="34" charset="0"/>
              </a:rPr>
              <a:t>Time Complexity: </a:t>
            </a:r>
          </a:p>
          <a:p>
            <a:r>
              <a:rPr lang="en-GB" dirty="0"/>
              <a:t>O(V</a:t>
            </a:r>
            <a:r>
              <a:rPr lang="en-GB" baseline="30000" dirty="0"/>
              <a:t>2</a:t>
            </a:r>
            <a:r>
              <a:rPr lang="en-GB" dirty="0"/>
              <a:t>), If the input</a:t>
            </a:r>
            <a:r>
              <a:rPr lang="en-GB" dirty="0">
                <a:solidFill>
                  <a:schemeClr val="tx1"/>
                </a:solidFill>
              </a:rPr>
              <a:t> </a:t>
            </a:r>
            <a:r>
              <a:rPr lang="en-GB" dirty="0">
                <a:solidFill>
                  <a:schemeClr val="tx1"/>
                </a:solidFill>
                <a:hlinkClick r:id="rId3"/>
              </a:rPr>
              <a:t>graph is represented using an adjacency list</a:t>
            </a:r>
            <a:r>
              <a:rPr lang="en-GB" dirty="0"/>
              <a:t>, then the time complexity of Prim’s algorithm can be reduced to O(E * </a:t>
            </a:r>
            <a:r>
              <a:rPr lang="en-GB" dirty="0" err="1"/>
              <a:t>logV</a:t>
            </a:r>
            <a:r>
              <a:rPr lang="en-GB" dirty="0"/>
              <a:t>) with the help of a binary heap.  In this implementation, we are always considering the spanning tree to start from the root of the graph</a:t>
            </a:r>
            <a:endParaRPr dirty="0">
              <a:solidFill>
                <a:schemeClr val="tx1">
                  <a:lumMod val="85000"/>
                  <a:lumOff val="15000"/>
                </a:schemeClr>
              </a:solidFill>
              <a:latin typeface="Times New Roman" pitchFamily="18" charset="0"/>
              <a:cs typeface="Times New Roman" pitchFamily="18"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152618F5-43CA-4C7B-8561-72AF47ACDBEB}" type="datetime1">
              <a:rPr lang="en-US" smtClean="0"/>
              <a:t>6/21/24</a:t>
            </a:fld>
            <a:endParaRPr lang="en-US"/>
          </a:p>
        </p:txBody>
      </p:sp>
    </p:spTree>
    <p:extLst>
      <p:ext uri="{BB962C8B-B14F-4D97-AF65-F5344CB8AC3E}">
        <p14:creationId xmlns:p14="http://schemas.microsoft.com/office/powerpoint/2010/main" val="905358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187286" y="97653"/>
            <a:ext cx="8725359" cy="674704"/>
          </a:xfrm>
          <a:prstGeom prst="rect">
            <a:avLst/>
          </a:prstGeom>
          <a:noFill/>
          <a:ln>
            <a:noFill/>
          </a:ln>
        </p:spPr>
        <p:txBody>
          <a:bodyPr spcFirstLastPara="1" wrap="square" lIns="68575" tIns="34275" rIns="68575" bIns="34275" anchor="ctr" anchorCtr="0">
            <a:noAutofit/>
          </a:bodyPr>
          <a:lstStyle/>
          <a:p>
            <a:br>
              <a:rPr lang="en-GB" b="1" dirty="0"/>
            </a:br>
            <a:r>
              <a:rPr lang="en-US" b="1" dirty="0"/>
              <a:t>Algorithm for Greedy method</a:t>
            </a:r>
            <a:br>
              <a:rPr lang="en-US" b="1" dirty="0"/>
            </a:br>
            <a:br>
              <a:rPr lang="en-GB" b="1" dirty="0"/>
            </a:br>
            <a:endParaRPr b="1" dirty="0"/>
          </a:p>
        </p:txBody>
      </p:sp>
      <p:sp>
        <p:nvSpPr>
          <p:cNvPr id="95" name="Google Shape;95;p17"/>
          <p:cNvSpPr txBox="1">
            <a:spLocks noGrp="1"/>
          </p:cNvSpPr>
          <p:nvPr>
            <p:ph type="body" idx="1"/>
          </p:nvPr>
        </p:nvSpPr>
        <p:spPr>
          <a:xfrm>
            <a:off x="253389" y="397565"/>
            <a:ext cx="8637224" cy="4369710"/>
          </a:xfrm>
          <a:prstGeom prst="rect">
            <a:avLst/>
          </a:prstGeom>
          <a:noFill/>
          <a:ln>
            <a:noFill/>
          </a:ln>
        </p:spPr>
        <p:txBody>
          <a:bodyPr spcFirstLastPara="1" wrap="square" lIns="68575" tIns="34275" rIns="68575" bIns="34275" anchor="t" anchorCtr="0">
            <a:noAutofit/>
          </a:bodyPr>
          <a:lstStyle/>
          <a:p>
            <a:pPr algn="just"/>
            <a:r>
              <a:rPr lang="en-US" b="1" dirty="0">
                <a:solidFill>
                  <a:schemeClr val="tx1"/>
                </a:solidFill>
                <a:latin typeface="Calibri" pitchFamily="34" charset="0"/>
                <a:cs typeface="Calibri" pitchFamily="34" charset="0"/>
              </a:rPr>
              <a:t>Algorithm Greedy(</a:t>
            </a:r>
            <a:r>
              <a:rPr lang="en-US" b="1" dirty="0" err="1">
                <a:solidFill>
                  <a:schemeClr val="tx1"/>
                </a:solidFill>
                <a:latin typeface="Calibri" pitchFamily="34" charset="0"/>
                <a:cs typeface="Calibri" pitchFamily="34" charset="0"/>
              </a:rPr>
              <a:t>a,n</a:t>
            </a:r>
            <a:r>
              <a:rPr lang="en-US" b="1" dirty="0">
                <a:solidFill>
                  <a:schemeClr val="tx1"/>
                </a:solidFill>
                <a:latin typeface="Calibri" pitchFamily="34" charset="0"/>
                <a:cs typeface="Calibri" pitchFamily="34" charset="0"/>
              </a:rPr>
              <a:t>)</a:t>
            </a:r>
          </a:p>
          <a:p>
            <a:pPr algn="just"/>
            <a:r>
              <a:rPr lang="en-US" b="1" dirty="0">
                <a:solidFill>
                  <a:schemeClr val="tx1"/>
                </a:solidFill>
                <a:latin typeface="Calibri" pitchFamily="34" charset="0"/>
                <a:cs typeface="Calibri" pitchFamily="34" charset="0"/>
              </a:rPr>
              <a:t>//a[1:n] contains the n inputs.</a:t>
            </a:r>
          </a:p>
          <a:p>
            <a:pPr algn="just"/>
            <a:r>
              <a:rPr lang="en-US" b="1" dirty="0">
                <a:solidFill>
                  <a:schemeClr val="tx1"/>
                </a:solidFill>
                <a:latin typeface="Calibri" pitchFamily="34" charset="0"/>
                <a:cs typeface="Calibri" pitchFamily="34" charset="0"/>
              </a:rPr>
              <a:t>{</a:t>
            </a:r>
          </a:p>
          <a:p>
            <a:pPr marL="596900" lvl="1" indent="0" algn="just">
              <a:buNone/>
            </a:pPr>
            <a:r>
              <a:rPr lang="en-US" sz="1600" b="1" dirty="0">
                <a:solidFill>
                  <a:schemeClr val="tx1"/>
                </a:solidFill>
                <a:latin typeface="Calibri" pitchFamily="34" charset="0"/>
                <a:cs typeface="Calibri" pitchFamily="34" charset="0"/>
              </a:rPr>
              <a:t>Solution :=0;</a:t>
            </a:r>
          </a:p>
          <a:p>
            <a:pPr marL="596900" lvl="1" indent="0" algn="just">
              <a:buNone/>
            </a:pPr>
            <a:r>
              <a:rPr lang="en-US" sz="1600" b="1" dirty="0">
                <a:solidFill>
                  <a:schemeClr val="tx1"/>
                </a:solidFill>
                <a:latin typeface="Calibri" pitchFamily="34" charset="0"/>
                <a:cs typeface="Calibri" pitchFamily="34" charset="0"/>
              </a:rPr>
              <a:t>For i=1 to n do</a:t>
            </a:r>
          </a:p>
          <a:p>
            <a:pPr marL="596900" lvl="1" indent="0" algn="just">
              <a:buNone/>
            </a:pPr>
            <a:r>
              <a:rPr lang="en-US" sz="1600" b="1" dirty="0">
                <a:solidFill>
                  <a:schemeClr val="tx1"/>
                </a:solidFill>
                <a:latin typeface="Calibri" pitchFamily="34" charset="0"/>
                <a:cs typeface="Calibri" pitchFamily="34" charset="0"/>
              </a:rPr>
              <a:t>{</a:t>
            </a:r>
          </a:p>
          <a:p>
            <a:pPr marL="1054100" lvl="2" indent="0" algn="just">
              <a:buNone/>
            </a:pPr>
            <a:r>
              <a:rPr lang="en-US" sz="1600" b="1" dirty="0">
                <a:solidFill>
                  <a:schemeClr val="tx1"/>
                </a:solidFill>
                <a:latin typeface="Calibri" pitchFamily="34" charset="0"/>
                <a:cs typeface="Calibri" pitchFamily="34" charset="0"/>
              </a:rPr>
              <a:t>X:=select(a);</a:t>
            </a:r>
          </a:p>
          <a:p>
            <a:pPr marL="1054100" lvl="2" indent="0" algn="just">
              <a:buNone/>
            </a:pPr>
            <a:r>
              <a:rPr lang="en-US" sz="1600" b="1" dirty="0">
                <a:solidFill>
                  <a:schemeClr val="tx1"/>
                </a:solidFill>
                <a:latin typeface="Calibri" pitchFamily="34" charset="0"/>
                <a:cs typeface="Calibri" pitchFamily="34" charset="0"/>
              </a:rPr>
              <a:t>If Feasible(solution, x) then</a:t>
            </a:r>
          </a:p>
          <a:p>
            <a:pPr marL="1054100" lvl="2" indent="0" algn="just">
              <a:buNone/>
            </a:pPr>
            <a:r>
              <a:rPr lang="en-US" sz="1600" b="1" dirty="0">
                <a:solidFill>
                  <a:schemeClr val="tx1"/>
                </a:solidFill>
                <a:latin typeface="Calibri" pitchFamily="34" charset="0"/>
                <a:cs typeface="Calibri" pitchFamily="34" charset="0"/>
              </a:rPr>
              <a:t>Solution :=Union(</a:t>
            </a:r>
            <a:r>
              <a:rPr lang="en-US" sz="1600" b="1" dirty="0" err="1">
                <a:solidFill>
                  <a:schemeClr val="tx1"/>
                </a:solidFill>
                <a:latin typeface="Calibri" pitchFamily="34" charset="0"/>
                <a:cs typeface="Calibri" pitchFamily="34" charset="0"/>
              </a:rPr>
              <a:t>solution,x</a:t>
            </a:r>
            <a:r>
              <a:rPr lang="en-US" sz="1600" b="1" dirty="0">
                <a:solidFill>
                  <a:schemeClr val="tx1"/>
                </a:solidFill>
                <a:latin typeface="Calibri" pitchFamily="34" charset="0"/>
                <a:cs typeface="Calibri" pitchFamily="34" charset="0"/>
              </a:rPr>
              <a:t>);</a:t>
            </a:r>
          </a:p>
          <a:p>
            <a:pPr marL="1054100" lvl="2" indent="0" algn="just">
              <a:buNone/>
            </a:pPr>
            <a:r>
              <a:rPr lang="en-US" sz="1600" b="1" dirty="0">
                <a:solidFill>
                  <a:schemeClr val="tx1"/>
                </a:solidFill>
                <a:latin typeface="Calibri" pitchFamily="34" charset="0"/>
                <a:cs typeface="Calibri" pitchFamily="34" charset="0"/>
              </a:rPr>
              <a:t>}</a:t>
            </a:r>
          </a:p>
          <a:p>
            <a:pPr algn="just"/>
            <a:r>
              <a:rPr lang="en-US" b="1" dirty="0">
                <a:solidFill>
                  <a:schemeClr val="tx1"/>
                </a:solidFill>
                <a:latin typeface="Calibri" pitchFamily="34" charset="0"/>
                <a:cs typeface="Calibri" pitchFamily="34" charset="0"/>
              </a:rPr>
              <a:t>Return solution; }</a:t>
            </a:r>
          </a:p>
        </p:txBody>
      </p:sp>
      <p:sp>
        <p:nvSpPr>
          <p:cNvPr id="98" name="Google Shape;98;p17"/>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888888"/>
                </a:solidFill>
                <a:latin typeface="Times New Roman"/>
                <a:ea typeface="Times New Roman"/>
                <a:cs typeface="Times New Roman"/>
                <a:sym typeface="Times New Roman"/>
              </a:rPr>
              <a:t>Slide No. </a:t>
            </a:r>
            <a:endParaRPr sz="1200" b="0" i="0" u="none" strike="noStrike" cap="none" dirty="0">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12EF83C2-941C-4FD3-B8CB-372FF69998D9}" type="datetime1">
              <a:rPr lang="en-US" smtClean="0"/>
              <a:t>6/21/24</a:t>
            </a:fld>
            <a:endParaRPr lang="en-US"/>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7</a:t>
            </a:fld>
            <a:endParaRPr lang="en-US"/>
          </a:p>
        </p:txBody>
      </p:sp>
    </p:spTree>
    <p:extLst>
      <p:ext uri="{BB962C8B-B14F-4D97-AF65-F5344CB8AC3E}">
        <p14:creationId xmlns:p14="http://schemas.microsoft.com/office/powerpoint/2010/main" val="21183766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297454" y="-1"/>
            <a:ext cx="8538073" cy="834887"/>
          </a:xfrm>
          <a:prstGeom prst="rect">
            <a:avLst/>
          </a:prstGeom>
          <a:noFill/>
          <a:ln>
            <a:noFill/>
          </a:ln>
        </p:spPr>
        <p:txBody>
          <a:bodyPr spcFirstLastPara="1" wrap="square" lIns="68575" tIns="34275" rIns="68575" bIns="34275" anchor="ctr" anchorCtr="0">
            <a:noAutofit/>
          </a:bodyPr>
          <a:lstStyle/>
          <a:p>
            <a:br>
              <a:rPr lang="en-GB" sz="3200" b="1" dirty="0"/>
            </a:br>
            <a:r>
              <a:rPr lang="en-GB" b="1" dirty="0">
                <a:solidFill>
                  <a:schemeClr val="tx1"/>
                </a:solidFill>
                <a:latin typeface="Calibri" pitchFamily="34" charset="0"/>
                <a:cs typeface="Calibri" pitchFamily="34" charset="0"/>
              </a:rPr>
              <a:t>Other Implementations of Prim’s Algorithm:</a:t>
            </a:r>
            <a:br>
              <a:rPr lang="en-GB" b="1" dirty="0">
                <a:solidFill>
                  <a:schemeClr val="tx1"/>
                </a:solidFill>
                <a:latin typeface="Calibri" pitchFamily="34" charset="0"/>
                <a:cs typeface="Calibri" pitchFamily="34" charset="0"/>
              </a:rPr>
            </a:br>
            <a:endParaRPr sz="3200" dirty="0">
              <a:solidFill>
                <a:schemeClr val="tx1"/>
              </a:solidFill>
              <a:latin typeface="Calibri" pitchFamily="34" charset="0"/>
              <a:cs typeface="Calibri" pitchFamily="34" charset="0"/>
            </a:endParaRPr>
          </a:p>
        </p:txBody>
      </p:sp>
      <p:sp>
        <p:nvSpPr>
          <p:cNvPr id="137" name="Google Shape;137;p21"/>
          <p:cNvSpPr txBox="1">
            <a:spLocks noGrp="1"/>
          </p:cNvSpPr>
          <p:nvPr>
            <p:ph type="body" idx="1"/>
          </p:nvPr>
        </p:nvSpPr>
        <p:spPr>
          <a:xfrm>
            <a:off x="297455" y="815247"/>
            <a:ext cx="8521110" cy="3952028"/>
          </a:xfrm>
          <a:prstGeom prst="rect">
            <a:avLst/>
          </a:prstGeom>
          <a:noFill/>
          <a:ln>
            <a:noFill/>
          </a:ln>
        </p:spPr>
        <p:txBody>
          <a:bodyPr spcFirstLastPara="1" wrap="square" lIns="68575" tIns="34275" rIns="68575" bIns="34275" anchor="t" anchorCtr="0">
            <a:noAutofit/>
          </a:bodyPr>
          <a:lstStyle/>
          <a:p>
            <a:pPr fontAlgn="base"/>
            <a:r>
              <a:rPr lang="en-US" u="sng" dirty="0">
                <a:hlinkClick r:id="rId3"/>
              </a:rPr>
              <a:t>Prim’s Algorithm for Adjacency Matrix Representation</a:t>
            </a:r>
            <a:r>
              <a:rPr lang="en-US" dirty="0"/>
              <a:t> – In this article we have discussed the method of implementing Prim’s Algorithm if the graph is represented by an adjacency matrix.</a:t>
            </a:r>
          </a:p>
          <a:p>
            <a:pPr fontAlgn="base"/>
            <a:r>
              <a:rPr lang="en-US" u="sng" dirty="0">
                <a:hlinkClick r:id="rId4"/>
              </a:rPr>
              <a:t>Prim’s Algorithm for Adjacency List Representation</a:t>
            </a:r>
            <a:r>
              <a:rPr lang="en-US" dirty="0"/>
              <a:t> – In this article Prim’s Algorithm implementation is described for graphs represented by an adjacency list.</a:t>
            </a:r>
          </a:p>
          <a:p>
            <a:pPr fontAlgn="base"/>
            <a:r>
              <a:rPr lang="en-US" u="sng" dirty="0">
                <a:hlinkClick r:id="rId5"/>
              </a:rPr>
              <a:t>Prim’s Algorithm using Priority Queue:</a:t>
            </a:r>
            <a:r>
              <a:rPr lang="en-US" dirty="0"/>
              <a:t> In this article, we have discussed a time-efficient approach to implement Prim’s algorithm.</a:t>
            </a:r>
          </a:p>
          <a:p>
            <a:pPr marL="139700" indent="0">
              <a:buNone/>
            </a:pPr>
            <a:endParaRPr lang="en-GB" dirty="0">
              <a:solidFill>
                <a:schemeClr val="tx1"/>
              </a:solidFill>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4A202E86-746D-4372-9390-24FE5834AFC5}" type="datetime1">
              <a:rPr lang="en-US" smtClean="0"/>
              <a:t>6/21/24</a:t>
            </a:fld>
            <a:endParaRPr lang="en-US"/>
          </a:p>
        </p:txBody>
      </p:sp>
    </p:spTree>
    <p:extLst>
      <p:ext uri="{BB962C8B-B14F-4D97-AF65-F5344CB8AC3E}">
        <p14:creationId xmlns:p14="http://schemas.microsoft.com/office/powerpoint/2010/main" val="90535803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297454" y="0"/>
            <a:ext cx="8538073" cy="864704"/>
          </a:xfrm>
          <a:prstGeom prst="rect">
            <a:avLst/>
          </a:prstGeom>
          <a:noFill/>
          <a:ln>
            <a:noFill/>
          </a:ln>
        </p:spPr>
        <p:txBody>
          <a:bodyPr spcFirstLastPara="1" wrap="square" lIns="68575" tIns="34275" rIns="68575" bIns="34275" anchor="ctr" anchorCtr="0">
            <a:noAutofit/>
          </a:bodyPr>
          <a:lstStyle/>
          <a:p>
            <a:pPr lvl="0"/>
            <a:r>
              <a:rPr lang="en-GB" sz="3200" b="1" dirty="0" err="1"/>
              <a:t>Dijkstra's</a:t>
            </a:r>
            <a:r>
              <a:rPr lang="en-GB" sz="3200" b="1" dirty="0"/>
              <a:t> Algorithm</a:t>
            </a:r>
            <a:endParaRPr sz="3200" dirty="0">
              <a:latin typeface="Times New Roman" pitchFamily="18" charset="0"/>
              <a:cs typeface="Times New Roman" pitchFamily="18" charset="0"/>
            </a:endParaRPr>
          </a:p>
        </p:txBody>
      </p:sp>
      <p:sp>
        <p:nvSpPr>
          <p:cNvPr id="137" name="Google Shape;137;p21"/>
          <p:cNvSpPr txBox="1">
            <a:spLocks noGrp="1"/>
          </p:cNvSpPr>
          <p:nvPr>
            <p:ph type="body" idx="1"/>
          </p:nvPr>
        </p:nvSpPr>
        <p:spPr>
          <a:xfrm>
            <a:off x="297455" y="976544"/>
            <a:ext cx="8521110" cy="3584438"/>
          </a:xfrm>
          <a:prstGeom prst="rect">
            <a:avLst/>
          </a:prstGeom>
          <a:noFill/>
          <a:ln>
            <a:noFill/>
          </a:ln>
        </p:spPr>
        <p:txBody>
          <a:bodyPr spcFirstLastPara="1" wrap="square" lIns="68575" tIns="34275" rIns="68575" bIns="34275" anchor="t" anchorCtr="0">
            <a:noAutofit/>
          </a:bodyPr>
          <a:lstStyle/>
          <a:p>
            <a:r>
              <a:rPr lang="en-GB" sz="2000" b="1" dirty="0" err="1">
                <a:solidFill>
                  <a:schemeClr val="tx1"/>
                </a:solidFill>
                <a:latin typeface="Calibri" pitchFamily="34" charset="0"/>
                <a:cs typeface="Calibri" pitchFamily="34" charset="0"/>
              </a:rPr>
              <a:t>Dijkstra's</a:t>
            </a:r>
            <a:r>
              <a:rPr lang="en-GB" sz="2000" b="1" dirty="0">
                <a:solidFill>
                  <a:schemeClr val="tx1"/>
                </a:solidFill>
                <a:latin typeface="Calibri" pitchFamily="34" charset="0"/>
                <a:cs typeface="Calibri" pitchFamily="34" charset="0"/>
              </a:rPr>
              <a:t> Algorithm</a:t>
            </a:r>
            <a:r>
              <a:rPr lang="en-GB" sz="2000" dirty="0">
                <a:solidFill>
                  <a:schemeClr val="tx1"/>
                </a:solidFill>
                <a:latin typeface="Calibri" pitchFamily="34" charset="0"/>
                <a:cs typeface="Calibri" pitchFamily="34" charset="0"/>
              </a:rPr>
              <a:t> is a Graph algorithm </a:t>
            </a:r>
            <a:r>
              <a:rPr lang="en-GB" sz="2000" b="1" dirty="0">
                <a:solidFill>
                  <a:schemeClr val="tx1"/>
                </a:solidFill>
                <a:latin typeface="Calibri" pitchFamily="34" charset="0"/>
                <a:cs typeface="Calibri" pitchFamily="34" charset="0"/>
              </a:rPr>
              <a:t>that finds the shortest path</a:t>
            </a:r>
            <a:r>
              <a:rPr lang="en-GB" sz="2000" dirty="0">
                <a:solidFill>
                  <a:schemeClr val="tx1"/>
                </a:solidFill>
                <a:latin typeface="Calibri" pitchFamily="34" charset="0"/>
                <a:cs typeface="Calibri" pitchFamily="34" charset="0"/>
              </a:rPr>
              <a:t> from a source vertex to all other vertices in the Graph (single source shortest path). It is a type of Greedy Algorithm that only works on Weighted Graphs having positive weights. </a:t>
            </a:r>
          </a:p>
          <a:p>
            <a:r>
              <a:rPr lang="en-GB" sz="2000" dirty="0">
                <a:solidFill>
                  <a:schemeClr val="tx1"/>
                </a:solidFill>
                <a:latin typeface="Calibri" pitchFamily="34" charset="0"/>
                <a:cs typeface="Calibri" pitchFamily="34" charset="0"/>
              </a:rPr>
              <a:t>The time complexity of </a:t>
            </a:r>
            <a:r>
              <a:rPr lang="en-GB" sz="2000" dirty="0" err="1">
                <a:solidFill>
                  <a:schemeClr val="tx1"/>
                </a:solidFill>
                <a:latin typeface="Calibri" pitchFamily="34" charset="0"/>
                <a:cs typeface="Calibri" pitchFamily="34" charset="0"/>
              </a:rPr>
              <a:t>Dijkstra's</a:t>
            </a:r>
            <a:r>
              <a:rPr lang="en-GB" sz="2000" dirty="0">
                <a:solidFill>
                  <a:schemeClr val="tx1"/>
                </a:solidFill>
                <a:latin typeface="Calibri" pitchFamily="34" charset="0"/>
                <a:cs typeface="Calibri" pitchFamily="34" charset="0"/>
              </a:rPr>
              <a:t> Algorithm is </a:t>
            </a:r>
            <a:r>
              <a:rPr lang="en-GB" sz="2000" b="1" dirty="0">
                <a:solidFill>
                  <a:schemeClr val="tx1"/>
                </a:solidFill>
                <a:latin typeface="Calibri" pitchFamily="34" charset="0"/>
                <a:cs typeface="Calibri" pitchFamily="34" charset="0"/>
              </a:rPr>
              <a:t>O(V</a:t>
            </a:r>
            <a:r>
              <a:rPr lang="en-GB" sz="2000" b="1" baseline="30000" dirty="0">
                <a:solidFill>
                  <a:schemeClr val="tx1"/>
                </a:solidFill>
                <a:latin typeface="Calibri" pitchFamily="34" charset="0"/>
                <a:cs typeface="Calibri" pitchFamily="34" charset="0"/>
              </a:rPr>
              <a:t>2</a:t>
            </a:r>
            <a:r>
              <a:rPr lang="en-GB" sz="2000" b="1" dirty="0">
                <a:solidFill>
                  <a:schemeClr val="tx1"/>
                </a:solidFill>
                <a:latin typeface="Calibri" pitchFamily="34" charset="0"/>
                <a:cs typeface="Calibri" pitchFamily="34" charset="0"/>
              </a:rPr>
              <a:t>)</a:t>
            </a:r>
            <a:r>
              <a:rPr lang="en-GB" sz="2000" dirty="0">
                <a:solidFill>
                  <a:schemeClr val="tx1"/>
                </a:solidFill>
                <a:latin typeface="Calibri" pitchFamily="34" charset="0"/>
                <a:cs typeface="Calibri" pitchFamily="34" charset="0"/>
              </a:rPr>
              <a:t> with the help of the adjacency matrix representation of the graph. </a:t>
            </a:r>
          </a:p>
          <a:p>
            <a:r>
              <a:rPr lang="en-GB" sz="2000" dirty="0">
                <a:solidFill>
                  <a:schemeClr val="tx1"/>
                </a:solidFill>
                <a:latin typeface="Calibri" pitchFamily="34" charset="0"/>
                <a:cs typeface="Calibri" pitchFamily="34" charset="0"/>
              </a:rPr>
              <a:t>This time complexity can be reduced to </a:t>
            </a:r>
            <a:r>
              <a:rPr lang="en-GB" sz="2000" b="1" dirty="0">
                <a:solidFill>
                  <a:schemeClr val="tx1"/>
                </a:solidFill>
                <a:latin typeface="Calibri" pitchFamily="34" charset="0"/>
                <a:cs typeface="Calibri" pitchFamily="34" charset="0"/>
              </a:rPr>
              <a:t>O((V + E) log V)</a:t>
            </a:r>
            <a:r>
              <a:rPr lang="en-GB" sz="2000" dirty="0">
                <a:solidFill>
                  <a:schemeClr val="tx1"/>
                </a:solidFill>
                <a:latin typeface="Calibri" pitchFamily="34" charset="0"/>
                <a:cs typeface="Calibri" pitchFamily="34" charset="0"/>
              </a:rPr>
              <a:t> with the help of an adjacency list representation of the graph, where </a:t>
            </a:r>
            <a:r>
              <a:rPr lang="en-GB" sz="2000" b="1" dirty="0">
                <a:solidFill>
                  <a:schemeClr val="tx1"/>
                </a:solidFill>
                <a:latin typeface="Calibri" pitchFamily="34" charset="0"/>
                <a:cs typeface="Calibri" pitchFamily="34" charset="0"/>
              </a:rPr>
              <a:t>V</a:t>
            </a:r>
            <a:r>
              <a:rPr lang="en-GB" sz="2000" dirty="0">
                <a:solidFill>
                  <a:schemeClr val="tx1"/>
                </a:solidFill>
                <a:latin typeface="Calibri" pitchFamily="34" charset="0"/>
                <a:cs typeface="Calibri" pitchFamily="34" charset="0"/>
              </a:rPr>
              <a:t> is the number of vertices and </a:t>
            </a:r>
            <a:r>
              <a:rPr lang="en-GB" sz="2000" b="1" dirty="0">
                <a:solidFill>
                  <a:schemeClr val="tx1"/>
                </a:solidFill>
                <a:latin typeface="Calibri" pitchFamily="34" charset="0"/>
                <a:cs typeface="Calibri" pitchFamily="34" charset="0"/>
              </a:rPr>
              <a:t>E</a:t>
            </a:r>
            <a:r>
              <a:rPr lang="en-GB" sz="2000" dirty="0">
                <a:solidFill>
                  <a:schemeClr val="tx1"/>
                </a:solidFill>
                <a:latin typeface="Calibri" pitchFamily="34" charset="0"/>
                <a:cs typeface="Calibri" pitchFamily="34" charset="0"/>
              </a:rPr>
              <a:t> is the number of edges in the graph.</a:t>
            </a:r>
            <a:endParaRPr lang="en-US" sz="2000" b="1" dirty="0">
              <a:solidFill>
                <a:schemeClr val="tx1"/>
              </a:solidFill>
              <a:latin typeface="Calibri" pitchFamily="34" charset="0"/>
              <a:cs typeface="Calibri" pitchFamily="34" charset="0"/>
            </a:endParaRPr>
          </a:p>
          <a:p>
            <a:pPr algn="just"/>
            <a:endParaRPr sz="2800" b="1" dirty="0">
              <a:solidFill>
                <a:schemeClr val="tx1"/>
              </a:solidFill>
              <a:latin typeface="Calibri" pitchFamily="34" charset="0"/>
              <a:cs typeface="Calibri" pitchFamily="34"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C919EA91-1177-4907-B700-6CD04BC6EC09}" type="datetime1">
              <a:rPr lang="en-US" smtClean="0"/>
              <a:t>6/21/24</a:t>
            </a:fld>
            <a:endParaRPr lang="en-US"/>
          </a:p>
        </p:txBody>
      </p:sp>
    </p:spTree>
    <p:extLst>
      <p:ext uri="{BB962C8B-B14F-4D97-AF65-F5344CB8AC3E}">
        <p14:creationId xmlns:p14="http://schemas.microsoft.com/office/powerpoint/2010/main" val="152150290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1"/>
          <p:cNvSpPr txBox="1">
            <a:spLocks noGrp="1"/>
          </p:cNvSpPr>
          <p:nvPr>
            <p:ph type="body" idx="1"/>
          </p:nvPr>
        </p:nvSpPr>
        <p:spPr>
          <a:xfrm>
            <a:off x="109330" y="0"/>
            <a:ext cx="8894195" cy="4641573"/>
          </a:xfrm>
          <a:prstGeom prst="rect">
            <a:avLst/>
          </a:prstGeom>
          <a:noFill/>
          <a:ln>
            <a:noFill/>
          </a:ln>
        </p:spPr>
        <p:txBody>
          <a:bodyPr spcFirstLastPara="1" wrap="square" lIns="68575" tIns="34275" rIns="68575" bIns="34275" numCol="2" anchor="t" anchorCtr="0">
            <a:noAutofit/>
          </a:bodyPr>
          <a:lstStyle/>
          <a:p>
            <a:pPr fontAlgn="base"/>
            <a:r>
              <a:rPr lang="en-GB" dirty="0">
                <a:latin typeface="Calibri" pitchFamily="34" charset="0"/>
                <a:cs typeface="Calibri" pitchFamily="34" charset="0"/>
              </a:rPr>
              <a:t>Given a graph and a source vertex in the graph, find the </a:t>
            </a:r>
            <a:r>
              <a:rPr lang="en-GB" b="1" dirty="0">
                <a:latin typeface="Calibri" pitchFamily="34" charset="0"/>
                <a:cs typeface="Calibri" pitchFamily="34" charset="0"/>
              </a:rPr>
              <a:t>shortest paths</a:t>
            </a:r>
            <a:r>
              <a:rPr lang="en-GB" dirty="0">
                <a:latin typeface="Calibri" pitchFamily="34" charset="0"/>
                <a:cs typeface="Calibri" pitchFamily="34" charset="0"/>
              </a:rPr>
              <a:t> from the source to all vertices in the given graph.</a:t>
            </a:r>
          </a:p>
          <a:p>
            <a:pPr fontAlgn="base"/>
            <a:r>
              <a:rPr lang="en-GB" b="1" dirty="0">
                <a:latin typeface="Calibri" pitchFamily="34" charset="0"/>
                <a:cs typeface="Calibri" pitchFamily="34" charset="0"/>
              </a:rPr>
              <a:t>Examples:</a:t>
            </a:r>
            <a:endParaRPr lang="en-GB" dirty="0">
              <a:latin typeface="Calibri" pitchFamily="34" charset="0"/>
              <a:cs typeface="Calibri" pitchFamily="34" charset="0"/>
            </a:endParaRPr>
          </a:p>
          <a:p>
            <a:pPr fontAlgn="base"/>
            <a:r>
              <a:rPr lang="en-GB" b="1" dirty="0">
                <a:latin typeface="Calibri" pitchFamily="34" charset="0"/>
                <a:cs typeface="Calibri" pitchFamily="34" charset="0"/>
              </a:rPr>
              <a:t>Input:</a:t>
            </a:r>
            <a:r>
              <a:rPr lang="en-GB" dirty="0">
                <a:latin typeface="Calibri" pitchFamily="34" charset="0"/>
                <a:cs typeface="Calibri" pitchFamily="34" charset="0"/>
              </a:rPr>
              <a:t> </a:t>
            </a:r>
            <a:r>
              <a:rPr lang="en-GB" dirty="0" err="1">
                <a:latin typeface="Calibri" pitchFamily="34" charset="0"/>
                <a:cs typeface="Calibri" pitchFamily="34" charset="0"/>
              </a:rPr>
              <a:t>src</a:t>
            </a:r>
            <a:r>
              <a:rPr lang="en-GB" dirty="0">
                <a:latin typeface="Calibri" pitchFamily="34" charset="0"/>
                <a:cs typeface="Calibri" pitchFamily="34" charset="0"/>
              </a:rPr>
              <a:t> = 0, the graph is shown below.</a:t>
            </a:r>
          </a:p>
          <a:p>
            <a:pPr fontAlgn="base"/>
            <a:endParaRPr lang="en-GB" b="1" i="1" dirty="0">
              <a:solidFill>
                <a:schemeClr val="tx1"/>
              </a:solidFill>
              <a:latin typeface="Calibri" pitchFamily="34" charset="0"/>
              <a:cs typeface="Calibri" pitchFamily="34" charset="0"/>
            </a:endParaRPr>
          </a:p>
          <a:p>
            <a:pPr fontAlgn="base"/>
            <a:endParaRPr lang="en-GB" b="1" i="1" dirty="0">
              <a:solidFill>
                <a:schemeClr val="tx1"/>
              </a:solidFill>
              <a:latin typeface="Calibri" pitchFamily="34" charset="0"/>
              <a:cs typeface="Calibri" pitchFamily="34" charset="0"/>
            </a:endParaRPr>
          </a:p>
          <a:p>
            <a:pPr fontAlgn="base"/>
            <a:endParaRPr lang="en-GB" b="1" i="1" dirty="0">
              <a:solidFill>
                <a:schemeClr val="tx1"/>
              </a:solidFill>
              <a:latin typeface="Calibri" pitchFamily="34" charset="0"/>
              <a:cs typeface="Calibri" pitchFamily="34" charset="0"/>
            </a:endParaRPr>
          </a:p>
          <a:p>
            <a:pPr fontAlgn="base"/>
            <a:endParaRPr lang="en-GB" b="1" i="1" dirty="0">
              <a:solidFill>
                <a:schemeClr val="tx1"/>
              </a:solidFill>
              <a:latin typeface="Calibri" pitchFamily="34" charset="0"/>
              <a:cs typeface="Calibri" pitchFamily="34" charset="0"/>
            </a:endParaRPr>
          </a:p>
          <a:p>
            <a:pPr fontAlgn="base"/>
            <a:endParaRPr lang="en-GB" b="1" i="1" dirty="0">
              <a:solidFill>
                <a:schemeClr val="tx1"/>
              </a:solidFill>
              <a:latin typeface="Calibri" pitchFamily="34" charset="0"/>
              <a:cs typeface="Calibri" pitchFamily="34" charset="0"/>
            </a:endParaRPr>
          </a:p>
          <a:p>
            <a:pPr fontAlgn="base"/>
            <a:endParaRPr lang="en-GB" b="1" i="1" dirty="0">
              <a:solidFill>
                <a:schemeClr val="tx1"/>
              </a:solidFill>
              <a:latin typeface="Calibri" pitchFamily="34" charset="0"/>
              <a:cs typeface="Calibri" pitchFamily="34" charset="0"/>
            </a:endParaRPr>
          </a:p>
          <a:p>
            <a:pPr fontAlgn="base"/>
            <a:endParaRPr lang="en-GB" b="1" i="1" dirty="0">
              <a:solidFill>
                <a:schemeClr val="tx1"/>
              </a:solidFill>
              <a:latin typeface="Calibri" pitchFamily="34" charset="0"/>
              <a:cs typeface="Calibri" pitchFamily="34" charset="0"/>
            </a:endParaRPr>
          </a:p>
          <a:p>
            <a:pPr fontAlgn="base"/>
            <a:endParaRPr lang="en-GB" b="1" i="1" dirty="0">
              <a:solidFill>
                <a:schemeClr val="tx1"/>
              </a:solidFill>
              <a:latin typeface="Calibri" pitchFamily="34" charset="0"/>
              <a:cs typeface="Calibri" pitchFamily="34" charset="0"/>
            </a:endParaRPr>
          </a:p>
          <a:p>
            <a:pPr fontAlgn="base"/>
            <a:endParaRPr lang="en-GB" b="1" i="1" dirty="0">
              <a:solidFill>
                <a:schemeClr val="tx1"/>
              </a:solidFill>
              <a:latin typeface="Calibri" pitchFamily="34" charset="0"/>
              <a:cs typeface="Calibri" pitchFamily="34" charset="0"/>
            </a:endParaRPr>
          </a:p>
          <a:p>
            <a:pPr fontAlgn="base"/>
            <a:endParaRPr lang="en-GB" b="1" i="1" dirty="0">
              <a:solidFill>
                <a:schemeClr val="tx1"/>
              </a:solidFill>
              <a:latin typeface="Calibri" pitchFamily="34" charset="0"/>
              <a:cs typeface="Calibri" pitchFamily="34" charset="0"/>
            </a:endParaRPr>
          </a:p>
          <a:p>
            <a:pPr fontAlgn="base"/>
            <a:r>
              <a:rPr lang="en-GB" b="1" i="1" dirty="0">
                <a:solidFill>
                  <a:schemeClr val="tx1"/>
                </a:solidFill>
                <a:latin typeface="Calibri" pitchFamily="34" charset="0"/>
                <a:cs typeface="Calibri" pitchFamily="34" charset="0"/>
              </a:rPr>
              <a:t>Output:</a:t>
            </a:r>
            <a:r>
              <a:rPr lang="en-GB" i="1" dirty="0">
                <a:solidFill>
                  <a:schemeClr val="tx1"/>
                </a:solidFill>
                <a:latin typeface="Calibri" pitchFamily="34" charset="0"/>
                <a:cs typeface="Calibri" pitchFamily="34" charset="0"/>
              </a:rPr>
              <a:t> 0 4 12 19 21 11 9 8 14</a:t>
            </a:r>
            <a:br>
              <a:rPr lang="en-GB" dirty="0">
                <a:solidFill>
                  <a:schemeClr val="tx1"/>
                </a:solidFill>
                <a:latin typeface="Calibri" pitchFamily="34" charset="0"/>
                <a:cs typeface="Calibri" pitchFamily="34" charset="0"/>
              </a:rPr>
            </a:br>
            <a:r>
              <a:rPr lang="en-GB" b="1" i="1" dirty="0">
                <a:solidFill>
                  <a:schemeClr val="tx1"/>
                </a:solidFill>
                <a:latin typeface="Calibri" pitchFamily="34" charset="0"/>
                <a:cs typeface="Calibri" pitchFamily="34" charset="0"/>
              </a:rPr>
              <a:t>Explanation:</a:t>
            </a:r>
            <a:r>
              <a:rPr lang="en-GB" i="1" dirty="0">
                <a:solidFill>
                  <a:schemeClr val="tx1"/>
                </a:solidFill>
                <a:latin typeface="Calibri" pitchFamily="34" charset="0"/>
                <a:cs typeface="Calibri" pitchFamily="34" charset="0"/>
              </a:rPr>
              <a:t> The distance from 0 to 1 = 4.</a:t>
            </a:r>
            <a:br>
              <a:rPr lang="en-GB" dirty="0">
                <a:solidFill>
                  <a:schemeClr val="tx1"/>
                </a:solidFill>
                <a:latin typeface="Calibri" pitchFamily="34" charset="0"/>
                <a:cs typeface="Calibri" pitchFamily="34" charset="0"/>
              </a:rPr>
            </a:br>
            <a:r>
              <a:rPr lang="en-GB" i="1" dirty="0">
                <a:solidFill>
                  <a:schemeClr val="tx1"/>
                </a:solidFill>
                <a:latin typeface="Calibri" pitchFamily="34" charset="0"/>
                <a:cs typeface="Calibri" pitchFamily="34" charset="0"/>
              </a:rPr>
              <a:t>The minimum distance from 0 to 2 = 12. 0-&gt;1-&gt;2</a:t>
            </a:r>
            <a:br>
              <a:rPr lang="en-GB" dirty="0">
                <a:solidFill>
                  <a:schemeClr val="tx1"/>
                </a:solidFill>
                <a:latin typeface="Calibri" pitchFamily="34" charset="0"/>
                <a:cs typeface="Calibri" pitchFamily="34" charset="0"/>
              </a:rPr>
            </a:br>
            <a:r>
              <a:rPr lang="en-GB" i="1" dirty="0">
                <a:solidFill>
                  <a:schemeClr val="tx1"/>
                </a:solidFill>
                <a:latin typeface="Calibri" pitchFamily="34" charset="0"/>
                <a:cs typeface="Calibri" pitchFamily="34" charset="0"/>
              </a:rPr>
              <a:t>The minimum distance from 0 to 3 = 19. 0-&gt;1-&gt;2-&gt;3</a:t>
            </a:r>
            <a:br>
              <a:rPr lang="en-GB" dirty="0">
                <a:solidFill>
                  <a:schemeClr val="tx1"/>
                </a:solidFill>
                <a:latin typeface="Calibri" pitchFamily="34" charset="0"/>
                <a:cs typeface="Calibri" pitchFamily="34" charset="0"/>
              </a:rPr>
            </a:br>
            <a:r>
              <a:rPr lang="en-GB" i="1" dirty="0">
                <a:solidFill>
                  <a:schemeClr val="tx1"/>
                </a:solidFill>
                <a:latin typeface="Calibri" pitchFamily="34" charset="0"/>
                <a:cs typeface="Calibri" pitchFamily="34" charset="0"/>
              </a:rPr>
              <a:t>The minimum distance from 0 to 4 = 21. 0-&gt;7-&gt;6-&gt;5-&gt;4</a:t>
            </a:r>
            <a:br>
              <a:rPr lang="en-GB" dirty="0">
                <a:solidFill>
                  <a:schemeClr val="tx1"/>
                </a:solidFill>
                <a:latin typeface="Calibri" pitchFamily="34" charset="0"/>
                <a:cs typeface="Calibri" pitchFamily="34" charset="0"/>
              </a:rPr>
            </a:br>
            <a:r>
              <a:rPr lang="en-GB" i="1" dirty="0">
                <a:solidFill>
                  <a:schemeClr val="tx1"/>
                </a:solidFill>
                <a:latin typeface="Calibri" pitchFamily="34" charset="0"/>
                <a:cs typeface="Calibri" pitchFamily="34" charset="0"/>
              </a:rPr>
              <a:t>The minimum distance from 0 to 5 = 11. 0-&gt;7-&gt;6-&gt;5</a:t>
            </a:r>
            <a:br>
              <a:rPr lang="en-GB" dirty="0">
                <a:solidFill>
                  <a:schemeClr val="tx1"/>
                </a:solidFill>
                <a:latin typeface="Calibri" pitchFamily="34" charset="0"/>
                <a:cs typeface="Calibri" pitchFamily="34" charset="0"/>
              </a:rPr>
            </a:br>
            <a:r>
              <a:rPr lang="en-GB" i="1" dirty="0">
                <a:solidFill>
                  <a:schemeClr val="tx1"/>
                </a:solidFill>
                <a:latin typeface="Calibri" pitchFamily="34" charset="0"/>
                <a:cs typeface="Calibri" pitchFamily="34" charset="0"/>
              </a:rPr>
              <a:t>The minimum distance from 0 to 6 = 9. 0-&gt;7-&gt;6</a:t>
            </a:r>
            <a:br>
              <a:rPr lang="en-GB" dirty="0">
                <a:solidFill>
                  <a:schemeClr val="tx1"/>
                </a:solidFill>
                <a:latin typeface="Calibri" pitchFamily="34" charset="0"/>
                <a:cs typeface="Calibri" pitchFamily="34" charset="0"/>
              </a:rPr>
            </a:br>
            <a:r>
              <a:rPr lang="en-GB" i="1" dirty="0">
                <a:solidFill>
                  <a:schemeClr val="tx1"/>
                </a:solidFill>
                <a:latin typeface="Calibri" pitchFamily="34" charset="0"/>
                <a:cs typeface="Calibri" pitchFamily="34" charset="0"/>
              </a:rPr>
              <a:t>The minimum distance from 0 to 7 = 8. 0-&gt;7</a:t>
            </a:r>
            <a:br>
              <a:rPr lang="en-GB" dirty="0">
                <a:solidFill>
                  <a:schemeClr val="tx1"/>
                </a:solidFill>
                <a:latin typeface="Calibri" pitchFamily="34" charset="0"/>
                <a:cs typeface="Calibri" pitchFamily="34" charset="0"/>
              </a:rPr>
            </a:br>
            <a:r>
              <a:rPr lang="en-GB" i="1" dirty="0">
                <a:solidFill>
                  <a:schemeClr val="tx1"/>
                </a:solidFill>
                <a:latin typeface="Calibri" pitchFamily="34" charset="0"/>
                <a:cs typeface="Calibri" pitchFamily="34" charset="0"/>
              </a:rPr>
              <a:t>The minimum distance from 0 to 8 = 14. 0-&gt;1-&gt;2-&gt;8</a:t>
            </a:r>
            <a:endParaRPr lang="en-GB" dirty="0">
              <a:solidFill>
                <a:schemeClr val="tx1"/>
              </a:solidFill>
              <a:latin typeface="Calibri" pitchFamily="34" charset="0"/>
              <a:cs typeface="Calibri" pitchFamily="34" charset="0"/>
            </a:endParaRPr>
          </a:p>
          <a:p>
            <a:pPr fontAlgn="base"/>
            <a:endParaRPr lang="en-GB" dirty="0">
              <a:latin typeface="Calibri" pitchFamily="34" charset="0"/>
              <a:cs typeface="Calibri" pitchFamily="34" charset="0"/>
            </a:endParaRPr>
          </a:p>
          <a:p>
            <a:pPr marL="139700" indent="0" algn="just">
              <a:buNone/>
            </a:pPr>
            <a:endParaRPr sz="2000" dirty="0">
              <a:solidFill>
                <a:schemeClr val="tx1">
                  <a:lumMod val="85000"/>
                  <a:lumOff val="15000"/>
                </a:schemeClr>
              </a:solidFill>
              <a:latin typeface="Times New Roman" pitchFamily="18" charset="0"/>
              <a:cs typeface="Times New Roman" pitchFamily="18"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DE0F4E88-814E-4644-9897-E33546DE1BB2}" type="datetime1">
              <a:rPr lang="en-US" smtClean="0"/>
              <a:t>6/21/24</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34123"/>
            <a:ext cx="4712391" cy="2993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150290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0" y="-1"/>
            <a:ext cx="9003525" cy="983976"/>
          </a:xfrm>
          <a:prstGeom prst="rect">
            <a:avLst/>
          </a:prstGeom>
          <a:noFill/>
          <a:ln>
            <a:noFill/>
          </a:ln>
        </p:spPr>
        <p:txBody>
          <a:bodyPr spcFirstLastPara="1" wrap="square" lIns="68575" tIns="34275" rIns="68575" bIns="34275" anchor="ctr" anchorCtr="0">
            <a:noAutofit/>
          </a:bodyPr>
          <a:lstStyle/>
          <a:p>
            <a:br>
              <a:rPr lang="en-GB" b="1" dirty="0"/>
            </a:br>
            <a:r>
              <a:rPr lang="en-GB" sz="2400" b="1" dirty="0" err="1"/>
              <a:t>Dijkstra</a:t>
            </a:r>
            <a:r>
              <a:rPr lang="en-GB" sz="2400" b="1" dirty="0"/>
              <a:t> shortest path algorithm for Adjacency Matrix in O(V</a:t>
            </a:r>
            <a:r>
              <a:rPr lang="en-GB" sz="2400" b="1" baseline="30000" dirty="0"/>
              <a:t>2</a:t>
            </a:r>
            <a:r>
              <a:rPr lang="en-GB" sz="2400" b="1" dirty="0"/>
              <a:t>):</a:t>
            </a:r>
            <a:br>
              <a:rPr lang="en-GB" b="1" dirty="0"/>
            </a:br>
            <a:endParaRPr sz="3200" dirty="0"/>
          </a:p>
        </p:txBody>
      </p:sp>
      <p:sp>
        <p:nvSpPr>
          <p:cNvPr id="137" name="Google Shape;137;p21"/>
          <p:cNvSpPr txBox="1">
            <a:spLocks noGrp="1"/>
          </p:cNvSpPr>
          <p:nvPr>
            <p:ph type="body" idx="1"/>
          </p:nvPr>
        </p:nvSpPr>
        <p:spPr>
          <a:xfrm>
            <a:off x="327272" y="924339"/>
            <a:ext cx="8521110" cy="3842936"/>
          </a:xfrm>
          <a:prstGeom prst="rect">
            <a:avLst/>
          </a:prstGeom>
          <a:noFill/>
          <a:ln>
            <a:noFill/>
          </a:ln>
        </p:spPr>
        <p:txBody>
          <a:bodyPr spcFirstLastPara="1" wrap="square" lIns="68575" tIns="34275" rIns="68575" bIns="34275" anchor="t" anchorCtr="0">
            <a:noAutofit/>
          </a:bodyPr>
          <a:lstStyle/>
          <a:p>
            <a:pPr fontAlgn="base"/>
            <a:r>
              <a:rPr lang="en-GB" dirty="0">
                <a:solidFill>
                  <a:schemeClr val="tx1"/>
                </a:solidFill>
                <a:latin typeface="Calibri" pitchFamily="34" charset="0"/>
                <a:cs typeface="Calibri" pitchFamily="34" charset="0"/>
              </a:rPr>
              <a:t>The idea is to generate a</a:t>
            </a:r>
            <a:r>
              <a:rPr lang="en-GB" i="1" dirty="0">
                <a:solidFill>
                  <a:schemeClr val="tx1"/>
                </a:solidFill>
                <a:latin typeface="Calibri" pitchFamily="34" charset="0"/>
                <a:cs typeface="Calibri" pitchFamily="34" charset="0"/>
              </a:rPr>
              <a:t> SPT (shortest path tree)</a:t>
            </a:r>
            <a:r>
              <a:rPr lang="en-GB" dirty="0">
                <a:solidFill>
                  <a:schemeClr val="tx1"/>
                </a:solidFill>
                <a:latin typeface="Calibri" pitchFamily="34" charset="0"/>
                <a:cs typeface="Calibri" pitchFamily="34" charset="0"/>
              </a:rPr>
              <a:t> with a given source as a root. Maintain an Adjacency Matrix with two sets, </a:t>
            </a:r>
          </a:p>
          <a:p>
            <a:pPr fontAlgn="base"/>
            <a:r>
              <a:rPr lang="en-GB" dirty="0">
                <a:solidFill>
                  <a:schemeClr val="tx1"/>
                </a:solidFill>
                <a:latin typeface="Calibri" pitchFamily="34" charset="0"/>
                <a:cs typeface="Calibri" pitchFamily="34" charset="0"/>
              </a:rPr>
              <a:t>one set contains vertices included in the shortest-path tree, </a:t>
            </a:r>
          </a:p>
          <a:p>
            <a:pPr fontAlgn="base"/>
            <a:r>
              <a:rPr lang="en-GB" dirty="0">
                <a:solidFill>
                  <a:schemeClr val="tx1"/>
                </a:solidFill>
                <a:latin typeface="Calibri" pitchFamily="34" charset="0"/>
                <a:cs typeface="Calibri" pitchFamily="34" charset="0"/>
              </a:rPr>
              <a:t>other set includes vertices not yet included in the shortest-path tree. </a:t>
            </a:r>
          </a:p>
          <a:p>
            <a:pPr fontAlgn="base"/>
            <a:r>
              <a:rPr lang="en-GB" dirty="0">
                <a:solidFill>
                  <a:schemeClr val="tx1"/>
                </a:solidFill>
                <a:latin typeface="Calibri" pitchFamily="34" charset="0"/>
                <a:cs typeface="Calibri" pitchFamily="34" charset="0"/>
              </a:rPr>
              <a:t>At every step of the algorithm, find a vertex that is in the other set (set not yet included) and has a minimum distance from the source.</a:t>
            </a:r>
          </a:p>
          <a:p>
            <a:pPr marL="139700" indent="0">
              <a:buNone/>
            </a:pPr>
            <a:endParaRPr dirty="0">
              <a:solidFill>
                <a:schemeClr val="tx1"/>
              </a:solidFill>
              <a:latin typeface="Calibri" pitchFamily="34" charset="0"/>
              <a:cs typeface="Calibri" pitchFamily="34"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90088343-C9DE-4096-8882-50E175CFA58B}" type="datetime1">
              <a:rPr lang="en-US" smtClean="0"/>
              <a:t>6/21/24</a:t>
            </a:fld>
            <a:endParaRPr lang="en-US"/>
          </a:p>
        </p:txBody>
      </p:sp>
    </p:spTree>
    <p:extLst>
      <p:ext uri="{BB962C8B-B14F-4D97-AF65-F5344CB8AC3E}">
        <p14:creationId xmlns:p14="http://schemas.microsoft.com/office/powerpoint/2010/main" val="152150290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297454" y="0"/>
            <a:ext cx="8538073" cy="514905"/>
          </a:xfrm>
          <a:prstGeom prst="rect">
            <a:avLst/>
          </a:prstGeom>
          <a:noFill/>
          <a:ln>
            <a:noFill/>
          </a:ln>
        </p:spPr>
        <p:txBody>
          <a:bodyPr spcFirstLastPara="1" wrap="square" lIns="68575" tIns="34275" rIns="68575" bIns="34275" anchor="ctr" anchorCtr="0">
            <a:noAutofit/>
          </a:bodyPr>
          <a:lstStyle/>
          <a:p>
            <a:br>
              <a:rPr lang="en-US" sz="3200" b="1" dirty="0"/>
            </a:br>
            <a:br>
              <a:rPr lang="en-US" sz="3200" b="1" dirty="0"/>
            </a:br>
            <a:r>
              <a:rPr lang="en-GB" sz="3200" dirty="0"/>
              <a:t>Follow the steps below to solve the problem:</a:t>
            </a:r>
            <a:br>
              <a:rPr lang="en-GB" sz="3200" dirty="0"/>
            </a:br>
            <a:br>
              <a:rPr lang="en-US" sz="3200" b="1" dirty="0"/>
            </a:br>
            <a:endParaRPr sz="3200" dirty="0"/>
          </a:p>
        </p:txBody>
      </p:sp>
      <p:sp>
        <p:nvSpPr>
          <p:cNvPr id="137" name="Google Shape;137;p21"/>
          <p:cNvSpPr txBox="1">
            <a:spLocks noGrp="1"/>
          </p:cNvSpPr>
          <p:nvPr>
            <p:ph type="body" idx="1"/>
          </p:nvPr>
        </p:nvSpPr>
        <p:spPr>
          <a:xfrm>
            <a:off x="297455" y="546652"/>
            <a:ext cx="8521110" cy="4220623"/>
          </a:xfrm>
          <a:prstGeom prst="rect">
            <a:avLst/>
          </a:prstGeom>
          <a:noFill/>
          <a:ln>
            <a:noFill/>
          </a:ln>
        </p:spPr>
        <p:txBody>
          <a:bodyPr spcFirstLastPara="1" wrap="square" lIns="68575" tIns="34275" rIns="68575" bIns="34275" anchor="t" anchorCtr="0">
            <a:noAutofit/>
          </a:bodyPr>
          <a:lstStyle/>
          <a:p>
            <a:pPr fontAlgn="base"/>
            <a:r>
              <a:rPr lang="en-GB" dirty="0">
                <a:solidFill>
                  <a:schemeClr val="tx1"/>
                </a:solidFill>
                <a:latin typeface="Calibri" pitchFamily="34" charset="0"/>
                <a:cs typeface="Calibri" pitchFamily="34" charset="0"/>
              </a:rPr>
              <a:t>Create a set </a:t>
            </a:r>
            <a:r>
              <a:rPr lang="en-GB" b="1" dirty="0" err="1">
                <a:solidFill>
                  <a:schemeClr val="tx1"/>
                </a:solidFill>
                <a:latin typeface="Calibri" pitchFamily="34" charset="0"/>
                <a:cs typeface="Calibri" pitchFamily="34" charset="0"/>
              </a:rPr>
              <a:t>sptSet</a:t>
            </a:r>
            <a:r>
              <a:rPr lang="en-GB" dirty="0">
                <a:solidFill>
                  <a:schemeClr val="tx1"/>
                </a:solidFill>
                <a:latin typeface="Calibri" pitchFamily="34" charset="0"/>
                <a:cs typeface="Calibri" pitchFamily="34" charset="0"/>
              </a:rPr>
              <a:t> (shortest path tree set) that keeps track of vertices included in the shortest path tree, i.e., whose minimum distance from the source is calculated and finalized. Initially, this set is empty. </a:t>
            </a:r>
          </a:p>
          <a:p>
            <a:pPr fontAlgn="base"/>
            <a:r>
              <a:rPr lang="en-GB" dirty="0">
                <a:solidFill>
                  <a:schemeClr val="tx1"/>
                </a:solidFill>
                <a:latin typeface="Calibri" pitchFamily="34" charset="0"/>
                <a:cs typeface="Calibri" pitchFamily="34" charset="0"/>
              </a:rPr>
              <a:t>Assign a distance value to all vertices in the input graph. Initialize all distance values as </a:t>
            </a:r>
            <a:r>
              <a:rPr lang="en-GB" b="1" dirty="0">
                <a:solidFill>
                  <a:schemeClr val="tx1"/>
                </a:solidFill>
                <a:latin typeface="Calibri" pitchFamily="34" charset="0"/>
                <a:cs typeface="Calibri" pitchFamily="34" charset="0"/>
              </a:rPr>
              <a:t>INFINITE</a:t>
            </a:r>
            <a:r>
              <a:rPr lang="en-GB" dirty="0">
                <a:solidFill>
                  <a:schemeClr val="tx1"/>
                </a:solidFill>
                <a:latin typeface="Calibri" pitchFamily="34" charset="0"/>
                <a:cs typeface="Calibri" pitchFamily="34" charset="0"/>
              </a:rPr>
              <a:t>. Assign the distance value as 0 for the source vertex so that it is picked first. </a:t>
            </a:r>
          </a:p>
          <a:p>
            <a:pPr fontAlgn="base"/>
            <a:r>
              <a:rPr lang="en-GB" dirty="0">
                <a:solidFill>
                  <a:schemeClr val="tx1"/>
                </a:solidFill>
                <a:latin typeface="Calibri" pitchFamily="34" charset="0"/>
                <a:cs typeface="Calibri" pitchFamily="34" charset="0"/>
              </a:rPr>
              <a:t>While </a:t>
            </a:r>
            <a:r>
              <a:rPr lang="en-GB" b="1" dirty="0" err="1">
                <a:solidFill>
                  <a:schemeClr val="tx1"/>
                </a:solidFill>
                <a:latin typeface="Calibri" pitchFamily="34" charset="0"/>
                <a:cs typeface="Calibri" pitchFamily="34" charset="0"/>
              </a:rPr>
              <a:t>sptSet</a:t>
            </a:r>
            <a:r>
              <a:rPr lang="en-GB" dirty="0">
                <a:solidFill>
                  <a:schemeClr val="tx1"/>
                </a:solidFill>
                <a:latin typeface="Calibri" pitchFamily="34" charset="0"/>
                <a:cs typeface="Calibri" pitchFamily="34" charset="0"/>
              </a:rPr>
              <a:t> doesn’t include all vertices </a:t>
            </a:r>
          </a:p>
          <a:p>
            <a:pPr lvl="1" fontAlgn="base"/>
            <a:r>
              <a:rPr lang="en-GB" dirty="0">
                <a:solidFill>
                  <a:schemeClr val="tx1"/>
                </a:solidFill>
                <a:latin typeface="Calibri" pitchFamily="34" charset="0"/>
                <a:cs typeface="Calibri" pitchFamily="34" charset="0"/>
              </a:rPr>
              <a:t>Pick a vertex </a:t>
            </a:r>
            <a:r>
              <a:rPr lang="en-GB" b="1" dirty="0">
                <a:solidFill>
                  <a:schemeClr val="tx1"/>
                </a:solidFill>
                <a:latin typeface="Calibri" pitchFamily="34" charset="0"/>
                <a:cs typeface="Calibri" pitchFamily="34" charset="0"/>
              </a:rPr>
              <a:t>u</a:t>
            </a:r>
            <a:r>
              <a:rPr lang="en-GB" dirty="0">
                <a:solidFill>
                  <a:schemeClr val="tx1"/>
                </a:solidFill>
                <a:latin typeface="Calibri" pitchFamily="34" charset="0"/>
                <a:cs typeface="Calibri" pitchFamily="34" charset="0"/>
              </a:rPr>
              <a:t> that is not there in </a:t>
            </a:r>
            <a:r>
              <a:rPr lang="en-GB" b="1" dirty="0" err="1">
                <a:solidFill>
                  <a:schemeClr val="tx1"/>
                </a:solidFill>
                <a:latin typeface="Calibri" pitchFamily="34" charset="0"/>
                <a:cs typeface="Calibri" pitchFamily="34" charset="0"/>
              </a:rPr>
              <a:t>sptSet</a:t>
            </a:r>
            <a:r>
              <a:rPr lang="en-GB" b="1" dirty="0">
                <a:solidFill>
                  <a:schemeClr val="tx1"/>
                </a:solidFill>
                <a:latin typeface="Calibri" pitchFamily="34" charset="0"/>
                <a:cs typeface="Calibri" pitchFamily="34" charset="0"/>
              </a:rPr>
              <a:t> </a:t>
            </a:r>
            <a:r>
              <a:rPr lang="en-GB" dirty="0">
                <a:solidFill>
                  <a:schemeClr val="tx1"/>
                </a:solidFill>
                <a:latin typeface="Calibri" pitchFamily="34" charset="0"/>
                <a:cs typeface="Calibri" pitchFamily="34" charset="0"/>
              </a:rPr>
              <a:t>and has a minimum distance value. </a:t>
            </a:r>
          </a:p>
          <a:p>
            <a:pPr lvl="1" fontAlgn="base"/>
            <a:r>
              <a:rPr lang="en-GB" dirty="0">
                <a:solidFill>
                  <a:schemeClr val="tx1"/>
                </a:solidFill>
                <a:latin typeface="Calibri" pitchFamily="34" charset="0"/>
                <a:cs typeface="Calibri" pitchFamily="34" charset="0"/>
              </a:rPr>
              <a:t>Include u to </a:t>
            </a:r>
            <a:r>
              <a:rPr lang="en-GB" b="1" dirty="0" err="1">
                <a:solidFill>
                  <a:schemeClr val="tx1"/>
                </a:solidFill>
                <a:latin typeface="Calibri" pitchFamily="34" charset="0"/>
                <a:cs typeface="Calibri" pitchFamily="34" charset="0"/>
              </a:rPr>
              <a:t>sptSet</a:t>
            </a:r>
            <a:r>
              <a:rPr lang="en-GB" dirty="0">
                <a:solidFill>
                  <a:schemeClr val="tx1"/>
                </a:solidFill>
                <a:latin typeface="Calibri" pitchFamily="34" charset="0"/>
                <a:cs typeface="Calibri" pitchFamily="34" charset="0"/>
              </a:rPr>
              <a:t>. </a:t>
            </a:r>
          </a:p>
          <a:p>
            <a:pPr lvl="1" fontAlgn="base"/>
            <a:r>
              <a:rPr lang="en-GB" dirty="0">
                <a:solidFill>
                  <a:schemeClr val="tx1"/>
                </a:solidFill>
                <a:latin typeface="Calibri" pitchFamily="34" charset="0"/>
                <a:cs typeface="Calibri" pitchFamily="34" charset="0"/>
              </a:rPr>
              <a:t>Then update the distance value of all adjacent vertices of u. </a:t>
            </a:r>
          </a:p>
          <a:p>
            <a:pPr lvl="2" fontAlgn="base"/>
            <a:r>
              <a:rPr lang="en-GB" dirty="0">
                <a:solidFill>
                  <a:schemeClr val="tx1"/>
                </a:solidFill>
                <a:latin typeface="Calibri" pitchFamily="34" charset="0"/>
                <a:cs typeface="Calibri" pitchFamily="34" charset="0"/>
              </a:rPr>
              <a:t>To update the distance values, iterate through all adjacent vertices. </a:t>
            </a:r>
          </a:p>
          <a:p>
            <a:pPr lvl="2" fontAlgn="base"/>
            <a:r>
              <a:rPr lang="en-GB" dirty="0">
                <a:solidFill>
                  <a:schemeClr val="tx1"/>
                </a:solidFill>
                <a:latin typeface="Calibri" pitchFamily="34" charset="0"/>
                <a:cs typeface="Calibri" pitchFamily="34" charset="0"/>
              </a:rPr>
              <a:t>For every adjacent vertex v, if the sum of the distance value of u (from source) and weight of edge u-v, is less than the distance value of v, then update the distance value of v. </a:t>
            </a: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F086CA26-977A-40B0-A647-93873E2830E4}" type="datetime1">
              <a:rPr lang="en-US" smtClean="0"/>
              <a:t>6/21/24</a:t>
            </a:fld>
            <a:endParaRPr lang="en-US"/>
          </a:p>
        </p:txBody>
      </p:sp>
    </p:spTree>
    <p:extLst>
      <p:ext uri="{BB962C8B-B14F-4D97-AF65-F5344CB8AC3E}">
        <p14:creationId xmlns:p14="http://schemas.microsoft.com/office/powerpoint/2010/main" val="152150290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337211" y="0"/>
            <a:ext cx="8538073" cy="665825"/>
          </a:xfrm>
          <a:prstGeom prst="rect">
            <a:avLst/>
          </a:prstGeom>
          <a:noFill/>
          <a:ln>
            <a:noFill/>
          </a:ln>
        </p:spPr>
        <p:txBody>
          <a:bodyPr spcFirstLastPara="1" wrap="square" lIns="68575" tIns="34275" rIns="68575" bIns="34275" anchor="ctr" anchorCtr="0">
            <a:noAutofit/>
          </a:bodyPr>
          <a:lstStyle/>
          <a:p>
            <a:pPr lvl="0"/>
            <a:r>
              <a:rPr lang="en-US" sz="3200" b="1" dirty="0" err="1"/>
              <a:t>Pseudocode</a:t>
            </a:r>
            <a:r>
              <a:rPr lang="en-US" sz="3200" b="1" dirty="0"/>
              <a:t>:</a:t>
            </a:r>
            <a:endParaRPr sz="3200" b="1" dirty="0">
              <a:latin typeface="Times New Roman" pitchFamily="18" charset="0"/>
              <a:cs typeface="Times New Roman" pitchFamily="18" charset="0"/>
            </a:endParaRPr>
          </a:p>
        </p:txBody>
      </p:sp>
      <p:sp>
        <p:nvSpPr>
          <p:cNvPr id="137" name="Google Shape;137;p21"/>
          <p:cNvSpPr txBox="1">
            <a:spLocks noGrp="1"/>
          </p:cNvSpPr>
          <p:nvPr>
            <p:ph type="body" idx="1"/>
          </p:nvPr>
        </p:nvSpPr>
        <p:spPr>
          <a:xfrm>
            <a:off x="297454" y="636105"/>
            <a:ext cx="8568249" cy="4131170"/>
          </a:xfrm>
          <a:prstGeom prst="rect">
            <a:avLst/>
          </a:prstGeom>
          <a:noFill/>
          <a:ln>
            <a:noFill/>
          </a:ln>
        </p:spPr>
        <p:txBody>
          <a:bodyPr spcFirstLastPara="1" wrap="square" lIns="68575" tIns="34275" rIns="68575" bIns="34275" anchor="t" anchorCtr="0">
            <a:noAutofit/>
          </a:bodyPr>
          <a:lstStyle/>
          <a:p>
            <a:r>
              <a:rPr lang="en-GB" sz="1600" dirty="0">
                <a:solidFill>
                  <a:schemeClr val="tx1"/>
                </a:solidFill>
                <a:latin typeface="Calibri" pitchFamily="34" charset="0"/>
                <a:cs typeface="Calibri" pitchFamily="34" charset="0"/>
              </a:rPr>
              <a:t>function </a:t>
            </a:r>
            <a:r>
              <a:rPr lang="en-GB" sz="1600" dirty="0" err="1">
                <a:solidFill>
                  <a:schemeClr val="tx1"/>
                </a:solidFill>
                <a:latin typeface="Calibri" pitchFamily="34" charset="0"/>
                <a:cs typeface="Calibri" pitchFamily="34" charset="0"/>
              </a:rPr>
              <a:t>Dijkstra_Algorithm</a:t>
            </a:r>
            <a:r>
              <a:rPr lang="en-GB" sz="1600" dirty="0">
                <a:solidFill>
                  <a:schemeClr val="tx1"/>
                </a:solidFill>
                <a:latin typeface="Calibri" pitchFamily="34" charset="0"/>
                <a:cs typeface="Calibri" pitchFamily="34" charset="0"/>
              </a:rPr>
              <a:t>(Graph, </a:t>
            </a:r>
            <a:r>
              <a:rPr lang="en-GB" sz="1600" dirty="0" err="1">
                <a:solidFill>
                  <a:schemeClr val="tx1"/>
                </a:solidFill>
                <a:latin typeface="Calibri" pitchFamily="34" charset="0"/>
                <a:cs typeface="Calibri" pitchFamily="34" charset="0"/>
              </a:rPr>
              <a:t>source_node</a:t>
            </a:r>
            <a:r>
              <a:rPr lang="en-GB" sz="1600" dirty="0">
                <a:solidFill>
                  <a:schemeClr val="tx1"/>
                </a:solidFill>
                <a:latin typeface="Calibri" pitchFamily="34" charset="0"/>
                <a:cs typeface="Calibri" pitchFamily="34" charset="0"/>
              </a:rPr>
              <a:t>)  </a:t>
            </a:r>
          </a:p>
          <a:p>
            <a:r>
              <a:rPr lang="en-GB" sz="1600" dirty="0">
                <a:solidFill>
                  <a:schemeClr val="tx1"/>
                </a:solidFill>
                <a:latin typeface="Calibri" pitchFamily="34" charset="0"/>
                <a:cs typeface="Calibri" pitchFamily="34" charset="0"/>
              </a:rPr>
              <a:t>    // iterating through the nodes in Graph and set their distances to INFINITY  </a:t>
            </a:r>
          </a:p>
          <a:p>
            <a:r>
              <a:rPr lang="en-GB" sz="1600" dirty="0">
                <a:solidFill>
                  <a:schemeClr val="tx1"/>
                </a:solidFill>
                <a:latin typeface="Calibri" pitchFamily="34" charset="0"/>
                <a:cs typeface="Calibri" pitchFamily="34" charset="0"/>
              </a:rPr>
              <a:t>    </a:t>
            </a:r>
            <a:r>
              <a:rPr lang="en-GB" sz="1600" b="1" dirty="0">
                <a:solidFill>
                  <a:schemeClr val="tx1"/>
                </a:solidFill>
                <a:latin typeface="Calibri" pitchFamily="34" charset="0"/>
                <a:cs typeface="Calibri" pitchFamily="34" charset="0"/>
              </a:rPr>
              <a:t>for</a:t>
            </a:r>
            <a:r>
              <a:rPr lang="en-GB" sz="1600" dirty="0">
                <a:solidFill>
                  <a:schemeClr val="tx1"/>
                </a:solidFill>
                <a:latin typeface="Calibri" pitchFamily="34" charset="0"/>
                <a:cs typeface="Calibri" pitchFamily="34" charset="0"/>
              </a:rPr>
              <a:t> each node N in Graph:  </a:t>
            </a:r>
          </a:p>
          <a:p>
            <a:r>
              <a:rPr lang="en-GB" sz="1600" dirty="0">
                <a:solidFill>
                  <a:schemeClr val="tx1"/>
                </a:solidFill>
                <a:latin typeface="Calibri" pitchFamily="34" charset="0"/>
                <a:cs typeface="Calibri" pitchFamily="34" charset="0"/>
              </a:rPr>
              <a:t>        distance[N] = INFINITY  </a:t>
            </a:r>
          </a:p>
          <a:p>
            <a:r>
              <a:rPr lang="en-GB" sz="1600" dirty="0">
                <a:solidFill>
                  <a:schemeClr val="tx1"/>
                </a:solidFill>
                <a:latin typeface="Calibri" pitchFamily="34" charset="0"/>
                <a:cs typeface="Calibri" pitchFamily="34" charset="0"/>
              </a:rPr>
              <a:t>        previous[N] = NULL  </a:t>
            </a:r>
          </a:p>
          <a:p>
            <a:r>
              <a:rPr lang="en-GB" sz="1600" dirty="0">
                <a:solidFill>
                  <a:schemeClr val="tx1"/>
                </a:solidFill>
                <a:latin typeface="Calibri" pitchFamily="34" charset="0"/>
                <a:cs typeface="Calibri" pitchFamily="34" charset="0"/>
              </a:rPr>
              <a:t>        If N != </a:t>
            </a:r>
            <a:r>
              <a:rPr lang="en-GB" sz="1600" dirty="0" err="1">
                <a:solidFill>
                  <a:schemeClr val="tx1"/>
                </a:solidFill>
                <a:latin typeface="Calibri" pitchFamily="34" charset="0"/>
                <a:cs typeface="Calibri" pitchFamily="34" charset="0"/>
              </a:rPr>
              <a:t>source_node</a:t>
            </a:r>
            <a:r>
              <a:rPr lang="en-GB" sz="1600" dirty="0">
                <a:solidFill>
                  <a:schemeClr val="tx1"/>
                </a:solidFill>
                <a:latin typeface="Calibri" pitchFamily="34" charset="0"/>
                <a:cs typeface="Calibri" pitchFamily="34" charset="0"/>
              </a:rPr>
              <a:t>, add N to Priority Queue G  </a:t>
            </a:r>
          </a:p>
          <a:p>
            <a:r>
              <a:rPr lang="en-GB" sz="1600" dirty="0">
                <a:solidFill>
                  <a:schemeClr val="tx1"/>
                </a:solidFill>
                <a:latin typeface="Calibri" pitchFamily="34" charset="0"/>
                <a:cs typeface="Calibri" pitchFamily="34" charset="0"/>
              </a:rPr>
              <a:t>    // setting the distance of the source node of the Graph to 0  </a:t>
            </a:r>
          </a:p>
          <a:p>
            <a:r>
              <a:rPr lang="en-GB" sz="1600" dirty="0">
                <a:solidFill>
                  <a:schemeClr val="tx1"/>
                </a:solidFill>
                <a:latin typeface="Calibri" pitchFamily="34" charset="0"/>
                <a:cs typeface="Calibri" pitchFamily="34" charset="0"/>
              </a:rPr>
              <a:t>    distance[</a:t>
            </a:r>
            <a:r>
              <a:rPr lang="en-GB" sz="1600" dirty="0" err="1">
                <a:solidFill>
                  <a:schemeClr val="tx1"/>
                </a:solidFill>
                <a:latin typeface="Calibri" pitchFamily="34" charset="0"/>
                <a:cs typeface="Calibri" pitchFamily="34" charset="0"/>
              </a:rPr>
              <a:t>source_node</a:t>
            </a:r>
            <a:r>
              <a:rPr lang="en-GB" sz="1600" dirty="0">
                <a:solidFill>
                  <a:schemeClr val="tx1"/>
                </a:solidFill>
                <a:latin typeface="Calibri" pitchFamily="34" charset="0"/>
                <a:cs typeface="Calibri" pitchFamily="34" charset="0"/>
              </a:rPr>
              <a:t>] = 0  </a:t>
            </a:r>
          </a:p>
          <a:p>
            <a:r>
              <a:rPr lang="en-GB" sz="1600" dirty="0">
                <a:solidFill>
                  <a:schemeClr val="tx1"/>
                </a:solidFill>
                <a:latin typeface="Calibri" pitchFamily="34" charset="0"/>
                <a:cs typeface="Calibri" pitchFamily="34" charset="0"/>
              </a:rPr>
              <a:t>  </a:t>
            </a:r>
          </a:p>
          <a:p>
            <a:r>
              <a:rPr lang="en-GB" sz="1600" dirty="0">
                <a:solidFill>
                  <a:schemeClr val="tx1"/>
                </a:solidFill>
                <a:latin typeface="Calibri" pitchFamily="34" charset="0"/>
                <a:cs typeface="Calibri" pitchFamily="34" charset="0"/>
              </a:rPr>
              <a:t>    // iterating until the Priority Queue G is not empty  </a:t>
            </a:r>
          </a:p>
          <a:p>
            <a:r>
              <a:rPr lang="en-GB" sz="1600" dirty="0">
                <a:solidFill>
                  <a:schemeClr val="tx1"/>
                </a:solidFill>
                <a:latin typeface="Calibri" pitchFamily="34" charset="0"/>
                <a:cs typeface="Calibri" pitchFamily="34" charset="0"/>
              </a:rPr>
              <a:t>    </a:t>
            </a:r>
            <a:r>
              <a:rPr lang="en-GB" sz="1600" b="1" dirty="0">
                <a:solidFill>
                  <a:schemeClr val="tx1"/>
                </a:solidFill>
                <a:latin typeface="Calibri" pitchFamily="34" charset="0"/>
                <a:cs typeface="Calibri" pitchFamily="34" charset="0"/>
              </a:rPr>
              <a:t>while</a:t>
            </a:r>
            <a:r>
              <a:rPr lang="en-GB" sz="1600" dirty="0">
                <a:solidFill>
                  <a:schemeClr val="tx1"/>
                </a:solidFill>
                <a:latin typeface="Calibri" pitchFamily="34" charset="0"/>
                <a:cs typeface="Calibri" pitchFamily="34" charset="0"/>
              </a:rPr>
              <a:t> G is NOT empty:  </a:t>
            </a:r>
          </a:p>
          <a:p>
            <a:r>
              <a:rPr lang="en-GB" sz="1600" dirty="0">
                <a:solidFill>
                  <a:schemeClr val="tx1"/>
                </a:solidFill>
                <a:latin typeface="Calibri" pitchFamily="34" charset="0"/>
                <a:cs typeface="Calibri" pitchFamily="34" charset="0"/>
              </a:rPr>
              <a:t>      </a:t>
            </a:r>
            <a:endParaRPr lang="en-US" sz="1600" dirty="0">
              <a:solidFill>
                <a:schemeClr val="tx1"/>
              </a:solidFill>
              <a:latin typeface="Calibri" pitchFamily="34" charset="0"/>
              <a:cs typeface="Calibri" pitchFamily="34"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B85435D4-A567-40AC-BA2A-8BED4E76EA16}" type="datetime1">
              <a:rPr lang="en-US" smtClean="0"/>
              <a:t>6/21/24</a:t>
            </a:fld>
            <a:endParaRPr lang="en-US"/>
          </a:p>
        </p:txBody>
      </p:sp>
    </p:spTree>
    <p:extLst>
      <p:ext uri="{BB962C8B-B14F-4D97-AF65-F5344CB8AC3E}">
        <p14:creationId xmlns:p14="http://schemas.microsoft.com/office/powerpoint/2010/main" val="172891821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1"/>
          <p:cNvSpPr txBox="1">
            <a:spLocks noGrp="1"/>
          </p:cNvSpPr>
          <p:nvPr>
            <p:ph type="body" idx="1"/>
          </p:nvPr>
        </p:nvSpPr>
        <p:spPr>
          <a:xfrm>
            <a:off x="297455" y="34925"/>
            <a:ext cx="8521110" cy="4526057"/>
          </a:xfrm>
          <a:prstGeom prst="rect">
            <a:avLst/>
          </a:prstGeom>
          <a:noFill/>
          <a:ln>
            <a:noFill/>
          </a:ln>
        </p:spPr>
        <p:txBody>
          <a:bodyPr spcFirstLastPara="1" wrap="square" lIns="68575" tIns="34275" rIns="68575" bIns="34275" anchor="t" anchorCtr="0">
            <a:noAutofit/>
          </a:bodyPr>
          <a:lstStyle/>
          <a:p>
            <a:r>
              <a:rPr lang="en-GB" dirty="0">
                <a:solidFill>
                  <a:schemeClr val="tx1"/>
                </a:solidFill>
                <a:latin typeface="Calibri" pitchFamily="34" charset="0"/>
                <a:cs typeface="Calibri" pitchFamily="34" charset="0"/>
              </a:rPr>
              <a:t>  // selecting a node Q having the least distance and marking it as visited  </a:t>
            </a:r>
          </a:p>
          <a:p>
            <a:pPr marL="139700" indent="0">
              <a:buNone/>
            </a:pPr>
            <a:r>
              <a:rPr lang="en-GB" dirty="0">
                <a:solidFill>
                  <a:schemeClr val="tx1"/>
                </a:solidFill>
                <a:latin typeface="Calibri" pitchFamily="34" charset="0"/>
                <a:cs typeface="Calibri" pitchFamily="34" charset="0"/>
              </a:rPr>
              <a:t>          Q = node in G with the least distance[]  </a:t>
            </a:r>
          </a:p>
          <a:p>
            <a:pPr marL="139700" indent="0">
              <a:buNone/>
            </a:pPr>
            <a:r>
              <a:rPr lang="en-GB" dirty="0">
                <a:solidFill>
                  <a:schemeClr val="tx1"/>
                </a:solidFill>
                <a:latin typeface="Calibri" pitchFamily="34" charset="0"/>
                <a:cs typeface="Calibri" pitchFamily="34" charset="0"/>
              </a:rPr>
              <a:t>            mark Q visited  </a:t>
            </a:r>
          </a:p>
          <a:p>
            <a:pPr marL="139700" indent="0">
              <a:buNone/>
            </a:pPr>
            <a:r>
              <a:rPr lang="en-GB" dirty="0">
                <a:solidFill>
                  <a:schemeClr val="tx1"/>
                </a:solidFill>
                <a:latin typeface="Calibri" pitchFamily="34" charset="0"/>
                <a:cs typeface="Calibri" pitchFamily="34" charset="0"/>
              </a:rPr>
              <a:t>    </a:t>
            </a:r>
          </a:p>
          <a:p>
            <a:r>
              <a:rPr lang="en-GB" dirty="0">
                <a:solidFill>
                  <a:schemeClr val="tx1"/>
                </a:solidFill>
                <a:latin typeface="Calibri" pitchFamily="34" charset="0"/>
                <a:cs typeface="Calibri" pitchFamily="34" charset="0"/>
              </a:rPr>
              <a:t>   // iterating through the unvisited </a:t>
            </a:r>
            <a:r>
              <a:rPr lang="en-GB" dirty="0" err="1">
                <a:solidFill>
                  <a:schemeClr val="tx1"/>
                </a:solidFill>
                <a:latin typeface="Calibri" pitchFamily="34" charset="0"/>
                <a:cs typeface="Calibri" pitchFamily="34" charset="0"/>
              </a:rPr>
              <a:t>neighboring</a:t>
            </a:r>
            <a:r>
              <a:rPr lang="en-GB" dirty="0">
                <a:solidFill>
                  <a:schemeClr val="tx1"/>
                </a:solidFill>
                <a:latin typeface="Calibri" pitchFamily="34" charset="0"/>
                <a:cs typeface="Calibri" pitchFamily="34" charset="0"/>
              </a:rPr>
              <a:t> nodes of the node Q and performing relaxation accordingly  </a:t>
            </a:r>
          </a:p>
          <a:p>
            <a:pPr marL="139700" indent="0">
              <a:buNone/>
            </a:pPr>
            <a:r>
              <a:rPr lang="en-GB" dirty="0">
                <a:solidFill>
                  <a:schemeClr val="tx1"/>
                </a:solidFill>
                <a:latin typeface="Calibri" pitchFamily="34" charset="0"/>
                <a:cs typeface="Calibri" pitchFamily="34" charset="0"/>
              </a:rPr>
              <a:t>        </a:t>
            </a:r>
            <a:r>
              <a:rPr lang="en-GB" b="1" dirty="0">
                <a:solidFill>
                  <a:schemeClr val="tx1"/>
                </a:solidFill>
                <a:latin typeface="Calibri" pitchFamily="34" charset="0"/>
                <a:cs typeface="Calibri" pitchFamily="34" charset="0"/>
              </a:rPr>
              <a:t>for</a:t>
            </a:r>
            <a:r>
              <a:rPr lang="en-GB" dirty="0">
                <a:solidFill>
                  <a:schemeClr val="tx1"/>
                </a:solidFill>
                <a:latin typeface="Calibri" pitchFamily="34" charset="0"/>
                <a:cs typeface="Calibri" pitchFamily="34" charset="0"/>
              </a:rPr>
              <a:t> each unvisited </a:t>
            </a:r>
            <a:r>
              <a:rPr lang="en-GB" dirty="0" err="1">
                <a:solidFill>
                  <a:schemeClr val="tx1"/>
                </a:solidFill>
                <a:latin typeface="Calibri" pitchFamily="34" charset="0"/>
                <a:cs typeface="Calibri" pitchFamily="34" charset="0"/>
              </a:rPr>
              <a:t>neighbor</a:t>
            </a:r>
            <a:r>
              <a:rPr lang="en-GB" dirty="0">
                <a:solidFill>
                  <a:schemeClr val="tx1"/>
                </a:solidFill>
                <a:latin typeface="Calibri" pitchFamily="34" charset="0"/>
                <a:cs typeface="Calibri" pitchFamily="34" charset="0"/>
              </a:rPr>
              <a:t> node N of Q:  </a:t>
            </a:r>
          </a:p>
          <a:p>
            <a:pPr marL="139700" indent="0">
              <a:buNone/>
            </a:pPr>
            <a:r>
              <a:rPr lang="en-GB" dirty="0">
                <a:solidFill>
                  <a:schemeClr val="tx1"/>
                </a:solidFill>
                <a:latin typeface="Calibri" pitchFamily="34" charset="0"/>
                <a:cs typeface="Calibri" pitchFamily="34" charset="0"/>
              </a:rPr>
              <a:t>            </a:t>
            </a:r>
            <a:r>
              <a:rPr lang="en-GB" dirty="0" err="1">
                <a:solidFill>
                  <a:schemeClr val="tx1"/>
                </a:solidFill>
                <a:latin typeface="Calibri" pitchFamily="34" charset="0"/>
                <a:cs typeface="Calibri" pitchFamily="34" charset="0"/>
              </a:rPr>
              <a:t>temporary_distance</a:t>
            </a:r>
            <a:r>
              <a:rPr lang="en-GB" dirty="0">
                <a:solidFill>
                  <a:schemeClr val="tx1"/>
                </a:solidFill>
                <a:latin typeface="Calibri" pitchFamily="34" charset="0"/>
                <a:cs typeface="Calibri" pitchFamily="34" charset="0"/>
              </a:rPr>
              <a:t> = distance[Q] + </a:t>
            </a:r>
            <a:r>
              <a:rPr lang="en-GB" dirty="0" err="1">
                <a:solidFill>
                  <a:schemeClr val="tx1"/>
                </a:solidFill>
                <a:latin typeface="Calibri" pitchFamily="34" charset="0"/>
                <a:cs typeface="Calibri" pitchFamily="34" charset="0"/>
              </a:rPr>
              <a:t>distance_between</a:t>
            </a:r>
            <a:r>
              <a:rPr lang="en-GB" dirty="0">
                <a:solidFill>
                  <a:schemeClr val="tx1"/>
                </a:solidFill>
                <a:latin typeface="Calibri" pitchFamily="34" charset="0"/>
                <a:cs typeface="Calibri" pitchFamily="34" charset="0"/>
              </a:rPr>
              <a:t>(Q, N)  </a:t>
            </a:r>
          </a:p>
          <a:p>
            <a:pPr marL="139700" indent="0">
              <a:buNone/>
            </a:pPr>
            <a:r>
              <a:rPr lang="en-GB" dirty="0">
                <a:solidFill>
                  <a:schemeClr val="tx1"/>
                </a:solidFill>
                <a:latin typeface="Calibri" pitchFamily="34" charset="0"/>
                <a:cs typeface="Calibri" pitchFamily="34" charset="0"/>
              </a:rPr>
              <a:t>  </a:t>
            </a:r>
          </a:p>
          <a:p>
            <a:r>
              <a:rPr lang="en-GB" dirty="0">
                <a:solidFill>
                  <a:schemeClr val="tx1"/>
                </a:solidFill>
                <a:latin typeface="Calibri" pitchFamily="34" charset="0"/>
                <a:cs typeface="Calibri" pitchFamily="34" charset="0"/>
              </a:rPr>
              <a:t>  // if the temporary distance is less than the given distance of the path to the Node, updating the resultant distance with the minimum value  </a:t>
            </a:r>
          </a:p>
          <a:p>
            <a:pPr marL="139700" indent="0">
              <a:buNone/>
            </a:pPr>
            <a:r>
              <a:rPr lang="en-GB" dirty="0">
                <a:solidFill>
                  <a:schemeClr val="tx1"/>
                </a:solidFill>
                <a:latin typeface="Calibri" pitchFamily="34" charset="0"/>
                <a:cs typeface="Calibri" pitchFamily="34" charset="0"/>
              </a:rPr>
              <a:t>          </a:t>
            </a:r>
            <a:r>
              <a:rPr lang="en-GB" b="1" dirty="0">
                <a:solidFill>
                  <a:schemeClr val="tx1"/>
                </a:solidFill>
                <a:latin typeface="Calibri" pitchFamily="34" charset="0"/>
                <a:cs typeface="Calibri" pitchFamily="34" charset="0"/>
              </a:rPr>
              <a:t>if</a:t>
            </a:r>
            <a:r>
              <a:rPr lang="en-GB" dirty="0">
                <a:solidFill>
                  <a:schemeClr val="tx1"/>
                </a:solidFill>
                <a:latin typeface="Calibri" pitchFamily="34" charset="0"/>
                <a:cs typeface="Calibri" pitchFamily="34" charset="0"/>
              </a:rPr>
              <a:t> </a:t>
            </a:r>
            <a:r>
              <a:rPr lang="en-GB" dirty="0" err="1">
                <a:solidFill>
                  <a:schemeClr val="tx1"/>
                </a:solidFill>
                <a:latin typeface="Calibri" pitchFamily="34" charset="0"/>
                <a:cs typeface="Calibri" pitchFamily="34" charset="0"/>
              </a:rPr>
              <a:t>temporary_distance</a:t>
            </a:r>
            <a:r>
              <a:rPr lang="en-GB" dirty="0">
                <a:solidFill>
                  <a:schemeClr val="tx1"/>
                </a:solidFill>
                <a:latin typeface="Calibri" pitchFamily="34" charset="0"/>
                <a:cs typeface="Calibri" pitchFamily="34" charset="0"/>
              </a:rPr>
              <a:t> &lt; distance[N]  </a:t>
            </a:r>
          </a:p>
          <a:p>
            <a:pPr marL="139700" indent="0">
              <a:buNone/>
            </a:pPr>
            <a:r>
              <a:rPr lang="en-GB" dirty="0">
                <a:solidFill>
                  <a:schemeClr val="tx1"/>
                </a:solidFill>
                <a:latin typeface="Calibri" pitchFamily="34" charset="0"/>
                <a:cs typeface="Calibri" pitchFamily="34" charset="0"/>
              </a:rPr>
              <a:t>                distance[N] := </a:t>
            </a:r>
            <a:r>
              <a:rPr lang="en-GB" dirty="0" err="1">
                <a:solidFill>
                  <a:schemeClr val="tx1"/>
                </a:solidFill>
                <a:latin typeface="Calibri" pitchFamily="34" charset="0"/>
                <a:cs typeface="Calibri" pitchFamily="34" charset="0"/>
              </a:rPr>
              <a:t>temporary_distance</a:t>
            </a:r>
            <a:r>
              <a:rPr lang="en-GB" dirty="0">
                <a:solidFill>
                  <a:schemeClr val="tx1"/>
                </a:solidFill>
                <a:latin typeface="Calibri" pitchFamily="34" charset="0"/>
                <a:cs typeface="Calibri" pitchFamily="34" charset="0"/>
              </a:rPr>
              <a:t>  </a:t>
            </a:r>
          </a:p>
          <a:p>
            <a:r>
              <a:rPr lang="en-GB" dirty="0">
                <a:solidFill>
                  <a:schemeClr val="tx1"/>
                </a:solidFill>
                <a:latin typeface="Calibri" pitchFamily="34" charset="0"/>
                <a:cs typeface="Calibri" pitchFamily="34" charset="0"/>
              </a:rPr>
              <a:t>                </a:t>
            </a:r>
            <a:endParaRPr b="1" dirty="0">
              <a:solidFill>
                <a:schemeClr val="tx1"/>
              </a:solidFill>
              <a:latin typeface="Calibri" pitchFamily="34" charset="0"/>
              <a:cs typeface="Calibri" pitchFamily="34"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80783C26-0B1B-4941-9B95-8488ACD63F9A}" type="datetime1">
              <a:rPr lang="en-US" smtClean="0"/>
              <a:t>6/21/24</a:t>
            </a:fld>
            <a:endParaRPr lang="en-US"/>
          </a:p>
        </p:txBody>
      </p:sp>
    </p:spTree>
    <p:extLst>
      <p:ext uri="{BB962C8B-B14F-4D97-AF65-F5344CB8AC3E}">
        <p14:creationId xmlns:p14="http://schemas.microsoft.com/office/powerpoint/2010/main" val="304807052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297454" y="0"/>
            <a:ext cx="8538073" cy="665825"/>
          </a:xfrm>
          <a:prstGeom prst="rect">
            <a:avLst/>
          </a:prstGeom>
          <a:noFill/>
          <a:ln>
            <a:noFill/>
          </a:ln>
        </p:spPr>
        <p:txBody>
          <a:bodyPr spcFirstLastPara="1" wrap="square" lIns="68575" tIns="34275" rIns="68575" bIns="34275" anchor="ctr" anchorCtr="0">
            <a:noAutofit/>
          </a:bodyPr>
          <a:lstStyle/>
          <a:p>
            <a:pPr lvl="0"/>
            <a:endParaRPr sz="3200" b="1" dirty="0">
              <a:latin typeface="Times New Roman" pitchFamily="18" charset="0"/>
              <a:cs typeface="Times New Roman" pitchFamily="18" charset="0"/>
            </a:endParaRPr>
          </a:p>
        </p:txBody>
      </p:sp>
      <p:sp>
        <p:nvSpPr>
          <p:cNvPr id="137" name="Google Shape;137;p21"/>
          <p:cNvSpPr txBox="1">
            <a:spLocks noGrp="1"/>
          </p:cNvSpPr>
          <p:nvPr>
            <p:ph type="body" idx="1"/>
          </p:nvPr>
        </p:nvSpPr>
        <p:spPr>
          <a:xfrm>
            <a:off x="115410" y="594804"/>
            <a:ext cx="8703155" cy="4131431"/>
          </a:xfrm>
          <a:prstGeom prst="rect">
            <a:avLst/>
          </a:prstGeom>
          <a:noFill/>
          <a:ln>
            <a:noFill/>
          </a:ln>
        </p:spPr>
        <p:txBody>
          <a:bodyPr spcFirstLastPara="1" wrap="square" lIns="68575" tIns="34275" rIns="68575" bIns="34275" anchor="t" anchorCtr="0">
            <a:noAutofit/>
          </a:bodyPr>
          <a:lstStyle/>
          <a:p>
            <a:r>
              <a:rPr lang="en-GB" sz="2400" dirty="0">
                <a:solidFill>
                  <a:schemeClr val="tx1"/>
                </a:solidFill>
                <a:latin typeface="Calibri" pitchFamily="34" charset="0"/>
                <a:cs typeface="Calibri" pitchFamily="34" charset="0"/>
              </a:rPr>
              <a:t>previous[N] := Q   </a:t>
            </a:r>
          </a:p>
          <a:p>
            <a:r>
              <a:rPr lang="en-GB" sz="2400" dirty="0">
                <a:solidFill>
                  <a:schemeClr val="tx1"/>
                </a:solidFill>
                <a:latin typeface="Calibri" pitchFamily="34" charset="0"/>
                <a:cs typeface="Calibri" pitchFamily="34" charset="0"/>
              </a:rPr>
              <a:t>    // returning the final list of distance  </a:t>
            </a:r>
          </a:p>
          <a:p>
            <a:r>
              <a:rPr lang="en-GB" sz="2400" dirty="0">
                <a:solidFill>
                  <a:schemeClr val="tx1"/>
                </a:solidFill>
                <a:latin typeface="Calibri" pitchFamily="34" charset="0"/>
                <a:cs typeface="Calibri" pitchFamily="34" charset="0"/>
              </a:rPr>
              <a:t>    </a:t>
            </a:r>
            <a:r>
              <a:rPr lang="en-GB" sz="2400" b="1" dirty="0">
                <a:solidFill>
                  <a:schemeClr val="tx1"/>
                </a:solidFill>
                <a:latin typeface="Calibri" pitchFamily="34" charset="0"/>
                <a:cs typeface="Calibri" pitchFamily="34" charset="0"/>
              </a:rPr>
              <a:t>return</a:t>
            </a:r>
            <a:r>
              <a:rPr lang="en-GB" sz="2400" dirty="0">
                <a:solidFill>
                  <a:schemeClr val="tx1"/>
                </a:solidFill>
                <a:latin typeface="Calibri" pitchFamily="34" charset="0"/>
                <a:cs typeface="Calibri" pitchFamily="34" charset="0"/>
              </a:rPr>
              <a:t> distance[], previous[]  </a:t>
            </a:r>
          </a:p>
          <a:p>
            <a:endParaRPr lang="en-GB" sz="2400" dirty="0">
              <a:solidFill>
                <a:schemeClr val="tx1"/>
              </a:solidFill>
              <a:latin typeface="Calibri" pitchFamily="34" charset="0"/>
              <a:cs typeface="Calibri" pitchFamily="34" charset="0"/>
            </a:endParaRPr>
          </a:p>
          <a:p>
            <a:pPr marL="139700" indent="0">
              <a:buNone/>
            </a:pPr>
            <a:endParaRPr lang="en-GB" sz="2400" b="1" dirty="0">
              <a:solidFill>
                <a:schemeClr val="tx1"/>
              </a:solidFill>
              <a:latin typeface="Calibri" pitchFamily="34" charset="0"/>
              <a:cs typeface="Calibri" pitchFamily="34" charset="0"/>
            </a:endParaRPr>
          </a:p>
          <a:p>
            <a:endParaRPr sz="2400" dirty="0">
              <a:latin typeface="Times New Roman" pitchFamily="18" charset="0"/>
              <a:cs typeface="Times New Roman" pitchFamily="18"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3A804950-3EC4-45CF-8A87-9B28ADACE1AA}" type="datetime1">
              <a:rPr lang="en-US" smtClean="0"/>
              <a:t>6/21/24</a:t>
            </a:fld>
            <a:endParaRPr lang="en-US"/>
          </a:p>
        </p:txBody>
      </p:sp>
    </p:spTree>
    <p:extLst>
      <p:ext uri="{BB962C8B-B14F-4D97-AF65-F5344CB8AC3E}">
        <p14:creationId xmlns:p14="http://schemas.microsoft.com/office/powerpoint/2010/main" val="130770510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297454" y="1"/>
            <a:ext cx="8538073" cy="585926"/>
          </a:xfrm>
          <a:prstGeom prst="rect">
            <a:avLst/>
          </a:prstGeom>
          <a:noFill/>
          <a:ln>
            <a:noFill/>
          </a:ln>
        </p:spPr>
        <p:txBody>
          <a:bodyPr spcFirstLastPara="1" wrap="square" lIns="68575" tIns="34275" rIns="68575" bIns="34275" anchor="ctr" anchorCtr="0">
            <a:noAutofit/>
          </a:bodyPr>
          <a:lstStyle/>
          <a:p>
            <a:r>
              <a:rPr lang="en-US" sz="3200" b="1" dirty="0"/>
              <a:t>Illustration:</a:t>
            </a:r>
            <a:endParaRPr sz="3200" b="1" dirty="0">
              <a:latin typeface="Times New Roman" pitchFamily="18" charset="0"/>
              <a:cs typeface="Times New Roman" pitchFamily="18" charset="0"/>
            </a:endParaRPr>
          </a:p>
        </p:txBody>
      </p:sp>
      <p:sp>
        <p:nvSpPr>
          <p:cNvPr id="137" name="Google Shape;137;p21"/>
          <p:cNvSpPr txBox="1">
            <a:spLocks noGrp="1"/>
          </p:cNvSpPr>
          <p:nvPr>
            <p:ph type="body" idx="1"/>
          </p:nvPr>
        </p:nvSpPr>
        <p:spPr>
          <a:xfrm>
            <a:off x="297455" y="526774"/>
            <a:ext cx="8521110" cy="4116247"/>
          </a:xfrm>
          <a:prstGeom prst="rect">
            <a:avLst/>
          </a:prstGeom>
          <a:noFill/>
          <a:ln>
            <a:noFill/>
          </a:ln>
        </p:spPr>
        <p:txBody>
          <a:bodyPr spcFirstLastPara="1" wrap="square" lIns="68575" tIns="34275" rIns="68575" bIns="34275" anchor="t" anchorCtr="0">
            <a:noAutofit/>
          </a:bodyPr>
          <a:lstStyle/>
          <a:p>
            <a:pPr fontAlgn="base"/>
            <a:r>
              <a:rPr lang="en-GB" dirty="0">
                <a:solidFill>
                  <a:schemeClr val="tx1"/>
                </a:solidFill>
                <a:latin typeface="Calibri" pitchFamily="34" charset="0"/>
                <a:cs typeface="Calibri" pitchFamily="34" charset="0"/>
              </a:rPr>
              <a:t>We use a </a:t>
            </a:r>
            <a:r>
              <a:rPr lang="en-GB" dirty="0" err="1">
                <a:solidFill>
                  <a:schemeClr val="tx1"/>
                </a:solidFill>
                <a:latin typeface="Calibri" pitchFamily="34" charset="0"/>
                <a:cs typeface="Calibri" pitchFamily="34" charset="0"/>
              </a:rPr>
              <a:t>boolean</a:t>
            </a:r>
            <a:r>
              <a:rPr lang="en-GB" dirty="0">
                <a:solidFill>
                  <a:schemeClr val="tx1"/>
                </a:solidFill>
                <a:latin typeface="Calibri" pitchFamily="34" charset="0"/>
                <a:cs typeface="Calibri" pitchFamily="34" charset="0"/>
              </a:rPr>
              <a:t> array </a:t>
            </a:r>
            <a:r>
              <a:rPr lang="en-GB" dirty="0" err="1">
                <a:solidFill>
                  <a:schemeClr val="tx1"/>
                </a:solidFill>
                <a:latin typeface="Calibri" pitchFamily="34" charset="0"/>
                <a:cs typeface="Calibri" pitchFamily="34" charset="0"/>
              </a:rPr>
              <a:t>sptSet</a:t>
            </a:r>
            <a:r>
              <a:rPr lang="en-GB" dirty="0">
                <a:solidFill>
                  <a:schemeClr val="tx1"/>
                </a:solidFill>
                <a:latin typeface="Calibri" pitchFamily="34" charset="0"/>
                <a:cs typeface="Calibri" pitchFamily="34" charset="0"/>
              </a:rPr>
              <a:t>[] to represent the set of vertices included in SPT. If a value </a:t>
            </a:r>
            <a:r>
              <a:rPr lang="en-GB" dirty="0" err="1">
                <a:solidFill>
                  <a:schemeClr val="tx1"/>
                </a:solidFill>
                <a:latin typeface="Calibri" pitchFamily="34" charset="0"/>
                <a:cs typeface="Calibri" pitchFamily="34" charset="0"/>
              </a:rPr>
              <a:t>sptSet</a:t>
            </a:r>
            <a:r>
              <a:rPr lang="en-GB" dirty="0">
                <a:solidFill>
                  <a:schemeClr val="tx1"/>
                </a:solidFill>
                <a:latin typeface="Calibri" pitchFamily="34" charset="0"/>
                <a:cs typeface="Calibri" pitchFamily="34" charset="0"/>
              </a:rPr>
              <a:t>[v] is true, then vertex v is included in SPT, otherwise not. Array </a:t>
            </a:r>
            <a:r>
              <a:rPr lang="en-GB" dirty="0" err="1">
                <a:solidFill>
                  <a:schemeClr val="tx1"/>
                </a:solidFill>
                <a:latin typeface="Calibri" pitchFamily="34" charset="0"/>
                <a:cs typeface="Calibri" pitchFamily="34" charset="0"/>
              </a:rPr>
              <a:t>dist</a:t>
            </a:r>
            <a:r>
              <a:rPr lang="en-GB" dirty="0">
                <a:solidFill>
                  <a:schemeClr val="tx1"/>
                </a:solidFill>
                <a:latin typeface="Calibri" pitchFamily="34" charset="0"/>
                <a:cs typeface="Calibri" pitchFamily="34" charset="0"/>
              </a:rPr>
              <a:t>[] is used to store the shortest distance values of all vertices.</a:t>
            </a:r>
          </a:p>
          <a:p>
            <a:pPr fontAlgn="base"/>
            <a:r>
              <a:rPr lang="en-GB" i="1" dirty="0">
                <a:solidFill>
                  <a:schemeClr val="tx1"/>
                </a:solidFill>
                <a:latin typeface="Calibri" pitchFamily="34" charset="0"/>
                <a:cs typeface="Calibri" pitchFamily="34" charset="0"/>
              </a:rPr>
              <a:t>To understand the </a:t>
            </a:r>
            <a:r>
              <a:rPr lang="en-GB" i="1" dirty="0" err="1">
                <a:solidFill>
                  <a:schemeClr val="tx1"/>
                </a:solidFill>
                <a:latin typeface="Calibri" pitchFamily="34" charset="0"/>
                <a:cs typeface="Calibri" pitchFamily="34" charset="0"/>
              </a:rPr>
              <a:t>Dijkstra’s</a:t>
            </a:r>
            <a:r>
              <a:rPr lang="en-GB" i="1" dirty="0">
                <a:solidFill>
                  <a:schemeClr val="tx1"/>
                </a:solidFill>
                <a:latin typeface="Calibri" pitchFamily="34" charset="0"/>
                <a:cs typeface="Calibri" pitchFamily="34" charset="0"/>
              </a:rPr>
              <a:t> Algorithm lets take a graph and find the shortest path from source to all nodes.</a:t>
            </a:r>
          </a:p>
          <a:p>
            <a:pPr fontAlgn="base"/>
            <a:r>
              <a:rPr lang="en-GB" i="1" dirty="0">
                <a:solidFill>
                  <a:schemeClr val="tx1"/>
                </a:solidFill>
                <a:latin typeface="Calibri" pitchFamily="34" charset="0"/>
                <a:cs typeface="Calibri" pitchFamily="34" charset="0"/>
              </a:rPr>
              <a:t>Consider below graph and </a:t>
            </a:r>
            <a:r>
              <a:rPr lang="en-GB" b="1" i="1" dirty="0" err="1">
                <a:solidFill>
                  <a:schemeClr val="tx1"/>
                </a:solidFill>
                <a:latin typeface="Calibri" pitchFamily="34" charset="0"/>
                <a:cs typeface="Calibri" pitchFamily="34" charset="0"/>
              </a:rPr>
              <a:t>src</a:t>
            </a:r>
            <a:r>
              <a:rPr lang="en-GB" b="1" i="1" dirty="0">
                <a:solidFill>
                  <a:schemeClr val="tx1"/>
                </a:solidFill>
                <a:latin typeface="Calibri" pitchFamily="34" charset="0"/>
                <a:cs typeface="Calibri" pitchFamily="34" charset="0"/>
              </a:rPr>
              <a:t> = 0</a:t>
            </a:r>
            <a:endParaRPr lang="en-GB" i="1" dirty="0">
              <a:solidFill>
                <a:schemeClr val="tx1"/>
              </a:solidFill>
              <a:latin typeface="Calibri" pitchFamily="34" charset="0"/>
              <a:cs typeface="Calibri" pitchFamily="34" charset="0"/>
            </a:endParaRPr>
          </a:p>
          <a:p>
            <a:pPr marL="139700" indent="0">
              <a:buNone/>
            </a:pPr>
            <a:endParaRPr lang="en-US" dirty="0">
              <a:solidFill>
                <a:schemeClr val="tx1"/>
              </a:solidFill>
              <a:latin typeface="Calibri" pitchFamily="34" charset="0"/>
              <a:cs typeface="Calibri" pitchFamily="34"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288F25A7-80F3-4D1B-90A1-314858C7005D}" type="datetime1">
              <a:rPr lang="en-US" smtClean="0"/>
              <a:t>6/21/24</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7587" y="2454965"/>
            <a:ext cx="5517460" cy="2312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150290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1"/>
          <p:cNvSpPr txBox="1">
            <a:spLocks noGrp="1"/>
          </p:cNvSpPr>
          <p:nvPr>
            <p:ph type="body" idx="1"/>
          </p:nvPr>
        </p:nvSpPr>
        <p:spPr>
          <a:xfrm>
            <a:off x="297455" y="188843"/>
            <a:ext cx="8521110" cy="4372139"/>
          </a:xfrm>
          <a:prstGeom prst="rect">
            <a:avLst/>
          </a:prstGeom>
          <a:noFill/>
          <a:ln>
            <a:noFill/>
          </a:ln>
        </p:spPr>
        <p:txBody>
          <a:bodyPr spcFirstLastPara="1" wrap="square" lIns="68575" tIns="34275" rIns="68575" bIns="34275" anchor="t" anchorCtr="0">
            <a:noAutofit/>
          </a:bodyPr>
          <a:lstStyle/>
          <a:p>
            <a:pPr marL="139700" indent="0" fontAlgn="base">
              <a:buNone/>
            </a:pPr>
            <a:r>
              <a:rPr lang="en-GB" sz="1600" b="1" dirty="0">
                <a:latin typeface="Calibri" pitchFamily="34" charset="0"/>
                <a:cs typeface="Calibri" pitchFamily="34" charset="0"/>
              </a:rPr>
              <a:t>Step 1:</a:t>
            </a:r>
          </a:p>
          <a:p>
            <a:pPr fontAlgn="base"/>
            <a:r>
              <a:rPr lang="en-GB" sz="1600" i="1" dirty="0">
                <a:solidFill>
                  <a:schemeClr val="tx1"/>
                </a:solidFill>
                <a:latin typeface="Calibri" pitchFamily="34" charset="0"/>
                <a:cs typeface="Calibri" pitchFamily="34" charset="0"/>
              </a:rPr>
              <a:t>The set </a:t>
            </a:r>
            <a:r>
              <a:rPr lang="en-GB" sz="1600" b="1" i="1" dirty="0" err="1">
                <a:solidFill>
                  <a:schemeClr val="tx1"/>
                </a:solidFill>
                <a:latin typeface="Calibri" pitchFamily="34" charset="0"/>
                <a:cs typeface="Calibri" pitchFamily="34" charset="0"/>
              </a:rPr>
              <a:t>sptSet</a:t>
            </a:r>
            <a:r>
              <a:rPr lang="en-GB" sz="1600" i="1" dirty="0">
                <a:solidFill>
                  <a:schemeClr val="tx1"/>
                </a:solidFill>
                <a:latin typeface="Calibri" pitchFamily="34" charset="0"/>
                <a:cs typeface="Calibri" pitchFamily="34" charset="0"/>
              </a:rPr>
              <a:t> is initially empty and distances assigned to vertices are {0, INF, INF, INF, INF, INF, INF, INF} where </a:t>
            </a:r>
            <a:r>
              <a:rPr lang="en-GB" sz="1600" b="1" i="1" dirty="0">
                <a:solidFill>
                  <a:schemeClr val="tx1"/>
                </a:solidFill>
                <a:latin typeface="Calibri" pitchFamily="34" charset="0"/>
                <a:cs typeface="Calibri" pitchFamily="34" charset="0"/>
              </a:rPr>
              <a:t>INF</a:t>
            </a:r>
            <a:r>
              <a:rPr lang="en-GB" sz="1600" i="1" dirty="0">
                <a:solidFill>
                  <a:schemeClr val="tx1"/>
                </a:solidFill>
                <a:latin typeface="Calibri" pitchFamily="34" charset="0"/>
                <a:cs typeface="Calibri" pitchFamily="34" charset="0"/>
              </a:rPr>
              <a:t> indicates infinite. </a:t>
            </a:r>
          </a:p>
          <a:p>
            <a:pPr fontAlgn="base"/>
            <a:r>
              <a:rPr lang="en-GB" sz="1600" i="1" dirty="0">
                <a:solidFill>
                  <a:schemeClr val="tx1"/>
                </a:solidFill>
                <a:latin typeface="Calibri" pitchFamily="34" charset="0"/>
                <a:cs typeface="Calibri" pitchFamily="34" charset="0"/>
              </a:rPr>
              <a:t>Now pick the vertex with a minimum distance value. The vertex 0 is picked, include it in </a:t>
            </a:r>
            <a:r>
              <a:rPr lang="en-GB" sz="1600" i="1" dirty="0" err="1">
                <a:solidFill>
                  <a:schemeClr val="tx1"/>
                </a:solidFill>
                <a:latin typeface="Calibri" pitchFamily="34" charset="0"/>
                <a:cs typeface="Calibri" pitchFamily="34" charset="0"/>
              </a:rPr>
              <a:t>sptSet</a:t>
            </a:r>
            <a:r>
              <a:rPr lang="en-GB" sz="1600" i="1" dirty="0">
                <a:solidFill>
                  <a:schemeClr val="tx1"/>
                </a:solidFill>
                <a:latin typeface="Calibri" pitchFamily="34" charset="0"/>
                <a:cs typeface="Calibri" pitchFamily="34" charset="0"/>
              </a:rPr>
              <a:t>. So </a:t>
            </a:r>
            <a:r>
              <a:rPr lang="en-GB" sz="1600" i="1" dirty="0" err="1">
                <a:solidFill>
                  <a:schemeClr val="tx1"/>
                </a:solidFill>
                <a:latin typeface="Calibri" pitchFamily="34" charset="0"/>
                <a:cs typeface="Calibri" pitchFamily="34" charset="0"/>
              </a:rPr>
              <a:t>sptSet</a:t>
            </a:r>
            <a:r>
              <a:rPr lang="en-GB" sz="1600" i="1" dirty="0">
                <a:solidFill>
                  <a:schemeClr val="tx1"/>
                </a:solidFill>
                <a:latin typeface="Calibri" pitchFamily="34" charset="0"/>
                <a:cs typeface="Calibri" pitchFamily="34" charset="0"/>
              </a:rPr>
              <a:t> becomes {0}. After including 0 to </a:t>
            </a:r>
            <a:r>
              <a:rPr lang="en-GB" sz="1600" i="1" dirty="0" err="1">
                <a:solidFill>
                  <a:schemeClr val="tx1"/>
                </a:solidFill>
                <a:latin typeface="Calibri" pitchFamily="34" charset="0"/>
                <a:cs typeface="Calibri" pitchFamily="34" charset="0"/>
              </a:rPr>
              <a:t>sptSet</a:t>
            </a:r>
            <a:r>
              <a:rPr lang="en-GB" sz="1600" i="1" dirty="0">
                <a:solidFill>
                  <a:schemeClr val="tx1"/>
                </a:solidFill>
                <a:latin typeface="Calibri" pitchFamily="34" charset="0"/>
                <a:cs typeface="Calibri" pitchFamily="34" charset="0"/>
              </a:rPr>
              <a:t>, update distance values of its adjacent vertices. </a:t>
            </a:r>
          </a:p>
          <a:p>
            <a:pPr fontAlgn="base"/>
            <a:r>
              <a:rPr lang="en-GB" sz="1600" i="1" dirty="0">
                <a:solidFill>
                  <a:schemeClr val="tx1"/>
                </a:solidFill>
                <a:latin typeface="Calibri" pitchFamily="34" charset="0"/>
                <a:cs typeface="Calibri" pitchFamily="34" charset="0"/>
              </a:rPr>
              <a:t>Adjacent vertices of 0 are 1 and 7. The distance values of 1 and 7 are updated as 4 and 8. </a:t>
            </a:r>
          </a:p>
          <a:p>
            <a:pPr fontAlgn="base"/>
            <a:r>
              <a:rPr lang="en-GB" sz="1600" i="1" dirty="0">
                <a:solidFill>
                  <a:schemeClr val="tx1"/>
                </a:solidFill>
                <a:latin typeface="Calibri" pitchFamily="34" charset="0"/>
                <a:cs typeface="Calibri" pitchFamily="34" charset="0"/>
              </a:rPr>
              <a:t>The following </a:t>
            </a:r>
            <a:r>
              <a:rPr lang="en-GB" sz="1600" i="1" dirty="0" err="1">
                <a:solidFill>
                  <a:schemeClr val="tx1"/>
                </a:solidFill>
                <a:latin typeface="Calibri" pitchFamily="34" charset="0"/>
                <a:cs typeface="Calibri" pitchFamily="34" charset="0"/>
              </a:rPr>
              <a:t>subgraph</a:t>
            </a:r>
            <a:r>
              <a:rPr lang="en-GB" sz="1600" i="1" dirty="0">
                <a:solidFill>
                  <a:schemeClr val="tx1"/>
                </a:solidFill>
                <a:latin typeface="Calibri" pitchFamily="34" charset="0"/>
                <a:cs typeface="Calibri" pitchFamily="34" charset="0"/>
              </a:rPr>
              <a:t> shows vertices and their distance values, only the vertices with finite distance values are shown. The vertices included in SPT are shown in </a:t>
            </a:r>
            <a:r>
              <a:rPr lang="en-GB" sz="1600" b="1" i="1" dirty="0">
                <a:solidFill>
                  <a:schemeClr val="tx1"/>
                </a:solidFill>
                <a:latin typeface="Calibri" pitchFamily="34" charset="0"/>
                <a:cs typeface="Calibri" pitchFamily="34" charset="0"/>
              </a:rPr>
              <a:t>green</a:t>
            </a:r>
            <a:r>
              <a:rPr lang="en-GB" sz="1600" i="1" dirty="0">
                <a:solidFill>
                  <a:schemeClr val="tx1"/>
                </a:solidFill>
                <a:latin typeface="Calibri" pitchFamily="34" charset="0"/>
                <a:cs typeface="Calibri" pitchFamily="34" charset="0"/>
              </a:rPr>
              <a:t> colour.</a:t>
            </a:r>
          </a:p>
          <a:p>
            <a:br>
              <a:rPr lang="en-GB" sz="1600" dirty="0">
                <a:solidFill>
                  <a:schemeClr val="tx1"/>
                </a:solidFill>
                <a:latin typeface="Calibri" pitchFamily="34" charset="0"/>
                <a:cs typeface="Calibri" pitchFamily="34" charset="0"/>
              </a:rPr>
            </a:br>
            <a:endParaRPr sz="1600" dirty="0">
              <a:solidFill>
                <a:schemeClr val="tx1"/>
              </a:solidFill>
              <a:latin typeface="Calibri" pitchFamily="34" charset="0"/>
              <a:cs typeface="Calibri" pitchFamily="34"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830F6E1C-B946-482C-9DA5-DC783E400E19}" type="datetime1">
              <a:rPr lang="en-US" smtClean="0"/>
              <a:t>6/21/24</a:t>
            </a:fld>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3357" y="2872409"/>
            <a:ext cx="2428460" cy="1779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1502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187286" y="0"/>
            <a:ext cx="8725359" cy="861134"/>
          </a:xfrm>
          <a:prstGeom prst="rect">
            <a:avLst/>
          </a:prstGeom>
          <a:noFill/>
          <a:ln>
            <a:noFill/>
          </a:ln>
        </p:spPr>
        <p:txBody>
          <a:bodyPr spcFirstLastPara="1" wrap="square" lIns="68575" tIns="34275" rIns="68575" bIns="34275" anchor="ctr" anchorCtr="0">
            <a:noAutofit/>
          </a:bodyPr>
          <a:lstStyle/>
          <a:p>
            <a:br>
              <a:rPr lang="en-US" dirty="0"/>
            </a:br>
            <a:br>
              <a:rPr lang="en-US" b="1" dirty="0"/>
            </a:br>
            <a:endParaRPr dirty="0"/>
          </a:p>
        </p:txBody>
      </p:sp>
      <p:sp>
        <p:nvSpPr>
          <p:cNvPr id="95" name="Google Shape;95;p17"/>
          <p:cNvSpPr txBox="1">
            <a:spLocks noGrp="1"/>
          </p:cNvSpPr>
          <p:nvPr>
            <p:ph type="body" idx="1"/>
          </p:nvPr>
        </p:nvSpPr>
        <p:spPr>
          <a:xfrm>
            <a:off x="253389" y="896645"/>
            <a:ext cx="8637224" cy="3870630"/>
          </a:xfrm>
          <a:prstGeom prst="rect">
            <a:avLst/>
          </a:prstGeom>
          <a:noFill/>
          <a:ln>
            <a:noFill/>
          </a:ln>
        </p:spPr>
        <p:txBody>
          <a:bodyPr spcFirstLastPara="1" wrap="square" lIns="68575" tIns="34275" rIns="68575" bIns="34275" anchor="t" anchorCtr="0">
            <a:noAutofit/>
          </a:bodyPr>
          <a:lstStyle/>
          <a:p>
            <a:r>
              <a:rPr lang="en-GB" sz="2000" b="1" dirty="0">
                <a:solidFill>
                  <a:schemeClr val="tx1"/>
                </a:solidFill>
                <a:latin typeface="Times New Roman" pitchFamily="18" charset="0"/>
                <a:cs typeface="Times New Roman" pitchFamily="18" charset="0"/>
              </a:rPr>
              <a:t>Selection:- </a:t>
            </a:r>
            <a:r>
              <a:rPr lang="en-GB" sz="2000" dirty="0">
                <a:solidFill>
                  <a:schemeClr val="tx1"/>
                </a:solidFill>
                <a:latin typeface="Times New Roman" pitchFamily="18" charset="0"/>
                <a:cs typeface="Times New Roman" pitchFamily="18" charset="0"/>
              </a:rPr>
              <a:t>Function, that selects an input from a[] and removes it. The selected input’s value is assigned to x.</a:t>
            </a:r>
          </a:p>
          <a:p>
            <a:r>
              <a:rPr lang="en-GB" sz="2000" b="1" dirty="0">
                <a:solidFill>
                  <a:schemeClr val="tx1"/>
                </a:solidFill>
                <a:latin typeface="Times New Roman" pitchFamily="18" charset="0"/>
                <a:cs typeface="Times New Roman" pitchFamily="18" charset="0"/>
              </a:rPr>
              <a:t>Feasible:- </a:t>
            </a:r>
            <a:r>
              <a:rPr lang="en-GB" sz="2000" dirty="0">
                <a:solidFill>
                  <a:schemeClr val="tx1"/>
                </a:solidFill>
                <a:latin typeface="Times New Roman" pitchFamily="18" charset="0"/>
                <a:cs typeface="Times New Roman" pitchFamily="18" charset="0"/>
              </a:rPr>
              <a:t>Boolean-valued function that determines whether x can be included into the solution vector.</a:t>
            </a:r>
          </a:p>
          <a:p>
            <a:r>
              <a:rPr lang="en-GB" sz="2000" b="1" dirty="0">
                <a:solidFill>
                  <a:schemeClr val="tx1"/>
                </a:solidFill>
                <a:latin typeface="Times New Roman" pitchFamily="18" charset="0"/>
                <a:cs typeface="Times New Roman" pitchFamily="18" charset="0"/>
              </a:rPr>
              <a:t>Union:- </a:t>
            </a:r>
            <a:r>
              <a:rPr lang="en-GB" sz="2000" dirty="0">
                <a:solidFill>
                  <a:schemeClr val="tx1"/>
                </a:solidFill>
                <a:latin typeface="Times New Roman" pitchFamily="18" charset="0"/>
                <a:cs typeface="Times New Roman" pitchFamily="18" charset="0"/>
              </a:rPr>
              <a:t>function that combines x with solution and updates the objective function.</a:t>
            </a:r>
          </a:p>
        </p:txBody>
      </p:sp>
      <p:sp>
        <p:nvSpPr>
          <p:cNvPr id="98" name="Google Shape;98;p17"/>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888888"/>
                </a:solidFill>
                <a:latin typeface="Times New Roman"/>
                <a:ea typeface="Times New Roman"/>
                <a:cs typeface="Times New Roman"/>
                <a:sym typeface="Times New Roman"/>
              </a:rPr>
              <a:t>Slide No. </a:t>
            </a:r>
            <a:endParaRPr sz="1200" b="0" i="0" u="none" strike="noStrike" cap="none" dirty="0">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3895399B-0C03-4F74-86F6-9130CC0279E3}" type="datetime1">
              <a:rPr lang="en-US" smtClean="0"/>
              <a:t>6/21/24</a:t>
            </a:fld>
            <a:endParaRPr lang="en-US"/>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8</a:t>
            </a:fld>
            <a:endParaRPr lang="en-US"/>
          </a:p>
        </p:txBody>
      </p:sp>
    </p:spTree>
    <p:extLst>
      <p:ext uri="{BB962C8B-B14F-4D97-AF65-F5344CB8AC3E}">
        <p14:creationId xmlns:p14="http://schemas.microsoft.com/office/powerpoint/2010/main" val="282914307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1"/>
          <p:cNvSpPr txBox="1">
            <a:spLocks noGrp="1"/>
          </p:cNvSpPr>
          <p:nvPr>
            <p:ph type="body" idx="1"/>
          </p:nvPr>
        </p:nvSpPr>
        <p:spPr>
          <a:xfrm>
            <a:off x="139148" y="119271"/>
            <a:ext cx="8679417" cy="4606966"/>
          </a:xfrm>
          <a:prstGeom prst="rect">
            <a:avLst/>
          </a:prstGeom>
          <a:noFill/>
          <a:ln>
            <a:noFill/>
          </a:ln>
        </p:spPr>
        <p:txBody>
          <a:bodyPr spcFirstLastPara="1" wrap="square" lIns="68575" tIns="34275" rIns="68575" bIns="34275" anchor="t" anchorCtr="0">
            <a:noAutofit/>
          </a:bodyPr>
          <a:lstStyle/>
          <a:p>
            <a:pPr fontAlgn="base"/>
            <a:r>
              <a:rPr lang="en-GB" sz="2000" b="1" i="1" dirty="0">
                <a:solidFill>
                  <a:schemeClr val="tx1"/>
                </a:solidFill>
                <a:latin typeface="Calibri" pitchFamily="34" charset="0"/>
                <a:cs typeface="Calibri" pitchFamily="34" charset="0"/>
              </a:rPr>
              <a:t>Step 2:</a:t>
            </a:r>
            <a:endParaRPr lang="en-GB" sz="2000" i="1" dirty="0">
              <a:solidFill>
                <a:schemeClr val="tx1"/>
              </a:solidFill>
              <a:latin typeface="Calibri" pitchFamily="34" charset="0"/>
              <a:cs typeface="Calibri" pitchFamily="34" charset="0"/>
            </a:endParaRPr>
          </a:p>
          <a:p>
            <a:pPr fontAlgn="base"/>
            <a:r>
              <a:rPr lang="en-GB" sz="2000" i="1" dirty="0">
                <a:solidFill>
                  <a:schemeClr val="tx1"/>
                </a:solidFill>
                <a:latin typeface="Calibri" pitchFamily="34" charset="0"/>
                <a:cs typeface="Calibri" pitchFamily="34" charset="0"/>
              </a:rPr>
              <a:t>Pick the vertex with minimum distance value and not already included in SPT (not in </a:t>
            </a:r>
            <a:r>
              <a:rPr lang="en-GB" sz="2000" i="1" dirty="0" err="1">
                <a:solidFill>
                  <a:schemeClr val="tx1"/>
                </a:solidFill>
                <a:latin typeface="Calibri" pitchFamily="34" charset="0"/>
                <a:cs typeface="Calibri" pitchFamily="34" charset="0"/>
              </a:rPr>
              <a:t>sptSET</a:t>
            </a:r>
            <a:r>
              <a:rPr lang="en-GB" sz="2000" i="1" dirty="0">
                <a:solidFill>
                  <a:schemeClr val="tx1"/>
                </a:solidFill>
                <a:latin typeface="Calibri" pitchFamily="34" charset="0"/>
                <a:cs typeface="Calibri" pitchFamily="34" charset="0"/>
              </a:rPr>
              <a:t>). The vertex 1 is picked and added to </a:t>
            </a:r>
            <a:r>
              <a:rPr lang="en-GB" sz="2000" i="1" dirty="0" err="1">
                <a:solidFill>
                  <a:schemeClr val="tx1"/>
                </a:solidFill>
                <a:latin typeface="Calibri" pitchFamily="34" charset="0"/>
                <a:cs typeface="Calibri" pitchFamily="34" charset="0"/>
              </a:rPr>
              <a:t>sptSet</a:t>
            </a:r>
            <a:r>
              <a:rPr lang="en-GB" sz="2000" i="1" dirty="0">
                <a:solidFill>
                  <a:schemeClr val="tx1"/>
                </a:solidFill>
                <a:latin typeface="Calibri" pitchFamily="34" charset="0"/>
                <a:cs typeface="Calibri" pitchFamily="34" charset="0"/>
              </a:rPr>
              <a:t>. </a:t>
            </a:r>
          </a:p>
          <a:p>
            <a:pPr fontAlgn="base"/>
            <a:r>
              <a:rPr lang="en-GB" sz="2000" i="1" dirty="0">
                <a:solidFill>
                  <a:schemeClr val="tx1"/>
                </a:solidFill>
                <a:latin typeface="Calibri" pitchFamily="34" charset="0"/>
                <a:cs typeface="Calibri" pitchFamily="34" charset="0"/>
              </a:rPr>
              <a:t>So </a:t>
            </a:r>
            <a:r>
              <a:rPr lang="en-GB" sz="2000" i="1" dirty="0" err="1">
                <a:solidFill>
                  <a:schemeClr val="tx1"/>
                </a:solidFill>
                <a:latin typeface="Calibri" pitchFamily="34" charset="0"/>
                <a:cs typeface="Calibri" pitchFamily="34" charset="0"/>
              </a:rPr>
              <a:t>sptSet</a:t>
            </a:r>
            <a:r>
              <a:rPr lang="en-GB" sz="2000" i="1" dirty="0">
                <a:solidFill>
                  <a:schemeClr val="tx1"/>
                </a:solidFill>
                <a:latin typeface="Calibri" pitchFamily="34" charset="0"/>
                <a:cs typeface="Calibri" pitchFamily="34" charset="0"/>
              </a:rPr>
              <a:t> now becomes {0, 1}. Update the distance values of adjacent vertices of 1. </a:t>
            </a:r>
          </a:p>
          <a:p>
            <a:pPr fontAlgn="base"/>
            <a:r>
              <a:rPr lang="en-GB" sz="2000" i="1" dirty="0">
                <a:solidFill>
                  <a:schemeClr val="tx1"/>
                </a:solidFill>
                <a:latin typeface="Calibri" pitchFamily="34" charset="0"/>
                <a:cs typeface="Calibri" pitchFamily="34" charset="0"/>
              </a:rPr>
              <a:t>The distance value of vertex 2 becomes </a:t>
            </a:r>
            <a:r>
              <a:rPr lang="en-GB" sz="2000" b="1" i="1" dirty="0">
                <a:solidFill>
                  <a:schemeClr val="tx1"/>
                </a:solidFill>
                <a:latin typeface="Calibri" pitchFamily="34" charset="0"/>
                <a:cs typeface="Calibri" pitchFamily="34" charset="0"/>
              </a:rPr>
              <a:t>12</a:t>
            </a:r>
            <a:r>
              <a:rPr lang="en-GB" sz="2000" i="1" dirty="0">
                <a:solidFill>
                  <a:schemeClr val="tx1"/>
                </a:solidFill>
                <a:latin typeface="Calibri" pitchFamily="34" charset="0"/>
                <a:cs typeface="Calibri" pitchFamily="34" charset="0"/>
              </a:rPr>
              <a:t>.</a:t>
            </a:r>
          </a:p>
          <a:p>
            <a:br>
              <a:rPr lang="en-GB" sz="2000" dirty="0">
                <a:solidFill>
                  <a:schemeClr val="tx1"/>
                </a:solidFill>
                <a:latin typeface="Calibri" pitchFamily="34" charset="0"/>
                <a:cs typeface="Calibri" pitchFamily="34" charset="0"/>
              </a:rPr>
            </a:br>
            <a:endParaRPr lang="en-GB" sz="2000" dirty="0">
              <a:solidFill>
                <a:schemeClr val="tx1"/>
              </a:solidFill>
              <a:latin typeface="Calibri" pitchFamily="34" charset="0"/>
              <a:cs typeface="Calibri" pitchFamily="34" charset="0"/>
            </a:endParaRPr>
          </a:p>
          <a:p>
            <a:endParaRPr sz="2400" dirty="0">
              <a:solidFill>
                <a:schemeClr val="tx1">
                  <a:lumMod val="85000"/>
                  <a:lumOff val="15000"/>
                </a:schemeClr>
              </a:solidFill>
              <a:latin typeface="Times New Roman" pitchFamily="18" charset="0"/>
              <a:cs typeface="Times New Roman" pitchFamily="18"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4D4B46F5-DD98-4633-8C6B-3F466BB79F56}" type="datetime1">
              <a:rPr lang="en-US" smtClean="0"/>
              <a:t>6/21/24</a:t>
            </a:fld>
            <a:endParaRPr 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4728" y="2444965"/>
            <a:ext cx="3060011" cy="2206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150290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1"/>
          <p:cNvSpPr txBox="1">
            <a:spLocks noGrp="1"/>
          </p:cNvSpPr>
          <p:nvPr>
            <p:ph type="body" idx="1"/>
          </p:nvPr>
        </p:nvSpPr>
        <p:spPr>
          <a:xfrm>
            <a:off x="297454" y="178904"/>
            <a:ext cx="8526949" cy="4588371"/>
          </a:xfrm>
          <a:prstGeom prst="rect">
            <a:avLst/>
          </a:prstGeom>
          <a:noFill/>
          <a:ln>
            <a:noFill/>
          </a:ln>
        </p:spPr>
        <p:txBody>
          <a:bodyPr spcFirstLastPara="1" wrap="square" lIns="68575" tIns="34275" rIns="68575" bIns="34275" anchor="t" anchorCtr="0">
            <a:noAutofit/>
          </a:bodyPr>
          <a:lstStyle/>
          <a:p>
            <a:pPr fontAlgn="base"/>
            <a:r>
              <a:rPr lang="en-GB" sz="2000" b="1" dirty="0">
                <a:solidFill>
                  <a:schemeClr val="tx1"/>
                </a:solidFill>
                <a:latin typeface="Calibri" pitchFamily="34" charset="0"/>
                <a:cs typeface="Calibri" pitchFamily="34" charset="0"/>
              </a:rPr>
              <a:t>Step 3: </a:t>
            </a:r>
            <a:endParaRPr lang="en-GB" sz="2000" dirty="0">
              <a:solidFill>
                <a:schemeClr val="tx1"/>
              </a:solidFill>
              <a:latin typeface="Calibri" pitchFamily="34" charset="0"/>
              <a:cs typeface="Calibri" pitchFamily="34" charset="0"/>
            </a:endParaRPr>
          </a:p>
          <a:p>
            <a:pPr fontAlgn="base"/>
            <a:r>
              <a:rPr lang="en-GB" sz="2000" dirty="0">
                <a:solidFill>
                  <a:schemeClr val="tx1"/>
                </a:solidFill>
                <a:latin typeface="Calibri" pitchFamily="34" charset="0"/>
                <a:cs typeface="Calibri" pitchFamily="34" charset="0"/>
              </a:rPr>
              <a:t>Pick the vertex with minimum distance value and not already included in SPT (not in </a:t>
            </a:r>
            <a:r>
              <a:rPr lang="en-GB" sz="2000" dirty="0" err="1">
                <a:solidFill>
                  <a:schemeClr val="tx1"/>
                </a:solidFill>
                <a:latin typeface="Calibri" pitchFamily="34" charset="0"/>
                <a:cs typeface="Calibri" pitchFamily="34" charset="0"/>
              </a:rPr>
              <a:t>sptSET</a:t>
            </a:r>
            <a:r>
              <a:rPr lang="en-GB" sz="2000" dirty="0">
                <a:solidFill>
                  <a:schemeClr val="tx1"/>
                </a:solidFill>
                <a:latin typeface="Calibri" pitchFamily="34" charset="0"/>
                <a:cs typeface="Calibri" pitchFamily="34" charset="0"/>
              </a:rPr>
              <a:t>). Vertex 7 is picked. So </a:t>
            </a:r>
            <a:r>
              <a:rPr lang="en-GB" sz="2000" dirty="0" err="1">
                <a:solidFill>
                  <a:schemeClr val="tx1"/>
                </a:solidFill>
                <a:latin typeface="Calibri" pitchFamily="34" charset="0"/>
                <a:cs typeface="Calibri" pitchFamily="34" charset="0"/>
              </a:rPr>
              <a:t>sptSet</a:t>
            </a:r>
            <a:r>
              <a:rPr lang="en-GB" sz="2000" dirty="0">
                <a:solidFill>
                  <a:schemeClr val="tx1"/>
                </a:solidFill>
                <a:latin typeface="Calibri" pitchFamily="34" charset="0"/>
                <a:cs typeface="Calibri" pitchFamily="34" charset="0"/>
              </a:rPr>
              <a:t> now becomes </a:t>
            </a:r>
            <a:r>
              <a:rPr lang="en-GB" sz="2000" b="1" dirty="0">
                <a:solidFill>
                  <a:schemeClr val="tx1"/>
                </a:solidFill>
                <a:latin typeface="Calibri" pitchFamily="34" charset="0"/>
                <a:cs typeface="Calibri" pitchFamily="34" charset="0"/>
              </a:rPr>
              <a:t>{0, 1, 7}.</a:t>
            </a:r>
            <a:r>
              <a:rPr lang="en-GB" sz="2000" dirty="0">
                <a:solidFill>
                  <a:schemeClr val="tx1"/>
                </a:solidFill>
                <a:latin typeface="Calibri" pitchFamily="34" charset="0"/>
                <a:cs typeface="Calibri" pitchFamily="34" charset="0"/>
              </a:rPr>
              <a:t> </a:t>
            </a:r>
          </a:p>
          <a:p>
            <a:pPr fontAlgn="base"/>
            <a:r>
              <a:rPr lang="en-GB" sz="2000" dirty="0">
                <a:solidFill>
                  <a:schemeClr val="tx1"/>
                </a:solidFill>
                <a:latin typeface="Calibri" pitchFamily="34" charset="0"/>
                <a:cs typeface="Calibri" pitchFamily="34" charset="0"/>
              </a:rPr>
              <a:t>Update the distance values of adjacent vertices of 7. The distance value of vertex 6 and 8 becomes finite (</a:t>
            </a:r>
            <a:r>
              <a:rPr lang="en-GB" sz="2000" b="1" dirty="0">
                <a:solidFill>
                  <a:schemeClr val="tx1"/>
                </a:solidFill>
                <a:latin typeface="Calibri" pitchFamily="34" charset="0"/>
                <a:cs typeface="Calibri" pitchFamily="34" charset="0"/>
              </a:rPr>
              <a:t>15 and 9</a:t>
            </a:r>
            <a:r>
              <a:rPr lang="en-GB" sz="2000" dirty="0">
                <a:solidFill>
                  <a:schemeClr val="tx1"/>
                </a:solidFill>
                <a:latin typeface="Calibri" pitchFamily="34" charset="0"/>
                <a:cs typeface="Calibri" pitchFamily="34" charset="0"/>
              </a:rPr>
              <a:t> respectively). </a:t>
            </a:r>
          </a:p>
          <a:p>
            <a:br>
              <a:rPr lang="en-GB" sz="2400" dirty="0"/>
            </a:br>
            <a:endParaRPr sz="2400" dirty="0">
              <a:latin typeface="Times New Roman" pitchFamily="18" charset="0"/>
              <a:cs typeface="Times New Roman" pitchFamily="18"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7EF8BCCE-03F5-45EE-969F-046C60EFB8D6}" type="datetime1">
              <a:rPr lang="en-US" smtClean="0"/>
              <a:t>6/21/24</a:t>
            </a:fld>
            <a:endParaRPr lang="en-US"/>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4661" y="2107096"/>
            <a:ext cx="3263813" cy="2295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150290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1"/>
          <p:cNvSpPr txBox="1">
            <a:spLocks noGrp="1"/>
          </p:cNvSpPr>
          <p:nvPr>
            <p:ph type="body" idx="1"/>
          </p:nvPr>
        </p:nvSpPr>
        <p:spPr>
          <a:xfrm>
            <a:off x="71021" y="0"/>
            <a:ext cx="8747544" cy="4726235"/>
          </a:xfrm>
          <a:prstGeom prst="rect">
            <a:avLst/>
          </a:prstGeom>
          <a:noFill/>
          <a:ln>
            <a:noFill/>
          </a:ln>
        </p:spPr>
        <p:txBody>
          <a:bodyPr spcFirstLastPara="1" wrap="square" lIns="68575" tIns="34275" rIns="68575" bIns="34275" anchor="t" anchorCtr="0">
            <a:noAutofit/>
          </a:bodyPr>
          <a:lstStyle/>
          <a:p>
            <a:pPr marL="139700" indent="0">
              <a:buNone/>
            </a:pPr>
            <a:r>
              <a:rPr lang="en-GB" sz="2000" b="1" dirty="0">
                <a:solidFill>
                  <a:schemeClr val="tx1"/>
                </a:solidFill>
                <a:latin typeface="Calibri" pitchFamily="34" charset="0"/>
                <a:cs typeface="Calibri" pitchFamily="34" charset="0"/>
              </a:rPr>
              <a:t>Step 4:</a:t>
            </a:r>
          </a:p>
          <a:p>
            <a:pPr marL="139700" indent="0">
              <a:buNone/>
            </a:pPr>
            <a:r>
              <a:rPr lang="en-GB" sz="2000" dirty="0">
                <a:solidFill>
                  <a:schemeClr val="tx1"/>
                </a:solidFill>
                <a:latin typeface="Calibri" pitchFamily="34" charset="0"/>
                <a:cs typeface="Calibri" pitchFamily="34" charset="0"/>
              </a:rPr>
              <a:t>Pick the vertex with minimum distance value and not already included in SPT (not in </a:t>
            </a:r>
            <a:r>
              <a:rPr lang="en-GB" sz="2000" dirty="0" err="1">
                <a:solidFill>
                  <a:schemeClr val="tx1"/>
                </a:solidFill>
                <a:latin typeface="Calibri" pitchFamily="34" charset="0"/>
                <a:cs typeface="Calibri" pitchFamily="34" charset="0"/>
              </a:rPr>
              <a:t>sptSET</a:t>
            </a:r>
            <a:r>
              <a:rPr lang="en-GB" sz="2000" dirty="0">
                <a:solidFill>
                  <a:schemeClr val="tx1"/>
                </a:solidFill>
                <a:latin typeface="Calibri" pitchFamily="34" charset="0"/>
                <a:cs typeface="Calibri" pitchFamily="34" charset="0"/>
              </a:rPr>
              <a:t>). Vertex 6 is picked. So </a:t>
            </a:r>
            <a:r>
              <a:rPr lang="en-GB" sz="2000" dirty="0" err="1">
                <a:solidFill>
                  <a:schemeClr val="tx1"/>
                </a:solidFill>
                <a:latin typeface="Calibri" pitchFamily="34" charset="0"/>
                <a:cs typeface="Calibri" pitchFamily="34" charset="0"/>
              </a:rPr>
              <a:t>sptSet</a:t>
            </a:r>
            <a:r>
              <a:rPr lang="en-GB" sz="2000" dirty="0">
                <a:solidFill>
                  <a:schemeClr val="tx1"/>
                </a:solidFill>
                <a:latin typeface="Calibri" pitchFamily="34" charset="0"/>
                <a:cs typeface="Calibri" pitchFamily="34" charset="0"/>
              </a:rPr>
              <a:t> now becomes {0, 1, 7, 6}. </a:t>
            </a:r>
          </a:p>
          <a:p>
            <a:pPr marL="139700" indent="0">
              <a:buNone/>
            </a:pPr>
            <a:r>
              <a:rPr lang="en-GB" sz="2000" dirty="0">
                <a:solidFill>
                  <a:schemeClr val="tx1"/>
                </a:solidFill>
                <a:latin typeface="Calibri" pitchFamily="34" charset="0"/>
                <a:cs typeface="Calibri" pitchFamily="34" charset="0"/>
              </a:rPr>
              <a:t>Update the distance values of adjacent vertices of 6. The distance value of vertex 5 and 8 are updated.</a:t>
            </a:r>
          </a:p>
          <a:p>
            <a:pPr marL="139700" indent="0">
              <a:buNone/>
            </a:pPr>
            <a:endParaRPr lang="en-GB" sz="2000" dirty="0">
              <a:solidFill>
                <a:schemeClr val="tx1"/>
              </a:solidFill>
              <a:latin typeface="Calibri" pitchFamily="34" charset="0"/>
              <a:cs typeface="Calibri" pitchFamily="34" charset="0"/>
            </a:endParaRPr>
          </a:p>
          <a:p>
            <a:pPr marL="139700" indent="0">
              <a:buNone/>
            </a:pPr>
            <a:endParaRPr lang="en-GB" sz="2000" dirty="0">
              <a:solidFill>
                <a:schemeClr val="tx1"/>
              </a:solidFill>
              <a:latin typeface="Calibri" pitchFamily="34" charset="0"/>
              <a:cs typeface="Calibri" pitchFamily="34" charset="0"/>
            </a:endParaRPr>
          </a:p>
          <a:p>
            <a:pPr marL="139700" indent="0">
              <a:buNone/>
            </a:pPr>
            <a:endParaRPr lang="en-GB" sz="2000" dirty="0">
              <a:solidFill>
                <a:schemeClr val="tx1"/>
              </a:solidFill>
              <a:latin typeface="Calibri" pitchFamily="34" charset="0"/>
              <a:cs typeface="Calibri" pitchFamily="34" charset="0"/>
            </a:endParaRPr>
          </a:p>
          <a:p>
            <a:pPr marL="139700" indent="0">
              <a:buNone/>
            </a:pPr>
            <a:endParaRPr lang="en-GB" sz="2000" i="1" dirty="0"/>
          </a:p>
          <a:p>
            <a:pPr marL="139700" indent="0">
              <a:buNone/>
            </a:pPr>
            <a:endParaRPr lang="en-GB" sz="2000" i="1" dirty="0"/>
          </a:p>
          <a:p>
            <a:pPr marL="139700" indent="0">
              <a:buNone/>
            </a:pPr>
            <a:endParaRPr lang="en-GB" sz="2000" i="1" dirty="0"/>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CED3CF88-8EE6-4902-AB67-77C722625176}" type="datetime1">
              <a:rPr lang="en-US" smtClean="0"/>
              <a:t>6/21/24</a:t>
            </a:fld>
            <a:endParaRPr lang="en-US"/>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8593" y="1689652"/>
            <a:ext cx="4304513" cy="2723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807052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1"/>
          <p:cNvSpPr txBox="1">
            <a:spLocks noGrp="1"/>
          </p:cNvSpPr>
          <p:nvPr>
            <p:ph type="body" idx="1"/>
          </p:nvPr>
        </p:nvSpPr>
        <p:spPr>
          <a:xfrm>
            <a:off x="168676" y="89452"/>
            <a:ext cx="8649889" cy="4471531"/>
          </a:xfrm>
          <a:prstGeom prst="rect">
            <a:avLst/>
          </a:prstGeom>
          <a:noFill/>
          <a:ln>
            <a:noFill/>
          </a:ln>
        </p:spPr>
        <p:txBody>
          <a:bodyPr spcFirstLastPara="1" wrap="square" lIns="68575" tIns="34275" rIns="68575" bIns="34275" anchor="t" anchorCtr="0">
            <a:noAutofit/>
          </a:bodyPr>
          <a:lstStyle/>
          <a:p>
            <a:pPr marL="139700" indent="0">
              <a:buNone/>
            </a:pPr>
            <a:r>
              <a:rPr lang="en-GB" sz="2400" dirty="0">
                <a:solidFill>
                  <a:schemeClr val="tx1"/>
                </a:solidFill>
                <a:latin typeface="Calibri" pitchFamily="34" charset="0"/>
                <a:cs typeface="Calibri" pitchFamily="34" charset="0"/>
              </a:rPr>
              <a:t>We repeat the above steps until </a:t>
            </a:r>
            <a:r>
              <a:rPr lang="en-GB" sz="2400" dirty="0" err="1">
                <a:solidFill>
                  <a:schemeClr val="tx1"/>
                </a:solidFill>
                <a:latin typeface="Calibri" pitchFamily="34" charset="0"/>
                <a:cs typeface="Calibri" pitchFamily="34" charset="0"/>
              </a:rPr>
              <a:t>sptSet</a:t>
            </a:r>
            <a:r>
              <a:rPr lang="en-GB" sz="2400" dirty="0">
                <a:solidFill>
                  <a:schemeClr val="tx1"/>
                </a:solidFill>
                <a:latin typeface="Calibri" pitchFamily="34" charset="0"/>
                <a:cs typeface="Calibri" pitchFamily="34" charset="0"/>
              </a:rPr>
              <a:t> </a:t>
            </a:r>
            <a:r>
              <a:rPr lang="en-GB" sz="2400" b="1" dirty="0">
                <a:solidFill>
                  <a:schemeClr val="tx1"/>
                </a:solidFill>
                <a:latin typeface="Calibri" pitchFamily="34" charset="0"/>
                <a:cs typeface="Calibri" pitchFamily="34" charset="0"/>
              </a:rPr>
              <a:t>includes </a:t>
            </a:r>
            <a:r>
              <a:rPr lang="en-GB" sz="2400" dirty="0">
                <a:solidFill>
                  <a:schemeClr val="tx1"/>
                </a:solidFill>
                <a:latin typeface="Calibri" pitchFamily="34" charset="0"/>
                <a:cs typeface="Calibri" pitchFamily="34" charset="0"/>
              </a:rPr>
              <a:t>all vertices of the given graph. Finally, we get the following Shortest Path Tree (SPT)</a:t>
            </a:r>
          </a:p>
          <a:p>
            <a:pPr marL="139700" indent="0">
              <a:buNone/>
            </a:pPr>
            <a:endParaRPr sz="2400" dirty="0">
              <a:latin typeface="Times New Roman" pitchFamily="18" charset="0"/>
              <a:cs typeface="Times New Roman" pitchFamily="18"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93A1A501-6483-4953-B798-51205F96F5FD}" type="datetime1">
              <a:rPr lang="en-US" smtClean="0"/>
              <a:t>6/21/24</a:t>
            </a:fld>
            <a:endParaRPr lang="en-US"/>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8069" y="1202636"/>
            <a:ext cx="4914158" cy="3299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807052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297454" y="0"/>
            <a:ext cx="8538073" cy="665825"/>
          </a:xfrm>
          <a:prstGeom prst="rect">
            <a:avLst/>
          </a:prstGeom>
          <a:noFill/>
          <a:ln>
            <a:noFill/>
          </a:ln>
        </p:spPr>
        <p:txBody>
          <a:bodyPr spcFirstLastPara="1" wrap="square" lIns="68575" tIns="34275" rIns="68575" bIns="34275" anchor="ctr" anchorCtr="0">
            <a:noAutofit/>
          </a:bodyPr>
          <a:lstStyle/>
          <a:p>
            <a:pPr lvl="0"/>
            <a:r>
              <a:rPr lang="en-US" sz="3200" b="1" dirty="0">
                <a:latin typeface="Times New Roman" pitchFamily="18" charset="0"/>
                <a:cs typeface="Times New Roman" pitchFamily="18" charset="0"/>
              </a:rPr>
              <a:t>Example 2:-</a:t>
            </a:r>
            <a:endParaRPr sz="3200" b="1" dirty="0">
              <a:latin typeface="Times New Roman" pitchFamily="18" charset="0"/>
              <a:cs typeface="Times New Roman" pitchFamily="18" charset="0"/>
            </a:endParaRPr>
          </a:p>
        </p:txBody>
      </p:sp>
      <p:sp>
        <p:nvSpPr>
          <p:cNvPr id="137" name="Google Shape;137;p21"/>
          <p:cNvSpPr txBox="1">
            <a:spLocks noGrp="1"/>
          </p:cNvSpPr>
          <p:nvPr>
            <p:ph type="body" idx="1"/>
          </p:nvPr>
        </p:nvSpPr>
        <p:spPr>
          <a:xfrm>
            <a:off x="297455" y="576470"/>
            <a:ext cx="8558310" cy="4190805"/>
          </a:xfrm>
          <a:prstGeom prst="rect">
            <a:avLst/>
          </a:prstGeom>
          <a:noFill/>
          <a:ln>
            <a:noFill/>
          </a:ln>
        </p:spPr>
        <p:txBody>
          <a:bodyPr spcFirstLastPara="1" wrap="square" lIns="68575" tIns="34275" rIns="68575" bIns="34275" anchor="t" anchorCtr="0">
            <a:noAutofit/>
          </a:bodyPr>
          <a:lstStyle/>
          <a:p>
            <a:pPr marL="139700" indent="0">
              <a:buNone/>
            </a:pPr>
            <a:endParaRPr dirty="0">
              <a:solidFill>
                <a:schemeClr val="tx1"/>
              </a:solidFill>
              <a:latin typeface="Times New Roman" pitchFamily="18" charset="0"/>
              <a:cs typeface="Times New Roman" pitchFamily="18"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F3C5ABEE-113F-462C-A6A6-6E43150507CF}" type="datetime1">
              <a:rPr lang="en-US" smtClean="0"/>
              <a:t>6/21/24</a:t>
            </a:fld>
            <a:endParaRPr lang="en-US"/>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8762" y="1042103"/>
            <a:ext cx="6086475" cy="368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807052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133166" y="0"/>
            <a:ext cx="8702362" cy="586409"/>
          </a:xfrm>
          <a:prstGeom prst="rect">
            <a:avLst/>
          </a:prstGeom>
          <a:noFill/>
          <a:ln>
            <a:noFill/>
          </a:ln>
        </p:spPr>
        <p:txBody>
          <a:bodyPr spcFirstLastPara="1" wrap="square" lIns="68575" tIns="34275" rIns="68575" bIns="34275" anchor="ctr" anchorCtr="0">
            <a:noAutofit/>
          </a:bodyPr>
          <a:lstStyle/>
          <a:p>
            <a:pPr fontAlgn="base"/>
            <a:br>
              <a:rPr lang="en-GB" sz="3200" dirty="0">
                <a:solidFill>
                  <a:schemeClr val="tx1">
                    <a:lumMod val="85000"/>
                    <a:lumOff val="15000"/>
                  </a:schemeClr>
                </a:solidFill>
                <a:latin typeface="Times New Roman" pitchFamily="18" charset="0"/>
                <a:cs typeface="Times New Roman" pitchFamily="18" charset="0"/>
              </a:rPr>
            </a:br>
            <a:r>
              <a:rPr lang="en-GB" sz="3200" b="1" dirty="0">
                <a:solidFill>
                  <a:schemeClr val="tx1">
                    <a:lumMod val="85000"/>
                    <a:lumOff val="15000"/>
                  </a:schemeClr>
                </a:solidFill>
                <a:latin typeface="Times New Roman" pitchFamily="18" charset="0"/>
                <a:cs typeface="Times New Roman" pitchFamily="18" charset="0"/>
              </a:rPr>
              <a:t>Output:-</a:t>
            </a:r>
            <a:br>
              <a:rPr lang="en-GB" sz="3200" dirty="0">
                <a:solidFill>
                  <a:schemeClr val="tx1">
                    <a:lumMod val="85000"/>
                    <a:lumOff val="15000"/>
                  </a:schemeClr>
                </a:solidFill>
                <a:latin typeface="Times New Roman" pitchFamily="18" charset="0"/>
                <a:cs typeface="Times New Roman" pitchFamily="18" charset="0"/>
              </a:rPr>
            </a:br>
            <a:endParaRPr lang="en-US" sz="3200" b="1" dirty="0">
              <a:latin typeface="Times New Roman" pitchFamily="18" charset="0"/>
              <a:cs typeface="Times New Roman" pitchFamily="18" charset="0"/>
            </a:endParaRPr>
          </a:p>
        </p:txBody>
      </p:sp>
      <p:sp>
        <p:nvSpPr>
          <p:cNvPr id="137" name="Google Shape;137;p21"/>
          <p:cNvSpPr txBox="1">
            <a:spLocks noGrp="1"/>
          </p:cNvSpPr>
          <p:nvPr>
            <p:ph type="body" idx="1"/>
          </p:nvPr>
        </p:nvSpPr>
        <p:spPr>
          <a:xfrm>
            <a:off x="238129" y="685800"/>
            <a:ext cx="8905871" cy="4040436"/>
          </a:xfrm>
          <a:prstGeom prst="rect">
            <a:avLst/>
          </a:prstGeom>
          <a:noFill/>
          <a:ln>
            <a:noFill/>
          </a:ln>
        </p:spPr>
        <p:txBody>
          <a:bodyPr spcFirstLastPara="1" wrap="square" lIns="68575" tIns="34275" rIns="68575" bIns="34275" numCol="1" anchor="t" anchorCtr="0">
            <a:noAutofit/>
          </a:bodyPr>
          <a:lstStyle/>
          <a:p>
            <a:pPr marL="139700" indent="0" algn="just" fontAlgn="base">
              <a:buNone/>
            </a:pPr>
            <a:endParaRPr lang="en-GB" sz="2400" dirty="0">
              <a:solidFill>
                <a:schemeClr val="tx1">
                  <a:lumMod val="85000"/>
                  <a:lumOff val="15000"/>
                </a:schemeClr>
              </a:solidFill>
              <a:latin typeface="Times New Roman" pitchFamily="18" charset="0"/>
              <a:cs typeface="Times New Roman" pitchFamily="18" charset="0"/>
            </a:endParaRPr>
          </a:p>
          <a:p>
            <a:pPr algn="just" fontAlgn="base"/>
            <a:r>
              <a:rPr lang="en-GB" sz="2400" b="1" dirty="0">
                <a:solidFill>
                  <a:schemeClr val="tx1">
                    <a:lumMod val="85000"/>
                    <a:lumOff val="15000"/>
                  </a:schemeClr>
                </a:solidFill>
                <a:latin typeface="Times New Roman" pitchFamily="18" charset="0"/>
                <a:cs typeface="Times New Roman" pitchFamily="18" charset="0"/>
              </a:rPr>
              <a:t>Distance from the Source Node to 1: 4</a:t>
            </a:r>
          </a:p>
          <a:p>
            <a:pPr algn="just" fontAlgn="base"/>
            <a:r>
              <a:rPr lang="en-GB" sz="2400" b="1" dirty="0">
                <a:solidFill>
                  <a:schemeClr val="tx1">
                    <a:lumMod val="85000"/>
                    <a:lumOff val="15000"/>
                  </a:schemeClr>
                </a:solidFill>
                <a:latin typeface="Times New Roman" pitchFamily="18" charset="0"/>
                <a:cs typeface="Times New Roman" pitchFamily="18" charset="0"/>
              </a:rPr>
              <a:t>Distance from the Source Node to 2: 12</a:t>
            </a:r>
          </a:p>
          <a:p>
            <a:pPr algn="just" fontAlgn="base"/>
            <a:r>
              <a:rPr lang="en-GB" sz="2400" b="1" dirty="0">
                <a:solidFill>
                  <a:schemeClr val="tx1">
                    <a:lumMod val="85000"/>
                    <a:lumOff val="15000"/>
                  </a:schemeClr>
                </a:solidFill>
                <a:latin typeface="Times New Roman" pitchFamily="18" charset="0"/>
                <a:cs typeface="Times New Roman" pitchFamily="18" charset="0"/>
              </a:rPr>
              <a:t>Distance from the Source Node to 3: 19</a:t>
            </a:r>
          </a:p>
          <a:p>
            <a:pPr algn="just" fontAlgn="base"/>
            <a:r>
              <a:rPr lang="en-GB" sz="2400" b="1" dirty="0">
                <a:solidFill>
                  <a:schemeClr val="tx1">
                    <a:lumMod val="85000"/>
                    <a:lumOff val="15000"/>
                  </a:schemeClr>
                </a:solidFill>
                <a:latin typeface="Times New Roman" pitchFamily="18" charset="0"/>
                <a:cs typeface="Times New Roman" pitchFamily="18" charset="0"/>
              </a:rPr>
              <a:t>Distance from the Source Node to 4: 12</a:t>
            </a:r>
          </a:p>
          <a:p>
            <a:pPr algn="just" fontAlgn="base"/>
            <a:r>
              <a:rPr lang="en-GB" sz="2400" b="1" dirty="0">
                <a:solidFill>
                  <a:schemeClr val="tx1">
                    <a:lumMod val="85000"/>
                    <a:lumOff val="15000"/>
                  </a:schemeClr>
                </a:solidFill>
                <a:latin typeface="Times New Roman" pitchFamily="18" charset="0"/>
                <a:cs typeface="Times New Roman" pitchFamily="18" charset="0"/>
              </a:rPr>
              <a:t>Distance from the Source Node to 5: 8</a:t>
            </a:r>
          </a:p>
          <a:p>
            <a:pPr algn="just" fontAlgn="base"/>
            <a:r>
              <a:rPr lang="en-GB" sz="2400" b="1" dirty="0">
                <a:solidFill>
                  <a:schemeClr val="tx1">
                    <a:lumMod val="85000"/>
                    <a:lumOff val="15000"/>
                  </a:schemeClr>
                </a:solidFill>
                <a:latin typeface="Times New Roman" pitchFamily="18" charset="0"/>
                <a:cs typeface="Times New Roman" pitchFamily="18" charset="0"/>
              </a:rPr>
              <a:t>Distance from the Source Node to 6: 10</a:t>
            </a:r>
            <a:endParaRPr lang="en-US" sz="2400" b="1" dirty="0">
              <a:solidFill>
                <a:schemeClr val="tx1">
                  <a:lumMod val="85000"/>
                  <a:lumOff val="15000"/>
                </a:schemeClr>
              </a:solidFill>
              <a:latin typeface="Times New Roman" pitchFamily="18" charset="0"/>
              <a:cs typeface="Times New Roman" pitchFamily="18"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2878032D-5D26-444E-831F-21F1C50CE12D}" type="datetime1">
              <a:rPr lang="en-US" smtClean="0"/>
              <a:t>6/21/24</a:t>
            </a:fld>
            <a:endParaRPr lang="en-US"/>
          </a:p>
        </p:txBody>
      </p:sp>
    </p:spTree>
    <p:extLst>
      <p:ext uri="{BB962C8B-B14F-4D97-AF65-F5344CB8AC3E}">
        <p14:creationId xmlns:p14="http://schemas.microsoft.com/office/powerpoint/2010/main" val="94954117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133166" y="0"/>
            <a:ext cx="8702362" cy="844826"/>
          </a:xfrm>
          <a:prstGeom prst="rect">
            <a:avLst/>
          </a:prstGeom>
          <a:noFill/>
          <a:ln>
            <a:noFill/>
          </a:ln>
        </p:spPr>
        <p:txBody>
          <a:bodyPr spcFirstLastPara="1" wrap="square" lIns="68575" tIns="34275" rIns="68575" bIns="34275" anchor="ctr" anchorCtr="0">
            <a:noAutofit/>
          </a:bodyPr>
          <a:lstStyle/>
          <a:p>
            <a:pPr fontAlgn="base"/>
            <a:br>
              <a:rPr lang="en-GB" sz="3200" dirty="0"/>
            </a:br>
            <a:r>
              <a:rPr lang="en-GB" b="1" dirty="0">
                <a:latin typeface="Calibri" pitchFamily="34" charset="0"/>
                <a:cs typeface="Calibri" pitchFamily="34" charset="0"/>
              </a:rPr>
              <a:t>Advantages of </a:t>
            </a:r>
            <a:r>
              <a:rPr lang="en-GB" b="1" dirty="0" err="1">
                <a:latin typeface="Calibri" pitchFamily="34" charset="0"/>
                <a:cs typeface="Calibri" pitchFamily="34" charset="0"/>
              </a:rPr>
              <a:t>Dijkstra's</a:t>
            </a:r>
            <a:r>
              <a:rPr lang="en-GB" b="1" dirty="0">
                <a:latin typeface="Calibri" pitchFamily="34" charset="0"/>
                <a:cs typeface="Calibri" pitchFamily="34" charset="0"/>
              </a:rPr>
              <a:t> Algorithm</a:t>
            </a:r>
            <a:br>
              <a:rPr lang="en-GB" b="1" dirty="0">
                <a:latin typeface="Calibri" pitchFamily="34" charset="0"/>
                <a:cs typeface="Calibri" pitchFamily="34" charset="0"/>
              </a:rPr>
            </a:br>
            <a:endParaRPr lang="en-US" b="1" dirty="0">
              <a:latin typeface="Calibri" pitchFamily="34" charset="0"/>
              <a:cs typeface="Calibri" pitchFamily="34" charset="0"/>
            </a:endParaRPr>
          </a:p>
        </p:txBody>
      </p:sp>
      <p:sp>
        <p:nvSpPr>
          <p:cNvPr id="137" name="Google Shape;137;p21"/>
          <p:cNvSpPr txBox="1">
            <a:spLocks noGrp="1"/>
          </p:cNvSpPr>
          <p:nvPr>
            <p:ph type="body" idx="1"/>
          </p:nvPr>
        </p:nvSpPr>
        <p:spPr>
          <a:xfrm>
            <a:off x="238129" y="824947"/>
            <a:ext cx="8905871" cy="3871471"/>
          </a:xfrm>
          <a:prstGeom prst="rect">
            <a:avLst/>
          </a:prstGeom>
          <a:noFill/>
          <a:ln>
            <a:noFill/>
          </a:ln>
        </p:spPr>
        <p:txBody>
          <a:bodyPr spcFirstLastPara="1" wrap="square" lIns="68575" tIns="34275" rIns="68575" bIns="34275" numCol="1" anchor="t" anchorCtr="0">
            <a:noAutofit/>
          </a:bodyPr>
          <a:lstStyle/>
          <a:p>
            <a:pPr marL="596900" indent="-457200">
              <a:buSzPct val="100000"/>
              <a:buFont typeface="+mj-lt"/>
              <a:buAutoNum type="arabicPeriod"/>
            </a:pPr>
            <a:r>
              <a:rPr lang="en-GB" sz="2000" dirty="0">
                <a:solidFill>
                  <a:schemeClr val="tx1"/>
                </a:solidFill>
                <a:latin typeface="Calibri" pitchFamily="34" charset="0"/>
                <a:cs typeface="Calibri" pitchFamily="34" charset="0"/>
              </a:rPr>
              <a:t>One primary advantage of using </a:t>
            </a:r>
            <a:r>
              <a:rPr lang="en-GB" sz="2000" dirty="0" err="1">
                <a:solidFill>
                  <a:schemeClr val="tx1"/>
                </a:solidFill>
                <a:latin typeface="Calibri" pitchFamily="34" charset="0"/>
                <a:cs typeface="Calibri" pitchFamily="34" charset="0"/>
              </a:rPr>
              <a:t>Dijkstra's</a:t>
            </a:r>
            <a:r>
              <a:rPr lang="en-GB" sz="2000" dirty="0">
                <a:solidFill>
                  <a:schemeClr val="tx1"/>
                </a:solidFill>
                <a:latin typeface="Calibri" pitchFamily="34" charset="0"/>
                <a:cs typeface="Calibri" pitchFamily="34" charset="0"/>
              </a:rPr>
              <a:t> Algorithm is that it has an almost linear time and space complexity.</a:t>
            </a:r>
          </a:p>
          <a:p>
            <a:pPr marL="596900" indent="-457200">
              <a:buSzPct val="100000"/>
              <a:buFont typeface="+mj-lt"/>
              <a:buAutoNum type="arabicPeriod"/>
            </a:pPr>
            <a:r>
              <a:rPr lang="en-GB" sz="2000" dirty="0">
                <a:solidFill>
                  <a:schemeClr val="tx1"/>
                </a:solidFill>
                <a:latin typeface="Calibri" pitchFamily="34" charset="0"/>
                <a:cs typeface="Calibri" pitchFamily="34" charset="0"/>
              </a:rPr>
              <a:t>We can use this algorithm to calculate the shortest path from a single vertex to all other vertices and a single source vertex to a single destination vertex by stopping the algorithm once we get the shortest distance for the destination vertex.</a:t>
            </a:r>
          </a:p>
          <a:p>
            <a:pPr marL="596900" indent="-457200">
              <a:buSzPct val="100000"/>
              <a:buFont typeface="+mj-lt"/>
              <a:buAutoNum type="arabicPeriod"/>
            </a:pPr>
            <a:r>
              <a:rPr lang="en-GB" sz="2000" dirty="0">
                <a:solidFill>
                  <a:schemeClr val="tx1"/>
                </a:solidFill>
                <a:latin typeface="Calibri" pitchFamily="34" charset="0"/>
                <a:cs typeface="Calibri" pitchFamily="34" charset="0"/>
              </a:rPr>
              <a:t>This algorithm only works for directed weighted graphs, and all the edges of this graph should be non-negative.</a:t>
            </a:r>
          </a:p>
          <a:p>
            <a:pPr algn="just" fontAlgn="base">
              <a:buNone/>
            </a:pPr>
            <a:endParaRPr lang="en-US" sz="2000" dirty="0">
              <a:solidFill>
                <a:schemeClr val="tx1"/>
              </a:solidFill>
              <a:latin typeface="Times New Roman" pitchFamily="18" charset="0"/>
              <a:cs typeface="Times New Roman" pitchFamily="18"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D39AEAE3-5DFD-4971-979D-39E532C6A0C4}" type="datetime1">
              <a:rPr lang="en-US" smtClean="0"/>
              <a:t>6/21/24</a:t>
            </a:fld>
            <a:endParaRPr lang="en-US"/>
          </a:p>
        </p:txBody>
      </p:sp>
    </p:spTree>
    <p:extLst>
      <p:ext uri="{BB962C8B-B14F-4D97-AF65-F5344CB8AC3E}">
        <p14:creationId xmlns:p14="http://schemas.microsoft.com/office/powerpoint/2010/main" val="48907498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133166" y="0"/>
            <a:ext cx="8702362" cy="586409"/>
          </a:xfrm>
          <a:prstGeom prst="rect">
            <a:avLst/>
          </a:prstGeom>
          <a:noFill/>
          <a:ln>
            <a:noFill/>
          </a:ln>
        </p:spPr>
        <p:txBody>
          <a:bodyPr spcFirstLastPara="1" wrap="square" lIns="68575" tIns="34275" rIns="68575" bIns="34275" anchor="ctr" anchorCtr="0">
            <a:noAutofit/>
          </a:bodyPr>
          <a:lstStyle/>
          <a:p>
            <a:pPr fontAlgn="base"/>
            <a:br>
              <a:rPr lang="en-US" sz="3200" dirty="0"/>
            </a:br>
            <a:r>
              <a:rPr lang="en-US" sz="3200" b="1" dirty="0">
                <a:latin typeface="Calibri" pitchFamily="34" charset="0"/>
                <a:cs typeface="Calibri" pitchFamily="34" charset="0"/>
              </a:rPr>
              <a:t>Disadvantages of </a:t>
            </a:r>
            <a:r>
              <a:rPr lang="en-US" sz="3200" b="1" dirty="0" err="1">
                <a:latin typeface="Calibri" pitchFamily="34" charset="0"/>
                <a:cs typeface="Calibri" pitchFamily="34" charset="0"/>
              </a:rPr>
              <a:t>Dijkstra's</a:t>
            </a:r>
            <a:r>
              <a:rPr lang="en-US" sz="3200" b="1" dirty="0">
                <a:latin typeface="Calibri" pitchFamily="34" charset="0"/>
                <a:cs typeface="Calibri" pitchFamily="34" charset="0"/>
              </a:rPr>
              <a:t> Algorithm</a:t>
            </a:r>
            <a:br>
              <a:rPr lang="en-US" sz="3200" b="1" dirty="0">
                <a:latin typeface="Calibri" pitchFamily="34" charset="0"/>
                <a:cs typeface="Calibri" pitchFamily="34" charset="0"/>
              </a:rPr>
            </a:br>
            <a:endParaRPr lang="en-US" sz="3200" b="1" dirty="0">
              <a:latin typeface="Calibri" pitchFamily="34" charset="0"/>
              <a:cs typeface="Calibri" pitchFamily="34" charset="0"/>
            </a:endParaRPr>
          </a:p>
        </p:txBody>
      </p:sp>
      <p:sp>
        <p:nvSpPr>
          <p:cNvPr id="137" name="Google Shape;137;p21"/>
          <p:cNvSpPr txBox="1">
            <a:spLocks noGrp="1"/>
          </p:cNvSpPr>
          <p:nvPr>
            <p:ph type="body" idx="1"/>
          </p:nvPr>
        </p:nvSpPr>
        <p:spPr>
          <a:xfrm>
            <a:off x="238129" y="655983"/>
            <a:ext cx="8905871" cy="4040436"/>
          </a:xfrm>
          <a:prstGeom prst="rect">
            <a:avLst/>
          </a:prstGeom>
          <a:noFill/>
          <a:ln>
            <a:noFill/>
          </a:ln>
        </p:spPr>
        <p:txBody>
          <a:bodyPr spcFirstLastPara="1" wrap="square" lIns="68575" tIns="34275" rIns="68575" bIns="34275" numCol="1" anchor="t" anchorCtr="0">
            <a:noAutofit/>
          </a:bodyPr>
          <a:lstStyle/>
          <a:p>
            <a:pPr marL="596900" indent="-457200" algn="just" fontAlgn="base">
              <a:buSzPct val="100000"/>
              <a:buFont typeface="+mj-lt"/>
              <a:buAutoNum type="arabicPeriod"/>
            </a:pPr>
            <a:r>
              <a:rPr lang="en-GB" sz="2000" dirty="0" err="1">
                <a:solidFill>
                  <a:schemeClr val="tx1"/>
                </a:solidFill>
                <a:latin typeface="Calibri" pitchFamily="34" charset="0"/>
                <a:cs typeface="Calibri" pitchFamily="34" charset="0"/>
              </a:rPr>
              <a:t>Dijkstra's</a:t>
            </a:r>
            <a:r>
              <a:rPr lang="en-GB" sz="2000" dirty="0">
                <a:solidFill>
                  <a:schemeClr val="tx1"/>
                </a:solidFill>
                <a:latin typeface="Calibri" pitchFamily="34" charset="0"/>
                <a:cs typeface="Calibri" pitchFamily="34" charset="0"/>
              </a:rPr>
              <a:t> Algorithm performs a concealed exploration that utilizes a lot of time during the process.</a:t>
            </a:r>
          </a:p>
          <a:p>
            <a:pPr marL="596900" indent="-457200" algn="just" fontAlgn="base">
              <a:buSzPct val="100000"/>
              <a:buFont typeface="+mj-lt"/>
              <a:buAutoNum type="arabicPeriod"/>
            </a:pPr>
            <a:r>
              <a:rPr lang="en-GB" sz="2000" dirty="0">
                <a:solidFill>
                  <a:schemeClr val="tx1"/>
                </a:solidFill>
                <a:latin typeface="Calibri" pitchFamily="34" charset="0"/>
                <a:cs typeface="Calibri" pitchFamily="34" charset="0"/>
              </a:rPr>
              <a:t>This algorithm is impotent to handle negative edges.</a:t>
            </a:r>
          </a:p>
          <a:p>
            <a:pPr marL="596900" indent="-457200" algn="just" fontAlgn="base">
              <a:buSzPct val="100000"/>
              <a:buFont typeface="+mj-lt"/>
              <a:buAutoNum type="arabicPeriod"/>
            </a:pPr>
            <a:r>
              <a:rPr lang="en-GB" sz="2000" dirty="0">
                <a:solidFill>
                  <a:schemeClr val="tx1"/>
                </a:solidFill>
                <a:latin typeface="Calibri" pitchFamily="34" charset="0"/>
                <a:cs typeface="Calibri" pitchFamily="34" charset="0"/>
              </a:rPr>
              <a:t>Since this algorithm heads to the acyclic graph, it cannot calculate the exact shortest path.</a:t>
            </a:r>
          </a:p>
          <a:p>
            <a:pPr marL="596900" indent="-457200" algn="just" fontAlgn="base">
              <a:buSzPct val="100000"/>
              <a:buFont typeface="+mj-lt"/>
              <a:buAutoNum type="arabicPeriod"/>
            </a:pPr>
            <a:r>
              <a:rPr lang="en-GB" sz="2000" dirty="0">
                <a:solidFill>
                  <a:schemeClr val="tx1"/>
                </a:solidFill>
                <a:latin typeface="Calibri" pitchFamily="34" charset="0"/>
                <a:cs typeface="Calibri" pitchFamily="34" charset="0"/>
              </a:rPr>
              <a:t>It also requires maintenance to keep a record of vertices that have been visited.</a:t>
            </a:r>
            <a:endParaRPr lang="pt-BR" sz="2000" dirty="0">
              <a:solidFill>
                <a:schemeClr val="tx1"/>
              </a:solidFill>
              <a:latin typeface="Calibri" pitchFamily="34" charset="0"/>
              <a:cs typeface="Calibri" pitchFamily="34"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95AB4316-4C76-469F-A4E2-04E4284A69CD}" type="datetime1">
              <a:rPr lang="en-US" smtClean="0"/>
              <a:t>6/21/24</a:t>
            </a:fld>
            <a:endParaRPr lang="en-US"/>
          </a:p>
        </p:txBody>
      </p:sp>
    </p:spTree>
    <p:extLst>
      <p:ext uri="{BB962C8B-B14F-4D97-AF65-F5344CB8AC3E}">
        <p14:creationId xmlns:p14="http://schemas.microsoft.com/office/powerpoint/2010/main" val="291632801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133166" y="0"/>
            <a:ext cx="8702362" cy="586409"/>
          </a:xfrm>
          <a:prstGeom prst="rect">
            <a:avLst/>
          </a:prstGeom>
          <a:noFill/>
          <a:ln>
            <a:noFill/>
          </a:ln>
        </p:spPr>
        <p:txBody>
          <a:bodyPr spcFirstLastPara="1" wrap="square" lIns="68575" tIns="34275" rIns="68575" bIns="34275" anchor="ctr" anchorCtr="0">
            <a:noAutofit/>
          </a:bodyPr>
          <a:lstStyle/>
          <a:p>
            <a:pPr fontAlgn="base"/>
            <a:br>
              <a:rPr lang="en-US" sz="3200" dirty="0"/>
            </a:br>
            <a:r>
              <a:rPr lang="en-US" sz="3200" dirty="0"/>
              <a:t>Applications of </a:t>
            </a:r>
            <a:r>
              <a:rPr lang="en-US" sz="3200" dirty="0" err="1"/>
              <a:t>Dijkstra's</a:t>
            </a:r>
            <a:r>
              <a:rPr lang="en-US" sz="3200" dirty="0"/>
              <a:t> Algorithm</a:t>
            </a:r>
            <a:br>
              <a:rPr lang="en-US" sz="3200" dirty="0"/>
            </a:br>
            <a:endParaRPr lang="en-US" sz="3200" b="1" dirty="0">
              <a:latin typeface="Times New Roman" pitchFamily="18" charset="0"/>
              <a:cs typeface="Times New Roman" pitchFamily="18" charset="0"/>
            </a:endParaRPr>
          </a:p>
        </p:txBody>
      </p:sp>
      <p:sp>
        <p:nvSpPr>
          <p:cNvPr id="137" name="Google Shape;137;p21"/>
          <p:cNvSpPr txBox="1">
            <a:spLocks noGrp="1"/>
          </p:cNvSpPr>
          <p:nvPr>
            <p:ph type="body" idx="1"/>
          </p:nvPr>
        </p:nvSpPr>
        <p:spPr>
          <a:xfrm>
            <a:off x="238129" y="655983"/>
            <a:ext cx="8905871" cy="4040436"/>
          </a:xfrm>
          <a:prstGeom prst="rect">
            <a:avLst/>
          </a:prstGeom>
          <a:noFill/>
          <a:ln>
            <a:noFill/>
          </a:ln>
        </p:spPr>
        <p:txBody>
          <a:bodyPr spcFirstLastPara="1" wrap="square" lIns="68575" tIns="34275" rIns="68575" bIns="34275" numCol="1" anchor="t" anchorCtr="0">
            <a:noAutofit/>
          </a:bodyPr>
          <a:lstStyle/>
          <a:p>
            <a:pPr marL="596900" indent="-457200" algn="just" fontAlgn="base">
              <a:buSzPct val="90000"/>
              <a:buFont typeface="+mj-lt"/>
              <a:buAutoNum type="arabicPeriod"/>
            </a:pPr>
            <a:r>
              <a:rPr lang="en-GB" sz="2000" dirty="0">
                <a:solidFill>
                  <a:schemeClr val="tx1"/>
                </a:solidFill>
                <a:latin typeface="Calibri" pitchFamily="34" charset="0"/>
                <a:cs typeface="Calibri" pitchFamily="34" charset="0"/>
              </a:rPr>
              <a:t>Digital Mapping Services in Google Maps</a:t>
            </a:r>
          </a:p>
          <a:p>
            <a:pPr marL="596900" indent="-457200" algn="just" fontAlgn="base">
              <a:buSzPct val="90000"/>
              <a:buFont typeface="+mj-lt"/>
              <a:buAutoNum type="arabicPeriod"/>
            </a:pPr>
            <a:r>
              <a:rPr lang="en-US" sz="2000" dirty="0">
                <a:solidFill>
                  <a:schemeClr val="tx1"/>
                </a:solidFill>
                <a:latin typeface="Calibri" pitchFamily="34" charset="0"/>
                <a:cs typeface="Calibri" pitchFamily="34" charset="0"/>
              </a:rPr>
              <a:t>Social Networking Applications</a:t>
            </a:r>
          </a:p>
          <a:p>
            <a:pPr marL="596900" indent="-457200" algn="just" fontAlgn="base">
              <a:buSzPct val="90000"/>
              <a:buFont typeface="+mj-lt"/>
              <a:buAutoNum type="arabicPeriod"/>
            </a:pPr>
            <a:r>
              <a:rPr lang="en-US" sz="2000" dirty="0">
                <a:solidFill>
                  <a:schemeClr val="tx1"/>
                </a:solidFill>
                <a:latin typeface="Calibri" pitchFamily="34" charset="0"/>
                <a:cs typeface="Calibri" pitchFamily="34" charset="0"/>
              </a:rPr>
              <a:t>Telephone Network</a:t>
            </a:r>
          </a:p>
          <a:p>
            <a:pPr marL="596900" indent="-457200" algn="just" fontAlgn="base">
              <a:buSzPct val="90000"/>
              <a:buFont typeface="+mj-lt"/>
              <a:buAutoNum type="arabicPeriod"/>
            </a:pPr>
            <a:r>
              <a:rPr lang="en-US" sz="2000" dirty="0">
                <a:solidFill>
                  <a:schemeClr val="tx1"/>
                </a:solidFill>
                <a:latin typeface="Calibri" pitchFamily="34" charset="0"/>
                <a:cs typeface="Calibri" pitchFamily="34" charset="0"/>
              </a:rPr>
              <a:t>Flight Program</a:t>
            </a:r>
          </a:p>
          <a:p>
            <a:pPr marL="596900" indent="-457200" algn="just" fontAlgn="base">
              <a:buSzPct val="90000"/>
              <a:buFont typeface="+mj-lt"/>
              <a:buAutoNum type="arabicPeriod"/>
            </a:pPr>
            <a:r>
              <a:rPr lang="en-GB" sz="2000" dirty="0">
                <a:solidFill>
                  <a:schemeClr val="tx1"/>
                </a:solidFill>
                <a:latin typeface="Calibri" pitchFamily="34" charset="0"/>
                <a:cs typeface="Calibri" pitchFamily="34" charset="0"/>
              </a:rPr>
              <a:t>IP routing to find Open Shortest Path First</a:t>
            </a:r>
          </a:p>
          <a:p>
            <a:pPr marL="596900" indent="-457200" algn="just" fontAlgn="base">
              <a:buSzPct val="90000"/>
              <a:buFont typeface="+mj-lt"/>
              <a:buAutoNum type="arabicPeriod"/>
            </a:pPr>
            <a:r>
              <a:rPr lang="en-US" sz="2000" dirty="0">
                <a:solidFill>
                  <a:schemeClr val="tx1"/>
                </a:solidFill>
                <a:latin typeface="Calibri" pitchFamily="34" charset="0"/>
                <a:cs typeface="Calibri" pitchFamily="34" charset="0"/>
              </a:rPr>
              <a:t>Robotic Path</a:t>
            </a:r>
          </a:p>
          <a:p>
            <a:pPr marL="596900" indent="-457200" algn="just" fontAlgn="base">
              <a:buSzPct val="90000"/>
              <a:buFont typeface="+mj-lt"/>
              <a:buAutoNum type="arabicPeriod"/>
            </a:pPr>
            <a:r>
              <a:rPr lang="en-US" sz="2000" dirty="0">
                <a:solidFill>
                  <a:schemeClr val="tx1"/>
                </a:solidFill>
                <a:latin typeface="Calibri" pitchFamily="34" charset="0"/>
                <a:cs typeface="Calibri" pitchFamily="34" charset="0"/>
              </a:rPr>
              <a:t>Designate the File Server</a:t>
            </a: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7DB5ACEC-3303-4ECA-9031-B192910F8F8E}" type="datetime1">
              <a:rPr lang="en-US" smtClean="0"/>
              <a:t>6/21/24</a:t>
            </a:fld>
            <a:endParaRPr lang="en-US"/>
          </a:p>
        </p:txBody>
      </p:sp>
    </p:spTree>
    <p:extLst>
      <p:ext uri="{BB962C8B-B14F-4D97-AF65-F5344CB8AC3E}">
        <p14:creationId xmlns:p14="http://schemas.microsoft.com/office/powerpoint/2010/main" val="273386822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133166" y="0"/>
            <a:ext cx="8702362" cy="874643"/>
          </a:xfrm>
          <a:prstGeom prst="rect">
            <a:avLst/>
          </a:prstGeom>
          <a:noFill/>
          <a:ln>
            <a:noFill/>
          </a:ln>
        </p:spPr>
        <p:txBody>
          <a:bodyPr spcFirstLastPara="1" wrap="square" lIns="68575" tIns="34275" rIns="68575" bIns="34275" anchor="ctr" anchorCtr="0">
            <a:noAutofit/>
          </a:bodyPr>
          <a:lstStyle/>
          <a:p>
            <a:pPr fontAlgn="base"/>
            <a:br>
              <a:rPr lang="en-GB" sz="3200" b="1" dirty="0"/>
            </a:br>
            <a:r>
              <a:rPr lang="en-GB" sz="2400" b="1" dirty="0" err="1">
                <a:solidFill>
                  <a:schemeClr val="tx1"/>
                </a:solidFill>
                <a:latin typeface="Calibri" pitchFamily="34" charset="0"/>
                <a:cs typeface="Calibri" pitchFamily="34" charset="0"/>
              </a:rPr>
              <a:t>Dijkstra’s</a:t>
            </a:r>
            <a:r>
              <a:rPr lang="en-GB" sz="2400" b="1" dirty="0">
                <a:solidFill>
                  <a:schemeClr val="tx1"/>
                </a:solidFill>
                <a:latin typeface="Calibri" pitchFamily="34" charset="0"/>
                <a:cs typeface="Calibri" pitchFamily="34" charset="0"/>
              </a:rPr>
              <a:t> shortest path algorithm for Adjacency List using Heap in O(E </a:t>
            </a:r>
            <a:r>
              <a:rPr lang="en-GB" sz="2400" b="1" dirty="0" err="1">
                <a:solidFill>
                  <a:schemeClr val="tx1"/>
                </a:solidFill>
                <a:latin typeface="Calibri" pitchFamily="34" charset="0"/>
                <a:cs typeface="Calibri" pitchFamily="34" charset="0"/>
              </a:rPr>
              <a:t>logV</a:t>
            </a:r>
            <a:r>
              <a:rPr lang="en-GB" sz="2400" b="1" dirty="0">
                <a:solidFill>
                  <a:schemeClr val="tx1"/>
                </a:solidFill>
                <a:latin typeface="Calibri" pitchFamily="34" charset="0"/>
                <a:cs typeface="Calibri" pitchFamily="34" charset="0"/>
              </a:rPr>
              <a:t>):</a:t>
            </a:r>
            <a:br>
              <a:rPr lang="en-GB" sz="2400" b="1" dirty="0">
                <a:solidFill>
                  <a:schemeClr val="tx1"/>
                </a:solidFill>
                <a:latin typeface="Calibri" pitchFamily="34" charset="0"/>
                <a:cs typeface="Calibri" pitchFamily="34" charset="0"/>
              </a:rPr>
            </a:br>
            <a:endParaRPr lang="en-US" sz="2400" b="1" dirty="0">
              <a:solidFill>
                <a:schemeClr val="tx1"/>
              </a:solidFill>
              <a:latin typeface="Calibri" pitchFamily="34" charset="0"/>
              <a:cs typeface="Calibri" pitchFamily="34" charset="0"/>
            </a:endParaRPr>
          </a:p>
        </p:txBody>
      </p:sp>
      <p:sp>
        <p:nvSpPr>
          <p:cNvPr id="137" name="Google Shape;137;p21"/>
          <p:cNvSpPr txBox="1">
            <a:spLocks noGrp="1"/>
          </p:cNvSpPr>
          <p:nvPr>
            <p:ph type="body" idx="1"/>
          </p:nvPr>
        </p:nvSpPr>
        <p:spPr>
          <a:xfrm>
            <a:off x="238129" y="795129"/>
            <a:ext cx="8905871" cy="3901289"/>
          </a:xfrm>
          <a:prstGeom prst="rect">
            <a:avLst/>
          </a:prstGeom>
          <a:noFill/>
          <a:ln>
            <a:noFill/>
          </a:ln>
        </p:spPr>
        <p:txBody>
          <a:bodyPr spcFirstLastPara="1" wrap="square" lIns="68575" tIns="34275" rIns="68575" bIns="34275" numCol="1" anchor="t" anchorCtr="0">
            <a:noAutofit/>
          </a:bodyPr>
          <a:lstStyle/>
          <a:p>
            <a:pPr fontAlgn="base"/>
            <a:r>
              <a:rPr lang="en-GB" dirty="0">
                <a:solidFill>
                  <a:schemeClr val="tx1"/>
                </a:solidFill>
                <a:latin typeface="Calibri" pitchFamily="34" charset="0"/>
                <a:cs typeface="Calibri" pitchFamily="34" charset="0"/>
              </a:rPr>
              <a:t>For </a:t>
            </a:r>
            <a:r>
              <a:rPr lang="en-GB" dirty="0" err="1">
                <a:solidFill>
                  <a:schemeClr val="tx1"/>
                </a:solidFill>
                <a:latin typeface="Calibri" pitchFamily="34" charset="0"/>
                <a:cs typeface="Calibri" pitchFamily="34" charset="0"/>
              </a:rPr>
              <a:t>Dijkstra’s</a:t>
            </a:r>
            <a:r>
              <a:rPr lang="en-GB" dirty="0">
                <a:solidFill>
                  <a:schemeClr val="tx1"/>
                </a:solidFill>
                <a:latin typeface="Calibri" pitchFamily="34" charset="0"/>
                <a:cs typeface="Calibri" pitchFamily="34" charset="0"/>
              </a:rPr>
              <a:t> algorithm, it is always recommended to use </a:t>
            </a:r>
            <a:r>
              <a:rPr lang="en-GB" b="1" dirty="0">
                <a:solidFill>
                  <a:schemeClr val="tx1"/>
                </a:solidFill>
                <a:latin typeface="Calibri" pitchFamily="34" charset="0"/>
                <a:cs typeface="Calibri" pitchFamily="34" charset="0"/>
              </a:rPr>
              <a:t>heap</a:t>
            </a:r>
            <a:r>
              <a:rPr lang="en-GB" dirty="0">
                <a:solidFill>
                  <a:schemeClr val="tx1"/>
                </a:solidFill>
                <a:latin typeface="Calibri" pitchFamily="34" charset="0"/>
                <a:cs typeface="Calibri" pitchFamily="34" charset="0"/>
              </a:rPr>
              <a:t> (or </a:t>
            </a:r>
            <a:r>
              <a:rPr lang="en-GB" b="1" dirty="0">
                <a:solidFill>
                  <a:schemeClr val="tx1"/>
                </a:solidFill>
                <a:latin typeface="Calibri" pitchFamily="34" charset="0"/>
                <a:cs typeface="Calibri" pitchFamily="34" charset="0"/>
              </a:rPr>
              <a:t>priority queue</a:t>
            </a:r>
            <a:r>
              <a:rPr lang="en-GB" dirty="0">
                <a:solidFill>
                  <a:schemeClr val="tx1"/>
                </a:solidFill>
                <a:latin typeface="Calibri" pitchFamily="34" charset="0"/>
                <a:cs typeface="Calibri" pitchFamily="34" charset="0"/>
              </a:rPr>
              <a:t>) as the required operations (extract minimum and decrease key) match with the specialty of the heap (or priority queue). </a:t>
            </a:r>
          </a:p>
          <a:p>
            <a:pPr fontAlgn="base"/>
            <a:r>
              <a:rPr lang="en-GB" dirty="0">
                <a:solidFill>
                  <a:schemeClr val="tx1"/>
                </a:solidFill>
                <a:latin typeface="Calibri" pitchFamily="34" charset="0"/>
                <a:cs typeface="Calibri" pitchFamily="34" charset="0"/>
              </a:rPr>
              <a:t>However, the problem is, that </a:t>
            </a:r>
            <a:r>
              <a:rPr lang="en-GB" dirty="0" err="1">
                <a:solidFill>
                  <a:schemeClr val="tx1"/>
                </a:solidFill>
                <a:latin typeface="Calibri" pitchFamily="34" charset="0"/>
                <a:cs typeface="Calibri" pitchFamily="34" charset="0"/>
              </a:rPr>
              <a:t>priority_queue</a:t>
            </a:r>
            <a:r>
              <a:rPr lang="en-GB" dirty="0">
                <a:solidFill>
                  <a:schemeClr val="tx1"/>
                </a:solidFill>
                <a:latin typeface="Calibri" pitchFamily="34" charset="0"/>
                <a:cs typeface="Calibri" pitchFamily="34" charset="0"/>
              </a:rPr>
              <a:t> doesn’t support the decrease key. To resolve this problem, do not update a key, but insert one more copy of it. So we allow multiple instances of the same vertex in the priority queue. This approach doesn’t require decreasing key operations and has below important properties.</a:t>
            </a:r>
          </a:p>
          <a:p>
            <a:pPr fontAlgn="base"/>
            <a:r>
              <a:rPr lang="en-GB" dirty="0">
                <a:solidFill>
                  <a:schemeClr val="tx1"/>
                </a:solidFill>
                <a:latin typeface="Calibri" pitchFamily="34" charset="0"/>
                <a:cs typeface="Calibri" pitchFamily="34" charset="0"/>
              </a:rPr>
              <a:t>Whenever the distance of a vertex is reduced, we add one more instance of a vertex in priority queue. Even if there are multiple instances, we only consider the instance with minimum distance and ignore other instances.</a:t>
            </a:r>
          </a:p>
          <a:p>
            <a:pPr fontAlgn="base"/>
            <a:r>
              <a:rPr lang="en-GB" dirty="0">
                <a:solidFill>
                  <a:schemeClr val="tx1"/>
                </a:solidFill>
                <a:latin typeface="Calibri" pitchFamily="34" charset="0"/>
                <a:cs typeface="Calibri" pitchFamily="34" charset="0"/>
              </a:rPr>
              <a:t>The time complexity remains </a:t>
            </a:r>
            <a:r>
              <a:rPr lang="en-GB" b="1" dirty="0">
                <a:solidFill>
                  <a:schemeClr val="tx1"/>
                </a:solidFill>
                <a:latin typeface="Calibri" pitchFamily="34" charset="0"/>
                <a:cs typeface="Calibri" pitchFamily="34" charset="0"/>
              </a:rPr>
              <a:t>O(E * </a:t>
            </a:r>
            <a:r>
              <a:rPr lang="en-GB" b="1" dirty="0" err="1">
                <a:solidFill>
                  <a:schemeClr val="tx1"/>
                </a:solidFill>
                <a:latin typeface="Calibri" pitchFamily="34" charset="0"/>
                <a:cs typeface="Calibri" pitchFamily="34" charset="0"/>
              </a:rPr>
              <a:t>LogV</a:t>
            </a:r>
            <a:r>
              <a:rPr lang="en-GB" b="1" dirty="0">
                <a:solidFill>
                  <a:schemeClr val="tx1"/>
                </a:solidFill>
                <a:latin typeface="Calibri" pitchFamily="34" charset="0"/>
                <a:cs typeface="Calibri" pitchFamily="34" charset="0"/>
              </a:rPr>
              <a:t>)</a:t>
            </a:r>
            <a:r>
              <a:rPr lang="en-GB" dirty="0">
                <a:solidFill>
                  <a:schemeClr val="tx1"/>
                </a:solidFill>
                <a:latin typeface="Calibri" pitchFamily="34" charset="0"/>
                <a:cs typeface="Calibri" pitchFamily="34" charset="0"/>
              </a:rPr>
              <a:t> as there will be at most O(E) vertices in the priority queue and O(</a:t>
            </a:r>
            <a:r>
              <a:rPr lang="en-GB" dirty="0" err="1">
                <a:solidFill>
                  <a:schemeClr val="tx1"/>
                </a:solidFill>
                <a:latin typeface="Calibri" pitchFamily="34" charset="0"/>
                <a:cs typeface="Calibri" pitchFamily="34" charset="0"/>
              </a:rPr>
              <a:t>logE</a:t>
            </a:r>
            <a:r>
              <a:rPr lang="en-GB" dirty="0">
                <a:solidFill>
                  <a:schemeClr val="tx1"/>
                </a:solidFill>
                <a:latin typeface="Calibri" pitchFamily="34" charset="0"/>
                <a:cs typeface="Calibri" pitchFamily="34" charset="0"/>
              </a:rPr>
              <a:t>) is the same as O(</a:t>
            </a:r>
            <a:r>
              <a:rPr lang="en-GB" dirty="0" err="1">
                <a:solidFill>
                  <a:schemeClr val="tx1"/>
                </a:solidFill>
                <a:latin typeface="Calibri" pitchFamily="34" charset="0"/>
                <a:cs typeface="Calibri" pitchFamily="34" charset="0"/>
              </a:rPr>
              <a:t>logV</a:t>
            </a:r>
            <a:r>
              <a:rPr lang="en-GB" dirty="0">
                <a:solidFill>
                  <a:schemeClr val="tx1"/>
                </a:solidFill>
                <a:latin typeface="Calibri" pitchFamily="34" charset="0"/>
                <a:cs typeface="Calibri" pitchFamily="34" charset="0"/>
              </a:rPr>
              <a:t>)</a:t>
            </a:r>
            <a:endParaRPr lang="en-GB" sz="2000" dirty="0">
              <a:solidFill>
                <a:schemeClr val="tx1"/>
              </a:solidFill>
              <a:latin typeface="Calibri" pitchFamily="34" charset="0"/>
              <a:cs typeface="Calibri" pitchFamily="34" charset="0"/>
            </a:endParaRPr>
          </a:p>
          <a:p>
            <a:pPr fontAlgn="base">
              <a:buNone/>
            </a:pPr>
            <a:r>
              <a:rPr lang="en-US" sz="2000" dirty="0">
                <a:solidFill>
                  <a:schemeClr val="tx1"/>
                </a:solidFill>
                <a:latin typeface="Calibri" pitchFamily="34" charset="0"/>
                <a:cs typeface="Calibri" pitchFamily="34" charset="0"/>
              </a:rPr>
              <a:t>  </a:t>
            </a:r>
          </a:p>
          <a:p>
            <a:pPr fontAlgn="base"/>
            <a:endParaRPr lang="en-US" sz="2000" dirty="0">
              <a:solidFill>
                <a:schemeClr val="tx1">
                  <a:lumMod val="85000"/>
                  <a:lumOff val="15000"/>
                </a:schemeClr>
              </a:solidFill>
              <a:latin typeface="Times New Roman" pitchFamily="18" charset="0"/>
              <a:cs typeface="Times New Roman" pitchFamily="18" charset="0"/>
            </a:endParaRPr>
          </a:p>
          <a:p>
            <a:pPr algn="just" fontAlgn="base"/>
            <a:endParaRPr lang="en-US" sz="2000" dirty="0">
              <a:solidFill>
                <a:schemeClr val="tx1">
                  <a:lumMod val="85000"/>
                  <a:lumOff val="15000"/>
                </a:schemeClr>
              </a:solidFill>
              <a:latin typeface="Times New Roman" pitchFamily="18" charset="0"/>
              <a:cs typeface="Times New Roman" pitchFamily="18"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861C3AD4-942B-49CB-B4E4-740403462321}" type="datetime1">
              <a:rPr lang="en-US" smtClean="0"/>
              <a:t>6/21/24</a:t>
            </a:fld>
            <a:endParaRPr lang="en-US"/>
          </a:p>
        </p:txBody>
      </p:sp>
    </p:spTree>
    <p:extLst>
      <p:ext uri="{BB962C8B-B14F-4D97-AF65-F5344CB8AC3E}">
        <p14:creationId xmlns:p14="http://schemas.microsoft.com/office/powerpoint/2010/main" val="4184976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Google Shape;95;p17"/>
          <p:cNvSpPr txBox="1">
            <a:spLocks noGrp="1"/>
          </p:cNvSpPr>
          <p:nvPr>
            <p:ph type="body" idx="1"/>
          </p:nvPr>
        </p:nvSpPr>
        <p:spPr>
          <a:xfrm>
            <a:off x="253389" y="99391"/>
            <a:ext cx="8637224" cy="4667884"/>
          </a:xfrm>
          <a:prstGeom prst="rect">
            <a:avLst/>
          </a:prstGeom>
          <a:noFill/>
          <a:ln>
            <a:noFill/>
          </a:ln>
        </p:spPr>
        <p:txBody>
          <a:bodyPr spcFirstLastPara="1" wrap="square" lIns="68575" tIns="34275" rIns="68575" bIns="34275" anchor="t" anchorCtr="0">
            <a:noAutofit/>
          </a:bodyPr>
          <a:lstStyle/>
          <a:p>
            <a:pPr marL="139700" indent="0">
              <a:buNone/>
            </a:pPr>
            <a:r>
              <a:rPr lang="en-GB" sz="2000" b="1" dirty="0">
                <a:solidFill>
                  <a:schemeClr val="tx1"/>
                </a:solidFill>
              </a:rPr>
              <a:t>Applications of Greedy Algorithm</a:t>
            </a:r>
            <a:endParaRPr lang="en-GB" sz="2000" dirty="0">
              <a:solidFill>
                <a:schemeClr val="tx1"/>
              </a:solidFill>
              <a:latin typeface="Calibri" pitchFamily="34" charset="0"/>
              <a:cs typeface="Calibri" pitchFamily="34" charset="0"/>
            </a:endParaRPr>
          </a:p>
          <a:p>
            <a:r>
              <a:rPr lang="en-GB" sz="2000" dirty="0">
                <a:solidFill>
                  <a:schemeClr val="tx1"/>
                </a:solidFill>
                <a:latin typeface="Calibri" pitchFamily="34" charset="0"/>
                <a:cs typeface="Calibri" pitchFamily="34" charset="0"/>
              </a:rPr>
              <a:t>It is used in finding the shortest path.</a:t>
            </a:r>
          </a:p>
          <a:p>
            <a:r>
              <a:rPr lang="en-GB" sz="2000" dirty="0">
                <a:solidFill>
                  <a:schemeClr val="tx1"/>
                </a:solidFill>
                <a:latin typeface="Calibri" pitchFamily="34" charset="0"/>
                <a:cs typeface="Calibri" pitchFamily="34" charset="0"/>
              </a:rPr>
              <a:t>It is used to find the minimum spanning tree using the prim's algorithm or the </a:t>
            </a:r>
            <a:r>
              <a:rPr lang="en-GB" sz="2000" dirty="0" err="1">
                <a:solidFill>
                  <a:schemeClr val="tx1"/>
                </a:solidFill>
                <a:latin typeface="Calibri" pitchFamily="34" charset="0"/>
                <a:cs typeface="Calibri" pitchFamily="34" charset="0"/>
              </a:rPr>
              <a:t>Kruskal's</a:t>
            </a:r>
            <a:r>
              <a:rPr lang="en-GB" sz="2000" dirty="0">
                <a:solidFill>
                  <a:schemeClr val="tx1"/>
                </a:solidFill>
                <a:latin typeface="Calibri" pitchFamily="34" charset="0"/>
                <a:cs typeface="Calibri" pitchFamily="34" charset="0"/>
              </a:rPr>
              <a:t> algorithm.</a:t>
            </a:r>
          </a:p>
          <a:p>
            <a:r>
              <a:rPr lang="en-GB" sz="2000" dirty="0">
                <a:solidFill>
                  <a:schemeClr val="tx1"/>
                </a:solidFill>
                <a:latin typeface="Calibri" pitchFamily="34" charset="0"/>
                <a:cs typeface="Calibri" pitchFamily="34" charset="0"/>
              </a:rPr>
              <a:t>It is used in a job sequencing with a deadline.</a:t>
            </a:r>
          </a:p>
          <a:p>
            <a:r>
              <a:rPr lang="en-GB" sz="2000" dirty="0">
                <a:solidFill>
                  <a:schemeClr val="tx1"/>
                </a:solidFill>
                <a:latin typeface="Calibri" pitchFamily="34" charset="0"/>
                <a:cs typeface="Calibri" pitchFamily="34" charset="0"/>
              </a:rPr>
              <a:t>This algorithm is also used to solve the fractional knapsack problem.</a:t>
            </a:r>
          </a:p>
          <a:p>
            <a:pPr marL="139700" indent="0">
              <a:buNone/>
            </a:pPr>
            <a:endParaRPr lang="en-GB" sz="2000" b="1" dirty="0">
              <a:solidFill>
                <a:schemeClr val="tx1"/>
              </a:solidFill>
            </a:endParaRPr>
          </a:p>
          <a:p>
            <a:pPr marL="139700" indent="0">
              <a:buNone/>
            </a:pPr>
            <a:r>
              <a:rPr lang="en-GB" sz="2000" b="1" dirty="0">
                <a:solidFill>
                  <a:schemeClr val="tx1"/>
                </a:solidFill>
              </a:rPr>
              <a:t>Disadvantages of using Greedy algorithm</a:t>
            </a:r>
          </a:p>
          <a:p>
            <a:pPr algn="just"/>
            <a:r>
              <a:rPr lang="en-GB" sz="2000" dirty="0">
                <a:solidFill>
                  <a:schemeClr val="tx1"/>
                </a:solidFill>
                <a:latin typeface="Calibri" pitchFamily="34" charset="0"/>
                <a:cs typeface="Calibri" pitchFamily="34" charset="0"/>
              </a:rPr>
              <a:t>Greedy algorithm makes decisions based on the information available at each phase without considering the broader problem. So, there might be a possibility that the greedy solution does not give the best solution for every problem</a:t>
            </a:r>
            <a:r>
              <a:rPr lang="en-GB" sz="2000" dirty="0">
                <a:solidFill>
                  <a:schemeClr val="tx1"/>
                </a:solidFill>
              </a:rPr>
              <a:t>.</a:t>
            </a:r>
          </a:p>
          <a:p>
            <a:pPr algn="just"/>
            <a:endParaRPr lang="en-US" sz="2000" dirty="0">
              <a:solidFill>
                <a:schemeClr val="tx1"/>
              </a:solidFill>
              <a:latin typeface="Calibri" pitchFamily="34" charset="0"/>
              <a:cs typeface="Calibri" pitchFamily="34" charset="0"/>
            </a:endParaRPr>
          </a:p>
        </p:txBody>
      </p:sp>
      <p:sp>
        <p:nvSpPr>
          <p:cNvPr id="98" name="Google Shape;98;p17"/>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888888"/>
                </a:solidFill>
                <a:latin typeface="Times New Roman"/>
                <a:ea typeface="Times New Roman"/>
                <a:cs typeface="Times New Roman"/>
                <a:sym typeface="Times New Roman"/>
              </a:rPr>
              <a:t>Slide No. </a:t>
            </a:r>
            <a:endParaRPr sz="1200" b="0" i="0" u="none" strike="noStrike" cap="none" dirty="0">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1347D875-97B0-4840-A002-678F05969AE6}" type="datetime1">
              <a:rPr lang="en-US" smtClean="0"/>
              <a:t>6/21/24</a:t>
            </a:fld>
            <a:endParaRPr lang="en-US"/>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9</a:t>
            </a:fld>
            <a:endParaRPr lang="en-US"/>
          </a:p>
        </p:txBody>
      </p:sp>
    </p:spTree>
    <p:extLst>
      <p:ext uri="{BB962C8B-B14F-4D97-AF65-F5344CB8AC3E}">
        <p14:creationId xmlns:p14="http://schemas.microsoft.com/office/powerpoint/2010/main" val="331565031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133166" y="0"/>
            <a:ext cx="8702362" cy="586409"/>
          </a:xfrm>
          <a:prstGeom prst="rect">
            <a:avLst/>
          </a:prstGeom>
          <a:noFill/>
          <a:ln>
            <a:noFill/>
          </a:ln>
        </p:spPr>
        <p:txBody>
          <a:bodyPr spcFirstLastPara="1" wrap="square" lIns="68575" tIns="34275" rIns="68575" bIns="34275" anchor="ctr" anchorCtr="0">
            <a:noAutofit/>
          </a:bodyPr>
          <a:lstStyle/>
          <a:p>
            <a:pPr fontAlgn="base"/>
            <a:r>
              <a:rPr lang="en-US" sz="3200" b="1" dirty="0">
                <a:latin typeface="Times New Roman" pitchFamily="18" charset="0"/>
                <a:cs typeface="Times New Roman" pitchFamily="18" charset="0"/>
              </a:rPr>
              <a:t>Complexity</a:t>
            </a:r>
          </a:p>
        </p:txBody>
      </p:sp>
      <p:sp>
        <p:nvSpPr>
          <p:cNvPr id="137" name="Google Shape;137;p21"/>
          <p:cNvSpPr txBox="1">
            <a:spLocks noGrp="1"/>
          </p:cNvSpPr>
          <p:nvPr>
            <p:ph type="body" idx="1"/>
          </p:nvPr>
        </p:nvSpPr>
        <p:spPr>
          <a:xfrm>
            <a:off x="238129" y="655983"/>
            <a:ext cx="8905871" cy="4040436"/>
          </a:xfrm>
          <a:prstGeom prst="rect">
            <a:avLst/>
          </a:prstGeom>
          <a:noFill/>
          <a:ln>
            <a:noFill/>
          </a:ln>
        </p:spPr>
        <p:txBody>
          <a:bodyPr spcFirstLastPara="1" wrap="square" lIns="68575" tIns="34275" rIns="68575" bIns="34275" numCol="1" anchor="t" anchorCtr="0">
            <a:noAutofit/>
          </a:bodyPr>
          <a:lstStyle/>
          <a:p>
            <a:pPr fontAlgn="base"/>
            <a:r>
              <a:rPr lang="en-GB" sz="2400" b="1" dirty="0">
                <a:solidFill>
                  <a:schemeClr val="tx1"/>
                </a:solidFill>
                <a:latin typeface="Calibri" pitchFamily="34" charset="0"/>
                <a:cs typeface="Calibri" pitchFamily="34" charset="0"/>
              </a:rPr>
              <a:t>Time Complexity: </a:t>
            </a:r>
            <a:r>
              <a:rPr lang="en-GB" sz="2400" dirty="0">
                <a:solidFill>
                  <a:schemeClr val="tx1"/>
                </a:solidFill>
                <a:latin typeface="Calibri" pitchFamily="34" charset="0"/>
                <a:cs typeface="Calibri" pitchFamily="34" charset="0"/>
              </a:rPr>
              <a:t>O(E * </a:t>
            </a:r>
            <a:r>
              <a:rPr lang="en-GB" sz="2400" dirty="0" err="1">
                <a:solidFill>
                  <a:schemeClr val="tx1"/>
                </a:solidFill>
                <a:latin typeface="Calibri" pitchFamily="34" charset="0"/>
                <a:cs typeface="Calibri" pitchFamily="34" charset="0"/>
              </a:rPr>
              <a:t>logV</a:t>
            </a:r>
            <a:r>
              <a:rPr lang="en-GB" sz="2400" dirty="0">
                <a:solidFill>
                  <a:schemeClr val="tx1"/>
                </a:solidFill>
                <a:latin typeface="Calibri" pitchFamily="34" charset="0"/>
                <a:cs typeface="Calibri" pitchFamily="34" charset="0"/>
              </a:rPr>
              <a:t>), Where E is the number of edges and V is the number of vertices.</a:t>
            </a:r>
          </a:p>
          <a:p>
            <a:pPr fontAlgn="base"/>
            <a:r>
              <a:rPr lang="en-GB" sz="2400" b="1" dirty="0">
                <a:solidFill>
                  <a:schemeClr val="tx1"/>
                </a:solidFill>
                <a:latin typeface="Calibri" pitchFamily="34" charset="0"/>
                <a:cs typeface="Calibri" pitchFamily="34" charset="0"/>
              </a:rPr>
              <a:t>Auxiliary Space: </a:t>
            </a:r>
            <a:r>
              <a:rPr lang="en-GB" sz="2400" dirty="0">
                <a:solidFill>
                  <a:schemeClr val="tx1"/>
                </a:solidFill>
                <a:latin typeface="Calibri" pitchFamily="34" charset="0"/>
                <a:cs typeface="Calibri" pitchFamily="34" charset="0"/>
              </a:rPr>
              <a:t>O(V</a:t>
            </a:r>
            <a:r>
              <a:rPr lang="en-GB" sz="2400" dirty="0"/>
              <a:t>)</a:t>
            </a:r>
            <a:endParaRPr lang="en-US" sz="2400" dirty="0">
              <a:solidFill>
                <a:schemeClr val="tx1">
                  <a:lumMod val="85000"/>
                  <a:lumOff val="15000"/>
                </a:schemeClr>
              </a:solidFill>
              <a:latin typeface="Times New Roman" pitchFamily="18" charset="0"/>
              <a:cs typeface="Times New Roman" pitchFamily="18"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1C971D8F-0487-434C-99BB-B1DA0C426E47}" type="datetime1">
              <a:rPr lang="en-US" smtClean="0"/>
              <a:t>6/21/24</a:t>
            </a:fld>
            <a:endParaRPr lang="en-US"/>
          </a:p>
        </p:txBody>
      </p:sp>
    </p:spTree>
    <p:extLst>
      <p:ext uri="{BB962C8B-B14F-4D97-AF65-F5344CB8AC3E}">
        <p14:creationId xmlns:p14="http://schemas.microsoft.com/office/powerpoint/2010/main" val="48783330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133166" y="0"/>
            <a:ext cx="8702362" cy="586409"/>
          </a:xfrm>
          <a:prstGeom prst="rect">
            <a:avLst/>
          </a:prstGeom>
          <a:noFill/>
          <a:ln>
            <a:noFill/>
          </a:ln>
        </p:spPr>
        <p:txBody>
          <a:bodyPr spcFirstLastPara="1" wrap="square" lIns="68575" tIns="34275" rIns="68575" bIns="34275" anchor="ctr" anchorCtr="0">
            <a:noAutofit/>
          </a:bodyPr>
          <a:lstStyle/>
          <a:p>
            <a:pPr fontAlgn="base"/>
            <a:r>
              <a:rPr lang="en-GB" sz="3200" b="1" dirty="0">
                <a:solidFill>
                  <a:schemeClr val="tx1"/>
                </a:solidFill>
                <a:latin typeface="Calibri" pitchFamily="34" charset="0"/>
                <a:cs typeface="Calibri" pitchFamily="34" charset="0"/>
              </a:rPr>
              <a:t>Bellman ford algorithm</a:t>
            </a:r>
            <a:endParaRPr lang="en-US" sz="3200" b="1" dirty="0">
              <a:solidFill>
                <a:schemeClr val="tx1"/>
              </a:solidFill>
              <a:latin typeface="Times New Roman" pitchFamily="18" charset="0"/>
              <a:cs typeface="Times New Roman" pitchFamily="18" charset="0"/>
            </a:endParaRPr>
          </a:p>
        </p:txBody>
      </p:sp>
      <p:sp>
        <p:nvSpPr>
          <p:cNvPr id="137" name="Google Shape;137;p21"/>
          <p:cNvSpPr txBox="1">
            <a:spLocks noGrp="1"/>
          </p:cNvSpPr>
          <p:nvPr>
            <p:ph type="body" idx="1"/>
          </p:nvPr>
        </p:nvSpPr>
        <p:spPr>
          <a:xfrm>
            <a:off x="238129" y="655983"/>
            <a:ext cx="8905871" cy="4040436"/>
          </a:xfrm>
          <a:prstGeom prst="rect">
            <a:avLst/>
          </a:prstGeom>
          <a:noFill/>
          <a:ln>
            <a:noFill/>
          </a:ln>
        </p:spPr>
        <p:txBody>
          <a:bodyPr spcFirstLastPara="1" wrap="square" lIns="68575" tIns="34275" rIns="68575" bIns="34275" numCol="1" anchor="t" anchorCtr="0">
            <a:noAutofit/>
          </a:bodyPr>
          <a:lstStyle/>
          <a:p>
            <a:pPr algn="just" fontAlgn="base"/>
            <a:r>
              <a:rPr lang="en-GB" sz="2000" dirty="0">
                <a:solidFill>
                  <a:schemeClr val="tx1"/>
                </a:solidFill>
                <a:latin typeface="Calibri" pitchFamily="34" charset="0"/>
                <a:cs typeface="Calibri" pitchFamily="34" charset="0"/>
              </a:rPr>
              <a:t>Bellman ford algorithm is a single-source shortest path algorithm. This algorithm is used to find the shortest distance from the single vertex to all the other vertices of a weighted graph. </a:t>
            </a:r>
          </a:p>
          <a:p>
            <a:pPr algn="just" fontAlgn="base"/>
            <a:r>
              <a:rPr lang="en-GB" sz="2000" dirty="0">
                <a:solidFill>
                  <a:schemeClr val="tx1"/>
                </a:solidFill>
                <a:latin typeface="Calibri" pitchFamily="34" charset="0"/>
                <a:cs typeface="Calibri" pitchFamily="34" charset="0"/>
              </a:rPr>
              <a:t>There are various other algorithms used to find the shortest path like </a:t>
            </a:r>
            <a:r>
              <a:rPr lang="en-GB" sz="2000" dirty="0" err="1">
                <a:solidFill>
                  <a:schemeClr val="tx1"/>
                </a:solidFill>
                <a:latin typeface="Calibri" pitchFamily="34" charset="0"/>
                <a:cs typeface="Calibri" pitchFamily="34" charset="0"/>
              </a:rPr>
              <a:t>Dijkstra</a:t>
            </a:r>
            <a:r>
              <a:rPr lang="en-GB" sz="2000" dirty="0">
                <a:solidFill>
                  <a:schemeClr val="tx1"/>
                </a:solidFill>
                <a:latin typeface="Calibri" pitchFamily="34" charset="0"/>
                <a:cs typeface="Calibri" pitchFamily="34" charset="0"/>
              </a:rPr>
              <a:t> algorithm, etc. </a:t>
            </a:r>
          </a:p>
          <a:p>
            <a:pPr algn="just" fontAlgn="base"/>
            <a:r>
              <a:rPr lang="en-GB" sz="2000" dirty="0">
                <a:solidFill>
                  <a:schemeClr val="tx1"/>
                </a:solidFill>
                <a:latin typeface="Calibri" pitchFamily="34" charset="0"/>
                <a:cs typeface="Calibri" pitchFamily="34" charset="0"/>
              </a:rPr>
              <a:t>If the weighted graph contains the negative weight values, then the </a:t>
            </a:r>
            <a:r>
              <a:rPr lang="en-GB" sz="2000" dirty="0" err="1">
                <a:solidFill>
                  <a:schemeClr val="tx1"/>
                </a:solidFill>
                <a:latin typeface="Calibri" pitchFamily="34" charset="0"/>
                <a:cs typeface="Calibri" pitchFamily="34" charset="0"/>
              </a:rPr>
              <a:t>Dijkstra</a:t>
            </a:r>
            <a:r>
              <a:rPr lang="en-GB" sz="2000" dirty="0">
                <a:solidFill>
                  <a:schemeClr val="tx1"/>
                </a:solidFill>
                <a:latin typeface="Calibri" pitchFamily="34" charset="0"/>
                <a:cs typeface="Calibri" pitchFamily="34" charset="0"/>
              </a:rPr>
              <a:t> algorithm does not confirm whether it produces the correct answer or not. </a:t>
            </a:r>
          </a:p>
          <a:p>
            <a:pPr algn="just" fontAlgn="base"/>
            <a:r>
              <a:rPr lang="en-GB" sz="2000" dirty="0">
                <a:solidFill>
                  <a:schemeClr val="tx1"/>
                </a:solidFill>
                <a:latin typeface="Calibri" pitchFamily="34" charset="0"/>
                <a:cs typeface="Calibri" pitchFamily="34" charset="0"/>
              </a:rPr>
              <a:t>In contrast to </a:t>
            </a:r>
            <a:r>
              <a:rPr lang="en-GB" sz="2000" dirty="0" err="1">
                <a:solidFill>
                  <a:schemeClr val="tx1"/>
                </a:solidFill>
                <a:latin typeface="Calibri" pitchFamily="34" charset="0"/>
                <a:cs typeface="Calibri" pitchFamily="34" charset="0"/>
              </a:rPr>
              <a:t>Dijkstra</a:t>
            </a:r>
            <a:r>
              <a:rPr lang="en-GB" sz="2000" dirty="0">
                <a:solidFill>
                  <a:schemeClr val="tx1"/>
                </a:solidFill>
                <a:latin typeface="Calibri" pitchFamily="34" charset="0"/>
                <a:cs typeface="Calibri" pitchFamily="34" charset="0"/>
              </a:rPr>
              <a:t> algorithm, bellman ford algorithm guarantees the correct answer even if the weighted graph contains the negative weight values.</a:t>
            </a:r>
            <a:endParaRPr lang="en-US" sz="2000" dirty="0">
              <a:solidFill>
                <a:schemeClr val="tx1"/>
              </a:solidFill>
              <a:latin typeface="Calibri" pitchFamily="34" charset="0"/>
              <a:cs typeface="Calibri" pitchFamily="34"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246ED54D-EA88-48CB-A0AE-ED1094D01195}" type="datetime1">
              <a:rPr lang="en-US" smtClean="0"/>
              <a:t>6/21/24</a:t>
            </a:fld>
            <a:endParaRPr lang="en-US"/>
          </a:p>
        </p:txBody>
      </p:sp>
    </p:spTree>
    <p:extLst>
      <p:ext uri="{BB962C8B-B14F-4D97-AF65-F5344CB8AC3E}">
        <p14:creationId xmlns:p14="http://schemas.microsoft.com/office/powerpoint/2010/main" val="188476312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133166" y="1"/>
            <a:ext cx="8702362" cy="954156"/>
          </a:xfrm>
          <a:prstGeom prst="rect">
            <a:avLst/>
          </a:prstGeom>
          <a:noFill/>
          <a:ln>
            <a:noFill/>
          </a:ln>
        </p:spPr>
        <p:txBody>
          <a:bodyPr spcFirstLastPara="1" wrap="square" lIns="68575" tIns="34275" rIns="68575" bIns="34275" anchor="ctr" anchorCtr="0">
            <a:noAutofit/>
          </a:bodyPr>
          <a:lstStyle/>
          <a:p>
            <a:pPr fontAlgn="base"/>
            <a:br>
              <a:rPr lang="en-GB" sz="3200" b="1" dirty="0"/>
            </a:br>
            <a:r>
              <a:rPr lang="en-GB" sz="2000" b="1" dirty="0">
                <a:solidFill>
                  <a:schemeClr val="tx1"/>
                </a:solidFill>
                <a:latin typeface="Calibri" pitchFamily="34" charset="0"/>
                <a:cs typeface="Calibri" pitchFamily="34" charset="0"/>
              </a:rPr>
              <a:t>Steps for finding the shortest distance to all vertices from the source</a:t>
            </a:r>
            <a:r>
              <a:rPr lang="en-GB" sz="2000" b="1" i="1" dirty="0">
                <a:solidFill>
                  <a:schemeClr val="tx1"/>
                </a:solidFill>
                <a:latin typeface="Calibri" pitchFamily="34" charset="0"/>
                <a:cs typeface="Calibri" pitchFamily="34" charset="0"/>
              </a:rPr>
              <a:t> </a:t>
            </a:r>
            <a:r>
              <a:rPr lang="en-GB" sz="2000" b="1" dirty="0">
                <a:solidFill>
                  <a:schemeClr val="tx1"/>
                </a:solidFill>
                <a:latin typeface="Calibri" pitchFamily="34" charset="0"/>
                <a:cs typeface="Calibri" pitchFamily="34" charset="0"/>
              </a:rPr>
              <a:t>using the Bellman-Ford algorithm</a:t>
            </a:r>
            <a:r>
              <a:rPr lang="en-GB" b="1" dirty="0">
                <a:solidFill>
                  <a:schemeClr val="tx1"/>
                </a:solidFill>
                <a:latin typeface="Calibri" pitchFamily="34" charset="0"/>
                <a:cs typeface="Calibri" pitchFamily="34" charset="0"/>
              </a:rPr>
              <a:t>:</a:t>
            </a:r>
            <a:br>
              <a:rPr lang="en-GB" b="1" dirty="0">
                <a:solidFill>
                  <a:schemeClr val="tx1"/>
                </a:solidFill>
                <a:latin typeface="Calibri" pitchFamily="34" charset="0"/>
                <a:cs typeface="Calibri" pitchFamily="34" charset="0"/>
              </a:rPr>
            </a:br>
            <a:endParaRPr lang="en-US" sz="3200" b="1" dirty="0">
              <a:solidFill>
                <a:schemeClr val="tx1"/>
              </a:solidFill>
              <a:latin typeface="Calibri" pitchFamily="34" charset="0"/>
              <a:cs typeface="Calibri" pitchFamily="34" charset="0"/>
            </a:endParaRPr>
          </a:p>
        </p:txBody>
      </p:sp>
      <p:sp>
        <p:nvSpPr>
          <p:cNvPr id="137" name="Google Shape;137;p21"/>
          <p:cNvSpPr txBox="1">
            <a:spLocks noGrp="1"/>
          </p:cNvSpPr>
          <p:nvPr>
            <p:ph type="body" idx="1"/>
          </p:nvPr>
        </p:nvSpPr>
        <p:spPr>
          <a:xfrm>
            <a:off x="238129" y="844825"/>
            <a:ext cx="8905871" cy="3922449"/>
          </a:xfrm>
          <a:prstGeom prst="rect">
            <a:avLst/>
          </a:prstGeom>
          <a:noFill/>
          <a:ln>
            <a:noFill/>
          </a:ln>
        </p:spPr>
        <p:txBody>
          <a:bodyPr spcFirstLastPara="1" wrap="square" lIns="68575" tIns="34275" rIns="68575" bIns="34275" numCol="1" anchor="t" anchorCtr="0">
            <a:noAutofit/>
          </a:bodyPr>
          <a:lstStyle/>
          <a:p>
            <a:pPr fontAlgn="base"/>
            <a:r>
              <a:rPr lang="en-GB" sz="2000" dirty="0">
                <a:solidFill>
                  <a:schemeClr val="tx1"/>
                </a:solidFill>
                <a:latin typeface="Calibri" pitchFamily="34" charset="0"/>
                <a:cs typeface="Calibri" pitchFamily="34" charset="0"/>
              </a:rPr>
              <a:t>This step initializes distances from the source to all vertices as infinite and distance to the source itself as 0. Create an array </a:t>
            </a:r>
            <a:r>
              <a:rPr lang="en-GB" sz="2000" dirty="0" err="1">
                <a:solidFill>
                  <a:schemeClr val="tx1"/>
                </a:solidFill>
                <a:latin typeface="Calibri" pitchFamily="34" charset="0"/>
                <a:cs typeface="Calibri" pitchFamily="34" charset="0"/>
              </a:rPr>
              <a:t>dist</a:t>
            </a:r>
            <a:r>
              <a:rPr lang="en-GB" sz="2000" dirty="0">
                <a:solidFill>
                  <a:schemeClr val="tx1"/>
                </a:solidFill>
                <a:latin typeface="Calibri" pitchFamily="34" charset="0"/>
                <a:cs typeface="Calibri" pitchFamily="34" charset="0"/>
              </a:rPr>
              <a:t>[] of size |V| with all values as infinite except </a:t>
            </a:r>
            <a:r>
              <a:rPr lang="en-GB" sz="2000" dirty="0" err="1">
                <a:solidFill>
                  <a:schemeClr val="tx1"/>
                </a:solidFill>
                <a:latin typeface="Calibri" pitchFamily="34" charset="0"/>
                <a:cs typeface="Calibri" pitchFamily="34" charset="0"/>
              </a:rPr>
              <a:t>dist</a:t>
            </a:r>
            <a:r>
              <a:rPr lang="en-GB" sz="2000" dirty="0">
                <a:solidFill>
                  <a:schemeClr val="tx1"/>
                </a:solidFill>
                <a:latin typeface="Calibri" pitchFamily="34" charset="0"/>
                <a:cs typeface="Calibri" pitchFamily="34" charset="0"/>
              </a:rPr>
              <a:t>[</a:t>
            </a:r>
            <a:r>
              <a:rPr lang="en-GB" sz="2000" dirty="0" err="1">
                <a:solidFill>
                  <a:schemeClr val="tx1"/>
                </a:solidFill>
                <a:latin typeface="Calibri" pitchFamily="34" charset="0"/>
                <a:cs typeface="Calibri" pitchFamily="34" charset="0"/>
              </a:rPr>
              <a:t>src</a:t>
            </a:r>
            <a:r>
              <a:rPr lang="en-GB" sz="2000" dirty="0">
                <a:solidFill>
                  <a:schemeClr val="tx1"/>
                </a:solidFill>
                <a:latin typeface="Calibri" pitchFamily="34" charset="0"/>
                <a:cs typeface="Calibri" pitchFamily="34" charset="0"/>
              </a:rPr>
              <a:t>] where </a:t>
            </a:r>
            <a:r>
              <a:rPr lang="en-GB" sz="2000" dirty="0" err="1">
                <a:solidFill>
                  <a:schemeClr val="tx1"/>
                </a:solidFill>
                <a:latin typeface="Calibri" pitchFamily="34" charset="0"/>
                <a:cs typeface="Calibri" pitchFamily="34" charset="0"/>
              </a:rPr>
              <a:t>src</a:t>
            </a:r>
            <a:r>
              <a:rPr lang="en-GB" sz="2000" dirty="0">
                <a:solidFill>
                  <a:schemeClr val="tx1"/>
                </a:solidFill>
                <a:latin typeface="Calibri" pitchFamily="34" charset="0"/>
                <a:cs typeface="Calibri" pitchFamily="34" charset="0"/>
              </a:rPr>
              <a:t> is source vertex.</a:t>
            </a:r>
          </a:p>
          <a:p>
            <a:pPr fontAlgn="base"/>
            <a:r>
              <a:rPr lang="en-GB" sz="2000" dirty="0">
                <a:solidFill>
                  <a:schemeClr val="tx1"/>
                </a:solidFill>
                <a:latin typeface="Calibri" pitchFamily="34" charset="0"/>
                <a:cs typeface="Calibri" pitchFamily="34" charset="0"/>
              </a:rPr>
              <a:t>This step calculates shortest distances. Do following |V|-1 times where |V| is the number of vertices in given graph. Do following for each edge u-v </a:t>
            </a:r>
          </a:p>
          <a:p>
            <a:pPr lvl="1" fontAlgn="base"/>
            <a:r>
              <a:rPr lang="en-GB" sz="1600" dirty="0">
                <a:solidFill>
                  <a:schemeClr val="tx1"/>
                </a:solidFill>
                <a:latin typeface="Calibri" pitchFamily="34" charset="0"/>
                <a:cs typeface="Calibri" pitchFamily="34" charset="0"/>
              </a:rPr>
              <a:t>If </a:t>
            </a:r>
            <a:r>
              <a:rPr lang="en-GB" sz="1600" dirty="0" err="1">
                <a:solidFill>
                  <a:schemeClr val="tx1"/>
                </a:solidFill>
                <a:latin typeface="Calibri" pitchFamily="34" charset="0"/>
                <a:cs typeface="Calibri" pitchFamily="34" charset="0"/>
              </a:rPr>
              <a:t>dist</a:t>
            </a:r>
            <a:r>
              <a:rPr lang="en-GB" sz="1600" dirty="0">
                <a:solidFill>
                  <a:schemeClr val="tx1"/>
                </a:solidFill>
                <a:latin typeface="Calibri" pitchFamily="34" charset="0"/>
                <a:cs typeface="Calibri" pitchFamily="34" charset="0"/>
              </a:rPr>
              <a:t>[v] &gt; </a:t>
            </a:r>
            <a:r>
              <a:rPr lang="en-GB" sz="1600" dirty="0" err="1">
                <a:solidFill>
                  <a:schemeClr val="tx1"/>
                </a:solidFill>
                <a:latin typeface="Calibri" pitchFamily="34" charset="0"/>
                <a:cs typeface="Calibri" pitchFamily="34" charset="0"/>
              </a:rPr>
              <a:t>dist</a:t>
            </a:r>
            <a:r>
              <a:rPr lang="en-GB" sz="1600" dirty="0">
                <a:solidFill>
                  <a:schemeClr val="tx1"/>
                </a:solidFill>
                <a:latin typeface="Calibri" pitchFamily="34" charset="0"/>
                <a:cs typeface="Calibri" pitchFamily="34" charset="0"/>
              </a:rPr>
              <a:t>[u] + weight of edge </a:t>
            </a:r>
            <a:r>
              <a:rPr lang="en-GB" sz="1600" dirty="0" err="1">
                <a:solidFill>
                  <a:schemeClr val="tx1"/>
                </a:solidFill>
                <a:latin typeface="Calibri" pitchFamily="34" charset="0"/>
                <a:cs typeface="Calibri" pitchFamily="34" charset="0"/>
              </a:rPr>
              <a:t>uv</a:t>
            </a:r>
            <a:r>
              <a:rPr lang="en-GB" sz="1600" dirty="0">
                <a:solidFill>
                  <a:schemeClr val="tx1"/>
                </a:solidFill>
                <a:latin typeface="Calibri" pitchFamily="34" charset="0"/>
                <a:cs typeface="Calibri" pitchFamily="34" charset="0"/>
              </a:rPr>
              <a:t>, then update </a:t>
            </a:r>
            <a:r>
              <a:rPr lang="en-GB" sz="1600" dirty="0" err="1">
                <a:solidFill>
                  <a:schemeClr val="tx1"/>
                </a:solidFill>
                <a:latin typeface="Calibri" pitchFamily="34" charset="0"/>
                <a:cs typeface="Calibri" pitchFamily="34" charset="0"/>
              </a:rPr>
              <a:t>dist</a:t>
            </a:r>
            <a:r>
              <a:rPr lang="en-GB" sz="1600" dirty="0">
                <a:solidFill>
                  <a:schemeClr val="tx1"/>
                </a:solidFill>
                <a:latin typeface="Calibri" pitchFamily="34" charset="0"/>
                <a:cs typeface="Calibri" pitchFamily="34" charset="0"/>
              </a:rPr>
              <a:t>[v] to</a:t>
            </a:r>
          </a:p>
          <a:p>
            <a:pPr lvl="1" fontAlgn="base"/>
            <a:r>
              <a:rPr lang="en-GB" sz="1600" dirty="0" err="1">
                <a:solidFill>
                  <a:schemeClr val="tx1"/>
                </a:solidFill>
                <a:latin typeface="Calibri" pitchFamily="34" charset="0"/>
                <a:cs typeface="Calibri" pitchFamily="34" charset="0"/>
              </a:rPr>
              <a:t>dist</a:t>
            </a:r>
            <a:r>
              <a:rPr lang="en-GB" sz="1600" dirty="0">
                <a:solidFill>
                  <a:schemeClr val="tx1"/>
                </a:solidFill>
                <a:latin typeface="Calibri" pitchFamily="34" charset="0"/>
                <a:cs typeface="Calibri" pitchFamily="34" charset="0"/>
              </a:rPr>
              <a:t>[v] = </a:t>
            </a:r>
            <a:r>
              <a:rPr lang="en-GB" sz="1600" dirty="0" err="1">
                <a:solidFill>
                  <a:schemeClr val="tx1"/>
                </a:solidFill>
                <a:latin typeface="Calibri" pitchFamily="34" charset="0"/>
                <a:cs typeface="Calibri" pitchFamily="34" charset="0"/>
              </a:rPr>
              <a:t>dist</a:t>
            </a:r>
            <a:r>
              <a:rPr lang="en-GB" sz="1600" dirty="0">
                <a:solidFill>
                  <a:schemeClr val="tx1"/>
                </a:solidFill>
                <a:latin typeface="Calibri" pitchFamily="34" charset="0"/>
                <a:cs typeface="Calibri" pitchFamily="34" charset="0"/>
              </a:rPr>
              <a:t>[u] + weight of edge </a:t>
            </a:r>
            <a:r>
              <a:rPr lang="en-GB" sz="1600" dirty="0" err="1">
                <a:solidFill>
                  <a:schemeClr val="tx1"/>
                </a:solidFill>
                <a:latin typeface="Calibri" pitchFamily="34" charset="0"/>
                <a:cs typeface="Calibri" pitchFamily="34" charset="0"/>
              </a:rPr>
              <a:t>uv</a:t>
            </a:r>
            <a:endParaRPr lang="en-GB" sz="1600" dirty="0">
              <a:solidFill>
                <a:schemeClr val="tx1"/>
              </a:solidFill>
              <a:latin typeface="Calibri" pitchFamily="34" charset="0"/>
              <a:cs typeface="Calibri" pitchFamily="34" charset="0"/>
            </a:endParaRPr>
          </a:p>
          <a:p>
            <a:pPr fontAlgn="base"/>
            <a:r>
              <a:rPr lang="en-GB" sz="2000" dirty="0">
                <a:solidFill>
                  <a:schemeClr val="tx1"/>
                </a:solidFill>
                <a:latin typeface="Calibri" pitchFamily="34" charset="0"/>
                <a:cs typeface="Calibri" pitchFamily="34" charset="0"/>
              </a:rPr>
              <a:t>This step reports if there is a negative weight cycle in the graph. Again traverse every edge and do following for each edge u-v </a:t>
            </a:r>
            <a:br>
              <a:rPr lang="en-GB" sz="2000" dirty="0">
                <a:solidFill>
                  <a:schemeClr val="tx1"/>
                </a:solidFill>
                <a:latin typeface="Calibri" pitchFamily="34" charset="0"/>
                <a:cs typeface="Calibri" pitchFamily="34" charset="0"/>
              </a:rPr>
            </a:br>
            <a:r>
              <a:rPr lang="en-GB" sz="2000" dirty="0">
                <a:solidFill>
                  <a:schemeClr val="tx1"/>
                </a:solidFill>
                <a:latin typeface="Calibri" pitchFamily="34" charset="0"/>
                <a:cs typeface="Calibri" pitchFamily="34" charset="0"/>
              </a:rPr>
              <a:t>……If </a:t>
            </a:r>
            <a:r>
              <a:rPr lang="en-GB" sz="2000" dirty="0" err="1">
                <a:solidFill>
                  <a:schemeClr val="tx1"/>
                </a:solidFill>
                <a:latin typeface="Calibri" pitchFamily="34" charset="0"/>
                <a:cs typeface="Calibri" pitchFamily="34" charset="0"/>
              </a:rPr>
              <a:t>dist</a:t>
            </a:r>
            <a:r>
              <a:rPr lang="en-GB" sz="2000" dirty="0">
                <a:solidFill>
                  <a:schemeClr val="tx1"/>
                </a:solidFill>
                <a:latin typeface="Calibri" pitchFamily="34" charset="0"/>
                <a:cs typeface="Calibri" pitchFamily="34" charset="0"/>
              </a:rPr>
              <a:t>[v] &gt; </a:t>
            </a:r>
            <a:r>
              <a:rPr lang="en-GB" sz="2000" dirty="0" err="1">
                <a:solidFill>
                  <a:schemeClr val="tx1"/>
                </a:solidFill>
                <a:latin typeface="Calibri" pitchFamily="34" charset="0"/>
                <a:cs typeface="Calibri" pitchFamily="34" charset="0"/>
              </a:rPr>
              <a:t>dist</a:t>
            </a:r>
            <a:r>
              <a:rPr lang="en-GB" sz="2000" dirty="0">
                <a:solidFill>
                  <a:schemeClr val="tx1"/>
                </a:solidFill>
                <a:latin typeface="Calibri" pitchFamily="34" charset="0"/>
                <a:cs typeface="Calibri" pitchFamily="34" charset="0"/>
              </a:rPr>
              <a:t>[u] + weight of edge </a:t>
            </a:r>
            <a:r>
              <a:rPr lang="en-GB" sz="2000" dirty="0" err="1">
                <a:solidFill>
                  <a:schemeClr val="tx1"/>
                </a:solidFill>
                <a:latin typeface="Calibri" pitchFamily="34" charset="0"/>
                <a:cs typeface="Calibri" pitchFamily="34" charset="0"/>
              </a:rPr>
              <a:t>uv</a:t>
            </a:r>
            <a:r>
              <a:rPr lang="en-GB" sz="2000" dirty="0">
                <a:solidFill>
                  <a:schemeClr val="tx1"/>
                </a:solidFill>
                <a:latin typeface="Calibri" pitchFamily="34" charset="0"/>
                <a:cs typeface="Calibri" pitchFamily="34" charset="0"/>
              </a:rPr>
              <a:t>, then “Graph contains negative weight cycle” </a:t>
            </a:r>
            <a:br>
              <a:rPr lang="en-GB" sz="2000" dirty="0">
                <a:solidFill>
                  <a:schemeClr val="tx1"/>
                </a:solidFill>
                <a:latin typeface="Calibri" pitchFamily="34" charset="0"/>
                <a:cs typeface="Calibri" pitchFamily="34" charset="0"/>
              </a:rPr>
            </a:br>
            <a:endParaRPr lang="en-US" sz="2400" dirty="0">
              <a:solidFill>
                <a:schemeClr val="tx1"/>
              </a:solidFill>
              <a:latin typeface="Calibri" pitchFamily="34" charset="0"/>
              <a:cs typeface="Calibri" pitchFamily="34"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2FC9F3D5-B3A4-4462-8C5C-E29AB59DD9B7}" type="datetime1">
              <a:rPr lang="en-US" smtClean="0"/>
              <a:t>6/21/24</a:t>
            </a:fld>
            <a:endParaRPr lang="en-US"/>
          </a:p>
        </p:txBody>
      </p:sp>
    </p:spTree>
    <p:extLst>
      <p:ext uri="{BB962C8B-B14F-4D97-AF65-F5344CB8AC3E}">
        <p14:creationId xmlns:p14="http://schemas.microsoft.com/office/powerpoint/2010/main" val="380491514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133166" y="0"/>
            <a:ext cx="8702362" cy="586409"/>
          </a:xfrm>
          <a:prstGeom prst="rect">
            <a:avLst/>
          </a:prstGeom>
          <a:noFill/>
          <a:ln>
            <a:noFill/>
          </a:ln>
        </p:spPr>
        <p:txBody>
          <a:bodyPr spcFirstLastPara="1" wrap="square" lIns="68575" tIns="34275" rIns="68575" bIns="34275" anchor="ctr" anchorCtr="0">
            <a:noAutofit/>
          </a:bodyPr>
          <a:lstStyle/>
          <a:p>
            <a:pPr fontAlgn="base"/>
            <a:r>
              <a:rPr lang="en-US" sz="3200" b="1" dirty="0" err="1">
                <a:latin typeface="Times New Roman" pitchFamily="18" charset="0"/>
                <a:cs typeface="Times New Roman" pitchFamily="18" charset="0"/>
              </a:rPr>
              <a:t>Cont</a:t>
            </a:r>
            <a:r>
              <a:rPr lang="en-US" sz="3200" b="1" dirty="0">
                <a:latin typeface="Times New Roman" pitchFamily="18" charset="0"/>
                <a:cs typeface="Times New Roman" pitchFamily="18" charset="0"/>
              </a:rPr>
              <a:t>…</a:t>
            </a:r>
          </a:p>
        </p:txBody>
      </p:sp>
      <p:sp>
        <p:nvSpPr>
          <p:cNvPr id="137" name="Google Shape;137;p21"/>
          <p:cNvSpPr txBox="1">
            <a:spLocks noGrp="1"/>
          </p:cNvSpPr>
          <p:nvPr>
            <p:ph type="body" idx="1"/>
          </p:nvPr>
        </p:nvSpPr>
        <p:spPr>
          <a:xfrm>
            <a:off x="238129" y="655983"/>
            <a:ext cx="8905871" cy="4040436"/>
          </a:xfrm>
          <a:prstGeom prst="rect">
            <a:avLst/>
          </a:prstGeom>
          <a:noFill/>
          <a:ln>
            <a:noFill/>
          </a:ln>
        </p:spPr>
        <p:txBody>
          <a:bodyPr spcFirstLastPara="1" wrap="square" lIns="68575" tIns="34275" rIns="68575" bIns="34275" numCol="1" anchor="t" anchorCtr="0">
            <a:noAutofit/>
          </a:bodyPr>
          <a:lstStyle/>
          <a:p>
            <a:pPr algn="just" fontAlgn="base"/>
            <a:r>
              <a:rPr lang="en-GB" sz="2000" dirty="0">
                <a:solidFill>
                  <a:schemeClr val="tx1"/>
                </a:solidFill>
                <a:latin typeface="Calibri" pitchFamily="34" charset="0"/>
                <a:cs typeface="Calibri" pitchFamily="34" charset="0"/>
              </a:rPr>
              <a:t>The idea of step 3 is, step 2 guarantees the shortest distances if the graph doesn’t contain a negative weight cycle. If we iterate through all edges one more time and get a shorter path for any vertex, then there is a negative weight cycle</a:t>
            </a:r>
          </a:p>
          <a:p>
            <a:pPr fontAlgn="base"/>
            <a:r>
              <a:rPr lang="en-GB" sz="2000" b="1" dirty="0">
                <a:solidFill>
                  <a:schemeClr val="tx1"/>
                </a:solidFill>
                <a:latin typeface="Calibri" pitchFamily="34" charset="0"/>
                <a:cs typeface="Calibri" pitchFamily="34" charset="0"/>
              </a:rPr>
              <a:t>Below is the illustration of the above algorithm:</a:t>
            </a:r>
          </a:p>
          <a:p>
            <a:pPr lvl="1" fontAlgn="base"/>
            <a:r>
              <a:rPr lang="en-GB" sz="1800" b="1" dirty="0">
                <a:solidFill>
                  <a:schemeClr val="tx1"/>
                </a:solidFill>
                <a:latin typeface="Calibri" pitchFamily="34" charset="0"/>
                <a:cs typeface="Calibri" pitchFamily="34" charset="0"/>
              </a:rPr>
              <a:t>Step 1:</a:t>
            </a:r>
            <a:r>
              <a:rPr lang="en-GB" sz="1800" dirty="0">
                <a:solidFill>
                  <a:schemeClr val="tx1"/>
                </a:solidFill>
                <a:latin typeface="Calibri" pitchFamily="34" charset="0"/>
                <a:cs typeface="Calibri" pitchFamily="34" charset="0"/>
              </a:rPr>
              <a:t> Let the given source vertex be 0. Initialize all distances as infinite, except the distance to the source itself. Total number of vertices in the graph is 5, so </a:t>
            </a:r>
            <a:r>
              <a:rPr lang="en-GB" sz="1800" i="1" dirty="0">
                <a:solidFill>
                  <a:schemeClr val="tx1"/>
                </a:solidFill>
                <a:latin typeface="Calibri" pitchFamily="34" charset="0"/>
                <a:cs typeface="Calibri" pitchFamily="34" charset="0"/>
              </a:rPr>
              <a:t>all edges must be processed 4 times.</a:t>
            </a:r>
            <a:br>
              <a:rPr lang="en-GB" sz="1800" dirty="0">
                <a:solidFill>
                  <a:schemeClr val="tx1"/>
                </a:solidFill>
                <a:latin typeface="Calibri" pitchFamily="34" charset="0"/>
                <a:cs typeface="Calibri" pitchFamily="34" charset="0"/>
              </a:rPr>
            </a:br>
            <a:r>
              <a:rPr lang="en-GB" sz="1800" dirty="0">
                <a:solidFill>
                  <a:schemeClr val="tx1"/>
                </a:solidFill>
                <a:latin typeface="Calibri" pitchFamily="34" charset="0"/>
                <a:cs typeface="Calibri" pitchFamily="34" charset="0"/>
              </a:rPr>
              <a:t> </a:t>
            </a:r>
          </a:p>
          <a:p>
            <a:pPr algn="just" fontAlgn="base"/>
            <a:endParaRPr lang="en-US" sz="2000" dirty="0">
              <a:solidFill>
                <a:schemeClr val="tx1"/>
              </a:solidFill>
              <a:latin typeface="Times New Roman" pitchFamily="18" charset="0"/>
              <a:cs typeface="Times New Roman" pitchFamily="18"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4AED4706-D79E-404D-BB9F-544B5CD7162A}" type="datetime1">
              <a:rPr lang="en-US" smtClean="0"/>
              <a:t>6/21/24</a:t>
            </a:fld>
            <a:endParaRPr lang="en-US"/>
          </a:p>
        </p:txBody>
      </p:sp>
    </p:spTree>
    <p:extLst>
      <p:ext uri="{BB962C8B-B14F-4D97-AF65-F5344CB8AC3E}">
        <p14:creationId xmlns:p14="http://schemas.microsoft.com/office/powerpoint/2010/main" val="363219696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133166" y="0"/>
            <a:ext cx="8702362" cy="397565"/>
          </a:xfrm>
          <a:prstGeom prst="rect">
            <a:avLst/>
          </a:prstGeom>
          <a:noFill/>
          <a:ln>
            <a:noFill/>
          </a:ln>
        </p:spPr>
        <p:txBody>
          <a:bodyPr spcFirstLastPara="1" wrap="square" lIns="68575" tIns="34275" rIns="68575" bIns="34275" anchor="ctr" anchorCtr="0">
            <a:noAutofit/>
          </a:bodyPr>
          <a:lstStyle/>
          <a:p>
            <a:pPr fontAlgn="base"/>
            <a:r>
              <a:rPr lang="en-GB" sz="3200" b="1" dirty="0">
                <a:solidFill>
                  <a:schemeClr val="tx1"/>
                </a:solidFill>
                <a:latin typeface="Calibri" pitchFamily="34" charset="0"/>
                <a:cs typeface="Calibri" pitchFamily="34" charset="0"/>
              </a:rPr>
              <a:t>Step 1</a:t>
            </a:r>
            <a:endParaRPr lang="en-US" sz="3200" b="1" dirty="0">
              <a:latin typeface="Times New Roman" pitchFamily="18" charset="0"/>
              <a:cs typeface="Times New Roman" pitchFamily="18" charset="0"/>
            </a:endParaRPr>
          </a:p>
        </p:txBody>
      </p:sp>
      <p:sp>
        <p:nvSpPr>
          <p:cNvPr id="137" name="Google Shape;137;p21"/>
          <p:cNvSpPr txBox="1">
            <a:spLocks noGrp="1"/>
          </p:cNvSpPr>
          <p:nvPr>
            <p:ph type="body" idx="1"/>
          </p:nvPr>
        </p:nvSpPr>
        <p:spPr>
          <a:xfrm>
            <a:off x="238129" y="576470"/>
            <a:ext cx="8905871" cy="4119949"/>
          </a:xfrm>
          <a:prstGeom prst="rect">
            <a:avLst/>
          </a:prstGeom>
          <a:noFill/>
          <a:ln>
            <a:noFill/>
          </a:ln>
        </p:spPr>
        <p:txBody>
          <a:bodyPr spcFirstLastPara="1" wrap="square" lIns="68575" tIns="34275" rIns="68575" bIns="34275" numCol="2" anchor="t" anchorCtr="0">
            <a:noAutofit/>
          </a:bodyPr>
          <a:lstStyle/>
          <a:p>
            <a:pPr marL="596900" lvl="1" indent="0">
              <a:buNone/>
            </a:pPr>
            <a:endParaRPr lang="en-US" sz="2000" dirty="0">
              <a:solidFill>
                <a:schemeClr val="tx1">
                  <a:lumMod val="85000"/>
                  <a:lumOff val="15000"/>
                </a:schemeClr>
              </a:solidFill>
              <a:latin typeface="Times New Roman" pitchFamily="18" charset="0"/>
              <a:cs typeface="Times New Roman" pitchFamily="18"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676899B7-207E-451A-8F80-DF6C568D8397}" type="datetime1">
              <a:rPr lang="en-US" smtClean="0"/>
              <a:t>6/21/24</a:t>
            </a:fld>
            <a:endParaRPr lang="en-US"/>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424" y="719618"/>
            <a:ext cx="5734050" cy="340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663143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1"/>
          <p:cNvSpPr txBox="1">
            <a:spLocks noGrp="1"/>
          </p:cNvSpPr>
          <p:nvPr>
            <p:ph type="body" idx="1"/>
          </p:nvPr>
        </p:nvSpPr>
        <p:spPr>
          <a:xfrm>
            <a:off x="238129" y="268357"/>
            <a:ext cx="8905871" cy="4428062"/>
          </a:xfrm>
          <a:prstGeom prst="rect">
            <a:avLst/>
          </a:prstGeom>
          <a:noFill/>
          <a:ln>
            <a:noFill/>
          </a:ln>
        </p:spPr>
        <p:txBody>
          <a:bodyPr spcFirstLastPara="1" wrap="square" lIns="68575" tIns="34275" rIns="68575" bIns="34275" numCol="1" anchor="t" anchorCtr="0">
            <a:noAutofit/>
          </a:bodyPr>
          <a:lstStyle/>
          <a:p>
            <a:pPr algn="just"/>
            <a:r>
              <a:rPr lang="en-GB" sz="2000" b="1" dirty="0">
                <a:solidFill>
                  <a:schemeClr val="tx1"/>
                </a:solidFill>
                <a:latin typeface="Calibri" pitchFamily="34" charset="0"/>
                <a:ea typeface="Segoe UI Symbol" pitchFamily="34" charset="0"/>
                <a:cs typeface="Calibri" pitchFamily="34" charset="0"/>
              </a:rPr>
              <a:t>Step 2: </a:t>
            </a:r>
            <a:r>
              <a:rPr lang="en-GB" sz="2000" dirty="0">
                <a:solidFill>
                  <a:schemeClr val="tx1"/>
                </a:solidFill>
                <a:latin typeface="Calibri" pitchFamily="34" charset="0"/>
                <a:ea typeface="Segoe UI Symbol" pitchFamily="34" charset="0"/>
                <a:cs typeface="Calibri" pitchFamily="34" charset="0"/>
              </a:rPr>
              <a:t>Let all edges are processed in the following order: (B, E), (D, B), (B, D), (A, B), (A, C), (D, C), (B, C), (E, D). </a:t>
            </a:r>
          </a:p>
          <a:p>
            <a:pPr algn="just"/>
            <a:r>
              <a:rPr lang="en-GB" sz="2000" dirty="0">
                <a:solidFill>
                  <a:schemeClr val="tx1"/>
                </a:solidFill>
                <a:latin typeface="Calibri" pitchFamily="34" charset="0"/>
                <a:ea typeface="Segoe UI Symbol" pitchFamily="34" charset="0"/>
                <a:cs typeface="Calibri" pitchFamily="34" charset="0"/>
              </a:rPr>
              <a:t>We get the following distances when all edges are processed the first time. The first row shows initial distances. </a:t>
            </a:r>
          </a:p>
          <a:p>
            <a:pPr algn="just"/>
            <a:r>
              <a:rPr lang="en-GB" sz="2000" dirty="0">
                <a:solidFill>
                  <a:schemeClr val="tx1"/>
                </a:solidFill>
                <a:latin typeface="Calibri" pitchFamily="34" charset="0"/>
                <a:ea typeface="Segoe UI Symbol" pitchFamily="34" charset="0"/>
                <a:cs typeface="Calibri" pitchFamily="34" charset="0"/>
              </a:rPr>
              <a:t>The second row shows distances when edges (B, E), (D, B), (B, D) and (A, B) are processed. </a:t>
            </a:r>
          </a:p>
          <a:p>
            <a:pPr algn="just"/>
            <a:r>
              <a:rPr lang="en-GB" sz="2000" dirty="0">
                <a:solidFill>
                  <a:schemeClr val="tx1"/>
                </a:solidFill>
                <a:latin typeface="Calibri" pitchFamily="34" charset="0"/>
                <a:ea typeface="Segoe UI Symbol" pitchFamily="34" charset="0"/>
                <a:cs typeface="Calibri" pitchFamily="34" charset="0"/>
              </a:rPr>
              <a:t>The third row shows distances when (A, C) is processed. The fourth row shows when (D, C), (B, C) and (E, D) are processed. </a:t>
            </a:r>
          </a:p>
          <a:p>
            <a:pPr algn="just"/>
            <a:r>
              <a:rPr lang="en-GB" sz="2000" dirty="0">
                <a:solidFill>
                  <a:schemeClr val="tx1"/>
                </a:solidFill>
                <a:latin typeface="Calibri" pitchFamily="34" charset="0"/>
                <a:ea typeface="Segoe UI Symbol" pitchFamily="34" charset="0"/>
                <a:cs typeface="Calibri" pitchFamily="34" charset="0"/>
              </a:rPr>
              <a:t> </a:t>
            </a:r>
            <a:endParaRPr lang="en-US" sz="2000" dirty="0">
              <a:solidFill>
                <a:schemeClr val="tx1"/>
              </a:solidFill>
              <a:latin typeface="Calibri" pitchFamily="34" charset="0"/>
              <a:ea typeface="Segoe UI Symbol" pitchFamily="34" charset="0"/>
              <a:cs typeface="Calibri" pitchFamily="34"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01B773C6-FFF3-4FF2-AF1A-03B8BF328E17}" type="datetime1">
              <a:rPr lang="en-US" smtClean="0"/>
              <a:t>6/21/24</a:t>
            </a:fld>
            <a:endParaRPr lang="en-US"/>
          </a:p>
        </p:txBody>
      </p:sp>
    </p:spTree>
    <p:extLst>
      <p:ext uri="{BB962C8B-B14F-4D97-AF65-F5344CB8AC3E}">
        <p14:creationId xmlns:p14="http://schemas.microsoft.com/office/powerpoint/2010/main" val="94744451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133166" y="0"/>
            <a:ext cx="8702362" cy="586409"/>
          </a:xfrm>
          <a:prstGeom prst="rect">
            <a:avLst/>
          </a:prstGeom>
          <a:noFill/>
          <a:ln>
            <a:noFill/>
          </a:ln>
        </p:spPr>
        <p:txBody>
          <a:bodyPr spcFirstLastPara="1" wrap="square" lIns="68575" tIns="34275" rIns="68575" bIns="34275" anchor="ctr" anchorCtr="0">
            <a:noAutofit/>
          </a:bodyPr>
          <a:lstStyle/>
          <a:p>
            <a:pPr fontAlgn="base"/>
            <a:r>
              <a:rPr lang="en-GB" sz="3200" b="1" dirty="0">
                <a:solidFill>
                  <a:schemeClr val="tx1"/>
                </a:solidFill>
                <a:latin typeface="Calibri" pitchFamily="34" charset="0"/>
                <a:ea typeface="Segoe UI Symbol" pitchFamily="34" charset="0"/>
                <a:cs typeface="Calibri" pitchFamily="34" charset="0"/>
              </a:rPr>
              <a:t>Step 2:</a:t>
            </a:r>
            <a:endParaRPr lang="en-US" sz="3200" b="1" dirty="0">
              <a:latin typeface="Times New Roman" pitchFamily="18" charset="0"/>
              <a:cs typeface="Times New Roman" pitchFamily="18" charset="0"/>
            </a:endParaRPr>
          </a:p>
        </p:txBody>
      </p:sp>
      <p:sp>
        <p:nvSpPr>
          <p:cNvPr id="137" name="Google Shape;137;p21"/>
          <p:cNvSpPr txBox="1">
            <a:spLocks noGrp="1"/>
          </p:cNvSpPr>
          <p:nvPr>
            <p:ph type="body" idx="1"/>
          </p:nvPr>
        </p:nvSpPr>
        <p:spPr>
          <a:xfrm>
            <a:off x="238129" y="655983"/>
            <a:ext cx="8905871" cy="4040436"/>
          </a:xfrm>
          <a:prstGeom prst="rect">
            <a:avLst/>
          </a:prstGeom>
          <a:noFill/>
          <a:ln>
            <a:noFill/>
          </a:ln>
        </p:spPr>
        <p:txBody>
          <a:bodyPr spcFirstLastPara="1" wrap="square" lIns="68575" tIns="34275" rIns="68575" bIns="34275" numCol="1" anchor="t" anchorCtr="0">
            <a:noAutofit/>
          </a:bodyPr>
          <a:lstStyle/>
          <a:p>
            <a:pPr marL="139700" indent="0" algn="just" fontAlgn="base">
              <a:buNone/>
            </a:pPr>
            <a:endParaRPr lang="en-US" sz="2400" dirty="0">
              <a:latin typeface="Times New Roman" pitchFamily="18" charset="0"/>
              <a:cs typeface="Times New Roman" pitchFamily="18"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23BC5E34-D96B-4B28-A2F6-A160BBF702CD}" type="datetime1">
              <a:rPr lang="en-US" smtClean="0"/>
              <a:t>6/21/24</a:t>
            </a:fld>
            <a:endParaRPr lang="en-US"/>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7921" y="761447"/>
            <a:ext cx="5876925" cy="349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744451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1"/>
          <p:cNvSpPr txBox="1">
            <a:spLocks noGrp="1"/>
          </p:cNvSpPr>
          <p:nvPr>
            <p:ph type="body" idx="1"/>
          </p:nvPr>
        </p:nvSpPr>
        <p:spPr>
          <a:xfrm>
            <a:off x="238129" y="99391"/>
            <a:ext cx="8905871" cy="4597028"/>
          </a:xfrm>
          <a:prstGeom prst="rect">
            <a:avLst/>
          </a:prstGeom>
          <a:noFill/>
          <a:ln>
            <a:noFill/>
          </a:ln>
        </p:spPr>
        <p:txBody>
          <a:bodyPr spcFirstLastPara="1" wrap="square" lIns="68575" tIns="34275" rIns="68575" bIns="34275" numCol="1" anchor="t" anchorCtr="0">
            <a:noAutofit/>
          </a:bodyPr>
          <a:lstStyle/>
          <a:p>
            <a:pPr>
              <a:buNone/>
            </a:pPr>
            <a:r>
              <a:rPr lang="en-GB" sz="2000" b="1" dirty="0">
                <a:solidFill>
                  <a:schemeClr val="tx1"/>
                </a:solidFill>
              </a:rPr>
              <a:t>Step 3:</a:t>
            </a:r>
            <a:r>
              <a:rPr lang="en-GB" sz="2000" dirty="0">
                <a:solidFill>
                  <a:schemeClr val="tx1"/>
                </a:solidFill>
              </a:rPr>
              <a:t> The first iteration guarantees to give all shortest paths which are at most 1 edge long. We get the following distances when all edges are processed second time (The last row shows final values). </a:t>
            </a:r>
            <a:endParaRPr lang="en-US" sz="2000" dirty="0">
              <a:solidFill>
                <a:schemeClr val="tx1"/>
              </a:solidFill>
              <a:latin typeface="Times New Roman" pitchFamily="18" charset="0"/>
              <a:cs typeface="Times New Roman" pitchFamily="18"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E9F60C40-16E6-4A37-B9BF-BC0C2A08A1B8}" type="datetime1">
              <a:rPr lang="en-US" smtClean="0"/>
              <a:t>6/21/24</a:t>
            </a:fld>
            <a:endParaRPr lang="en-US"/>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2453" y="1257438"/>
            <a:ext cx="64008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744451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1"/>
          <p:cNvSpPr txBox="1">
            <a:spLocks noGrp="1"/>
          </p:cNvSpPr>
          <p:nvPr>
            <p:ph type="body" idx="1"/>
          </p:nvPr>
        </p:nvSpPr>
        <p:spPr>
          <a:xfrm>
            <a:off x="238129" y="129210"/>
            <a:ext cx="8905871" cy="4621694"/>
          </a:xfrm>
          <a:prstGeom prst="rect">
            <a:avLst/>
          </a:prstGeom>
          <a:noFill/>
          <a:ln>
            <a:noFill/>
          </a:ln>
        </p:spPr>
        <p:txBody>
          <a:bodyPr spcFirstLastPara="1" wrap="square" lIns="68575" tIns="34275" rIns="68575" bIns="34275" numCol="1" anchor="t" anchorCtr="0">
            <a:noAutofit/>
          </a:bodyPr>
          <a:lstStyle/>
          <a:p>
            <a:pPr algn="just" fontAlgn="base"/>
            <a:r>
              <a:rPr lang="en-GB" sz="2400" b="1" dirty="0">
                <a:solidFill>
                  <a:schemeClr val="tx1"/>
                </a:solidFill>
                <a:latin typeface="Calibri" pitchFamily="34" charset="0"/>
                <a:cs typeface="Calibri" pitchFamily="34" charset="0"/>
              </a:rPr>
              <a:t>Step 4: </a:t>
            </a:r>
            <a:r>
              <a:rPr lang="en-GB" sz="2400" dirty="0">
                <a:solidFill>
                  <a:schemeClr val="tx1"/>
                </a:solidFill>
                <a:latin typeface="Calibri" pitchFamily="34" charset="0"/>
                <a:cs typeface="Calibri" pitchFamily="34" charset="0"/>
              </a:rPr>
              <a:t>The second iteration guarantees to give all shortest paths which are at most 2 edges long. </a:t>
            </a:r>
          </a:p>
          <a:p>
            <a:pPr algn="just" fontAlgn="base"/>
            <a:r>
              <a:rPr lang="en-GB" sz="2400" dirty="0">
                <a:solidFill>
                  <a:schemeClr val="tx1"/>
                </a:solidFill>
                <a:latin typeface="Calibri" pitchFamily="34" charset="0"/>
                <a:cs typeface="Calibri" pitchFamily="34" charset="0"/>
              </a:rPr>
              <a:t>The algorithm processes all edges 2 more times. </a:t>
            </a:r>
          </a:p>
          <a:p>
            <a:pPr algn="just" fontAlgn="base"/>
            <a:r>
              <a:rPr lang="en-GB" sz="2400" dirty="0">
                <a:solidFill>
                  <a:schemeClr val="tx1"/>
                </a:solidFill>
                <a:latin typeface="Calibri" pitchFamily="34" charset="0"/>
                <a:cs typeface="Calibri" pitchFamily="34" charset="0"/>
              </a:rPr>
              <a:t>The distances are minimized after the second iteration, so third and fourth iterations don’t update the distances.</a:t>
            </a:r>
            <a:endParaRPr lang="en-US" sz="2400" dirty="0">
              <a:solidFill>
                <a:schemeClr val="tx1"/>
              </a:solidFill>
              <a:latin typeface="Calibri" pitchFamily="34" charset="0"/>
              <a:cs typeface="Calibri" pitchFamily="34"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161427C6-0C2F-4D55-A551-917BCBE22988}" type="datetime1">
              <a:rPr lang="en-US" smtClean="0"/>
              <a:t>6/21/24</a:t>
            </a:fld>
            <a:endParaRPr lang="en-US"/>
          </a:p>
        </p:txBody>
      </p:sp>
    </p:spTree>
    <p:extLst>
      <p:ext uri="{BB962C8B-B14F-4D97-AF65-F5344CB8AC3E}">
        <p14:creationId xmlns:p14="http://schemas.microsoft.com/office/powerpoint/2010/main" val="94744451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133166" y="0"/>
            <a:ext cx="8702362" cy="586409"/>
          </a:xfrm>
          <a:prstGeom prst="rect">
            <a:avLst/>
          </a:prstGeom>
          <a:noFill/>
          <a:ln>
            <a:noFill/>
          </a:ln>
        </p:spPr>
        <p:txBody>
          <a:bodyPr spcFirstLastPara="1" wrap="square" lIns="68575" tIns="34275" rIns="68575" bIns="34275" anchor="ctr" anchorCtr="0">
            <a:noAutofit/>
          </a:bodyPr>
          <a:lstStyle/>
          <a:p>
            <a:pPr fontAlgn="base"/>
            <a:r>
              <a:rPr lang="en-US" sz="3200" b="1" dirty="0">
                <a:latin typeface="Times New Roman" pitchFamily="18" charset="0"/>
                <a:cs typeface="Times New Roman" pitchFamily="18" charset="0"/>
              </a:rPr>
              <a:t>Examples 2</a:t>
            </a:r>
          </a:p>
        </p:txBody>
      </p:sp>
      <p:sp>
        <p:nvSpPr>
          <p:cNvPr id="137" name="Google Shape;137;p21"/>
          <p:cNvSpPr txBox="1">
            <a:spLocks noGrp="1"/>
          </p:cNvSpPr>
          <p:nvPr>
            <p:ph type="body" idx="1"/>
          </p:nvPr>
        </p:nvSpPr>
        <p:spPr>
          <a:xfrm>
            <a:off x="238129" y="655983"/>
            <a:ext cx="8905871" cy="4040436"/>
          </a:xfrm>
          <a:prstGeom prst="rect">
            <a:avLst/>
          </a:prstGeom>
          <a:noFill/>
          <a:ln>
            <a:noFill/>
          </a:ln>
        </p:spPr>
        <p:txBody>
          <a:bodyPr spcFirstLastPara="1" wrap="square" lIns="68575" tIns="34275" rIns="68575" bIns="34275" numCol="1" anchor="t" anchorCtr="0">
            <a:noAutofit/>
          </a:bodyPr>
          <a:lstStyle/>
          <a:p>
            <a:r>
              <a:rPr lang="en-GB" sz="2400" dirty="0">
                <a:solidFill>
                  <a:schemeClr val="tx1"/>
                </a:solidFill>
                <a:latin typeface="Calibri" pitchFamily="34" charset="0"/>
                <a:cs typeface="Calibri" pitchFamily="34" charset="0"/>
              </a:rPr>
              <a:t>The following are the distances of vertices:  </a:t>
            </a:r>
          </a:p>
          <a:p>
            <a:pPr lvl="1" algn="just"/>
            <a:r>
              <a:rPr lang="en-GB" sz="2000" dirty="0">
                <a:solidFill>
                  <a:schemeClr val="tx1"/>
                </a:solidFill>
                <a:latin typeface="Calibri" pitchFamily="34" charset="0"/>
                <a:cs typeface="Calibri" pitchFamily="34" charset="0"/>
              </a:rPr>
              <a:t>A: 0  </a:t>
            </a:r>
          </a:p>
          <a:p>
            <a:pPr lvl="1" algn="just"/>
            <a:r>
              <a:rPr lang="en-GB" sz="2000" dirty="0">
                <a:solidFill>
                  <a:schemeClr val="tx1"/>
                </a:solidFill>
                <a:latin typeface="Calibri" pitchFamily="34" charset="0"/>
                <a:cs typeface="Calibri" pitchFamily="34" charset="0"/>
              </a:rPr>
              <a:t>B: 1  </a:t>
            </a:r>
          </a:p>
          <a:p>
            <a:pPr lvl="1" algn="just"/>
            <a:r>
              <a:rPr lang="en-GB" sz="2000" dirty="0">
                <a:solidFill>
                  <a:schemeClr val="tx1"/>
                </a:solidFill>
                <a:latin typeface="Calibri" pitchFamily="34" charset="0"/>
                <a:cs typeface="Calibri" pitchFamily="34" charset="0"/>
              </a:rPr>
              <a:t>C: 3  </a:t>
            </a:r>
          </a:p>
          <a:p>
            <a:pPr lvl="1" algn="just"/>
            <a:r>
              <a:rPr lang="en-GB" sz="2000" dirty="0">
                <a:solidFill>
                  <a:schemeClr val="tx1"/>
                </a:solidFill>
                <a:latin typeface="Calibri" pitchFamily="34" charset="0"/>
                <a:cs typeface="Calibri" pitchFamily="34" charset="0"/>
              </a:rPr>
              <a:t>D: 5  </a:t>
            </a:r>
          </a:p>
          <a:p>
            <a:pPr lvl="1" algn="just"/>
            <a:r>
              <a:rPr lang="en-GB" sz="2000" dirty="0">
                <a:solidFill>
                  <a:schemeClr val="tx1"/>
                </a:solidFill>
                <a:latin typeface="Calibri" pitchFamily="34" charset="0"/>
                <a:cs typeface="Calibri" pitchFamily="34" charset="0"/>
              </a:rPr>
              <a:t>E: 0  </a:t>
            </a:r>
          </a:p>
          <a:p>
            <a:pPr lvl="1" algn="just"/>
            <a:r>
              <a:rPr lang="en-GB" sz="2000" dirty="0">
                <a:solidFill>
                  <a:schemeClr val="tx1"/>
                </a:solidFill>
                <a:latin typeface="Calibri" pitchFamily="34" charset="0"/>
                <a:cs typeface="Calibri" pitchFamily="34" charset="0"/>
              </a:rPr>
              <a:t>F: 3  </a:t>
            </a:r>
          </a:p>
          <a:p>
            <a:pPr marL="139700" indent="0" algn="just" fontAlgn="base">
              <a:buNone/>
            </a:pPr>
            <a:endParaRPr lang="en-US" sz="2400" dirty="0">
              <a:latin typeface="Times New Roman" pitchFamily="18" charset="0"/>
              <a:cs typeface="Times New Roman" pitchFamily="18"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414DD158-1114-411B-9359-5D09A752CDC4}" type="datetime1">
              <a:rPr lang="en-US" smtClean="0"/>
              <a:t>6/21/24</a:t>
            </a:fld>
            <a:endParaRPr lang="en-US"/>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5591" y="1385404"/>
            <a:ext cx="4412975" cy="314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743553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5115</TotalTime>
  <Words>9069</Words>
  <Application>Microsoft Macintosh PowerPoint</Application>
  <PresentationFormat>On-screen Show (16:9)</PresentationFormat>
  <Paragraphs>970</Paragraphs>
  <Slides>114</Slides>
  <Notes>114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114</vt:i4>
      </vt:variant>
    </vt:vector>
  </HeadingPairs>
  <TitlesOfParts>
    <vt:vector size="121" baseType="lpstr">
      <vt:lpstr>Arial</vt:lpstr>
      <vt:lpstr>Calibri</vt:lpstr>
      <vt:lpstr>Cambria</vt:lpstr>
      <vt:lpstr>inter-regular</vt:lpstr>
      <vt:lpstr>Noto Sans Symbols</vt:lpstr>
      <vt:lpstr>Times New Roman</vt:lpstr>
      <vt:lpstr>Simple Light</vt:lpstr>
      <vt:lpstr>PowerPoint Presentation</vt:lpstr>
      <vt:lpstr>PowerPoint Presentation</vt:lpstr>
      <vt:lpstr>Unit-3 Greedy Algorithm</vt:lpstr>
      <vt:lpstr>Greedy Methods</vt:lpstr>
      <vt:lpstr>Cont…</vt:lpstr>
      <vt:lpstr>  Components of Greedy Algorithm  </vt:lpstr>
      <vt:lpstr> Algorithm for Greedy method  </vt:lpstr>
      <vt:lpstr>  </vt:lpstr>
      <vt:lpstr>PowerPoint Presentation</vt:lpstr>
      <vt:lpstr>Cont..</vt:lpstr>
      <vt:lpstr>  Example.  </vt:lpstr>
      <vt:lpstr>PowerPoint Presentation</vt:lpstr>
      <vt:lpstr> Greedy Algorithm Examples </vt:lpstr>
      <vt:lpstr>   Selection Sort </vt:lpstr>
      <vt:lpstr>PowerPoint Presentation</vt:lpstr>
      <vt:lpstr>PowerPoint Presentation</vt:lpstr>
      <vt:lpstr>PowerPoint Presentation</vt:lpstr>
      <vt:lpstr>PowerPoint Presentation</vt:lpstr>
      <vt:lpstr>PowerPoint Presentation</vt:lpstr>
      <vt:lpstr> Algorithm </vt:lpstr>
      <vt:lpstr>PowerPoint Presentation</vt:lpstr>
      <vt:lpstr>  Complexity Analysis of Selection Sort  </vt:lpstr>
      <vt:lpstr>  Knapsack Problem  </vt:lpstr>
      <vt:lpstr>PowerPoint Presentation</vt:lpstr>
      <vt:lpstr>PowerPoint Presentation</vt:lpstr>
      <vt:lpstr> 1. 0/1 knapsack problem </vt:lpstr>
      <vt:lpstr> 2. Fractional knapsack problem </vt:lpstr>
      <vt:lpstr> Fractional Knapsack Problem </vt:lpstr>
      <vt:lpstr>PowerPoint Presentation</vt:lpstr>
      <vt:lpstr> Example </vt:lpstr>
      <vt:lpstr> First approach: </vt:lpstr>
      <vt:lpstr> Second approach: </vt:lpstr>
      <vt:lpstr>Third approach:</vt:lpstr>
      <vt:lpstr>Third approach:</vt:lpstr>
      <vt:lpstr>Conclusion</vt:lpstr>
      <vt:lpstr>Complexity Analysis</vt:lpstr>
      <vt:lpstr>   Minimum Spanning Tree    </vt:lpstr>
      <vt:lpstr>PowerPoint Presentation</vt:lpstr>
      <vt:lpstr>  Properties of a Spanning Tree:  </vt:lpstr>
      <vt:lpstr>PowerPoint Presentation</vt:lpstr>
      <vt:lpstr> Kruskal’s Minimum Spanning Tree Algorithm: </vt:lpstr>
      <vt:lpstr>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Complexity Analysis</vt:lpstr>
      <vt:lpstr>PowerPoint Presentation</vt:lpstr>
      <vt:lpstr> Prim’s algorithm: </vt:lpstr>
      <vt:lpstr>PowerPoint Presentation</vt:lpstr>
      <vt:lpstr> How does Prim’s Algorithm Work?  </vt:lpstr>
      <vt:lpstr> Illustration of Prim’s Algorithm: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to implement Prim’s Algorithm?</vt:lpstr>
      <vt:lpstr>PowerPoint Presentation</vt:lpstr>
      <vt:lpstr> Other Implementations of Prim’s Algorithm: </vt:lpstr>
      <vt:lpstr>Dijkstra's Algorithm</vt:lpstr>
      <vt:lpstr>PowerPoint Presentation</vt:lpstr>
      <vt:lpstr> Dijkstra shortest path algorithm for Adjacency Matrix in O(V2): </vt:lpstr>
      <vt:lpstr>  Follow the steps below to solve the problem:  </vt:lpstr>
      <vt:lpstr>Pseudocode:</vt:lpstr>
      <vt:lpstr>PowerPoint Presentation</vt:lpstr>
      <vt:lpstr>PowerPoint Presentation</vt:lpstr>
      <vt:lpstr>Illustration:</vt:lpstr>
      <vt:lpstr>PowerPoint Presentation</vt:lpstr>
      <vt:lpstr>PowerPoint Presentation</vt:lpstr>
      <vt:lpstr>PowerPoint Presentation</vt:lpstr>
      <vt:lpstr>PowerPoint Presentation</vt:lpstr>
      <vt:lpstr>PowerPoint Presentation</vt:lpstr>
      <vt:lpstr>Example 2:-</vt:lpstr>
      <vt:lpstr> Output:- </vt:lpstr>
      <vt:lpstr> Advantages of Dijkstra's Algorithm </vt:lpstr>
      <vt:lpstr> Disadvantages of Dijkstra's Algorithm </vt:lpstr>
      <vt:lpstr> Applications of Dijkstra's Algorithm </vt:lpstr>
      <vt:lpstr> Dijkstra’s shortest path algorithm for Adjacency List using Heap in O(E logV): </vt:lpstr>
      <vt:lpstr>Complexity</vt:lpstr>
      <vt:lpstr>Bellman ford algorithm</vt:lpstr>
      <vt:lpstr> Steps for finding the shortest distance to all vertices from the source using the Bellman-Ford algorithm: </vt:lpstr>
      <vt:lpstr>Cont…</vt:lpstr>
      <vt:lpstr>Step 1</vt:lpstr>
      <vt:lpstr>PowerPoint Presentation</vt:lpstr>
      <vt:lpstr>Step 2:</vt:lpstr>
      <vt:lpstr>PowerPoint Presentation</vt:lpstr>
      <vt:lpstr>PowerPoint Presentation</vt:lpstr>
      <vt:lpstr>Examples 2</vt:lpstr>
      <vt:lpstr>Complexity Analysis</vt:lpstr>
      <vt:lpstr>Important Points </vt:lpstr>
      <vt:lpstr>Algorithm</vt:lpstr>
      <vt:lpstr> Drawbacks of Bellman ford algorithm </vt:lpstr>
      <vt:lpstr>PowerPoint Presentation</vt:lpstr>
      <vt:lpstr>PowerPoint Presentation</vt:lpstr>
      <vt:lpstr>PowerPoint Presentation</vt:lpstr>
      <vt:lpstr>PowerPoint Presentation</vt:lpstr>
      <vt:lpstr>PowerPoint Presentation</vt:lpstr>
      <vt:lpstr>PowerPoint Presentation</vt:lpstr>
      <vt:lpstr>&lt;Session Name&gt;: Source</vt:lpstr>
      <vt:lpstr>PowerPoint Presentation</vt:lpstr>
      <vt:lpstr>PowerPoint Presentation</vt:lpstr>
      <vt:lpstr>PowerPoint Presentation</vt:lpstr>
      <vt:lpstr>Icons To Be Used (Suggestions Only)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Pramendra Shukla</cp:lastModifiedBy>
  <cp:revision>1082</cp:revision>
  <dcterms:modified xsi:type="dcterms:W3CDTF">2024-06-21T07:46:37Z</dcterms:modified>
</cp:coreProperties>
</file>