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86" r:id="rId2"/>
    <p:sldId id="257" r:id="rId3"/>
    <p:sldId id="258" r:id="rId4"/>
    <p:sldId id="259" r:id="rId5"/>
    <p:sldId id="260" r:id="rId6"/>
    <p:sldId id="261" r:id="rId7"/>
    <p:sldId id="262" r:id="rId8"/>
    <p:sldId id="287" r:id="rId9"/>
    <p:sldId id="263" r:id="rId10"/>
    <p:sldId id="264" r:id="rId11"/>
    <p:sldId id="265" r:id="rId12"/>
    <p:sldId id="266" r:id="rId13"/>
    <p:sldId id="288" r:id="rId14"/>
    <p:sldId id="289" r:id="rId15"/>
    <p:sldId id="290" r:id="rId16"/>
    <p:sldId id="291" r:id="rId17"/>
    <p:sldId id="292" r:id="rId18"/>
    <p:sldId id="293" r:id="rId19"/>
    <p:sldId id="294" r:id="rId20"/>
    <p:sldId id="295" r:id="rId21"/>
    <p:sldId id="296" r:id="rId22"/>
    <p:sldId id="267" r:id="rId23"/>
    <p:sldId id="268" r:id="rId24"/>
    <p:sldId id="269" r:id="rId25"/>
    <p:sldId id="297" r:id="rId26"/>
    <p:sldId id="298" r:id="rId27"/>
    <p:sldId id="299" r:id="rId28"/>
    <p:sldId id="300" r:id="rId29"/>
    <p:sldId id="301" r:id="rId30"/>
    <p:sldId id="302" r:id="rId31"/>
    <p:sldId id="303" r:id="rId32"/>
    <p:sldId id="304" r:id="rId33"/>
    <p:sldId id="305" r:id="rId34"/>
    <p:sldId id="306" r:id="rId35"/>
    <p:sldId id="308" r:id="rId36"/>
    <p:sldId id="309" r:id="rId37"/>
    <p:sldId id="310" r:id="rId38"/>
    <p:sldId id="311" r:id="rId39"/>
    <p:sldId id="274" r:id="rId40"/>
    <p:sldId id="275" r:id="rId41"/>
    <p:sldId id="276" r:id="rId42"/>
    <p:sldId id="277" r:id="rId43"/>
    <p:sldId id="278" r:id="rId44"/>
    <p:sldId id="279" r:id="rId45"/>
    <p:sldId id="280" r:id="rId46"/>
    <p:sldId id="312" r:id="rId47"/>
    <p:sldId id="313" r:id="rId48"/>
    <p:sldId id="314" r:id="rId49"/>
    <p:sldId id="315" r:id="rId50"/>
    <p:sldId id="316" r:id="rId51"/>
    <p:sldId id="317" r:id="rId52"/>
    <p:sldId id="318" r:id="rId53"/>
    <p:sldId id="319" r:id="rId54"/>
    <p:sldId id="320" r:id="rId55"/>
    <p:sldId id="322"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52BD0-D7E3-4A33-AFB5-7D2C64D497C9}" type="datetimeFigureOut">
              <a:rPr lang="en-US" smtClean="0"/>
              <a:pPr/>
              <a:t>9/4/2024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78158D-B251-42C1-BD28-82F070277EC2}"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478158D-B251-42C1-BD28-82F070277EC2}" type="slidenum">
              <a:rPr lang="en-US" smtClean="0"/>
              <a:pPr/>
              <a:t>23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E3304-F30D-4C8B-A51F-7F345C9E37FA}" type="datetimeFigureOut">
              <a:rPr lang="en-US" smtClean="0"/>
              <a:pPr/>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36F54-FBC4-4CDD-AD72-4CA7F8B9B34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E3304-F30D-4C8B-A51F-7F345C9E37FA}" type="datetimeFigureOut">
              <a:rPr lang="en-US" smtClean="0"/>
              <a:pPr/>
              <a:t>9/4/2024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36F54-FBC4-4CDD-AD72-4CA7F8B9B3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6.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76200"/>
            <a:ext cx="9143999" cy="6857999"/>
            <a:chOff x="0" y="0"/>
            <a:chExt cx="9143999" cy="6857999"/>
          </a:xfrm>
        </p:grpSpPr>
        <p:pic>
          <p:nvPicPr>
            <p:cNvPr id="3" name="object 3"/>
            <p:cNvPicPr/>
            <p:nvPr/>
          </p:nvPicPr>
          <p:blipFill>
            <a:blip r:embed="rId2" cstate="print"/>
            <a:stretch>
              <a:fillRect/>
            </a:stretch>
          </p:blipFill>
          <p:spPr>
            <a:xfrm>
              <a:off x="0" y="0"/>
              <a:ext cx="9143999" cy="6857999"/>
            </a:xfrm>
            <a:prstGeom prst="rect">
              <a:avLst/>
            </a:prstGeom>
          </p:spPr>
        </p:pic>
        <p:pic>
          <p:nvPicPr>
            <p:cNvPr id="4" name="object 4"/>
            <p:cNvPicPr/>
            <p:nvPr/>
          </p:nvPicPr>
          <p:blipFill>
            <a:blip r:embed="rId3" cstate="print"/>
            <a:stretch>
              <a:fillRect/>
            </a:stretch>
          </p:blipFill>
          <p:spPr>
            <a:xfrm>
              <a:off x="3381375" y="500062"/>
              <a:ext cx="2381249" cy="628649"/>
            </a:xfrm>
            <a:prstGeom prst="rect">
              <a:avLst/>
            </a:prstGeom>
          </p:spPr>
        </p:pic>
        <p:sp>
          <p:nvSpPr>
            <p:cNvPr id="5" name="object 5"/>
            <p:cNvSpPr/>
            <p:nvPr/>
          </p:nvSpPr>
          <p:spPr>
            <a:xfrm>
              <a:off x="1447800" y="3535681"/>
              <a:ext cx="6210300" cy="45719"/>
            </a:xfrm>
            <a:custGeom>
              <a:avLst/>
              <a:gdLst/>
              <a:ahLst/>
              <a:cxnLst/>
              <a:rect l="l" t="t" r="r" b="b"/>
              <a:pathLst>
                <a:path w="6286500" h="1905">
                  <a:moveTo>
                    <a:pt x="0" y="0"/>
                  </a:moveTo>
                  <a:lnTo>
                    <a:pt x="6286500" y="1587"/>
                  </a:lnTo>
                </a:path>
              </a:pathLst>
            </a:custGeom>
            <a:ln w="9524">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1371600" y="3487739"/>
              <a:ext cx="93661" cy="93661"/>
            </a:xfrm>
            <a:prstGeom prst="rect">
              <a:avLst/>
            </a:prstGeom>
          </p:spPr>
        </p:pic>
        <p:pic>
          <p:nvPicPr>
            <p:cNvPr id="7" name="object 7"/>
            <p:cNvPicPr/>
            <p:nvPr/>
          </p:nvPicPr>
          <p:blipFill>
            <a:blip r:embed="rId4" cstate="print"/>
            <a:stretch>
              <a:fillRect/>
            </a:stretch>
          </p:blipFill>
          <p:spPr>
            <a:xfrm>
              <a:off x="7632699" y="3563939"/>
              <a:ext cx="93662" cy="93661"/>
            </a:xfrm>
            <a:prstGeom prst="rect">
              <a:avLst/>
            </a:prstGeom>
          </p:spPr>
        </p:pic>
        <p:pic>
          <p:nvPicPr>
            <p:cNvPr id="8" name="object 8"/>
            <p:cNvPicPr/>
            <p:nvPr/>
          </p:nvPicPr>
          <p:blipFill>
            <a:blip r:embed="rId5" cstate="print"/>
            <a:stretch>
              <a:fillRect/>
            </a:stretch>
          </p:blipFill>
          <p:spPr>
            <a:xfrm>
              <a:off x="8318500" y="6032500"/>
              <a:ext cx="609599" cy="609599"/>
            </a:xfrm>
            <a:prstGeom prst="rect">
              <a:avLst/>
            </a:prstGeom>
          </p:spPr>
        </p:pic>
      </p:grpSp>
      <p:sp>
        <p:nvSpPr>
          <p:cNvPr id="9" name="object 9"/>
          <p:cNvSpPr txBox="1">
            <a:spLocks noGrp="1"/>
          </p:cNvSpPr>
          <p:nvPr>
            <p:ph type="title"/>
          </p:nvPr>
        </p:nvSpPr>
        <p:spPr>
          <a:xfrm>
            <a:off x="1371600" y="1951787"/>
            <a:ext cx="6629400" cy="1740605"/>
          </a:xfrm>
          <a:prstGeom prst="rect">
            <a:avLst/>
          </a:prstGeom>
        </p:spPr>
        <p:txBody>
          <a:bodyPr vert="horz" wrap="square" lIns="0" tIns="12065" rIns="0" bIns="0" rtlCol="0">
            <a:spAutoFit/>
          </a:bodyPr>
          <a:lstStyle/>
          <a:p>
            <a:pPr marL="12700" marR="5080" indent="15240" algn="ctr">
              <a:lnSpc>
                <a:spcPct val="156300"/>
              </a:lnSpc>
              <a:spcBef>
                <a:spcPts val="95"/>
              </a:spcBef>
            </a:pPr>
            <a:r>
              <a:rPr sz="3600" spc="-5" smtClean="0">
                <a:solidFill>
                  <a:srgbClr val="000000"/>
                </a:solidFill>
                <a:latin typeface="Cambria"/>
                <a:cs typeface="Cambria"/>
              </a:rPr>
              <a:t>Software </a:t>
            </a:r>
            <a:r>
              <a:rPr sz="3600" spc="-780" smtClean="0">
                <a:solidFill>
                  <a:srgbClr val="000000"/>
                </a:solidFill>
                <a:latin typeface="Cambria"/>
                <a:cs typeface="Cambria"/>
              </a:rPr>
              <a:t> </a:t>
            </a:r>
            <a:r>
              <a:rPr sz="3600" spc="-5" smtClean="0">
                <a:solidFill>
                  <a:srgbClr val="000000"/>
                </a:solidFill>
                <a:latin typeface="Cambria"/>
                <a:cs typeface="Cambria"/>
              </a:rPr>
              <a:t>Engineering</a:t>
            </a:r>
            <a:r>
              <a:rPr lang="en-US" sz="3600" spc="-5" dirty="0" smtClean="0">
                <a:solidFill>
                  <a:srgbClr val="000000"/>
                </a:solidFill>
                <a:latin typeface="Cambria"/>
                <a:cs typeface="Cambria"/>
              </a:rPr>
              <a:t/>
            </a:r>
            <a:br>
              <a:rPr lang="en-US" sz="3600" spc="-5" dirty="0" smtClean="0">
                <a:solidFill>
                  <a:srgbClr val="000000"/>
                </a:solidFill>
                <a:latin typeface="Cambria"/>
                <a:cs typeface="Cambria"/>
              </a:rPr>
            </a:br>
            <a:r>
              <a:rPr lang="en-US" sz="3600" spc="-5" dirty="0" smtClean="0">
                <a:solidFill>
                  <a:srgbClr val="000000"/>
                </a:solidFill>
                <a:latin typeface="Cambria"/>
                <a:cs typeface="Cambria"/>
              </a:rPr>
              <a:t>(303105253)</a:t>
            </a:r>
            <a:endParaRPr sz="3600">
              <a:latin typeface="Cambria"/>
              <a:cs typeface="Cambr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Design Model</a:t>
            </a:r>
          </a:p>
        </p:txBody>
      </p:sp>
      <p:sp>
        <p:nvSpPr>
          <p:cNvPr id="12" name="TextBox 11"/>
          <p:cNvSpPr txBox="1"/>
          <p:nvPr/>
        </p:nvSpPr>
        <p:spPr>
          <a:xfrm>
            <a:off x="304800" y="1695271"/>
            <a:ext cx="8534400" cy="1200329"/>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Design modeling in software engineering represents the features of the software that helps engineer to develop it effectively, the architecture, the user interface, and the component level detail</a:t>
            </a:r>
            <a:endParaRPr lang="en-US" sz="2400" dirty="0">
              <a:latin typeface="Times New Roman" pitchFamily="18" charset="0"/>
              <a:cs typeface="Times New Roman" pitchFamily="18" charset="0"/>
            </a:endParaRPr>
          </a:p>
        </p:txBody>
      </p:sp>
      <p:sp>
        <p:nvSpPr>
          <p:cNvPr id="13" name="TextBox 12"/>
          <p:cNvSpPr txBox="1"/>
          <p:nvPr/>
        </p:nvSpPr>
        <p:spPr>
          <a:xfrm>
            <a:off x="381000" y="3131403"/>
            <a:ext cx="8305800" cy="830997"/>
          </a:xfrm>
          <a:prstGeom prst="rect">
            <a:avLst/>
          </a:prstGeom>
          <a:noFill/>
        </p:spPr>
        <p:txBody>
          <a:bodyPr wrap="square" rtlCol="0">
            <a:spAutoFit/>
          </a:bodyPr>
          <a:lstStyle/>
          <a:p>
            <a:pPr algn="just">
              <a:buFont typeface="Wingdings" pitchFamily="2" charset="2"/>
              <a:buChar char="q"/>
            </a:pPr>
            <a:r>
              <a:rPr lang="en-US" sz="2400" dirty="0" smtClean="0"/>
              <a:t> Design modeling provides a variety of different views of the system like architecture plan for home or building. </a:t>
            </a:r>
            <a:endParaRPr lang="en-US" sz="2400" dirty="0">
              <a:latin typeface="Times New Roman" pitchFamily="18" charset="0"/>
              <a:cs typeface="Times New Roman" pitchFamily="18" charset="0"/>
            </a:endParaRPr>
          </a:p>
        </p:txBody>
      </p:sp>
      <p:sp>
        <p:nvSpPr>
          <p:cNvPr id="14" name="TextBox 13"/>
          <p:cNvSpPr txBox="1"/>
          <p:nvPr/>
        </p:nvSpPr>
        <p:spPr>
          <a:xfrm>
            <a:off x="381000" y="4198203"/>
            <a:ext cx="8153400" cy="830997"/>
          </a:xfrm>
          <a:prstGeom prst="rect">
            <a:avLst/>
          </a:prstGeom>
          <a:noFill/>
        </p:spPr>
        <p:txBody>
          <a:bodyPr wrap="square" rtlCol="0">
            <a:spAutoFit/>
          </a:bodyPr>
          <a:lstStyle/>
          <a:p>
            <a:pPr algn="just">
              <a:buFont typeface="Wingdings" pitchFamily="2" charset="2"/>
              <a:buChar char="q"/>
            </a:pPr>
            <a:r>
              <a:rPr lang="en-US" sz="2400" dirty="0" smtClean="0"/>
              <a:t> Different methods like data-driven, pattern-driven, or object-oriented methods are used for constructing the design model.</a:t>
            </a:r>
            <a:endParaRPr lang="en-US" sz="2400" dirty="0">
              <a:latin typeface="Times New Roman" pitchFamily="18" charset="0"/>
              <a:cs typeface="Times New Roman" pitchFamily="18" charset="0"/>
            </a:endParaRPr>
          </a:p>
        </p:txBody>
      </p:sp>
      <p:sp>
        <p:nvSpPr>
          <p:cNvPr id="15" name="TextBox 14"/>
          <p:cNvSpPr txBox="1"/>
          <p:nvPr/>
        </p:nvSpPr>
        <p:spPr>
          <a:xfrm>
            <a:off x="457200" y="5265003"/>
            <a:ext cx="8153400" cy="830997"/>
          </a:xfrm>
          <a:prstGeom prst="rect">
            <a:avLst/>
          </a:prstGeom>
          <a:noFill/>
        </p:spPr>
        <p:txBody>
          <a:bodyPr wrap="square" rtlCol="0">
            <a:spAutoFit/>
          </a:bodyPr>
          <a:lstStyle/>
          <a:p>
            <a:pPr algn="just">
              <a:buFont typeface="Wingdings" pitchFamily="2" charset="2"/>
              <a:buChar char="q"/>
            </a:pPr>
            <a:r>
              <a:rPr lang="en-US" sz="2400" dirty="0" smtClean="0"/>
              <a:t> All these methods use set of design principles for designing a model.</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2" name="TextBox 11"/>
          <p:cNvSpPr txBox="1"/>
          <p:nvPr/>
        </p:nvSpPr>
        <p:spPr>
          <a:xfrm>
            <a:off x="152400" y="1619071"/>
            <a:ext cx="8534400" cy="1200329"/>
          </a:xfrm>
          <a:prstGeom prst="rect">
            <a:avLst/>
          </a:prstGeom>
          <a:noFill/>
        </p:spPr>
        <p:txBody>
          <a:bodyPr wrap="square" rtlCol="0">
            <a:spAutoFit/>
          </a:bodyPr>
          <a:lstStyle/>
          <a:p>
            <a:pPr algn="just">
              <a:buFont typeface="Wingdings" pitchFamily="2" charset="2"/>
              <a:buChar char="q"/>
            </a:pPr>
            <a:r>
              <a:rPr lang="en-US" sz="2400" dirty="0" smtClean="0"/>
              <a:t> Designing a model is an important phase and is a multi-process that represent the data structure, program structure, interface characteristic, and procedural details. </a:t>
            </a:r>
            <a:endParaRPr lang="en-US" sz="2400" dirty="0">
              <a:latin typeface="Times New Roman" pitchFamily="18" charset="0"/>
              <a:cs typeface="Times New Roman" pitchFamily="18" charset="0"/>
            </a:endParaRPr>
          </a:p>
        </p:txBody>
      </p:sp>
      <p:sp>
        <p:nvSpPr>
          <p:cNvPr id="13" name="TextBox 12"/>
          <p:cNvSpPr txBox="1"/>
          <p:nvPr/>
        </p:nvSpPr>
        <p:spPr>
          <a:xfrm>
            <a:off x="228600" y="3512403"/>
            <a:ext cx="3962400" cy="830997"/>
          </a:xfrm>
          <a:prstGeom prst="rect">
            <a:avLst/>
          </a:prstGeom>
          <a:noFill/>
        </p:spPr>
        <p:txBody>
          <a:bodyPr wrap="square" rtlCol="0">
            <a:spAutoFit/>
          </a:bodyPr>
          <a:lstStyle/>
          <a:p>
            <a:pPr algn="just"/>
            <a:r>
              <a:rPr lang="en-US" sz="2400" b="1" dirty="0" smtClean="0"/>
              <a:t>It is mainly classified into four categories:</a:t>
            </a:r>
            <a:endParaRPr lang="en-US" sz="2400" b="1" dirty="0">
              <a:latin typeface="Times New Roman" pitchFamily="18" charset="0"/>
              <a:cs typeface="Times New Roman" pitchFamily="18" charset="0"/>
            </a:endParaRPr>
          </a:p>
        </p:txBody>
      </p:sp>
      <p:sp>
        <p:nvSpPr>
          <p:cNvPr id="14" name="TextBox 13"/>
          <p:cNvSpPr txBox="1"/>
          <p:nvPr/>
        </p:nvSpPr>
        <p:spPr>
          <a:xfrm>
            <a:off x="228600" y="4463640"/>
            <a:ext cx="7467600" cy="2308324"/>
          </a:xfrm>
          <a:prstGeom prst="rect">
            <a:avLst/>
          </a:prstGeom>
          <a:noFill/>
        </p:spPr>
        <p:txBody>
          <a:bodyPr wrap="square" rtlCol="0">
            <a:spAutoFit/>
          </a:bodyPr>
          <a:lstStyle/>
          <a:p>
            <a:pPr marL="342900" indent="-342900">
              <a:lnSpc>
                <a:spcPct val="150000"/>
              </a:lnSpc>
              <a:buFont typeface="+mj-lt"/>
              <a:buAutoNum type="arabicPeriod"/>
            </a:pPr>
            <a:r>
              <a:rPr lang="en-US" sz="2400" dirty="0" smtClean="0">
                <a:latin typeface="Times New Roman" pitchFamily="18" charset="0"/>
                <a:cs typeface="Times New Roman" pitchFamily="18" charset="0"/>
              </a:rPr>
              <a:t>Data Design Model</a:t>
            </a:r>
          </a:p>
          <a:p>
            <a:pPr marL="342900" indent="-342900">
              <a:lnSpc>
                <a:spcPct val="150000"/>
              </a:lnSpc>
              <a:buFont typeface="+mj-lt"/>
              <a:buAutoNum type="arabicPeriod"/>
            </a:pPr>
            <a:r>
              <a:rPr lang="en-US" sz="2400" dirty="0" smtClean="0">
                <a:latin typeface="Times New Roman" pitchFamily="18" charset="0"/>
                <a:cs typeface="Times New Roman" pitchFamily="18" charset="0"/>
              </a:rPr>
              <a:t>User Interface Design Model</a:t>
            </a:r>
          </a:p>
          <a:p>
            <a:pPr marL="342900" indent="-342900">
              <a:lnSpc>
                <a:spcPct val="150000"/>
              </a:lnSpc>
              <a:buFont typeface="+mj-lt"/>
              <a:buAutoNum type="arabicPeriod"/>
            </a:pPr>
            <a:r>
              <a:rPr lang="en-US" sz="2400" dirty="0" smtClean="0">
                <a:latin typeface="Times New Roman" pitchFamily="18" charset="0"/>
                <a:cs typeface="Times New Roman" pitchFamily="18" charset="0"/>
              </a:rPr>
              <a:t>Architectural Design Model</a:t>
            </a:r>
          </a:p>
          <a:p>
            <a:pPr marL="342900" indent="-342900">
              <a:lnSpc>
                <a:spcPct val="150000"/>
              </a:lnSpc>
              <a:buFont typeface="+mj-lt"/>
              <a:buAutoNum type="arabicPeriod"/>
            </a:pPr>
            <a:r>
              <a:rPr lang="en-US" sz="2400" dirty="0" smtClean="0">
                <a:latin typeface="Times New Roman" pitchFamily="18" charset="0"/>
                <a:cs typeface="Times New Roman" pitchFamily="18" charset="0"/>
              </a:rPr>
              <a:t>Component Level Design Model</a:t>
            </a:r>
            <a:endParaRPr lang="en-US" sz="2400" dirty="0">
              <a:latin typeface="Times New Roman" pitchFamily="18" charset="0"/>
              <a:cs typeface="Times New Roman" pitchFamily="18" charset="0"/>
            </a:endParaRPr>
          </a:p>
        </p:txBody>
      </p:sp>
      <p:pic>
        <p:nvPicPr>
          <p:cNvPr id="15" name="Picture 14" descr="1643005510_5247176.png"/>
          <p:cNvPicPr>
            <a:picLocks noChangeAspect="1"/>
          </p:cNvPicPr>
          <p:nvPr/>
        </p:nvPicPr>
        <p:blipFill>
          <a:blip r:embed="rId4"/>
          <a:stretch>
            <a:fillRect/>
          </a:stretch>
        </p:blipFill>
        <p:spPr>
          <a:xfrm>
            <a:off x="4593771" y="2726267"/>
            <a:ext cx="4550230" cy="3598333"/>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Data Design</a:t>
            </a:r>
          </a:p>
        </p:txBody>
      </p:sp>
      <p:sp>
        <p:nvSpPr>
          <p:cNvPr id="12" name="TextBox 11"/>
          <p:cNvSpPr txBox="1"/>
          <p:nvPr/>
        </p:nvSpPr>
        <p:spPr>
          <a:xfrm>
            <a:off x="381000" y="1295400"/>
            <a:ext cx="8534400" cy="830997"/>
          </a:xfrm>
          <a:prstGeom prst="rect">
            <a:avLst/>
          </a:prstGeom>
          <a:noFill/>
        </p:spPr>
        <p:txBody>
          <a:bodyPr wrap="square" rtlCol="0">
            <a:spAutoFit/>
          </a:bodyPr>
          <a:lstStyle/>
          <a:p>
            <a:pPr algn="just">
              <a:buFont typeface="Wingdings" pitchFamily="2" charset="2"/>
              <a:buChar char="q"/>
            </a:pPr>
            <a:r>
              <a:rPr lang="en-US" sz="2400" dirty="0" smtClean="0"/>
              <a:t> It represents the data objects and their interrelationship in an entity-relationship diagram. </a:t>
            </a:r>
            <a:endParaRPr lang="en-US" sz="2400" dirty="0">
              <a:latin typeface="Times New Roman" pitchFamily="18" charset="0"/>
              <a:cs typeface="Times New Roman" pitchFamily="18" charset="0"/>
            </a:endParaRPr>
          </a:p>
        </p:txBody>
      </p:sp>
      <p:sp>
        <p:nvSpPr>
          <p:cNvPr id="13" name="TextBox 12"/>
          <p:cNvSpPr txBox="1"/>
          <p:nvPr/>
        </p:nvSpPr>
        <p:spPr>
          <a:xfrm>
            <a:off x="457200" y="2133600"/>
            <a:ext cx="8305800" cy="1200329"/>
          </a:xfrm>
          <a:prstGeom prst="rect">
            <a:avLst/>
          </a:prstGeom>
          <a:noFill/>
        </p:spPr>
        <p:txBody>
          <a:bodyPr wrap="square" rtlCol="0">
            <a:spAutoFit/>
          </a:bodyPr>
          <a:lstStyle/>
          <a:p>
            <a:pPr algn="just">
              <a:buFont typeface="Wingdings" pitchFamily="2" charset="2"/>
              <a:buChar char="q"/>
            </a:pPr>
            <a:r>
              <a:rPr lang="en-US" sz="2400" dirty="0" smtClean="0"/>
              <a:t> Entity-relationship consists of information required for each entity or data objects as well as it shows the relationship between these objects. </a:t>
            </a:r>
            <a:endParaRPr lang="en-US" sz="2400" dirty="0">
              <a:latin typeface="Times New Roman" pitchFamily="18" charset="0"/>
              <a:cs typeface="Times New Roman" pitchFamily="18" charset="0"/>
            </a:endParaRPr>
          </a:p>
        </p:txBody>
      </p:sp>
      <p:sp>
        <p:nvSpPr>
          <p:cNvPr id="14" name="TextBox 13"/>
          <p:cNvSpPr txBox="1"/>
          <p:nvPr/>
        </p:nvSpPr>
        <p:spPr>
          <a:xfrm>
            <a:off x="457200" y="3272135"/>
            <a:ext cx="8153400" cy="461665"/>
          </a:xfrm>
          <a:prstGeom prst="rect">
            <a:avLst/>
          </a:prstGeom>
          <a:noFill/>
        </p:spPr>
        <p:txBody>
          <a:bodyPr wrap="square" rtlCol="0">
            <a:spAutoFit/>
          </a:bodyPr>
          <a:lstStyle/>
          <a:p>
            <a:pPr>
              <a:buFont typeface="Wingdings" pitchFamily="2" charset="2"/>
              <a:buChar char="q"/>
            </a:pPr>
            <a:r>
              <a:rPr lang="en-US" sz="2400" dirty="0" smtClean="0">
                <a:latin typeface="Times New Roman" pitchFamily="18" charset="0"/>
                <a:cs typeface="Times New Roman" pitchFamily="18" charset="0"/>
              </a:rPr>
              <a:t> It shows the structure of the data in terms of the tables</a:t>
            </a:r>
            <a:endParaRPr lang="en-US" sz="2400" dirty="0">
              <a:latin typeface="Times New Roman" pitchFamily="18" charset="0"/>
              <a:cs typeface="Times New Roman" pitchFamily="18" charset="0"/>
            </a:endParaRPr>
          </a:p>
        </p:txBody>
      </p:sp>
      <p:sp>
        <p:nvSpPr>
          <p:cNvPr id="15" name="TextBox 14"/>
          <p:cNvSpPr txBox="1"/>
          <p:nvPr/>
        </p:nvSpPr>
        <p:spPr>
          <a:xfrm>
            <a:off x="457200" y="3810000"/>
            <a:ext cx="8153400" cy="461665"/>
          </a:xfrm>
          <a:prstGeom prst="rect">
            <a:avLst/>
          </a:prstGeom>
          <a:noFill/>
        </p:spPr>
        <p:txBody>
          <a:bodyPr wrap="square" rtlCol="0">
            <a:spAutoFit/>
          </a:bodyPr>
          <a:lstStyle/>
          <a:p>
            <a:pPr>
              <a:buFont typeface="Wingdings" pitchFamily="2" charset="2"/>
              <a:buChar char="q"/>
            </a:pPr>
            <a:r>
              <a:rPr lang="en-US" sz="2400" dirty="0" smtClean="0">
                <a:latin typeface="Times New Roman" pitchFamily="18" charset="0"/>
                <a:cs typeface="Times New Roman" pitchFamily="18" charset="0"/>
              </a:rPr>
              <a:t> It shows the structure of the data in terms of the tables</a:t>
            </a:r>
            <a:endParaRPr lang="en-US" sz="2400" dirty="0">
              <a:latin typeface="Times New Roman" pitchFamily="18" charset="0"/>
              <a:cs typeface="Times New Roman" pitchFamily="18" charset="0"/>
            </a:endParaRPr>
          </a:p>
        </p:txBody>
      </p:sp>
      <p:sp>
        <p:nvSpPr>
          <p:cNvPr id="17" name="TextBox 16"/>
          <p:cNvSpPr txBox="1"/>
          <p:nvPr/>
        </p:nvSpPr>
        <p:spPr>
          <a:xfrm>
            <a:off x="457200" y="4267200"/>
            <a:ext cx="8153400" cy="1200329"/>
          </a:xfrm>
          <a:prstGeom prst="rect">
            <a:avLst/>
          </a:prstGeom>
          <a:noFill/>
        </p:spPr>
        <p:txBody>
          <a:bodyPr wrap="square" rtlCol="0">
            <a:spAutoFit/>
          </a:bodyPr>
          <a:lstStyle/>
          <a:p>
            <a:pPr>
              <a:buFont typeface="Wingdings" pitchFamily="2" charset="2"/>
              <a:buChar char="q"/>
            </a:pPr>
            <a:r>
              <a:rPr lang="en-US" sz="2400" dirty="0" smtClean="0"/>
              <a:t>In one to one relation, one entity is connected to another entity. In one many relation, one Entity is connected to more than one entity. </a:t>
            </a:r>
            <a:endParaRPr lang="en-US" sz="2400" dirty="0">
              <a:latin typeface="Times New Roman" pitchFamily="18" charset="0"/>
              <a:cs typeface="Times New Roman" pitchFamily="18" charset="0"/>
            </a:endParaRPr>
          </a:p>
        </p:txBody>
      </p:sp>
      <p:sp>
        <p:nvSpPr>
          <p:cNvPr id="18" name="TextBox 17"/>
          <p:cNvSpPr txBox="1"/>
          <p:nvPr/>
        </p:nvSpPr>
        <p:spPr>
          <a:xfrm>
            <a:off x="457200" y="5410200"/>
            <a:ext cx="8001000" cy="1200329"/>
          </a:xfrm>
          <a:prstGeom prst="rect">
            <a:avLst/>
          </a:prstGeom>
          <a:noFill/>
        </p:spPr>
        <p:txBody>
          <a:bodyPr wrap="square" rtlCol="0">
            <a:spAutoFit/>
          </a:bodyPr>
          <a:lstStyle/>
          <a:p>
            <a:pPr>
              <a:buFont typeface="Wingdings" pitchFamily="2" charset="2"/>
              <a:buChar char="q"/>
            </a:pPr>
            <a:r>
              <a:rPr lang="en-US" sz="2400" dirty="0" smtClean="0">
                <a:latin typeface="Times New Roman" pitchFamily="18" charset="0"/>
                <a:cs typeface="Times New Roman" pitchFamily="18" charset="0"/>
              </a:rPr>
              <a:t> In many to many relations one entity is connected to more than one entity as well as other entity also connected with first entity using more than one entity.</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User Interface Design</a:t>
            </a:r>
          </a:p>
        </p:txBody>
      </p:sp>
      <p:sp>
        <p:nvSpPr>
          <p:cNvPr id="12" name="TextBox 11"/>
          <p:cNvSpPr txBox="1"/>
          <p:nvPr/>
        </p:nvSpPr>
        <p:spPr>
          <a:xfrm>
            <a:off x="457200" y="1455003"/>
            <a:ext cx="8534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User Interface is the front end application view to which user interacts with the software.  </a:t>
            </a:r>
            <a:endParaRPr lang="en-US" sz="2400" dirty="0">
              <a:latin typeface="Times New Roman" pitchFamily="18" charset="0"/>
              <a:cs typeface="Times New Roman" pitchFamily="18" charset="0"/>
            </a:endParaRPr>
          </a:p>
        </p:txBody>
      </p:sp>
      <p:sp>
        <p:nvSpPr>
          <p:cNvPr id="13" name="TextBox 12"/>
          <p:cNvSpPr txBox="1"/>
          <p:nvPr/>
        </p:nvSpPr>
        <p:spPr>
          <a:xfrm>
            <a:off x="457200" y="2286000"/>
            <a:ext cx="8305800" cy="830997"/>
          </a:xfrm>
          <a:prstGeom prst="rect">
            <a:avLst/>
          </a:prstGeom>
          <a:noFill/>
        </p:spPr>
        <p:txBody>
          <a:bodyPr wrap="square" rtlCol="0">
            <a:spAutoFit/>
          </a:bodyPr>
          <a:lstStyle/>
          <a:p>
            <a:pPr algn="just">
              <a:buFont typeface="Wingdings" pitchFamily="2" charset="2"/>
              <a:buChar char="q"/>
            </a:pPr>
            <a:r>
              <a:rPr lang="en-US" sz="2400" dirty="0" smtClean="0"/>
              <a:t> It determines how command is given to the computer or the program  and how data is displayed in the system screen.</a:t>
            </a:r>
            <a:endParaRPr lang="en-US" sz="2400" dirty="0">
              <a:latin typeface="Times New Roman" pitchFamily="18" charset="0"/>
              <a:cs typeface="Times New Roman" pitchFamily="18" charset="0"/>
            </a:endParaRPr>
          </a:p>
        </p:txBody>
      </p:sp>
      <p:sp>
        <p:nvSpPr>
          <p:cNvPr id="14" name="TextBox 13"/>
          <p:cNvSpPr txBox="1"/>
          <p:nvPr/>
        </p:nvSpPr>
        <p:spPr>
          <a:xfrm>
            <a:off x="457200" y="3195935"/>
            <a:ext cx="8153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 The  software becomes more popular if its user interface is:</a:t>
            </a:r>
          </a:p>
        </p:txBody>
      </p:sp>
      <p:sp>
        <p:nvSpPr>
          <p:cNvPr id="15" name="TextBox 14"/>
          <p:cNvSpPr txBox="1"/>
          <p:nvPr/>
        </p:nvSpPr>
        <p:spPr>
          <a:xfrm>
            <a:off x="457200" y="3614678"/>
            <a:ext cx="8153400" cy="2862322"/>
          </a:xfrm>
          <a:prstGeom prst="rect">
            <a:avLst/>
          </a:prstGeom>
          <a:noFill/>
        </p:spPr>
        <p:txBody>
          <a:bodyPr wrap="square" rtlCol="0">
            <a:spAutoFit/>
          </a:bodyPr>
          <a:lstStyle/>
          <a:p>
            <a:pPr marL="457200" indent="-457200">
              <a:lnSpc>
                <a:spcPct val="150000"/>
              </a:lnSpc>
              <a:buFont typeface="+mj-lt"/>
              <a:buAutoNum type="arabicPeriod"/>
            </a:pPr>
            <a:r>
              <a:rPr lang="en-US" sz="2400" dirty="0" smtClean="0">
                <a:latin typeface="Times New Roman" pitchFamily="18" charset="0"/>
                <a:cs typeface="Times New Roman" pitchFamily="18" charset="0"/>
              </a:rPr>
              <a:t>Attractive </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Simple to use</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Responsive in short time</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Clear to understand</a:t>
            </a:r>
          </a:p>
          <a:p>
            <a:pPr marL="457200" indent="-457200">
              <a:lnSpc>
                <a:spcPct val="150000"/>
              </a:lnSpc>
              <a:buFont typeface="+mj-lt"/>
              <a:buAutoNum type="arabicPeriod"/>
            </a:pPr>
            <a:r>
              <a:rPr lang="en-US" sz="2400" dirty="0" smtClean="0">
                <a:latin typeface="Times New Roman" pitchFamily="18" charset="0"/>
                <a:cs typeface="Times New Roman" pitchFamily="18" charset="0"/>
              </a:rPr>
              <a:t>Consistent on all interfacing screen</a:t>
            </a:r>
          </a:p>
        </p:txBody>
      </p:sp>
      <p:pic>
        <p:nvPicPr>
          <p:cNvPr id="16" name="Picture 15" descr="images (1).jpeg"/>
          <p:cNvPicPr>
            <a:picLocks noChangeAspect="1"/>
          </p:cNvPicPr>
          <p:nvPr/>
        </p:nvPicPr>
        <p:blipFill>
          <a:blip r:embed="rId4"/>
          <a:stretch>
            <a:fillRect/>
          </a:stretch>
        </p:blipFill>
        <p:spPr>
          <a:xfrm>
            <a:off x="5381625" y="3643018"/>
            <a:ext cx="3686175" cy="283398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2" name="TextBox 11"/>
          <p:cNvSpPr txBox="1"/>
          <p:nvPr/>
        </p:nvSpPr>
        <p:spPr>
          <a:xfrm>
            <a:off x="381000" y="1457980"/>
            <a:ext cx="8534400" cy="523220"/>
          </a:xfrm>
          <a:prstGeom prst="rect">
            <a:avLst/>
          </a:prstGeom>
          <a:noFill/>
        </p:spPr>
        <p:txBody>
          <a:bodyPr wrap="square" rtlCol="0">
            <a:spAutoFit/>
          </a:bodyPr>
          <a:lstStyle/>
          <a:p>
            <a:pPr algn="just"/>
            <a:r>
              <a:rPr lang="en-US" sz="2800" b="1" dirty="0" smtClean="0">
                <a:solidFill>
                  <a:srgbClr val="00B050"/>
                </a:solidFill>
                <a:latin typeface="Times New Roman" pitchFamily="18" charset="0"/>
                <a:cs typeface="Times New Roman" pitchFamily="18" charset="0"/>
              </a:rPr>
              <a:t>Types of user interface</a:t>
            </a:r>
            <a:endParaRPr lang="en-US" sz="2800" b="1" dirty="0">
              <a:solidFill>
                <a:srgbClr val="00B050"/>
              </a:solidFill>
              <a:latin typeface="Times New Roman" pitchFamily="18" charset="0"/>
              <a:cs typeface="Times New Roman" pitchFamily="18" charset="0"/>
            </a:endParaRPr>
          </a:p>
        </p:txBody>
      </p:sp>
      <p:sp>
        <p:nvSpPr>
          <p:cNvPr id="13" name="TextBox 12"/>
          <p:cNvSpPr txBox="1"/>
          <p:nvPr/>
        </p:nvSpPr>
        <p:spPr>
          <a:xfrm>
            <a:off x="457200" y="19050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1. Text Based or Command Line Interface:</a:t>
            </a:r>
            <a:endParaRPr lang="en-US" sz="2400" b="1" dirty="0">
              <a:latin typeface="Times New Roman" pitchFamily="18" charset="0"/>
              <a:cs typeface="Times New Roman" pitchFamily="18" charset="0"/>
            </a:endParaRPr>
          </a:p>
        </p:txBody>
      </p:sp>
      <p:sp>
        <p:nvSpPr>
          <p:cNvPr id="14" name="TextBox 13"/>
          <p:cNvSpPr txBox="1"/>
          <p:nvPr/>
        </p:nvSpPr>
        <p:spPr>
          <a:xfrm>
            <a:off x="609600" y="2286000"/>
            <a:ext cx="8153400" cy="2308324"/>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Text based interface primarily used keyboard handling data.</a:t>
            </a:r>
          </a:p>
          <a:p>
            <a:pPr marL="457200" indent="-457200">
              <a:buFont typeface="+mj-lt"/>
              <a:buAutoNum type="arabicPeriod"/>
            </a:pPr>
            <a:r>
              <a:rPr lang="en-US" sz="2400" dirty="0" smtClean="0">
                <a:latin typeface="Times New Roman" pitchFamily="18" charset="0"/>
                <a:cs typeface="Times New Roman" pitchFamily="18" charset="0"/>
              </a:rPr>
              <a:t>Command line interface proved command prompt or coding tools where the user types the command towards the system.</a:t>
            </a:r>
          </a:p>
          <a:p>
            <a:pPr marL="457200" indent="-457200">
              <a:buFont typeface="+mj-lt"/>
              <a:buAutoNum type="arabicPeriod"/>
            </a:pPr>
            <a:r>
              <a:rPr lang="en-US" sz="2400" dirty="0" smtClean="0">
                <a:latin typeface="Times New Roman" pitchFamily="18" charset="0"/>
                <a:cs typeface="Times New Roman" pitchFamily="18" charset="0"/>
              </a:rPr>
              <a:t>User need to remember syntax of command and its uses.</a:t>
            </a:r>
          </a:p>
          <a:p>
            <a:pPr marL="457200" indent="-457200">
              <a:buFont typeface="+mj-lt"/>
              <a:buAutoNum type="arabicPeriod"/>
            </a:pPr>
            <a:r>
              <a:rPr lang="en-US" sz="2400" dirty="0" smtClean="0">
                <a:latin typeface="Times New Roman" pitchFamily="18" charset="0"/>
                <a:cs typeface="Times New Roman" pitchFamily="18" charset="0"/>
              </a:rPr>
              <a:t>Command line interface used by technical people or programmers.</a:t>
            </a:r>
            <a:endParaRPr lang="en-US" sz="2400" dirty="0">
              <a:latin typeface="Times New Roman" pitchFamily="18" charset="0"/>
              <a:cs typeface="Times New Roman" pitchFamily="18" charset="0"/>
            </a:endParaRPr>
          </a:p>
        </p:txBody>
      </p:sp>
      <p:pic>
        <p:nvPicPr>
          <p:cNvPr id="20" name="Picture 19" descr="download (1).png"/>
          <p:cNvPicPr>
            <a:picLocks noChangeAspect="1"/>
          </p:cNvPicPr>
          <p:nvPr/>
        </p:nvPicPr>
        <p:blipFill>
          <a:blip r:embed="rId4"/>
          <a:stretch>
            <a:fillRect/>
          </a:stretch>
        </p:blipFill>
        <p:spPr>
          <a:xfrm>
            <a:off x="5334000" y="4419600"/>
            <a:ext cx="3581400" cy="2286000"/>
          </a:xfrm>
          <a:prstGeom prst="rect">
            <a:avLst/>
          </a:prstGeom>
        </p:spPr>
      </p:pic>
      <p:pic>
        <p:nvPicPr>
          <p:cNvPr id="21" name="Picture 20" descr="download (1).jpeg"/>
          <p:cNvPicPr>
            <a:picLocks noChangeAspect="1"/>
          </p:cNvPicPr>
          <p:nvPr/>
        </p:nvPicPr>
        <p:blipFill>
          <a:blip r:embed="rId5"/>
          <a:stretch>
            <a:fillRect/>
          </a:stretch>
        </p:blipFill>
        <p:spPr>
          <a:xfrm>
            <a:off x="1524000" y="4648200"/>
            <a:ext cx="3476625" cy="2209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2. Graphical User Interface:</a:t>
            </a:r>
            <a:endParaRPr lang="en-US" sz="2400" b="1" dirty="0">
              <a:latin typeface="Times New Roman" pitchFamily="18" charset="0"/>
              <a:cs typeface="Times New Roman" pitchFamily="18" charset="0"/>
            </a:endParaRPr>
          </a:p>
        </p:txBody>
      </p:sp>
      <p:sp>
        <p:nvSpPr>
          <p:cNvPr id="14" name="TextBox 13"/>
          <p:cNvSpPr txBox="1"/>
          <p:nvPr/>
        </p:nvSpPr>
        <p:spPr>
          <a:xfrm>
            <a:off x="609600" y="1828800"/>
            <a:ext cx="8153400" cy="2677656"/>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Graphical user interface provides the simple interactive interface to interact with the system.</a:t>
            </a:r>
          </a:p>
          <a:p>
            <a:pPr marL="457200" indent="-457200">
              <a:buFont typeface="+mj-lt"/>
              <a:buAutoNum type="arabicPeriod"/>
            </a:pPr>
            <a:r>
              <a:rPr lang="en-US" sz="2400" dirty="0" smtClean="0">
                <a:latin typeface="Times New Roman" pitchFamily="18" charset="0"/>
                <a:cs typeface="Times New Roman" pitchFamily="18" charset="0"/>
              </a:rPr>
              <a:t>GUI can be combination of both software and hardware.</a:t>
            </a:r>
          </a:p>
          <a:p>
            <a:pPr marL="457200" indent="-457200">
              <a:buFont typeface="+mj-lt"/>
              <a:buAutoNum type="arabicPeriod"/>
            </a:pPr>
            <a:r>
              <a:rPr lang="en-US" sz="2400" dirty="0" smtClean="0">
                <a:latin typeface="Times New Roman" pitchFamily="18" charset="0"/>
                <a:cs typeface="Times New Roman" pitchFamily="18" charset="0"/>
              </a:rPr>
              <a:t>Graphical user interface is easy to learn as compared to the command line interface.</a:t>
            </a:r>
          </a:p>
          <a:p>
            <a:pPr marL="457200" indent="-457200">
              <a:buFont typeface="+mj-lt"/>
              <a:buAutoNum type="arabicPeriod"/>
            </a:pPr>
            <a:r>
              <a:rPr lang="en-US" sz="2400" dirty="0" smtClean="0">
                <a:latin typeface="Times New Roman" pitchFamily="18" charset="0"/>
                <a:cs typeface="Times New Roman" pitchFamily="18" charset="0"/>
              </a:rPr>
              <a:t>Graphical user interface provide multiple window to the user simultaneously to interact with the system .</a:t>
            </a:r>
          </a:p>
        </p:txBody>
      </p:sp>
      <p:pic>
        <p:nvPicPr>
          <p:cNvPr id="15" name="Picture 14" descr="download (2).jpeg"/>
          <p:cNvPicPr>
            <a:picLocks noChangeAspect="1"/>
          </p:cNvPicPr>
          <p:nvPr/>
        </p:nvPicPr>
        <p:blipFill>
          <a:blip r:embed="rId4"/>
          <a:stretch>
            <a:fillRect/>
          </a:stretch>
        </p:blipFill>
        <p:spPr>
          <a:xfrm>
            <a:off x="4191000" y="4486275"/>
            <a:ext cx="4838700" cy="22955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User Interface design process.</a:t>
            </a:r>
            <a:endParaRPr lang="en-US" sz="2400" b="1" dirty="0">
              <a:latin typeface="Times New Roman" pitchFamily="18" charset="0"/>
              <a:cs typeface="Times New Roman" pitchFamily="18" charset="0"/>
            </a:endParaRPr>
          </a:p>
        </p:txBody>
      </p:sp>
      <p:pic>
        <p:nvPicPr>
          <p:cNvPr id="16" name="Picture 15" descr="download (2).png"/>
          <p:cNvPicPr>
            <a:picLocks noChangeAspect="1"/>
          </p:cNvPicPr>
          <p:nvPr/>
        </p:nvPicPr>
        <p:blipFill>
          <a:blip r:embed="rId4"/>
          <a:stretch>
            <a:fillRect/>
          </a:stretch>
        </p:blipFill>
        <p:spPr>
          <a:xfrm>
            <a:off x="990600" y="1981200"/>
            <a:ext cx="6400800" cy="43434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 User Interface design principles:</a:t>
            </a:r>
            <a:endParaRPr lang="en-US" sz="2400" b="1" dirty="0">
              <a:latin typeface="Times New Roman" pitchFamily="18" charset="0"/>
              <a:cs typeface="Times New Roman" pitchFamily="18" charset="0"/>
            </a:endParaRPr>
          </a:p>
        </p:txBody>
      </p:sp>
      <p:sp>
        <p:nvSpPr>
          <p:cNvPr id="14" name="TextBox 13"/>
          <p:cNvSpPr txBox="1"/>
          <p:nvPr/>
        </p:nvSpPr>
        <p:spPr>
          <a:xfrm>
            <a:off x="609600" y="1828800"/>
            <a:ext cx="8153400" cy="1569660"/>
          </a:xfrm>
          <a:prstGeom prst="rect">
            <a:avLst/>
          </a:prstGeom>
          <a:noFill/>
        </p:spPr>
        <p:txBody>
          <a:bodyPr wrap="square" rtlCol="0">
            <a:spAutoFit/>
          </a:bodyPr>
          <a:lstStyle/>
          <a:p>
            <a:pPr marL="457200" indent="-457200">
              <a:buFont typeface="+mj-lt"/>
              <a:buAutoNum type="arabicPeriod"/>
            </a:pPr>
            <a:r>
              <a:rPr lang="en-US" sz="2400" b="1" dirty="0" smtClean="0">
                <a:solidFill>
                  <a:srgbClr val="00B050"/>
                </a:solidFill>
                <a:latin typeface="Times New Roman" pitchFamily="18" charset="0"/>
                <a:cs typeface="Times New Roman" pitchFamily="18" charset="0"/>
              </a:rPr>
              <a:t>User familiarity: </a:t>
            </a:r>
            <a:r>
              <a:rPr lang="en-US" sz="2400" dirty="0" smtClean="0">
                <a:latin typeface="Times New Roman" pitchFamily="18" charset="0"/>
                <a:cs typeface="Times New Roman" pitchFamily="18" charset="0"/>
              </a:rPr>
              <a:t>The user interface should be based on user oriented terms and concepts.</a:t>
            </a:r>
          </a:p>
          <a:p>
            <a:pPr marL="457200" indent="-457200"/>
            <a:r>
              <a:rPr lang="en-US" sz="2400" b="1" dirty="0" smtClean="0">
                <a:latin typeface="Times New Roman" pitchFamily="18" charset="0"/>
                <a:cs typeface="Times New Roman" pitchFamily="18" charset="0"/>
              </a:rPr>
              <a:t>      Examples: </a:t>
            </a:r>
            <a:r>
              <a:rPr lang="en-US" sz="2400" dirty="0" smtClean="0">
                <a:latin typeface="Times New Roman" pitchFamily="18" charset="0"/>
                <a:cs typeface="Times New Roman" pitchFamily="18" charset="0"/>
              </a:rPr>
              <a:t>in windows terms like desktop, document, folder rename etc.   </a:t>
            </a:r>
          </a:p>
        </p:txBody>
      </p:sp>
      <p:sp>
        <p:nvSpPr>
          <p:cNvPr id="16" name="TextBox 15"/>
          <p:cNvSpPr txBox="1"/>
          <p:nvPr/>
        </p:nvSpPr>
        <p:spPr>
          <a:xfrm>
            <a:off x="609600" y="3535740"/>
            <a:ext cx="8153400" cy="1200329"/>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2. Consistency : </a:t>
            </a:r>
            <a:r>
              <a:rPr lang="en-US" sz="2400" dirty="0" smtClean="0">
                <a:latin typeface="Times New Roman" pitchFamily="18" charset="0"/>
                <a:cs typeface="Times New Roman" pitchFamily="18" charset="0"/>
              </a:rPr>
              <a:t>The system command and menu should have be same  formant and parameter. </a:t>
            </a:r>
          </a:p>
          <a:p>
            <a:pPr marL="457200" indent="-457200"/>
            <a:r>
              <a:rPr lang="en-US" sz="2400" b="1" dirty="0" smtClean="0">
                <a:latin typeface="Times New Roman" pitchFamily="18" charset="0"/>
                <a:cs typeface="Times New Roman" pitchFamily="18" charset="0"/>
              </a:rPr>
              <a:t>     Example:</a:t>
            </a:r>
            <a:r>
              <a:rPr lang="en-US" sz="2400" dirty="0" smtClean="0">
                <a:latin typeface="Times New Roman" pitchFamily="18" charset="0"/>
                <a:cs typeface="Times New Roman" pitchFamily="18" charset="0"/>
              </a:rPr>
              <a:t> Group of font size and color.</a:t>
            </a:r>
          </a:p>
        </p:txBody>
      </p:sp>
      <p:sp>
        <p:nvSpPr>
          <p:cNvPr id="17" name="TextBox 16"/>
          <p:cNvSpPr txBox="1"/>
          <p:nvPr/>
        </p:nvSpPr>
        <p:spPr>
          <a:xfrm>
            <a:off x="609600" y="4743271"/>
            <a:ext cx="8153400" cy="1938992"/>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3. Minimal surprise: </a:t>
            </a:r>
            <a:r>
              <a:rPr lang="en-US" sz="2400" dirty="0" smtClean="0">
                <a:latin typeface="Times New Roman" pitchFamily="18" charset="0"/>
                <a:cs typeface="Times New Roman" pitchFamily="18" charset="0"/>
              </a:rPr>
              <a:t>User never like to see the system working in an unexpected manner. They get frustrated in such cases. Develop as per user tendency.</a:t>
            </a:r>
          </a:p>
          <a:p>
            <a:pPr marL="457200" indent="-457200"/>
            <a:r>
              <a:rPr lang="en-US" sz="2400" b="1" dirty="0" smtClean="0">
                <a:latin typeface="Times New Roman" pitchFamily="18" charset="0"/>
                <a:cs typeface="Times New Roman" pitchFamily="18" charset="0"/>
              </a:rPr>
              <a:t>      Example:</a:t>
            </a:r>
            <a:r>
              <a:rPr lang="en-US" sz="2400" dirty="0" smtClean="0">
                <a:latin typeface="Times New Roman" pitchFamily="18" charset="0"/>
                <a:cs typeface="Times New Roman" pitchFamily="18" charset="0"/>
              </a:rPr>
              <a:t> Group similar type of features , In MS Word, File-&gt; New, open, save print close restart system.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 User Interface design principles:</a:t>
            </a:r>
            <a:endParaRPr lang="en-US" sz="2400" b="1" dirty="0">
              <a:latin typeface="Times New Roman" pitchFamily="18" charset="0"/>
              <a:cs typeface="Times New Roman" pitchFamily="18" charset="0"/>
            </a:endParaRPr>
          </a:p>
        </p:txBody>
      </p:sp>
      <p:sp>
        <p:nvSpPr>
          <p:cNvPr id="14" name="TextBox 13"/>
          <p:cNvSpPr txBox="1"/>
          <p:nvPr/>
        </p:nvSpPr>
        <p:spPr>
          <a:xfrm>
            <a:off x="609600" y="1828800"/>
            <a:ext cx="8153400" cy="1569660"/>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4. Recoverability: </a:t>
            </a:r>
            <a:r>
              <a:rPr lang="en-US" sz="2400" dirty="0" smtClean="0">
                <a:latin typeface="Times New Roman" pitchFamily="18" charset="0"/>
                <a:cs typeface="Times New Roman" pitchFamily="18" charset="0"/>
              </a:rPr>
              <a:t>Users most open makes mistakes while working with the system these mistakes can be reduced but can not be completely eliminated.</a:t>
            </a:r>
          </a:p>
          <a:p>
            <a:pPr marL="457200" indent="-457200"/>
            <a:r>
              <a:rPr lang="en-US" sz="2400" b="1"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Undo, Rename</a:t>
            </a:r>
          </a:p>
        </p:txBody>
      </p:sp>
      <p:sp>
        <p:nvSpPr>
          <p:cNvPr id="16" name="TextBox 15"/>
          <p:cNvSpPr txBox="1"/>
          <p:nvPr/>
        </p:nvSpPr>
        <p:spPr>
          <a:xfrm>
            <a:off x="609600" y="3535740"/>
            <a:ext cx="8153400" cy="1200329"/>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5. User diversity: </a:t>
            </a:r>
            <a:r>
              <a:rPr lang="en-US" sz="2400" dirty="0" smtClean="0">
                <a:latin typeface="Times New Roman" pitchFamily="18" charset="0"/>
                <a:cs typeface="Times New Roman" pitchFamily="18" charset="0"/>
              </a:rPr>
              <a:t>The interface should provide appropriate interaction facilities for the various type of system user.</a:t>
            </a:r>
          </a:p>
          <a:p>
            <a:pPr marL="457200" indent="-457200"/>
            <a:r>
              <a:rPr lang="en-US" sz="2400" b="1" dirty="0" smtClean="0">
                <a:latin typeface="Times New Roman" pitchFamily="18" charset="0"/>
                <a:cs typeface="Times New Roman" pitchFamily="18" charset="0"/>
              </a:rPr>
              <a:t>      Example: </a:t>
            </a:r>
            <a:r>
              <a:rPr lang="en-US" sz="2400" dirty="0" smtClean="0">
                <a:latin typeface="Times New Roman" pitchFamily="18" charset="0"/>
                <a:cs typeface="Times New Roman" pitchFamily="18" charset="0"/>
              </a:rPr>
              <a:t>Larger font, Privacy setting. </a:t>
            </a:r>
          </a:p>
        </p:txBody>
      </p:sp>
      <p:sp>
        <p:nvSpPr>
          <p:cNvPr id="17" name="TextBox 16"/>
          <p:cNvSpPr txBox="1"/>
          <p:nvPr/>
        </p:nvSpPr>
        <p:spPr>
          <a:xfrm>
            <a:off x="609600" y="4743271"/>
            <a:ext cx="8153400" cy="1569660"/>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6. User Guidance: T</a:t>
            </a:r>
            <a:r>
              <a:rPr lang="en-US" sz="2400" dirty="0" smtClean="0">
                <a:latin typeface="Times New Roman" pitchFamily="18" charset="0"/>
                <a:cs typeface="Times New Roman" pitchFamily="18" charset="0"/>
              </a:rPr>
              <a:t>he user interface should provide meaningful feedback when errors occur and provide different levels of help and advice. </a:t>
            </a:r>
          </a:p>
          <a:p>
            <a:pPr marL="457200" indent="-457200"/>
            <a:r>
              <a:rPr lang="en-US" sz="2400" b="1" dirty="0" smtClean="0">
                <a:latin typeface="Times New Roman" pitchFamily="18" charset="0"/>
                <a:cs typeface="Times New Roman" pitchFamily="18" charset="0"/>
              </a:rPr>
              <a:t>Example: </a:t>
            </a:r>
            <a:r>
              <a:rPr lang="en-US" sz="2400" dirty="0" smtClean="0">
                <a:latin typeface="Times New Roman" pitchFamily="18" charset="0"/>
                <a:cs typeface="Times New Roman" pitchFamily="18" charset="0"/>
              </a:rPr>
              <a:t>User manual, forgot password.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 User Interface design Golden rules:</a:t>
            </a:r>
            <a:endParaRPr lang="en-US" sz="2400" b="1" dirty="0">
              <a:latin typeface="Times New Roman" pitchFamily="18" charset="0"/>
              <a:cs typeface="Times New Roman" pitchFamily="18" charset="0"/>
            </a:endParaRPr>
          </a:p>
        </p:txBody>
      </p:sp>
      <p:sp>
        <p:nvSpPr>
          <p:cNvPr id="14" name="TextBox 13"/>
          <p:cNvSpPr txBox="1"/>
          <p:nvPr/>
        </p:nvSpPr>
        <p:spPr>
          <a:xfrm>
            <a:off x="609600" y="1828800"/>
            <a:ext cx="8153400" cy="461665"/>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1. Place the user in control</a:t>
            </a:r>
            <a:endParaRPr lang="en-US" sz="2400" dirty="0" smtClean="0">
              <a:latin typeface="Times New Roman" pitchFamily="18" charset="0"/>
              <a:cs typeface="Times New Roman" pitchFamily="18" charset="0"/>
            </a:endParaRPr>
          </a:p>
        </p:txBody>
      </p:sp>
      <p:sp>
        <p:nvSpPr>
          <p:cNvPr id="17" name="TextBox 16"/>
          <p:cNvSpPr txBox="1"/>
          <p:nvPr/>
        </p:nvSpPr>
        <p:spPr>
          <a:xfrm>
            <a:off x="609600" y="2362200"/>
            <a:ext cx="8153400" cy="3416320"/>
          </a:xfrm>
          <a:prstGeom prst="rect">
            <a:avLst/>
          </a:prstGeom>
          <a:noFill/>
        </p:spPr>
        <p:txBody>
          <a:bodyPr wrap="square" rtlCol="0">
            <a:spAutoFit/>
          </a:bodyPr>
          <a:lstStyle/>
          <a:p>
            <a:pPr marL="457200" indent="-457200">
              <a:buFont typeface="Wingdings" pitchFamily="2" charset="2"/>
              <a:buChar char="v"/>
            </a:pPr>
            <a:r>
              <a:rPr lang="en-US" sz="2400" dirty="0" smtClean="0">
                <a:latin typeface="Times New Roman" pitchFamily="18" charset="0"/>
                <a:cs typeface="Times New Roman" pitchFamily="18" charset="0"/>
              </a:rPr>
              <a:t>The user should be able to easily enter and exit the mode.</a:t>
            </a:r>
          </a:p>
          <a:p>
            <a:pPr marL="457200" indent="-457200">
              <a:buFont typeface="Wingdings" pitchFamily="2" charset="2"/>
              <a:buChar char="v"/>
            </a:pPr>
            <a:r>
              <a:rPr lang="en-US" sz="2400" dirty="0" smtClean="0">
                <a:latin typeface="Times New Roman" pitchFamily="18" charset="0"/>
                <a:cs typeface="Times New Roman" pitchFamily="18" charset="0"/>
              </a:rPr>
              <a:t>Provide flexible interaction using keyboard, mouse or touch screen etc.</a:t>
            </a:r>
          </a:p>
          <a:p>
            <a:pPr marL="457200" indent="-457200">
              <a:buFont typeface="Wingdings" pitchFamily="2" charset="2"/>
              <a:buChar char="v"/>
            </a:pPr>
            <a:r>
              <a:rPr lang="en-US" sz="2400" dirty="0" smtClean="0">
                <a:latin typeface="Times New Roman" pitchFamily="18" charset="0"/>
                <a:cs typeface="Times New Roman" pitchFamily="18" charset="0"/>
              </a:rPr>
              <a:t>User must be able to interrupt the sequence to do so other work.</a:t>
            </a:r>
          </a:p>
          <a:p>
            <a:pPr marL="457200" indent="-457200">
              <a:buFont typeface="Wingdings" pitchFamily="2" charset="2"/>
              <a:buChar char="v"/>
            </a:pPr>
            <a:r>
              <a:rPr lang="en-US" sz="2400" dirty="0" smtClean="0">
                <a:latin typeface="Times New Roman" pitchFamily="18" charset="0"/>
                <a:cs typeface="Times New Roman" pitchFamily="18" charset="0"/>
              </a:rPr>
              <a:t>Display descriptive messages and text.</a:t>
            </a:r>
          </a:p>
          <a:p>
            <a:pPr marL="457200" indent="-457200">
              <a:buFont typeface="Wingdings" pitchFamily="2" charset="2"/>
              <a:buChar char="v"/>
            </a:pPr>
            <a:r>
              <a:rPr lang="en-US" sz="2400" dirty="0" smtClean="0">
                <a:latin typeface="Times New Roman" pitchFamily="18" charset="0"/>
                <a:cs typeface="Times New Roman" pitchFamily="18" charset="0"/>
              </a:rPr>
              <a:t>Allow users to customize user interface like short cut keys.</a:t>
            </a:r>
          </a:p>
          <a:p>
            <a:pPr marL="457200" indent="-457200">
              <a:buFont typeface="Wingdings" pitchFamily="2" charset="2"/>
              <a:buChar char="v"/>
            </a:pPr>
            <a:r>
              <a:rPr lang="en-US" sz="2400" dirty="0" smtClean="0">
                <a:latin typeface="Times New Roman" pitchFamily="18" charset="0"/>
                <a:cs typeface="Times New Roman" pitchFamily="18" charset="0"/>
              </a:rPr>
              <a:t>Hide technical internal details from the users.</a:t>
            </a:r>
          </a:p>
          <a:p>
            <a:pPr marL="457200" indent="-457200">
              <a:buFont typeface="Wingdings" pitchFamily="2" charset="2"/>
              <a:buChar char="v"/>
            </a:pPr>
            <a:r>
              <a:rPr lang="en-US" sz="2400" dirty="0" smtClean="0">
                <a:latin typeface="Times New Roman" pitchFamily="18" charset="0"/>
                <a:cs typeface="Times New Roman" pitchFamily="18" charset="0"/>
              </a:rPr>
              <a:t>Allow user to directly manipulate interface objects.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5" y="634425"/>
            <a:ext cx="3034805" cy="584775"/>
          </a:xfrm>
          <a:prstGeom prst="rect">
            <a:avLst/>
          </a:prstGeom>
        </p:spPr>
        <p:txBody>
          <a:bodyPr wrap="none">
            <a:spAutoFit/>
          </a:bodyPr>
          <a:lstStyle/>
          <a:p>
            <a:r>
              <a:rPr lang="en-US" sz="3200" dirty="0" smtClean="0">
                <a:solidFill>
                  <a:schemeClr val="bg1"/>
                </a:solidFill>
                <a:latin typeface="Times New Roman" pitchFamily="18" charset="0"/>
                <a:cs typeface="Times New Roman" pitchFamily="18" charset="0"/>
              </a:rPr>
              <a:t>Software Design </a:t>
            </a:r>
            <a:endParaRPr lang="en-US" sz="3200" dirty="0">
              <a:solidFill>
                <a:schemeClr val="bg1"/>
              </a:solidFill>
              <a:latin typeface="Times New Roman" pitchFamily="18" charset="0"/>
              <a:cs typeface="Times New Roman" pitchFamily="18" charset="0"/>
            </a:endParaRPr>
          </a:p>
        </p:txBody>
      </p:sp>
      <p:sp>
        <p:nvSpPr>
          <p:cNvPr id="12" name="TextBox 11"/>
          <p:cNvSpPr txBox="1"/>
          <p:nvPr/>
        </p:nvSpPr>
        <p:spPr>
          <a:xfrm>
            <a:off x="304800" y="1905000"/>
            <a:ext cx="8534400" cy="1200329"/>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Software </a:t>
            </a:r>
            <a:r>
              <a:rPr lang="en-US" sz="2400" dirty="0">
                <a:latin typeface="Times New Roman" pitchFamily="18" charset="0"/>
                <a:cs typeface="Times New Roman" pitchFamily="18" charset="0"/>
              </a:rPr>
              <a:t>Design is the process of transforming user requirements into a suitable form, which helps the programmer in software coding and </a:t>
            </a:r>
            <a:r>
              <a:rPr lang="en-US" sz="2400" dirty="0" smtClean="0">
                <a:latin typeface="Times New Roman" pitchFamily="18" charset="0"/>
                <a:cs typeface="Times New Roman" pitchFamily="18" charset="0"/>
              </a:rPr>
              <a:t>implementation.</a:t>
            </a:r>
            <a:endParaRPr lang="en-US" sz="2400" dirty="0">
              <a:latin typeface="Times New Roman" pitchFamily="18" charset="0"/>
              <a:cs typeface="Times New Roman" pitchFamily="18" charset="0"/>
            </a:endParaRPr>
          </a:p>
        </p:txBody>
      </p:sp>
      <p:sp>
        <p:nvSpPr>
          <p:cNvPr id="13" name="TextBox 12"/>
          <p:cNvSpPr txBox="1"/>
          <p:nvPr/>
        </p:nvSpPr>
        <p:spPr>
          <a:xfrm>
            <a:off x="381000" y="3371671"/>
            <a:ext cx="8305800" cy="1200329"/>
          </a:xfrm>
          <a:prstGeom prst="rect">
            <a:avLst/>
          </a:prstGeom>
          <a:noFill/>
        </p:spPr>
        <p:txBody>
          <a:bodyPr wrap="square" rtlCol="0">
            <a:spAutoFit/>
          </a:bodyPr>
          <a:lstStyle/>
          <a:p>
            <a:pPr algn="just">
              <a:buFont typeface="Wingdings" pitchFamily="2" charset="2"/>
              <a:buChar char="q"/>
            </a:pPr>
            <a:r>
              <a:rPr lang="en-US" sz="2400" dirty="0">
                <a:latin typeface="Times New Roman" pitchFamily="18" charset="0"/>
                <a:cs typeface="Times New Roman" pitchFamily="18" charset="0"/>
              </a:rPr>
              <a:t> During the software design phase, the design document is produced, based on the customer requirements as documented in the SRS document</a:t>
            </a:r>
          </a:p>
        </p:txBody>
      </p:sp>
      <p:sp>
        <p:nvSpPr>
          <p:cNvPr id="14" name="TextBox 13"/>
          <p:cNvSpPr txBox="1"/>
          <p:nvPr/>
        </p:nvSpPr>
        <p:spPr>
          <a:xfrm>
            <a:off x="381000" y="5036403"/>
            <a:ext cx="8153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This phase </a:t>
            </a:r>
            <a:r>
              <a:rPr lang="en-US" sz="2400" dirty="0">
                <a:latin typeface="Times New Roman" pitchFamily="18" charset="0"/>
                <a:cs typeface="Times New Roman" pitchFamily="18" charset="0"/>
              </a:rPr>
              <a:t>aims to transform the SRS document into a design document.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 User Interface design Golden rules:</a:t>
            </a:r>
            <a:endParaRPr lang="en-US" sz="2400" b="1" dirty="0">
              <a:latin typeface="Times New Roman" pitchFamily="18" charset="0"/>
              <a:cs typeface="Times New Roman" pitchFamily="18" charset="0"/>
            </a:endParaRPr>
          </a:p>
        </p:txBody>
      </p:sp>
      <p:sp>
        <p:nvSpPr>
          <p:cNvPr id="14" name="TextBox 13"/>
          <p:cNvSpPr txBox="1"/>
          <p:nvPr/>
        </p:nvSpPr>
        <p:spPr>
          <a:xfrm>
            <a:off x="609600" y="1752600"/>
            <a:ext cx="8153400" cy="461665"/>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2. Reduce User’s Memory Load </a:t>
            </a:r>
            <a:endParaRPr lang="en-US" sz="2400" dirty="0" smtClean="0">
              <a:latin typeface="Times New Roman" pitchFamily="18" charset="0"/>
              <a:cs typeface="Times New Roman" pitchFamily="18" charset="0"/>
            </a:endParaRPr>
          </a:p>
        </p:txBody>
      </p:sp>
      <p:sp>
        <p:nvSpPr>
          <p:cNvPr id="17" name="TextBox 16"/>
          <p:cNvSpPr txBox="1"/>
          <p:nvPr/>
        </p:nvSpPr>
        <p:spPr>
          <a:xfrm>
            <a:off x="609600" y="2133600"/>
            <a:ext cx="8153400" cy="2677656"/>
          </a:xfrm>
          <a:prstGeom prst="rect">
            <a:avLst/>
          </a:prstGeom>
          <a:noFill/>
        </p:spPr>
        <p:txBody>
          <a:bodyPr wrap="square" rtlCol="0">
            <a:spAutoFit/>
          </a:bodyPr>
          <a:lstStyle/>
          <a:p>
            <a:pPr marL="457200" indent="-457200">
              <a:buFont typeface="Wingdings" pitchFamily="2" charset="2"/>
              <a:buChar char="v"/>
            </a:pPr>
            <a:r>
              <a:rPr lang="en-US" sz="2400" dirty="0" smtClean="0">
                <a:latin typeface="Times New Roman" pitchFamily="18" charset="0"/>
                <a:cs typeface="Times New Roman" pitchFamily="18" charset="0"/>
              </a:rPr>
              <a:t> Reduce demand on short term memory,</a:t>
            </a:r>
          </a:p>
          <a:p>
            <a:pPr marL="457200" indent="-457200">
              <a:buFont typeface="Wingdings" pitchFamily="2" charset="2"/>
              <a:buChar char="v"/>
            </a:pPr>
            <a:r>
              <a:rPr lang="en-US" sz="2400" dirty="0" smtClean="0">
                <a:latin typeface="Times New Roman" pitchFamily="18" charset="0"/>
                <a:cs typeface="Times New Roman" pitchFamily="18" charset="0"/>
              </a:rPr>
              <a:t> New features update in system.</a:t>
            </a:r>
          </a:p>
          <a:p>
            <a:pPr marL="457200" indent="-457200">
              <a:buFont typeface="Wingdings" pitchFamily="2" charset="2"/>
              <a:buChar char="v"/>
            </a:pPr>
            <a:r>
              <a:rPr lang="en-US" sz="2400" dirty="0" smtClean="0">
                <a:latin typeface="Times New Roman" pitchFamily="18" charset="0"/>
                <a:cs typeface="Times New Roman" pitchFamily="18" charset="0"/>
              </a:rPr>
              <a:t> Define shortcuts that are intuitive. </a:t>
            </a:r>
          </a:p>
          <a:p>
            <a:pPr marL="457200" indent="-457200">
              <a:buFont typeface="Wingdings" pitchFamily="2" charset="2"/>
              <a:buChar char="v"/>
            </a:pPr>
            <a:r>
              <a:rPr lang="en-US" sz="2400" dirty="0" smtClean="0">
                <a:latin typeface="Times New Roman" pitchFamily="18" charset="0"/>
                <a:cs typeface="Times New Roman" pitchFamily="18" charset="0"/>
              </a:rPr>
              <a:t> The visual layout of the interface should be based on a real-world metaphor </a:t>
            </a:r>
          </a:p>
          <a:p>
            <a:pPr marL="457200" indent="-457200">
              <a:buFont typeface="Wingdings" pitchFamily="2" charset="2"/>
              <a:buChar char="v"/>
            </a:pPr>
            <a:r>
              <a:rPr lang="en-US" sz="2400" dirty="0" smtClean="0">
                <a:latin typeface="Times New Roman" pitchFamily="18" charset="0"/>
                <a:cs typeface="Times New Roman" pitchFamily="18" charset="0"/>
              </a:rPr>
              <a:t>Disclose the information in the hierarchical and progressive fashion.</a:t>
            </a:r>
          </a:p>
        </p:txBody>
      </p:sp>
      <p:sp>
        <p:nvSpPr>
          <p:cNvPr id="15" name="TextBox 14"/>
          <p:cNvSpPr txBox="1"/>
          <p:nvPr/>
        </p:nvSpPr>
        <p:spPr>
          <a:xfrm>
            <a:off x="609600" y="4724400"/>
            <a:ext cx="8153400" cy="461665"/>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3. Make the interface consistent</a:t>
            </a:r>
            <a:endParaRPr lang="en-US" sz="2400" dirty="0" smtClean="0">
              <a:latin typeface="Times New Roman" pitchFamily="18" charset="0"/>
              <a:cs typeface="Times New Roman" pitchFamily="18" charset="0"/>
            </a:endParaRPr>
          </a:p>
        </p:txBody>
      </p:sp>
      <p:sp>
        <p:nvSpPr>
          <p:cNvPr id="16" name="TextBox 15"/>
          <p:cNvSpPr txBox="1"/>
          <p:nvPr/>
        </p:nvSpPr>
        <p:spPr>
          <a:xfrm>
            <a:off x="685800" y="5200471"/>
            <a:ext cx="8153400" cy="1200329"/>
          </a:xfrm>
          <a:prstGeom prst="rect">
            <a:avLst/>
          </a:prstGeom>
          <a:noFill/>
        </p:spPr>
        <p:txBody>
          <a:bodyPr wrap="square" rtlCol="0">
            <a:spAutoFit/>
          </a:bodyPr>
          <a:lstStyle/>
          <a:p>
            <a:pPr marL="457200" indent="-457200">
              <a:buFont typeface="Wingdings" pitchFamily="2" charset="2"/>
              <a:buChar char="v"/>
            </a:pPr>
            <a:r>
              <a:rPr lang="en-US" sz="2400" dirty="0" smtClean="0">
                <a:latin typeface="Times New Roman" pitchFamily="18" charset="0"/>
                <a:cs typeface="Times New Roman" pitchFamily="18" charset="0"/>
              </a:rPr>
              <a:t> Meaningful user task performed.</a:t>
            </a:r>
          </a:p>
          <a:p>
            <a:pPr marL="457200" indent="-457200">
              <a:buFont typeface="Wingdings" pitchFamily="2" charset="2"/>
              <a:buChar char="v"/>
            </a:pPr>
            <a:r>
              <a:rPr lang="en-US" sz="2400" dirty="0" smtClean="0">
                <a:latin typeface="Times New Roman" pitchFamily="18" charset="0"/>
                <a:cs typeface="Times New Roman" pitchFamily="18" charset="0"/>
              </a:rPr>
              <a:t> Maintain consistency across a family of applications.</a:t>
            </a:r>
          </a:p>
          <a:p>
            <a:pPr marL="457200" indent="-457200">
              <a:buFont typeface="Wingdings" pitchFamily="2" charset="2"/>
              <a:buChar char="v"/>
            </a:pPr>
            <a:r>
              <a:rPr lang="en-US" sz="2400" dirty="0" smtClean="0">
                <a:latin typeface="Times New Roman" pitchFamily="18" charset="0"/>
                <a:cs typeface="Times New Roman" pitchFamily="18" charset="0"/>
              </a:rPr>
              <a:t> Keep interaction results the same as per user expectation.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 User Interface design issues:</a:t>
            </a:r>
            <a:endParaRPr lang="en-US" sz="2400" b="1" dirty="0">
              <a:latin typeface="Times New Roman" pitchFamily="18" charset="0"/>
              <a:cs typeface="Times New Roman" pitchFamily="18" charset="0"/>
            </a:endParaRPr>
          </a:p>
        </p:txBody>
      </p:sp>
      <p:sp>
        <p:nvSpPr>
          <p:cNvPr id="14" name="TextBox 13"/>
          <p:cNvSpPr txBox="1"/>
          <p:nvPr/>
        </p:nvSpPr>
        <p:spPr>
          <a:xfrm>
            <a:off x="609600" y="1752600"/>
            <a:ext cx="8153400" cy="1200329"/>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1. Response Time: </a:t>
            </a:r>
            <a:r>
              <a:rPr lang="en-US" sz="2400" dirty="0" smtClean="0">
                <a:latin typeface="Times New Roman" pitchFamily="18" charset="0"/>
                <a:cs typeface="Times New Roman" pitchFamily="18" charset="0"/>
              </a:rPr>
              <a:t>Time between request and response of the system. If he response time is too late then the user will be frustrated.</a:t>
            </a:r>
          </a:p>
        </p:txBody>
      </p:sp>
      <p:sp>
        <p:nvSpPr>
          <p:cNvPr id="17" name="TextBox 16"/>
          <p:cNvSpPr txBox="1"/>
          <p:nvPr/>
        </p:nvSpPr>
        <p:spPr>
          <a:xfrm>
            <a:off x="609600" y="3043535"/>
            <a:ext cx="8153400" cy="830997"/>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2. Error Handling: </a:t>
            </a:r>
            <a:r>
              <a:rPr lang="en-US" sz="2400" dirty="0" smtClean="0">
                <a:latin typeface="Times New Roman" pitchFamily="18" charset="0"/>
                <a:cs typeface="Times New Roman" pitchFamily="18" charset="0"/>
              </a:rPr>
              <a:t>Poor error message may result in rejecting the product.</a:t>
            </a:r>
          </a:p>
        </p:txBody>
      </p:sp>
      <p:sp>
        <p:nvSpPr>
          <p:cNvPr id="15" name="TextBox 14"/>
          <p:cNvSpPr txBox="1"/>
          <p:nvPr/>
        </p:nvSpPr>
        <p:spPr>
          <a:xfrm>
            <a:off x="609600" y="3962400"/>
            <a:ext cx="8153400" cy="830997"/>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3. Help Facilities: </a:t>
            </a:r>
            <a:r>
              <a:rPr lang="en-US" sz="2400" dirty="0" smtClean="0">
                <a:latin typeface="Times New Roman" pitchFamily="18" charset="0"/>
                <a:cs typeface="Times New Roman" pitchFamily="18" charset="0"/>
              </a:rPr>
              <a:t>User requires help when he need some information and he can not find it then the user is in trouble.</a:t>
            </a:r>
          </a:p>
        </p:txBody>
      </p:sp>
      <p:sp>
        <p:nvSpPr>
          <p:cNvPr id="16" name="TextBox 15"/>
          <p:cNvSpPr txBox="1"/>
          <p:nvPr/>
        </p:nvSpPr>
        <p:spPr>
          <a:xfrm>
            <a:off x="533400" y="4953000"/>
            <a:ext cx="8153400" cy="1200329"/>
          </a:xfrm>
          <a:prstGeom prst="rect">
            <a:avLst/>
          </a:prstGeom>
          <a:noFill/>
        </p:spPr>
        <p:txBody>
          <a:bodyPr wrap="square" rtlCol="0">
            <a:spAutoFit/>
          </a:bodyPr>
          <a:lstStyle/>
          <a:p>
            <a:pPr marL="457200" indent="-457200"/>
            <a:r>
              <a:rPr lang="en-US" sz="2400" b="1" dirty="0" smtClean="0">
                <a:solidFill>
                  <a:srgbClr val="00B050"/>
                </a:solidFill>
                <a:latin typeface="Times New Roman" pitchFamily="18" charset="0"/>
                <a:cs typeface="Times New Roman" pitchFamily="18" charset="0"/>
              </a:rPr>
              <a:t>4. Application Accessibility: </a:t>
            </a:r>
            <a:r>
              <a:rPr lang="en-US" sz="2400" dirty="0" smtClean="0">
                <a:latin typeface="Times New Roman" pitchFamily="18" charset="0"/>
                <a:cs typeface="Times New Roman" pitchFamily="18" charset="0"/>
              </a:rPr>
              <a:t>It states whether the application is simple to interact with or not specially guideline are given to user while interacting with software.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rPr>
              <a:t>Architectural Design Model</a:t>
            </a:r>
            <a:endParaRPr lang="en-US" sz="3200" b="1" dirty="0" smtClean="0">
              <a:solidFill>
                <a:schemeClr val="bg1"/>
              </a:solidFill>
              <a:latin typeface="Times New Roman" pitchFamily="18" charset="0"/>
              <a:cs typeface="Times New Roman" pitchFamily="18" charset="0"/>
            </a:endParaRPr>
          </a:p>
        </p:txBody>
      </p:sp>
      <p:sp>
        <p:nvSpPr>
          <p:cNvPr id="12" name="TextBox 11"/>
          <p:cNvSpPr txBox="1"/>
          <p:nvPr/>
        </p:nvSpPr>
        <p:spPr>
          <a:xfrm>
            <a:off x="381000" y="1447800"/>
            <a:ext cx="8534400" cy="461665"/>
          </a:xfrm>
          <a:prstGeom prst="rect">
            <a:avLst/>
          </a:prstGeom>
          <a:noFill/>
        </p:spPr>
        <p:txBody>
          <a:bodyPr wrap="square" rtlCol="0">
            <a:spAutoFit/>
          </a:bodyPr>
          <a:lstStyle/>
          <a:p>
            <a:pPr algn="just">
              <a:buFont typeface="Wingdings" pitchFamily="2" charset="2"/>
              <a:buChar char="q"/>
            </a:pPr>
            <a:r>
              <a:rPr lang="en-US" sz="2400" dirty="0" smtClean="0"/>
              <a:t>  Architectural design model serve as a blueprint of a system. </a:t>
            </a:r>
            <a:endParaRPr lang="en-US" sz="2400" dirty="0">
              <a:latin typeface="Times New Roman" pitchFamily="18" charset="0"/>
              <a:cs typeface="Times New Roman" pitchFamily="18" charset="0"/>
            </a:endParaRPr>
          </a:p>
        </p:txBody>
      </p:sp>
      <p:sp>
        <p:nvSpPr>
          <p:cNvPr id="13" name="TextBox 12"/>
          <p:cNvSpPr txBox="1"/>
          <p:nvPr/>
        </p:nvSpPr>
        <p:spPr>
          <a:xfrm>
            <a:off x="381000" y="1981200"/>
            <a:ext cx="8305800" cy="461665"/>
          </a:xfrm>
          <a:prstGeom prst="rect">
            <a:avLst/>
          </a:prstGeom>
          <a:noFill/>
        </p:spPr>
        <p:txBody>
          <a:bodyPr wrap="square" rtlCol="0">
            <a:spAutoFit/>
          </a:bodyPr>
          <a:lstStyle/>
          <a:p>
            <a:pPr algn="just">
              <a:buFont typeface="Wingdings" pitchFamily="2" charset="2"/>
              <a:buChar char="q"/>
            </a:pPr>
            <a:r>
              <a:rPr lang="en-US" sz="2400" dirty="0" smtClean="0"/>
              <a:t> The architecture focus on early design decisions.</a:t>
            </a:r>
            <a:endParaRPr lang="en-US" sz="2400" dirty="0">
              <a:latin typeface="Times New Roman" pitchFamily="18" charset="0"/>
              <a:cs typeface="Times New Roman" pitchFamily="18" charset="0"/>
            </a:endParaRPr>
          </a:p>
        </p:txBody>
      </p:sp>
      <p:sp>
        <p:nvSpPr>
          <p:cNvPr id="17" name="TextBox 16"/>
          <p:cNvSpPr txBox="1"/>
          <p:nvPr/>
        </p:nvSpPr>
        <p:spPr>
          <a:xfrm>
            <a:off x="457200" y="2438400"/>
            <a:ext cx="8153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Architectural design styles describes</a:t>
            </a:r>
            <a:endParaRPr lang="en-US" sz="2400" b="1" dirty="0">
              <a:latin typeface="Times New Roman" pitchFamily="18" charset="0"/>
              <a:cs typeface="Times New Roman" pitchFamily="18" charset="0"/>
            </a:endParaRPr>
          </a:p>
        </p:txBody>
      </p:sp>
      <p:sp>
        <p:nvSpPr>
          <p:cNvPr id="14" name="TextBox 13"/>
          <p:cNvSpPr txBox="1"/>
          <p:nvPr/>
        </p:nvSpPr>
        <p:spPr>
          <a:xfrm>
            <a:off x="381000" y="2895600"/>
            <a:ext cx="8534400" cy="3416320"/>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Set of hardware and software components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that will perform a function required by a system. Eg. Database, module frameworks etc.</a:t>
            </a:r>
          </a:p>
          <a:p>
            <a:pPr algn="just">
              <a:buFont typeface="Wingdings" pitchFamily="2" charset="2"/>
              <a:buChar char="q"/>
            </a:pPr>
            <a:r>
              <a:rPr lang="en-US" sz="2400" dirty="0" smtClean="0">
                <a:latin typeface="Times New Roman" pitchFamily="18" charset="0"/>
                <a:cs typeface="Times New Roman" pitchFamily="18" charset="0"/>
              </a:rPr>
              <a:t> Set of connectors will help in coordination and communication between the components.</a:t>
            </a:r>
          </a:p>
          <a:p>
            <a:pPr algn="just">
              <a:buFont typeface="Wingdings" pitchFamily="2" charset="2"/>
              <a:buChar char="q"/>
            </a:pPr>
            <a:r>
              <a:rPr lang="en-US" sz="2400" dirty="0" smtClean="0">
                <a:latin typeface="Times New Roman" pitchFamily="18" charset="0"/>
                <a:cs typeface="Times New Roman" pitchFamily="18" charset="0"/>
              </a:rPr>
              <a:t> Conditions that how components can be integrated to form the system. </a:t>
            </a:r>
          </a:p>
          <a:p>
            <a:pPr algn="just">
              <a:buFont typeface="Wingdings" pitchFamily="2" charset="2"/>
              <a:buChar char="q"/>
            </a:pPr>
            <a:r>
              <a:rPr lang="en-US" sz="2400" dirty="0" smtClean="0">
                <a:latin typeface="Times New Roman" pitchFamily="18" charset="0"/>
                <a:cs typeface="Times New Roman" pitchFamily="18" charset="0"/>
              </a:rPr>
              <a:t> Semantic modules that help the designer to understand the overall properties of the system.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3"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4"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Importance of Software Architecture</a:t>
            </a:r>
          </a:p>
        </p:txBody>
      </p:sp>
      <p:sp>
        <p:nvSpPr>
          <p:cNvPr id="12" name="TextBox 11"/>
          <p:cNvSpPr txBox="1"/>
          <p:nvPr/>
        </p:nvSpPr>
        <p:spPr>
          <a:xfrm>
            <a:off x="381000" y="1531203"/>
            <a:ext cx="8534400" cy="4893647"/>
          </a:xfrm>
          <a:prstGeom prst="rect">
            <a:avLst/>
          </a:prstGeom>
          <a:noFill/>
        </p:spPr>
        <p:txBody>
          <a:bodyPr wrap="square" rtlCol="0">
            <a:spAutoFit/>
          </a:bodyPr>
          <a:lstStyle/>
          <a:p>
            <a:pPr marL="457200" indent="-457200" algn="just">
              <a:buFont typeface="+mj-lt"/>
              <a:buAutoNum type="arabicPeriod"/>
            </a:pPr>
            <a:r>
              <a:rPr lang="en-US" sz="2400" b="1" dirty="0" smtClean="0">
                <a:latin typeface="Times New Roman" pitchFamily="18" charset="0"/>
                <a:cs typeface="Times New Roman" pitchFamily="18" charset="0"/>
              </a:rPr>
              <a:t> Security: </a:t>
            </a:r>
            <a:r>
              <a:rPr lang="en-US" sz="2400" dirty="0" smtClean="0">
                <a:latin typeface="Times New Roman" pitchFamily="18" charset="0"/>
                <a:cs typeface="Times New Roman" pitchFamily="18" charset="0"/>
              </a:rPr>
              <a:t>The system is secured against malicious users by encryption or any other security measures due to layered software architecture.</a:t>
            </a:r>
          </a:p>
          <a:p>
            <a:pPr marL="457200" indent="-457200" algn="just">
              <a:buFont typeface="+mj-lt"/>
              <a:buAutoNum type="arabicPeriod"/>
            </a:pPr>
            <a:r>
              <a:rPr lang="en-US" sz="2400" b="1" dirty="0" smtClean="0">
                <a:latin typeface="Times New Roman" pitchFamily="18" charset="0"/>
                <a:cs typeface="Times New Roman" pitchFamily="18" charset="0"/>
              </a:rPr>
              <a:t> Performance: </a:t>
            </a:r>
            <a:r>
              <a:rPr lang="en-US" sz="2400" dirty="0" smtClean="0">
                <a:latin typeface="Times New Roman" pitchFamily="18" charset="0"/>
                <a:cs typeface="Times New Roman" pitchFamily="18" charset="0"/>
              </a:rPr>
              <a:t>It handle request and response of the page in minimum time.</a:t>
            </a:r>
          </a:p>
          <a:p>
            <a:pPr marL="457200" indent="-457200" algn="just">
              <a:buFont typeface="+mj-lt"/>
              <a:buAutoNum type="arabicPeriod"/>
            </a:pPr>
            <a:r>
              <a:rPr lang="en-US" sz="2400" b="1" dirty="0" smtClean="0">
                <a:latin typeface="Times New Roman" pitchFamily="18" charset="0"/>
                <a:cs typeface="Times New Roman" pitchFamily="18" charset="0"/>
              </a:rPr>
              <a:t> Maintainability: </a:t>
            </a:r>
            <a:r>
              <a:rPr lang="en-US" sz="2400" dirty="0" smtClean="0">
                <a:latin typeface="Times New Roman" pitchFamily="18" charset="0"/>
                <a:cs typeface="Times New Roman" pitchFamily="18" charset="0"/>
              </a:rPr>
              <a:t>Architecture design process uses early modifiable and replaceable components which is easy to change them over time according to new requirements.</a:t>
            </a:r>
          </a:p>
          <a:p>
            <a:pPr marL="457200" indent="-457200" algn="just">
              <a:buFont typeface="+mj-lt"/>
              <a:buAutoNum type="arabicPeriod"/>
            </a:pPr>
            <a:r>
              <a:rPr lang="en-US" sz="2400" b="1" dirty="0" smtClean="0">
                <a:latin typeface="Times New Roman" pitchFamily="18" charset="0"/>
                <a:cs typeface="Times New Roman" pitchFamily="18" charset="0"/>
              </a:rPr>
              <a:t>Safety: </a:t>
            </a:r>
            <a:r>
              <a:rPr lang="en-US" sz="2400" dirty="0" smtClean="0">
                <a:latin typeface="Times New Roman" pitchFamily="18" charset="0"/>
                <a:cs typeface="Times New Roman" pitchFamily="18" charset="0"/>
              </a:rPr>
              <a:t>Avoid critical functionalities in small components &amp; improve the communication of the system.</a:t>
            </a:r>
          </a:p>
          <a:p>
            <a:pPr marL="457200" indent="-457200" algn="just">
              <a:buFont typeface="+mj-lt"/>
              <a:buAutoNum type="arabicPeriod"/>
            </a:pPr>
            <a:r>
              <a:rPr lang="en-US" sz="2400" b="1" dirty="0" smtClean="0">
                <a:latin typeface="Times New Roman" pitchFamily="18" charset="0"/>
                <a:cs typeface="Times New Roman" pitchFamily="18" charset="0"/>
              </a:rPr>
              <a:t> Availability: </a:t>
            </a:r>
            <a:r>
              <a:rPr lang="en-US" sz="2400" dirty="0" smtClean="0">
                <a:latin typeface="Times New Roman" pitchFamily="18" charset="0"/>
                <a:cs typeface="Times New Roman" pitchFamily="18" charset="0"/>
              </a:rPr>
              <a:t>Architectural design process includes corresponding components functionality for handling the occurrence of any type of errors.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Decisions of Architectural Design  </a:t>
            </a:r>
          </a:p>
        </p:txBody>
      </p:sp>
      <p:sp>
        <p:nvSpPr>
          <p:cNvPr id="12" name="TextBox 11"/>
          <p:cNvSpPr txBox="1"/>
          <p:nvPr/>
        </p:nvSpPr>
        <p:spPr>
          <a:xfrm>
            <a:off x="304800" y="1371600"/>
            <a:ext cx="8534400" cy="830997"/>
          </a:xfrm>
          <a:prstGeom prst="rect">
            <a:avLst/>
          </a:prstGeom>
          <a:noFill/>
        </p:spPr>
        <p:txBody>
          <a:bodyPr wrap="square" rtlCol="0">
            <a:spAutoFit/>
          </a:bodyPr>
          <a:lstStyle/>
          <a:p>
            <a:pPr algn="just">
              <a:buFont typeface="Wingdings" pitchFamily="2" charset="2"/>
              <a:buChar char="q"/>
            </a:pPr>
            <a:r>
              <a:rPr lang="en-US" sz="2400" dirty="0" smtClean="0"/>
              <a:t> The  architectural design process differs as the system differs upon the type of the system being developed.  </a:t>
            </a:r>
            <a:endParaRPr lang="en-US" sz="2400" dirty="0">
              <a:latin typeface="Times New Roman" pitchFamily="18" charset="0"/>
              <a:cs typeface="Times New Roman" pitchFamily="18" charset="0"/>
            </a:endParaRPr>
          </a:p>
        </p:txBody>
      </p:sp>
      <p:sp>
        <p:nvSpPr>
          <p:cNvPr id="13" name="TextBox 12"/>
          <p:cNvSpPr txBox="1"/>
          <p:nvPr/>
        </p:nvSpPr>
        <p:spPr>
          <a:xfrm>
            <a:off x="381000" y="2209800"/>
            <a:ext cx="8305800" cy="830997"/>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There are some common decisions that should be taken care of in any design process. </a:t>
            </a:r>
            <a:endParaRPr lang="en-US" sz="2400" b="1" dirty="0">
              <a:latin typeface="Times New Roman" pitchFamily="18" charset="0"/>
              <a:cs typeface="Times New Roman" pitchFamily="18" charset="0"/>
            </a:endParaRPr>
          </a:p>
        </p:txBody>
      </p:sp>
      <p:sp>
        <p:nvSpPr>
          <p:cNvPr id="17" name="TextBox 16"/>
          <p:cNvSpPr txBox="1"/>
          <p:nvPr/>
        </p:nvSpPr>
        <p:spPr>
          <a:xfrm>
            <a:off x="381000" y="3048000"/>
            <a:ext cx="8153400" cy="3416320"/>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How can be the system distributed across the network?</a:t>
            </a:r>
          </a:p>
          <a:p>
            <a:pPr marL="457200" indent="-457200">
              <a:buFont typeface="+mj-lt"/>
              <a:buAutoNum type="arabicPeriod"/>
            </a:pPr>
            <a:r>
              <a:rPr lang="en-US" sz="2400" dirty="0" smtClean="0">
                <a:latin typeface="Times New Roman" pitchFamily="18" charset="0"/>
                <a:cs typeface="Times New Roman" pitchFamily="18" charset="0"/>
              </a:rPr>
              <a:t> which approach can be used to structure the system?</a:t>
            </a:r>
          </a:p>
          <a:p>
            <a:pPr marL="457200" indent="-457200">
              <a:buFont typeface="+mj-lt"/>
              <a:buAutoNum type="arabicPeriod"/>
            </a:pPr>
            <a:r>
              <a:rPr lang="en-US" sz="2400" dirty="0" smtClean="0">
                <a:latin typeface="Times New Roman" pitchFamily="18" charset="0"/>
                <a:cs typeface="Times New Roman" pitchFamily="18" charset="0"/>
              </a:rPr>
              <a:t> which architectural styles are suitable for the proposed system?</a:t>
            </a:r>
          </a:p>
          <a:p>
            <a:pPr marL="457200" indent="-457200">
              <a:buFont typeface="+mj-lt"/>
              <a:buAutoNum type="arabicPeriod"/>
            </a:pPr>
            <a:r>
              <a:rPr lang="en-US" sz="2400" dirty="0" smtClean="0">
                <a:latin typeface="Times New Roman" pitchFamily="18" charset="0"/>
                <a:cs typeface="Times New Roman" pitchFamily="18" charset="0"/>
              </a:rPr>
              <a:t> How can be software architecture be documented ?</a:t>
            </a:r>
          </a:p>
          <a:p>
            <a:pPr marL="457200" indent="-457200">
              <a:buFont typeface="+mj-lt"/>
              <a:buAutoNum type="arabicPeriod"/>
            </a:pPr>
            <a:r>
              <a:rPr lang="en-US" sz="2400" dirty="0" smtClean="0">
                <a:latin typeface="Times New Roman" pitchFamily="18" charset="0"/>
                <a:cs typeface="Times New Roman" pitchFamily="18" charset="0"/>
              </a:rPr>
              <a:t> How can system be decomposed into modules?</a:t>
            </a:r>
          </a:p>
          <a:p>
            <a:pPr marL="457200" indent="-457200">
              <a:buFont typeface="+mj-lt"/>
              <a:buAutoNum type="arabicPeriod"/>
            </a:pPr>
            <a:r>
              <a:rPr lang="en-US" sz="2400" dirty="0" smtClean="0">
                <a:latin typeface="Times New Roman" pitchFamily="18" charset="0"/>
                <a:cs typeface="Times New Roman" pitchFamily="18" charset="0"/>
              </a:rPr>
              <a:t>What control strategy must be used to control the operation of the components in the system?</a:t>
            </a:r>
          </a:p>
          <a:p>
            <a:pPr marL="457200" indent="-457200">
              <a:buFont typeface="+mj-lt"/>
              <a:buAutoNum type="arabicPeriod"/>
            </a:pPr>
            <a:r>
              <a:rPr lang="en-US" sz="2400" dirty="0" smtClean="0">
                <a:latin typeface="Times New Roman" pitchFamily="18" charset="0"/>
                <a:cs typeface="Times New Roman" pitchFamily="18" charset="0"/>
              </a:rPr>
              <a:t>How can architectural design be analyzed?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Taxonomy of architectural styles </a:t>
            </a:r>
          </a:p>
        </p:txBody>
      </p:sp>
      <p:sp>
        <p:nvSpPr>
          <p:cNvPr id="12" name="TextBox 11"/>
          <p:cNvSpPr txBox="1"/>
          <p:nvPr/>
        </p:nvSpPr>
        <p:spPr>
          <a:xfrm>
            <a:off x="304800" y="1371600"/>
            <a:ext cx="8534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Architectural styles is establish a complete structure &amp; components of all over the system. </a:t>
            </a:r>
            <a:endParaRPr lang="en-US" sz="2400" dirty="0">
              <a:latin typeface="Times New Roman" pitchFamily="18" charset="0"/>
              <a:cs typeface="Times New Roman" pitchFamily="18" charset="0"/>
            </a:endParaRPr>
          </a:p>
        </p:txBody>
      </p:sp>
      <p:sp>
        <p:nvSpPr>
          <p:cNvPr id="17" name="TextBox 16"/>
          <p:cNvSpPr txBox="1"/>
          <p:nvPr/>
        </p:nvSpPr>
        <p:spPr>
          <a:xfrm>
            <a:off x="381000" y="2209800"/>
            <a:ext cx="8153400" cy="1569660"/>
          </a:xfrm>
          <a:prstGeom prst="rect">
            <a:avLst/>
          </a:prstGeom>
          <a:noFill/>
        </p:spPr>
        <p:txBody>
          <a:bodyPr wrap="square" rtlCol="0">
            <a:spAutoFit/>
          </a:bodyPr>
          <a:lstStyle/>
          <a:p>
            <a:pPr marL="457200" indent="-457200">
              <a:buFont typeface="+mj-lt"/>
              <a:buAutoNum type="arabicPeriod"/>
            </a:pPr>
            <a:r>
              <a:rPr lang="en-US" sz="2400" dirty="0" smtClean="0">
                <a:latin typeface="Times New Roman" pitchFamily="18" charset="0"/>
                <a:cs typeface="Times New Roman" pitchFamily="18" charset="0"/>
              </a:rPr>
              <a:t>Data centered architecture.</a:t>
            </a:r>
          </a:p>
          <a:p>
            <a:pPr marL="457200" indent="-457200">
              <a:buFont typeface="+mj-lt"/>
              <a:buAutoNum type="arabicPeriod"/>
            </a:pPr>
            <a:r>
              <a:rPr lang="en-US" sz="2400" dirty="0" smtClean="0">
                <a:latin typeface="Times New Roman" pitchFamily="18" charset="0"/>
                <a:cs typeface="Times New Roman" pitchFamily="18" charset="0"/>
              </a:rPr>
              <a:t> Data Flow architecture.</a:t>
            </a:r>
          </a:p>
          <a:p>
            <a:pPr marL="457200" indent="-457200">
              <a:buFont typeface="+mj-lt"/>
              <a:buAutoNum type="arabicPeriod"/>
            </a:pPr>
            <a:r>
              <a:rPr lang="en-US" sz="2400" dirty="0" smtClean="0">
                <a:latin typeface="Times New Roman" pitchFamily="18" charset="0"/>
                <a:cs typeface="Times New Roman" pitchFamily="18" charset="0"/>
              </a:rPr>
              <a:t> Object oriented architecture.</a:t>
            </a:r>
          </a:p>
          <a:p>
            <a:pPr marL="457200" indent="-457200">
              <a:buFont typeface="+mj-lt"/>
              <a:buAutoNum type="arabicPeriod"/>
            </a:pPr>
            <a:r>
              <a:rPr lang="en-US" sz="2400" dirty="0" smtClean="0">
                <a:latin typeface="Times New Roman" pitchFamily="18" charset="0"/>
                <a:cs typeface="Times New Roman" pitchFamily="18" charset="0"/>
              </a:rPr>
              <a:t>Layered architecture.</a:t>
            </a:r>
          </a:p>
        </p:txBody>
      </p:sp>
      <p:sp>
        <p:nvSpPr>
          <p:cNvPr id="14" name="TextBox 13"/>
          <p:cNvSpPr txBox="1"/>
          <p:nvPr/>
        </p:nvSpPr>
        <p:spPr>
          <a:xfrm>
            <a:off x="457200" y="3733800"/>
            <a:ext cx="3962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 centered architecture</a:t>
            </a:r>
          </a:p>
        </p:txBody>
      </p:sp>
      <p:sp>
        <p:nvSpPr>
          <p:cNvPr id="15" name="TextBox 14"/>
          <p:cNvSpPr txBox="1"/>
          <p:nvPr/>
        </p:nvSpPr>
        <p:spPr>
          <a:xfrm>
            <a:off x="457200" y="4114800"/>
            <a:ext cx="4419600" cy="2677656"/>
          </a:xfrm>
          <a:prstGeom prst="rect">
            <a:avLst/>
          </a:prstGeom>
          <a:noFill/>
        </p:spPr>
        <p:txBody>
          <a:bodyPr wrap="square" rtlCol="0">
            <a:spAutoFit/>
          </a:bodyPr>
          <a:lstStyle/>
          <a:p>
            <a:pPr marL="457200" indent="-457200" algn="just">
              <a:buFont typeface="Arial" pitchFamily="34" charset="0"/>
              <a:buChar char="•"/>
            </a:pPr>
            <a:r>
              <a:rPr lang="en-US" sz="2400" dirty="0" smtClean="0">
                <a:latin typeface="Times New Roman" pitchFamily="18" charset="0"/>
                <a:cs typeface="Times New Roman" pitchFamily="18" charset="0"/>
              </a:rPr>
              <a:t>Data stored at center of this architecture and is accessed frequently  by everyone.</a:t>
            </a:r>
          </a:p>
          <a:p>
            <a:pPr marL="457200" indent="-457200" algn="just">
              <a:buFont typeface="Arial" pitchFamily="34" charset="0"/>
              <a:buChar char="•"/>
            </a:pPr>
            <a:r>
              <a:rPr lang="en-US" sz="2400" dirty="0" smtClean="0">
                <a:latin typeface="Times New Roman" pitchFamily="18" charset="0"/>
                <a:cs typeface="Times New Roman" pitchFamily="18" charset="0"/>
              </a:rPr>
              <a:t>Update, add, delete the data present within the store.</a:t>
            </a:r>
          </a:p>
          <a:p>
            <a:pPr marL="457200" indent="-457200" algn="just">
              <a:buFont typeface="Arial" pitchFamily="34" charset="0"/>
              <a:buChar char="•"/>
            </a:pPr>
            <a:r>
              <a:rPr lang="en-US" sz="2400" dirty="0" smtClean="0">
                <a:latin typeface="Times New Roman" pitchFamily="18" charset="0"/>
                <a:cs typeface="Times New Roman" pitchFamily="18" charset="0"/>
              </a:rPr>
              <a:t>It is widely used in DBMS, in library management system.</a:t>
            </a:r>
          </a:p>
        </p:txBody>
      </p:sp>
      <p:pic>
        <p:nvPicPr>
          <p:cNvPr id="16" name="Picture 15" descr="Screenshot20221024at12560-300x161.png"/>
          <p:cNvPicPr>
            <a:picLocks noChangeAspect="1"/>
          </p:cNvPicPr>
          <p:nvPr/>
        </p:nvPicPr>
        <p:blipFill>
          <a:blip r:embed="rId4"/>
          <a:stretch>
            <a:fillRect/>
          </a:stretch>
        </p:blipFill>
        <p:spPr>
          <a:xfrm>
            <a:off x="4953000" y="3200400"/>
            <a:ext cx="4191000" cy="3505199"/>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Taxonomy of architectural styles </a:t>
            </a:r>
          </a:p>
        </p:txBody>
      </p:sp>
      <p:sp>
        <p:nvSpPr>
          <p:cNvPr id="14" name="TextBox 13"/>
          <p:cNvSpPr txBox="1"/>
          <p:nvPr/>
        </p:nvSpPr>
        <p:spPr>
          <a:xfrm>
            <a:off x="228600" y="1295400"/>
            <a:ext cx="3962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Data flow architecture</a:t>
            </a:r>
          </a:p>
        </p:txBody>
      </p:sp>
      <p:sp>
        <p:nvSpPr>
          <p:cNvPr id="15" name="TextBox 14"/>
          <p:cNvSpPr txBox="1"/>
          <p:nvPr/>
        </p:nvSpPr>
        <p:spPr>
          <a:xfrm>
            <a:off x="228600" y="1676400"/>
            <a:ext cx="8686800" cy="3046988"/>
          </a:xfrm>
          <a:prstGeom prst="rect">
            <a:avLst/>
          </a:prstGeom>
          <a:noFill/>
        </p:spPr>
        <p:txBody>
          <a:bodyPr wrap="square" rtlCol="0">
            <a:spAutoFit/>
          </a:bodyPr>
          <a:lstStyle/>
          <a:p>
            <a:pPr marL="457200" indent="-457200" algn="just">
              <a:buFont typeface="Arial" pitchFamily="34" charset="0"/>
              <a:buChar char="•"/>
            </a:pPr>
            <a:r>
              <a:rPr lang="en-US" sz="2400" dirty="0" smtClean="0">
                <a:latin typeface="Times New Roman" pitchFamily="18" charset="0"/>
                <a:cs typeface="Times New Roman" pitchFamily="18" charset="0"/>
              </a:rPr>
              <a:t>This architecture is used when input data is transferred into output data through a series of computational manipulative components. </a:t>
            </a:r>
          </a:p>
          <a:p>
            <a:pPr marL="457200" indent="-457200" algn="just">
              <a:buFont typeface="Arial" pitchFamily="34" charset="0"/>
              <a:buChar char="•"/>
            </a:pPr>
            <a:r>
              <a:rPr lang="en-US" sz="2400" dirty="0" smtClean="0">
                <a:latin typeface="Times New Roman" pitchFamily="18" charset="0"/>
                <a:cs typeface="Times New Roman" pitchFamily="18" charset="0"/>
              </a:rPr>
              <a:t> Pipe is a connector which passes the data directionally from one filter to next. </a:t>
            </a:r>
          </a:p>
          <a:p>
            <a:pPr marL="457200" indent="-457200" algn="just">
              <a:buFont typeface="Arial" pitchFamily="34" charset="0"/>
              <a:buChar char="•"/>
            </a:pPr>
            <a:r>
              <a:rPr lang="en-US" sz="2400" dirty="0" smtClean="0">
                <a:latin typeface="Times New Roman" pitchFamily="18" charset="0"/>
                <a:cs typeface="Times New Roman" pitchFamily="18" charset="0"/>
              </a:rPr>
              <a:t>Filter is a component  reads the data from its input pipes and perform its functions.</a:t>
            </a:r>
          </a:p>
          <a:p>
            <a:pPr marL="457200" indent="-457200" algn="just">
              <a:buFont typeface="Arial" pitchFamily="34" charset="0"/>
              <a:buChar char="•"/>
            </a:pPr>
            <a:r>
              <a:rPr lang="en-US" sz="2400" dirty="0" smtClean="0">
                <a:latin typeface="Times New Roman" pitchFamily="18" charset="0"/>
                <a:cs typeface="Times New Roman" pitchFamily="18" charset="0"/>
              </a:rPr>
              <a:t> this data places the result on all output pipes. </a:t>
            </a:r>
          </a:p>
        </p:txBody>
      </p:sp>
      <p:pic>
        <p:nvPicPr>
          <p:cNvPr id="19" name="Picture 18" descr="download (3).png"/>
          <p:cNvPicPr>
            <a:picLocks noChangeAspect="1"/>
          </p:cNvPicPr>
          <p:nvPr/>
        </p:nvPicPr>
        <p:blipFill>
          <a:blip r:embed="rId4"/>
          <a:stretch>
            <a:fillRect/>
          </a:stretch>
        </p:blipFill>
        <p:spPr>
          <a:xfrm>
            <a:off x="2133600" y="4724400"/>
            <a:ext cx="6934200" cy="20574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Taxonomy of architectural styles </a:t>
            </a:r>
          </a:p>
        </p:txBody>
      </p:sp>
      <p:sp>
        <p:nvSpPr>
          <p:cNvPr id="14" name="TextBox 13"/>
          <p:cNvSpPr txBox="1"/>
          <p:nvPr/>
        </p:nvSpPr>
        <p:spPr>
          <a:xfrm>
            <a:off x="228600" y="1295400"/>
            <a:ext cx="5181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Object  Oriented  architecture</a:t>
            </a:r>
          </a:p>
        </p:txBody>
      </p:sp>
      <p:sp>
        <p:nvSpPr>
          <p:cNvPr id="15" name="TextBox 14"/>
          <p:cNvSpPr txBox="1"/>
          <p:nvPr/>
        </p:nvSpPr>
        <p:spPr>
          <a:xfrm>
            <a:off x="228600" y="1676400"/>
            <a:ext cx="8610600" cy="2554545"/>
          </a:xfrm>
          <a:prstGeom prst="rect">
            <a:avLst/>
          </a:prstGeom>
          <a:noFill/>
        </p:spPr>
        <p:txBody>
          <a:bodyPr wrap="square" rtlCol="0">
            <a:spAutoFit/>
          </a:bodyPr>
          <a:lstStyle/>
          <a:p>
            <a:pPr marL="457200" indent="-457200" algn="just">
              <a:buFont typeface="Arial" pitchFamily="34" charset="0"/>
              <a:buChar char="•"/>
            </a:pPr>
            <a:r>
              <a:rPr lang="en-US" sz="2000" dirty="0" smtClean="0">
                <a:latin typeface="Times New Roman" pitchFamily="18" charset="0"/>
                <a:cs typeface="Times New Roman" pitchFamily="18" charset="0"/>
              </a:rPr>
              <a:t>Objects are functional building blocks for all kinds of software applications. </a:t>
            </a:r>
          </a:p>
          <a:p>
            <a:pPr marL="457200" indent="-457200" algn="just">
              <a:buFont typeface="+mj-lt"/>
              <a:buAutoNum type="arabicPeriod"/>
            </a:pPr>
            <a:r>
              <a:rPr lang="en-US" sz="2000" b="1" dirty="0" smtClean="0">
                <a:latin typeface="Times New Roman" pitchFamily="18" charset="0"/>
                <a:cs typeface="Times New Roman" pitchFamily="18" charset="0"/>
              </a:rPr>
              <a:t>Objects: </a:t>
            </a:r>
            <a:r>
              <a:rPr lang="en-US" sz="2000" dirty="0" smtClean="0">
                <a:latin typeface="Times New Roman" pitchFamily="18" charset="0"/>
                <a:cs typeface="Times New Roman" pitchFamily="18" charset="0"/>
              </a:rPr>
              <a:t>Object is an instance of the class. Eg. Student S, Person</a:t>
            </a:r>
          </a:p>
          <a:p>
            <a:pPr marL="457200" indent="-457200" algn="just">
              <a:buFont typeface="+mj-lt"/>
              <a:buAutoNum type="arabicPeriod"/>
            </a:pPr>
            <a:r>
              <a:rPr lang="en-US" sz="2000" b="1" dirty="0" smtClean="0">
                <a:latin typeface="Times New Roman" pitchFamily="18" charset="0"/>
                <a:cs typeface="Times New Roman" pitchFamily="18" charset="0"/>
              </a:rPr>
              <a:t> Class: </a:t>
            </a:r>
            <a:r>
              <a:rPr lang="en-US" sz="2000" dirty="0" smtClean="0">
                <a:latin typeface="Times New Roman" pitchFamily="18" charset="0"/>
                <a:cs typeface="Times New Roman" pitchFamily="18" charset="0"/>
              </a:rPr>
              <a:t>It defines all attributes, methods which represents the functionality of the objects. </a:t>
            </a:r>
          </a:p>
          <a:p>
            <a:pPr marL="457200" indent="-457200" algn="just">
              <a:buFont typeface="+mj-lt"/>
              <a:buAutoNum type="arabicPeriod"/>
            </a:pPr>
            <a:r>
              <a:rPr lang="en-US" sz="2000" b="1" dirty="0" smtClean="0">
                <a:latin typeface="Times New Roman" pitchFamily="18" charset="0"/>
                <a:cs typeface="Times New Roman" pitchFamily="18" charset="0"/>
              </a:rPr>
              <a:t> Encapsulation: </a:t>
            </a:r>
            <a:r>
              <a:rPr lang="en-US" sz="2000" dirty="0" smtClean="0">
                <a:latin typeface="Times New Roman" pitchFamily="18" charset="0"/>
                <a:cs typeface="Times New Roman" pitchFamily="18" charset="0"/>
              </a:rPr>
              <a:t>It is the process of binding similar kind of an abstraction.</a:t>
            </a:r>
          </a:p>
          <a:p>
            <a:pPr marL="457200" indent="-457200" algn="just">
              <a:buFont typeface="+mj-lt"/>
              <a:buAutoNum type="arabicPeriod"/>
            </a:pPr>
            <a:r>
              <a:rPr lang="en-US" sz="2000" b="1" dirty="0" smtClean="0">
                <a:latin typeface="Times New Roman" pitchFamily="18" charset="0"/>
                <a:cs typeface="Times New Roman" pitchFamily="18" charset="0"/>
              </a:rPr>
              <a:t> Abstraction: </a:t>
            </a:r>
            <a:r>
              <a:rPr lang="en-US" sz="2000" dirty="0" smtClean="0">
                <a:latin typeface="Times New Roman" pitchFamily="18" charset="0"/>
                <a:cs typeface="Times New Roman" pitchFamily="18" charset="0"/>
              </a:rPr>
              <a:t>It is the removal of irrelevant essentials form the users.</a:t>
            </a:r>
          </a:p>
          <a:p>
            <a:pPr marL="457200" indent="-457200" algn="just">
              <a:buFont typeface="+mj-lt"/>
              <a:buAutoNum type="arabicPeriod"/>
            </a:pPr>
            <a:r>
              <a:rPr lang="en-US" sz="2000" b="1" dirty="0" smtClean="0">
                <a:latin typeface="Times New Roman" pitchFamily="18" charset="0"/>
                <a:cs typeface="Times New Roman" pitchFamily="18" charset="0"/>
              </a:rPr>
              <a:t> Inheritance: </a:t>
            </a:r>
            <a:r>
              <a:rPr lang="en-US" sz="2000" dirty="0" smtClean="0">
                <a:latin typeface="Times New Roman" pitchFamily="18" charset="0"/>
                <a:cs typeface="Times New Roman" pitchFamily="18" charset="0"/>
              </a:rPr>
              <a:t>It drive new class from existing class. Enhance reusability.</a:t>
            </a:r>
          </a:p>
          <a:p>
            <a:pPr marL="457200" indent="-457200" algn="just">
              <a:buFont typeface="+mj-lt"/>
              <a:buAutoNum type="arabicPeriod"/>
            </a:pPr>
            <a:r>
              <a:rPr lang="en-US" sz="2000" b="1" dirty="0" smtClean="0">
                <a:latin typeface="Times New Roman" pitchFamily="18" charset="0"/>
                <a:cs typeface="Times New Roman" pitchFamily="18" charset="0"/>
              </a:rPr>
              <a:t> Polymorphism: </a:t>
            </a:r>
            <a:r>
              <a:rPr lang="en-US" sz="2000" dirty="0" smtClean="0">
                <a:latin typeface="Times New Roman" pitchFamily="18" charset="0"/>
                <a:cs typeface="Times New Roman" pitchFamily="18" charset="0"/>
              </a:rPr>
              <a:t>It has multiple forms. Eg: Draw circle rectangle, </a:t>
            </a:r>
          </a:p>
        </p:txBody>
      </p:sp>
      <p:pic>
        <p:nvPicPr>
          <p:cNvPr id="12" name="Picture 11" descr="Screenshot_20240827_223114.jpg"/>
          <p:cNvPicPr>
            <a:picLocks noChangeAspect="1"/>
          </p:cNvPicPr>
          <p:nvPr/>
        </p:nvPicPr>
        <p:blipFill>
          <a:blip r:embed="rId4"/>
          <a:stretch>
            <a:fillRect/>
          </a:stretch>
        </p:blipFill>
        <p:spPr>
          <a:xfrm>
            <a:off x="1752600" y="4191000"/>
            <a:ext cx="5791200" cy="2590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ownload (3).jpeg"/>
          <p:cNvPicPr>
            <a:picLocks noChangeAspect="1"/>
          </p:cNvPicPr>
          <p:nvPr/>
        </p:nvPicPr>
        <p:blipFill>
          <a:blip r:embed="rId2"/>
          <a:stretch>
            <a:fillRect/>
          </a:stretch>
        </p:blipFill>
        <p:spPr>
          <a:xfrm>
            <a:off x="6324601" y="2590800"/>
            <a:ext cx="2819400" cy="3581400"/>
          </a:xfrm>
          <a:prstGeom prst="rect">
            <a:avLst/>
          </a:prstGeom>
        </p:spPr>
      </p:pic>
      <p:grpSp>
        <p:nvGrpSpPr>
          <p:cNvPr id="2" name="object 2"/>
          <p:cNvGrpSpPr/>
          <p:nvPr/>
        </p:nvGrpSpPr>
        <p:grpSpPr>
          <a:xfrm>
            <a:off x="0" y="530641"/>
            <a:ext cx="9144000" cy="4930482"/>
            <a:chOff x="0" y="1728202"/>
            <a:chExt cx="9144000" cy="4147134"/>
          </a:xfrm>
        </p:grpSpPr>
        <p:pic>
          <p:nvPicPr>
            <p:cNvPr id="3" name="object 3"/>
            <p:cNvPicPr/>
            <p:nvPr/>
          </p:nvPicPr>
          <p:blipFill>
            <a:blip r:embed="rId3"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4"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Taxonomy of architectural styles </a:t>
            </a:r>
          </a:p>
        </p:txBody>
      </p:sp>
      <p:sp>
        <p:nvSpPr>
          <p:cNvPr id="14" name="TextBox 13"/>
          <p:cNvSpPr txBox="1"/>
          <p:nvPr/>
        </p:nvSpPr>
        <p:spPr>
          <a:xfrm>
            <a:off x="228600" y="1371600"/>
            <a:ext cx="5181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Layered architecture</a:t>
            </a:r>
          </a:p>
        </p:txBody>
      </p:sp>
      <p:sp>
        <p:nvSpPr>
          <p:cNvPr id="15" name="TextBox 14"/>
          <p:cNvSpPr txBox="1"/>
          <p:nvPr/>
        </p:nvSpPr>
        <p:spPr>
          <a:xfrm>
            <a:off x="228600" y="1752600"/>
            <a:ext cx="6096000" cy="4893647"/>
          </a:xfrm>
          <a:prstGeom prst="rect">
            <a:avLst/>
          </a:prstGeom>
          <a:noFill/>
        </p:spPr>
        <p:txBody>
          <a:bodyPr wrap="square" rtlCol="0">
            <a:spAutoFit/>
          </a:bodyPr>
          <a:lstStyle/>
          <a:p>
            <a:pPr marL="457200" indent="-457200" algn="just">
              <a:buFont typeface="Arial" pitchFamily="34" charset="0"/>
              <a:buChar char="•"/>
            </a:pPr>
            <a:r>
              <a:rPr lang="en-US" sz="2400" dirty="0" smtClean="0">
                <a:latin typeface="Times New Roman" pitchFamily="18" charset="0"/>
                <a:cs typeface="Times New Roman" pitchFamily="18" charset="0"/>
              </a:rPr>
              <a:t>Data moves form one level to another level for processing is called as layered architecture.  </a:t>
            </a:r>
          </a:p>
          <a:p>
            <a:pPr marL="457200" indent="-457200" algn="just">
              <a:buFont typeface="Arial" pitchFamily="34" charset="0"/>
              <a:buChar char="•"/>
            </a:pPr>
            <a:r>
              <a:rPr lang="en-US" sz="2400" dirty="0" smtClean="0">
                <a:latin typeface="Times New Roman" pitchFamily="18" charset="0"/>
                <a:cs typeface="Times New Roman" pitchFamily="18" charset="0"/>
              </a:rPr>
              <a:t> Number of different layer are defined every layer performing well-define operations.</a:t>
            </a:r>
          </a:p>
          <a:p>
            <a:pPr marL="457200" indent="-457200" algn="just">
              <a:buFont typeface="Arial" pitchFamily="34" charset="0"/>
              <a:buChar char="•"/>
            </a:pPr>
            <a:r>
              <a:rPr lang="en-US" sz="2400" dirty="0" smtClean="0">
                <a:latin typeface="Times New Roman" pitchFamily="18" charset="0"/>
                <a:cs typeface="Times New Roman" pitchFamily="18" charset="0"/>
              </a:rPr>
              <a:t>Outer Layer components manage the user interface operations.</a:t>
            </a:r>
          </a:p>
          <a:p>
            <a:pPr marL="457200" indent="-457200" algn="just">
              <a:buFont typeface="Arial" pitchFamily="34" charset="0"/>
              <a:buChar char="•"/>
            </a:pPr>
            <a:r>
              <a:rPr lang="en-US" sz="2400" dirty="0" smtClean="0">
                <a:latin typeface="Times New Roman" pitchFamily="18" charset="0"/>
                <a:cs typeface="Times New Roman" pitchFamily="18" charset="0"/>
              </a:rPr>
              <a:t> Inner layer components will perform the operating system interfacing.</a:t>
            </a:r>
          </a:p>
          <a:p>
            <a:pPr marL="457200" indent="-457200" algn="just">
              <a:buFont typeface="Arial" pitchFamily="34" charset="0"/>
              <a:buChar char="•"/>
            </a:pPr>
            <a:r>
              <a:rPr lang="en-US" sz="2400" dirty="0" smtClean="0">
                <a:latin typeface="Times New Roman" pitchFamily="18" charset="0"/>
                <a:cs typeface="Times New Roman" pitchFamily="18" charset="0"/>
              </a:rPr>
              <a:t> Intermediate layer provide utility services and software application functions.</a:t>
            </a:r>
          </a:p>
          <a:p>
            <a:pPr marL="457200" indent="-457200" algn="just">
              <a:buFont typeface="Arial" pitchFamily="34" charset="0"/>
              <a:buChar char="•"/>
            </a:pPr>
            <a:r>
              <a:rPr lang="en-US" sz="2400" dirty="0" smtClean="0">
                <a:latin typeface="Times New Roman" pitchFamily="18" charset="0"/>
                <a:cs typeface="Times New Roman" pitchFamily="18" charset="0"/>
              </a:rPr>
              <a:t> Eg: Ecommerce Web application development like </a:t>
            </a:r>
            <a:r>
              <a:rPr lang="en-US" sz="2400" b="1" dirty="0" smtClean="0">
                <a:latin typeface="Times New Roman" pitchFamily="18" charset="0"/>
                <a:cs typeface="Times New Roman" pitchFamily="18" charset="0"/>
              </a:rPr>
              <a:t>Amazon</a:t>
            </a:r>
            <a:r>
              <a:rPr lang="en-US" sz="2400" dirty="0" smtClean="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Component Level Design Model</a:t>
            </a:r>
          </a:p>
        </p:txBody>
      </p:sp>
      <p:sp>
        <p:nvSpPr>
          <p:cNvPr id="13" name="TextBox 12"/>
          <p:cNvSpPr txBox="1"/>
          <p:nvPr/>
        </p:nvSpPr>
        <p:spPr>
          <a:xfrm>
            <a:off x="457200" y="1371600"/>
            <a:ext cx="8305800" cy="461665"/>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 What is component?</a:t>
            </a:r>
            <a:endParaRPr lang="en-US" sz="2400" b="1" dirty="0">
              <a:latin typeface="Times New Roman" pitchFamily="18" charset="0"/>
              <a:cs typeface="Times New Roman" pitchFamily="18" charset="0"/>
            </a:endParaRPr>
          </a:p>
        </p:txBody>
      </p:sp>
      <p:sp>
        <p:nvSpPr>
          <p:cNvPr id="14" name="TextBox 13"/>
          <p:cNvSpPr txBox="1"/>
          <p:nvPr/>
        </p:nvSpPr>
        <p:spPr>
          <a:xfrm>
            <a:off x="609600" y="1752600"/>
            <a:ext cx="8153400" cy="830997"/>
          </a:xfrm>
          <a:prstGeom prst="rect">
            <a:avLst/>
          </a:prstGeom>
          <a:noFill/>
        </p:spPr>
        <p:txBody>
          <a:bodyPr wrap="square" rtlCol="0">
            <a:spAutoFit/>
          </a:bodyPr>
          <a:lstStyle/>
          <a:p>
            <a:pPr marL="457200" indent="-457200" algn="just"/>
            <a:r>
              <a:rPr lang="en-US" sz="2400" dirty="0" smtClean="0">
                <a:latin typeface="Times New Roman" pitchFamily="18" charset="0"/>
                <a:cs typeface="Times New Roman" pitchFamily="18" charset="0"/>
              </a:rPr>
              <a:t>A component is a modular , portable, replaceable and reusable set of well defined functionalities.</a:t>
            </a:r>
          </a:p>
        </p:txBody>
      </p:sp>
      <p:sp>
        <p:nvSpPr>
          <p:cNvPr id="17" name="TextBox 16"/>
          <p:cNvSpPr txBox="1"/>
          <p:nvPr/>
        </p:nvSpPr>
        <p:spPr>
          <a:xfrm>
            <a:off x="609600" y="2743200"/>
            <a:ext cx="8153400" cy="461665"/>
          </a:xfrm>
          <a:prstGeom prst="rect">
            <a:avLst/>
          </a:prstGeom>
          <a:noFill/>
        </p:spPr>
        <p:txBody>
          <a:bodyPr wrap="square" rtlCol="0">
            <a:spAutoFit/>
          </a:bodyPr>
          <a:lstStyle/>
          <a:p>
            <a:pPr marL="457200" indent="-457200"/>
            <a:r>
              <a:rPr lang="en-US" sz="2400" b="1" dirty="0" smtClean="0">
                <a:latin typeface="Times New Roman" pitchFamily="18" charset="0"/>
                <a:cs typeface="Times New Roman" pitchFamily="18" charset="0"/>
              </a:rPr>
              <a:t>What is component level design ?</a:t>
            </a:r>
            <a:endParaRPr lang="en-US" sz="2400" dirty="0" smtClean="0">
              <a:latin typeface="Times New Roman" pitchFamily="18" charset="0"/>
              <a:cs typeface="Times New Roman" pitchFamily="18" charset="0"/>
            </a:endParaRPr>
          </a:p>
        </p:txBody>
      </p:sp>
      <p:sp>
        <p:nvSpPr>
          <p:cNvPr id="15" name="TextBox 14"/>
          <p:cNvSpPr txBox="1"/>
          <p:nvPr/>
        </p:nvSpPr>
        <p:spPr>
          <a:xfrm>
            <a:off x="533400" y="3265944"/>
            <a:ext cx="8153400" cy="2677656"/>
          </a:xfrm>
          <a:prstGeom prst="rect">
            <a:avLst/>
          </a:prstGeom>
          <a:noFill/>
        </p:spPr>
        <p:txBody>
          <a:bodyPr wrap="square" rtlCol="0">
            <a:spAutoFit/>
          </a:bodyPr>
          <a:lstStyle/>
          <a:p>
            <a:pPr marL="457200" indent="-457200">
              <a:buFont typeface="Arial" pitchFamily="34" charset="0"/>
              <a:buChar char="•"/>
            </a:pPr>
            <a:r>
              <a:rPr lang="en-US" sz="2400" dirty="0" smtClean="0">
                <a:latin typeface="Times New Roman" pitchFamily="18" charset="0"/>
                <a:cs typeface="Times New Roman" pitchFamily="18" charset="0"/>
              </a:rPr>
              <a:t>The component based architecture focuses on breaking down the   software design into small individual modules.</a:t>
            </a:r>
          </a:p>
          <a:p>
            <a:pPr marL="457200" indent="-457200">
              <a:buFont typeface="Arial" pitchFamily="34" charset="0"/>
              <a:buChar char="•"/>
            </a:pPr>
            <a:r>
              <a:rPr lang="en-US" sz="2400" dirty="0" smtClean="0">
                <a:latin typeface="Times New Roman" pitchFamily="18" charset="0"/>
                <a:cs typeface="Times New Roman" pitchFamily="18" charset="0"/>
              </a:rPr>
              <a:t> The component design describes communications, interface, algorithm &amp; functionalities of each component regarding the whole software design.</a:t>
            </a:r>
          </a:p>
          <a:p>
            <a:pPr marL="457200" indent="-457200">
              <a:buFont typeface="Arial" pitchFamily="34" charset="0"/>
              <a:buChar char="•"/>
            </a:pPr>
            <a:r>
              <a:rPr lang="en-US" sz="2400" dirty="0" smtClean="0">
                <a:latin typeface="Times New Roman" pitchFamily="18" charset="0"/>
                <a:cs typeface="Times New Roman" pitchFamily="18" charset="0"/>
              </a:rPr>
              <a:t> Component levels designs notations are Activity diagram, Data flow diagram, conditional notations and tabular form.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6394766" cy="1077218"/>
          </a:xfrm>
          <a:prstGeom prst="rect">
            <a:avLst/>
          </a:prstGeom>
        </p:spPr>
        <p:txBody>
          <a:bodyPr wrap="square">
            <a:spAutoFit/>
          </a:bodyPr>
          <a:lstStyle/>
          <a:p>
            <a:r>
              <a:rPr lang="en-US" sz="3200" b="1" dirty="0">
                <a:solidFill>
                  <a:schemeClr val="bg1"/>
                </a:solidFill>
                <a:latin typeface="Times New Roman" pitchFamily="18" charset="0"/>
                <a:cs typeface="Times New Roman" pitchFamily="18" charset="0"/>
              </a:rPr>
              <a:t>Objectives of Software Design</a:t>
            </a:r>
          </a:p>
          <a:p>
            <a:endParaRPr lang="en-US" sz="3200" dirty="0">
              <a:solidFill>
                <a:schemeClr val="bg1"/>
              </a:solidFill>
              <a:latin typeface="Times New Roman" pitchFamily="18" charset="0"/>
              <a:cs typeface="Times New Roman" pitchFamily="18" charset="0"/>
            </a:endParaRPr>
          </a:p>
        </p:txBody>
      </p:sp>
      <p:sp>
        <p:nvSpPr>
          <p:cNvPr id="12" name="TextBox 11"/>
          <p:cNvSpPr txBox="1"/>
          <p:nvPr/>
        </p:nvSpPr>
        <p:spPr>
          <a:xfrm>
            <a:off x="304800" y="1295400"/>
            <a:ext cx="8534400" cy="830997"/>
          </a:xfrm>
          <a:prstGeom prst="rect">
            <a:avLst/>
          </a:prstGeom>
          <a:noFill/>
        </p:spPr>
        <p:txBody>
          <a:bodyPr wrap="square" rtlCol="0">
            <a:spAutoFit/>
          </a:bodyPr>
          <a:lstStyle/>
          <a:p>
            <a:pPr algn="just" fontAlgn="base"/>
            <a:r>
              <a:rPr lang="en-US" sz="2400" b="1" dirty="0">
                <a:latin typeface="Times New Roman" pitchFamily="18" charset="0"/>
                <a:cs typeface="Times New Roman" pitchFamily="18" charset="0"/>
              </a:rPr>
              <a:t>Correctness:</a:t>
            </a:r>
            <a:r>
              <a:rPr lang="en-US" sz="2400" dirty="0">
                <a:latin typeface="Times New Roman" pitchFamily="18" charset="0"/>
                <a:cs typeface="Times New Roman" pitchFamily="18" charset="0"/>
              </a:rPr>
              <a:t> A good design should be correct i.e., it should correctly implement all the functionalities of the system.</a:t>
            </a:r>
          </a:p>
        </p:txBody>
      </p:sp>
      <p:sp>
        <p:nvSpPr>
          <p:cNvPr id="13" name="TextBox 12"/>
          <p:cNvSpPr txBox="1"/>
          <p:nvPr/>
        </p:nvSpPr>
        <p:spPr>
          <a:xfrm>
            <a:off x="304800" y="2057400"/>
            <a:ext cx="8305800" cy="830997"/>
          </a:xfrm>
          <a:prstGeom prst="rect">
            <a:avLst/>
          </a:prstGeom>
          <a:noFill/>
        </p:spPr>
        <p:txBody>
          <a:bodyPr wrap="square" rtlCol="0">
            <a:spAutoFit/>
          </a:bodyPr>
          <a:lstStyle/>
          <a:p>
            <a:pPr algn="just" fontAlgn="base"/>
            <a:r>
              <a:rPr lang="en-US" sz="2400" b="1" dirty="0">
                <a:latin typeface="Times New Roman" pitchFamily="18" charset="0"/>
                <a:cs typeface="Times New Roman" pitchFamily="18" charset="0"/>
              </a:rPr>
              <a:t>Efficiency:</a:t>
            </a:r>
            <a:r>
              <a:rPr lang="en-US" sz="2400" dirty="0">
                <a:latin typeface="Times New Roman" pitchFamily="18" charset="0"/>
                <a:cs typeface="Times New Roman" pitchFamily="18" charset="0"/>
              </a:rPr>
              <a:t> A good software design should address the resources, time, and cost optimization issues.</a:t>
            </a:r>
          </a:p>
        </p:txBody>
      </p:sp>
      <p:sp>
        <p:nvSpPr>
          <p:cNvPr id="14" name="TextBox 13"/>
          <p:cNvSpPr txBox="1"/>
          <p:nvPr/>
        </p:nvSpPr>
        <p:spPr>
          <a:xfrm>
            <a:off x="304800" y="2895600"/>
            <a:ext cx="8153400" cy="830997"/>
          </a:xfrm>
          <a:prstGeom prst="rect">
            <a:avLst/>
          </a:prstGeom>
          <a:noFill/>
        </p:spPr>
        <p:txBody>
          <a:bodyPr wrap="square" rtlCol="0">
            <a:spAutoFit/>
          </a:bodyPr>
          <a:lstStyle/>
          <a:p>
            <a:pPr algn="just" fontAlgn="base"/>
            <a:r>
              <a:rPr lang="en-US" sz="2400" b="1" dirty="0">
                <a:latin typeface="Times New Roman" pitchFamily="18" charset="0"/>
                <a:cs typeface="Times New Roman" pitchFamily="18" charset="0"/>
              </a:rPr>
              <a:t>Flexibility: </a:t>
            </a:r>
            <a:r>
              <a:rPr lang="en-US" sz="2400" dirty="0">
                <a:latin typeface="Times New Roman" pitchFamily="18" charset="0"/>
                <a:cs typeface="Times New Roman" pitchFamily="18" charset="0"/>
              </a:rPr>
              <a:t>A good software design should have the ability to adapt and accommodate changes easily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5" name="TextBox 14"/>
          <p:cNvSpPr txBox="1"/>
          <p:nvPr/>
        </p:nvSpPr>
        <p:spPr>
          <a:xfrm>
            <a:off x="304800" y="3657600"/>
            <a:ext cx="8305800" cy="1200329"/>
          </a:xfrm>
          <a:prstGeom prst="rect">
            <a:avLst/>
          </a:prstGeom>
          <a:noFill/>
        </p:spPr>
        <p:txBody>
          <a:bodyPr wrap="square" rtlCol="0">
            <a:spAutoFit/>
          </a:bodyPr>
          <a:lstStyle/>
          <a:p>
            <a:pPr algn="just" fontAlgn="base"/>
            <a:r>
              <a:rPr lang="en-US" sz="2400" b="1" dirty="0">
                <a:latin typeface="Times New Roman" pitchFamily="18" charset="0"/>
                <a:cs typeface="Times New Roman" pitchFamily="18" charset="0"/>
              </a:rPr>
              <a:t>Understandability:</a:t>
            </a:r>
            <a:r>
              <a:rPr lang="en-US" sz="2400" dirty="0">
                <a:latin typeface="Times New Roman" pitchFamily="18" charset="0"/>
                <a:cs typeface="Times New Roman" pitchFamily="18" charset="0"/>
              </a:rPr>
              <a:t> A good design should be easily understandable, it should be modular, and all the modules are arranged in layers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6" name="TextBox 15"/>
          <p:cNvSpPr txBox="1"/>
          <p:nvPr/>
        </p:nvSpPr>
        <p:spPr>
          <a:xfrm>
            <a:off x="228600" y="4800600"/>
            <a:ext cx="8382000" cy="83099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Completeness:</a:t>
            </a:r>
            <a:r>
              <a:rPr lang="en-US" sz="2400" dirty="0">
                <a:latin typeface="Times New Roman" pitchFamily="18" charset="0"/>
                <a:cs typeface="Times New Roman" pitchFamily="18" charset="0"/>
              </a:rPr>
              <a:t> The design should have all the components like data structures, modules,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external interfaces, etc</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17" name="TextBox 16"/>
          <p:cNvSpPr txBox="1"/>
          <p:nvPr/>
        </p:nvSpPr>
        <p:spPr>
          <a:xfrm>
            <a:off x="228600" y="5646003"/>
            <a:ext cx="8382000" cy="830997"/>
          </a:xfrm>
          <a:prstGeom prst="rect">
            <a:avLst/>
          </a:prstGeom>
          <a:noFill/>
        </p:spPr>
        <p:txBody>
          <a:bodyPr wrap="square" rtlCol="0">
            <a:spAutoFit/>
          </a:bodyPr>
          <a:lstStyle/>
          <a:p>
            <a:pPr algn="just"/>
            <a:r>
              <a:rPr lang="en-US" sz="2400" b="1" dirty="0"/>
              <a:t>Maintainability:</a:t>
            </a:r>
            <a:r>
              <a:rPr lang="en-US" sz="2400" dirty="0"/>
              <a:t> A good software design aims to create a system that is easy to understand, modify, and maintain over time.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Benefits of Component Design </a:t>
            </a:r>
          </a:p>
        </p:txBody>
      </p:sp>
      <p:sp>
        <p:nvSpPr>
          <p:cNvPr id="13" name="TextBox 12"/>
          <p:cNvSpPr txBox="1"/>
          <p:nvPr/>
        </p:nvSpPr>
        <p:spPr>
          <a:xfrm>
            <a:off x="457200" y="1548348"/>
            <a:ext cx="8305800" cy="3785652"/>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The major benefits of using the components design is that it makes every module reusable.</a:t>
            </a:r>
          </a:p>
          <a:p>
            <a:pPr marL="457200" indent="-457200" algn="just">
              <a:buFont typeface="+mj-lt"/>
              <a:buAutoNum type="arabicPeriod"/>
            </a:pPr>
            <a:r>
              <a:rPr lang="en-US" sz="2400" dirty="0" smtClean="0">
                <a:latin typeface="Times New Roman" pitchFamily="18" charset="0"/>
                <a:cs typeface="Times New Roman" pitchFamily="18" charset="0"/>
              </a:rPr>
              <a:t> It also reduce the cost as every module is reusable.</a:t>
            </a:r>
          </a:p>
          <a:p>
            <a:pPr marL="457200" indent="-457200" algn="just">
              <a:buFont typeface="+mj-lt"/>
              <a:buAutoNum type="arabicPeriod"/>
            </a:pPr>
            <a:r>
              <a:rPr lang="en-US" sz="2400" dirty="0" smtClean="0">
                <a:latin typeface="Times New Roman" pitchFamily="18" charset="0"/>
                <a:cs typeface="Times New Roman" pitchFamily="18" charset="0"/>
              </a:rPr>
              <a:t> It is more reliable as the client gets its interaction with the system with each module, so it increases the reliability of the entire system.</a:t>
            </a:r>
          </a:p>
          <a:p>
            <a:pPr marL="457200" indent="-457200" algn="just">
              <a:buFont typeface="+mj-lt"/>
              <a:buAutoNum type="arabicPeriod"/>
            </a:pPr>
            <a:r>
              <a:rPr lang="en-US" sz="2400" dirty="0" smtClean="0">
                <a:latin typeface="Times New Roman" pitchFamily="18" charset="0"/>
                <a:cs typeface="Times New Roman" pitchFamily="18" charset="0"/>
              </a:rPr>
              <a:t> The component design makes the system easy to maintain as we don’t  need to make changes in the entire system.</a:t>
            </a:r>
          </a:p>
          <a:p>
            <a:pPr marL="457200" indent="-457200" algn="just">
              <a:buFont typeface="+mj-lt"/>
              <a:buAutoNum type="arabicPeriod"/>
            </a:pPr>
            <a:r>
              <a:rPr lang="en-US" sz="2400" dirty="0" smtClean="0">
                <a:latin typeface="Times New Roman" pitchFamily="18" charset="0"/>
                <a:cs typeface="Times New Roman" pitchFamily="18" charset="0"/>
              </a:rPr>
              <a:t> The component design describes each component’s functionality more easily.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Steps of Component Level Design </a:t>
            </a:r>
          </a:p>
        </p:txBody>
      </p:sp>
      <p:sp>
        <p:nvSpPr>
          <p:cNvPr id="13" name="TextBox 12"/>
          <p:cNvSpPr txBox="1"/>
          <p:nvPr/>
        </p:nvSpPr>
        <p:spPr>
          <a:xfrm>
            <a:off x="457200" y="990600"/>
            <a:ext cx="8305800" cy="5632311"/>
          </a:xfrm>
          <a:prstGeom prst="rect">
            <a:avLst/>
          </a:prstGeom>
          <a:noFill/>
        </p:spPr>
        <p:txBody>
          <a:bodyPr wrap="square" rtlCol="0">
            <a:spAutoFit/>
          </a:bodyPr>
          <a:lstStyle/>
          <a:p>
            <a:pPr marL="457200" indent="-457200" algn="just">
              <a:buFont typeface="+mj-lt"/>
              <a:buAutoNum type="arabicPeriod"/>
            </a:pPr>
            <a:r>
              <a:rPr lang="en-US" sz="2400" dirty="0" smtClean="0">
                <a:latin typeface="Times New Roman" pitchFamily="18" charset="0"/>
                <a:cs typeface="Times New Roman" pitchFamily="18" charset="0"/>
              </a:rPr>
              <a:t> Identify all design classes that corresponds to problem domain.</a:t>
            </a:r>
          </a:p>
          <a:p>
            <a:pPr marL="457200" indent="-457200" algn="just">
              <a:buFont typeface="+mj-lt"/>
              <a:buAutoNum type="arabicPeriod"/>
            </a:pPr>
            <a:r>
              <a:rPr lang="en-US" sz="2400" dirty="0" smtClean="0">
                <a:latin typeface="Times New Roman" pitchFamily="18" charset="0"/>
                <a:cs typeface="Times New Roman" pitchFamily="18" charset="0"/>
              </a:rPr>
              <a:t> Identify all design classes that corresponds to infrastructure domain. </a:t>
            </a:r>
            <a:r>
              <a:rPr lang="en-US" sz="2400" b="1" dirty="0"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GUI class Database management class, OS communication class etc.</a:t>
            </a:r>
          </a:p>
          <a:p>
            <a:pPr marL="457200" indent="-457200" algn="just">
              <a:buFont typeface="+mj-lt"/>
              <a:buAutoNum type="arabicPeriod"/>
            </a:pPr>
            <a:r>
              <a:rPr lang="en-US" sz="2400" dirty="0" smtClean="0">
                <a:latin typeface="Times New Roman" pitchFamily="18" charset="0"/>
                <a:cs typeface="Times New Roman" pitchFamily="18" charset="0"/>
              </a:rPr>
              <a:t> Elaborate all design classes that are not acquired as reusable component. </a:t>
            </a:r>
            <a:r>
              <a:rPr lang="en-US" sz="2400" b="1" dirty="0" smtClean="0">
                <a:latin typeface="Times New Roman" pitchFamily="18" charset="0"/>
                <a:cs typeface="Times New Roman" pitchFamily="18" charset="0"/>
              </a:rPr>
              <a:t>Eg. </a:t>
            </a:r>
            <a:r>
              <a:rPr lang="en-US" sz="2400" dirty="0" smtClean="0">
                <a:latin typeface="Times New Roman" pitchFamily="18" charset="0"/>
                <a:cs typeface="Times New Roman" pitchFamily="18" charset="0"/>
              </a:rPr>
              <a:t>Coupling and cohesion method like message details between classes, data type, data structure &amp; data flow between class.</a:t>
            </a:r>
          </a:p>
          <a:p>
            <a:pPr marL="457200" indent="-457200" algn="just">
              <a:buFont typeface="+mj-lt"/>
              <a:buAutoNum type="arabicPeriod"/>
            </a:pPr>
            <a:r>
              <a:rPr lang="en-US" sz="2400" dirty="0" smtClean="0">
                <a:latin typeface="Times New Roman" pitchFamily="18" charset="0"/>
                <a:cs typeface="Times New Roman" pitchFamily="18" charset="0"/>
              </a:rPr>
              <a:t> Describe persistent data source &amp; identify classes required to manage them.</a:t>
            </a:r>
          </a:p>
          <a:p>
            <a:pPr marL="457200" indent="-457200" algn="just">
              <a:buFont typeface="+mj-lt"/>
              <a:buAutoNum type="arabicPeriod"/>
            </a:pPr>
            <a:r>
              <a:rPr lang="en-US" sz="2400" dirty="0" smtClean="0">
                <a:latin typeface="Times New Roman" pitchFamily="18" charset="0"/>
                <a:cs typeface="Times New Roman" pitchFamily="18" charset="0"/>
              </a:rPr>
              <a:t> develop behavioral representation for a component and class.</a:t>
            </a:r>
          </a:p>
          <a:p>
            <a:pPr marL="457200" indent="-457200" algn="just">
              <a:buFont typeface="+mj-lt"/>
              <a:buAutoNum type="arabicPeriod"/>
            </a:pPr>
            <a:r>
              <a:rPr lang="en-US" sz="2400" dirty="0" smtClean="0">
                <a:latin typeface="Times New Roman" pitchFamily="18" charset="0"/>
                <a:cs typeface="Times New Roman" pitchFamily="18" charset="0"/>
              </a:rPr>
              <a:t>Elaborate development design. </a:t>
            </a:r>
            <a:r>
              <a:rPr lang="en-US" sz="2400" b="1" dirty="0" smtClean="0">
                <a:latin typeface="Times New Roman" pitchFamily="18" charset="0"/>
                <a:cs typeface="Times New Roman" pitchFamily="18" charset="0"/>
              </a:rPr>
              <a:t>Eg</a:t>
            </a:r>
            <a:r>
              <a:rPr lang="en-US" sz="2400" dirty="0" smtClean="0">
                <a:latin typeface="Times New Roman" pitchFamily="18" charset="0"/>
                <a:cs typeface="Times New Roman" pitchFamily="18" charset="0"/>
              </a:rPr>
              <a:t> Hardware, OS, Server of components.</a:t>
            </a:r>
          </a:p>
          <a:p>
            <a:pPr marL="457200" indent="-457200" algn="just">
              <a:buFont typeface="+mj-lt"/>
              <a:buAutoNum type="arabicPeriod"/>
            </a:pPr>
            <a:r>
              <a:rPr lang="en-US" sz="2400" dirty="0" smtClean="0">
                <a:latin typeface="Times New Roman" pitchFamily="18" charset="0"/>
                <a:cs typeface="Times New Roman" pitchFamily="18" charset="0"/>
              </a:rPr>
              <a:t>Factors every component level design  representations.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Component Design Example </a:t>
            </a:r>
          </a:p>
        </p:txBody>
      </p:sp>
      <p:pic>
        <p:nvPicPr>
          <p:cNvPr id="12" name="Picture 11" descr="L1.jpg"/>
          <p:cNvPicPr>
            <a:picLocks noChangeAspect="1"/>
          </p:cNvPicPr>
          <p:nvPr/>
        </p:nvPicPr>
        <p:blipFill>
          <a:blip r:embed="rId4"/>
          <a:stretch>
            <a:fillRect/>
          </a:stretch>
        </p:blipFill>
        <p:spPr>
          <a:xfrm>
            <a:off x="152400" y="1323565"/>
            <a:ext cx="8839200" cy="423903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Component Design View</a:t>
            </a:r>
          </a:p>
        </p:txBody>
      </p:sp>
      <p:pic>
        <p:nvPicPr>
          <p:cNvPr id="14" name="Picture 13" descr="L2.jpg"/>
          <p:cNvPicPr>
            <a:picLocks noChangeAspect="1"/>
          </p:cNvPicPr>
          <p:nvPr/>
        </p:nvPicPr>
        <p:blipFill>
          <a:blip r:embed="rId4"/>
          <a:stretch>
            <a:fillRect/>
          </a:stretch>
        </p:blipFill>
        <p:spPr>
          <a:xfrm>
            <a:off x="152400" y="1371600"/>
            <a:ext cx="8991600" cy="4344663"/>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pic>
        <p:nvPicPr>
          <p:cNvPr id="16" name="Picture 15" descr="L3.jpg"/>
          <p:cNvPicPr>
            <a:picLocks noChangeAspect="1"/>
          </p:cNvPicPr>
          <p:nvPr/>
        </p:nvPicPr>
        <p:blipFill>
          <a:blip r:embed="rId4"/>
          <a:stretch>
            <a:fillRect/>
          </a:stretch>
        </p:blipFill>
        <p:spPr>
          <a:xfrm>
            <a:off x="228600" y="1295400"/>
            <a:ext cx="8915400" cy="434608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Component Level Design Guidelines</a:t>
            </a:r>
          </a:p>
        </p:txBody>
      </p:sp>
      <p:pic>
        <p:nvPicPr>
          <p:cNvPr id="14" name="Picture 13" descr="L5.jpg"/>
          <p:cNvPicPr>
            <a:picLocks noChangeAspect="1"/>
          </p:cNvPicPr>
          <p:nvPr/>
        </p:nvPicPr>
        <p:blipFill>
          <a:blip r:embed="rId4"/>
          <a:stretch>
            <a:fillRect/>
          </a:stretch>
        </p:blipFill>
        <p:spPr>
          <a:xfrm>
            <a:off x="228600" y="1319261"/>
            <a:ext cx="8915400" cy="439573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Component Level Design for WebApps</a:t>
            </a:r>
          </a:p>
        </p:txBody>
      </p:sp>
      <p:pic>
        <p:nvPicPr>
          <p:cNvPr id="15" name="Picture 14" descr="L6.jpg"/>
          <p:cNvPicPr>
            <a:picLocks noChangeAspect="1"/>
          </p:cNvPicPr>
          <p:nvPr/>
        </p:nvPicPr>
        <p:blipFill>
          <a:blip r:embed="rId4"/>
          <a:stretch>
            <a:fillRect/>
          </a:stretch>
        </p:blipFill>
        <p:spPr>
          <a:xfrm>
            <a:off x="228600" y="1295400"/>
            <a:ext cx="8915400" cy="4343943"/>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pic>
        <p:nvPicPr>
          <p:cNvPr id="12" name="Picture 11" descr="L7.jpg"/>
          <p:cNvPicPr>
            <a:picLocks noChangeAspect="1"/>
          </p:cNvPicPr>
          <p:nvPr/>
        </p:nvPicPr>
        <p:blipFill>
          <a:blip r:embed="rId4"/>
          <a:stretch>
            <a:fillRect/>
          </a:stretch>
        </p:blipFill>
        <p:spPr>
          <a:xfrm>
            <a:off x="228600" y="1295400"/>
            <a:ext cx="8915400" cy="4418289"/>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pic>
        <p:nvPicPr>
          <p:cNvPr id="13" name="Picture 12" descr="L8.jpg"/>
          <p:cNvPicPr>
            <a:picLocks noChangeAspect="1"/>
          </p:cNvPicPr>
          <p:nvPr/>
        </p:nvPicPr>
        <p:blipFill>
          <a:blip r:embed="rId4"/>
          <a:stretch>
            <a:fillRect/>
          </a:stretch>
        </p:blipFill>
        <p:spPr>
          <a:xfrm>
            <a:off x="152400" y="1351424"/>
            <a:ext cx="8991600" cy="4287376"/>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rPr>
              <a:t>Software Architecture</a:t>
            </a:r>
            <a:endParaRPr lang="en-US" sz="3200" b="1" dirty="0">
              <a:solidFill>
                <a:schemeClr val="bg1"/>
              </a:solidFill>
            </a:endParaRPr>
          </a:p>
        </p:txBody>
      </p:sp>
      <p:sp>
        <p:nvSpPr>
          <p:cNvPr id="12" name="TextBox 11"/>
          <p:cNvSpPr txBox="1"/>
          <p:nvPr/>
        </p:nvSpPr>
        <p:spPr>
          <a:xfrm>
            <a:off x="304800" y="1295400"/>
            <a:ext cx="8534400" cy="1200329"/>
          </a:xfrm>
          <a:prstGeom prst="rect">
            <a:avLst/>
          </a:prstGeom>
          <a:noFill/>
        </p:spPr>
        <p:txBody>
          <a:bodyPr wrap="square" rtlCol="0">
            <a:spAutoFit/>
          </a:bodyPr>
          <a:lstStyle/>
          <a:p>
            <a:pPr algn="just">
              <a:buFont typeface="Wingdings" pitchFamily="2" charset="2"/>
              <a:buChar char="q"/>
            </a:pPr>
            <a:r>
              <a:rPr lang="en-US" sz="2400" dirty="0" smtClean="0"/>
              <a:t>  The architecture of a system describes its major components, their relationships (structures), and how they interact with each other. </a:t>
            </a:r>
            <a:endParaRPr lang="en-US" sz="2400" dirty="0">
              <a:latin typeface="Times New Roman" pitchFamily="18" charset="0"/>
              <a:cs typeface="Times New Roman" pitchFamily="18" charset="0"/>
            </a:endParaRPr>
          </a:p>
        </p:txBody>
      </p:sp>
      <p:sp>
        <p:nvSpPr>
          <p:cNvPr id="15" name="TextBox 14"/>
          <p:cNvSpPr txBox="1"/>
          <p:nvPr/>
        </p:nvSpPr>
        <p:spPr>
          <a:xfrm>
            <a:off x="304800" y="2362200"/>
            <a:ext cx="8153400" cy="1200329"/>
          </a:xfrm>
          <a:prstGeom prst="rect">
            <a:avLst/>
          </a:prstGeom>
          <a:noFill/>
        </p:spPr>
        <p:txBody>
          <a:bodyPr wrap="square" rtlCol="0">
            <a:spAutoFit/>
          </a:bodyPr>
          <a:lstStyle/>
          <a:p>
            <a:pPr algn="just">
              <a:buFont typeface="Wingdings" pitchFamily="2" charset="2"/>
              <a:buChar char="q"/>
            </a:pPr>
            <a:r>
              <a:rPr lang="en-US" sz="2400" dirty="0" smtClean="0"/>
              <a:t> Software architecture and design includes several contributory factors such as Business strategy, quality attributes, human dynamics, design, and IT environment.</a:t>
            </a:r>
            <a:endParaRPr lang="en-US" sz="2400" dirty="0">
              <a:latin typeface="Times New Roman" pitchFamily="18" charset="0"/>
              <a:cs typeface="Times New Roman" pitchFamily="18" charset="0"/>
            </a:endParaRPr>
          </a:p>
        </p:txBody>
      </p:sp>
      <p:pic>
        <p:nvPicPr>
          <p:cNvPr id="13" name="Picture 12" descr="software_architecture_types.jpg"/>
          <p:cNvPicPr>
            <a:picLocks noChangeAspect="1"/>
          </p:cNvPicPr>
          <p:nvPr/>
        </p:nvPicPr>
        <p:blipFill>
          <a:blip r:embed="rId4"/>
          <a:stretch>
            <a:fillRect/>
          </a:stretch>
        </p:blipFill>
        <p:spPr>
          <a:xfrm>
            <a:off x="3429000" y="3505200"/>
            <a:ext cx="5525272" cy="31242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5" y="634425"/>
            <a:ext cx="4760214" cy="584775"/>
          </a:xfrm>
          <a:prstGeom prst="rect">
            <a:avLst/>
          </a:prstGeom>
        </p:spPr>
        <p:txBody>
          <a:bodyPr wrap="none">
            <a:spAutoFit/>
          </a:bodyPr>
          <a:lstStyle/>
          <a:p>
            <a:pPr fontAlgn="base"/>
            <a:r>
              <a:rPr lang="en-US" sz="3200" b="1" dirty="0">
                <a:solidFill>
                  <a:schemeClr val="bg1"/>
                </a:solidFill>
                <a:latin typeface="Times New Roman" pitchFamily="18" charset="0"/>
                <a:cs typeface="Times New Roman" pitchFamily="18" charset="0"/>
              </a:rPr>
              <a:t>Software Design Concepts</a:t>
            </a:r>
          </a:p>
        </p:txBody>
      </p:sp>
      <p:sp>
        <p:nvSpPr>
          <p:cNvPr id="12" name="TextBox 11"/>
          <p:cNvSpPr txBox="1"/>
          <p:nvPr/>
        </p:nvSpPr>
        <p:spPr>
          <a:xfrm>
            <a:off x="304800" y="1447800"/>
            <a:ext cx="8534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software design concept</a:t>
            </a:r>
            <a:r>
              <a:rPr lang="en-US" sz="2400" dirty="0">
                <a:latin typeface="Times New Roman" pitchFamily="18" charset="0"/>
                <a:cs typeface="Times New Roman" pitchFamily="18" charset="0"/>
              </a:rPr>
              <a:t> simply means the idea or principle behind the design. </a:t>
            </a:r>
          </a:p>
        </p:txBody>
      </p:sp>
      <p:sp>
        <p:nvSpPr>
          <p:cNvPr id="13" name="TextBox 12"/>
          <p:cNvSpPr txBox="1"/>
          <p:nvPr/>
        </p:nvSpPr>
        <p:spPr>
          <a:xfrm>
            <a:off x="381000" y="2362200"/>
            <a:ext cx="8305800" cy="1200329"/>
          </a:xfrm>
          <a:prstGeom prst="rect">
            <a:avLst/>
          </a:prstGeom>
          <a:noFill/>
        </p:spPr>
        <p:txBody>
          <a:bodyPr wrap="square" rtlCol="0">
            <a:spAutoFit/>
          </a:bodyPr>
          <a:lstStyle/>
          <a:p>
            <a:pPr algn="just">
              <a:buFont typeface="Wingdings" pitchFamily="2" charset="2"/>
              <a:buChar char="q"/>
            </a:pPr>
            <a:r>
              <a:rPr lang="en-US" sz="2400" dirty="0">
                <a:latin typeface="Times New Roman" pitchFamily="18" charset="0"/>
                <a:cs typeface="Times New Roman" pitchFamily="18" charset="0"/>
              </a:rPr>
              <a:t>  It describes how you plan to solve the problem of designing software, and the logic, or thinking behind how you will design </a:t>
            </a:r>
            <a:r>
              <a:rPr lang="en-US" sz="2400" dirty="0" smtClean="0">
                <a:latin typeface="Times New Roman" pitchFamily="18" charset="0"/>
                <a:cs typeface="Times New Roman" pitchFamily="18" charset="0"/>
              </a:rPr>
              <a:t>software.</a:t>
            </a:r>
            <a:endParaRPr lang="en-US" sz="2400" dirty="0">
              <a:latin typeface="Times New Roman" pitchFamily="18" charset="0"/>
              <a:cs typeface="Times New Roman" pitchFamily="18" charset="0"/>
            </a:endParaRPr>
          </a:p>
        </p:txBody>
      </p:sp>
      <p:sp>
        <p:nvSpPr>
          <p:cNvPr id="14" name="TextBox 13"/>
          <p:cNvSpPr txBox="1"/>
          <p:nvPr/>
        </p:nvSpPr>
        <p:spPr>
          <a:xfrm>
            <a:off x="381000" y="3657600"/>
            <a:ext cx="8153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It allows the software engineer to create the model of the system software or product that is to be developed or built. </a:t>
            </a:r>
          </a:p>
        </p:txBody>
      </p:sp>
      <p:sp>
        <p:nvSpPr>
          <p:cNvPr id="15" name="TextBox 14"/>
          <p:cNvSpPr txBox="1"/>
          <p:nvPr/>
        </p:nvSpPr>
        <p:spPr>
          <a:xfrm>
            <a:off x="457200" y="4579203"/>
            <a:ext cx="8153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It allows the software engineer to create the model of the system software or product that is to </a:t>
            </a:r>
            <a:r>
              <a:rPr lang="en-US" sz="2400" dirty="0" smtClean="0">
                <a:latin typeface="Times New Roman" pitchFamily="18" charset="0"/>
                <a:cs typeface="Times New Roman" pitchFamily="18" charset="0"/>
              </a:rPr>
              <a:t>e </a:t>
            </a:r>
            <a:r>
              <a:rPr lang="en-US" sz="2400" dirty="0">
                <a:latin typeface="Times New Roman" pitchFamily="18" charset="0"/>
                <a:cs typeface="Times New Roman" pitchFamily="18" charset="0"/>
              </a:rPr>
              <a:t>developed or built.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Cont…</a:t>
            </a:r>
            <a:endParaRPr lang="en-US" sz="3200" b="1" dirty="0" smtClean="0">
              <a:solidFill>
                <a:schemeClr val="bg1"/>
              </a:solidFill>
              <a:latin typeface="Times New Roman" pitchFamily="18" charset="0"/>
              <a:cs typeface="Times New Roman" pitchFamily="18" charset="0"/>
            </a:endParaRPr>
          </a:p>
        </p:txBody>
      </p:sp>
      <p:sp>
        <p:nvSpPr>
          <p:cNvPr id="12" name="TextBox 11"/>
          <p:cNvSpPr txBox="1"/>
          <p:nvPr/>
        </p:nvSpPr>
        <p:spPr>
          <a:xfrm>
            <a:off x="381000" y="1219200"/>
            <a:ext cx="8534400" cy="1200329"/>
          </a:xfrm>
          <a:prstGeom prst="rect">
            <a:avLst/>
          </a:prstGeom>
          <a:noFill/>
        </p:spPr>
        <p:txBody>
          <a:bodyPr wrap="square" rtlCol="0">
            <a:spAutoFit/>
          </a:bodyPr>
          <a:lstStyle/>
          <a:p>
            <a:pPr algn="just">
              <a:buFont typeface="Wingdings" pitchFamily="2" charset="2"/>
              <a:buChar char="ü"/>
            </a:pPr>
            <a:r>
              <a:rPr lang="en-US" sz="2400" dirty="0" smtClean="0"/>
              <a:t> Architecture serves as a </a:t>
            </a:r>
            <a:r>
              <a:rPr lang="en-US" sz="2400" b="1" dirty="0" smtClean="0"/>
              <a:t>blueprint for a system</a:t>
            </a:r>
            <a:r>
              <a:rPr lang="en-US" sz="2400" dirty="0" smtClean="0"/>
              <a:t>. It provides an abstraction to manage the system complexity and establish a communication and coordination mechanism among components.</a:t>
            </a:r>
            <a:endParaRPr lang="en-US" sz="2400" dirty="0">
              <a:latin typeface="Times New Roman" pitchFamily="18" charset="0"/>
              <a:cs typeface="Times New Roman" pitchFamily="18" charset="0"/>
            </a:endParaRPr>
          </a:p>
        </p:txBody>
      </p:sp>
      <p:sp>
        <p:nvSpPr>
          <p:cNvPr id="15" name="TextBox 14"/>
          <p:cNvSpPr txBox="1"/>
          <p:nvPr/>
        </p:nvSpPr>
        <p:spPr>
          <a:xfrm>
            <a:off x="381000" y="2521803"/>
            <a:ext cx="8153400" cy="830997"/>
          </a:xfrm>
          <a:prstGeom prst="rect">
            <a:avLst/>
          </a:prstGeom>
          <a:noFill/>
        </p:spPr>
        <p:txBody>
          <a:bodyPr wrap="square" rtlCol="0">
            <a:spAutoFit/>
          </a:bodyPr>
          <a:lstStyle/>
          <a:p>
            <a:pPr algn="just">
              <a:buFont typeface="Wingdings" pitchFamily="2" charset="2"/>
              <a:buChar char="ü"/>
            </a:pPr>
            <a:r>
              <a:rPr lang="en-US" sz="2400" dirty="0" smtClean="0"/>
              <a:t> In Software </a:t>
            </a:r>
            <a:r>
              <a:rPr lang="en-US" sz="2400" b="1" dirty="0" smtClean="0"/>
              <a:t>Architecture</a:t>
            </a:r>
            <a:r>
              <a:rPr lang="en-US" sz="2400" dirty="0" smtClean="0"/>
              <a:t>, nonfunctional decisions are cast and separated by the functional requirements. </a:t>
            </a:r>
            <a:endParaRPr lang="en-US" sz="2400" dirty="0">
              <a:latin typeface="Times New Roman" pitchFamily="18" charset="0"/>
              <a:cs typeface="Times New Roman" pitchFamily="18" charset="0"/>
            </a:endParaRPr>
          </a:p>
        </p:txBody>
      </p:sp>
      <p:sp>
        <p:nvSpPr>
          <p:cNvPr id="13" name="TextBox 12"/>
          <p:cNvSpPr txBox="1"/>
          <p:nvPr/>
        </p:nvSpPr>
        <p:spPr>
          <a:xfrm>
            <a:off x="533400" y="3429000"/>
            <a:ext cx="8458200" cy="1200329"/>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 It defines a </a:t>
            </a:r>
            <a:r>
              <a:rPr lang="en-US" sz="2400" b="1" dirty="0" smtClean="0">
                <a:latin typeface="Times New Roman" pitchFamily="18" charset="0"/>
                <a:cs typeface="Times New Roman" pitchFamily="18" charset="0"/>
              </a:rPr>
              <a:t>structured solution</a:t>
            </a:r>
            <a:r>
              <a:rPr lang="en-US" sz="2400" dirty="0" smtClean="0">
                <a:latin typeface="Times New Roman" pitchFamily="18" charset="0"/>
                <a:cs typeface="Times New Roman" pitchFamily="18" charset="0"/>
              </a:rPr>
              <a:t> to meet all the technical and operational requirements, while optimizing the common quality attributes like performance and security.</a:t>
            </a:r>
          </a:p>
        </p:txBody>
      </p:sp>
      <p:sp>
        <p:nvSpPr>
          <p:cNvPr id="14" name="TextBox 13"/>
          <p:cNvSpPr txBox="1"/>
          <p:nvPr/>
        </p:nvSpPr>
        <p:spPr>
          <a:xfrm>
            <a:off x="609600" y="4648200"/>
            <a:ext cx="8229600" cy="1569660"/>
          </a:xfrm>
          <a:prstGeom prst="rect">
            <a:avLst/>
          </a:prstGeom>
          <a:noFill/>
        </p:spPr>
        <p:txBody>
          <a:bodyPr wrap="square" rtlCol="0">
            <a:spAutoFit/>
          </a:bodyPr>
          <a:lstStyle/>
          <a:p>
            <a:pPr algn="just">
              <a:buFont typeface="Arial" pitchFamily="34" charset="0"/>
              <a:buChar char="•"/>
            </a:pPr>
            <a:r>
              <a:rPr lang="en-US" sz="2400" dirty="0" smtClean="0">
                <a:latin typeface="Times New Roman" pitchFamily="18" charset="0"/>
                <a:cs typeface="Times New Roman" pitchFamily="18" charset="0"/>
              </a:rPr>
              <a:t> It involves a set of significant decisions about the organization related to software development and each of these decisions can have a considerable impact on quality, maintainability, performance, and the overall success of the final product.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Cont…</a:t>
            </a:r>
            <a:endParaRPr lang="en-US" sz="3200" b="1" dirty="0" smtClean="0">
              <a:solidFill>
                <a:schemeClr val="bg1"/>
              </a:solidFill>
              <a:latin typeface="Times New Roman" pitchFamily="18" charset="0"/>
              <a:cs typeface="Times New Roman" pitchFamily="18" charset="0"/>
            </a:endParaRPr>
          </a:p>
        </p:txBody>
      </p:sp>
      <p:sp>
        <p:nvSpPr>
          <p:cNvPr id="12" name="TextBox 11"/>
          <p:cNvSpPr txBox="1"/>
          <p:nvPr/>
        </p:nvSpPr>
        <p:spPr>
          <a:xfrm>
            <a:off x="304800" y="990600"/>
            <a:ext cx="8534400" cy="461665"/>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These decisions comprise of −</a:t>
            </a:r>
            <a:endParaRPr lang="en-US" sz="2400" dirty="0">
              <a:latin typeface="Times New Roman" pitchFamily="18" charset="0"/>
              <a:cs typeface="Times New Roman" pitchFamily="18" charset="0"/>
            </a:endParaRPr>
          </a:p>
        </p:txBody>
      </p:sp>
      <p:sp>
        <p:nvSpPr>
          <p:cNvPr id="15" name="TextBox 14"/>
          <p:cNvSpPr txBox="1"/>
          <p:nvPr/>
        </p:nvSpPr>
        <p:spPr>
          <a:xfrm>
            <a:off x="457200" y="1524000"/>
            <a:ext cx="8153400" cy="830997"/>
          </a:xfrm>
          <a:prstGeom prst="rect">
            <a:avLst/>
          </a:prstGeom>
          <a:noFill/>
        </p:spPr>
        <p:txBody>
          <a:bodyPr wrap="square" rtlCol="0">
            <a:spAutoFit/>
          </a:bodyPr>
          <a:lstStyle/>
          <a:p>
            <a:pPr>
              <a:buFont typeface="Arial" pitchFamily="34" charset="0"/>
              <a:buChar char="•"/>
            </a:pPr>
            <a:r>
              <a:rPr lang="en-US" sz="2400" dirty="0" smtClean="0"/>
              <a:t>  Selection of structural elements and their interfaces by which the system is composed.</a:t>
            </a:r>
            <a:endParaRPr lang="en-US" sz="2400" dirty="0"/>
          </a:p>
        </p:txBody>
      </p:sp>
      <p:sp>
        <p:nvSpPr>
          <p:cNvPr id="13" name="TextBox 12"/>
          <p:cNvSpPr txBox="1"/>
          <p:nvPr/>
        </p:nvSpPr>
        <p:spPr>
          <a:xfrm>
            <a:off x="457200" y="2438400"/>
            <a:ext cx="8458200" cy="461665"/>
          </a:xfrm>
          <a:prstGeom prst="rect">
            <a:avLst/>
          </a:prstGeom>
          <a:noFill/>
        </p:spPr>
        <p:txBody>
          <a:bodyPr wrap="square" rtlCol="0">
            <a:spAutoFit/>
          </a:bodyPr>
          <a:lstStyle/>
          <a:p>
            <a:pPr>
              <a:buFont typeface="Arial" pitchFamily="34" charset="0"/>
              <a:buChar char="•"/>
            </a:pPr>
            <a:r>
              <a:rPr lang="en-US" sz="2400" dirty="0" smtClean="0"/>
              <a:t>  Behavior as specified in collaborations among those elements.</a:t>
            </a:r>
            <a:endParaRPr lang="en-US" sz="2400" dirty="0"/>
          </a:p>
        </p:txBody>
      </p:sp>
      <p:sp>
        <p:nvSpPr>
          <p:cNvPr id="14" name="TextBox 13"/>
          <p:cNvSpPr txBox="1"/>
          <p:nvPr/>
        </p:nvSpPr>
        <p:spPr>
          <a:xfrm>
            <a:off x="457200" y="3048000"/>
            <a:ext cx="8229600" cy="830997"/>
          </a:xfrm>
          <a:prstGeom prst="rect">
            <a:avLst/>
          </a:prstGeom>
          <a:noFill/>
        </p:spPr>
        <p:txBody>
          <a:bodyPr wrap="square" rtlCol="0">
            <a:spAutoFit/>
          </a:bodyPr>
          <a:lstStyle/>
          <a:p>
            <a:pPr>
              <a:buFont typeface="Arial" pitchFamily="34" charset="0"/>
              <a:buChar char="•"/>
            </a:pPr>
            <a:r>
              <a:rPr lang="en-US" sz="2400" dirty="0" smtClean="0"/>
              <a:t>  Composition of these structural and behavioral elements into large subsystem.</a:t>
            </a:r>
            <a:endParaRPr lang="en-US" sz="2400" dirty="0"/>
          </a:p>
        </p:txBody>
      </p:sp>
      <p:sp>
        <p:nvSpPr>
          <p:cNvPr id="16" name="TextBox 15"/>
          <p:cNvSpPr txBox="1"/>
          <p:nvPr/>
        </p:nvSpPr>
        <p:spPr>
          <a:xfrm>
            <a:off x="533400" y="4045803"/>
            <a:ext cx="8229600" cy="461665"/>
          </a:xfrm>
          <a:prstGeom prst="rect">
            <a:avLst/>
          </a:prstGeom>
          <a:noFill/>
        </p:spPr>
        <p:txBody>
          <a:bodyPr wrap="square" rtlCol="0">
            <a:spAutoFit/>
          </a:bodyPr>
          <a:lstStyle/>
          <a:p>
            <a:pPr>
              <a:buFont typeface="Arial" pitchFamily="34" charset="0"/>
              <a:buChar char="•"/>
            </a:pPr>
            <a:r>
              <a:rPr lang="en-US" sz="2400" dirty="0" smtClean="0"/>
              <a:t>  Architectural decisions align with business objectives.</a:t>
            </a:r>
            <a:endParaRPr lang="en-US" sz="2400" dirty="0"/>
          </a:p>
        </p:txBody>
      </p:sp>
      <p:sp>
        <p:nvSpPr>
          <p:cNvPr id="17" name="TextBox 16"/>
          <p:cNvSpPr txBox="1"/>
          <p:nvPr/>
        </p:nvSpPr>
        <p:spPr>
          <a:xfrm>
            <a:off x="533400" y="4643735"/>
            <a:ext cx="8229600" cy="461665"/>
          </a:xfrm>
          <a:prstGeom prst="rect">
            <a:avLst/>
          </a:prstGeom>
          <a:noFill/>
        </p:spPr>
        <p:txBody>
          <a:bodyPr wrap="square" rtlCol="0">
            <a:spAutoFit/>
          </a:bodyPr>
          <a:lstStyle/>
          <a:p>
            <a:pPr>
              <a:buFont typeface="Arial" pitchFamily="34" charset="0"/>
              <a:buChar char="•"/>
            </a:pPr>
            <a:r>
              <a:rPr lang="en-US" sz="2400" dirty="0" smtClean="0"/>
              <a:t>   Architectural styles guide the organization.</a:t>
            </a:r>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Characteristics of Software Architecture </a:t>
            </a:r>
            <a:endParaRPr lang="en-US" sz="3200" b="1" dirty="0" smtClean="0">
              <a:solidFill>
                <a:schemeClr val="bg1"/>
              </a:solidFill>
              <a:latin typeface="Times New Roman" pitchFamily="18" charset="0"/>
              <a:cs typeface="Times New Roman" pitchFamily="18" charset="0"/>
            </a:endParaRPr>
          </a:p>
        </p:txBody>
      </p:sp>
      <p:sp>
        <p:nvSpPr>
          <p:cNvPr id="12" name="TextBox 11"/>
          <p:cNvSpPr txBox="1"/>
          <p:nvPr/>
        </p:nvSpPr>
        <p:spPr>
          <a:xfrm>
            <a:off x="304800" y="1314271"/>
            <a:ext cx="8534400" cy="1200329"/>
          </a:xfrm>
          <a:prstGeom prst="rect">
            <a:avLst/>
          </a:prstGeom>
          <a:noFill/>
        </p:spPr>
        <p:txBody>
          <a:bodyPr wrap="square" rtlCol="0">
            <a:spAutoFit/>
          </a:bodyPr>
          <a:lstStyle/>
          <a:p>
            <a:pPr algn="just"/>
            <a:r>
              <a:rPr lang="en-US" sz="2400" dirty="0" smtClean="0"/>
              <a:t>Architects separate architecture characteristics into broad categories depending upon operation, rarely appearing requirements, structure etc.</a:t>
            </a:r>
            <a:endParaRPr lang="en-US" sz="2400" dirty="0">
              <a:latin typeface="Times New Roman" pitchFamily="18" charset="0"/>
              <a:cs typeface="Times New Roman" pitchFamily="18" charset="0"/>
            </a:endParaRPr>
          </a:p>
        </p:txBody>
      </p:sp>
      <p:sp>
        <p:nvSpPr>
          <p:cNvPr id="13" name="TextBox 12"/>
          <p:cNvSpPr txBox="1"/>
          <p:nvPr/>
        </p:nvSpPr>
        <p:spPr>
          <a:xfrm>
            <a:off x="304800" y="2598003"/>
            <a:ext cx="8458200" cy="830997"/>
          </a:xfrm>
          <a:prstGeom prst="rect">
            <a:avLst/>
          </a:prstGeom>
          <a:noFill/>
        </p:spPr>
        <p:txBody>
          <a:bodyPr wrap="square" rtlCol="0">
            <a:spAutoFit/>
          </a:bodyPr>
          <a:lstStyle/>
          <a:p>
            <a:r>
              <a:rPr lang="en-US" sz="2400" dirty="0" smtClean="0"/>
              <a:t>Some important characteristics which are commonly considered are.</a:t>
            </a:r>
            <a:endParaRPr lang="en-US" sz="2400" dirty="0"/>
          </a:p>
        </p:txBody>
      </p:sp>
      <p:sp>
        <p:nvSpPr>
          <p:cNvPr id="14" name="TextBox 13"/>
          <p:cNvSpPr txBox="1"/>
          <p:nvPr/>
        </p:nvSpPr>
        <p:spPr>
          <a:xfrm>
            <a:off x="457200" y="3500735"/>
            <a:ext cx="8229600" cy="461665"/>
          </a:xfrm>
          <a:prstGeom prst="rect">
            <a:avLst/>
          </a:prstGeom>
          <a:noFill/>
        </p:spPr>
        <p:txBody>
          <a:bodyPr wrap="square" rtlCol="0">
            <a:spAutoFit/>
          </a:bodyPr>
          <a:lstStyle/>
          <a:p>
            <a:pPr marL="457200" indent="-457200">
              <a:buFont typeface="Wingdings" pitchFamily="2" charset="2"/>
              <a:buChar char="v"/>
            </a:pPr>
            <a:r>
              <a:rPr lang="en-US" sz="2400" b="1" dirty="0" smtClean="0"/>
              <a:t>Operational Architecture Characteristics</a:t>
            </a:r>
            <a:endParaRPr lang="en-US" sz="2400" dirty="0"/>
          </a:p>
        </p:txBody>
      </p:sp>
      <p:sp>
        <p:nvSpPr>
          <p:cNvPr id="16" name="TextBox 15"/>
          <p:cNvSpPr txBox="1"/>
          <p:nvPr/>
        </p:nvSpPr>
        <p:spPr>
          <a:xfrm>
            <a:off x="304800" y="4038600"/>
            <a:ext cx="8229600" cy="1938992"/>
          </a:xfrm>
          <a:prstGeom prst="rect">
            <a:avLst/>
          </a:prstGeom>
          <a:noFill/>
        </p:spPr>
        <p:txBody>
          <a:bodyPr wrap="square" rtlCol="0">
            <a:spAutoFit/>
          </a:bodyPr>
          <a:lstStyle/>
          <a:p>
            <a:pPr marL="914400" lvl="1" indent="-457200" fontAlgn="base">
              <a:buFont typeface="+mj-lt"/>
              <a:buAutoNum type="arabicPeriod"/>
            </a:pPr>
            <a:r>
              <a:rPr lang="en-US" sz="2400" dirty="0" smtClean="0"/>
              <a:t>Availability</a:t>
            </a:r>
          </a:p>
          <a:p>
            <a:pPr marL="914400" lvl="1" indent="-457200" fontAlgn="base">
              <a:buFont typeface="+mj-lt"/>
              <a:buAutoNum type="arabicPeriod"/>
            </a:pPr>
            <a:r>
              <a:rPr lang="en-US" sz="2400" dirty="0" smtClean="0"/>
              <a:t>Performance</a:t>
            </a:r>
          </a:p>
          <a:p>
            <a:pPr marL="914400" lvl="1" indent="-457200" fontAlgn="base">
              <a:buFont typeface="+mj-lt"/>
              <a:buAutoNum type="arabicPeriod"/>
            </a:pPr>
            <a:r>
              <a:rPr lang="en-US" sz="2400" dirty="0" smtClean="0"/>
              <a:t>Reliability</a:t>
            </a:r>
          </a:p>
          <a:p>
            <a:pPr marL="914400" lvl="1" indent="-457200" fontAlgn="base">
              <a:buFont typeface="+mj-lt"/>
              <a:buAutoNum type="arabicPeriod"/>
            </a:pPr>
            <a:r>
              <a:rPr lang="en-US" sz="2400" dirty="0" smtClean="0"/>
              <a:t>Low fault tolerance</a:t>
            </a:r>
          </a:p>
          <a:p>
            <a:pPr marL="914400" lvl="1" indent="-457200" fontAlgn="base">
              <a:buFont typeface="+mj-lt"/>
              <a:buAutoNum type="arabicPeriod"/>
            </a:pPr>
            <a:r>
              <a:rPr lang="en-US" sz="2400" dirty="0" smtClean="0"/>
              <a:t>Scalability</a:t>
            </a:r>
            <a:endParaRPr 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2" name="TextBox 11"/>
          <p:cNvSpPr txBox="1"/>
          <p:nvPr/>
        </p:nvSpPr>
        <p:spPr>
          <a:xfrm>
            <a:off x="304800" y="1143000"/>
            <a:ext cx="8534400" cy="461665"/>
          </a:xfrm>
          <a:prstGeom prst="rect">
            <a:avLst/>
          </a:prstGeom>
          <a:noFill/>
        </p:spPr>
        <p:txBody>
          <a:bodyPr wrap="square" rtlCol="0">
            <a:spAutoFit/>
          </a:bodyPr>
          <a:lstStyle/>
          <a:p>
            <a:pPr algn="just">
              <a:buFont typeface="Wingdings" pitchFamily="2" charset="2"/>
              <a:buChar char="v"/>
            </a:pPr>
            <a:r>
              <a:rPr lang="en-US" sz="2400" b="1" dirty="0" smtClean="0"/>
              <a:t> Structural Architecture Characteristics</a:t>
            </a:r>
            <a:endParaRPr lang="en-US" sz="2400" dirty="0">
              <a:latin typeface="Times New Roman" pitchFamily="18" charset="0"/>
              <a:cs typeface="Times New Roman" pitchFamily="18" charset="0"/>
            </a:endParaRPr>
          </a:p>
        </p:txBody>
      </p:sp>
      <p:sp>
        <p:nvSpPr>
          <p:cNvPr id="13" name="TextBox 12"/>
          <p:cNvSpPr txBox="1"/>
          <p:nvPr/>
        </p:nvSpPr>
        <p:spPr>
          <a:xfrm>
            <a:off x="609600" y="1676400"/>
            <a:ext cx="8458200" cy="1938992"/>
          </a:xfrm>
          <a:prstGeom prst="rect">
            <a:avLst/>
          </a:prstGeom>
          <a:noFill/>
        </p:spPr>
        <p:txBody>
          <a:bodyPr wrap="square" rtlCol="0">
            <a:spAutoFit/>
          </a:bodyPr>
          <a:lstStyle/>
          <a:p>
            <a:pPr marL="457200" indent="-457200" fontAlgn="base">
              <a:buFont typeface="+mj-lt"/>
              <a:buAutoNum type="arabicPeriod"/>
            </a:pPr>
            <a:r>
              <a:rPr lang="en-US" sz="2400" dirty="0" smtClean="0"/>
              <a:t>Configurability</a:t>
            </a:r>
          </a:p>
          <a:p>
            <a:pPr marL="457200" indent="-457200" fontAlgn="base">
              <a:buFont typeface="+mj-lt"/>
              <a:buAutoNum type="arabicPeriod"/>
            </a:pPr>
            <a:r>
              <a:rPr lang="en-US" sz="2400" dirty="0" smtClean="0"/>
              <a:t>Extensibility</a:t>
            </a:r>
          </a:p>
          <a:p>
            <a:pPr marL="457200" indent="-457200" fontAlgn="base">
              <a:buFont typeface="+mj-lt"/>
              <a:buAutoNum type="arabicPeriod"/>
            </a:pPr>
            <a:r>
              <a:rPr lang="en-US" sz="2400" dirty="0" smtClean="0"/>
              <a:t>Supportability</a:t>
            </a:r>
          </a:p>
          <a:p>
            <a:pPr marL="457200" indent="-457200" fontAlgn="base">
              <a:buFont typeface="+mj-lt"/>
              <a:buAutoNum type="arabicPeriod"/>
            </a:pPr>
            <a:r>
              <a:rPr lang="en-US" sz="2400" dirty="0" smtClean="0"/>
              <a:t>Portability</a:t>
            </a:r>
          </a:p>
          <a:p>
            <a:pPr marL="457200" indent="-457200" fontAlgn="base">
              <a:buFont typeface="+mj-lt"/>
              <a:buAutoNum type="arabicPeriod"/>
            </a:pPr>
            <a:r>
              <a:rPr lang="en-US" sz="2400" dirty="0" smtClean="0"/>
              <a:t>Maintainability</a:t>
            </a:r>
            <a:endParaRPr lang="en-US" sz="2400" dirty="0"/>
          </a:p>
        </p:txBody>
      </p:sp>
      <p:sp>
        <p:nvSpPr>
          <p:cNvPr id="14" name="TextBox 13"/>
          <p:cNvSpPr txBox="1"/>
          <p:nvPr/>
        </p:nvSpPr>
        <p:spPr>
          <a:xfrm>
            <a:off x="304800" y="3881735"/>
            <a:ext cx="8229600" cy="461665"/>
          </a:xfrm>
          <a:prstGeom prst="rect">
            <a:avLst/>
          </a:prstGeom>
          <a:noFill/>
        </p:spPr>
        <p:txBody>
          <a:bodyPr wrap="square" rtlCol="0">
            <a:spAutoFit/>
          </a:bodyPr>
          <a:lstStyle/>
          <a:p>
            <a:pPr marL="457200" indent="-457200">
              <a:buFont typeface="Wingdings" pitchFamily="2" charset="2"/>
              <a:buChar char="v"/>
            </a:pPr>
            <a:r>
              <a:rPr lang="en-US" sz="2400" b="1" dirty="0" smtClean="0"/>
              <a:t>Cross-Cutting Architecture Characteristics</a:t>
            </a:r>
            <a:endParaRPr lang="en-US" sz="2400" dirty="0"/>
          </a:p>
        </p:txBody>
      </p:sp>
      <p:sp>
        <p:nvSpPr>
          <p:cNvPr id="16" name="TextBox 15"/>
          <p:cNvSpPr txBox="1"/>
          <p:nvPr/>
        </p:nvSpPr>
        <p:spPr>
          <a:xfrm>
            <a:off x="152400" y="4385608"/>
            <a:ext cx="8229600" cy="1938992"/>
          </a:xfrm>
          <a:prstGeom prst="rect">
            <a:avLst/>
          </a:prstGeom>
          <a:noFill/>
        </p:spPr>
        <p:txBody>
          <a:bodyPr wrap="square" rtlCol="0">
            <a:spAutoFit/>
          </a:bodyPr>
          <a:lstStyle/>
          <a:p>
            <a:pPr marL="914400" lvl="1" indent="-457200" fontAlgn="base">
              <a:buFont typeface="+mj-lt"/>
              <a:buAutoNum type="arabicPeriod"/>
            </a:pPr>
            <a:r>
              <a:rPr lang="en-US" sz="2400" dirty="0" smtClean="0"/>
              <a:t>Availability</a:t>
            </a:r>
          </a:p>
          <a:p>
            <a:pPr marL="914400" lvl="1" indent="-457200" fontAlgn="base">
              <a:buFont typeface="+mj-lt"/>
              <a:buAutoNum type="arabicPeriod"/>
            </a:pPr>
            <a:r>
              <a:rPr lang="en-US" sz="2400" dirty="0" smtClean="0"/>
              <a:t>Performance</a:t>
            </a:r>
          </a:p>
          <a:p>
            <a:pPr marL="914400" lvl="1" indent="-457200" fontAlgn="base">
              <a:buFont typeface="+mj-lt"/>
              <a:buAutoNum type="arabicPeriod"/>
            </a:pPr>
            <a:r>
              <a:rPr lang="en-US" sz="2400" dirty="0" smtClean="0"/>
              <a:t>Reliability</a:t>
            </a:r>
          </a:p>
          <a:p>
            <a:pPr marL="914400" lvl="1" indent="-457200" fontAlgn="base">
              <a:buFont typeface="+mj-lt"/>
              <a:buAutoNum type="arabicPeriod"/>
            </a:pPr>
            <a:r>
              <a:rPr lang="en-US" sz="2400" dirty="0" smtClean="0"/>
              <a:t>Low fault tolerance</a:t>
            </a:r>
          </a:p>
          <a:p>
            <a:pPr marL="914400" lvl="1" indent="-457200" fontAlgn="base">
              <a:buFont typeface="+mj-lt"/>
              <a:buAutoNum type="arabicPeriod"/>
            </a:pPr>
            <a:r>
              <a:rPr lang="en-US" sz="2400" dirty="0" smtClean="0"/>
              <a:t>Scalability</a:t>
            </a:r>
            <a:endParaRPr 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2" name="TextBox 11"/>
          <p:cNvSpPr txBox="1"/>
          <p:nvPr/>
        </p:nvSpPr>
        <p:spPr>
          <a:xfrm>
            <a:off x="304800" y="1143000"/>
            <a:ext cx="8534400" cy="461665"/>
          </a:xfrm>
          <a:prstGeom prst="rect">
            <a:avLst/>
          </a:prstGeom>
          <a:noFill/>
        </p:spPr>
        <p:txBody>
          <a:bodyPr wrap="square" rtlCol="0">
            <a:spAutoFit/>
          </a:bodyPr>
          <a:lstStyle/>
          <a:p>
            <a:pPr algn="just"/>
            <a:r>
              <a:rPr lang="en-US" sz="2400" b="1" dirty="0" smtClean="0"/>
              <a:t>SOLID principles of Software architecture</a:t>
            </a:r>
            <a:endParaRPr lang="en-US" sz="2400" dirty="0">
              <a:latin typeface="Times New Roman" pitchFamily="18" charset="0"/>
              <a:cs typeface="Times New Roman" pitchFamily="18" charset="0"/>
            </a:endParaRPr>
          </a:p>
        </p:txBody>
      </p:sp>
      <p:sp>
        <p:nvSpPr>
          <p:cNvPr id="13" name="TextBox 12"/>
          <p:cNvSpPr txBox="1"/>
          <p:nvPr/>
        </p:nvSpPr>
        <p:spPr>
          <a:xfrm>
            <a:off x="533400" y="1676400"/>
            <a:ext cx="8382000" cy="830997"/>
          </a:xfrm>
          <a:prstGeom prst="rect">
            <a:avLst/>
          </a:prstGeom>
          <a:noFill/>
        </p:spPr>
        <p:txBody>
          <a:bodyPr wrap="square" rtlCol="0">
            <a:spAutoFit/>
          </a:bodyPr>
          <a:lstStyle/>
          <a:p>
            <a:pPr marL="457200" indent="-457200" algn="just" fontAlgn="base">
              <a:buFont typeface="Arial" pitchFamily="34" charset="0"/>
              <a:buChar char="•"/>
            </a:pPr>
            <a:r>
              <a:rPr lang="en-US" sz="2400" dirty="0" smtClean="0"/>
              <a:t>Each character of the word </a:t>
            </a:r>
            <a:r>
              <a:rPr lang="en-US" sz="2400" i="1" dirty="0" smtClean="0"/>
              <a:t>SOLID </a:t>
            </a:r>
            <a:r>
              <a:rPr lang="en-US" sz="2400" dirty="0" smtClean="0"/>
              <a:t>defines one principle of software architecture</a:t>
            </a:r>
            <a:endParaRPr lang="en-US" sz="2400" dirty="0"/>
          </a:p>
        </p:txBody>
      </p:sp>
      <p:sp>
        <p:nvSpPr>
          <p:cNvPr id="15" name="TextBox 14"/>
          <p:cNvSpPr txBox="1"/>
          <p:nvPr/>
        </p:nvSpPr>
        <p:spPr>
          <a:xfrm>
            <a:off x="609600" y="2521803"/>
            <a:ext cx="7848600" cy="830997"/>
          </a:xfrm>
          <a:prstGeom prst="rect">
            <a:avLst/>
          </a:prstGeom>
          <a:noFill/>
        </p:spPr>
        <p:txBody>
          <a:bodyPr wrap="square" rtlCol="0">
            <a:spAutoFit/>
          </a:bodyPr>
          <a:lstStyle/>
          <a:p>
            <a:pPr>
              <a:buFont typeface="Arial" pitchFamily="34" charset="0"/>
              <a:buChar char="•"/>
            </a:pPr>
            <a:r>
              <a:rPr lang="en-US" sz="2400" dirty="0" smtClean="0">
                <a:latin typeface="Times New Roman" pitchFamily="18" charset="0"/>
                <a:cs typeface="Times New Roman" pitchFamily="18" charset="0"/>
              </a:rPr>
              <a:t>   This SOLID principle is followed to avoid product strategy     mistakes</a:t>
            </a:r>
            <a:endParaRPr lang="en-US" sz="2400" dirty="0">
              <a:latin typeface="Times New Roman" pitchFamily="18" charset="0"/>
              <a:cs typeface="Times New Roman" pitchFamily="18" charset="0"/>
            </a:endParaRPr>
          </a:p>
        </p:txBody>
      </p:sp>
      <p:sp>
        <p:nvSpPr>
          <p:cNvPr id="17" name="TextBox 16"/>
          <p:cNvSpPr txBox="1"/>
          <p:nvPr/>
        </p:nvSpPr>
        <p:spPr>
          <a:xfrm>
            <a:off x="609600" y="3360003"/>
            <a:ext cx="7848600" cy="830997"/>
          </a:xfrm>
          <a:prstGeom prst="rect">
            <a:avLst/>
          </a:prstGeom>
          <a:noFill/>
        </p:spPr>
        <p:txBody>
          <a:bodyPr wrap="square" rtlCol="0">
            <a:spAutoFit/>
          </a:bodyPr>
          <a:lstStyle/>
          <a:p>
            <a:pPr>
              <a:buFont typeface="Arial" pitchFamily="34" charset="0"/>
              <a:buChar char="•"/>
            </a:pPr>
            <a:r>
              <a:rPr lang="en-US" sz="2400" dirty="0" smtClean="0"/>
              <a:t>   A software architecture must adhere to SOLID principle to avoid any architectural or developmental failure.</a:t>
            </a:r>
            <a:endParaRPr lang="en-US" sz="2400" dirty="0">
              <a:latin typeface="Times New Roman" pitchFamily="18" charset="0"/>
              <a:cs typeface="Times New Roman" pitchFamily="18" charset="0"/>
            </a:endParaRPr>
          </a:p>
        </p:txBody>
      </p:sp>
      <p:sp>
        <p:nvSpPr>
          <p:cNvPr id="18" name="TextBox 17"/>
          <p:cNvSpPr txBox="1"/>
          <p:nvPr/>
        </p:nvSpPr>
        <p:spPr>
          <a:xfrm>
            <a:off x="609600" y="4267200"/>
            <a:ext cx="3429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1. Single Responsibility</a:t>
            </a:r>
            <a:endParaRPr lang="en-US" sz="2400" dirty="0">
              <a:latin typeface="Times New Roman" pitchFamily="18" charset="0"/>
              <a:cs typeface="Times New Roman" pitchFamily="18" charset="0"/>
            </a:endParaRPr>
          </a:p>
        </p:txBody>
      </p:sp>
      <p:sp>
        <p:nvSpPr>
          <p:cNvPr id="19" name="TextBox 18"/>
          <p:cNvSpPr txBox="1"/>
          <p:nvPr/>
        </p:nvSpPr>
        <p:spPr>
          <a:xfrm>
            <a:off x="762000" y="4800600"/>
            <a:ext cx="6400800" cy="461665"/>
          </a:xfrm>
          <a:prstGeom prst="rect">
            <a:avLst/>
          </a:prstGeom>
          <a:noFill/>
        </p:spPr>
        <p:txBody>
          <a:bodyPr wrap="square" rtlCol="0">
            <a:spAutoFit/>
          </a:bodyPr>
          <a:lstStyle/>
          <a:p>
            <a:r>
              <a:rPr lang="en-US" sz="2400" dirty="0" smtClean="0"/>
              <a:t>- Each services should have a single objective.</a:t>
            </a:r>
            <a:endParaRPr lang="en-US" sz="2400" dirty="0"/>
          </a:p>
        </p:txBody>
      </p:sp>
      <p:sp>
        <p:nvSpPr>
          <p:cNvPr id="20" name="TextBox 19"/>
          <p:cNvSpPr txBox="1"/>
          <p:nvPr/>
        </p:nvSpPr>
        <p:spPr>
          <a:xfrm>
            <a:off x="685800" y="5334000"/>
            <a:ext cx="57150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2. Open-Closed Principle</a:t>
            </a:r>
            <a:endParaRPr lang="en-US" sz="2400" dirty="0">
              <a:latin typeface="Times New Roman" pitchFamily="18" charset="0"/>
              <a:cs typeface="Times New Roman" pitchFamily="18" charset="0"/>
            </a:endParaRPr>
          </a:p>
        </p:txBody>
      </p:sp>
      <p:sp>
        <p:nvSpPr>
          <p:cNvPr id="21" name="TextBox 20"/>
          <p:cNvSpPr txBox="1"/>
          <p:nvPr/>
        </p:nvSpPr>
        <p:spPr>
          <a:xfrm>
            <a:off x="838200" y="5939135"/>
            <a:ext cx="7848600" cy="461665"/>
          </a:xfrm>
          <a:prstGeom prst="rect">
            <a:avLst/>
          </a:prstGeom>
          <a:noFill/>
        </p:spPr>
        <p:txBody>
          <a:bodyPr wrap="square" rtlCol="0">
            <a:spAutoFit/>
          </a:bodyPr>
          <a:lstStyle/>
          <a:p>
            <a:r>
              <a:rPr lang="en-US" sz="2400" dirty="0" smtClean="0"/>
              <a:t>- Software modules should be independent and expandable.</a:t>
            </a:r>
            <a:endParaRPr lang="en-US" sz="24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2" name="TextBox 11"/>
          <p:cNvSpPr txBox="1"/>
          <p:nvPr/>
        </p:nvSpPr>
        <p:spPr>
          <a:xfrm>
            <a:off x="304800" y="1143000"/>
            <a:ext cx="8534400" cy="461665"/>
          </a:xfrm>
          <a:prstGeom prst="rect">
            <a:avLst/>
          </a:prstGeom>
          <a:noFill/>
        </p:spPr>
        <p:txBody>
          <a:bodyPr wrap="square" rtlCol="0">
            <a:spAutoFit/>
          </a:bodyPr>
          <a:lstStyle/>
          <a:p>
            <a:pPr algn="just"/>
            <a:r>
              <a:rPr lang="en-US" sz="2400" b="1" dirty="0" smtClean="0"/>
              <a:t>3. Liskov Substitution Principle</a:t>
            </a:r>
            <a:endParaRPr lang="en-US" sz="2400" dirty="0">
              <a:latin typeface="Times New Roman" pitchFamily="18" charset="0"/>
              <a:cs typeface="Times New Roman" pitchFamily="18" charset="0"/>
            </a:endParaRPr>
          </a:p>
        </p:txBody>
      </p:sp>
      <p:sp>
        <p:nvSpPr>
          <p:cNvPr id="13" name="TextBox 12"/>
          <p:cNvSpPr txBox="1"/>
          <p:nvPr/>
        </p:nvSpPr>
        <p:spPr>
          <a:xfrm>
            <a:off x="533400" y="1676400"/>
            <a:ext cx="7924800" cy="830997"/>
          </a:xfrm>
          <a:prstGeom prst="rect">
            <a:avLst/>
          </a:prstGeom>
          <a:noFill/>
        </p:spPr>
        <p:txBody>
          <a:bodyPr wrap="square" rtlCol="0">
            <a:spAutoFit/>
          </a:bodyPr>
          <a:lstStyle/>
          <a:p>
            <a:pPr marL="457200" indent="-457200" algn="just" fontAlgn="base"/>
            <a:r>
              <a:rPr lang="en-US" sz="2400" dirty="0" smtClean="0"/>
              <a:t>- Independent services should be able to communicate and substitute each other.</a:t>
            </a:r>
            <a:endParaRPr lang="en-US" sz="2400" dirty="0"/>
          </a:p>
        </p:txBody>
      </p:sp>
      <p:sp>
        <p:nvSpPr>
          <p:cNvPr id="15" name="TextBox 14"/>
          <p:cNvSpPr txBox="1"/>
          <p:nvPr/>
        </p:nvSpPr>
        <p:spPr>
          <a:xfrm>
            <a:off x="381000" y="2521803"/>
            <a:ext cx="7848600" cy="461665"/>
          </a:xfrm>
          <a:prstGeom prst="rect">
            <a:avLst/>
          </a:prstGeom>
          <a:noFill/>
        </p:spPr>
        <p:txBody>
          <a:bodyPr wrap="square" rtlCol="0">
            <a:spAutoFit/>
          </a:bodyPr>
          <a:lstStyle/>
          <a:p>
            <a:r>
              <a:rPr lang="en-US" sz="2400" b="1" dirty="0" smtClean="0"/>
              <a:t>4. Interface Segregation Principle </a:t>
            </a:r>
            <a:endParaRPr lang="en-US" sz="2400" dirty="0">
              <a:latin typeface="Times New Roman" pitchFamily="18" charset="0"/>
              <a:cs typeface="Times New Roman" pitchFamily="18" charset="0"/>
            </a:endParaRPr>
          </a:p>
        </p:txBody>
      </p:sp>
      <p:sp>
        <p:nvSpPr>
          <p:cNvPr id="17" name="TextBox 16"/>
          <p:cNvSpPr txBox="1"/>
          <p:nvPr/>
        </p:nvSpPr>
        <p:spPr>
          <a:xfrm>
            <a:off x="609600" y="3124200"/>
            <a:ext cx="7848600" cy="830997"/>
          </a:xfrm>
          <a:prstGeom prst="rect">
            <a:avLst/>
          </a:prstGeom>
          <a:noFill/>
        </p:spPr>
        <p:txBody>
          <a:bodyPr wrap="square" rtlCol="0">
            <a:spAutoFit/>
          </a:bodyPr>
          <a:lstStyle/>
          <a:p>
            <a:r>
              <a:rPr lang="en-US" sz="2400" dirty="0" smtClean="0"/>
              <a:t>- Software should be divided into such micro-services there should not be any redundancies.</a:t>
            </a:r>
            <a:endParaRPr lang="en-US" sz="2400" dirty="0">
              <a:latin typeface="Times New Roman" pitchFamily="18" charset="0"/>
              <a:cs typeface="Times New Roman" pitchFamily="18" charset="0"/>
            </a:endParaRPr>
          </a:p>
        </p:txBody>
      </p:sp>
      <p:sp>
        <p:nvSpPr>
          <p:cNvPr id="18" name="TextBox 17"/>
          <p:cNvSpPr txBox="1"/>
          <p:nvPr/>
        </p:nvSpPr>
        <p:spPr>
          <a:xfrm>
            <a:off x="381000" y="4186535"/>
            <a:ext cx="5029200" cy="461665"/>
          </a:xfrm>
          <a:prstGeom prst="rect">
            <a:avLst/>
          </a:prstGeom>
          <a:noFill/>
        </p:spPr>
        <p:txBody>
          <a:bodyPr wrap="square" rtlCol="0">
            <a:spAutoFit/>
          </a:bodyPr>
          <a:lstStyle/>
          <a:p>
            <a:r>
              <a:rPr lang="en-US" sz="2400" b="1" dirty="0" smtClean="0"/>
              <a:t>5. Dependency Inversion Principle</a:t>
            </a:r>
            <a:endParaRPr lang="en-US" sz="2400" dirty="0">
              <a:latin typeface="Times New Roman" pitchFamily="18" charset="0"/>
              <a:cs typeface="Times New Roman" pitchFamily="18" charset="0"/>
            </a:endParaRPr>
          </a:p>
        </p:txBody>
      </p:sp>
      <p:sp>
        <p:nvSpPr>
          <p:cNvPr id="19" name="TextBox 18"/>
          <p:cNvSpPr txBox="1"/>
          <p:nvPr/>
        </p:nvSpPr>
        <p:spPr>
          <a:xfrm>
            <a:off x="609600" y="4667071"/>
            <a:ext cx="8077200" cy="1200329"/>
          </a:xfrm>
          <a:prstGeom prst="rect">
            <a:avLst/>
          </a:prstGeom>
          <a:noFill/>
        </p:spPr>
        <p:txBody>
          <a:bodyPr wrap="square" rtlCol="0">
            <a:spAutoFit/>
          </a:bodyPr>
          <a:lstStyle/>
          <a:p>
            <a:r>
              <a:rPr lang="en-US" sz="2400" dirty="0" smtClean="0"/>
              <a:t>- Higher-levels modules should not be depending on low-lower-level modules and changes in higher level will not affect to lower level.</a:t>
            </a:r>
            <a:endParaRPr lang="en-US" sz="2400" dirty="0"/>
          </a:p>
        </p:txBody>
      </p:sp>
      <p:sp>
        <p:nvSpPr>
          <p:cNvPr id="16" name="TextBox 15"/>
          <p:cNvSpPr txBox="1"/>
          <p:nvPr/>
        </p:nvSpPr>
        <p:spPr>
          <a:xfrm>
            <a:off x="609600" y="6096000"/>
            <a:ext cx="7010400" cy="369332"/>
          </a:xfrm>
          <a:prstGeom prst="rect">
            <a:avLst/>
          </a:prstGeom>
          <a:noFill/>
        </p:spPr>
        <p:txBody>
          <a:bodyPr wrap="square" rtlCol="0">
            <a:spAutoFit/>
          </a:bodyPr>
          <a:lstStyle/>
          <a:p>
            <a:r>
              <a:rPr lang="en-US" dirty="0" smtClean="0"/>
              <a:t>Solid Principle - https://www.youtube.com/watch?v=yxf2spbpTSw</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Procedural Design</a:t>
            </a:r>
          </a:p>
        </p:txBody>
      </p:sp>
      <p:sp>
        <p:nvSpPr>
          <p:cNvPr id="12" name="TextBox 11"/>
          <p:cNvSpPr txBox="1"/>
          <p:nvPr/>
        </p:nvSpPr>
        <p:spPr>
          <a:xfrm>
            <a:off x="304800" y="1143000"/>
            <a:ext cx="8534400" cy="830997"/>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The objective in procedural design is to transform structural components into a procedural description of the software.</a:t>
            </a:r>
            <a:endParaRPr lang="en-US" sz="2400" dirty="0">
              <a:latin typeface="Times New Roman" pitchFamily="18" charset="0"/>
              <a:cs typeface="Times New Roman" pitchFamily="18" charset="0"/>
            </a:endParaRPr>
          </a:p>
        </p:txBody>
      </p:sp>
      <p:sp>
        <p:nvSpPr>
          <p:cNvPr id="15" name="TextBox 14"/>
          <p:cNvSpPr txBox="1"/>
          <p:nvPr/>
        </p:nvSpPr>
        <p:spPr>
          <a:xfrm>
            <a:off x="304800" y="1905000"/>
            <a:ext cx="7848600" cy="1200329"/>
          </a:xfrm>
          <a:prstGeom prst="rect">
            <a:avLst/>
          </a:prstGeom>
          <a:noFill/>
        </p:spPr>
        <p:txBody>
          <a:bodyPr wrap="square" rtlCol="0">
            <a:spAutoFit/>
          </a:bodyPr>
          <a:lstStyle/>
          <a:p>
            <a:pPr algn="just"/>
            <a:r>
              <a:rPr lang="en-US" sz="2400" dirty="0" smtClean="0"/>
              <a:t>The step occurs after the data and program structures have been established, i.e. after architectural design. Procedural details can be represented in different ways:</a:t>
            </a:r>
            <a:endParaRPr lang="en-US" sz="2400" dirty="0">
              <a:latin typeface="Times New Roman" pitchFamily="18" charset="0"/>
              <a:cs typeface="Times New Roman" pitchFamily="18" charset="0"/>
            </a:endParaRPr>
          </a:p>
        </p:txBody>
      </p:sp>
      <p:sp>
        <p:nvSpPr>
          <p:cNvPr id="17" name="TextBox 16"/>
          <p:cNvSpPr txBox="1"/>
          <p:nvPr/>
        </p:nvSpPr>
        <p:spPr>
          <a:xfrm>
            <a:off x="381000" y="3124200"/>
            <a:ext cx="7848600" cy="461665"/>
          </a:xfrm>
          <a:prstGeom prst="rect">
            <a:avLst/>
          </a:prstGeom>
          <a:noFill/>
        </p:spPr>
        <p:txBody>
          <a:bodyPr wrap="square" rtlCol="0">
            <a:spAutoFit/>
          </a:bodyPr>
          <a:lstStyle/>
          <a:p>
            <a:r>
              <a:rPr lang="en-US" sz="2400" b="1" dirty="0" smtClean="0"/>
              <a:t>1. Graphical Design Notation:</a:t>
            </a:r>
            <a:endParaRPr lang="en-US" sz="2400" dirty="0">
              <a:latin typeface="Times New Roman" pitchFamily="18" charset="0"/>
              <a:cs typeface="Times New Roman" pitchFamily="18" charset="0"/>
            </a:endParaRPr>
          </a:p>
        </p:txBody>
      </p:sp>
      <p:sp>
        <p:nvSpPr>
          <p:cNvPr id="18" name="TextBox 17"/>
          <p:cNvSpPr txBox="1"/>
          <p:nvPr/>
        </p:nvSpPr>
        <p:spPr>
          <a:xfrm>
            <a:off x="381000" y="3570744"/>
            <a:ext cx="8534400" cy="2677656"/>
          </a:xfrm>
          <a:prstGeom prst="rect">
            <a:avLst/>
          </a:prstGeom>
          <a:noFill/>
        </p:spPr>
        <p:txBody>
          <a:bodyPr wrap="square" rtlCol="0">
            <a:spAutoFit/>
          </a:bodyPr>
          <a:lstStyle/>
          <a:p>
            <a:r>
              <a:rPr lang="en-US" sz="2400" dirty="0" smtClean="0"/>
              <a:t>The most widely used notation is the flowchart. Some notation used in flowcharts are:</a:t>
            </a:r>
            <a:br>
              <a:rPr lang="en-US" sz="2400" dirty="0" smtClean="0"/>
            </a:br>
            <a:r>
              <a:rPr lang="en-US" sz="2400" b="1" dirty="0" smtClean="0"/>
              <a:t>(</a:t>
            </a:r>
            <a:r>
              <a:rPr lang="en-US" sz="2400" b="1" dirty="0" err="1" smtClean="0"/>
              <a:t>i</a:t>
            </a:r>
            <a:r>
              <a:rPr lang="en-US" sz="2400" b="1" dirty="0" smtClean="0"/>
              <a:t>)</a:t>
            </a:r>
            <a:r>
              <a:rPr lang="en-US" sz="2400" dirty="0" smtClean="0"/>
              <a:t> Boxes to indicate processing steps.</a:t>
            </a:r>
            <a:br>
              <a:rPr lang="en-US" sz="2400" dirty="0" smtClean="0"/>
            </a:br>
            <a:r>
              <a:rPr lang="en-US" sz="2400" b="1" dirty="0" smtClean="0"/>
              <a:t>(ii)</a:t>
            </a:r>
            <a:r>
              <a:rPr lang="en-US" sz="2400" dirty="0" smtClean="0"/>
              <a:t> Diamond to indicate logical condition.</a:t>
            </a:r>
            <a:br>
              <a:rPr lang="en-US" sz="2400" dirty="0" smtClean="0"/>
            </a:br>
            <a:r>
              <a:rPr lang="en-US" sz="2400" b="1" dirty="0" smtClean="0"/>
              <a:t>(iii)</a:t>
            </a:r>
            <a:r>
              <a:rPr lang="en-US" sz="2400" dirty="0" smtClean="0"/>
              <a:t> Arrows to indicate flow of control.</a:t>
            </a:r>
            <a:br>
              <a:rPr lang="en-US" sz="2400" dirty="0" smtClean="0"/>
            </a:br>
            <a:r>
              <a:rPr lang="en-US" sz="2400" b="1" dirty="0" smtClean="0"/>
              <a:t>(iv)</a:t>
            </a:r>
            <a:r>
              <a:rPr lang="en-US" sz="2400" dirty="0" smtClean="0"/>
              <a:t> Two boxes connected by a line of control will indicate a Sequence.</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Graphical-Design-Notation-www.allbca.com.jpg"/>
          <p:cNvPicPr>
            <a:picLocks noChangeAspect="1"/>
          </p:cNvPicPr>
          <p:nvPr/>
        </p:nvPicPr>
        <p:blipFill>
          <a:blip r:embed="rId2"/>
          <a:stretch>
            <a:fillRect/>
          </a:stretch>
        </p:blipFill>
        <p:spPr>
          <a:xfrm>
            <a:off x="0" y="1066800"/>
            <a:ext cx="9144000" cy="5562600"/>
          </a:xfrm>
          <a:prstGeom prst="rect">
            <a:avLst/>
          </a:prstGeom>
        </p:spPr>
      </p:pic>
      <p:sp>
        <p:nvSpPr>
          <p:cNvPr id="16" name="object 4"/>
          <p:cNvSpPr/>
          <p:nvPr/>
        </p:nvSpPr>
        <p:spPr>
          <a:xfrm>
            <a:off x="0" y="228600"/>
            <a:ext cx="9144000" cy="764759"/>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sp>
        <p:nvSpPr>
          <p:cNvPr id="19" name="TextBox 18"/>
          <p:cNvSpPr txBox="1"/>
          <p:nvPr/>
        </p:nvSpPr>
        <p:spPr>
          <a:xfrm>
            <a:off x="304800" y="304800"/>
            <a:ext cx="4419600" cy="584775"/>
          </a:xfrm>
          <a:prstGeom prst="rect">
            <a:avLst/>
          </a:prstGeom>
          <a:noFill/>
        </p:spPr>
        <p:txBody>
          <a:bodyPr wrap="square" rtlCol="0">
            <a:spAutoFit/>
          </a:bodyPr>
          <a:lstStyle/>
          <a:p>
            <a:r>
              <a:rPr lang="en-US" sz="3200" b="1" dirty="0" smtClean="0">
                <a:solidFill>
                  <a:schemeClr val="bg1"/>
                </a:solidFill>
                <a:latin typeface="Times New Roman" pitchFamily="18" charset="0"/>
                <a:cs typeface="Times New Roman" pitchFamily="18" charset="0"/>
              </a:rPr>
              <a:t>Cont..</a:t>
            </a:r>
            <a:endParaRPr lang="en-US" sz="3200" b="1"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2" name="TextBox 11"/>
          <p:cNvSpPr txBox="1"/>
          <p:nvPr/>
        </p:nvSpPr>
        <p:spPr>
          <a:xfrm>
            <a:off x="304800" y="1143000"/>
            <a:ext cx="8534400" cy="461665"/>
          </a:xfrm>
          <a:prstGeom prst="rect">
            <a:avLst/>
          </a:prstGeom>
          <a:noFill/>
        </p:spPr>
        <p:txBody>
          <a:bodyPr wrap="square" rtlCol="0">
            <a:spAutoFit/>
          </a:bodyPr>
          <a:lstStyle/>
          <a:p>
            <a:pPr algn="just"/>
            <a:r>
              <a:rPr lang="en-US" sz="2400" b="1" dirty="0" smtClean="0"/>
              <a:t>2. Tabular Design Notation:</a:t>
            </a:r>
            <a:endParaRPr lang="en-US" sz="2400" dirty="0">
              <a:latin typeface="Times New Roman" pitchFamily="18" charset="0"/>
              <a:cs typeface="Times New Roman" pitchFamily="18" charset="0"/>
            </a:endParaRPr>
          </a:p>
        </p:txBody>
      </p:sp>
      <p:sp>
        <p:nvSpPr>
          <p:cNvPr id="15" name="TextBox 14"/>
          <p:cNvSpPr txBox="1"/>
          <p:nvPr/>
        </p:nvSpPr>
        <p:spPr>
          <a:xfrm>
            <a:off x="304800" y="1600200"/>
            <a:ext cx="7848600" cy="1200329"/>
          </a:xfrm>
          <a:prstGeom prst="rect">
            <a:avLst/>
          </a:prstGeom>
          <a:noFill/>
        </p:spPr>
        <p:txBody>
          <a:bodyPr wrap="square" rtlCol="0">
            <a:spAutoFit/>
          </a:bodyPr>
          <a:lstStyle/>
          <a:p>
            <a:pPr algn="just"/>
            <a:r>
              <a:rPr lang="en-US" sz="2400" b="1" dirty="0" smtClean="0"/>
              <a:t>(</a:t>
            </a:r>
            <a:r>
              <a:rPr lang="en-US" sz="2400" b="1" dirty="0" err="1" smtClean="0"/>
              <a:t>i</a:t>
            </a:r>
            <a:r>
              <a:rPr lang="en-US" sz="2400" b="1" dirty="0" smtClean="0"/>
              <a:t>)</a:t>
            </a:r>
            <a:r>
              <a:rPr lang="en-US" sz="2400" dirty="0" smtClean="0"/>
              <a:t> Decision tables provide a notation that translates actions and conditions (described a processing narrative) into a tabular form.</a:t>
            </a:r>
            <a:endParaRPr lang="en-US" sz="2400" dirty="0">
              <a:latin typeface="Times New Roman" pitchFamily="18" charset="0"/>
              <a:cs typeface="Times New Roman" pitchFamily="18" charset="0"/>
            </a:endParaRPr>
          </a:p>
        </p:txBody>
      </p:sp>
      <p:pic>
        <p:nvPicPr>
          <p:cNvPr id="14" name="Picture 13" descr="Tabular-Design-Notation-www.allbca.com.jpg"/>
          <p:cNvPicPr>
            <a:picLocks noChangeAspect="1"/>
          </p:cNvPicPr>
          <p:nvPr/>
        </p:nvPicPr>
        <p:blipFill>
          <a:blip r:embed="rId4"/>
          <a:stretch>
            <a:fillRect/>
          </a:stretch>
        </p:blipFill>
        <p:spPr>
          <a:xfrm>
            <a:off x="228600" y="2743200"/>
            <a:ext cx="8763000" cy="396240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Cont…</a:t>
            </a:r>
          </a:p>
        </p:txBody>
      </p:sp>
      <p:sp>
        <p:nvSpPr>
          <p:cNvPr id="12" name="TextBox 11"/>
          <p:cNvSpPr txBox="1"/>
          <p:nvPr/>
        </p:nvSpPr>
        <p:spPr>
          <a:xfrm>
            <a:off x="304800" y="1143000"/>
            <a:ext cx="8534400" cy="461665"/>
          </a:xfrm>
          <a:prstGeom prst="rect">
            <a:avLst/>
          </a:prstGeom>
          <a:noFill/>
        </p:spPr>
        <p:txBody>
          <a:bodyPr wrap="square" rtlCol="0">
            <a:spAutoFit/>
          </a:bodyPr>
          <a:lstStyle/>
          <a:p>
            <a:pPr algn="just"/>
            <a:r>
              <a:rPr lang="en-US" sz="2400" b="1" dirty="0" smtClean="0"/>
              <a:t>2. Tabular Design Notation:</a:t>
            </a:r>
            <a:endParaRPr lang="en-US" sz="2400" dirty="0">
              <a:latin typeface="Times New Roman" pitchFamily="18" charset="0"/>
              <a:cs typeface="Times New Roman" pitchFamily="18" charset="0"/>
            </a:endParaRPr>
          </a:p>
        </p:txBody>
      </p:sp>
      <p:sp>
        <p:nvSpPr>
          <p:cNvPr id="15" name="TextBox 14"/>
          <p:cNvSpPr txBox="1"/>
          <p:nvPr/>
        </p:nvSpPr>
        <p:spPr>
          <a:xfrm>
            <a:off x="304800" y="1654076"/>
            <a:ext cx="7848600" cy="2308324"/>
          </a:xfrm>
          <a:prstGeom prst="rect">
            <a:avLst/>
          </a:prstGeom>
          <a:noFill/>
        </p:spPr>
        <p:txBody>
          <a:bodyPr wrap="square" rtlCol="0">
            <a:spAutoFit/>
          </a:bodyPr>
          <a:lstStyle/>
          <a:p>
            <a:pPr algn="just"/>
            <a:r>
              <a:rPr lang="en-US" sz="2400" b="1" dirty="0" smtClean="0"/>
              <a:t>(ii)</a:t>
            </a:r>
            <a:r>
              <a:rPr lang="en-US" sz="2400" dirty="0" smtClean="0"/>
              <a:t> The upper left-hand section contains a list of all conditions. The lower left-hand section lists all actions that are possible based on the conditions. The right-hand sections form a matrix that indicates condition combinations and the corresponding actions that will occur for a specific combination.</a:t>
            </a:r>
            <a:endParaRPr lang="en-US" sz="2400" dirty="0">
              <a:latin typeface="Times New Roman" pitchFamily="18" charset="0"/>
              <a:cs typeface="Times New Roman" pitchFamily="18" charset="0"/>
            </a:endParaRPr>
          </a:p>
        </p:txBody>
      </p:sp>
      <p:sp>
        <p:nvSpPr>
          <p:cNvPr id="13" name="TextBox 12"/>
          <p:cNvSpPr txBox="1"/>
          <p:nvPr/>
        </p:nvSpPr>
        <p:spPr>
          <a:xfrm>
            <a:off x="381000" y="3984010"/>
            <a:ext cx="8153400" cy="2492990"/>
          </a:xfrm>
          <a:prstGeom prst="rect">
            <a:avLst/>
          </a:prstGeom>
          <a:noFill/>
        </p:spPr>
        <p:txBody>
          <a:bodyPr wrap="square" rtlCol="0">
            <a:spAutoFit/>
          </a:bodyPr>
          <a:lstStyle/>
          <a:p>
            <a:pPr algn="just"/>
            <a:r>
              <a:rPr lang="en-US" sz="2400" b="1" dirty="0" smtClean="0">
                <a:latin typeface="Times New Roman" pitchFamily="18" charset="0"/>
                <a:cs typeface="Times New Roman" pitchFamily="18" charset="0"/>
              </a:rPr>
              <a:t>3. Program Design Language:</a:t>
            </a:r>
            <a:r>
              <a:rPr lang="en-US" sz="2400" dirty="0" smtClean="0">
                <a:latin typeface="Times New Roman" pitchFamily="18" charset="0"/>
                <a:cs typeface="Times New Roman" pitchFamily="18" charset="0"/>
              </a:rPr>
              <a:t> It is a method designing and documenting methods and procedures in software. It is related to </a:t>
            </a:r>
            <a:r>
              <a:rPr lang="en-US" sz="2400" dirty="0" err="1" smtClean="0">
                <a:latin typeface="Times New Roman" pitchFamily="18" charset="0"/>
                <a:cs typeface="Times New Roman" pitchFamily="18" charset="0"/>
              </a:rPr>
              <a:t>pseudocode</a:t>
            </a:r>
            <a:r>
              <a:rPr lang="en-US" sz="2400" dirty="0" smtClean="0">
                <a:latin typeface="Times New Roman" pitchFamily="18" charset="0"/>
                <a:cs typeface="Times New Roman" pitchFamily="18" charset="0"/>
              </a:rPr>
              <a:t>, but unlike </a:t>
            </a:r>
            <a:r>
              <a:rPr lang="en-US" sz="2400" dirty="0" err="1" smtClean="0">
                <a:latin typeface="Times New Roman" pitchFamily="18" charset="0"/>
                <a:cs typeface="Times New Roman" pitchFamily="18" charset="0"/>
              </a:rPr>
              <a:t>pseudocode</a:t>
            </a:r>
            <a:r>
              <a:rPr lang="en-US" sz="2400" dirty="0" smtClean="0">
                <a:latin typeface="Times New Roman" pitchFamily="18" charset="0"/>
                <a:cs typeface="Times New Roman" pitchFamily="18" charset="0"/>
              </a:rPr>
              <a:t>, it is written in plain language without any terms that could suggest the use of any programming language or library.</a:t>
            </a:r>
          </a:p>
          <a:p>
            <a:pPr algn="just"/>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5" y="634425"/>
            <a:ext cx="1460656" cy="584775"/>
          </a:xfrm>
          <a:prstGeom prst="rect">
            <a:avLst/>
          </a:prstGeom>
        </p:spPr>
        <p:txBody>
          <a:bodyPr wrap="none">
            <a:spAutoFit/>
          </a:bodyPr>
          <a:lstStyle/>
          <a:p>
            <a:pPr fontAlgn="base"/>
            <a:r>
              <a:rPr lang="en-US" sz="3200" b="1" dirty="0" smtClean="0">
                <a:solidFill>
                  <a:schemeClr val="bg1"/>
                </a:solidFill>
                <a:latin typeface="Times New Roman" pitchFamily="18" charset="0"/>
                <a:cs typeface="Times New Roman" pitchFamily="18" charset="0"/>
              </a:rPr>
              <a:t>Cont…</a:t>
            </a:r>
            <a:endParaRPr lang="en-US" sz="3200" b="1" dirty="0">
              <a:solidFill>
                <a:schemeClr val="bg1"/>
              </a:solidFill>
              <a:latin typeface="Times New Roman" pitchFamily="18" charset="0"/>
              <a:cs typeface="Times New Roman" pitchFamily="18" charset="0"/>
            </a:endParaRPr>
          </a:p>
        </p:txBody>
      </p:sp>
      <p:sp>
        <p:nvSpPr>
          <p:cNvPr id="12" name="TextBox 11"/>
          <p:cNvSpPr txBox="1"/>
          <p:nvPr/>
        </p:nvSpPr>
        <p:spPr>
          <a:xfrm>
            <a:off x="304800" y="1447800"/>
            <a:ext cx="8534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There are many concepts of software design and some of them are given </a:t>
            </a:r>
            <a:r>
              <a:rPr lang="en-US" sz="2400" dirty="0" smtClean="0">
                <a:latin typeface="Times New Roman" pitchFamily="18" charset="0"/>
                <a:cs typeface="Times New Roman" pitchFamily="18" charset="0"/>
              </a:rPr>
              <a:t>below</a:t>
            </a:r>
            <a:endParaRPr lang="en-US" sz="2400" dirty="0">
              <a:latin typeface="Times New Roman" pitchFamily="18" charset="0"/>
              <a:cs typeface="Times New Roman" pitchFamily="18" charset="0"/>
            </a:endParaRPr>
          </a:p>
        </p:txBody>
      </p:sp>
      <p:pic>
        <p:nvPicPr>
          <p:cNvPr id="16" name="Picture 15" descr="software-design-concepts.png"/>
          <p:cNvPicPr>
            <a:picLocks noChangeAspect="1"/>
          </p:cNvPicPr>
          <p:nvPr/>
        </p:nvPicPr>
        <p:blipFill>
          <a:blip r:embed="rId4"/>
          <a:stretch>
            <a:fillRect/>
          </a:stretch>
        </p:blipFill>
        <p:spPr>
          <a:xfrm>
            <a:off x="685800" y="2286000"/>
            <a:ext cx="7543800" cy="43434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81000"/>
            <a:ext cx="8915400" cy="4930483"/>
            <a:chOff x="0" y="1728202"/>
            <a:chExt cx="89154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8915400" cy="640934"/>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4058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Object Oriented Design</a:t>
            </a:r>
          </a:p>
        </p:txBody>
      </p:sp>
      <p:pic>
        <p:nvPicPr>
          <p:cNvPr id="14" name="Picture 13" descr="Screenshot_20240827_223114.jpg"/>
          <p:cNvPicPr>
            <a:picLocks noChangeAspect="1"/>
          </p:cNvPicPr>
          <p:nvPr/>
        </p:nvPicPr>
        <p:blipFill>
          <a:blip r:embed="rId4"/>
          <a:stretch>
            <a:fillRect/>
          </a:stretch>
        </p:blipFill>
        <p:spPr>
          <a:xfrm>
            <a:off x="0" y="1008529"/>
            <a:ext cx="9144000" cy="484094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81000"/>
            <a:ext cx="8915400" cy="4930483"/>
            <a:chOff x="0" y="1728202"/>
            <a:chExt cx="89154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8915400" cy="640934"/>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4058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E-R Diagram</a:t>
            </a:r>
          </a:p>
        </p:txBody>
      </p:sp>
      <p:pic>
        <p:nvPicPr>
          <p:cNvPr id="13" name="Picture 12" descr="Screenshot_20240827_223220.jpg"/>
          <p:cNvPicPr>
            <a:picLocks noChangeAspect="1"/>
          </p:cNvPicPr>
          <p:nvPr/>
        </p:nvPicPr>
        <p:blipFill>
          <a:blip r:embed="rId4"/>
          <a:stretch>
            <a:fillRect/>
          </a:stretch>
        </p:blipFill>
        <p:spPr>
          <a:xfrm>
            <a:off x="76200" y="1238876"/>
            <a:ext cx="8610600" cy="4171324"/>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81000"/>
            <a:ext cx="8915400" cy="4930483"/>
            <a:chOff x="0" y="1728202"/>
            <a:chExt cx="89154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8915400" cy="640934"/>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4058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Diff. Between data &amp; Information</a:t>
            </a:r>
          </a:p>
        </p:txBody>
      </p:sp>
      <p:graphicFrame>
        <p:nvGraphicFramePr>
          <p:cNvPr id="12" name="Table 11"/>
          <p:cNvGraphicFramePr>
            <a:graphicFrameLocks noGrp="1"/>
          </p:cNvGraphicFramePr>
          <p:nvPr/>
        </p:nvGraphicFramePr>
        <p:xfrm>
          <a:off x="0" y="1143000"/>
          <a:ext cx="9144000" cy="5715000"/>
        </p:xfrm>
        <a:graphic>
          <a:graphicData uri="http://schemas.openxmlformats.org/drawingml/2006/table">
            <a:tbl>
              <a:tblPr firstRow="1" bandRow="1">
                <a:tableStyleId>{5C22544A-7EE6-4342-B048-85BDC9FD1C3A}</a:tableStyleId>
              </a:tblPr>
              <a:tblGrid>
                <a:gridCol w="4572000"/>
                <a:gridCol w="4572000"/>
              </a:tblGrid>
              <a:tr h="773342">
                <a:tc>
                  <a:txBody>
                    <a:bodyPr/>
                    <a:lstStyle/>
                    <a:p>
                      <a:pPr algn="ctr"/>
                      <a:r>
                        <a:rPr lang="en-US" sz="2400" dirty="0" smtClean="0">
                          <a:latin typeface="Times New Roman" pitchFamily="18" charset="0"/>
                          <a:cs typeface="Times New Roman" pitchFamily="18" charset="0"/>
                        </a:rPr>
                        <a:t>Data</a:t>
                      </a:r>
                      <a:endParaRPr lang="en-US" sz="2400" dirty="0">
                        <a:latin typeface="Times New Roman" pitchFamily="18" charset="0"/>
                        <a:cs typeface="Times New Roman" pitchFamily="18" charset="0"/>
                      </a:endParaRPr>
                    </a:p>
                  </a:txBody>
                  <a:tcPr/>
                </a:tc>
                <a:tc>
                  <a:txBody>
                    <a:bodyPr/>
                    <a:lstStyle/>
                    <a:p>
                      <a:pPr algn="ctr"/>
                      <a:r>
                        <a:rPr lang="en-US" sz="2400" dirty="0" smtClean="0">
                          <a:latin typeface="Times New Roman" pitchFamily="18" charset="0"/>
                          <a:cs typeface="Times New Roman" pitchFamily="18" charset="0"/>
                        </a:rPr>
                        <a:t>Information</a:t>
                      </a:r>
                      <a:endParaRPr lang="en-US" sz="2400" dirty="0">
                        <a:latin typeface="Times New Roman" pitchFamily="18" charset="0"/>
                        <a:cs typeface="Times New Roman" pitchFamily="18" charset="0"/>
                      </a:endParaRPr>
                    </a:p>
                  </a:txBody>
                  <a:tcPr/>
                </a:tc>
              </a:tr>
              <a:tr h="1098146">
                <a:tc>
                  <a:txBody>
                    <a:bodyPr/>
                    <a:lstStyle/>
                    <a:p>
                      <a:r>
                        <a:rPr lang="en-US" dirty="0" smtClean="0"/>
                        <a:t>1. </a:t>
                      </a:r>
                      <a:r>
                        <a:rPr lang="en-US" sz="1800" b="0" i="0" kern="1200" dirty="0" smtClean="0">
                          <a:solidFill>
                            <a:schemeClr val="dk1"/>
                          </a:solidFill>
                          <a:latin typeface="+mn-lt"/>
                          <a:ea typeface="+mn-ea"/>
                          <a:cs typeface="+mn-cs"/>
                        </a:rPr>
                        <a:t>Data is unorganized and unrefined facts.</a:t>
                      </a:r>
                      <a:endParaRPr lang="en-US" dirty="0"/>
                    </a:p>
                  </a:txBody>
                  <a:tcPr/>
                </a:tc>
                <a:tc>
                  <a:txBody>
                    <a:bodyPr/>
                    <a:lstStyle/>
                    <a:p>
                      <a:r>
                        <a:rPr lang="en-US" sz="1800" b="0" i="0" kern="1200" dirty="0" smtClean="0">
                          <a:solidFill>
                            <a:schemeClr val="dk1"/>
                          </a:solidFill>
                          <a:latin typeface="+mn-lt"/>
                          <a:ea typeface="+mn-ea"/>
                          <a:cs typeface="+mn-cs"/>
                        </a:rPr>
                        <a:t>1. Information comprises processed, organized data presented in a meaningful context.</a:t>
                      </a:r>
                      <a:endParaRPr lang="en-US" dirty="0"/>
                    </a:p>
                  </a:txBody>
                  <a:tcPr/>
                </a:tc>
              </a:tr>
              <a:tr h="1098146">
                <a:tc>
                  <a:txBody>
                    <a:bodyPr/>
                    <a:lstStyle/>
                    <a:p>
                      <a:r>
                        <a:rPr lang="en-US" dirty="0" smtClean="0"/>
                        <a:t>2. </a:t>
                      </a:r>
                      <a:r>
                        <a:rPr lang="en-US" sz="1800" b="0" i="0" kern="1200" dirty="0" smtClean="0">
                          <a:solidFill>
                            <a:schemeClr val="dk1"/>
                          </a:solidFill>
                          <a:latin typeface="+mn-lt"/>
                          <a:ea typeface="+mn-ea"/>
                          <a:cs typeface="+mn-cs"/>
                        </a:rPr>
                        <a:t>Data is an individual unit that contains raw materials which do not carry any specific meaning.</a:t>
                      </a:r>
                      <a:endParaRPr lang="en-US" dirty="0"/>
                    </a:p>
                  </a:txBody>
                  <a:tcPr/>
                </a:tc>
                <a:tc>
                  <a:txBody>
                    <a:bodyPr/>
                    <a:lstStyle/>
                    <a:p>
                      <a:r>
                        <a:rPr lang="en-US" dirty="0" smtClean="0"/>
                        <a:t>2. </a:t>
                      </a:r>
                      <a:r>
                        <a:rPr lang="en-US" sz="1800" b="0" i="0" kern="1200" dirty="0" smtClean="0">
                          <a:solidFill>
                            <a:schemeClr val="dk1"/>
                          </a:solidFill>
                          <a:latin typeface="+mn-lt"/>
                          <a:ea typeface="+mn-ea"/>
                          <a:cs typeface="+mn-cs"/>
                        </a:rPr>
                        <a:t>Information is a group of data that collectively carries a logical meaning.</a:t>
                      </a:r>
                      <a:endParaRPr lang="en-US" dirty="0"/>
                    </a:p>
                  </a:txBody>
                  <a:tcPr/>
                </a:tc>
              </a:tr>
              <a:tr h="915122">
                <a:tc>
                  <a:txBody>
                    <a:bodyPr/>
                    <a:lstStyle/>
                    <a:p>
                      <a:r>
                        <a:rPr lang="en-US" dirty="0" smtClean="0"/>
                        <a:t>3. </a:t>
                      </a:r>
                      <a:r>
                        <a:rPr lang="en-US" sz="1800" b="0" i="0" kern="1200" dirty="0" smtClean="0">
                          <a:solidFill>
                            <a:schemeClr val="dk1"/>
                          </a:solidFill>
                          <a:latin typeface="+mn-lt"/>
                          <a:ea typeface="+mn-ea"/>
                          <a:cs typeface="+mn-cs"/>
                        </a:rPr>
                        <a:t>Data doesn’t depend on information.</a:t>
                      </a:r>
                      <a:endParaRPr lang="en-US" dirty="0"/>
                    </a:p>
                  </a:txBody>
                  <a:tcPr/>
                </a:tc>
                <a:tc>
                  <a:txBody>
                    <a:bodyPr/>
                    <a:lstStyle/>
                    <a:p>
                      <a:r>
                        <a:rPr lang="en-US" sz="1800" b="0" i="0" kern="1200" dirty="0" smtClean="0">
                          <a:solidFill>
                            <a:schemeClr val="dk1"/>
                          </a:solidFill>
                          <a:latin typeface="+mn-lt"/>
                          <a:ea typeface="+mn-ea"/>
                          <a:cs typeface="+mn-cs"/>
                        </a:rPr>
                        <a:t>3. Information depends on data.</a:t>
                      </a:r>
                      <a:endParaRPr lang="en-US" dirty="0"/>
                    </a:p>
                  </a:txBody>
                  <a:tcPr/>
                </a:tc>
              </a:tr>
              <a:tr h="915122">
                <a:tc>
                  <a:txBody>
                    <a:bodyPr/>
                    <a:lstStyle/>
                    <a:p>
                      <a:r>
                        <a:rPr lang="en-US" dirty="0" smtClean="0"/>
                        <a:t>4. </a:t>
                      </a:r>
                      <a:r>
                        <a:rPr lang="en-US" sz="1800" b="0" i="0" kern="1200" dirty="0" smtClean="0">
                          <a:solidFill>
                            <a:schemeClr val="dk1"/>
                          </a:solidFill>
                          <a:latin typeface="+mn-lt"/>
                          <a:ea typeface="+mn-ea"/>
                          <a:cs typeface="+mn-cs"/>
                        </a:rPr>
                        <a:t>Raw data alone is insufficient for decision making.</a:t>
                      </a:r>
                      <a:endParaRPr lang="en-US" dirty="0"/>
                    </a:p>
                  </a:txBody>
                  <a:tcPr/>
                </a:tc>
                <a:tc>
                  <a:txBody>
                    <a:bodyPr/>
                    <a:lstStyle/>
                    <a:p>
                      <a:r>
                        <a:rPr lang="en-US" dirty="0" smtClean="0"/>
                        <a:t>4. </a:t>
                      </a:r>
                      <a:r>
                        <a:rPr lang="en-US" sz="1800" b="0" i="0" kern="1200" dirty="0" smtClean="0">
                          <a:solidFill>
                            <a:schemeClr val="dk1"/>
                          </a:solidFill>
                          <a:latin typeface="+mn-lt"/>
                          <a:ea typeface="+mn-ea"/>
                          <a:cs typeface="+mn-cs"/>
                        </a:rPr>
                        <a:t>Information is sufficient for decision making.</a:t>
                      </a:r>
                      <a:endParaRPr lang="en-US" dirty="0"/>
                    </a:p>
                  </a:txBody>
                  <a:tcPr/>
                </a:tc>
              </a:tr>
              <a:tr h="915122">
                <a:tc>
                  <a:txBody>
                    <a:bodyPr/>
                    <a:lstStyle/>
                    <a:p>
                      <a:r>
                        <a:rPr lang="en-US" dirty="0" smtClean="0"/>
                        <a:t>5. </a:t>
                      </a:r>
                      <a:r>
                        <a:rPr lang="en-US" sz="1800" b="0" i="0" kern="1200" dirty="0" smtClean="0">
                          <a:solidFill>
                            <a:schemeClr val="dk1"/>
                          </a:solidFill>
                          <a:latin typeface="+mn-lt"/>
                          <a:ea typeface="+mn-ea"/>
                          <a:cs typeface="+mn-cs"/>
                        </a:rPr>
                        <a:t>An example of data is a student’s test score.</a:t>
                      </a:r>
                      <a:endParaRPr lang="en-US" dirty="0"/>
                    </a:p>
                  </a:txBody>
                  <a:tcPr/>
                </a:tc>
                <a:tc>
                  <a:txBody>
                    <a:bodyPr/>
                    <a:lstStyle/>
                    <a:p>
                      <a:r>
                        <a:rPr lang="en-US" dirty="0" smtClean="0"/>
                        <a:t>5. </a:t>
                      </a:r>
                      <a:r>
                        <a:rPr lang="en-US" sz="1800" b="0" i="0" kern="1200" dirty="0" smtClean="0">
                          <a:solidFill>
                            <a:schemeClr val="dk1"/>
                          </a:solidFill>
                          <a:latin typeface="+mn-lt"/>
                          <a:ea typeface="+mn-ea"/>
                          <a:cs typeface="+mn-cs"/>
                        </a:rPr>
                        <a:t>The average score of a class is the information derived from the given data.</a:t>
                      </a:r>
                      <a:endParaRPr lang="en-US" dirty="0"/>
                    </a:p>
                  </a:txBody>
                  <a:tcPr/>
                </a:tc>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Data Flow Model</a:t>
            </a:r>
          </a:p>
        </p:txBody>
      </p:sp>
      <p:sp>
        <p:nvSpPr>
          <p:cNvPr id="12" name="TextBox 11"/>
          <p:cNvSpPr txBox="1"/>
          <p:nvPr/>
        </p:nvSpPr>
        <p:spPr>
          <a:xfrm>
            <a:off x="304800" y="1302603"/>
            <a:ext cx="8305800" cy="830997"/>
          </a:xfrm>
          <a:prstGeom prst="rect">
            <a:avLst/>
          </a:prstGeom>
          <a:noFill/>
        </p:spPr>
        <p:txBody>
          <a:bodyPr wrap="square" rtlCol="0">
            <a:spAutoFit/>
          </a:bodyPr>
          <a:lstStyle/>
          <a:p>
            <a:pPr algn="just">
              <a:buFont typeface="Wingdings" pitchFamily="2" charset="2"/>
              <a:buChar char="v"/>
            </a:pPr>
            <a:r>
              <a:rPr lang="en-US" sz="2400" dirty="0" smtClean="0"/>
              <a:t> A </a:t>
            </a:r>
            <a:r>
              <a:rPr lang="en-US" sz="2400" b="1" dirty="0" smtClean="0"/>
              <a:t>data flow diagram</a:t>
            </a:r>
            <a:r>
              <a:rPr lang="en-US" sz="2400" dirty="0" smtClean="0"/>
              <a:t> is a visual representation of the flow of information for a process or a system</a:t>
            </a:r>
            <a:endParaRPr lang="en-US" sz="2400" dirty="0">
              <a:latin typeface="Times New Roman" pitchFamily="18" charset="0"/>
              <a:cs typeface="Times New Roman" pitchFamily="18" charset="0"/>
            </a:endParaRPr>
          </a:p>
        </p:txBody>
      </p:sp>
      <p:sp>
        <p:nvSpPr>
          <p:cNvPr id="15" name="TextBox 14"/>
          <p:cNvSpPr txBox="1"/>
          <p:nvPr/>
        </p:nvSpPr>
        <p:spPr>
          <a:xfrm>
            <a:off x="304800" y="2228671"/>
            <a:ext cx="7848600" cy="1200329"/>
          </a:xfrm>
          <a:prstGeom prst="rect">
            <a:avLst/>
          </a:prstGeom>
          <a:noFill/>
        </p:spPr>
        <p:txBody>
          <a:bodyPr wrap="square" rtlCol="0">
            <a:spAutoFit/>
          </a:bodyPr>
          <a:lstStyle/>
          <a:p>
            <a:pPr algn="just">
              <a:buFont typeface="Wingdings" pitchFamily="2" charset="2"/>
              <a:buChar char="v"/>
            </a:pPr>
            <a:r>
              <a:rPr lang="en-US" sz="2400" dirty="0" smtClean="0"/>
              <a:t> The data flow diagram helps the engineers and plant workers to plan the work efficiently by </a:t>
            </a:r>
            <a:r>
              <a:rPr lang="en-US" sz="2400" dirty="0" err="1" smtClean="0"/>
              <a:t>picturizing</a:t>
            </a:r>
            <a:r>
              <a:rPr lang="en-US" sz="2400" dirty="0" smtClean="0"/>
              <a:t> the entire system.</a:t>
            </a:r>
            <a:endParaRPr lang="en-US" sz="2400" dirty="0">
              <a:latin typeface="Times New Roman" pitchFamily="18" charset="0"/>
              <a:cs typeface="Times New Roman" pitchFamily="18" charset="0"/>
            </a:endParaRPr>
          </a:p>
        </p:txBody>
      </p:sp>
      <p:sp>
        <p:nvSpPr>
          <p:cNvPr id="13" name="TextBox 12"/>
          <p:cNvSpPr txBox="1"/>
          <p:nvPr/>
        </p:nvSpPr>
        <p:spPr>
          <a:xfrm>
            <a:off x="304800" y="4754940"/>
            <a:ext cx="8153400" cy="1569660"/>
          </a:xfrm>
          <a:prstGeom prst="rect">
            <a:avLst/>
          </a:prstGeom>
          <a:noFill/>
        </p:spPr>
        <p:txBody>
          <a:bodyPr wrap="square" rtlCol="0">
            <a:spAutoFit/>
          </a:bodyPr>
          <a:lstStyle/>
          <a:p>
            <a:pPr algn="just">
              <a:buFont typeface="Wingdings" pitchFamily="2" charset="2"/>
              <a:buChar char="v"/>
            </a:pPr>
            <a:r>
              <a:rPr lang="en-US" sz="2400" dirty="0" smtClean="0"/>
              <a:t> It can be used as a tool for communication between a system analyst and everyone involved in the order that serves as a beginning point for system change. The goal is to demonstrate the breadth and bounds of a system as a whole.</a:t>
            </a:r>
            <a:endParaRPr lang="en-US" dirty="0"/>
          </a:p>
        </p:txBody>
      </p:sp>
      <p:sp>
        <p:nvSpPr>
          <p:cNvPr id="14" name="TextBox 13"/>
          <p:cNvSpPr txBox="1"/>
          <p:nvPr/>
        </p:nvSpPr>
        <p:spPr>
          <a:xfrm>
            <a:off x="304800" y="3447871"/>
            <a:ext cx="8153400" cy="1200329"/>
          </a:xfrm>
          <a:prstGeom prst="rect">
            <a:avLst/>
          </a:prstGeom>
          <a:noFill/>
        </p:spPr>
        <p:txBody>
          <a:bodyPr wrap="square" rtlCol="0">
            <a:spAutoFit/>
          </a:bodyPr>
          <a:lstStyle/>
          <a:p>
            <a:pPr algn="just">
              <a:buFont typeface="Wingdings" pitchFamily="2" charset="2"/>
              <a:buChar char="v"/>
            </a:pPr>
            <a:r>
              <a:rPr lang="en-US" sz="2400" dirty="0" smtClean="0">
                <a:latin typeface="Times New Roman" pitchFamily="18" charset="0"/>
                <a:cs typeface="Times New Roman" pitchFamily="18" charset="0"/>
              </a:rPr>
              <a:t> Creating a data flow diagram is a good practice adopted by almost all manufacturers, industries, software houses, and other institutions.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Data Flow Model</a:t>
            </a:r>
          </a:p>
        </p:txBody>
      </p:sp>
      <p:pic>
        <p:nvPicPr>
          <p:cNvPr id="16" name="Picture 15" descr="first-img.png"/>
          <p:cNvPicPr>
            <a:picLocks noChangeAspect="1"/>
          </p:cNvPicPr>
          <p:nvPr/>
        </p:nvPicPr>
        <p:blipFill>
          <a:blip r:embed="rId4"/>
          <a:stretch>
            <a:fillRect/>
          </a:stretch>
        </p:blipFill>
        <p:spPr>
          <a:xfrm>
            <a:off x="152400" y="1066800"/>
            <a:ext cx="8839200" cy="5486400"/>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Components of Data Flow Diagrams</a:t>
            </a:r>
            <a:endParaRPr lang="en-US" sz="3200" b="1" dirty="0">
              <a:solidFill>
                <a:schemeClr val="bg1"/>
              </a:solidFill>
            </a:endParaRPr>
          </a:p>
        </p:txBody>
      </p:sp>
      <p:sp>
        <p:nvSpPr>
          <p:cNvPr id="12" name="TextBox 11"/>
          <p:cNvSpPr txBox="1"/>
          <p:nvPr/>
        </p:nvSpPr>
        <p:spPr>
          <a:xfrm>
            <a:off x="304800" y="1097340"/>
            <a:ext cx="8305800" cy="1569660"/>
          </a:xfrm>
          <a:prstGeom prst="rect">
            <a:avLst/>
          </a:prstGeom>
          <a:noFill/>
        </p:spPr>
        <p:txBody>
          <a:bodyPr wrap="square" rtlCol="0">
            <a:spAutoFit/>
          </a:bodyPr>
          <a:lstStyle/>
          <a:p>
            <a:pPr algn="just">
              <a:buFont typeface="Wingdings" pitchFamily="2" charset="2"/>
              <a:buChar char="v"/>
            </a:pPr>
            <a:r>
              <a:rPr lang="en-US" sz="2400" dirty="0" smtClean="0"/>
              <a:t> The data flow diagram shows data inputs, outputs, storage sites, and paths between each destination using predetermined symbols and shapes like rectangles, circles, and arrows, as well as short text labels. </a:t>
            </a:r>
            <a:endParaRPr lang="en-US" sz="2400" dirty="0">
              <a:latin typeface="Times New Roman" pitchFamily="18" charset="0"/>
              <a:cs typeface="Times New Roman" pitchFamily="18" charset="0"/>
            </a:endParaRPr>
          </a:p>
        </p:txBody>
      </p:sp>
      <p:sp>
        <p:nvSpPr>
          <p:cNvPr id="15" name="TextBox 14"/>
          <p:cNvSpPr txBox="1"/>
          <p:nvPr/>
        </p:nvSpPr>
        <p:spPr>
          <a:xfrm>
            <a:off x="304800" y="2685871"/>
            <a:ext cx="8153400" cy="1200329"/>
          </a:xfrm>
          <a:prstGeom prst="rect">
            <a:avLst/>
          </a:prstGeom>
          <a:noFill/>
        </p:spPr>
        <p:txBody>
          <a:bodyPr wrap="square" rtlCol="0">
            <a:spAutoFit/>
          </a:bodyPr>
          <a:lstStyle/>
          <a:p>
            <a:pPr algn="just">
              <a:buFont typeface="Wingdings" pitchFamily="2" charset="2"/>
              <a:buChar char="v"/>
            </a:pPr>
            <a:r>
              <a:rPr lang="en-US" sz="2400" dirty="0" smtClean="0"/>
              <a:t> Data flow diagrams can range from simple, even hand-drawn process overviews to multi-level and in-depth that go deeper into how data is processed.</a:t>
            </a:r>
            <a:endParaRPr lang="en-US" sz="2400" dirty="0">
              <a:latin typeface="Times New Roman" pitchFamily="18" charset="0"/>
              <a:cs typeface="Times New Roman" pitchFamily="18" charset="0"/>
            </a:endParaRPr>
          </a:p>
        </p:txBody>
      </p:sp>
      <p:sp>
        <p:nvSpPr>
          <p:cNvPr id="13" name="TextBox 12"/>
          <p:cNvSpPr txBox="1"/>
          <p:nvPr/>
        </p:nvSpPr>
        <p:spPr>
          <a:xfrm>
            <a:off x="304800" y="3893403"/>
            <a:ext cx="8153400" cy="830997"/>
          </a:xfrm>
          <a:prstGeom prst="rect">
            <a:avLst/>
          </a:prstGeom>
          <a:noFill/>
        </p:spPr>
        <p:txBody>
          <a:bodyPr wrap="square" rtlCol="0">
            <a:spAutoFit/>
          </a:bodyPr>
          <a:lstStyle/>
          <a:p>
            <a:pPr algn="just">
              <a:buFont typeface="Wingdings" pitchFamily="2" charset="2"/>
              <a:buChar char="v"/>
            </a:pPr>
            <a:r>
              <a:rPr lang="en-US" sz="2400" dirty="0" smtClean="0"/>
              <a:t>The main components or symbols in the data flow diagram include:</a:t>
            </a:r>
            <a:endParaRPr lang="en-US" dirty="0"/>
          </a:p>
        </p:txBody>
      </p:sp>
      <p:sp>
        <p:nvSpPr>
          <p:cNvPr id="16" name="TextBox 15"/>
          <p:cNvSpPr txBox="1"/>
          <p:nvPr/>
        </p:nvSpPr>
        <p:spPr>
          <a:xfrm>
            <a:off x="381000" y="4724400"/>
            <a:ext cx="8382000" cy="1569660"/>
          </a:xfrm>
          <a:prstGeom prst="rect">
            <a:avLst/>
          </a:prstGeom>
          <a:noFill/>
        </p:spPr>
        <p:txBody>
          <a:bodyPr wrap="square" rtlCol="0">
            <a:spAutoFit/>
          </a:bodyPr>
          <a:lstStyle/>
          <a:p>
            <a:pPr marL="457200" indent="-457200">
              <a:buFont typeface="+mj-lt"/>
              <a:buAutoNum type="arabicPeriod"/>
            </a:pPr>
            <a:r>
              <a:rPr lang="en-US" sz="2400" b="1" dirty="0" smtClean="0">
                <a:latin typeface="Times New Roman" pitchFamily="18" charset="0"/>
                <a:cs typeface="Times New Roman" pitchFamily="18" charset="0"/>
              </a:rPr>
              <a:t>Process: </a:t>
            </a:r>
            <a:r>
              <a:rPr lang="en-US" sz="2400" dirty="0" smtClean="0"/>
              <a:t>A circle is a process in data flow diagrams and depicts how the data is handled and processed in the system.</a:t>
            </a:r>
            <a:endParaRPr lang="en-US" sz="2400" b="1" dirty="0" smtClean="0">
              <a:latin typeface="Times New Roman" pitchFamily="18" charset="0"/>
              <a:cs typeface="Times New Roman" pitchFamily="18" charset="0"/>
            </a:endParaRPr>
          </a:p>
          <a:p>
            <a:pPr marL="457200" indent="-457200">
              <a:buFont typeface="+mj-lt"/>
              <a:buAutoNum type="arabicPeriod"/>
            </a:pPr>
            <a:r>
              <a:rPr lang="en-US" sz="2400" b="1" dirty="0" smtClean="0">
                <a:latin typeface="Times New Roman" pitchFamily="18" charset="0"/>
                <a:cs typeface="Times New Roman" pitchFamily="18" charset="0"/>
              </a:rPr>
              <a:t>Data Flow: </a:t>
            </a:r>
            <a:r>
              <a:rPr lang="en-US" sz="2400" dirty="0" smtClean="0"/>
              <a:t>The data flow is the curved line that shows the flow of data in or out of the system.</a:t>
            </a:r>
            <a:endParaRPr 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fd-symbols.png"/>
          <p:cNvPicPr>
            <a:picLocks noChangeAspect="1"/>
          </p:cNvPicPr>
          <p:nvPr/>
        </p:nvPicPr>
        <p:blipFill>
          <a:blip r:embed="rId2"/>
          <a:stretch>
            <a:fillRect/>
          </a:stretch>
        </p:blipFill>
        <p:spPr>
          <a:xfrm>
            <a:off x="1066801" y="2667000"/>
            <a:ext cx="6934200" cy="3895725"/>
          </a:xfrm>
          <a:prstGeom prst="rect">
            <a:avLst/>
          </a:prstGeom>
        </p:spPr>
      </p:pic>
      <p:grpSp>
        <p:nvGrpSpPr>
          <p:cNvPr id="2" name="object 2"/>
          <p:cNvGrpSpPr/>
          <p:nvPr/>
        </p:nvGrpSpPr>
        <p:grpSpPr>
          <a:xfrm>
            <a:off x="0" y="228600"/>
            <a:ext cx="9144000" cy="5232520"/>
            <a:chOff x="0" y="1474150"/>
            <a:chExt cx="9144000" cy="4401186"/>
          </a:xfrm>
        </p:grpSpPr>
        <p:pic>
          <p:nvPicPr>
            <p:cNvPr id="3" name="object 3"/>
            <p:cNvPicPr/>
            <p:nvPr/>
          </p:nvPicPr>
          <p:blipFill>
            <a:blip r:embed="rId3"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4"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Components of Data Flow Diagrams</a:t>
            </a:r>
            <a:endParaRPr lang="en-US" sz="3200" b="1" dirty="0">
              <a:solidFill>
                <a:schemeClr val="bg1"/>
              </a:solidFill>
            </a:endParaRPr>
          </a:p>
        </p:txBody>
      </p:sp>
      <p:sp>
        <p:nvSpPr>
          <p:cNvPr id="16" name="TextBox 15"/>
          <p:cNvSpPr txBox="1"/>
          <p:nvPr/>
        </p:nvSpPr>
        <p:spPr>
          <a:xfrm>
            <a:off x="228600" y="1097340"/>
            <a:ext cx="8686800" cy="1569660"/>
          </a:xfrm>
          <a:prstGeom prst="rect">
            <a:avLst/>
          </a:prstGeom>
          <a:noFill/>
        </p:spPr>
        <p:txBody>
          <a:bodyPr wrap="square" rtlCol="0">
            <a:spAutoFit/>
          </a:bodyPr>
          <a:lstStyle/>
          <a:p>
            <a:pPr marL="457200" indent="-457200"/>
            <a:r>
              <a:rPr lang="en-US" sz="2400" b="1" dirty="0" smtClean="0">
                <a:latin typeface="Times New Roman" pitchFamily="18" charset="0"/>
                <a:cs typeface="Times New Roman" pitchFamily="18" charset="0"/>
              </a:rPr>
              <a:t>3. </a:t>
            </a:r>
            <a:r>
              <a:rPr lang="en-US" sz="2400" b="1" dirty="0" smtClean="0"/>
              <a:t>Data Store</a:t>
            </a:r>
            <a:r>
              <a:rPr lang="en-US" sz="2400" b="1" dirty="0" smtClean="0">
                <a:latin typeface="Times New Roman" pitchFamily="18" charset="0"/>
                <a:cs typeface="Times New Roman" pitchFamily="18" charset="0"/>
              </a:rPr>
              <a:t>: </a:t>
            </a:r>
            <a:r>
              <a:rPr lang="en-US" sz="2400" dirty="0" smtClean="0"/>
              <a:t>A data store denotes the storage of information that can be retrieved later or by other processes in a different order.</a:t>
            </a:r>
            <a:endParaRPr lang="en-US" sz="2400" b="1" dirty="0" smtClean="0">
              <a:latin typeface="Times New Roman" pitchFamily="18" charset="0"/>
              <a:cs typeface="Times New Roman" pitchFamily="18" charset="0"/>
            </a:endParaRPr>
          </a:p>
          <a:p>
            <a:pPr marL="457200" indent="-457200"/>
            <a:r>
              <a:rPr lang="en-US" sz="2400" b="1" dirty="0" smtClean="0">
                <a:latin typeface="Times New Roman" pitchFamily="18" charset="0"/>
                <a:cs typeface="Times New Roman" pitchFamily="18" charset="0"/>
              </a:rPr>
              <a:t>4. </a:t>
            </a:r>
            <a:r>
              <a:rPr lang="en-US" sz="2400" b="1" dirty="0" smtClean="0"/>
              <a:t>Entity</a:t>
            </a:r>
            <a:r>
              <a:rPr lang="en-US" sz="2400" b="1" dirty="0" smtClean="0">
                <a:latin typeface="Times New Roman" pitchFamily="18" charset="0"/>
                <a:cs typeface="Times New Roman" pitchFamily="18" charset="0"/>
              </a:rPr>
              <a:t>: </a:t>
            </a:r>
            <a:r>
              <a:rPr lang="en-US" sz="2400" dirty="0" smtClean="0"/>
              <a:t>An external entity that serves as a source of system inputs or a sink of system outputs is called a source or sink.</a:t>
            </a:r>
            <a:endParaRPr lang="en-US" sz="2400"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Level of data flow diagram</a:t>
            </a:r>
            <a:endParaRPr lang="en-US" sz="3200" b="1" dirty="0">
              <a:solidFill>
                <a:schemeClr val="bg1"/>
              </a:solidFill>
            </a:endParaRPr>
          </a:p>
        </p:txBody>
      </p:sp>
      <p:sp>
        <p:nvSpPr>
          <p:cNvPr id="12" name="TextBox 11"/>
          <p:cNvSpPr txBox="1"/>
          <p:nvPr/>
        </p:nvSpPr>
        <p:spPr>
          <a:xfrm>
            <a:off x="533400" y="1062335"/>
            <a:ext cx="8305800" cy="461665"/>
          </a:xfrm>
          <a:prstGeom prst="rect">
            <a:avLst/>
          </a:prstGeom>
          <a:noFill/>
        </p:spPr>
        <p:txBody>
          <a:bodyPr wrap="square" rtlCol="0">
            <a:spAutoFit/>
          </a:bodyPr>
          <a:lstStyle/>
          <a:p>
            <a:pPr algn="just"/>
            <a:r>
              <a:rPr lang="en-US" sz="2400" dirty="0" smtClean="0"/>
              <a:t> </a:t>
            </a:r>
            <a:r>
              <a:rPr lang="en-US" sz="2400" b="1" dirty="0" smtClean="0"/>
              <a:t>Level 0 DFDs</a:t>
            </a:r>
          </a:p>
        </p:txBody>
      </p:sp>
      <p:sp>
        <p:nvSpPr>
          <p:cNvPr id="15" name="TextBox 14"/>
          <p:cNvSpPr txBox="1"/>
          <p:nvPr/>
        </p:nvSpPr>
        <p:spPr>
          <a:xfrm>
            <a:off x="533400" y="1447800"/>
            <a:ext cx="8153400" cy="2308324"/>
          </a:xfrm>
          <a:prstGeom prst="rect">
            <a:avLst/>
          </a:prstGeom>
          <a:noFill/>
        </p:spPr>
        <p:txBody>
          <a:bodyPr wrap="square" rtlCol="0">
            <a:spAutoFit/>
          </a:bodyPr>
          <a:lstStyle/>
          <a:p>
            <a:pPr algn="just"/>
            <a:r>
              <a:rPr lang="en-US" sz="2400" dirty="0" smtClean="0"/>
              <a:t>The level 0 data flow diagrams are the most basic, and they do not provide every little detail of the information or the structure; instead, it gives a broad view that can easily be understood. These diagrams are straightforward and show single process nodes and connections of those nodes with externalities.</a:t>
            </a:r>
            <a:endParaRPr lang="en-US" sz="2400" dirty="0">
              <a:latin typeface="Times New Roman" pitchFamily="18" charset="0"/>
              <a:cs typeface="Times New Roman" pitchFamily="18" charset="0"/>
            </a:endParaRPr>
          </a:p>
        </p:txBody>
      </p:sp>
      <p:sp>
        <p:nvSpPr>
          <p:cNvPr id="13" name="TextBox 12"/>
          <p:cNvSpPr txBox="1"/>
          <p:nvPr/>
        </p:nvSpPr>
        <p:spPr>
          <a:xfrm>
            <a:off x="533400" y="3729335"/>
            <a:ext cx="8153400" cy="461665"/>
          </a:xfrm>
          <a:prstGeom prst="rect">
            <a:avLst/>
          </a:prstGeom>
          <a:noFill/>
        </p:spPr>
        <p:txBody>
          <a:bodyPr wrap="square" rtlCol="0">
            <a:spAutoFit/>
          </a:bodyPr>
          <a:lstStyle/>
          <a:p>
            <a:r>
              <a:rPr lang="en-US" sz="2400" b="1" dirty="0" smtClean="0"/>
              <a:t>Level 1 DFDs</a:t>
            </a:r>
            <a:endParaRPr lang="en-US" sz="2400" b="1" dirty="0"/>
          </a:p>
        </p:txBody>
      </p:sp>
      <p:sp>
        <p:nvSpPr>
          <p:cNvPr id="16" name="TextBox 15"/>
          <p:cNvSpPr txBox="1"/>
          <p:nvPr/>
        </p:nvSpPr>
        <p:spPr>
          <a:xfrm>
            <a:off x="76200" y="4110335"/>
            <a:ext cx="8458200" cy="2308324"/>
          </a:xfrm>
          <a:prstGeom prst="rect">
            <a:avLst/>
          </a:prstGeom>
          <a:noFill/>
        </p:spPr>
        <p:txBody>
          <a:bodyPr wrap="square" rtlCol="0">
            <a:spAutoFit/>
          </a:bodyPr>
          <a:lstStyle/>
          <a:p>
            <a:pPr marL="457200" indent="-457200" algn="just"/>
            <a:r>
              <a:rPr lang="en-US" sz="2400" dirty="0" smtClean="0"/>
              <a:t>      The level 1 data flow diagrams provide more information than the Level 0 DFDs. It shows the general overview of the system. The single process node from the level 0 diagram is split into sub-processes in a level 1 data flow diagram. Additional data flows and data stores will be required as these processes are added to the diagram.</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Level of data flow diagram</a:t>
            </a:r>
            <a:endParaRPr lang="en-US" sz="3200" b="1" dirty="0">
              <a:solidFill>
                <a:schemeClr val="bg1"/>
              </a:solidFill>
            </a:endParaRPr>
          </a:p>
        </p:txBody>
      </p:sp>
      <p:sp>
        <p:nvSpPr>
          <p:cNvPr id="12" name="TextBox 11"/>
          <p:cNvSpPr txBox="1"/>
          <p:nvPr/>
        </p:nvSpPr>
        <p:spPr>
          <a:xfrm>
            <a:off x="533400" y="1062335"/>
            <a:ext cx="8305800" cy="461665"/>
          </a:xfrm>
          <a:prstGeom prst="rect">
            <a:avLst/>
          </a:prstGeom>
          <a:noFill/>
        </p:spPr>
        <p:txBody>
          <a:bodyPr wrap="square" rtlCol="0">
            <a:spAutoFit/>
          </a:bodyPr>
          <a:lstStyle/>
          <a:p>
            <a:r>
              <a:rPr lang="en-US" sz="2400" b="1" dirty="0" smtClean="0"/>
              <a:t>Level 2 DFDs</a:t>
            </a:r>
            <a:endParaRPr lang="en-US" sz="2400" b="1" dirty="0"/>
          </a:p>
        </p:txBody>
      </p:sp>
      <p:sp>
        <p:nvSpPr>
          <p:cNvPr id="15" name="TextBox 14"/>
          <p:cNvSpPr txBox="1"/>
          <p:nvPr/>
        </p:nvSpPr>
        <p:spPr>
          <a:xfrm>
            <a:off x="533400" y="1447800"/>
            <a:ext cx="8153400" cy="1569660"/>
          </a:xfrm>
          <a:prstGeom prst="rect">
            <a:avLst/>
          </a:prstGeom>
          <a:noFill/>
        </p:spPr>
        <p:txBody>
          <a:bodyPr wrap="square" rtlCol="0">
            <a:spAutoFit/>
          </a:bodyPr>
          <a:lstStyle/>
          <a:p>
            <a:pPr algn="just"/>
            <a:r>
              <a:rPr lang="en-US" sz="2400" dirty="0" smtClean="0"/>
              <a:t>The level 2 data flow diagrams are way too detailed, where processes from Level 1 DFDs are further broken down into more chunks. The objective is to create a map of every little detail of the system to help the engineers to understand and work on it.</a:t>
            </a:r>
            <a:endParaRPr lang="en-US" sz="2400" dirty="0">
              <a:latin typeface="Times New Roman" pitchFamily="18" charset="0"/>
              <a:cs typeface="Times New Roman" pitchFamily="18" charset="0"/>
            </a:endParaRPr>
          </a:p>
        </p:txBody>
      </p:sp>
      <p:pic>
        <p:nvPicPr>
          <p:cNvPr id="14" name="Picture 13" descr="1-dfd-login.png"/>
          <p:cNvPicPr>
            <a:picLocks noChangeAspect="1"/>
          </p:cNvPicPr>
          <p:nvPr/>
        </p:nvPicPr>
        <p:blipFill>
          <a:blip r:embed="rId4"/>
          <a:stretch>
            <a:fillRect/>
          </a:stretch>
        </p:blipFill>
        <p:spPr>
          <a:xfrm>
            <a:off x="1219200" y="2971800"/>
            <a:ext cx="6705600" cy="365760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Control Flow Model</a:t>
            </a:r>
            <a:endParaRPr lang="en-US" sz="3200" b="1" dirty="0">
              <a:solidFill>
                <a:schemeClr val="bg1"/>
              </a:solidFill>
            </a:endParaRPr>
          </a:p>
        </p:txBody>
      </p:sp>
      <p:sp>
        <p:nvSpPr>
          <p:cNvPr id="15" name="TextBox 14"/>
          <p:cNvSpPr txBox="1"/>
          <p:nvPr/>
        </p:nvSpPr>
        <p:spPr>
          <a:xfrm>
            <a:off x="533400" y="1066800"/>
            <a:ext cx="8153400" cy="1200329"/>
          </a:xfrm>
          <a:prstGeom prst="rect">
            <a:avLst/>
          </a:prstGeom>
          <a:noFill/>
        </p:spPr>
        <p:txBody>
          <a:bodyPr wrap="square" rtlCol="0">
            <a:spAutoFit/>
          </a:bodyPr>
          <a:lstStyle/>
          <a:p>
            <a:pPr algn="just">
              <a:buFont typeface="Wingdings" pitchFamily="2" charset="2"/>
              <a:buChar char="v"/>
            </a:pPr>
            <a:r>
              <a:rPr lang="en-US" sz="2400" dirty="0" smtClean="0"/>
              <a:t> A </a:t>
            </a:r>
            <a:r>
              <a:rPr lang="en-US" sz="2400" b="1" dirty="0" smtClean="0"/>
              <a:t>Control Flow Model</a:t>
            </a:r>
            <a:r>
              <a:rPr lang="en-US" sz="2400" dirty="0" smtClean="0"/>
              <a:t> is the graphical representation of control flow or computation during the execution of programs or applications.</a:t>
            </a:r>
            <a:endParaRPr lang="en-US" sz="2400" dirty="0">
              <a:latin typeface="Times New Roman" pitchFamily="18" charset="0"/>
              <a:cs typeface="Times New Roman" pitchFamily="18" charset="0"/>
            </a:endParaRPr>
          </a:p>
        </p:txBody>
      </p:sp>
      <p:sp>
        <p:nvSpPr>
          <p:cNvPr id="13" name="TextBox 12"/>
          <p:cNvSpPr txBox="1"/>
          <p:nvPr/>
        </p:nvSpPr>
        <p:spPr>
          <a:xfrm>
            <a:off x="533400" y="2286000"/>
            <a:ext cx="7924800" cy="1200329"/>
          </a:xfrm>
          <a:prstGeom prst="rect">
            <a:avLst/>
          </a:prstGeom>
          <a:noFill/>
        </p:spPr>
        <p:txBody>
          <a:bodyPr wrap="square" rtlCol="0">
            <a:spAutoFit/>
          </a:bodyPr>
          <a:lstStyle/>
          <a:p>
            <a:pPr algn="just">
              <a:buFont typeface="Wingdings" pitchFamily="2" charset="2"/>
              <a:buChar char="v"/>
            </a:pPr>
            <a:r>
              <a:rPr lang="en-US" sz="2400" dirty="0" smtClean="0"/>
              <a:t> Control flow graphs are mostly used in static analysis as well as compiler applications, as they can accurately represent the flow inside a program unit</a:t>
            </a:r>
          </a:p>
        </p:txBody>
      </p:sp>
      <p:sp>
        <p:nvSpPr>
          <p:cNvPr id="16" name="TextBox 15"/>
          <p:cNvSpPr txBox="1"/>
          <p:nvPr/>
        </p:nvSpPr>
        <p:spPr>
          <a:xfrm>
            <a:off x="609600" y="3576935"/>
            <a:ext cx="77724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Characteristics of Control Flow Graph</a:t>
            </a:r>
          </a:p>
        </p:txBody>
      </p:sp>
      <p:sp>
        <p:nvSpPr>
          <p:cNvPr id="17" name="TextBox 16"/>
          <p:cNvSpPr txBox="1"/>
          <p:nvPr/>
        </p:nvSpPr>
        <p:spPr>
          <a:xfrm>
            <a:off x="685800" y="4016276"/>
            <a:ext cx="7620000" cy="2308324"/>
          </a:xfrm>
          <a:prstGeom prst="rect">
            <a:avLst/>
          </a:prstGeom>
          <a:noFill/>
        </p:spPr>
        <p:txBody>
          <a:bodyPr wrap="square" rtlCol="0">
            <a:spAutoFit/>
          </a:bodyPr>
          <a:lstStyle/>
          <a:p>
            <a:pPr marL="342900" indent="-342900" algn="just" fontAlgn="base">
              <a:buFont typeface="+mj-lt"/>
              <a:buAutoNum type="arabicPeriod"/>
            </a:pPr>
            <a:r>
              <a:rPr lang="en-US" sz="2400" dirty="0" smtClean="0">
                <a:latin typeface="Times New Roman" pitchFamily="18" charset="0"/>
                <a:cs typeface="Times New Roman" pitchFamily="18" charset="0"/>
              </a:rPr>
              <a:t>The control flow model is process-oriented.</a:t>
            </a:r>
          </a:p>
          <a:p>
            <a:pPr marL="342900" indent="-342900" algn="just" fontAlgn="base">
              <a:buFont typeface="+mj-lt"/>
              <a:buAutoNum type="arabicPeriod"/>
            </a:pPr>
            <a:r>
              <a:rPr lang="en-US" sz="2400" dirty="0" smtClean="0">
                <a:latin typeface="Times New Roman" pitchFamily="18" charset="0"/>
                <a:cs typeface="Times New Roman" pitchFamily="18" charset="0"/>
              </a:rPr>
              <a:t>The control flow model shows all the paths that can be traversed during a program execution.</a:t>
            </a:r>
          </a:p>
          <a:p>
            <a:pPr marL="342900" indent="-342900" algn="just" fontAlgn="base">
              <a:buFont typeface="+mj-lt"/>
              <a:buAutoNum type="arabicPeriod"/>
            </a:pPr>
            <a:r>
              <a:rPr lang="en-US" sz="2400" dirty="0" smtClean="0">
                <a:latin typeface="Times New Roman" pitchFamily="18" charset="0"/>
                <a:cs typeface="Times New Roman" pitchFamily="18" charset="0"/>
              </a:rPr>
              <a:t>A control flow model is a directed graph.</a:t>
            </a:r>
          </a:p>
          <a:p>
            <a:pPr marL="342900" indent="-342900" algn="just" fontAlgn="base">
              <a:buFont typeface="+mj-lt"/>
              <a:buAutoNum type="arabicPeriod"/>
            </a:pPr>
            <a:r>
              <a:rPr lang="en-US" sz="2400" dirty="0" smtClean="0">
                <a:latin typeface="Times New Roman" pitchFamily="18" charset="0"/>
                <a:cs typeface="Times New Roman" pitchFamily="18" charset="0"/>
              </a:rPr>
              <a:t>Edges in Control flow model portray control flow paths and the nodes in Control flow model portray basic blocks.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5" y="634425"/>
            <a:ext cx="1393330" cy="584775"/>
          </a:xfrm>
          <a:prstGeom prst="rect">
            <a:avLst/>
          </a:prstGeom>
        </p:spPr>
        <p:txBody>
          <a:bodyPr wrap="none">
            <a:spAutoFit/>
          </a:bodyPr>
          <a:lstStyle/>
          <a:p>
            <a:r>
              <a:rPr lang="en-US" sz="3200" dirty="0" smtClean="0">
                <a:solidFill>
                  <a:schemeClr val="bg1"/>
                </a:solidFill>
                <a:latin typeface="Times New Roman" pitchFamily="18" charset="0"/>
                <a:cs typeface="Times New Roman" pitchFamily="18" charset="0"/>
              </a:rPr>
              <a:t>Cont…</a:t>
            </a:r>
            <a:endParaRPr lang="en-US" sz="3200" dirty="0">
              <a:solidFill>
                <a:schemeClr val="bg1"/>
              </a:solidFill>
              <a:latin typeface="Times New Roman" pitchFamily="18" charset="0"/>
              <a:cs typeface="Times New Roman" pitchFamily="18" charset="0"/>
            </a:endParaRPr>
          </a:p>
        </p:txBody>
      </p:sp>
      <p:sp>
        <p:nvSpPr>
          <p:cNvPr id="12" name="TextBox 11"/>
          <p:cNvSpPr txBox="1"/>
          <p:nvPr/>
        </p:nvSpPr>
        <p:spPr>
          <a:xfrm>
            <a:off x="304800" y="1905000"/>
            <a:ext cx="8534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Abstraction: </a:t>
            </a:r>
            <a:r>
              <a:rPr lang="en-US" sz="2400" dirty="0">
                <a:latin typeface="Times New Roman" pitchFamily="18" charset="0"/>
                <a:cs typeface="Times New Roman" pitchFamily="18" charset="0"/>
              </a:rPr>
              <a:t>Abstraction simply means to hide the details to reduce complexity and increase efficiency or quality.</a:t>
            </a:r>
          </a:p>
        </p:txBody>
      </p:sp>
      <p:sp>
        <p:nvSpPr>
          <p:cNvPr id="13" name="TextBox 12"/>
          <p:cNvSpPr txBox="1"/>
          <p:nvPr/>
        </p:nvSpPr>
        <p:spPr>
          <a:xfrm>
            <a:off x="381000" y="2819400"/>
            <a:ext cx="8305800" cy="1200329"/>
          </a:xfrm>
          <a:prstGeom prst="rect">
            <a:avLst/>
          </a:prstGeom>
          <a:noFill/>
        </p:spPr>
        <p:txBody>
          <a:bodyPr wrap="square" rtlCol="0">
            <a:spAutoFit/>
          </a:bodyPr>
          <a:lstStyle/>
          <a:p>
            <a:pPr algn="just">
              <a:buFont typeface="Wingdings" pitchFamily="2" charset="2"/>
              <a:buChar char="q"/>
            </a:pPr>
            <a:r>
              <a:rPr lang="en-US" sz="2400"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Modularity: </a:t>
            </a:r>
            <a:r>
              <a:rPr lang="en-US" sz="2400" dirty="0">
                <a:latin typeface="Times New Roman" pitchFamily="18" charset="0"/>
                <a:cs typeface="Times New Roman" pitchFamily="18" charset="0"/>
              </a:rPr>
              <a:t>Modularity simply means dividing the system or project into smaller parts to reduce the complexity of the system or project.</a:t>
            </a:r>
          </a:p>
        </p:txBody>
      </p:sp>
      <p:sp>
        <p:nvSpPr>
          <p:cNvPr id="14" name="TextBox 13"/>
          <p:cNvSpPr txBox="1"/>
          <p:nvPr/>
        </p:nvSpPr>
        <p:spPr>
          <a:xfrm>
            <a:off x="381000" y="4114800"/>
            <a:ext cx="8153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b="1" dirty="0" smtClean="0"/>
              <a:t>Architecture: </a:t>
            </a:r>
            <a:r>
              <a:rPr lang="en-US" sz="2400" dirty="0" smtClean="0">
                <a:latin typeface="Times New Roman" pitchFamily="18" charset="0"/>
                <a:cs typeface="Times New Roman" pitchFamily="18" charset="0"/>
              </a:rPr>
              <a:t>Architecture </a:t>
            </a:r>
            <a:r>
              <a:rPr lang="en-US" sz="2400" dirty="0">
                <a:latin typeface="Times New Roman" pitchFamily="18" charset="0"/>
                <a:cs typeface="Times New Roman" pitchFamily="18" charset="0"/>
              </a:rPr>
              <a:t>simply means a technique to design a structure of something.</a:t>
            </a:r>
          </a:p>
        </p:txBody>
      </p:sp>
      <p:sp>
        <p:nvSpPr>
          <p:cNvPr id="15" name="TextBox 14"/>
          <p:cNvSpPr txBox="1"/>
          <p:nvPr/>
        </p:nvSpPr>
        <p:spPr>
          <a:xfrm>
            <a:off x="381000" y="1371600"/>
            <a:ext cx="7924800" cy="461665"/>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Points to be Considered While Designing </a:t>
            </a:r>
            <a:r>
              <a:rPr lang="en-US" sz="2400" b="1" dirty="0" smtClean="0">
                <a:solidFill>
                  <a:srgbClr val="FF0000"/>
                </a:solidFill>
                <a:latin typeface="Times New Roman" pitchFamily="18" charset="0"/>
                <a:cs typeface="Times New Roman" pitchFamily="18" charset="0"/>
              </a:rPr>
              <a:t>Software</a:t>
            </a:r>
            <a:endParaRPr lang="en-US" sz="2400" b="1" dirty="0">
              <a:solidFill>
                <a:srgbClr val="FF0000"/>
              </a:solidFill>
              <a:latin typeface="Times New Roman" pitchFamily="18" charset="0"/>
              <a:cs typeface="Times New Roman" pitchFamily="18" charset="0"/>
            </a:endParaRPr>
          </a:p>
        </p:txBody>
      </p:sp>
      <p:sp>
        <p:nvSpPr>
          <p:cNvPr id="16" name="TextBox 15"/>
          <p:cNvSpPr txBox="1"/>
          <p:nvPr/>
        </p:nvSpPr>
        <p:spPr>
          <a:xfrm>
            <a:off x="457200" y="5036403"/>
            <a:ext cx="8153400" cy="830997"/>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Refinement</a:t>
            </a:r>
            <a:r>
              <a:rPr lang="en-US" sz="2400" b="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Refinement simply means to refine something to remove any impurities if present and increase the quality.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7232966" cy="584775"/>
          </a:xfrm>
          <a:prstGeom prst="rect">
            <a:avLst/>
          </a:prstGeom>
        </p:spPr>
        <p:txBody>
          <a:bodyPr wrap="square">
            <a:spAutoFit/>
          </a:bodyPr>
          <a:lstStyle/>
          <a:p>
            <a:r>
              <a:rPr lang="en-US" sz="3200" b="1" dirty="0" smtClean="0">
                <a:solidFill>
                  <a:schemeClr val="bg1"/>
                </a:solidFill>
              </a:rPr>
              <a:t>Cont…</a:t>
            </a:r>
            <a:endParaRPr lang="en-US" sz="3200" b="1" dirty="0">
              <a:solidFill>
                <a:schemeClr val="bg1"/>
              </a:solidFill>
            </a:endParaRPr>
          </a:p>
        </p:txBody>
      </p:sp>
      <p:sp>
        <p:nvSpPr>
          <p:cNvPr id="15" name="TextBox 14"/>
          <p:cNvSpPr txBox="1"/>
          <p:nvPr/>
        </p:nvSpPr>
        <p:spPr>
          <a:xfrm>
            <a:off x="533400" y="1066800"/>
            <a:ext cx="8153400" cy="461665"/>
          </a:xfrm>
          <a:prstGeom prst="rect">
            <a:avLst/>
          </a:prstGeom>
          <a:noFill/>
        </p:spPr>
        <p:txBody>
          <a:bodyPr wrap="square" rtlCol="0">
            <a:spAutoFit/>
          </a:bodyPr>
          <a:lstStyle/>
          <a:p>
            <a:pPr algn="just"/>
            <a:r>
              <a:rPr lang="en-US" sz="2400" dirty="0" smtClean="0"/>
              <a:t>There exist 2 designated blocks in the Control Flow Graph:</a:t>
            </a:r>
            <a:endParaRPr lang="en-US" sz="2400" dirty="0">
              <a:latin typeface="Times New Roman" pitchFamily="18" charset="0"/>
              <a:cs typeface="Times New Roman" pitchFamily="18" charset="0"/>
            </a:endParaRPr>
          </a:p>
        </p:txBody>
      </p:sp>
      <p:sp>
        <p:nvSpPr>
          <p:cNvPr id="13" name="TextBox 12"/>
          <p:cNvSpPr txBox="1"/>
          <p:nvPr/>
        </p:nvSpPr>
        <p:spPr>
          <a:xfrm>
            <a:off x="533400" y="1600200"/>
            <a:ext cx="7924800" cy="1200329"/>
          </a:xfrm>
          <a:prstGeom prst="rect">
            <a:avLst/>
          </a:prstGeom>
          <a:noFill/>
        </p:spPr>
        <p:txBody>
          <a:bodyPr wrap="square" rtlCol="0">
            <a:spAutoFit/>
          </a:bodyPr>
          <a:lstStyle/>
          <a:p>
            <a:pPr fontAlgn="base"/>
            <a:r>
              <a:rPr lang="en-US" sz="2400" b="1" dirty="0" smtClean="0"/>
              <a:t>Entry Block: </a:t>
            </a:r>
            <a:r>
              <a:rPr lang="en-US" sz="2400" dirty="0" smtClean="0"/>
              <a:t>The entry block allows the control to enter into the control flow graph.</a:t>
            </a:r>
          </a:p>
          <a:p>
            <a:pPr fontAlgn="base"/>
            <a:r>
              <a:rPr lang="en-US" sz="2400" b="1" dirty="0" smtClean="0"/>
              <a:t>Exit Block:</a:t>
            </a:r>
            <a:r>
              <a:rPr lang="en-US" sz="2400" dirty="0" smtClean="0"/>
              <a:t> Control flow leaves through the exit block.</a:t>
            </a:r>
            <a:endParaRPr lang="en-US" sz="2400" dirty="0"/>
          </a:p>
        </p:txBody>
      </p:sp>
      <p:pic>
        <p:nvPicPr>
          <p:cNvPr id="14" name="Picture 13" descr="1111-3.jpg"/>
          <p:cNvPicPr>
            <a:picLocks noChangeAspect="1"/>
          </p:cNvPicPr>
          <p:nvPr/>
        </p:nvPicPr>
        <p:blipFill>
          <a:blip r:embed="rId4" cstate="print"/>
          <a:stretch>
            <a:fillRect/>
          </a:stretch>
        </p:blipFill>
        <p:spPr>
          <a:xfrm>
            <a:off x="228600" y="2895600"/>
            <a:ext cx="2514600" cy="2971800"/>
          </a:xfrm>
          <a:prstGeom prst="rect">
            <a:avLst/>
          </a:prstGeom>
        </p:spPr>
      </p:pic>
      <p:pic>
        <p:nvPicPr>
          <p:cNvPr id="18" name="Picture 17" descr="2221.jpg"/>
          <p:cNvPicPr>
            <a:picLocks noChangeAspect="1"/>
          </p:cNvPicPr>
          <p:nvPr/>
        </p:nvPicPr>
        <p:blipFill>
          <a:blip r:embed="rId5"/>
          <a:stretch>
            <a:fillRect/>
          </a:stretch>
        </p:blipFill>
        <p:spPr>
          <a:xfrm>
            <a:off x="6629400" y="3429000"/>
            <a:ext cx="2286000" cy="3276600"/>
          </a:xfrm>
          <a:prstGeom prst="rect">
            <a:avLst/>
          </a:prstGeom>
        </p:spPr>
      </p:pic>
      <p:pic>
        <p:nvPicPr>
          <p:cNvPr id="19" name="Picture 18" descr="3334.jpg"/>
          <p:cNvPicPr>
            <a:picLocks noChangeAspect="1"/>
          </p:cNvPicPr>
          <p:nvPr/>
        </p:nvPicPr>
        <p:blipFill>
          <a:blip r:embed="rId6"/>
          <a:stretch>
            <a:fillRect/>
          </a:stretch>
        </p:blipFill>
        <p:spPr>
          <a:xfrm>
            <a:off x="4343400" y="2819400"/>
            <a:ext cx="2262218" cy="2667000"/>
          </a:xfrm>
          <a:prstGeom prst="rect">
            <a:avLst/>
          </a:prstGeom>
        </p:spPr>
      </p:pic>
      <p:pic>
        <p:nvPicPr>
          <p:cNvPr id="20" name="Picture 19" descr="4441.jpg"/>
          <p:cNvPicPr>
            <a:picLocks noChangeAspect="1"/>
          </p:cNvPicPr>
          <p:nvPr/>
        </p:nvPicPr>
        <p:blipFill>
          <a:blip r:embed="rId7"/>
          <a:stretch>
            <a:fillRect/>
          </a:stretch>
        </p:blipFill>
        <p:spPr>
          <a:xfrm>
            <a:off x="2757851" y="4114800"/>
            <a:ext cx="1966549" cy="2514600"/>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r>
              <a:rPr lang="en-US" sz="3200" dirty="0" smtClean="0">
                <a:solidFill>
                  <a:schemeClr val="bg1"/>
                </a:solidFill>
              </a:rPr>
              <a:t>Control and Process Specification</a:t>
            </a:r>
            <a:endParaRPr lang="en-US" sz="3200" b="1" dirty="0">
              <a:solidFill>
                <a:schemeClr val="bg1"/>
              </a:solidFill>
            </a:endParaRPr>
          </a:p>
        </p:txBody>
      </p:sp>
      <p:sp>
        <p:nvSpPr>
          <p:cNvPr id="15" name="TextBox 14"/>
          <p:cNvSpPr txBox="1"/>
          <p:nvPr/>
        </p:nvSpPr>
        <p:spPr>
          <a:xfrm>
            <a:off x="533400" y="1062335"/>
            <a:ext cx="8153400" cy="461665"/>
          </a:xfrm>
          <a:prstGeom prst="rect">
            <a:avLst/>
          </a:prstGeom>
          <a:noFill/>
        </p:spPr>
        <p:txBody>
          <a:bodyPr wrap="square" rtlCol="0">
            <a:spAutoFit/>
          </a:bodyPr>
          <a:lstStyle/>
          <a:p>
            <a:pPr fontAlgn="base"/>
            <a:r>
              <a:rPr lang="en-US" sz="2400" b="1" dirty="0" smtClean="0">
                <a:latin typeface="Times New Roman" pitchFamily="18" charset="0"/>
                <a:cs typeface="Times New Roman" pitchFamily="18" charset="0"/>
              </a:rPr>
              <a:t>Process Specification </a:t>
            </a:r>
            <a:endParaRPr lang="en-US" sz="2400" b="1" dirty="0">
              <a:latin typeface="Times New Roman" pitchFamily="18" charset="0"/>
              <a:cs typeface="Times New Roman" pitchFamily="18" charset="0"/>
            </a:endParaRPr>
          </a:p>
        </p:txBody>
      </p:sp>
      <p:sp>
        <p:nvSpPr>
          <p:cNvPr id="13" name="TextBox 12"/>
          <p:cNvSpPr txBox="1"/>
          <p:nvPr/>
        </p:nvSpPr>
        <p:spPr>
          <a:xfrm>
            <a:off x="533400" y="1466671"/>
            <a:ext cx="7924800" cy="1200329"/>
          </a:xfrm>
          <a:prstGeom prst="rect">
            <a:avLst/>
          </a:prstGeom>
          <a:noFill/>
        </p:spPr>
        <p:txBody>
          <a:bodyPr wrap="square" rtlCol="0">
            <a:spAutoFit/>
          </a:bodyPr>
          <a:lstStyle/>
          <a:p>
            <a:pPr algn="just">
              <a:buFont typeface="Wingdings" pitchFamily="2" charset="2"/>
              <a:buChar char="v"/>
            </a:pPr>
            <a:r>
              <a:rPr lang="en-US" sz="2400" dirty="0" smtClean="0"/>
              <a:t> In the process specification, we describe the overall process required for the development of a particular software or system. </a:t>
            </a:r>
          </a:p>
        </p:txBody>
      </p:sp>
      <p:sp>
        <p:nvSpPr>
          <p:cNvPr id="16" name="TextBox 15"/>
          <p:cNvSpPr txBox="1"/>
          <p:nvPr/>
        </p:nvSpPr>
        <p:spPr>
          <a:xfrm>
            <a:off x="609600" y="2667000"/>
            <a:ext cx="7848600" cy="1569660"/>
          </a:xfrm>
          <a:prstGeom prst="rect">
            <a:avLst/>
          </a:prstGeom>
          <a:noFill/>
        </p:spPr>
        <p:txBody>
          <a:bodyPr wrap="square" rtlCol="0">
            <a:spAutoFit/>
          </a:bodyPr>
          <a:lstStyle/>
          <a:p>
            <a:pPr algn="just">
              <a:buFont typeface="Wingdings" pitchFamily="2" charset="2"/>
              <a:buChar char="v"/>
            </a:pPr>
            <a:r>
              <a:rPr lang="en-US" sz="2400" dirty="0" smtClean="0"/>
              <a:t> It works by giving detailed documentation about how a particular software needs to be made such as the steps and tasks involved in the development of the process and the process on how to maintain the project once it’s completed.</a:t>
            </a:r>
            <a:endParaRPr lang="en-US" sz="2400" b="1" dirty="0" smtClean="0">
              <a:latin typeface="Times New Roman" pitchFamily="18" charset="0"/>
              <a:cs typeface="Times New Roman" pitchFamily="18" charset="0"/>
            </a:endParaRPr>
          </a:p>
        </p:txBody>
      </p:sp>
      <p:sp>
        <p:nvSpPr>
          <p:cNvPr id="14" name="TextBox 13"/>
          <p:cNvSpPr txBox="1"/>
          <p:nvPr/>
        </p:nvSpPr>
        <p:spPr>
          <a:xfrm>
            <a:off x="685800" y="4309408"/>
            <a:ext cx="7696200" cy="1938992"/>
          </a:xfrm>
          <a:prstGeom prst="rect">
            <a:avLst/>
          </a:prstGeom>
          <a:noFill/>
        </p:spPr>
        <p:txBody>
          <a:bodyPr wrap="square" rtlCol="0">
            <a:spAutoFit/>
          </a:bodyPr>
          <a:lstStyle/>
          <a:p>
            <a:pPr algn="just">
              <a:buFont typeface="Wingdings" pitchFamily="2" charset="2"/>
              <a:buChar char="v"/>
            </a:pPr>
            <a:r>
              <a:rPr lang="en-US" sz="2400" dirty="0" smtClean="0">
                <a:latin typeface="Times New Roman" pitchFamily="18" charset="0"/>
                <a:cs typeface="Times New Roman" pitchFamily="18" charset="0"/>
              </a:rPr>
              <a:t> </a:t>
            </a:r>
            <a:r>
              <a:rPr lang="en-US" sz="2400" dirty="0" smtClean="0"/>
              <a:t>In process specification, the work starts with the testers who test for various types of bugs that can be found in the system or software and then they report these bugs to the manager, once the report has been submitted the manager selects the team and gives them the task to fix these bugs.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r>
              <a:rPr lang="en-US" sz="3200" b="1" dirty="0" smtClean="0">
                <a:solidFill>
                  <a:schemeClr val="bg1"/>
                </a:solidFill>
              </a:rPr>
              <a:t>Cont..</a:t>
            </a:r>
            <a:endParaRPr lang="en-US" sz="3200" b="1" dirty="0">
              <a:solidFill>
                <a:schemeClr val="bg1"/>
              </a:solidFill>
            </a:endParaRPr>
          </a:p>
        </p:txBody>
      </p:sp>
      <p:sp>
        <p:nvSpPr>
          <p:cNvPr id="15" name="TextBox 14"/>
          <p:cNvSpPr txBox="1"/>
          <p:nvPr/>
        </p:nvSpPr>
        <p:spPr>
          <a:xfrm>
            <a:off x="457200" y="1143000"/>
            <a:ext cx="8610600" cy="523220"/>
          </a:xfrm>
          <a:prstGeom prst="rect">
            <a:avLst/>
          </a:prstGeom>
          <a:noFill/>
        </p:spPr>
        <p:txBody>
          <a:bodyPr wrap="square" rtlCol="0">
            <a:spAutoFit/>
          </a:bodyPr>
          <a:lstStyle/>
          <a:p>
            <a:pPr fontAlgn="base"/>
            <a:r>
              <a:rPr lang="en-US" sz="2800" b="1" dirty="0" smtClean="0">
                <a:latin typeface="Times New Roman" pitchFamily="18" charset="0"/>
                <a:cs typeface="Times New Roman" pitchFamily="18" charset="0"/>
              </a:rPr>
              <a:t> Steps to fix bug using the process specification method</a:t>
            </a:r>
            <a:endParaRPr lang="en-US" sz="2800" b="1" dirty="0">
              <a:latin typeface="Times New Roman" pitchFamily="18" charset="0"/>
              <a:cs typeface="Times New Roman" pitchFamily="18" charset="0"/>
            </a:endParaRPr>
          </a:p>
        </p:txBody>
      </p:sp>
      <p:sp>
        <p:nvSpPr>
          <p:cNvPr id="13" name="TextBox 12"/>
          <p:cNvSpPr txBox="1"/>
          <p:nvPr/>
        </p:nvSpPr>
        <p:spPr>
          <a:xfrm>
            <a:off x="533400" y="1783140"/>
            <a:ext cx="7924800" cy="1569660"/>
          </a:xfrm>
          <a:prstGeom prst="rect">
            <a:avLst/>
          </a:prstGeom>
          <a:noFill/>
        </p:spPr>
        <p:txBody>
          <a:bodyPr wrap="square" rtlCol="0">
            <a:spAutoFit/>
          </a:bodyPr>
          <a:lstStyle/>
          <a:p>
            <a:pPr algn="just"/>
            <a:r>
              <a:rPr lang="en-US" sz="2400" dirty="0" smtClean="0"/>
              <a:t> </a:t>
            </a:r>
            <a:r>
              <a:rPr lang="en-US" sz="2400" b="1" dirty="0" smtClean="0"/>
              <a:t>Step 1: Identify the Bug</a:t>
            </a:r>
            <a:r>
              <a:rPr lang="en-US" sz="2400" dirty="0" smtClean="0"/>
              <a:t>: The first step is to identify the details of the bug. The testers go through the process of finding the bug and checking how it works then they move to the next step.</a:t>
            </a:r>
          </a:p>
        </p:txBody>
      </p:sp>
      <p:sp>
        <p:nvSpPr>
          <p:cNvPr id="16" name="TextBox 15"/>
          <p:cNvSpPr txBox="1"/>
          <p:nvPr/>
        </p:nvSpPr>
        <p:spPr>
          <a:xfrm>
            <a:off x="609600" y="3371671"/>
            <a:ext cx="7848600" cy="1200329"/>
          </a:xfrm>
          <a:prstGeom prst="rect">
            <a:avLst/>
          </a:prstGeom>
          <a:noFill/>
        </p:spPr>
        <p:txBody>
          <a:bodyPr wrap="square" rtlCol="0">
            <a:spAutoFit/>
          </a:bodyPr>
          <a:lstStyle/>
          <a:p>
            <a:pPr algn="just" fontAlgn="base"/>
            <a:r>
              <a:rPr lang="en-US" sz="2400" b="1" dirty="0" smtClean="0"/>
              <a:t>Step 2: Log the Bug</a:t>
            </a:r>
            <a:r>
              <a:rPr lang="en-US" sz="2400" dirty="0" smtClean="0"/>
              <a:t>: In this step, the testers log the bug which means that they identified that the bug exists and now they want the team to find a proper fix for the bug.</a:t>
            </a:r>
            <a:endParaRPr lang="en-US" sz="2400" dirty="0"/>
          </a:p>
        </p:txBody>
      </p:sp>
      <p:sp>
        <p:nvSpPr>
          <p:cNvPr id="14" name="TextBox 13"/>
          <p:cNvSpPr txBox="1"/>
          <p:nvPr/>
        </p:nvSpPr>
        <p:spPr>
          <a:xfrm>
            <a:off x="609600" y="4602540"/>
            <a:ext cx="7696200" cy="1569660"/>
          </a:xfrm>
          <a:prstGeom prst="rect">
            <a:avLst/>
          </a:prstGeom>
          <a:noFill/>
        </p:spPr>
        <p:txBody>
          <a:bodyPr wrap="square" rtlCol="0">
            <a:spAutoFit/>
          </a:bodyPr>
          <a:lstStyle/>
          <a:p>
            <a:pPr algn="just" fontAlgn="base"/>
            <a:r>
              <a:rPr lang="en-US" sz="2400" b="1" dirty="0" smtClean="0"/>
              <a:t>Step 3: Assign Priority for the Bug</a:t>
            </a:r>
            <a:r>
              <a:rPr lang="en-US" sz="2400" dirty="0" smtClean="0"/>
              <a:t>: When the testers log the bug, they also need to assign priority for the bug which means that the bugs that are critical for the system are fixed on a more priority basis than the less priority bugs.</a:t>
            </a:r>
            <a:endParaRPr 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r>
              <a:rPr lang="en-US" sz="3200" b="1" dirty="0" smtClean="0">
                <a:solidFill>
                  <a:schemeClr val="bg1"/>
                </a:solidFill>
              </a:rPr>
              <a:t>Cont..</a:t>
            </a:r>
            <a:endParaRPr lang="en-US" sz="3200" b="1" dirty="0">
              <a:solidFill>
                <a:schemeClr val="bg1"/>
              </a:solidFill>
            </a:endParaRPr>
          </a:p>
        </p:txBody>
      </p:sp>
      <p:sp>
        <p:nvSpPr>
          <p:cNvPr id="15" name="TextBox 14"/>
          <p:cNvSpPr txBox="1"/>
          <p:nvPr/>
        </p:nvSpPr>
        <p:spPr>
          <a:xfrm>
            <a:off x="457200" y="1314271"/>
            <a:ext cx="7924800" cy="1200329"/>
          </a:xfrm>
          <a:prstGeom prst="rect">
            <a:avLst/>
          </a:prstGeom>
          <a:noFill/>
        </p:spPr>
        <p:txBody>
          <a:bodyPr wrap="square" rtlCol="0">
            <a:spAutoFit/>
          </a:bodyPr>
          <a:lstStyle/>
          <a:p>
            <a:pPr algn="just" fontAlgn="base"/>
            <a:r>
              <a:rPr lang="en-US" sz="2400" b="1" dirty="0" smtClean="0"/>
              <a:t>Step 4: Fixing the Bug:</a:t>
            </a:r>
            <a:r>
              <a:rPr lang="en-US" sz="2400" dirty="0" smtClean="0"/>
              <a:t> In this step, the developers work the fix the bug by understanding how they can solve the bug and then fix the bug.</a:t>
            </a:r>
            <a:endParaRPr lang="en-US" sz="2400" dirty="0"/>
          </a:p>
        </p:txBody>
      </p:sp>
      <p:sp>
        <p:nvSpPr>
          <p:cNvPr id="13" name="TextBox 12"/>
          <p:cNvSpPr txBox="1"/>
          <p:nvPr/>
        </p:nvSpPr>
        <p:spPr>
          <a:xfrm>
            <a:off x="533400" y="2667000"/>
            <a:ext cx="7924800" cy="1569660"/>
          </a:xfrm>
          <a:prstGeom prst="rect">
            <a:avLst/>
          </a:prstGeom>
          <a:noFill/>
        </p:spPr>
        <p:txBody>
          <a:bodyPr wrap="square" rtlCol="0">
            <a:spAutoFit/>
          </a:bodyPr>
          <a:lstStyle/>
          <a:p>
            <a:pPr algn="just" fontAlgn="base"/>
            <a:r>
              <a:rPr lang="en-US" sz="2400" b="1" dirty="0" smtClean="0"/>
              <a:t>Step 5: Verifying the Fix:</a:t>
            </a:r>
            <a:r>
              <a:rPr lang="en-US" sz="2400" dirty="0" smtClean="0"/>
              <a:t> In this step, the developers verify the fix for the bug so that they know for sure that they have fixed the bug that existed in the first place before moving to the final step.</a:t>
            </a:r>
            <a:endParaRPr lang="en-US" sz="2400" dirty="0"/>
          </a:p>
        </p:txBody>
      </p:sp>
      <p:sp>
        <p:nvSpPr>
          <p:cNvPr id="14" name="TextBox 13"/>
          <p:cNvSpPr txBox="1"/>
          <p:nvPr/>
        </p:nvSpPr>
        <p:spPr>
          <a:xfrm>
            <a:off x="609600" y="4297740"/>
            <a:ext cx="7696200" cy="1569660"/>
          </a:xfrm>
          <a:prstGeom prst="rect">
            <a:avLst/>
          </a:prstGeom>
          <a:noFill/>
        </p:spPr>
        <p:txBody>
          <a:bodyPr wrap="square" rtlCol="0">
            <a:spAutoFit/>
          </a:bodyPr>
          <a:lstStyle/>
          <a:p>
            <a:pPr algn="just" fontAlgn="base"/>
            <a:r>
              <a:rPr lang="en-US" sz="2400" b="1" dirty="0" smtClean="0"/>
              <a:t>Step 6: Updating the Status of Bug:</a:t>
            </a:r>
            <a:r>
              <a:rPr lang="en-US" sz="2400" dirty="0" smtClean="0"/>
              <a:t> After making sure that the bug is fixed, the final step is to update the status of the bug so that the manager and other members of the team can know that the bug has been fixed successfully.</a:t>
            </a:r>
            <a:endParaRPr lang="en-US" sz="24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pPr fontAlgn="base"/>
            <a:r>
              <a:rPr lang="en-US" sz="3200" b="1" dirty="0" smtClean="0">
                <a:solidFill>
                  <a:schemeClr val="bg1"/>
                </a:solidFill>
              </a:rPr>
              <a:t>Control Specification </a:t>
            </a:r>
            <a:endParaRPr lang="en-US" sz="3200" b="1" dirty="0">
              <a:solidFill>
                <a:schemeClr val="bg1"/>
              </a:solidFill>
            </a:endParaRPr>
          </a:p>
        </p:txBody>
      </p:sp>
      <p:sp>
        <p:nvSpPr>
          <p:cNvPr id="15" name="TextBox 14"/>
          <p:cNvSpPr txBox="1"/>
          <p:nvPr/>
        </p:nvSpPr>
        <p:spPr>
          <a:xfrm>
            <a:off x="533400" y="1143000"/>
            <a:ext cx="7924800" cy="830997"/>
          </a:xfrm>
          <a:prstGeom prst="rect">
            <a:avLst/>
          </a:prstGeom>
          <a:noFill/>
        </p:spPr>
        <p:txBody>
          <a:bodyPr wrap="square" rtlCol="0">
            <a:spAutoFit/>
          </a:bodyPr>
          <a:lstStyle/>
          <a:p>
            <a:pPr algn="just" fontAlgn="base"/>
            <a:r>
              <a:rPr lang="en-US" sz="2400" dirty="0" smtClean="0"/>
              <a:t>The control specification is used in software engineering to maintain control of the software. </a:t>
            </a:r>
            <a:endParaRPr lang="en-US" sz="2400" dirty="0"/>
          </a:p>
        </p:txBody>
      </p:sp>
      <p:sp>
        <p:nvSpPr>
          <p:cNvPr id="13" name="TextBox 12"/>
          <p:cNvSpPr txBox="1"/>
          <p:nvPr/>
        </p:nvSpPr>
        <p:spPr>
          <a:xfrm>
            <a:off x="609600" y="1981200"/>
            <a:ext cx="7924800" cy="830997"/>
          </a:xfrm>
          <a:prstGeom prst="rect">
            <a:avLst/>
          </a:prstGeom>
          <a:noFill/>
        </p:spPr>
        <p:txBody>
          <a:bodyPr wrap="square" rtlCol="0">
            <a:spAutoFit/>
          </a:bodyPr>
          <a:lstStyle/>
          <a:p>
            <a:pPr algn="just" fontAlgn="base"/>
            <a:r>
              <a:rPr lang="en-US" sz="2400" dirty="0" smtClean="0"/>
              <a:t>It helps us to create a clear process and set of rules that can define the control of the system.</a:t>
            </a:r>
            <a:endParaRPr lang="en-US" sz="2400" dirty="0"/>
          </a:p>
        </p:txBody>
      </p:sp>
      <p:sp>
        <p:nvSpPr>
          <p:cNvPr id="14" name="TextBox 13"/>
          <p:cNvSpPr txBox="1"/>
          <p:nvPr/>
        </p:nvSpPr>
        <p:spPr>
          <a:xfrm>
            <a:off x="609600" y="2819400"/>
            <a:ext cx="7696200" cy="830997"/>
          </a:xfrm>
          <a:prstGeom prst="rect">
            <a:avLst/>
          </a:prstGeom>
          <a:noFill/>
        </p:spPr>
        <p:txBody>
          <a:bodyPr wrap="square" rtlCol="0">
            <a:spAutoFit/>
          </a:bodyPr>
          <a:lstStyle/>
          <a:p>
            <a:pPr algn="just" fontAlgn="base"/>
            <a:r>
              <a:rPr lang="en-US" sz="2400" dirty="0" smtClean="0"/>
              <a:t>By defining the control specification, we can have a better understanding of the system.</a:t>
            </a:r>
            <a:endParaRPr lang="en-US" sz="2400" dirty="0"/>
          </a:p>
        </p:txBody>
      </p:sp>
      <p:sp>
        <p:nvSpPr>
          <p:cNvPr id="16" name="TextBox 15"/>
          <p:cNvSpPr txBox="1"/>
          <p:nvPr/>
        </p:nvSpPr>
        <p:spPr>
          <a:xfrm>
            <a:off x="685800" y="3733800"/>
            <a:ext cx="762000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 It also helps in the performance optimization of the system which is the main reason why we should implement control specifications in software development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pPr fontAlgn="base"/>
            <a:r>
              <a:rPr lang="en-US" sz="3200" b="1" dirty="0" smtClean="0">
                <a:solidFill>
                  <a:schemeClr val="bg1"/>
                </a:solidFill>
              </a:rPr>
              <a:t>Components of Control Specification</a:t>
            </a:r>
            <a:endParaRPr lang="en-US" sz="3200" b="1" dirty="0">
              <a:solidFill>
                <a:schemeClr val="bg1"/>
              </a:solidFill>
            </a:endParaRPr>
          </a:p>
        </p:txBody>
      </p:sp>
      <p:sp>
        <p:nvSpPr>
          <p:cNvPr id="15" name="TextBox 14"/>
          <p:cNvSpPr txBox="1"/>
          <p:nvPr/>
        </p:nvSpPr>
        <p:spPr>
          <a:xfrm>
            <a:off x="533400" y="1143000"/>
            <a:ext cx="7924800" cy="2308324"/>
          </a:xfrm>
          <a:prstGeom prst="rect">
            <a:avLst/>
          </a:prstGeom>
          <a:noFill/>
        </p:spPr>
        <p:txBody>
          <a:bodyPr wrap="square" rtlCol="0">
            <a:spAutoFit/>
          </a:bodyPr>
          <a:lstStyle/>
          <a:p>
            <a:pPr algn="just" fontAlgn="base"/>
            <a:r>
              <a:rPr lang="en-US" sz="2400" b="1" dirty="0" smtClean="0"/>
              <a:t>1. Concurrency Control</a:t>
            </a:r>
            <a:r>
              <a:rPr lang="en-US" sz="2400" dirty="0" smtClean="0"/>
              <a:t>: Concurrency is an important factor in software development. It defines a set of mechanisms that can help us manage the resources that are being shared among one or more tasks so that there is consistency in the data, it also makes sure that we have synchronized data in the system.</a:t>
            </a:r>
            <a:endParaRPr lang="en-US" sz="2400" dirty="0"/>
          </a:p>
        </p:txBody>
      </p:sp>
      <p:sp>
        <p:nvSpPr>
          <p:cNvPr id="14" name="TextBox 13"/>
          <p:cNvSpPr txBox="1"/>
          <p:nvPr/>
        </p:nvSpPr>
        <p:spPr>
          <a:xfrm>
            <a:off x="609600" y="3547408"/>
            <a:ext cx="7696200" cy="1938992"/>
          </a:xfrm>
          <a:prstGeom prst="rect">
            <a:avLst/>
          </a:prstGeom>
          <a:noFill/>
        </p:spPr>
        <p:txBody>
          <a:bodyPr wrap="square" rtlCol="0">
            <a:spAutoFit/>
          </a:bodyPr>
          <a:lstStyle/>
          <a:p>
            <a:pPr algn="just" fontAlgn="base"/>
            <a:r>
              <a:rPr lang="en-US" sz="2400" b="1" dirty="0" smtClean="0"/>
              <a:t>2. Authorization and Access Control</a:t>
            </a:r>
            <a:r>
              <a:rPr lang="en-US" sz="2400" dirty="0" smtClean="0"/>
              <a:t>: Authorization control and access control help us to define a set of rules for the users so that we can help the users log in or visit pages that they are authorized to visit and protect unauthorized access to the functions of the system.</a:t>
            </a:r>
            <a:endParaRPr lang="en-US" sz="24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2860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pPr fontAlgn="base"/>
            <a:r>
              <a:rPr lang="en-US" sz="3200" b="1" dirty="0" smtClean="0">
                <a:solidFill>
                  <a:schemeClr val="bg1"/>
                </a:solidFill>
              </a:rPr>
              <a:t>Components of Control Specification</a:t>
            </a:r>
            <a:endParaRPr lang="en-US" sz="3200" b="1" dirty="0">
              <a:solidFill>
                <a:schemeClr val="bg1"/>
              </a:solidFill>
            </a:endParaRPr>
          </a:p>
        </p:txBody>
      </p:sp>
      <p:sp>
        <p:nvSpPr>
          <p:cNvPr id="15" name="TextBox 14"/>
          <p:cNvSpPr txBox="1"/>
          <p:nvPr/>
        </p:nvSpPr>
        <p:spPr>
          <a:xfrm>
            <a:off x="533400" y="1143000"/>
            <a:ext cx="7924800" cy="2677656"/>
          </a:xfrm>
          <a:prstGeom prst="rect">
            <a:avLst/>
          </a:prstGeom>
          <a:noFill/>
        </p:spPr>
        <p:txBody>
          <a:bodyPr wrap="square" rtlCol="0">
            <a:spAutoFit/>
          </a:bodyPr>
          <a:lstStyle/>
          <a:p>
            <a:pPr algn="just" fontAlgn="base"/>
            <a:r>
              <a:rPr lang="en-US" sz="2400" b="1" dirty="0" smtClean="0"/>
              <a:t>3. Error Handling:</a:t>
            </a:r>
            <a:r>
              <a:rPr lang="en-US" sz="2400" dirty="0" smtClean="0"/>
              <a:t> Whenever we create software we have chances that we may get errors in the future, so it is important to have some functions that can handle the errors when it is required. This is where the error handling comes in, we use the error handling of the control specification to define the various steps, the software should take when there is an error in the system.</a:t>
            </a:r>
            <a:endParaRPr lang="en-US" sz="2400" dirty="0"/>
          </a:p>
        </p:txBody>
      </p:sp>
      <p:sp>
        <p:nvSpPr>
          <p:cNvPr id="14" name="TextBox 13"/>
          <p:cNvSpPr txBox="1"/>
          <p:nvPr/>
        </p:nvSpPr>
        <p:spPr>
          <a:xfrm>
            <a:off x="609600" y="3852208"/>
            <a:ext cx="7696200" cy="2308324"/>
          </a:xfrm>
          <a:prstGeom prst="rect">
            <a:avLst/>
          </a:prstGeom>
          <a:noFill/>
        </p:spPr>
        <p:txBody>
          <a:bodyPr wrap="square" rtlCol="0">
            <a:spAutoFit/>
          </a:bodyPr>
          <a:lstStyle/>
          <a:p>
            <a:pPr algn="just" fontAlgn="base"/>
            <a:r>
              <a:rPr lang="en-US" sz="2400" b="1" dirty="0" smtClean="0"/>
              <a:t>4. Input Validation</a:t>
            </a:r>
            <a:r>
              <a:rPr lang="en-US" sz="2400" dirty="0" smtClean="0"/>
              <a:t>: We can understand the input validation with the help of an example, whenever we create passwords or usernames for websites and apps, we are presented with certain rules for entering, what we want, we can not enter special symbols in usernames this is known as input validation and it helps us to validate the data.</a:t>
            </a:r>
            <a:endParaRPr 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5388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pPr fontAlgn="base"/>
            <a:r>
              <a:rPr lang="en-US" sz="3200" b="1" dirty="0" smtClean="0">
                <a:solidFill>
                  <a:schemeClr val="bg1"/>
                </a:solidFill>
              </a:rPr>
              <a:t>Data Dictionary</a:t>
            </a:r>
            <a:endParaRPr lang="en-US" sz="3200" b="1" dirty="0">
              <a:solidFill>
                <a:schemeClr val="bg1"/>
              </a:solidFill>
            </a:endParaRPr>
          </a:p>
        </p:txBody>
      </p:sp>
      <p:sp>
        <p:nvSpPr>
          <p:cNvPr id="15" name="TextBox 14"/>
          <p:cNvSpPr txBox="1"/>
          <p:nvPr/>
        </p:nvSpPr>
        <p:spPr>
          <a:xfrm>
            <a:off x="533400" y="1143000"/>
            <a:ext cx="7924800" cy="1569660"/>
          </a:xfrm>
          <a:prstGeom prst="rect">
            <a:avLst/>
          </a:prstGeom>
          <a:noFill/>
        </p:spPr>
        <p:txBody>
          <a:bodyPr wrap="square" rtlCol="0">
            <a:spAutoFit/>
          </a:bodyPr>
          <a:lstStyle/>
          <a:p>
            <a:pPr algn="just" fontAlgn="base"/>
            <a:r>
              <a:rPr lang="en-US" sz="2400" dirty="0" smtClean="0"/>
              <a:t>The data dictionary is a centralized repository of information about data. It provides a detailed description of the data, including its meaning, relationship to other data, usage, and format.</a:t>
            </a:r>
            <a:endParaRPr lang="en-US" sz="2400" dirty="0"/>
          </a:p>
        </p:txBody>
      </p:sp>
      <p:sp>
        <p:nvSpPr>
          <p:cNvPr id="14" name="TextBox 13"/>
          <p:cNvSpPr txBox="1"/>
          <p:nvPr/>
        </p:nvSpPr>
        <p:spPr>
          <a:xfrm>
            <a:off x="609600" y="2743200"/>
            <a:ext cx="7696200" cy="3416320"/>
          </a:xfrm>
          <a:prstGeom prst="rect">
            <a:avLst/>
          </a:prstGeom>
          <a:noFill/>
        </p:spPr>
        <p:txBody>
          <a:bodyPr wrap="square" rtlCol="0">
            <a:spAutoFit/>
          </a:bodyPr>
          <a:lstStyle/>
          <a:p>
            <a:pPr marL="457200" indent="-457200" fontAlgn="base">
              <a:buFont typeface="+mj-lt"/>
              <a:buAutoNum type="arabicPeriod"/>
            </a:pPr>
            <a:r>
              <a:rPr lang="en-US" sz="2400" dirty="0" smtClean="0"/>
              <a:t>These are important in database management, data modeling, and software development.</a:t>
            </a:r>
          </a:p>
          <a:p>
            <a:pPr marL="457200" indent="-457200" fontAlgn="base">
              <a:buFont typeface="+mj-lt"/>
              <a:buAutoNum type="arabicPeriod"/>
            </a:pPr>
            <a:r>
              <a:rPr lang="en-US" sz="2400" dirty="0" smtClean="0"/>
              <a:t>It helps to ensure consistency, clarity, and efficient data management.</a:t>
            </a:r>
          </a:p>
          <a:p>
            <a:pPr marL="457200" indent="-457200" fontAlgn="base">
              <a:buFont typeface="+mj-lt"/>
              <a:buAutoNum type="arabicPeriod"/>
            </a:pPr>
            <a:r>
              <a:rPr lang="en-US" sz="2400" dirty="0" smtClean="0"/>
              <a:t>It helps to ensure that everyone in the organization understands the data, how it should be used, and how it should be managed.</a:t>
            </a:r>
          </a:p>
          <a:p>
            <a:pPr marL="457200" indent="-457200" fontAlgn="base">
              <a:buFont typeface="+mj-lt"/>
              <a:buAutoNum type="arabicPeriod"/>
            </a:pPr>
            <a:r>
              <a:rPr lang="en-US" sz="2400" dirty="0" smtClean="0"/>
              <a:t>It is essential for maintaining data quality and facilitating effective data governance.</a:t>
            </a:r>
            <a:endParaRPr lang="en-US" sz="24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5388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pPr fontAlgn="base"/>
            <a:r>
              <a:rPr lang="en-US" sz="3200" b="1" dirty="0" smtClean="0">
                <a:solidFill>
                  <a:schemeClr val="bg1"/>
                </a:solidFill>
              </a:rPr>
              <a:t>Components of Data Dictionary</a:t>
            </a:r>
            <a:endParaRPr lang="en-US" sz="3200" b="1" dirty="0">
              <a:solidFill>
                <a:schemeClr val="bg1"/>
              </a:solidFill>
            </a:endParaRPr>
          </a:p>
        </p:txBody>
      </p:sp>
      <p:sp>
        <p:nvSpPr>
          <p:cNvPr id="15" name="TextBox 14"/>
          <p:cNvSpPr txBox="1"/>
          <p:nvPr/>
        </p:nvSpPr>
        <p:spPr>
          <a:xfrm>
            <a:off x="533400" y="1143000"/>
            <a:ext cx="7924800" cy="830997"/>
          </a:xfrm>
          <a:prstGeom prst="rect">
            <a:avLst/>
          </a:prstGeom>
          <a:noFill/>
        </p:spPr>
        <p:txBody>
          <a:bodyPr wrap="square" rtlCol="0">
            <a:spAutoFit/>
          </a:bodyPr>
          <a:lstStyle/>
          <a:p>
            <a:pPr algn="just" fontAlgn="base"/>
            <a:r>
              <a:rPr lang="en-US" sz="2400" dirty="0" smtClean="0"/>
              <a:t>In Software Engineering, the data dictionary contains the following information:</a:t>
            </a:r>
            <a:endParaRPr lang="en-US" sz="2400" dirty="0"/>
          </a:p>
        </p:txBody>
      </p:sp>
      <p:sp>
        <p:nvSpPr>
          <p:cNvPr id="14" name="TextBox 13"/>
          <p:cNvSpPr txBox="1"/>
          <p:nvPr/>
        </p:nvSpPr>
        <p:spPr>
          <a:xfrm>
            <a:off x="609600" y="1981201"/>
            <a:ext cx="8305800" cy="4524315"/>
          </a:xfrm>
          <a:prstGeom prst="rect">
            <a:avLst/>
          </a:prstGeom>
          <a:noFill/>
        </p:spPr>
        <p:txBody>
          <a:bodyPr wrap="square" rtlCol="0">
            <a:spAutoFit/>
          </a:bodyPr>
          <a:lstStyle/>
          <a:p>
            <a:pPr fontAlgn="base"/>
            <a:r>
              <a:rPr lang="en-US" sz="2400" b="1" dirty="0" smtClean="0"/>
              <a:t>Data Elements:</a:t>
            </a:r>
            <a:r>
              <a:rPr lang="en-US" sz="2400" dirty="0" smtClean="0"/>
              <a:t> This includes the attributes of the data element such as Name, Description, Type, Length, Default Value, and Constraints.</a:t>
            </a:r>
          </a:p>
          <a:p>
            <a:pPr fontAlgn="base"/>
            <a:r>
              <a:rPr lang="en-US" sz="2400" b="1" dirty="0" smtClean="0"/>
              <a:t>Data Structure:</a:t>
            </a:r>
            <a:r>
              <a:rPr lang="en-US" sz="2400" dirty="0" smtClean="0"/>
              <a:t> This includes Tables, Fields, Keys, and Indexes.</a:t>
            </a:r>
          </a:p>
          <a:p>
            <a:pPr fontAlgn="base"/>
            <a:r>
              <a:rPr lang="en-US" sz="2400" b="1" dirty="0" smtClean="0"/>
              <a:t>Relationships: </a:t>
            </a:r>
            <a:r>
              <a:rPr lang="en-US" sz="2400" dirty="0" smtClean="0"/>
              <a:t>This includes information about the Relationships and Dependencies.</a:t>
            </a:r>
          </a:p>
          <a:p>
            <a:pPr fontAlgn="base"/>
            <a:r>
              <a:rPr lang="en-US" sz="2400" b="1" dirty="0" smtClean="0"/>
              <a:t>Usage and Access Information: </a:t>
            </a:r>
            <a:r>
              <a:rPr lang="en-US" sz="2400" dirty="0" smtClean="0"/>
              <a:t>This includes Access Permissions, Usage, and Update Frequency.</a:t>
            </a:r>
          </a:p>
          <a:p>
            <a:pPr fontAlgn="base"/>
            <a:r>
              <a:rPr lang="en-US" sz="2400" b="1" dirty="0" smtClean="0"/>
              <a:t>Data Quality Metrics: </a:t>
            </a:r>
            <a:r>
              <a:rPr lang="en-US" sz="2400" dirty="0" smtClean="0"/>
              <a:t>This includes information regarding Accuracy, Completeness, Consistency, and Timelines about data.</a:t>
            </a:r>
          </a:p>
          <a:p>
            <a:pPr fontAlgn="base"/>
            <a:r>
              <a:rPr lang="en-US" sz="2400" b="1" dirty="0" smtClean="0"/>
              <a:t>Data Lineage: </a:t>
            </a:r>
            <a:r>
              <a:rPr lang="en-US" sz="2400" dirty="0" smtClean="0"/>
              <a:t>Information about the Source, Transformation, and Destination of data is included.</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5388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pPr fontAlgn="base"/>
            <a:r>
              <a:rPr lang="en-US" sz="3200" b="1" dirty="0" smtClean="0">
                <a:solidFill>
                  <a:schemeClr val="bg1"/>
                </a:solidFill>
              </a:rPr>
              <a:t>Cont..</a:t>
            </a:r>
            <a:endParaRPr lang="en-US" sz="3200" b="1" dirty="0">
              <a:solidFill>
                <a:schemeClr val="bg1"/>
              </a:solidFill>
            </a:endParaRPr>
          </a:p>
        </p:txBody>
      </p:sp>
      <p:sp>
        <p:nvSpPr>
          <p:cNvPr id="14" name="TextBox 13"/>
          <p:cNvSpPr txBox="1"/>
          <p:nvPr/>
        </p:nvSpPr>
        <p:spPr>
          <a:xfrm>
            <a:off x="381000" y="1143000"/>
            <a:ext cx="8305800" cy="2308324"/>
          </a:xfrm>
          <a:prstGeom prst="rect">
            <a:avLst/>
          </a:prstGeom>
          <a:noFill/>
        </p:spPr>
        <p:txBody>
          <a:bodyPr wrap="square" rtlCol="0">
            <a:spAutoFit/>
          </a:bodyPr>
          <a:lstStyle/>
          <a:p>
            <a:pPr fontAlgn="base"/>
            <a:r>
              <a:rPr lang="en-US" sz="2400" b="1" dirty="0" smtClean="0"/>
              <a:t>Versioning and History: </a:t>
            </a:r>
            <a:r>
              <a:rPr lang="en-US" sz="2400" dirty="0" smtClean="0"/>
              <a:t>Version and History of the data element definition are recorded.</a:t>
            </a:r>
          </a:p>
          <a:p>
            <a:pPr fontAlgn="base"/>
            <a:r>
              <a:rPr lang="en-US" sz="2400" b="1" dirty="0" smtClean="0"/>
              <a:t>Technical Metadata: </a:t>
            </a:r>
            <a:r>
              <a:rPr lang="en-US" sz="2400" dirty="0" smtClean="0"/>
              <a:t>Storage Information and Storage Format are also recorded.</a:t>
            </a:r>
          </a:p>
          <a:p>
            <a:pPr fontAlgn="base"/>
            <a:r>
              <a:rPr lang="en-US" sz="2400" b="1" dirty="0" smtClean="0"/>
              <a:t>Business Metadata: </a:t>
            </a:r>
            <a:r>
              <a:rPr lang="en-US" sz="2400" dirty="0" smtClean="0"/>
              <a:t>Business Rules and the Business Context in which the data is used are included.</a:t>
            </a: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5" y="634425"/>
            <a:ext cx="1393330" cy="584775"/>
          </a:xfrm>
          <a:prstGeom prst="rect">
            <a:avLst/>
          </a:prstGeom>
        </p:spPr>
        <p:txBody>
          <a:bodyPr wrap="none">
            <a:spAutoFit/>
          </a:bodyPr>
          <a:lstStyle/>
          <a:p>
            <a:r>
              <a:rPr lang="en-US" sz="3200" dirty="0" smtClean="0">
                <a:solidFill>
                  <a:schemeClr val="bg1"/>
                </a:solidFill>
                <a:latin typeface="Times New Roman" pitchFamily="18" charset="0"/>
                <a:cs typeface="Times New Roman" pitchFamily="18" charset="0"/>
              </a:rPr>
              <a:t>Cont…</a:t>
            </a:r>
            <a:endParaRPr lang="en-US" sz="3200" dirty="0">
              <a:solidFill>
                <a:schemeClr val="bg1"/>
              </a:solidFill>
              <a:latin typeface="Times New Roman" pitchFamily="18" charset="0"/>
              <a:cs typeface="Times New Roman" pitchFamily="18" charset="0"/>
            </a:endParaRPr>
          </a:p>
        </p:txBody>
      </p:sp>
      <p:sp>
        <p:nvSpPr>
          <p:cNvPr id="12" name="TextBox 11"/>
          <p:cNvSpPr txBox="1"/>
          <p:nvPr/>
        </p:nvSpPr>
        <p:spPr>
          <a:xfrm>
            <a:off x="304800" y="1371600"/>
            <a:ext cx="8534400" cy="1200329"/>
          </a:xfrm>
          <a:prstGeom prst="rect">
            <a:avLst/>
          </a:prstGeom>
          <a:noFill/>
        </p:spPr>
        <p:txBody>
          <a:bodyPr wrap="square" rtlCol="0">
            <a:spAutoFit/>
          </a:bodyPr>
          <a:lstStyle/>
          <a:p>
            <a:pPr algn="just">
              <a:buFont typeface="Wingdings" pitchFamily="2" charset="2"/>
              <a:buChar char="q"/>
            </a:pPr>
            <a:r>
              <a:rPr lang="en-US" sz="2400" b="1" dirty="0" smtClean="0">
                <a:latin typeface="Times New Roman" pitchFamily="18" charset="0"/>
                <a:cs typeface="Times New Roman" pitchFamily="18" charset="0"/>
              </a:rPr>
              <a:t> Pattern: </a:t>
            </a:r>
            <a:r>
              <a:rPr lang="en-US" sz="2400" dirty="0">
                <a:latin typeface="Times New Roman" pitchFamily="18" charset="0"/>
                <a:cs typeface="Times New Roman" pitchFamily="18" charset="0"/>
              </a:rPr>
              <a:t>The pattern in the design process means the repetition of a solution to a common recurring problem within a certain context.</a:t>
            </a:r>
          </a:p>
        </p:txBody>
      </p:sp>
      <p:sp>
        <p:nvSpPr>
          <p:cNvPr id="13" name="TextBox 12"/>
          <p:cNvSpPr txBox="1"/>
          <p:nvPr/>
        </p:nvSpPr>
        <p:spPr>
          <a:xfrm>
            <a:off x="381000" y="2514600"/>
            <a:ext cx="8305800" cy="1200329"/>
          </a:xfrm>
          <a:prstGeom prst="rect">
            <a:avLst/>
          </a:prstGeom>
          <a:noFill/>
        </p:spPr>
        <p:txBody>
          <a:bodyPr wrap="square" rtlCol="0">
            <a:spAutoFit/>
          </a:bodyPr>
          <a:lstStyle/>
          <a:p>
            <a:pPr algn="just">
              <a:buFont typeface="Wingdings" pitchFamily="2" charset="2"/>
              <a:buChar char="q"/>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Information </a:t>
            </a:r>
            <a:r>
              <a:rPr lang="en-US" sz="2400" b="1" dirty="0" smtClean="0">
                <a:latin typeface="Times New Roman" pitchFamily="18" charset="0"/>
                <a:cs typeface="Times New Roman" pitchFamily="18" charset="0"/>
              </a:rPr>
              <a:t>Hiding:</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Information hiding simply means to hide the information so that it cannot be accessed by an unwanted party. </a:t>
            </a:r>
          </a:p>
        </p:txBody>
      </p:sp>
      <p:sp>
        <p:nvSpPr>
          <p:cNvPr id="14" name="TextBox 13"/>
          <p:cNvSpPr txBox="1"/>
          <p:nvPr/>
        </p:nvSpPr>
        <p:spPr>
          <a:xfrm>
            <a:off x="381000" y="3810000"/>
            <a:ext cx="8153400" cy="1200329"/>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Refactoring</a:t>
            </a:r>
            <a:r>
              <a:rPr lang="en-US" sz="2400" b="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Refactoring simply means reconstructing something in such a way that it does not affect the behavior of any other features.</a:t>
            </a:r>
          </a:p>
        </p:txBody>
      </p:sp>
      <p:sp>
        <p:nvSpPr>
          <p:cNvPr id="15" name="TextBox 14"/>
          <p:cNvSpPr txBox="1"/>
          <p:nvPr/>
        </p:nvSpPr>
        <p:spPr>
          <a:xfrm>
            <a:off x="381000" y="5048071"/>
            <a:ext cx="8153400" cy="1200329"/>
          </a:xfrm>
          <a:prstGeom prst="rect">
            <a:avLst/>
          </a:prstGeom>
          <a:noFill/>
        </p:spPr>
        <p:txBody>
          <a:bodyPr wrap="square" rtlCol="0">
            <a:spAutoFit/>
          </a:bodyPr>
          <a:lstStyle/>
          <a:p>
            <a:pPr algn="just">
              <a:buFont typeface="Wingdings" pitchFamily="2" charset="2"/>
              <a:buChar char="q"/>
            </a:pPr>
            <a:r>
              <a:rPr lang="en-US" sz="2400" b="1" dirty="0" smtClean="0">
                <a:latin typeface="Times New Roman" pitchFamily="18" charset="0"/>
                <a:cs typeface="Times New Roman" pitchFamily="18" charset="0"/>
              </a:rPr>
              <a:t> Functional Independence: </a:t>
            </a:r>
            <a:r>
              <a:rPr lang="en-US" sz="2400" dirty="0" smtClean="0">
                <a:latin typeface="Times New Roman" pitchFamily="18" charset="0"/>
                <a:cs typeface="Times New Roman" pitchFamily="18" charset="0"/>
              </a:rPr>
              <a:t>The functional independence is the concept of separation and related to the concept of modularity, abstraction and information hiding.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253880"/>
            <a:ext cx="9144000" cy="5232520"/>
            <a:chOff x="0" y="1474150"/>
            <a:chExt cx="9144000" cy="4401186"/>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474150"/>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304800"/>
            <a:ext cx="8680766" cy="584775"/>
          </a:xfrm>
          <a:prstGeom prst="rect">
            <a:avLst/>
          </a:prstGeom>
        </p:spPr>
        <p:txBody>
          <a:bodyPr wrap="square">
            <a:spAutoFit/>
          </a:bodyPr>
          <a:lstStyle/>
          <a:p>
            <a:pPr fontAlgn="base"/>
            <a:r>
              <a:rPr lang="en-US" sz="3200" b="1" dirty="0" smtClean="0">
                <a:solidFill>
                  <a:schemeClr val="bg1"/>
                </a:solidFill>
              </a:rPr>
              <a:t>How to Create a Data Dictionary?</a:t>
            </a:r>
            <a:endParaRPr lang="en-US" sz="3200" b="1" dirty="0">
              <a:solidFill>
                <a:schemeClr val="bg1"/>
              </a:solidFill>
            </a:endParaRPr>
          </a:p>
        </p:txBody>
      </p:sp>
      <p:sp>
        <p:nvSpPr>
          <p:cNvPr id="14" name="TextBox 13"/>
          <p:cNvSpPr txBox="1"/>
          <p:nvPr/>
        </p:nvSpPr>
        <p:spPr>
          <a:xfrm>
            <a:off x="304800" y="1066800"/>
            <a:ext cx="8610600" cy="5632311"/>
          </a:xfrm>
          <a:prstGeom prst="rect">
            <a:avLst/>
          </a:prstGeom>
          <a:noFill/>
        </p:spPr>
        <p:txBody>
          <a:bodyPr wrap="square" rtlCol="0">
            <a:spAutoFit/>
          </a:bodyPr>
          <a:lstStyle/>
          <a:p>
            <a:pPr marL="457200" indent="-457200" fontAlgn="base">
              <a:buFont typeface="+mj-lt"/>
              <a:buAutoNum type="arabicPeriod"/>
            </a:pPr>
            <a:r>
              <a:rPr lang="en-US" sz="2400" b="1" dirty="0" smtClean="0"/>
              <a:t>Define Scope and Objectives: </a:t>
            </a:r>
            <a:r>
              <a:rPr lang="en-US" sz="2400" dirty="0" smtClean="0"/>
              <a:t>This involves identifying the objective of the data dictionary and the data elements it will cover.</a:t>
            </a:r>
          </a:p>
          <a:p>
            <a:pPr marL="457200" indent="-457200" fontAlgn="base">
              <a:buFont typeface="+mj-lt"/>
              <a:buAutoNum type="arabicPeriod"/>
            </a:pPr>
            <a:r>
              <a:rPr lang="en-US" sz="2400" b="1" dirty="0" smtClean="0"/>
              <a:t>Gather Metadata: </a:t>
            </a:r>
            <a:r>
              <a:rPr lang="en-US" sz="2400" dirty="0" smtClean="0"/>
              <a:t>Collect detailed information about each data element.</a:t>
            </a:r>
          </a:p>
          <a:p>
            <a:pPr marL="457200" indent="-457200" fontAlgn="base">
              <a:buFont typeface="+mj-lt"/>
              <a:buAutoNum type="arabicPeriod"/>
            </a:pPr>
            <a:r>
              <a:rPr lang="en-US" sz="2400" b="1" dirty="0" smtClean="0"/>
              <a:t>Organize Information: </a:t>
            </a:r>
            <a:r>
              <a:rPr lang="en-US" sz="2400" dirty="0" smtClean="0"/>
              <a:t>Structure the collected metadata in a clear and accessible format.</a:t>
            </a:r>
          </a:p>
          <a:p>
            <a:pPr marL="457200" indent="-457200" fontAlgn="base">
              <a:buFont typeface="+mj-lt"/>
              <a:buAutoNum type="arabicPeriod"/>
            </a:pPr>
            <a:r>
              <a:rPr lang="en-US" sz="2400" b="1" dirty="0" smtClean="0"/>
              <a:t>Implement Standard Naming Conventions: </a:t>
            </a:r>
            <a:r>
              <a:rPr lang="en-US" sz="2400" dirty="0" smtClean="0"/>
              <a:t>Ensure consistency in how data elements are named and described.</a:t>
            </a:r>
          </a:p>
          <a:p>
            <a:pPr marL="457200" indent="-457200" fontAlgn="base">
              <a:buFont typeface="+mj-lt"/>
              <a:buAutoNum type="arabicPeriod"/>
            </a:pPr>
            <a:r>
              <a:rPr lang="en-US" sz="2400" b="1" dirty="0" smtClean="0"/>
              <a:t>Create and Enter Data in Data Dictionary:</a:t>
            </a:r>
            <a:r>
              <a:rPr lang="en-US" sz="2400" dirty="0" smtClean="0"/>
              <a:t> Use software tools to build the data dictionary and enter the data.</a:t>
            </a:r>
          </a:p>
          <a:p>
            <a:pPr marL="457200" indent="-457200" fontAlgn="base">
              <a:buFont typeface="+mj-lt"/>
              <a:buAutoNum type="arabicPeriod"/>
            </a:pPr>
            <a:r>
              <a:rPr lang="en-US" sz="2400" b="1" dirty="0" smtClean="0"/>
              <a:t>Review and Validate: </a:t>
            </a:r>
            <a:r>
              <a:rPr lang="en-US" sz="2400" dirty="0" smtClean="0"/>
              <a:t>Ensure the accuracy and completeness of the data dictionary.</a:t>
            </a:r>
          </a:p>
          <a:p>
            <a:pPr marL="457200" indent="-457200" fontAlgn="base">
              <a:buFont typeface="+mj-lt"/>
              <a:buAutoNum type="arabicPeriod"/>
            </a:pPr>
            <a:r>
              <a:rPr lang="en-US" sz="2400" b="1" dirty="0" smtClean="0"/>
              <a:t>Maintain and Update Regularly:</a:t>
            </a:r>
            <a:r>
              <a:rPr lang="en-US" sz="2400" dirty="0" smtClean="0"/>
              <a:t> Keep the data dictionary up to date with ongoing updates and changes.</a:t>
            </a:r>
            <a:endParaRPr lang="en-US" sz="2400"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295400" y="1906012"/>
            <a:ext cx="6781800" cy="3046988"/>
          </a:xfrm>
          <a:prstGeom prst="rect">
            <a:avLst/>
          </a:prstGeom>
          <a:noFill/>
        </p:spPr>
        <p:txBody>
          <a:bodyPr wrap="square" rtlCol="0">
            <a:spAutoFit/>
          </a:bodyPr>
          <a:lstStyle/>
          <a:p>
            <a:pPr algn="ctr"/>
            <a:r>
              <a:rPr lang="en-US" sz="9600" b="1" i="1" dirty="0" smtClean="0">
                <a:solidFill>
                  <a:srgbClr val="00B050"/>
                </a:solidFill>
                <a:latin typeface="Times New Roman" pitchFamily="18" charset="0"/>
                <a:cs typeface="Times New Roman" pitchFamily="18" charset="0"/>
              </a:rPr>
              <a:t>Any</a:t>
            </a:r>
          </a:p>
          <a:p>
            <a:pPr algn="ctr"/>
            <a:r>
              <a:rPr lang="en-US" sz="9600" b="1" i="1" dirty="0" smtClean="0">
                <a:solidFill>
                  <a:srgbClr val="00B050"/>
                </a:solidFill>
                <a:latin typeface="Times New Roman" pitchFamily="18" charset="0"/>
                <a:cs typeface="Times New Roman" pitchFamily="18" charset="0"/>
              </a:rPr>
              <a:t> Query?</a:t>
            </a:r>
            <a:endParaRPr lang="en-US" sz="9600" b="1" i="1"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5" y="634425"/>
            <a:ext cx="1393330" cy="584775"/>
          </a:xfrm>
          <a:prstGeom prst="rect">
            <a:avLst/>
          </a:prstGeom>
        </p:spPr>
        <p:txBody>
          <a:bodyPr wrap="none">
            <a:spAutoFit/>
          </a:bodyPr>
          <a:lstStyle/>
          <a:p>
            <a:r>
              <a:rPr lang="en-US" sz="3200" dirty="0" smtClean="0">
                <a:solidFill>
                  <a:schemeClr val="bg1"/>
                </a:solidFill>
                <a:latin typeface="Times New Roman" pitchFamily="18" charset="0"/>
                <a:cs typeface="Times New Roman" pitchFamily="18" charset="0"/>
              </a:rPr>
              <a:t>Cont…</a:t>
            </a:r>
            <a:endParaRPr lang="en-US" sz="3200" dirty="0">
              <a:solidFill>
                <a:schemeClr val="bg1"/>
              </a:solidFill>
              <a:latin typeface="Times New Roman" pitchFamily="18" charset="0"/>
              <a:cs typeface="Times New Roman" pitchFamily="18" charset="0"/>
            </a:endParaRPr>
          </a:p>
        </p:txBody>
      </p:sp>
      <p:sp>
        <p:nvSpPr>
          <p:cNvPr id="12" name="TextBox 11"/>
          <p:cNvSpPr txBox="1"/>
          <p:nvPr/>
        </p:nvSpPr>
        <p:spPr>
          <a:xfrm>
            <a:off x="304800" y="1536442"/>
            <a:ext cx="8534400" cy="5016758"/>
          </a:xfrm>
          <a:prstGeom prst="rect">
            <a:avLst/>
          </a:prstGeom>
          <a:noFill/>
        </p:spPr>
        <p:txBody>
          <a:bodyPr wrap="square" rtlCol="0">
            <a:spAutoFit/>
          </a:bodyPr>
          <a:lstStyle/>
          <a:p>
            <a:pPr marL="457200" indent="-457200" algn="just">
              <a:buAutoNum type="arabicPeriod"/>
            </a:pPr>
            <a:r>
              <a:rPr lang="en-US" sz="2000" dirty="0" smtClean="0">
                <a:latin typeface="Times New Roman" pitchFamily="18" charset="0"/>
                <a:cs typeface="Times New Roman" pitchFamily="18" charset="0"/>
              </a:rPr>
              <a:t>Abstraction   </a:t>
            </a:r>
          </a:p>
          <a:p>
            <a:pPr marL="457200" indent="-457200" algn="just"/>
            <a:r>
              <a:rPr lang="en-US" sz="2000" dirty="0" smtClean="0">
                <a:latin typeface="Times New Roman" pitchFamily="18" charset="0"/>
                <a:cs typeface="Times New Roman" pitchFamily="18" charset="0"/>
              </a:rPr>
              <a:t>  1.  Procedural abstraction  </a:t>
            </a:r>
          </a:p>
          <a:p>
            <a:pPr marL="457200" indent="-457200" algn="just"/>
            <a:r>
              <a:rPr lang="en-US" sz="2000" dirty="0" smtClean="0">
                <a:latin typeface="Times New Roman" pitchFamily="18" charset="0"/>
                <a:cs typeface="Times New Roman" pitchFamily="18" charset="0"/>
              </a:rPr>
              <a:t>  2.  Data abstraction </a:t>
            </a:r>
          </a:p>
          <a:p>
            <a:pPr marL="457200" indent="-457200" algn="just"/>
            <a:r>
              <a:rPr lang="en-US" sz="2000" dirty="0" smtClean="0">
                <a:latin typeface="Times New Roman" pitchFamily="18" charset="0"/>
                <a:cs typeface="Times New Roman" pitchFamily="18" charset="0"/>
              </a:rPr>
              <a:t>2. Architecture   </a:t>
            </a:r>
          </a:p>
          <a:p>
            <a:pPr marL="457200" indent="-457200" algn="just"/>
            <a:r>
              <a:rPr lang="en-US" sz="2000" dirty="0" smtClean="0">
                <a:latin typeface="Times New Roman" pitchFamily="18" charset="0"/>
                <a:cs typeface="Times New Roman" pitchFamily="18" charset="0"/>
              </a:rPr>
              <a:t>  1.  Structural properties   </a:t>
            </a:r>
          </a:p>
          <a:p>
            <a:pPr marL="457200" indent="-457200" algn="just"/>
            <a:r>
              <a:rPr lang="en-US" sz="2000" dirty="0" smtClean="0">
                <a:latin typeface="Times New Roman" pitchFamily="18" charset="0"/>
                <a:cs typeface="Times New Roman" pitchFamily="18" charset="0"/>
              </a:rPr>
              <a:t>  2.  Extra functional properties  </a:t>
            </a:r>
          </a:p>
          <a:p>
            <a:pPr marL="457200" indent="-457200" algn="just"/>
            <a:r>
              <a:rPr lang="en-US" sz="2000" dirty="0" smtClean="0">
                <a:latin typeface="Times New Roman" pitchFamily="18" charset="0"/>
                <a:cs typeface="Times New Roman" pitchFamily="18" charset="0"/>
              </a:rPr>
              <a:t>  3. Families of related systems </a:t>
            </a:r>
          </a:p>
          <a:p>
            <a:pPr marL="457200" indent="-457200" algn="just"/>
            <a:r>
              <a:rPr lang="en-US" sz="2000" dirty="0" smtClean="0">
                <a:latin typeface="Times New Roman" pitchFamily="18" charset="0"/>
                <a:cs typeface="Times New Roman" pitchFamily="18" charset="0"/>
              </a:rPr>
              <a:t>3. Design pattern </a:t>
            </a:r>
          </a:p>
          <a:p>
            <a:pPr marL="457200" indent="-457200" algn="just"/>
            <a:r>
              <a:rPr lang="en-US" sz="2000" dirty="0" smtClean="0">
                <a:latin typeface="Times New Roman" pitchFamily="18" charset="0"/>
                <a:cs typeface="Times New Roman" pitchFamily="18" charset="0"/>
              </a:rPr>
              <a:t>4. Modularity</a:t>
            </a:r>
          </a:p>
          <a:p>
            <a:pPr marL="457200" indent="-457200" algn="just"/>
            <a:r>
              <a:rPr lang="en-US" sz="2000" dirty="0" smtClean="0">
                <a:latin typeface="Times New Roman" pitchFamily="18" charset="0"/>
                <a:cs typeface="Times New Roman" pitchFamily="18" charset="0"/>
              </a:rPr>
              <a:t>5. Information hiding </a:t>
            </a:r>
          </a:p>
          <a:p>
            <a:pPr marL="457200" indent="-457200" algn="just"/>
            <a:r>
              <a:rPr lang="en-US" sz="2000" dirty="0" smtClean="0">
                <a:latin typeface="Times New Roman" pitchFamily="18" charset="0"/>
                <a:cs typeface="Times New Roman" pitchFamily="18" charset="0"/>
              </a:rPr>
              <a:t>6. Functional Independence  </a:t>
            </a:r>
          </a:p>
          <a:p>
            <a:pPr marL="457200" indent="-457200" algn="just"/>
            <a:r>
              <a:rPr lang="en-US" sz="2000" dirty="0" smtClean="0">
                <a:latin typeface="Times New Roman" pitchFamily="18" charset="0"/>
                <a:cs typeface="Times New Roman" pitchFamily="18" charset="0"/>
              </a:rPr>
              <a:t>   1. coupling -&gt; outside the model   </a:t>
            </a:r>
          </a:p>
          <a:p>
            <a:pPr marL="457200" indent="-457200" algn="just"/>
            <a:r>
              <a:rPr lang="en-US" sz="2000" dirty="0" smtClean="0">
                <a:latin typeface="Times New Roman" pitchFamily="18" charset="0"/>
                <a:cs typeface="Times New Roman" pitchFamily="18" charset="0"/>
              </a:rPr>
              <a:t>   2. Cohesion -&gt; within the model</a:t>
            </a:r>
          </a:p>
          <a:p>
            <a:pPr marL="457200" indent="-457200" algn="just"/>
            <a:r>
              <a:rPr lang="en-US" sz="2000" dirty="0" smtClean="0">
                <a:latin typeface="Times New Roman" pitchFamily="18" charset="0"/>
                <a:cs typeface="Times New Roman" pitchFamily="18" charset="0"/>
              </a:rPr>
              <a:t>7. Refinement </a:t>
            </a:r>
          </a:p>
          <a:p>
            <a:pPr marL="457200" indent="-457200" algn="just"/>
            <a:r>
              <a:rPr lang="en-US" sz="2000" dirty="0" smtClean="0">
                <a:latin typeface="Times New Roman" pitchFamily="18" charset="0"/>
                <a:cs typeface="Times New Roman" pitchFamily="18" charset="0"/>
              </a:rPr>
              <a:t>8. Refactoring </a:t>
            </a:r>
          </a:p>
          <a:p>
            <a:pPr marL="457200" indent="-457200" algn="just"/>
            <a:r>
              <a:rPr lang="en-US" sz="2000" dirty="0" smtClean="0">
                <a:latin typeface="Times New Roman" pitchFamily="18" charset="0"/>
                <a:cs typeface="Times New Roman" pitchFamily="18" charset="0"/>
              </a:rPr>
              <a:t>9. Object Oriented design concept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30641"/>
            <a:ext cx="9144000" cy="4930482"/>
            <a:chOff x="0" y="1728202"/>
            <a:chExt cx="9144000" cy="4147134"/>
          </a:xfrm>
        </p:grpSpPr>
        <p:pic>
          <p:nvPicPr>
            <p:cNvPr id="3" name="object 3"/>
            <p:cNvPicPr/>
            <p:nvPr/>
          </p:nvPicPr>
          <p:blipFill>
            <a:blip r:embed="rId2" cstate="print"/>
            <a:stretch>
              <a:fillRect/>
            </a:stretch>
          </p:blipFill>
          <p:spPr>
            <a:xfrm>
              <a:off x="1857375" y="3071812"/>
              <a:ext cx="5430836" cy="2803524"/>
            </a:xfrm>
            <a:prstGeom prst="rect">
              <a:avLst/>
            </a:prstGeom>
          </p:spPr>
        </p:pic>
        <p:sp>
          <p:nvSpPr>
            <p:cNvPr id="4" name="object 4"/>
            <p:cNvSpPr/>
            <p:nvPr/>
          </p:nvSpPr>
          <p:spPr>
            <a:xfrm>
              <a:off x="0" y="1728202"/>
              <a:ext cx="9144000" cy="643255"/>
            </a:xfrm>
            <a:custGeom>
              <a:avLst/>
              <a:gdLst/>
              <a:ahLst/>
              <a:cxnLst/>
              <a:rect l="l" t="t" r="r" b="b"/>
              <a:pathLst>
                <a:path w="9144000" h="643255">
                  <a:moveTo>
                    <a:pt x="9143999" y="642936"/>
                  </a:moveTo>
                  <a:lnTo>
                    <a:pt x="0" y="642936"/>
                  </a:lnTo>
                  <a:lnTo>
                    <a:pt x="0" y="0"/>
                  </a:lnTo>
                  <a:lnTo>
                    <a:pt x="9143999" y="0"/>
                  </a:lnTo>
                  <a:lnTo>
                    <a:pt x="9143999" y="642936"/>
                  </a:lnTo>
                  <a:close/>
                </a:path>
              </a:pathLst>
            </a:custGeom>
            <a:solidFill>
              <a:srgbClr val="1F497D"/>
            </a:solidFill>
          </p:spPr>
          <p:txBody>
            <a:bodyPr wrap="square" lIns="0" tIns="0" rIns="0" bIns="0" rtlCol="0"/>
            <a:lstStyle/>
            <a:p>
              <a:endParaRPr/>
            </a:p>
          </p:txBody>
        </p:sp>
      </p:grpSp>
      <p:grpSp>
        <p:nvGrpSpPr>
          <p:cNvPr id="5" name="object 6"/>
          <p:cNvGrpSpPr/>
          <p:nvPr/>
        </p:nvGrpSpPr>
        <p:grpSpPr>
          <a:xfrm>
            <a:off x="6564311" y="6032500"/>
            <a:ext cx="2580005" cy="609600"/>
            <a:chOff x="6564311" y="6032500"/>
            <a:chExt cx="2580005" cy="609600"/>
          </a:xfrm>
        </p:grpSpPr>
        <p:sp>
          <p:nvSpPr>
            <p:cNvPr id="7" name="object 7"/>
            <p:cNvSpPr/>
            <p:nvPr/>
          </p:nvSpPr>
          <p:spPr>
            <a:xfrm>
              <a:off x="6564300" y="6354762"/>
              <a:ext cx="2580005" cy="217804"/>
            </a:xfrm>
            <a:custGeom>
              <a:avLst/>
              <a:gdLst/>
              <a:ahLst/>
              <a:cxnLst/>
              <a:rect l="l" t="t" r="r" b="b"/>
              <a:pathLst>
                <a:path w="2580004" h="217804">
                  <a:moveTo>
                    <a:pt x="46037" y="0"/>
                  </a:moveTo>
                  <a:lnTo>
                    <a:pt x="0" y="0"/>
                  </a:lnTo>
                  <a:lnTo>
                    <a:pt x="0" y="214312"/>
                  </a:lnTo>
                  <a:lnTo>
                    <a:pt x="46037" y="214312"/>
                  </a:lnTo>
                  <a:lnTo>
                    <a:pt x="46037" y="0"/>
                  </a:lnTo>
                  <a:close/>
                </a:path>
                <a:path w="2580004" h="217804">
                  <a:moveTo>
                    <a:pt x="2579687" y="3175"/>
                  </a:moveTo>
                  <a:lnTo>
                    <a:pt x="79375" y="3175"/>
                  </a:lnTo>
                  <a:lnTo>
                    <a:pt x="79375" y="217487"/>
                  </a:lnTo>
                  <a:lnTo>
                    <a:pt x="2579687" y="217487"/>
                  </a:lnTo>
                  <a:lnTo>
                    <a:pt x="2579687" y="3175"/>
                  </a:lnTo>
                  <a:close/>
                </a:path>
              </a:pathLst>
            </a:custGeom>
            <a:solidFill>
              <a:srgbClr val="F1F1F1"/>
            </a:solidFill>
          </p:spPr>
          <p:txBody>
            <a:bodyPr wrap="square" lIns="0" tIns="0" rIns="0" bIns="0" rtlCol="0"/>
            <a:lstStyle/>
            <a:p>
              <a:endParaRPr/>
            </a:p>
          </p:txBody>
        </p:sp>
        <p:pic>
          <p:nvPicPr>
            <p:cNvPr id="8" name="object 8"/>
            <p:cNvPicPr/>
            <p:nvPr/>
          </p:nvPicPr>
          <p:blipFill>
            <a:blip r:embed="rId3" cstate="print"/>
            <a:stretch>
              <a:fillRect/>
            </a:stretch>
          </p:blipFill>
          <p:spPr>
            <a:xfrm>
              <a:off x="8318500" y="6032500"/>
              <a:ext cx="609599" cy="609599"/>
            </a:xfrm>
            <a:prstGeom prst="rect">
              <a:avLst/>
            </a:prstGeom>
          </p:spPr>
        </p:pic>
      </p:grpSp>
      <p:sp>
        <p:nvSpPr>
          <p:cNvPr id="9" name="object 9"/>
          <p:cNvSpPr txBox="1"/>
          <p:nvPr/>
        </p:nvSpPr>
        <p:spPr>
          <a:xfrm>
            <a:off x="6637336" y="6728523"/>
            <a:ext cx="942975" cy="147320"/>
          </a:xfrm>
          <a:prstGeom prst="rect">
            <a:avLst/>
          </a:prstGeom>
        </p:spPr>
        <p:txBody>
          <a:bodyPr vert="horz" wrap="square" lIns="0" tIns="12700" rIns="0" bIns="0" rtlCol="0">
            <a:spAutoFit/>
          </a:bodyPr>
          <a:lstStyle/>
          <a:p>
            <a:pPr marL="12700">
              <a:lnSpc>
                <a:spcPct val="100000"/>
              </a:lnSpc>
              <a:spcBef>
                <a:spcPts val="100"/>
              </a:spcBef>
            </a:pPr>
            <a:r>
              <a:rPr sz="800" spc="-10" dirty="0">
                <a:latin typeface="Calibri"/>
                <a:cs typeface="Calibri"/>
              </a:rPr>
              <a:t>Image</a:t>
            </a:r>
            <a:r>
              <a:rPr sz="800" dirty="0">
                <a:latin typeface="Calibri"/>
                <a:cs typeface="Calibri"/>
              </a:rPr>
              <a:t> </a:t>
            </a:r>
            <a:r>
              <a:rPr sz="800" spc="-10" dirty="0">
                <a:latin typeface="Calibri"/>
                <a:cs typeface="Calibri"/>
              </a:rPr>
              <a:t>source</a:t>
            </a:r>
            <a:r>
              <a:rPr sz="800" spc="5" dirty="0">
                <a:latin typeface="Calibri"/>
                <a:cs typeface="Calibri"/>
              </a:rPr>
              <a:t> </a:t>
            </a:r>
            <a:r>
              <a:rPr sz="800" dirty="0">
                <a:latin typeface="Calibri"/>
                <a:cs typeface="Calibri"/>
              </a:rPr>
              <a:t>: </a:t>
            </a:r>
            <a:r>
              <a:rPr sz="800" spc="-10" dirty="0">
                <a:latin typeface="Calibri"/>
                <a:cs typeface="Calibri"/>
              </a:rPr>
              <a:t>Google</a:t>
            </a:r>
            <a:endParaRPr sz="800">
              <a:latin typeface="Calibri"/>
              <a:cs typeface="Calibri"/>
            </a:endParaRPr>
          </a:p>
        </p:txBody>
      </p:sp>
      <p:sp>
        <p:nvSpPr>
          <p:cNvPr id="11" name="Rectangle 10"/>
          <p:cNvSpPr/>
          <p:nvPr/>
        </p:nvSpPr>
        <p:spPr>
          <a:xfrm>
            <a:off x="310834" y="634425"/>
            <a:ext cx="7232966" cy="584775"/>
          </a:xfrm>
          <a:prstGeom prst="rect">
            <a:avLst/>
          </a:prstGeom>
        </p:spPr>
        <p:txBody>
          <a:bodyPr wrap="square">
            <a:spAutoFit/>
          </a:bodyPr>
          <a:lstStyle/>
          <a:p>
            <a:r>
              <a:rPr lang="en-US" sz="3200" b="1" dirty="0" smtClean="0">
                <a:solidFill>
                  <a:schemeClr val="bg1"/>
                </a:solidFill>
                <a:latin typeface="Times New Roman" pitchFamily="18" charset="0"/>
                <a:cs typeface="Times New Roman" pitchFamily="18" charset="0"/>
              </a:rPr>
              <a:t> levels of Software Design</a:t>
            </a:r>
          </a:p>
        </p:txBody>
      </p:sp>
      <p:sp>
        <p:nvSpPr>
          <p:cNvPr id="12" name="TextBox 11"/>
          <p:cNvSpPr txBox="1"/>
          <p:nvPr/>
        </p:nvSpPr>
        <p:spPr>
          <a:xfrm>
            <a:off x="304800" y="1371600"/>
            <a:ext cx="8534400" cy="1200329"/>
          </a:xfrm>
          <a:prstGeom prst="rect">
            <a:avLst/>
          </a:prstGeom>
          <a:noFill/>
        </p:spPr>
        <p:txBody>
          <a:bodyPr wrap="square" rtlCol="0">
            <a:spAutoFit/>
          </a:bodyPr>
          <a:lstStyle/>
          <a:p>
            <a:pPr algn="just">
              <a:buFont typeface="Wingdings" pitchFamily="2" charset="2"/>
              <a:buChar char="q"/>
            </a:pPr>
            <a:r>
              <a:rPr lang="en-US" sz="2400" b="1"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Architectural Design:</a:t>
            </a:r>
            <a:r>
              <a:rPr lang="en-US" sz="2400" dirty="0">
                <a:latin typeface="Times New Roman" pitchFamily="18" charset="0"/>
                <a:cs typeface="Times New Roman" pitchFamily="18" charset="0"/>
              </a:rPr>
              <a:t> The architecture of a system can be viewed as the overall structure of the system and the way in which structure provides conceptual integrity of the system. </a:t>
            </a:r>
          </a:p>
        </p:txBody>
      </p:sp>
      <p:sp>
        <p:nvSpPr>
          <p:cNvPr id="13" name="TextBox 12"/>
          <p:cNvSpPr txBox="1"/>
          <p:nvPr/>
        </p:nvSpPr>
        <p:spPr>
          <a:xfrm>
            <a:off x="381000" y="2545140"/>
            <a:ext cx="8305800" cy="1938992"/>
          </a:xfrm>
          <a:prstGeom prst="rect">
            <a:avLst/>
          </a:prstGeom>
          <a:noFill/>
        </p:spPr>
        <p:txBody>
          <a:bodyPr wrap="square" rtlCol="0">
            <a:spAutoFit/>
          </a:bodyPr>
          <a:lstStyle/>
          <a:p>
            <a:pPr algn="just">
              <a:buFont typeface="Wingdings" pitchFamily="2" charset="2"/>
              <a:buChar char="q"/>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Preliminary or high-level design:</a:t>
            </a:r>
            <a:r>
              <a:rPr lang="en-US" sz="2400" dirty="0">
                <a:latin typeface="Times New Roman" pitchFamily="18" charset="0"/>
                <a:cs typeface="Times New Roman" pitchFamily="18" charset="0"/>
              </a:rPr>
              <a:t> Here the problem is decomposed into a set of modules, the control relationship among various modules identified, and also the interfaces among various modules are identified</a:t>
            </a:r>
            <a:r>
              <a:rPr lang="en-US" sz="2400" dirty="0" smtClean="0">
                <a:latin typeface="Times New Roman" pitchFamily="18" charset="0"/>
                <a:cs typeface="Times New Roman" pitchFamily="18" charset="0"/>
              </a:rPr>
              <a:t>.</a:t>
            </a:r>
            <a:r>
              <a:rPr lang="en-US" sz="2400" dirty="0"/>
              <a:t> Design representation techniques used in this stage are structure chart and UML.  </a:t>
            </a:r>
            <a:endParaRPr lang="en-US" sz="2400" dirty="0">
              <a:latin typeface="Times New Roman" pitchFamily="18" charset="0"/>
              <a:cs typeface="Times New Roman" pitchFamily="18" charset="0"/>
            </a:endParaRPr>
          </a:p>
        </p:txBody>
      </p:sp>
      <p:sp>
        <p:nvSpPr>
          <p:cNvPr id="14" name="TextBox 13"/>
          <p:cNvSpPr txBox="1"/>
          <p:nvPr/>
        </p:nvSpPr>
        <p:spPr>
          <a:xfrm>
            <a:off x="381000" y="4590871"/>
            <a:ext cx="8153400" cy="1200329"/>
          </a:xfrm>
          <a:prstGeom prst="rect">
            <a:avLst/>
          </a:prstGeom>
          <a:noFill/>
        </p:spPr>
        <p:txBody>
          <a:bodyPr wrap="square" rtlCol="0">
            <a:spAutoFit/>
          </a:bodyPr>
          <a:lstStyle/>
          <a:p>
            <a:pPr algn="just">
              <a:buFont typeface="Wingdings" pitchFamily="2" charset="2"/>
              <a:buChar char="q"/>
            </a:pPr>
            <a:r>
              <a:rPr lang="en-US" sz="2400"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Detailed design:</a:t>
            </a:r>
            <a:r>
              <a:rPr lang="en-US" sz="2400" dirty="0">
                <a:latin typeface="Times New Roman" pitchFamily="18" charset="0"/>
                <a:cs typeface="Times New Roman" pitchFamily="18" charset="0"/>
              </a:rPr>
              <a:t> Once the high-level design is complete, a detailed design is undertaken. In detailed design, each module is examined carefully to design the data structure and algorithms.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1778</TotalTime>
  <Words>4233</Words>
  <Application>Microsoft Office PowerPoint</Application>
  <PresentationFormat>On-screen Show (4:3)</PresentationFormat>
  <Paragraphs>463</Paragraphs>
  <Slides>71</Slides>
  <Notes>1</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Software  Engineering (303105253)</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293</cp:revision>
  <dcterms:created xsi:type="dcterms:W3CDTF">2024-07-19T16:33:20Z</dcterms:created>
  <dcterms:modified xsi:type="dcterms:W3CDTF">2024-09-04T06:10:50Z</dcterms:modified>
</cp:coreProperties>
</file>