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262" r:id="rId14"/>
    <p:sldId id="263" r:id="rId15"/>
    <p:sldId id="264" r:id="rId16"/>
    <p:sldId id="320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4339" y="1627504"/>
            <a:ext cx="257532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57375" y="3071812"/>
            <a:ext cx="5430836" cy="2803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64306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9128" y="1696656"/>
            <a:ext cx="2025742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9515" y="2248408"/>
            <a:ext cx="8804969" cy="172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Excel_Worksheet1.xlsx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paruluniversity.ac.in/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number-system-in-maths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9143999" cy="6857999"/>
            <a:chOff x="0" y="0"/>
            <a:chExt cx="9143999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1375" y="500062"/>
              <a:ext cx="2381249" cy="6286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47800" y="3535681"/>
              <a:ext cx="6210300" cy="45719"/>
            </a:xfrm>
            <a:custGeom>
              <a:avLst/>
              <a:gdLst/>
              <a:ahLst/>
              <a:cxnLst/>
              <a:rect l="l" t="t" r="r" b="b"/>
              <a:pathLst>
                <a:path w="6286500" h="1905">
                  <a:moveTo>
                    <a:pt x="0" y="0"/>
                  </a:moveTo>
                  <a:lnTo>
                    <a:pt x="6286500" y="15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3487739"/>
              <a:ext cx="93661" cy="9366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2699" y="3563939"/>
              <a:ext cx="93662" cy="936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4400" y="2497925"/>
            <a:ext cx="7315200" cy="77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240" algn="ctr">
              <a:lnSpc>
                <a:spcPct val="156300"/>
              </a:lnSpc>
              <a:spcBef>
                <a:spcPts val="95"/>
              </a:spcBef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Problem Solving</a:t>
            </a:r>
            <a:endParaRPr sz="3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524000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559560"/>
            <a:ext cx="56300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Octal Number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339876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Octal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 System is one in which the base value is 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8 digits i.e. 0-7 for the creation of Octal Numbers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Octal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Numbers can be converted to Decimal values by multiplying each digit with the place value and then adding the result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the place values are 80, 81, and 82. Octal Numbers are useful for the representation of UTF8 Numbers.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Example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48768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(81)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 can be written as (121)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(125)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10 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can be written as (175)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524000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559560"/>
            <a:ext cx="56300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/>
            <a:r>
              <a:rPr lang="en-US" dirty="0" smtClean="0"/>
              <a:t>Hexadecimal Number System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2098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400" dirty="0" smtClean="0"/>
              <a:t> A </a:t>
            </a:r>
            <a:r>
              <a:rPr lang="en-US" sz="2400" dirty="0" smtClean="0"/>
              <a:t>number System with a base value of 16 is known as Hexadecimal Number System. </a:t>
            </a: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dirty="0" smtClean="0"/>
              <a:t>uses 16 digits for the creation of its numbers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 smtClean="0"/>
              <a:t> 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smtClean="0"/>
              <a:t>Digits </a:t>
            </a:r>
            <a:r>
              <a:rPr lang="en-US" sz="2400" dirty="0" smtClean="0"/>
              <a:t>from 0-9 are taken like the digits in the decimal number system but the digits from 10-15 are represented as A-F i.e. 10 is represented as A, 11 as B, 12 as C, 13 as D, 14 as E, and 15 as F. </a:t>
            </a: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>
              <a:buFont typeface="Wingdings" pitchFamily="2" charset="2"/>
              <a:buChar char="v"/>
            </a:pPr>
            <a:r>
              <a:rPr lang="en-US" sz="2400" dirty="0" smtClean="0"/>
              <a:t>Hexadecimal </a:t>
            </a:r>
            <a:r>
              <a:rPr lang="en-US" sz="2400" dirty="0" smtClean="0"/>
              <a:t>Numbers are useful for handling memory address locations.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76200"/>
            <a:ext cx="9144000" cy="6857999"/>
            <a:chOff x="0" y="0"/>
            <a:chExt cx="9144000" cy="6857999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95400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295400"/>
            <a:ext cx="56300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/>
            <a:r>
              <a:rPr lang="en-US" dirty="0" smtClean="0"/>
              <a:t>Cont..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0963" y="1976438"/>
          <a:ext cx="8769350" cy="4424362"/>
        </p:xfrm>
        <a:graphic>
          <a:graphicData uri="http://schemas.openxmlformats.org/presentationml/2006/ole">
            <p:oleObj spid="_x0000_s1026" name="Worksheet" r:id="rId5" imgW="6705659" imgH="3295611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833" y="6480428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0"/>
            <a:ext cx="8458199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211" y="4485132"/>
            <a:ext cx="26631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0" dirty="0">
                <a:solidFill>
                  <a:srgbClr val="000000"/>
                </a:solidFill>
                <a:latin typeface="Arial"/>
                <a:cs typeface="Arial"/>
              </a:rPr>
              <a:t>Quiz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210" y="1698688"/>
            <a:ext cx="7486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/>
              <a:t>What type of number system are used in UTF8?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911475" y="2300287"/>
            <a:ext cx="3321050" cy="4373880"/>
          </a:xfrm>
          <a:custGeom>
            <a:avLst/>
            <a:gdLst/>
            <a:ahLst/>
            <a:cxnLst/>
            <a:rect l="l" t="t" r="r" b="b"/>
            <a:pathLst>
              <a:path w="3321050" h="4373880">
                <a:moveTo>
                  <a:pt x="0" y="0"/>
                </a:moveTo>
                <a:lnTo>
                  <a:pt x="3321049" y="0"/>
                </a:lnTo>
                <a:lnTo>
                  <a:pt x="3321049" y="4373563"/>
                </a:lnTo>
                <a:lnTo>
                  <a:pt x="0" y="437356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38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78675" y="6309423"/>
            <a:ext cx="929005" cy="27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libri"/>
                <a:cs typeface="Calibri"/>
              </a:rPr>
              <a:t>Image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source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https://pixabay.com/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335280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#</a:t>
            </a:r>
            <a:endParaRPr lang="en-US" sz="9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698688"/>
            <a:ext cx="561538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/>
              <a:t>Conversion between number 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37062" y="6466586"/>
            <a:ext cx="4057650" cy="271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sz="800" spc="-5" dirty="0">
                <a:latin typeface="Calibri"/>
                <a:cs typeface="Calibri"/>
              </a:rPr>
              <a:t>Image source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5" dirty="0">
                <a:latin typeface="Calibri"/>
                <a:cs typeface="Calibri"/>
              </a:rPr>
              <a:t>Pressman, R. S. (1987). </a:t>
            </a:r>
            <a:r>
              <a:rPr sz="800" i="1" spc="-5" dirty="0">
                <a:latin typeface="Calibri"/>
                <a:cs typeface="Calibri"/>
              </a:rPr>
              <a:t>Software engineering: </a:t>
            </a:r>
            <a:r>
              <a:rPr sz="800" i="1" dirty="0">
                <a:latin typeface="Calibri"/>
                <a:cs typeface="Calibri"/>
              </a:rPr>
              <a:t>A </a:t>
            </a:r>
            <a:r>
              <a:rPr sz="800" i="1" spc="-5" dirty="0">
                <a:latin typeface="Calibri"/>
                <a:cs typeface="Calibri"/>
              </a:rPr>
              <a:t>practitioner's approach</a:t>
            </a:r>
            <a:r>
              <a:rPr sz="800" spc="-5" dirty="0">
                <a:latin typeface="Calibri"/>
                <a:cs typeface="Calibri"/>
              </a:rPr>
              <a:t>. New York: 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McGraw-Hill.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61112"/>
            <a:ext cx="9144000" cy="497205"/>
          </a:xfrm>
          <a:custGeom>
            <a:avLst/>
            <a:gdLst/>
            <a:ahLst/>
            <a:cxnLst/>
            <a:rect l="l" t="t" r="r" b="b"/>
            <a:pathLst>
              <a:path w="9144000" h="497204">
                <a:moveTo>
                  <a:pt x="0" y="496887"/>
                </a:moveTo>
                <a:lnTo>
                  <a:pt x="9143999" y="496887"/>
                </a:lnTo>
                <a:lnTo>
                  <a:pt x="9143999" y="0"/>
                </a:lnTo>
                <a:lnTo>
                  <a:pt x="0" y="0"/>
                </a:lnTo>
                <a:lnTo>
                  <a:pt x="0" y="496887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61950"/>
            <a:ext cx="9144000" cy="5641975"/>
            <a:chOff x="0" y="361950"/>
            <a:chExt cx="9144000" cy="5641975"/>
          </a:xfrm>
        </p:grpSpPr>
        <p:sp>
          <p:nvSpPr>
            <p:cNvPr id="4" name="object 4"/>
            <p:cNvSpPr/>
            <p:nvPr/>
          </p:nvSpPr>
          <p:spPr>
            <a:xfrm>
              <a:off x="0" y="3214686"/>
              <a:ext cx="9144000" cy="2789555"/>
            </a:xfrm>
            <a:custGeom>
              <a:avLst/>
              <a:gdLst/>
              <a:ahLst/>
              <a:cxnLst/>
              <a:rect l="l" t="t" r="r" b="b"/>
              <a:pathLst>
                <a:path w="9144000" h="2789554">
                  <a:moveTo>
                    <a:pt x="0" y="2789237"/>
                  </a:moveTo>
                  <a:lnTo>
                    <a:pt x="9143999" y="278923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2789237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361950"/>
              <a:ext cx="6705599" cy="2857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3637" y="4000500"/>
              <a:ext cx="4276724" cy="57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8475" y="4946650"/>
              <a:ext cx="3067049" cy="2603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41680" y="6013831"/>
            <a:ext cx="245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  <a:hlinkClick r:id="rId5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2571750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714750"/>
              <a:ext cx="9144000" cy="714375"/>
            </a:xfrm>
            <a:custGeom>
              <a:avLst/>
              <a:gdLst/>
              <a:ahLst/>
              <a:cxnLst/>
              <a:rect l="l" t="t" r="r" b="b"/>
              <a:pathLst>
                <a:path w="9144000" h="714375">
                  <a:moveTo>
                    <a:pt x="9143999" y="714374"/>
                  </a:moveTo>
                  <a:lnTo>
                    <a:pt x="0" y="714374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714374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276600" y="3763645"/>
            <a:ext cx="368300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Number System</a:t>
            </a:r>
            <a:endParaRPr sz="35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4462" y="3079432"/>
            <a:ext cx="209486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latin typeface="Calibri"/>
                <a:cs typeface="Calibri"/>
              </a:rPr>
              <a:t>CHAPTER-1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698688"/>
            <a:ext cx="422910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Definition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43686" y="6073775"/>
            <a:ext cx="2500630" cy="214629"/>
          </a:xfrm>
          <a:custGeom>
            <a:avLst/>
            <a:gdLst/>
            <a:ahLst/>
            <a:cxnLst/>
            <a:rect l="l" t="t" r="r" b="b"/>
            <a:pathLst>
              <a:path w="2500629" h="214629">
                <a:moveTo>
                  <a:pt x="2500312" y="214311"/>
                </a:moveTo>
                <a:lnTo>
                  <a:pt x="0" y="214311"/>
                </a:lnTo>
                <a:lnTo>
                  <a:pt x="0" y="0"/>
                </a:lnTo>
                <a:lnTo>
                  <a:pt x="2500312" y="0"/>
                </a:lnTo>
                <a:lnTo>
                  <a:pt x="2500312" y="21431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6712" y="6095111"/>
            <a:ext cx="9423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libri"/>
                <a:cs typeface="Calibri"/>
              </a:rPr>
              <a:t>Image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source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4311" y="6072186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1"/>
                </a:moveTo>
                <a:lnTo>
                  <a:pt x="0" y="214311"/>
                </a:lnTo>
                <a:lnTo>
                  <a:pt x="0" y="0"/>
                </a:lnTo>
                <a:lnTo>
                  <a:pt x="46037" y="0"/>
                </a:lnTo>
                <a:lnTo>
                  <a:pt x="46037" y="21431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57200" y="23622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Numbers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are used in various arithmetic values applicable to carry out various arithmetic operations like addition, subtraction, multiplication, etc which are applicable in daily lives for the purpose of calculation.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 The </a:t>
            </a:r>
            <a:r>
              <a:rPr lang="en-US" sz="2400" dirty="0" smtClean="0"/>
              <a:t>value of a number is determined by the digit, its place value in the number, and the base of the number system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smtClean="0"/>
              <a:t>Numbers generally also known as numerals are the mathematical values used for counting, measurements, labeling, and measuring fundamental quantities.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1698688"/>
            <a:ext cx="70694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a Number System?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43686" y="6073775"/>
            <a:ext cx="2500630" cy="214629"/>
          </a:xfrm>
          <a:custGeom>
            <a:avLst/>
            <a:gdLst/>
            <a:ahLst/>
            <a:cxnLst/>
            <a:rect l="l" t="t" r="r" b="b"/>
            <a:pathLst>
              <a:path w="2500629" h="214629">
                <a:moveTo>
                  <a:pt x="2500312" y="214311"/>
                </a:moveTo>
                <a:lnTo>
                  <a:pt x="0" y="214311"/>
                </a:lnTo>
                <a:lnTo>
                  <a:pt x="0" y="0"/>
                </a:lnTo>
                <a:lnTo>
                  <a:pt x="2500312" y="0"/>
                </a:lnTo>
                <a:lnTo>
                  <a:pt x="2500312" y="21431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6712" y="6095111"/>
            <a:ext cx="9423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libri"/>
                <a:cs typeface="Calibri"/>
              </a:rPr>
              <a:t>Image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source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457200" y="2514600"/>
            <a:ext cx="8229600" cy="3276600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Number system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 or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 numeral system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 is defined as an elementary system to express numbers and figures. It is the unique way of representing of numbers in arithmetic and algebraic structure.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524000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1559560"/>
            <a:ext cx="55538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Number Systems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438400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the base value and the number of allowed digits, number systems are of many types. The four common types of Number systems are: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3623608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Decimal Number System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Binary Number System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Octal Number System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Hexadecimal Number System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524000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1559560"/>
            <a:ext cx="56300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/>
            <a:r>
              <a:rPr lang="en-US" dirty="0" smtClean="0"/>
              <a:t>Decimal Number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4384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 system with a base value of 10 is termed a Decimal number system.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10 digits i.e. 0-9 for the creation of numbers. Here, each digit in the number is at a specific place with a place value of a product of different powers of 10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Here, the place value is termed from right to left as the first place value called units, second to the left as Tens, so on Hundreds, Thousands, etc.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524000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1559560"/>
            <a:ext cx="56300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/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4384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i="1" dirty="0" smtClean="0"/>
              <a:t>For example, 12265 has place values </a:t>
            </a:r>
            <a:r>
              <a:rPr lang="en-US" sz="2400" b="1" i="1" dirty="0" smtClean="0"/>
              <a:t>as</a:t>
            </a:r>
            <a:r>
              <a:rPr lang="en-US" sz="2400" b="1" i="1" dirty="0" smtClean="0"/>
              <a:t>:</a:t>
            </a:r>
            <a:endParaRPr lang="en-US" sz="2400" b="1" i="1" dirty="0" smtClean="0"/>
          </a:p>
          <a:p>
            <a:pPr fontAlgn="base"/>
            <a:endParaRPr lang="en-US" sz="2400" i="1" dirty="0" smtClean="0"/>
          </a:p>
          <a:p>
            <a:pPr fontAlgn="base"/>
            <a:r>
              <a:rPr lang="en-US" sz="2400" i="1" dirty="0" smtClean="0"/>
              <a:t>(1 × 10</a:t>
            </a:r>
            <a:r>
              <a:rPr lang="en-US" sz="2400" i="1" baseline="30000" dirty="0" smtClean="0"/>
              <a:t>4</a:t>
            </a:r>
            <a:r>
              <a:rPr lang="en-US" sz="2400" i="1" dirty="0" smtClean="0"/>
              <a:t>) + (2 × 10</a:t>
            </a:r>
            <a:r>
              <a:rPr lang="en-US" sz="2400" i="1" baseline="30000" dirty="0" smtClean="0"/>
              <a:t>3</a:t>
            </a:r>
            <a:r>
              <a:rPr lang="en-US" sz="2400" i="1" dirty="0" smtClean="0"/>
              <a:t>) + (2 × 10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) + (6 × 10</a:t>
            </a:r>
            <a:r>
              <a:rPr lang="en-US" sz="2400" i="1" baseline="30000" dirty="0" smtClean="0"/>
              <a:t>1</a:t>
            </a:r>
            <a:r>
              <a:rPr lang="en-US" sz="2400" i="1" dirty="0" smtClean="0"/>
              <a:t>) + (5 × 10</a:t>
            </a:r>
            <a:r>
              <a:rPr lang="en-US" sz="2400" i="1" baseline="30000" dirty="0" smtClean="0"/>
              <a:t>0</a:t>
            </a:r>
            <a:r>
              <a:rPr lang="en-US" sz="2400" i="1" dirty="0" smtClean="0"/>
              <a:t>)</a:t>
            </a:r>
          </a:p>
          <a:p>
            <a:pPr fontAlgn="base"/>
            <a:r>
              <a:rPr lang="en-US" sz="2400" i="1" dirty="0" smtClean="0"/>
              <a:t>= (1 × 10000) + (2 × 1000) + (2 × 100) + (6 × 10) + (5 × 1)</a:t>
            </a:r>
          </a:p>
          <a:p>
            <a:pPr fontAlgn="base"/>
            <a:r>
              <a:rPr lang="en-US" sz="2400" i="1" dirty="0" smtClean="0"/>
              <a:t>= 10000 + 2000 + 200 + 60 + 5</a:t>
            </a:r>
          </a:p>
          <a:p>
            <a:pPr fontAlgn="base"/>
            <a:r>
              <a:rPr lang="en-US" sz="2400" i="1" dirty="0" smtClean="0"/>
              <a:t>= 12265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524000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1559560"/>
            <a:ext cx="56300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/>
            <a:r>
              <a:rPr lang="en-US" dirty="0" smtClean="0"/>
              <a:t>Binary Number System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438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 System with a base value of 2 is termed a Binary number system.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2 digits i.e. 0 and 1 for the creation of numbers.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numbers formed using these two digits are termed Binary Numbers.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binary number system is very useful in electronic devices and computer systems because it can be easily performed using just two states ON and OFF i.e. 0 and 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524000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1559560"/>
            <a:ext cx="56300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/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2098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Decimal Numbers 0-9 are represented in binary as 0, 1, 10, 11, 100, 101, 110, 111, 1000, and 1001</a:t>
            </a:r>
          </a:p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14 can be written as 1110, 19 can be written as 10011, and 50 can be written as 110010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400" b="1" i="1" dirty="0" smtClean="0"/>
              <a:t>Example of 14 in the binary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Binary-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352800"/>
            <a:ext cx="3800475" cy="3276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60198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Here 14 can be written as 1110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485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Microsoft Office Excel Worksheet</vt:lpstr>
      <vt:lpstr>Programming for Problem Solving</vt:lpstr>
      <vt:lpstr>Slide 2</vt:lpstr>
      <vt:lpstr>Numbers Definition</vt:lpstr>
      <vt:lpstr>What is a Number System?</vt:lpstr>
      <vt:lpstr>Types of Number Systems</vt:lpstr>
      <vt:lpstr>Decimal Number System</vt:lpstr>
      <vt:lpstr>Cont..</vt:lpstr>
      <vt:lpstr>Binary Number System</vt:lpstr>
      <vt:lpstr>Cont…</vt:lpstr>
      <vt:lpstr>Octal Number System</vt:lpstr>
      <vt:lpstr>Hexadecimal Number System</vt:lpstr>
      <vt:lpstr>Cont..</vt:lpstr>
      <vt:lpstr>Quiz</vt:lpstr>
      <vt:lpstr>What type of number system are used in UTF8?</vt:lpstr>
      <vt:lpstr>Conversion between number system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of Software  Engineering (203124253)</dc:title>
  <cp:lastModifiedBy>dell</cp:lastModifiedBy>
  <cp:revision>53</cp:revision>
  <dcterms:created xsi:type="dcterms:W3CDTF">2024-06-06T18:02:02Z</dcterms:created>
  <dcterms:modified xsi:type="dcterms:W3CDTF">2024-08-05T18:00:53Z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