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7375" y="3071812"/>
            <a:ext cx="5430836" cy="2803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1112"/>
            <a:ext cx="9144000" cy="497205"/>
          </a:xfrm>
          <a:custGeom>
            <a:avLst/>
            <a:gdLst/>
            <a:ahLst/>
            <a:cxnLst/>
            <a:rect l="l" t="t" r="r" b="b"/>
            <a:pathLst>
              <a:path w="9144000" h="497204">
                <a:moveTo>
                  <a:pt x="0" y="496887"/>
                </a:moveTo>
                <a:lnTo>
                  <a:pt x="9143999" y="496887"/>
                </a:lnTo>
                <a:lnTo>
                  <a:pt x="9143999" y="0"/>
                </a:lnTo>
                <a:lnTo>
                  <a:pt x="0" y="0"/>
                </a:lnTo>
                <a:lnTo>
                  <a:pt x="0" y="49688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14686"/>
            <a:ext cx="9144000" cy="2789555"/>
          </a:xfrm>
          <a:custGeom>
            <a:avLst/>
            <a:gdLst/>
            <a:ahLst/>
            <a:cxnLst/>
            <a:rect l="l" t="t" r="r" b="b"/>
            <a:pathLst>
              <a:path w="9144000" h="2789554">
                <a:moveTo>
                  <a:pt x="0" y="2789237"/>
                </a:moveTo>
                <a:lnTo>
                  <a:pt x="9143999" y="2789237"/>
                </a:lnTo>
                <a:lnTo>
                  <a:pt x="9143999" y="0"/>
                </a:lnTo>
                <a:lnTo>
                  <a:pt x="0" y="0"/>
                </a:lnTo>
                <a:lnTo>
                  <a:pt x="0" y="2789237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61950"/>
            <a:ext cx="6705599" cy="2857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3637" y="4000500"/>
            <a:ext cx="4276724" cy="5714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475" y="4946650"/>
            <a:ext cx="3067049" cy="26034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6003925"/>
            <a:ext cx="9144000" cy="357505"/>
          </a:xfrm>
          <a:custGeom>
            <a:avLst/>
            <a:gdLst/>
            <a:ahLst/>
            <a:cxnLst/>
            <a:rect l="l" t="t" r="r" b="b"/>
            <a:pathLst>
              <a:path w="9144000" h="357504">
                <a:moveTo>
                  <a:pt x="9143999" y="357186"/>
                </a:moveTo>
                <a:lnTo>
                  <a:pt x="0" y="357186"/>
                </a:lnTo>
                <a:lnTo>
                  <a:pt x="0" y="0"/>
                </a:lnTo>
                <a:lnTo>
                  <a:pt x="9143999" y="0"/>
                </a:lnTo>
                <a:lnTo>
                  <a:pt x="9143999" y="3571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508125"/>
            <a:ext cx="9144000" cy="64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84" y="2301240"/>
            <a:ext cx="8237220" cy="3592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paruluniversity.ac.in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905000"/>
            <a:ext cx="6477000" cy="16296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 algn="ctr">
              <a:lnSpc>
                <a:spcPct val="156300"/>
              </a:lnSpc>
              <a:spcBef>
                <a:spcPts val="95"/>
              </a:spcBef>
            </a:pPr>
            <a:r>
              <a:rPr sz="3600" b="1" spc="-10" smtClean="0">
                <a:solidFill>
                  <a:srgbClr val="000000"/>
                </a:solidFill>
                <a:latin typeface="Cambria"/>
                <a:cs typeface="Cambria"/>
              </a:rPr>
              <a:t>Software</a:t>
            </a:r>
            <a:r>
              <a:rPr lang="en-US" sz="3600" b="1" spc="-10" dirty="0" smtClean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3600" b="1" spc="-10" smtClean="0">
                <a:solidFill>
                  <a:srgbClr val="000000"/>
                </a:solidFill>
                <a:latin typeface="Cambria"/>
                <a:cs typeface="Cambria"/>
              </a:rPr>
              <a:t>Engineering</a:t>
            </a:r>
            <a:r>
              <a:rPr lang="en-US" sz="3600" b="1" spc="-10" dirty="0" smtClean="0">
                <a:solidFill>
                  <a:srgbClr val="000000"/>
                </a:solidFill>
                <a:latin typeface="Cambria"/>
                <a:cs typeface="Cambria"/>
              </a:rPr>
              <a:t> (303105254)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17637" y="533400"/>
            <a:ext cx="7510462" cy="6142037"/>
            <a:chOff x="1417637" y="500062"/>
            <a:chExt cx="7510462" cy="614203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375" y="500062"/>
              <a:ext cx="2381249" cy="6286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85900" y="3503295"/>
              <a:ext cx="6286500" cy="1905"/>
            </a:xfrm>
            <a:custGeom>
              <a:avLst/>
              <a:gdLst/>
              <a:ahLst/>
              <a:cxnLst/>
              <a:rect l="l" t="t" r="r" b="b"/>
              <a:pathLst>
                <a:path w="6286500" h="1905">
                  <a:moveTo>
                    <a:pt x="0" y="0"/>
                  </a:moveTo>
                  <a:lnTo>
                    <a:pt x="6286500" y="158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637" y="3471862"/>
              <a:ext cx="93661" cy="936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400" y="3454401"/>
              <a:ext cx="93662" cy="9366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333057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Process</a:t>
            </a:r>
            <a:r>
              <a:rPr sz="3000" b="1" spc="-13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indent="-97155">
              <a:lnSpc>
                <a:spcPct val="100000"/>
              </a:lnSpc>
              <a:spcBef>
                <a:spcPts val="10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/>
              <a:t>Process</a:t>
            </a:r>
            <a:r>
              <a:rPr spc="-60" dirty="0"/>
              <a:t> </a:t>
            </a:r>
            <a:r>
              <a:rPr dirty="0"/>
              <a:t>Metrics</a:t>
            </a:r>
            <a:r>
              <a:rPr spc="-55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spc="-10" dirty="0"/>
              <a:t>invaluable</a:t>
            </a:r>
            <a:r>
              <a:rPr spc="-45" dirty="0"/>
              <a:t> </a:t>
            </a:r>
            <a:r>
              <a:rPr b="1" dirty="0">
                <a:latin typeface="Calibri"/>
                <a:cs typeface="Calibri"/>
              </a:rPr>
              <a:t>tool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10" dirty="0"/>
              <a:t>companies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monitor,</a:t>
            </a:r>
            <a:r>
              <a:rPr spc="-50" dirty="0"/>
              <a:t> </a:t>
            </a:r>
            <a:r>
              <a:rPr b="1" dirty="0">
                <a:latin typeface="Calibri"/>
                <a:cs typeface="Calibri"/>
              </a:rPr>
              <a:t>evaluate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spc="-25" dirty="0"/>
              <a:t>and</a:t>
            </a:r>
          </a:p>
          <a:p>
            <a:pPr marL="100965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improve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dirty="0"/>
              <a:t>their</a:t>
            </a:r>
            <a:r>
              <a:rPr spc="-60" dirty="0"/>
              <a:t> </a:t>
            </a:r>
            <a:r>
              <a:rPr b="1" dirty="0">
                <a:latin typeface="Calibri"/>
                <a:cs typeface="Calibri"/>
              </a:rPr>
              <a:t>operational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performance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across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enterprise</a:t>
            </a:r>
          </a:p>
          <a:p>
            <a:pPr marL="100965" indent="-97155">
              <a:lnSpc>
                <a:spcPct val="100000"/>
              </a:lnSpc>
              <a:spcBef>
                <a:spcPts val="40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/>
              <a:t>They</a:t>
            </a:r>
            <a:r>
              <a:rPr spc="-4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b="1" dirty="0">
                <a:latin typeface="Calibri"/>
                <a:cs typeface="Calibri"/>
              </a:rPr>
              <a:t>used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making</a:t>
            </a:r>
            <a:r>
              <a:rPr spc="-40" dirty="0"/>
              <a:t> </a:t>
            </a:r>
            <a:r>
              <a:rPr b="1" dirty="0">
                <a:latin typeface="Calibri"/>
                <a:cs typeface="Calibri"/>
              </a:rPr>
              <a:t>strategic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decisions</a:t>
            </a:r>
          </a:p>
          <a:p>
            <a:pPr marL="100965" indent="-97155">
              <a:lnSpc>
                <a:spcPct val="100000"/>
              </a:lnSpc>
              <a:spcBef>
                <a:spcPts val="37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/>
              <a:t>Process</a:t>
            </a:r>
            <a:r>
              <a:rPr spc="-60" dirty="0"/>
              <a:t> </a:t>
            </a:r>
            <a:r>
              <a:rPr b="1" dirty="0">
                <a:latin typeface="Calibri"/>
                <a:cs typeface="Calibri"/>
              </a:rPr>
              <a:t>Metrics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dirty="0"/>
              <a:t>are</a:t>
            </a:r>
            <a:r>
              <a:rPr spc="-55" dirty="0"/>
              <a:t> </a:t>
            </a:r>
            <a:r>
              <a:rPr b="1" spc="-10" dirty="0">
                <a:latin typeface="Calibri"/>
                <a:cs typeface="Calibri"/>
              </a:rPr>
              <a:t>collected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across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all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projects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over</a:t>
            </a:r>
            <a:r>
              <a:rPr spc="-50" dirty="0"/>
              <a:t> </a:t>
            </a:r>
            <a:r>
              <a:rPr b="1" dirty="0">
                <a:latin typeface="Calibri"/>
                <a:cs typeface="Calibri"/>
              </a:rPr>
              <a:t>long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periods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time</a:t>
            </a:r>
          </a:p>
          <a:p>
            <a:pPr marL="100965" marR="415925" indent="-97790">
              <a:lnSpc>
                <a:spcPts val="2380"/>
              </a:lnSpc>
              <a:spcBef>
                <a:spcPts val="47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/>
              <a:t>Their</a:t>
            </a:r>
            <a:r>
              <a:rPr spc="-40" dirty="0"/>
              <a:t> </a:t>
            </a:r>
            <a:r>
              <a:rPr b="1" dirty="0">
                <a:latin typeface="Calibri"/>
                <a:cs typeface="Calibri"/>
              </a:rPr>
              <a:t>intent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b="1" dirty="0">
                <a:latin typeface="Calibri"/>
                <a:cs typeface="Calibri"/>
              </a:rPr>
              <a:t>provide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set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process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indicators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lead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20" dirty="0"/>
              <a:t>long-term </a:t>
            </a:r>
            <a:r>
              <a:rPr dirty="0"/>
              <a:t>software</a:t>
            </a:r>
            <a:r>
              <a:rPr spc="-105" dirty="0"/>
              <a:t> </a:t>
            </a:r>
            <a:r>
              <a:rPr b="1" dirty="0">
                <a:latin typeface="Calibri"/>
                <a:cs typeface="Calibri"/>
              </a:rPr>
              <a:t>process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improvement</a:t>
            </a: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/>
          </a:p>
          <a:p>
            <a:pPr marL="1205865" marR="2142490" indent="-3810" algn="ctr">
              <a:lnSpc>
                <a:spcPct val="100000"/>
              </a:lnSpc>
            </a:pPr>
            <a:r>
              <a:rPr dirty="0"/>
              <a:t>Ex.,</a:t>
            </a:r>
            <a:r>
              <a:rPr spc="-60" dirty="0"/>
              <a:t> </a:t>
            </a:r>
            <a:r>
              <a:rPr b="1" dirty="0">
                <a:latin typeface="Calibri"/>
                <a:cs typeface="Calibri"/>
              </a:rPr>
              <a:t>Defect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Removal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Efficiency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(DRE)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metric </a:t>
            </a:r>
            <a:r>
              <a:rPr i="1" dirty="0">
                <a:latin typeface="Calibri"/>
                <a:cs typeface="Calibri"/>
              </a:rPr>
              <a:t>Relationship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between</a:t>
            </a:r>
            <a:r>
              <a:rPr i="1" spc="-45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errors</a:t>
            </a:r>
            <a:r>
              <a:rPr b="1" i="1" spc="-45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(E)</a:t>
            </a:r>
            <a:r>
              <a:rPr b="1" i="1" spc="-4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and</a:t>
            </a:r>
            <a:r>
              <a:rPr i="1" spc="-45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defects</a:t>
            </a:r>
            <a:r>
              <a:rPr b="1" i="1" spc="-45" dirty="0">
                <a:latin typeface="Calibri"/>
                <a:cs typeface="Calibri"/>
              </a:rPr>
              <a:t> </a:t>
            </a:r>
            <a:r>
              <a:rPr b="1" i="1" spc="-25" dirty="0">
                <a:latin typeface="Calibri"/>
                <a:cs typeface="Calibri"/>
              </a:rPr>
              <a:t>(D) </a:t>
            </a:r>
            <a:r>
              <a:rPr dirty="0"/>
              <a:t>The</a:t>
            </a:r>
            <a:r>
              <a:rPr spc="-20" dirty="0"/>
              <a:t> </a:t>
            </a:r>
            <a:r>
              <a:rPr b="1" dirty="0">
                <a:latin typeface="Calibri"/>
                <a:cs typeface="Calibri"/>
              </a:rPr>
              <a:t>ideal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b="1" dirty="0">
                <a:latin typeface="Calibri"/>
                <a:cs typeface="Calibri"/>
              </a:rPr>
              <a:t>DRE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b="1" spc="-50" dirty="0">
                <a:latin typeface="Calibri"/>
                <a:cs typeface="Calibri"/>
              </a:rPr>
              <a:t>1</a:t>
            </a:r>
          </a:p>
          <a:p>
            <a:pPr marR="937260" algn="ctr">
              <a:lnSpc>
                <a:spcPct val="100000"/>
              </a:lnSpc>
            </a:pPr>
            <a:r>
              <a:rPr b="1" dirty="0">
                <a:latin typeface="Calibri"/>
                <a:cs typeface="Calibri"/>
              </a:rPr>
              <a:t>DRE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=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/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(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+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50" dirty="0">
                <a:latin typeface="Calibri"/>
                <a:cs typeface="Calibri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86512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Process</a:t>
            </a:r>
            <a:r>
              <a:rPr sz="3000" b="1" spc="-8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Metrics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7007" y="2301240"/>
            <a:ext cx="84175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  <a:buSzPct val="90000"/>
              <a:buFont typeface="Arial MT"/>
              <a:buChar char="•"/>
              <a:tabLst>
                <a:tab pos="92710" algn="l"/>
                <a:tab pos="155575" algn="l"/>
              </a:tabLst>
            </a:pPr>
            <a:r>
              <a:rPr sz="2000" dirty="0">
                <a:latin typeface="Calibri"/>
                <a:cs typeface="Calibri"/>
              </a:rPr>
              <a:t>	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measure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effectiveness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deriving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outcomes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as,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925" y="2944811"/>
            <a:ext cx="8220075" cy="400050"/>
          </a:xfrm>
          <a:prstGeom prst="rect">
            <a:avLst/>
          </a:prstGeom>
          <a:ln w="9524">
            <a:solidFill>
              <a:srgbClr val="F1F1F1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1.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uncovered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release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25" y="3457575"/>
            <a:ext cx="8220075" cy="400050"/>
          </a:xfrm>
          <a:prstGeom prst="rect">
            <a:avLst/>
          </a:prstGeom>
          <a:ln w="9524">
            <a:solidFill>
              <a:srgbClr val="F1F1F1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2.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Defects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delivered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reported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25" y="4044950"/>
            <a:ext cx="8220075" cy="400050"/>
          </a:xfrm>
          <a:prstGeom prst="rect">
            <a:avLst/>
          </a:prstGeom>
          <a:ln w="9524">
            <a:solidFill>
              <a:srgbClr val="F1F1F1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sz="2000" b="1" dirty="0">
                <a:latin typeface="Calibri"/>
                <a:cs typeface="Calibri"/>
              </a:rPr>
              <a:t>3.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Work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delivered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25" y="4651375"/>
            <a:ext cx="8220075" cy="401955"/>
          </a:xfrm>
          <a:prstGeom prst="rect">
            <a:avLst/>
          </a:prstGeom>
          <a:ln w="9524">
            <a:solidFill>
              <a:srgbClr val="F1F1F1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4.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Human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expended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136" y="5276850"/>
            <a:ext cx="8220075" cy="400050"/>
          </a:xfrm>
          <a:prstGeom prst="rect">
            <a:avLst/>
          </a:prstGeom>
          <a:ln w="9524">
            <a:solidFill>
              <a:srgbClr val="F1F1F1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5.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Calendar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expended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25" y="5886450"/>
            <a:ext cx="8220075" cy="400050"/>
          </a:xfrm>
          <a:prstGeom prst="rect">
            <a:avLst/>
          </a:prstGeom>
          <a:ln w="9524">
            <a:solidFill>
              <a:srgbClr val="F1F1F1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6.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Conformance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schedule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0" y="6342062"/>
            <a:ext cx="8220075" cy="400050"/>
          </a:xfrm>
          <a:prstGeom prst="rect">
            <a:avLst/>
          </a:prstGeom>
          <a:ln w="9524">
            <a:solidFill>
              <a:srgbClr val="F1F1F1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sz="2000" b="1" dirty="0">
                <a:latin typeface="Calibri"/>
                <a:cs typeface="Calibri"/>
              </a:rPr>
              <a:t>7.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complete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activity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336804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Project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634" y="2250440"/>
            <a:ext cx="8141334" cy="3508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0965" indent="-100330">
              <a:lnSpc>
                <a:spcPct val="100000"/>
              </a:lnSpc>
              <a:spcBef>
                <a:spcPts val="500"/>
              </a:spcBef>
              <a:buSzPct val="925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metrics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enable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manager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to,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Assess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status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ongoing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Track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potential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risks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Uncover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problem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areas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status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critical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Adjust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work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  <a:p>
            <a:pPr marL="843915" marR="5080" lvl="1" indent="-300355">
              <a:lnSpc>
                <a:spcPts val="2380"/>
              </a:lnSpc>
              <a:spcBef>
                <a:spcPts val="470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Evaluate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team’s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ability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control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quality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 </a:t>
            </a:r>
            <a:r>
              <a:rPr sz="2000" spc="-10" dirty="0">
                <a:latin typeface="Calibri"/>
                <a:cs typeface="Calibri"/>
              </a:rPr>
              <a:t>products</a:t>
            </a:r>
            <a:endParaRPr sz="2000">
              <a:latin typeface="Calibri"/>
              <a:cs typeface="Calibri"/>
            </a:endParaRPr>
          </a:p>
          <a:p>
            <a:pPr marL="100965" indent="-100330">
              <a:lnSpc>
                <a:spcPct val="100000"/>
              </a:lnSpc>
              <a:spcBef>
                <a:spcPts val="320"/>
              </a:spcBef>
              <a:buSzPct val="925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Many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domain</a:t>
            </a:r>
            <a:endParaRPr sz="2000">
              <a:latin typeface="Calibri"/>
              <a:cs typeface="Calibri"/>
            </a:endParaRPr>
          </a:p>
          <a:p>
            <a:pPr marL="100965" indent="-100330">
              <a:lnSpc>
                <a:spcPct val="100000"/>
              </a:lnSpc>
              <a:spcBef>
                <a:spcPts val="375"/>
              </a:spcBef>
              <a:buSzPct val="92500"/>
              <a:buFont typeface="Arial"/>
              <a:buChar char="•"/>
              <a:tabLst>
                <a:tab pos="100965" algn="l"/>
              </a:tabLst>
            </a:pP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metrics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tactical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(smart)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decisions</a:t>
            </a:r>
            <a:endParaRPr sz="2000">
              <a:latin typeface="Calibri"/>
              <a:cs typeface="Calibri"/>
            </a:endParaRPr>
          </a:p>
          <a:p>
            <a:pPr marL="100965" indent="-100330">
              <a:lnSpc>
                <a:spcPct val="100000"/>
              </a:lnSpc>
              <a:spcBef>
                <a:spcPts val="375"/>
              </a:spcBef>
              <a:buSzPct val="925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They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adapt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workflow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technical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activities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087" y="3046412"/>
              <a:ext cx="5432424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9025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Project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Metrics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634" y="2249311"/>
            <a:ext cx="8308340" cy="15817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00965" indent="-100330">
              <a:lnSpc>
                <a:spcPct val="100000"/>
              </a:lnSpc>
              <a:spcBef>
                <a:spcPts val="505"/>
              </a:spcBef>
              <a:buSzPct val="92500"/>
              <a:buChar char="•"/>
              <a:tabLst>
                <a:tab pos="100965" algn="l"/>
              </a:tabLst>
            </a:pP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metrics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to</a:t>
            </a:r>
            <a:endParaRPr sz="2000">
              <a:latin typeface="Arial MT"/>
              <a:cs typeface="Arial MT"/>
            </a:endParaRPr>
          </a:p>
          <a:p>
            <a:pPr marL="100965" marR="67945" indent="-92710">
              <a:lnSpc>
                <a:spcPct val="101400"/>
              </a:lnSpc>
              <a:spcBef>
                <a:spcPts val="340"/>
              </a:spcBef>
              <a:buSzPct val="94444"/>
              <a:buChar char="•"/>
              <a:tabLst>
                <a:tab pos="100965" algn="l"/>
              </a:tabLst>
            </a:pPr>
            <a:r>
              <a:rPr sz="1800" b="1" dirty="0">
                <a:latin typeface="Arial"/>
                <a:cs typeface="Arial"/>
              </a:rPr>
              <a:t>Minimize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development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schedule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adjustments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necessary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avoid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delays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mitigate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(to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reduce)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potential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(probable)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problems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risks.</a:t>
            </a:r>
            <a:endParaRPr sz="1800">
              <a:latin typeface="Arial MT"/>
              <a:cs typeface="Arial MT"/>
            </a:endParaRPr>
          </a:p>
          <a:p>
            <a:pPr marL="100965" marR="5080" indent="-92710">
              <a:lnSpc>
                <a:spcPct val="101400"/>
              </a:lnSpc>
              <a:spcBef>
                <a:spcPts val="345"/>
              </a:spcBef>
              <a:buSzPct val="94444"/>
              <a:buChar char="•"/>
              <a:tabLst>
                <a:tab pos="100965" algn="l"/>
              </a:tabLst>
            </a:pPr>
            <a:r>
              <a:rPr sz="1800" b="1" dirty="0">
                <a:latin typeface="Arial"/>
                <a:cs typeface="Arial"/>
              </a:rPr>
              <a:t>Assess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(evaluates)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product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quality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ongoing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basis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guides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modify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technical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approach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improve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quality.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330835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Product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634" y="2301240"/>
            <a:ext cx="8367395" cy="230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406400" indent="-97790">
              <a:lnSpc>
                <a:spcPct val="100000"/>
              </a:lnSpc>
              <a:spcBef>
                <a:spcPts val="10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help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engineers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insight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and </a:t>
            </a:r>
            <a:r>
              <a:rPr sz="2000" b="1" dirty="0">
                <a:latin typeface="Calibri"/>
                <a:cs typeface="Calibri"/>
              </a:rPr>
              <a:t>construction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build</a:t>
            </a:r>
            <a:endParaRPr sz="2000">
              <a:latin typeface="Calibri"/>
              <a:cs typeface="Calibri"/>
            </a:endParaRPr>
          </a:p>
          <a:p>
            <a:pPr marL="843915" marR="195580" lvl="1" indent="-300355">
              <a:lnSpc>
                <a:spcPts val="2380"/>
              </a:lnSpc>
              <a:spcBef>
                <a:spcPts val="495"/>
              </a:spcBef>
              <a:buFont typeface="Arial MT"/>
              <a:buChar char="–"/>
              <a:tabLst>
                <a:tab pos="843915" algn="l"/>
              </a:tabLst>
            </a:pPr>
            <a:r>
              <a:rPr sz="2000" dirty="0">
                <a:latin typeface="Calibri"/>
                <a:cs typeface="Calibri"/>
              </a:rPr>
              <a:t>By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focusing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measurable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attributes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engineering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products</a:t>
            </a:r>
            <a:endParaRPr sz="2000">
              <a:latin typeface="Calibri"/>
              <a:cs typeface="Calibri"/>
            </a:endParaRPr>
          </a:p>
          <a:p>
            <a:pPr marL="100965" marR="5080" indent="-97790">
              <a:lnSpc>
                <a:spcPts val="2380"/>
              </a:lnSpc>
              <a:spcBef>
                <a:spcPts val="41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provide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basis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coding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testing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conducted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objectively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assessed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quantitatively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843915" algn="l"/>
              </a:tabLst>
            </a:pPr>
            <a:r>
              <a:rPr sz="2000" dirty="0">
                <a:latin typeface="Calibri"/>
                <a:cs typeface="Calibri"/>
              </a:rPr>
              <a:t>Ex.,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Metric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71005"/>
            <a:chOff x="0" y="0"/>
            <a:chExt cx="9144000" cy="67710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7706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0" y="2781300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308991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Types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of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Measures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9509" y="2240343"/>
            <a:ext cx="25279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20700">
              <a:lnSpc>
                <a:spcPct val="100699"/>
              </a:lnSpc>
              <a:spcBef>
                <a:spcPts val="85"/>
              </a:spcBef>
            </a:pPr>
            <a:r>
              <a:rPr sz="1800" b="1" dirty="0">
                <a:latin typeface="Arial"/>
                <a:cs typeface="Arial"/>
              </a:rPr>
              <a:t>Categories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of </a:t>
            </a:r>
            <a:r>
              <a:rPr sz="1800" b="1" dirty="0">
                <a:latin typeface="Arial"/>
                <a:cs typeface="Arial"/>
              </a:rPr>
              <a:t>Software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Measurement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8433" y="2302255"/>
            <a:ext cx="14992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54000">
              <a:lnSpc>
                <a:spcPct val="100699"/>
              </a:lnSpc>
              <a:spcBef>
                <a:spcPts val="85"/>
              </a:spcBef>
            </a:pPr>
            <a:r>
              <a:rPr sz="1800" b="1" spc="-10" dirty="0">
                <a:latin typeface="Arial"/>
                <a:cs typeface="Arial"/>
              </a:rPr>
              <a:t>Software Measurement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262" y="2847974"/>
            <a:ext cx="4078604" cy="40957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4"/>
              </a:spcBef>
            </a:pPr>
            <a:r>
              <a:rPr sz="2000" b="1" dirty="0">
                <a:latin typeface="Calibri"/>
                <a:cs typeface="Calibri"/>
              </a:rPr>
              <a:t>Direct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measures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5912" y="3314699"/>
          <a:ext cx="4035425" cy="3476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5425"/>
              </a:tblGrid>
              <a:tr h="7029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process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Ex.,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cost,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effort,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etc.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131699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product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8900" marR="110807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Ex.,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lines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produced, execution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speed,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defects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reported,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etc.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4259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Indirect</a:t>
                      </a:r>
                      <a:r>
                        <a:rPr sz="20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measures</a:t>
                      </a:r>
                      <a:r>
                        <a:rPr sz="2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the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4610" marB="0">
                    <a:lnL w="9525">
                      <a:solidFill>
                        <a:srgbClr val="D9D9D9"/>
                      </a:solidFill>
                      <a:prstDash val="solid"/>
                    </a:lnL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1014094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product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2550" marR="1524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Ex.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functionality,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quality,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complexity, efficiency,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reliability,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etc.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51374" y="2843211"/>
          <a:ext cx="4147820" cy="2380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7820"/>
              </a:tblGrid>
              <a:tr h="716915">
                <a:tc>
                  <a:txBody>
                    <a:bodyPr/>
                    <a:lstStyle/>
                    <a:p>
                      <a:pPr marL="1456055" marR="193040" indent="-12560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Metrics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2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Effort estimations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</a:tr>
              <a:tr h="408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Oriented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Metrics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Oriented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Metrics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Object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Oriented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Metrics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9525">
                      <a:solidFill>
                        <a:srgbClr val="D9D9D9"/>
                      </a:solidFill>
                      <a:prstDash val="solid"/>
                    </a:lnT>
                    <a:lnB w="1905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Case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Oriented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Metrics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  <a:lnT w="19050">
                      <a:solidFill>
                        <a:srgbClr val="D9D9D9"/>
                      </a:solidFill>
                      <a:prstDash val="solid"/>
                    </a:lnT>
                    <a:lnB w="9525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8575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Size-</a:t>
            </a:r>
            <a:r>
              <a:rPr sz="3000" b="1" dirty="0">
                <a:latin typeface="Calibri"/>
                <a:cs typeface="Calibri"/>
              </a:rPr>
              <a:t>Oriented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634" y="2301240"/>
            <a:ext cx="8394700" cy="275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indent="-100330">
              <a:lnSpc>
                <a:spcPct val="100000"/>
              </a:lnSpc>
              <a:spcBef>
                <a:spcPts val="100"/>
              </a:spcBef>
              <a:buSzPct val="92500"/>
              <a:buFont typeface="Arial"/>
              <a:buChar char="•"/>
              <a:tabLst>
                <a:tab pos="100965" algn="l"/>
              </a:tabLst>
            </a:pPr>
            <a:r>
              <a:rPr sz="2000" b="1" dirty="0">
                <a:latin typeface="Calibri"/>
                <a:cs typeface="Calibri"/>
              </a:rPr>
              <a:t>Derived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normalizing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(standardizing)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quality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and/or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productivity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considering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produced</a:t>
            </a:r>
            <a:endParaRPr sz="2000">
              <a:latin typeface="Calibri"/>
              <a:cs typeface="Calibri"/>
            </a:endParaRPr>
          </a:p>
          <a:p>
            <a:pPr marL="100965" indent="-100330">
              <a:lnSpc>
                <a:spcPct val="100000"/>
              </a:lnSpc>
              <a:spcBef>
                <a:spcPts val="400"/>
              </a:spcBef>
              <a:buSzPct val="92500"/>
              <a:buFont typeface="Arial"/>
              <a:buChar char="•"/>
              <a:tabLst>
                <a:tab pos="100965" algn="l"/>
              </a:tabLst>
            </a:pPr>
            <a:r>
              <a:rPr sz="2000" b="1" spc="-10" dirty="0">
                <a:latin typeface="Calibri"/>
                <a:cs typeface="Calibri"/>
              </a:rPr>
              <a:t>Thousand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(KLOC)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often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chosen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normalization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100965" indent="-100330">
              <a:lnSpc>
                <a:spcPct val="100000"/>
              </a:lnSpc>
              <a:spcBef>
                <a:spcPts val="375"/>
              </a:spcBef>
              <a:buSzPct val="925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size-</a:t>
            </a:r>
            <a:r>
              <a:rPr sz="2000" dirty="0">
                <a:latin typeface="Calibri"/>
                <a:cs typeface="Calibri"/>
              </a:rPr>
              <a:t>oriented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KLOC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(thousand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code)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Defects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KLOC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$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KLOC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Pages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documentation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KLOC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393315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Size-</a:t>
            </a:r>
            <a:r>
              <a:rPr sz="3000" b="1" dirty="0">
                <a:latin typeface="Calibri"/>
                <a:cs typeface="Calibri"/>
              </a:rPr>
              <a:t>Oriented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Metrics</a:t>
            </a:r>
            <a:r>
              <a:rPr sz="3000" b="1" spc="-2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</a:t>
            </a:r>
            <a:r>
              <a:rPr sz="2800" spc="-10" dirty="0">
                <a:solidFill>
                  <a:srgbClr val="000000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6571" y="2371090"/>
            <a:ext cx="852741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5080" indent="-368300">
              <a:lnSpc>
                <a:spcPct val="100000"/>
              </a:lnSpc>
              <a:spcBef>
                <a:spcPts val="100"/>
              </a:spcBef>
              <a:buFont typeface="Lucida Sans Unicode"/>
              <a:buChar char="□"/>
              <a:tabLst>
                <a:tab pos="380365" algn="l"/>
              </a:tabLst>
            </a:pPr>
            <a:r>
              <a:rPr sz="2000" spc="-20" dirty="0">
                <a:latin typeface="Calibri"/>
                <a:cs typeface="Calibri"/>
              </a:rPr>
              <a:t>Size-</a:t>
            </a:r>
            <a:r>
              <a:rPr sz="2000" dirty="0">
                <a:latin typeface="Calibri"/>
                <a:cs typeface="Calibri"/>
              </a:rPr>
              <a:t>oriented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universally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accepted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measure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380365" indent="-367665">
              <a:lnSpc>
                <a:spcPct val="100000"/>
              </a:lnSpc>
              <a:buFont typeface="Arial Black"/>
              <a:buChar char="□"/>
              <a:tabLst>
                <a:tab pos="380365" algn="l"/>
              </a:tabLst>
            </a:pPr>
            <a:r>
              <a:rPr sz="2000" b="1" spc="-10" dirty="0">
                <a:latin typeface="Calibri"/>
                <a:cs typeface="Calibri"/>
              </a:rPr>
              <a:t>Opponents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argue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KLOC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measurements</a:t>
            </a:r>
            <a:endParaRPr sz="2000">
              <a:latin typeface="Calibri"/>
              <a:cs typeface="Calibri"/>
            </a:endParaRPr>
          </a:p>
          <a:p>
            <a:pPr marL="837565" lvl="1" indent="-304800">
              <a:lnSpc>
                <a:spcPct val="100000"/>
              </a:lnSpc>
              <a:buFont typeface="Arial MT"/>
              <a:buChar char="•"/>
              <a:tabLst>
                <a:tab pos="837565" algn="l"/>
              </a:tabLst>
            </a:pP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dependent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programming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language</a:t>
            </a:r>
            <a:endParaRPr sz="2000">
              <a:latin typeface="Calibri"/>
              <a:cs typeface="Calibri"/>
            </a:endParaRPr>
          </a:p>
          <a:p>
            <a:pPr marL="837565" lvl="1" indent="-304800">
              <a:lnSpc>
                <a:spcPct val="100000"/>
              </a:lnSpc>
              <a:buFont typeface="Arial"/>
              <a:buChar char="•"/>
              <a:tabLst>
                <a:tab pos="837565" algn="l"/>
              </a:tabLst>
            </a:pPr>
            <a:r>
              <a:rPr sz="2000" b="1" dirty="0">
                <a:latin typeface="Calibri"/>
                <a:cs typeface="Calibri"/>
              </a:rPr>
              <a:t>Penalize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well-</a:t>
            </a:r>
            <a:r>
              <a:rPr sz="2000" b="1" dirty="0">
                <a:latin typeface="Calibri"/>
                <a:cs typeface="Calibri"/>
              </a:rPr>
              <a:t>designed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short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programs</a:t>
            </a:r>
            <a:endParaRPr sz="2000">
              <a:latin typeface="Calibri"/>
              <a:cs typeface="Calibri"/>
            </a:endParaRPr>
          </a:p>
          <a:p>
            <a:pPr marL="837565" lvl="1" indent="-304800">
              <a:lnSpc>
                <a:spcPct val="100000"/>
              </a:lnSpc>
              <a:buFont typeface="Arial"/>
              <a:buChar char="•"/>
              <a:tabLst>
                <a:tab pos="837565" algn="l"/>
              </a:tabLst>
            </a:pPr>
            <a:r>
              <a:rPr sz="2000" b="1" dirty="0">
                <a:latin typeface="Calibri"/>
                <a:cs typeface="Calibri"/>
              </a:rPr>
              <a:t>Cannot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accommodate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nonprocedural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  <a:p>
            <a:pPr marL="837565" lvl="1" indent="-304800">
              <a:lnSpc>
                <a:spcPct val="100000"/>
              </a:lnSpc>
              <a:buFont typeface="Arial"/>
              <a:buChar char="•"/>
              <a:tabLst>
                <a:tab pos="837565" algn="l"/>
              </a:tabLst>
            </a:pPr>
            <a:r>
              <a:rPr sz="2000" b="1" dirty="0">
                <a:latin typeface="Calibri"/>
                <a:cs typeface="Calibri"/>
              </a:rPr>
              <a:t>Require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level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detail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difficult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achieve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49237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Oriented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97790">
              <a:lnSpc>
                <a:spcPct val="100000"/>
              </a:lnSpc>
              <a:spcBef>
                <a:spcPts val="100"/>
              </a:spcBef>
              <a:buSzPct val="95000"/>
              <a:buFont typeface="Arial MT"/>
              <a:buChar char="•"/>
              <a:tabLst>
                <a:tab pos="183515" algn="l"/>
              </a:tabLst>
            </a:pPr>
            <a:r>
              <a:rPr spc="-20" dirty="0"/>
              <a:t>Function-</a:t>
            </a:r>
            <a:r>
              <a:rPr dirty="0"/>
              <a:t>oriented</a:t>
            </a:r>
            <a:r>
              <a:rPr spc="-50" dirty="0"/>
              <a:t> </a:t>
            </a:r>
            <a:r>
              <a:rPr dirty="0"/>
              <a:t>metrics</a:t>
            </a:r>
            <a:r>
              <a:rPr spc="-45" dirty="0"/>
              <a:t> </a:t>
            </a:r>
            <a:r>
              <a:rPr dirty="0"/>
              <a:t>use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measure</a:t>
            </a:r>
            <a:r>
              <a:rPr spc="-4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b="1" dirty="0">
                <a:latin typeface="Calibri"/>
                <a:cs typeface="Calibri"/>
              </a:rPr>
              <a:t>functionality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delivered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spc="-10" dirty="0"/>
              <a:t>application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normalization</a:t>
            </a:r>
            <a:r>
              <a:rPr spc="-35" dirty="0"/>
              <a:t> </a:t>
            </a:r>
            <a:r>
              <a:rPr spc="-10" dirty="0"/>
              <a:t>value</a:t>
            </a:r>
          </a:p>
          <a:p>
            <a:pPr marL="183515" indent="-97155">
              <a:lnSpc>
                <a:spcPct val="100000"/>
              </a:lnSpc>
              <a:spcBef>
                <a:spcPts val="400"/>
              </a:spcBef>
              <a:buSzPct val="95000"/>
              <a:buFont typeface="Arial MT"/>
              <a:buChar char="•"/>
              <a:tabLst>
                <a:tab pos="183515" algn="l"/>
              </a:tabLst>
            </a:pPr>
            <a:r>
              <a:rPr dirty="0"/>
              <a:t>Most</a:t>
            </a:r>
            <a:r>
              <a:rPr spc="-40" dirty="0"/>
              <a:t> </a:t>
            </a:r>
            <a:r>
              <a:rPr b="1" dirty="0">
                <a:latin typeface="Calibri"/>
                <a:cs typeface="Calibri"/>
              </a:rPr>
              <a:t>widely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used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metric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type</a:t>
            </a:r>
            <a:r>
              <a:rPr spc="-4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b="1" dirty="0">
                <a:latin typeface="Calibri"/>
                <a:cs typeface="Calibri"/>
              </a:rPr>
              <a:t>Function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Point</a:t>
            </a:r>
          </a:p>
          <a:p>
            <a:pPr marL="92646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926465" algn="l"/>
              </a:tabLst>
            </a:pP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Total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[0.65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0.01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(Value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Adjustment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Factors)]</a:t>
            </a:r>
            <a:endParaRPr sz="2000">
              <a:latin typeface="Calibri"/>
              <a:cs typeface="Calibri"/>
            </a:endParaRPr>
          </a:p>
          <a:p>
            <a:pPr marL="183515" indent="-97155">
              <a:lnSpc>
                <a:spcPct val="100000"/>
              </a:lnSpc>
              <a:spcBef>
                <a:spcPts val="375"/>
              </a:spcBef>
              <a:buSzPct val="95000"/>
              <a:buFont typeface="Arial MT"/>
              <a:buChar char="•"/>
              <a:tabLst>
                <a:tab pos="183515" algn="l"/>
              </a:tabLst>
            </a:pPr>
            <a:r>
              <a:rPr dirty="0"/>
              <a:t>Function</a:t>
            </a:r>
            <a:r>
              <a:rPr spc="-60" dirty="0"/>
              <a:t> </a:t>
            </a:r>
            <a:r>
              <a:rPr dirty="0"/>
              <a:t>Point</a:t>
            </a:r>
            <a:r>
              <a:rPr spc="-50" dirty="0"/>
              <a:t> </a:t>
            </a:r>
            <a:r>
              <a:rPr b="1" dirty="0">
                <a:latin typeface="Calibri"/>
                <a:cs typeface="Calibri"/>
              </a:rPr>
              <a:t>values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on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past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projects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b="1" dirty="0">
                <a:latin typeface="Calibri"/>
                <a:cs typeface="Calibri"/>
              </a:rPr>
              <a:t>used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spc="-10" dirty="0"/>
              <a:t>compute,</a:t>
            </a:r>
          </a:p>
          <a:p>
            <a:pPr marL="92646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92646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average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02692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Oriented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Metrics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534" y="2250440"/>
            <a:ext cx="8692515" cy="31083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39065" indent="-97155">
              <a:lnSpc>
                <a:spcPct val="100000"/>
              </a:lnSpc>
              <a:spcBef>
                <a:spcPts val="500"/>
              </a:spcBef>
              <a:buSzPct val="95000"/>
              <a:buFont typeface="Arial"/>
              <a:buChar char="•"/>
              <a:tabLst>
                <a:tab pos="139065" algn="l"/>
              </a:tabLst>
            </a:pPr>
            <a:r>
              <a:rPr sz="2000" b="1" spc="-10" dirty="0">
                <a:latin typeface="Calibri"/>
                <a:cs typeface="Calibri"/>
              </a:rPr>
              <a:t>Advantages</a:t>
            </a:r>
            <a:endParaRPr sz="2000">
              <a:latin typeface="Calibri"/>
              <a:cs typeface="Calibri"/>
            </a:endParaRPr>
          </a:p>
          <a:p>
            <a:pPr marL="882015" lvl="1" indent="-299720">
              <a:lnSpc>
                <a:spcPts val="2090"/>
              </a:lnSpc>
              <a:spcBef>
                <a:spcPts val="400"/>
              </a:spcBef>
              <a:buFont typeface="Arial MT"/>
              <a:buChar char="–"/>
              <a:tabLst>
                <a:tab pos="882015" algn="l"/>
              </a:tabLst>
            </a:pPr>
            <a:r>
              <a:rPr sz="2000" dirty="0">
                <a:latin typeface="Calibri"/>
                <a:cs typeface="Calibri"/>
              </a:rPr>
              <a:t>FP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programming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language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independent</a:t>
            </a:r>
            <a:endParaRPr sz="2000">
              <a:latin typeface="Calibri"/>
              <a:cs typeface="Calibri"/>
            </a:endParaRPr>
          </a:p>
          <a:p>
            <a:pPr marL="882015" marR="81280" lvl="1" indent="-300355">
              <a:lnSpc>
                <a:spcPct val="91300"/>
              </a:lnSpc>
              <a:buFont typeface="Arial MT"/>
              <a:buChar char="–"/>
              <a:tabLst>
                <a:tab pos="882015" algn="l"/>
              </a:tabLst>
            </a:pPr>
            <a:r>
              <a:rPr sz="2000" dirty="0">
                <a:latin typeface="Calibri"/>
                <a:cs typeface="Calibri"/>
              </a:rPr>
              <a:t>FP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405" dirty="0">
                <a:latin typeface="Calibri"/>
                <a:cs typeface="Calibri"/>
              </a:rPr>
              <a:t>m</a:t>
            </a:r>
            <a:r>
              <a:rPr sz="4500" b="1" spc="-1875" baseline="-2685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o</a:t>
            </a:r>
            <a:r>
              <a:rPr sz="2000" b="1" spc="-580" dirty="0">
                <a:latin typeface="Calibri"/>
                <a:cs typeface="Calibri"/>
              </a:rPr>
              <a:t>r</a:t>
            </a:r>
            <a:r>
              <a:rPr sz="4500" b="1" spc="-1447" baseline="-2685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b="1" spc="-75" dirty="0">
                <a:latin typeface="Calibri"/>
                <a:cs typeface="Calibri"/>
              </a:rPr>
              <a:t>e</a:t>
            </a:r>
            <a:r>
              <a:rPr sz="4500" b="1" spc="-802" baseline="-2685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spc="-465" dirty="0">
                <a:latin typeface="Calibri"/>
                <a:cs typeface="Calibri"/>
              </a:rPr>
              <a:t>i</a:t>
            </a:r>
            <a:r>
              <a:rPr sz="4500" b="1" spc="-930" baseline="-2685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365" dirty="0">
                <a:latin typeface="Calibri"/>
                <a:cs typeface="Calibri"/>
              </a:rPr>
              <a:t>k</a:t>
            </a:r>
            <a:r>
              <a:rPr sz="4500" b="1" spc="-600" baseline="-2685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640" dirty="0">
                <a:latin typeface="Calibri"/>
                <a:cs typeface="Calibri"/>
              </a:rPr>
              <a:t>e</a:t>
            </a:r>
            <a:r>
              <a:rPr sz="4500" b="1" spc="-960" baseline="-2685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spc="-825" dirty="0">
                <a:latin typeface="Calibri"/>
                <a:cs typeface="Calibri"/>
              </a:rPr>
              <a:t>y</a:t>
            </a:r>
            <a:r>
              <a:rPr sz="4500" b="1" spc="82" baseline="-2685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o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known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early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stages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attractive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 marL="139065" indent="-97155">
              <a:lnSpc>
                <a:spcPct val="100000"/>
              </a:lnSpc>
              <a:spcBef>
                <a:spcPts val="400"/>
              </a:spcBef>
              <a:buSzPct val="95000"/>
              <a:buFont typeface="Arial"/>
              <a:buChar char="•"/>
              <a:tabLst>
                <a:tab pos="139065" algn="l"/>
              </a:tabLst>
            </a:pPr>
            <a:r>
              <a:rPr sz="2000" b="1" spc="-10" dirty="0">
                <a:latin typeface="Calibri"/>
                <a:cs typeface="Calibri"/>
              </a:rPr>
              <a:t>Disadvantages</a:t>
            </a:r>
            <a:endParaRPr sz="2000">
              <a:latin typeface="Calibri"/>
              <a:cs typeface="Calibri"/>
            </a:endParaRPr>
          </a:p>
          <a:p>
            <a:pPr marL="882015" lvl="1" indent="-299720">
              <a:lnSpc>
                <a:spcPts val="2390"/>
              </a:lnSpc>
              <a:spcBef>
                <a:spcPts val="375"/>
              </a:spcBef>
              <a:buFont typeface="Arial MT"/>
              <a:buChar char="–"/>
              <a:tabLst>
                <a:tab pos="882015" algn="l"/>
              </a:tabLst>
            </a:pPr>
            <a:r>
              <a:rPr sz="2000" dirty="0">
                <a:latin typeface="Calibri"/>
                <a:cs typeface="Calibri"/>
              </a:rPr>
              <a:t>FP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requires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</a:t>
            </a:r>
            <a:r>
              <a:rPr sz="2000" b="1" dirty="0">
                <a:latin typeface="Calibri"/>
                <a:cs typeface="Calibri"/>
              </a:rPr>
              <a:t>sleight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hand</a:t>
            </a:r>
            <a:r>
              <a:rPr sz="2000" dirty="0">
                <a:latin typeface="Calibri"/>
                <a:cs typeface="Calibri"/>
              </a:rPr>
              <a:t>”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computation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882015">
              <a:lnSpc>
                <a:spcPts val="2390"/>
              </a:lnSpc>
            </a:pPr>
            <a:r>
              <a:rPr sz="2000" b="1" spc="-10" dirty="0">
                <a:latin typeface="Calibri"/>
                <a:cs typeface="Calibri"/>
              </a:rPr>
              <a:t>subjective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882015" lvl="1" indent="-29972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882015" algn="l"/>
              </a:tabLst>
            </a:pPr>
            <a:r>
              <a:rPr sz="2000" b="1" dirty="0">
                <a:latin typeface="Calibri"/>
                <a:cs typeface="Calibri"/>
              </a:rPr>
              <a:t>Counts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information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domain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difficult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collect</a:t>
            </a:r>
            <a:endParaRPr sz="2000">
              <a:latin typeface="Calibri"/>
              <a:cs typeface="Calibri"/>
            </a:endParaRPr>
          </a:p>
          <a:p>
            <a:pPr marL="8820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882015" algn="l"/>
              </a:tabLst>
            </a:pPr>
            <a:r>
              <a:rPr sz="2000" dirty="0">
                <a:latin typeface="Calibri"/>
                <a:cs typeface="Calibri"/>
              </a:rPr>
              <a:t>FP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direct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physical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meaning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it’s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2571750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14750"/>
              <a:ext cx="9144000" cy="714375"/>
            </a:xfrm>
            <a:custGeom>
              <a:avLst/>
              <a:gdLst/>
              <a:ahLst/>
              <a:cxnLst/>
              <a:rect l="l" t="t" r="r" b="b"/>
              <a:pathLst>
                <a:path w="9144000" h="714375">
                  <a:moveTo>
                    <a:pt x="9143999" y="714374"/>
                  </a:moveTo>
                  <a:lnTo>
                    <a:pt x="0" y="71437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714374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17978" y="3079432"/>
            <a:ext cx="1306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30" dirty="0">
                <a:solidFill>
                  <a:srgbClr val="000000"/>
                </a:solidFill>
                <a:latin typeface="Calibri"/>
                <a:cs typeface="Calibri"/>
              </a:rPr>
              <a:t>UNIT-</a:t>
            </a:r>
            <a:r>
              <a:rPr sz="3500" b="1" spc="-5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4873625"/>
            <a:ext cx="9144000" cy="1768475"/>
            <a:chOff x="0" y="4873625"/>
            <a:chExt cx="9144000" cy="17684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4873625"/>
              <a:ext cx="9144000" cy="714375"/>
            </a:xfrm>
            <a:custGeom>
              <a:avLst/>
              <a:gdLst/>
              <a:ahLst/>
              <a:cxnLst/>
              <a:rect l="l" t="t" r="r" b="b"/>
              <a:pathLst>
                <a:path w="9144000" h="714375">
                  <a:moveTo>
                    <a:pt x="9143999" y="714374"/>
                  </a:moveTo>
                  <a:lnTo>
                    <a:pt x="0" y="714374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714374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94606" y="3763136"/>
            <a:ext cx="6553834" cy="173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Software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Project</a:t>
            </a:r>
            <a:r>
              <a:rPr sz="3600" b="1" spc="-2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Management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latin typeface="Arial"/>
                <a:cs typeface="Arial"/>
              </a:rPr>
              <a:t>Planning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Software</a:t>
            </a:r>
            <a:r>
              <a:rPr sz="3600" b="1" spc="-8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Project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8000" y="2997200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644775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Object-</a:t>
            </a:r>
            <a:r>
              <a:rPr sz="3000" b="1" dirty="0">
                <a:latin typeface="Calibri"/>
                <a:cs typeface="Calibri"/>
              </a:rPr>
              <a:t>Oriented</a:t>
            </a:r>
            <a:r>
              <a:rPr sz="3000" b="1" spc="-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5146" y="2359976"/>
            <a:ext cx="83845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199390" indent="-368300">
              <a:lnSpc>
                <a:spcPct val="100000"/>
              </a:lnSpc>
              <a:spcBef>
                <a:spcPts val="100"/>
              </a:spcBef>
              <a:buFont typeface="Arial Black"/>
              <a:buChar char="□"/>
              <a:tabLst>
                <a:tab pos="380365" algn="l"/>
              </a:tabLst>
            </a:pPr>
            <a:r>
              <a:rPr sz="2000" b="1" spc="-10" dirty="0">
                <a:latin typeface="Calibri"/>
                <a:cs typeface="Calibri"/>
              </a:rPr>
              <a:t>Conventional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metrics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(LOC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FP)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 </a:t>
            </a:r>
            <a:r>
              <a:rPr sz="2000" spc="-20" dirty="0">
                <a:latin typeface="Calibri"/>
                <a:cs typeface="Calibri"/>
              </a:rPr>
              <a:t>object-</a:t>
            </a:r>
            <a:r>
              <a:rPr sz="2000" dirty="0">
                <a:latin typeface="Calibri"/>
                <a:cs typeface="Calibri"/>
              </a:rPr>
              <a:t>oriented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</a:t>
            </a:r>
            <a:endParaRPr sz="2000">
              <a:latin typeface="Calibri"/>
              <a:cs typeface="Calibri"/>
            </a:endParaRPr>
          </a:p>
          <a:p>
            <a:pPr marL="380365" marR="5080" indent="-368300">
              <a:lnSpc>
                <a:spcPct val="100000"/>
              </a:lnSpc>
              <a:buFont typeface="Lucida Sans Unicode"/>
              <a:buChar char="□"/>
              <a:tabLst>
                <a:tab pos="380365" algn="l"/>
              </a:tabLst>
            </a:pPr>
            <a:r>
              <a:rPr sz="2000" spc="-10" dirty="0">
                <a:latin typeface="Calibri"/>
                <a:cs typeface="Calibri"/>
              </a:rPr>
              <a:t>However,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provide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enough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granularity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(detailing)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schedule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adjustments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iterate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evolutionary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incremental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380365" indent="-367665">
              <a:lnSpc>
                <a:spcPct val="100000"/>
              </a:lnSpc>
              <a:buFont typeface="Lucida Sans Unicode"/>
              <a:buChar char="□"/>
              <a:tabLst>
                <a:tab pos="380365" algn="l"/>
              </a:tabLst>
            </a:pPr>
            <a:r>
              <a:rPr sz="2000" dirty="0">
                <a:latin typeface="Calibri"/>
                <a:cs typeface="Calibri"/>
              </a:rPr>
              <a:t>Lorenz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Kidd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metrics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projects</a:t>
            </a:r>
            <a:endParaRPr sz="2000">
              <a:latin typeface="Calibri"/>
              <a:cs typeface="Calibri"/>
            </a:endParaRPr>
          </a:p>
          <a:p>
            <a:pPr marL="837565" lvl="1" indent="-304800">
              <a:lnSpc>
                <a:spcPct val="100000"/>
              </a:lnSpc>
              <a:buFont typeface="Arial MT"/>
              <a:buChar char="•"/>
              <a:tabLst>
                <a:tab pos="837565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scenario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scripts</a:t>
            </a:r>
            <a:endParaRPr sz="2000">
              <a:latin typeface="Calibri"/>
              <a:cs typeface="Calibri"/>
            </a:endParaRPr>
          </a:p>
          <a:p>
            <a:pPr marL="837565" lvl="1" indent="-304800">
              <a:lnSpc>
                <a:spcPct val="100000"/>
              </a:lnSpc>
              <a:buFont typeface="Arial MT"/>
              <a:buChar char="•"/>
              <a:tabLst>
                <a:tab pos="837565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key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classes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independent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components)</a:t>
            </a:r>
            <a:endParaRPr sz="2000">
              <a:latin typeface="Calibri"/>
              <a:cs typeface="Calibri"/>
            </a:endParaRPr>
          </a:p>
          <a:p>
            <a:pPr marL="837565" lvl="1" indent="-304800">
              <a:lnSpc>
                <a:spcPct val="100000"/>
              </a:lnSpc>
              <a:buFont typeface="Arial MT"/>
              <a:buChar char="•"/>
              <a:tabLst>
                <a:tab pos="837565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support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classes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77876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Point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Metrics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634" y="2301240"/>
            <a:ext cx="8523605" cy="234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8419" indent="-88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00965" algn="l"/>
                <a:tab pos="157480" algn="l"/>
              </a:tabLst>
            </a:pPr>
            <a:r>
              <a:rPr sz="2000" dirty="0">
                <a:latin typeface="Calibri"/>
                <a:cs typeface="Calibri"/>
              </a:rPr>
              <a:t>	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(FP)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effectively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means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measuring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functionality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delivered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158115" indent="-14541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58115" algn="l"/>
              </a:tabLst>
            </a:pP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historical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metric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Estimate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design,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Predict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encountered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843915" marR="438784" lvl="1" indent="-300355">
              <a:lnSpc>
                <a:spcPts val="2380"/>
              </a:lnSpc>
              <a:spcBef>
                <a:spcPts val="470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Forecast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and/or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projected </a:t>
            </a:r>
            <a:r>
              <a:rPr sz="2000" b="1" dirty="0">
                <a:latin typeface="Calibri"/>
                <a:cs typeface="Calibri"/>
              </a:rPr>
              <a:t>source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43651" y="1494471"/>
            <a:ext cx="5450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Point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Components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6513" y="2076322"/>
            <a:ext cx="9003665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ts val="2265"/>
              </a:lnSpc>
              <a:spcBef>
                <a:spcPts val="100"/>
              </a:spcBef>
            </a:pPr>
            <a:r>
              <a:rPr sz="1900" dirty="0">
                <a:latin typeface="Calibri"/>
                <a:cs typeface="Calibri"/>
              </a:rPr>
              <a:t>Information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domain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values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(components)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are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defined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following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manner</a:t>
            </a:r>
            <a:endParaRPr sz="1900">
              <a:latin typeface="Calibri"/>
              <a:cs typeface="Calibri"/>
            </a:endParaRPr>
          </a:p>
          <a:p>
            <a:pPr marL="96520" indent="-92075">
              <a:lnSpc>
                <a:spcPts val="2250"/>
              </a:lnSpc>
              <a:buSzPct val="94736"/>
              <a:buFont typeface="Arial"/>
              <a:buChar char="•"/>
              <a:tabLst>
                <a:tab pos="96520" algn="l"/>
              </a:tabLst>
            </a:pPr>
            <a:r>
              <a:rPr sz="1900" b="1" dirty="0">
                <a:latin typeface="Calibri"/>
                <a:cs typeface="Calibri"/>
              </a:rPr>
              <a:t>Number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of</a:t>
            </a:r>
            <a:r>
              <a:rPr sz="1900" b="1" spc="-7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external</a:t>
            </a:r>
            <a:r>
              <a:rPr sz="1900" b="1" spc="-7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inputs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(EIs)</a:t>
            </a:r>
            <a:endParaRPr sz="1900">
              <a:latin typeface="Calibri"/>
              <a:cs typeface="Calibri"/>
            </a:endParaRPr>
          </a:p>
          <a:p>
            <a:pPr marL="554355">
              <a:lnSpc>
                <a:spcPts val="2250"/>
              </a:lnSpc>
            </a:pPr>
            <a:r>
              <a:rPr sz="1900" dirty="0">
                <a:latin typeface="Calibri"/>
                <a:cs typeface="Calibri"/>
              </a:rPr>
              <a:t>input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originates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user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transmitted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another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application</a:t>
            </a:r>
            <a:endParaRPr sz="1900">
              <a:latin typeface="Calibri"/>
              <a:cs typeface="Calibri"/>
            </a:endParaRPr>
          </a:p>
          <a:p>
            <a:pPr marL="96520" indent="-92075">
              <a:lnSpc>
                <a:spcPts val="2250"/>
              </a:lnSpc>
              <a:buSzPct val="94736"/>
              <a:buFont typeface="Arial"/>
              <a:buChar char="•"/>
              <a:tabLst>
                <a:tab pos="96520" algn="l"/>
              </a:tabLst>
            </a:pPr>
            <a:r>
              <a:rPr sz="1900" b="1" dirty="0">
                <a:latin typeface="Calibri"/>
                <a:cs typeface="Calibri"/>
              </a:rPr>
              <a:t>Number</a:t>
            </a:r>
            <a:r>
              <a:rPr sz="1900" b="1" spc="-8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of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external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outputs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(EOs)</a:t>
            </a:r>
            <a:endParaRPr sz="1900">
              <a:latin typeface="Calibri"/>
              <a:cs typeface="Calibri"/>
            </a:endParaRPr>
          </a:p>
          <a:p>
            <a:pPr marL="554355" marR="5080">
              <a:lnSpc>
                <a:spcPts val="2250"/>
              </a:lnSpc>
              <a:spcBef>
                <a:spcPts val="85"/>
              </a:spcBef>
            </a:pP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output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derived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within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application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provides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information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user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output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refers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reports,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screens,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error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messages,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etc.</a:t>
            </a:r>
            <a:endParaRPr sz="1900">
              <a:latin typeface="Calibri"/>
              <a:cs typeface="Calibri"/>
            </a:endParaRPr>
          </a:p>
          <a:p>
            <a:pPr marL="96520" indent="-92075">
              <a:lnSpc>
                <a:spcPts val="2165"/>
              </a:lnSpc>
              <a:buSzPct val="94736"/>
              <a:buFont typeface="Arial"/>
              <a:buChar char="•"/>
              <a:tabLst>
                <a:tab pos="96520" algn="l"/>
              </a:tabLst>
            </a:pPr>
            <a:r>
              <a:rPr sz="1900" b="1" dirty="0">
                <a:latin typeface="Calibri"/>
                <a:cs typeface="Calibri"/>
              </a:rPr>
              <a:t>Number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of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external</a:t>
            </a:r>
            <a:r>
              <a:rPr sz="1900" b="1" spc="-6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inquiries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(EQs)</a:t>
            </a:r>
            <a:endParaRPr sz="1900">
              <a:latin typeface="Calibri"/>
              <a:cs typeface="Calibri"/>
            </a:endParaRPr>
          </a:p>
          <a:p>
            <a:pPr marL="554355" marR="338455">
              <a:lnSpc>
                <a:spcPts val="2250"/>
              </a:lnSpc>
              <a:spcBef>
                <a:spcPts val="85"/>
              </a:spcBef>
            </a:pP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inquiry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defined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online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input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results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generation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some </a:t>
            </a:r>
            <a:r>
              <a:rPr sz="1900" spc="-10" dirty="0">
                <a:latin typeface="Calibri"/>
                <a:cs typeface="Calibri"/>
              </a:rPr>
              <a:t>immediate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software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response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form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online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output</a:t>
            </a:r>
            <a:endParaRPr sz="1900">
              <a:latin typeface="Calibri"/>
              <a:cs typeface="Calibri"/>
            </a:endParaRPr>
          </a:p>
          <a:p>
            <a:pPr marL="96520" indent="-92075">
              <a:lnSpc>
                <a:spcPts val="2165"/>
              </a:lnSpc>
              <a:buSzPct val="94736"/>
              <a:buFont typeface="Arial"/>
              <a:buChar char="•"/>
              <a:tabLst>
                <a:tab pos="96520" algn="l"/>
              </a:tabLst>
            </a:pPr>
            <a:r>
              <a:rPr sz="1900" b="1" dirty="0">
                <a:latin typeface="Calibri"/>
                <a:cs typeface="Calibri"/>
              </a:rPr>
              <a:t>Number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of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internal</a:t>
            </a:r>
            <a:r>
              <a:rPr sz="1900" b="1" spc="-6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logical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files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(ILFs)</a:t>
            </a:r>
            <a:endParaRPr sz="1900">
              <a:latin typeface="Calibri"/>
              <a:cs typeface="Calibri"/>
            </a:endParaRPr>
          </a:p>
          <a:p>
            <a:pPr marL="554355" marR="354330">
              <a:lnSpc>
                <a:spcPts val="2250"/>
              </a:lnSpc>
              <a:spcBef>
                <a:spcPts val="85"/>
              </a:spcBef>
            </a:pPr>
            <a:r>
              <a:rPr sz="1900" dirty="0">
                <a:latin typeface="Calibri"/>
                <a:cs typeface="Calibri"/>
              </a:rPr>
              <a:t>internal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logical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file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logical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grouping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resides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within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application’s boundary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maintained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via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inputs</a:t>
            </a:r>
            <a:endParaRPr sz="1900">
              <a:latin typeface="Calibri"/>
              <a:cs typeface="Calibri"/>
            </a:endParaRPr>
          </a:p>
          <a:p>
            <a:pPr marL="96520" indent="-92075">
              <a:lnSpc>
                <a:spcPts val="2165"/>
              </a:lnSpc>
              <a:buSzPct val="94736"/>
              <a:buFont typeface="Arial"/>
              <a:buChar char="•"/>
              <a:tabLst>
                <a:tab pos="96520" algn="l"/>
              </a:tabLst>
            </a:pPr>
            <a:r>
              <a:rPr sz="1900" b="1" dirty="0">
                <a:latin typeface="Calibri"/>
                <a:cs typeface="Calibri"/>
              </a:rPr>
              <a:t>Number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of</a:t>
            </a:r>
            <a:r>
              <a:rPr sz="1900" b="1" spc="-6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external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interface</a:t>
            </a:r>
            <a:r>
              <a:rPr sz="1900" b="1" spc="-6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files</a:t>
            </a:r>
            <a:r>
              <a:rPr sz="1900" b="1" spc="-6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(EIFs)</a:t>
            </a:r>
            <a:endParaRPr sz="1900">
              <a:latin typeface="Calibri"/>
              <a:cs typeface="Calibri"/>
            </a:endParaRPr>
          </a:p>
          <a:p>
            <a:pPr marL="554355" marR="347345">
              <a:lnSpc>
                <a:spcPts val="2250"/>
              </a:lnSpc>
              <a:spcBef>
                <a:spcPts val="85"/>
              </a:spcBef>
            </a:pP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interface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file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logical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grouping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resides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application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but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provides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information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that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may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another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application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57683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Compute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Points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912" y="3606799"/>
            <a:ext cx="9086850" cy="3044825"/>
            <a:chOff x="61912" y="3606799"/>
            <a:chExt cx="9086850" cy="30448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462" y="4200525"/>
              <a:ext cx="7375524" cy="24415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7699" y="4195762"/>
              <a:ext cx="7385050" cy="2451100"/>
            </a:xfrm>
            <a:custGeom>
              <a:avLst/>
              <a:gdLst/>
              <a:ahLst/>
              <a:cxnLst/>
              <a:rect l="l" t="t" r="r" b="b"/>
              <a:pathLst>
                <a:path w="7385050" h="2451100">
                  <a:moveTo>
                    <a:pt x="0" y="0"/>
                  </a:moveTo>
                  <a:lnTo>
                    <a:pt x="7385049" y="0"/>
                  </a:lnTo>
                  <a:lnTo>
                    <a:pt x="7385049" y="2451099"/>
                  </a:lnTo>
                  <a:lnTo>
                    <a:pt x="0" y="2451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75" y="3611562"/>
              <a:ext cx="9077325" cy="457200"/>
            </a:xfrm>
            <a:custGeom>
              <a:avLst/>
              <a:gdLst/>
              <a:ahLst/>
              <a:cxnLst/>
              <a:rect l="l" t="t" r="r" b="b"/>
              <a:pathLst>
                <a:path w="9077325" h="457200">
                  <a:moveTo>
                    <a:pt x="9077324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9077324" y="0"/>
                  </a:lnTo>
                  <a:lnTo>
                    <a:pt x="9077324" y="76199"/>
                  </a:lnTo>
                  <a:lnTo>
                    <a:pt x="5553325" y="184731"/>
                  </a:lnTo>
                  <a:lnTo>
                    <a:pt x="9077324" y="190499"/>
                  </a:lnTo>
                  <a:lnTo>
                    <a:pt x="9077324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675" y="3611562"/>
              <a:ext cx="9077325" cy="457200"/>
            </a:xfrm>
            <a:custGeom>
              <a:avLst/>
              <a:gdLst/>
              <a:ahLst/>
              <a:cxnLst/>
              <a:rect l="l" t="t" r="r" b="b"/>
              <a:pathLst>
                <a:path w="9077325" h="457200">
                  <a:moveTo>
                    <a:pt x="0" y="0"/>
                  </a:moveTo>
                  <a:lnTo>
                    <a:pt x="5295106" y="0"/>
                  </a:lnTo>
                  <a:lnTo>
                    <a:pt x="7564437" y="0"/>
                  </a:lnTo>
                  <a:lnTo>
                    <a:pt x="9077324" y="0"/>
                  </a:lnTo>
                  <a:lnTo>
                    <a:pt x="9077324" y="76199"/>
                  </a:lnTo>
                  <a:lnTo>
                    <a:pt x="5553325" y="184731"/>
                  </a:lnTo>
                  <a:lnTo>
                    <a:pt x="9077324" y="190499"/>
                  </a:lnTo>
                  <a:lnTo>
                    <a:pt x="9077324" y="457199"/>
                  </a:lnTo>
                  <a:lnTo>
                    <a:pt x="7564437" y="457199"/>
                  </a:lnTo>
                  <a:lnTo>
                    <a:pt x="5295106" y="457199"/>
                  </a:lnTo>
                  <a:lnTo>
                    <a:pt x="0" y="457199"/>
                  </a:lnTo>
                  <a:lnTo>
                    <a:pt x="0" y="190499"/>
                  </a:lnTo>
                  <a:lnTo>
                    <a:pt x="0" y="76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65350" y="2363786"/>
            <a:ext cx="4281805" cy="400050"/>
          </a:xfrm>
          <a:prstGeom prst="rect">
            <a:avLst/>
          </a:prstGeom>
          <a:ln w="9524">
            <a:solidFill>
              <a:srgbClr val="A6A6A6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19"/>
              </a:spcBef>
            </a:pP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Count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Total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0.65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0.01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∑(F</a:t>
            </a:r>
            <a:r>
              <a:rPr sz="1950" b="1" baseline="-32051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)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700" y="2843275"/>
            <a:ext cx="7795259" cy="11366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225"/>
              </a:spcBef>
            </a:pPr>
            <a:r>
              <a:rPr sz="1800" b="1" dirty="0">
                <a:latin typeface="Calibri"/>
                <a:cs typeface="Calibri"/>
              </a:rPr>
              <a:t>Count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Total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entries</a:t>
            </a:r>
            <a:endParaRPr sz="1800">
              <a:latin typeface="Calibri"/>
              <a:cs typeface="Calibri"/>
            </a:endParaRPr>
          </a:p>
          <a:p>
            <a:pPr marL="556895">
              <a:lnSpc>
                <a:spcPct val="100000"/>
              </a:lnSpc>
              <a:spcBef>
                <a:spcPts val="130"/>
              </a:spcBef>
            </a:pPr>
            <a:r>
              <a:rPr sz="1800" b="1" dirty="0">
                <a:latin typeface="Calibri"/>
                <a:cs typeface="Calibri"/>
              </a:rPr>
              <a:t>Fi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(i=1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14)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adjustment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factors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b="1" spc="-10" dirty="0">
                <a:latin typeface="Calibri"/>
                <a:cs typeface="Calibri"/>
              </a:rPr>
              <a:t>VAF</a:t>
            </a:r>
            <a:r>
              <a:rPr sz="1800" spc="-10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800" b="1" dirty="0">
                <a:latin typeface="Calibri"/>
                <a:cs typeface="Calibri"/>
              </a:rPr>
              <a:t>Value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adjustment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factors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provide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indication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problem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complexity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57683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Compute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Points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65350" y="2363786"/>
            <a:ext cx="4281805" cy="400050"/>
          </a:xfrm>
          <a:prstGeom prst="rect">
            <a:avLst/>
          </a:prstGeom>
          <a:ln w="9524">
            <a:solidFill>
              <a:srgbClr val="A6A6A6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219"/>
              </a:spcBef>
            </a:pP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Count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Total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0.65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0.01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∑(F</a:t>
            </a:r>
            <a:r>
              <a:rPr sz="1950" b="1" baseline="-32051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)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4687" y="2798761"/>
            <a:ext cx="7394575" cy="2460625"/>
            <a:chOff x="674687" y="2798761"/>
            <a:chExt cx="7394575" cy="24606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212" y="2808287"/>
              <a:ext cx="7375524" cy="24415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9449" y="2803524"/>
              <a:ext cx="7385050" cy="2451100"/>
            </a:xfrm>
            <a:custGeom>
              <a:avLst/>
              <a:gdLst/>
              <a:ahLst/>
              <a:cxnLst/>
              <a:rect l="l" t="t" r="r" b="b"/>
              <a:pathLst>
                <a:path w="7385050" h="2451100">
                  <a:moveTo>
                    <a:pt x="0" y="0"/>
                  </a:moveTo>
                  <a:lnTo>
                    <a:pt x="7385049" y="0"/>
                  </a:lnTo>
                  <a:lnTo>
                    <a:pt x="7385049" y="2451099"/>
                  </a:lnTo>
                  <a:lnTo>
                    <a:pt x="0" y="2451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739" y="5186742"/>
            <a:ext cx="8549640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1915" marR="75565" indent="-6350" algn="ctr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Arial MT"/>
                <a:cs typeface="Arial MT"/>
              </a:rPr>
              <a:t>Study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specification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produced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results</a:t>
            </a:r>
            <a:r>
              <a:rPr sz="1800" spc="5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7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inputs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10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outputs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6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inquiries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17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files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4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external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interfaces </a:t>
            </a:r>
            <a:r>
              <a:rPr sz="1800" b="1" dirty="0">
                <a:latin typeface="Arial"/>
                <a:cs typeface="Arial"/>
              </a:rPr>
              <a:t>Input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external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interface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function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point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attributes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average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complexity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other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function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points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attributes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low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complexity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Determine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adjusted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function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points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assuming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complexity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adjustment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value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32</a:t>
            </a:r>
            <a:r>
              <a:rPr sz="1800" spc="-2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137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Compute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Points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9075" y="2206625"/>
            <a:ext cx="8763000" cy="462280"/>
          </a:xfrm>
          <a:prstGeom prst="rect">
            <a:avLst/>
          </a:prstGeom>
          <a:ln w="9524">
            <a:solidFill>
              <a:srgbClr val="BEBEBE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latin typeface="Calibri"/>
                <a:cs typeface="Calibri"/>
              </a:rPr>
              <a:t>Value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Adjustment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Factors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9" y="3123565"/>
            <a:ext cx="354901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F1.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F2.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F3.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F4.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Heavily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Configuration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F5.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Transaction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Role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F6.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Online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Entry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F7.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End-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Efficiency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7460" y="3166427"/>
            <a:ext cx="275018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F8.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Online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F9.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F10.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Reusability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F11.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Installation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Ease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F12.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Ease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F13.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Sites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F14.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Facilitate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99171" y="1494471"/>
            <a:ext cx="4940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Compute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Points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0200" y="2924175"/>
            <a:ext cx="8613775" cy="3717925"/>
            <a:chOff x="330200" y="2924175"/>
            <a:chExt cx="8613775" cy="37179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9775" y="3224212"/>
              <a:ext cx="5430836" cy="28035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200" y="2924175"/>
              <a:ext cx="8613774" cy="310991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6850" y="2133600"/>
            <a:ext cx="8763000" cy="400050"/>
          </a:xfrm>
          <a:prstGeom prst="rect">
            <a:avLst/>
          </a:prstGeom>
          <a:ln w="9524">
            <a:solidFill>
              <a:srgbClr val="BEBEB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Calculation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137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Compute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Points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500" y="4903787"/>
            <a:ext cx="8763000" cy="1738630"/>
            <a:chOff x="190500" y="4903787"/>
            <a:chExt cx="8763000" cy="17386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0500" y="490855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29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0184" y="2174938"/>
            <a:ext cx="7278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Adjustment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Factors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0125" y="2765425"/>
            <a:ext cx="4513580" cy="40005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F09.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00" y="3362325"/>
            <a:ext cx="4305300" cy="40005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F10.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reusable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887" y="3816350"/>
            <a:ext cx="4305300" cy="40005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sz="2000" b="1" dirty="0">
                <a:latin typeface="Calibri"/>
                <a:cs typeface="Calibri"/>
              </a:rPr>
              <a:t>F03.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48200" y="3305175"/>
            <a:ext cx="4305300" cy="40005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F13.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sites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8200" y="3794125"/>
            <a:ext cx="4305300" cy="40005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F02.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9125" y="4307395"/>
            <a:ext cx="6313805" cy="239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16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Project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Adjustment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Factor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(VAF)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17</a:t>
            </a:r>
            <a:endParaRPr sz="2400">
              <a:latin typeface="Calibri"/>
              <a:cs typeface="Calibri"/>
            </a:endParaRPr>
          </a:p>
          <a:p>
            <a:pPr marL="50800" marR="1790700" indent="377190">
              <a:lnSpc>
                <a:spcPct val="157300"/>
              </a:lnSpc>
              <a:spcBef>
                <a:spcPts val="1585"/>
              </a:spcBef>
            </a:pP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Count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Total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0.65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0.01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∑(F</a:t>
            </a:r>
            <a:r>
              <a:rPr sz="1950" b="1" baseline="-32051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)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] </a:t>
            </a: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[50]*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[0.65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0.01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5" dirty="0">
                <a:latin typeface="Calibri"/>
                <a:cs typeface="Calibri"/>
              </a:rPr>
              <a:t> 17]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[50]*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[0.65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0.17]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[50]*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[0.82]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41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137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Compute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Function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Points</a:t>
            </a:r>
            <a:r>
              <a:rPr sz="3000" b="1" spc="-10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4625" y="2289175"/>
            <a:ext cx="8763000" cy="400050"/>
          </a:xfrm>
          <a:prstGeom prst="rect">
            <a:avLst/>
          </a:prstGeom>
          <a:ln w="9524">
            <a:solidFill>
              <a:srgbClr val="BEBEB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Calculation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7073" y="5265102"/>
            <a:ext cx="3946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complexity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other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9370" y="5874702"/>
            <a:ext cx="378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val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936" y="3390265"/>
            <a:ext cx="8860790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7879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Need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7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inputs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10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outputs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6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inquiries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17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files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external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interfaces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2000">
              <a:latin typeface="Calibri"/>
              <a:cs typeface="Calibri"/>
            </a:endParaRPr>
          </a:p>
          <a:p>
            <a:pPr marR="477520" algn="ctr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Input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external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interface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average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  <a:p>
            <a:pPr marR="476884" algn="ctr">
              <a:lnSpc>
                <a:spcPts val="2055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other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low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  <a:p>
            <a:pPr marL="5134610" algn="ctr">
              <a:lnSpc>
                <a:spcPts val="2055"/>
              </a:lnSpc>
            </a:pPr>
            <a:r>
              <a:rPr sz="2000" dirty="0">
                <a:latin typeface="Calibri"/>
                <a:cs typeface="Calibri"/>
              </a:rPr>
              <a:t>Study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specification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  <a:p>
            <a:pPr marL="52476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Input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external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interface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fu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095" y="5420676"/>
            <a:ext cx="8884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Determine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adjusted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points </a:t>
            </a:r>
            <a:r>
              <a:rPr sz="2000" spc="-10" dirty="0">
                <a:latin typeface="Calibri"/>
                <a:cs typeface="Calibri"/>
              </a:rPr>
              <a:t>assuming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</a:t>
            </a:r>
            <a:r>
              <a:rPr sz="2000" spc="-1495" dirty="0">
                <a:latin typeface="Calibri"/>
                <a:cs typeface="Calibri"/>
              </a:rPr>
              <a:t>m</a:t>
            </a:r>
            <a:r>
              <a:rPr sz="3000" spc="-22" baseline="-33333" dirty="0">
                <a:latin typeface="Arial MT"/>
                <a:cs typeface="Arial MT"/>
              </a:rPr>
              <a:t>D</a:t>
            </a:r>
            <a:r>
              <a:rPr sz="3000" spc="-1657" baseline="-33333" dirty="0">
                <a:latin typeface="Arial MT"/>
                <a:cs typeface="Arial MT"/>
              </a:rPr>
              <a:t>e</a:t>
            </a:r>
            <a:r>
              <a:rPr sz="2000" spc="-10" dirty="0">
                <a:latin typeface="Calibri"/>
                <a:cs typeface="Calibri"/>
              </a:rPr>
              <a:t>p</a:t>
            </a:r>
            <a:r>
              <a:rPr sz="2000" spc="-434" dirty="0">
                <a:latin typeface="Calibri"/>
                <a:cs typeface="Calibri"/>
              </a:rPr>
              <a:t>l</a:t>
            </a:r>
            <a:r>
              <a:rPr sz="3000" spc="-209" baseline="-33333" dirty="0">
                <a:latin typeface="Arial MT"/>
                <a:cs typeface="Arial MT"/>
              </a:rPr>
              <a:t>t</a:t>
            </a:r>
            <a:r>
              <a:rPr sz="2000" spc="-880" dirty="0">
                <a:latin typeface="Calibri"/>
                <a:cs typeface="Calibri"/>
              </a:rPr>
              <a:t>e</a:t>
            </a:r>
            <a:r>
              <a:rPr sz="3000" spc="-397" baseline="-33333" dirty="0">
                <a:latin typeface="Arial MT"/>
                <a:cs typeface="Arial MT"/>
              </a:rPr>
              <a:t>e</a:t>
            </a:r>
            <a:r>
              <a:rPr sz="2000" spc="-625" dirty="0">
                <a:latin typeface="Calibri"/>
                <a:cs typeface="Calibri"/>
              </a:rPr>
              <a:t>x</a:t>
            </a:r>
            <a:r>
              <a:rPr sz="3000" spc="-89" baseline="-33333" dirty="0">
                <a:latin typeface="Arial MT"/>
                <a:cs typeface="Arial MT"/>
              </a:rPr>
              <a:t>r</a:t>
            </a:r>
            <a:r>
              <a:rPr sz="2000" spc="-420" dirty="0">
                <a:latin typeface="Calibri"/>
                <a:cs typeface="Calibri"/>
              </a:rPr>
              <a:t>i</a:t>
            </a:r>
            <a:r>
              <a:rPr sz="3000" spc="-1897" baseline="-33333" dirty="0">
                <a:latin typeface="Arial MT"/>
                <a:cs typeface="Arial MT"/>
              </a:rPr>
              <a:t>m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spc="-320" dirty="0">
                <a:latin typeface="Calibri"/>
                <a:cs typeface="Calibri"/>
              </a:rPr>
              <a:t>y</a:t>
            </a:r>
            <a:r>
              <a:rPr sz="3000" spc="-22" baseline="-33333" dirty="0">
                <a:latin typeface="Arial MT"/>
                <a:cs typeface="Arial MT"/>
              </a:rPr>
              <a:t>i</a:t>
            </a:r>
            <a:r>
              <a:rPr sz="3000" spc="-1185" baseline="-33333" dirty="0">
                <a:latin typeface="Arial MT"/>
                <a:cs typeface="Arial MT"/>
              </a:rPr>
              <a:t>n</a:t>
            </a:r>
            <a:r>
              <a:rPr sz="2000" b="1" spc="-225" dirty="0">
                <a:latin typeface="Calibri"/>
                <a:cs typeface="Calibri"/>
              </a:rPr>
              <a:t>a</a:t>
            </a:r>
            <a:r>
              <a:rPr sz="3000" spc="-1372" baseline="-33333" dirty="0">
                <a:latin typeface="Arial MT"/>
                <a:cs typeface="Arial MT"/>
              </a:rPr>
              <a:t>e</a:t>
            </a:r>
            <a:r>
              <a:rPr sz="2000" b="1" spc="-15" dirty="0">
                <a:latin typeface="Calibri"/>
                <a:cs typeface="Calibri"/>
              </a:rPr>
              <a:t>d</a:t>
            </a:r>
            <a:r>
              <a:rPr sz="2000" b="1" spc="-140" dirty="0">
                <a:latin typeface="Calibri"/>
                <a:cs typeface="Calibri"/>
              </a:rPr>
              <a:t>j</a:t>
            </a:r>
            <a:r>
              <a:rPr sz="3000" b="1" spc="-1507" baseline="-33333" dirty="0">
                <a:latin typeface="Arial"/>
                <a:cs typeface="Arial"/>
              </a:rPr>
              <a:t>a</a:t>
            </a:r>
            <a:r>
              <a:rPr sz="2000" b="1" spc="-100" dirty="0">
                <a:latin typeface="Calibri"/>
                <a:cs typeface="Calibri"/>
              </a:rPr>
              <a:t>u</a:t>
            </a:r>
            <a:r>
              <a:rPr sz="3000" b="1" spc="-1732" baseline="-33333" dirty="0">
                <a:latin typeface="Arial"/>
                <a:cs typeface="Arial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365" dirty="0">
                <a:latin typeface="Calibri"/>
                <a:cs typeface="Calibri"/>
              </a:rPr>
              <a:t>t</a:t>
            </a:r>
            <a:r>
              <a:rPr sz="3000" b="1" spc="-307" baseline="-33333" dirty="0">
                <a:latin typeface="Arial"/>
                <a:cs typeface="Arial"/>
              </a:rPr>
              <a:t>j</a:t>
            </a:r>
            <a:r>
              <a:rPr sz="2000" b="1" spc="-1435" dirty="0">
                <a:latin typeface="Calibri"/>
                <a:cs typeface="Calibri"/>
              </a:rPr>
              <a:t>m</a:t>
            </a:r>
            <a:r>
              <a:rPr sz="3000" b="1" spc="-22" baseline="-33333" dirty="0">
                <a:latin typeface="Arial"/>
                <a:cs typeface="Arial"/>
              </a:rPr>
              <a:t>u</a:t>
            </a:r>
            <a:r>
              <a:rPr sz="3000" b="1" spc="-1380" baseline="-33333" dirty="0">
                <a:latin typeface="Arial"/>
                <a:cs typeface="Arial"/>
              </a:rPr>
              <a:t>s</a:t>
            </a:r>
            <a:r>
              <a:rPr sz="2000" b="1" spc="-114" dirty="0">
                <a:latin typeface="Calibri"/>
                <a:cs typeface="Calibri"/>
              </a:rPr>
              <a:t>e</a:t>
            </a:r>
            <a:r>
              <a:rPr sz="3000" b="1" spc="-855" baseline="-33333" dirty="0">
                <a:latin typeface="Arial"/>
                <a:cs typeface="Arial"/>
              </a:rPr>
              <a:t>t</a:t>
            </a:r>
            <a:r>
              <a:rPr sz="2000" b="1" spc="-530" dirty="0">
                <a:latin typeface="Calibri"/>
                <a:cs typeface="Calibri"/>
              </a:rPr>
              <a:t>n</a:t>
            </a:r>
            <a:r>
              <a:rPr sz="3000" b="1" spc="-930" baseline="-33333" dirty="0">
                <a:latin typeface="Arial"/>
                <a:cs typeface="Arial"/>
              </a:rPr>
              <a:t>e</a:t>
            </a:r>
            <a:r>
              <a:rPr sz="2000" b="1" spc="-100" dirty="0">
                <a:latin typeface="Calibri"/>
                <a:cs typeface="Calibri"/>
              </a:rPr>
              <a:t>t</a:t>
            </a:r>
            <a:r>
              <a:rPr sz="3000" b="1" spc="-1042" baseline="-33333" dirty="0">
                <a:latin typeface="Arial"/>
                <a:cs typeface="Arial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v</a:t>
            </a:r>
            <a:r>
              <a:rPr sz="2000" b="1" spc="-720" dirty="0">
                <a:latin typeface="Calibri"/>
                <a:cs typeface="Calibri"/>
              </a:rPr>
              <a:t>a</a:t>
            </a:r>
            <a:r>
              <a:rPr sz="3000" b="1" spc="-15" baseline="-33333" dirty="0">
                <a:latin typeface="Arial"/>
                <a:cs typeface="Arial"/>
              </a:rPr>
              <a:t>f</a:t>
            </a:r>
            <a:r>
              <a:rPr sz="3000" b="1" spc="-1807" baseline="-33333" dirty="0">
                <a:latin typeface="Arial"/>
                <a:cs typeface="Arial"/>
              </a:rPr>
              <a:t>u</a:t>
            </a:r>
            <a:r>
              <a:rPr sz="2000" b="1" spc="-10" dirty="0">
                <a:latin typeface="Calibri"/>
                <a:cs typeface="Calibri"/>
              </a:rPr>
              <a:t>l</a:t>
            </a:r>
            <a:r>
              <a:rPr sz="2000" b="1" spc="-395" dirty="0">
                <a:latin typeface="Calibri"/>
                <a:cs typeface="Calibri"/>
              </a:rPr>
              <a:t>u</a:t>
            </a:r>
            <a:r>
              <a:rPr sz="3000" b="1" spc="-1289" baseline="-33333" dirty="0">
                <a:latin typeface="Arial"/>
                <a:cs typeface="Arial"/>
              </a:rPr>
              <a:t>n</a:t>
            </a:r>
            <a:r>
              <a:rPr sz="2000" b="1" spc="-180" dirty="0">
                <a:latin typeface="Calibri"/>
                <a:cs typeface="Calibri"/>
              </a:rPr>
              <a:t>e</a:t>
            </a:r>
            <a:r>
              <a:rPr sz="3000" b="1" spc="-757" baseline="-33333" dirty="0">
                <a:latin typeface="Arial"/>
                <a:cs typeface="Arial"/>
              </a:rPr>
              <a:t>c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spc="-815" dirty="0">
                <a:latin typeface="Calibri"/>
                <a:cs typeface="Calibri"/>
              </a:rPr>
              <a:t>s</a:t>
            </a:r>
            <a:r>
              <a:rPr sz="3000" b="1" spc="-15" baseline="-33333" dirty="0">
                <a:latin typeface="Arial"/>
                <a:cs typeface="Arial"/>
              </a:rPr>
              <a:t>ti</a:t>
            </a:r>
            <a:r>
              <a:rPr sz="3000" b="1" spc="-1822" baseline="-33333" dirty="0">
                <a:latin typeface="Arial"/>
                <a:cs typeface="Arial"/>
              </a:rPr>
              <a:t>o</a:t>
            </a:r>
            <a:r>
              <a:rPr sz="2000" b="1" spc="-10" dirty="0">
                <a:latin typeface="Calibri"/>
                <a:cs typeface="Calibri"/>
              </a:rPr>
              <a:t>3</a:t>
            </a:r>
            <a:r>
              <a:rPr sz="2000" b="1" spc="-840" dirty="0">
                <a:latin typeface="Calibri"/>
                <a:cs typeface="Calibri"/>
              </a:rPr>
              <a:t>2</a:t>
            </a:r>
            <a:r>
              <a:rPr sz="3000" b="1" spc="-577" baseline="-33333" dirty="0">
                <a:latin typeface="Arial"/>
                <a:cs typeface="Arial"/>
              </a:rPr>
              <a:t>n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3000" b="1" spc="-37" baseline="-33333" dirty="0">
                <a:latin typeface="Arial"/>
                <a:cs typeface="Arial"/>
              </a:rPr>
              <a:t>po</a:t>
            </a:r>
            <a:endParaRPr sz="3000" baseline="-33333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" y="4110037"/>
            <a:ext cx="8255000" cy="0"/>
          </a:xfrm>
          <a:custGeom>
            <a:avLst/>
            <a:gdLst/>
            <a:ahLst/>
            <a:cxnLst/>
            <a:rect l="l" t="t" r="r" b="b"/>
            <a:pathLst>
              <a:path w="8255000">
                <a:moveTo>
                  <a:pt x="0" y="0"/>
                </a:moveTo>
                <a:lnTo>
                  <a:pt x="8254999" y="0"/>
                </a:lnTo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4737" y="1494471"/>
            <a:ext cx="4449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Software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Project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Estimation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8775" y="2147251"/>
            <a:ext cx="855027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transformed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black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series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systematic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steps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acceptable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achieve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reliable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arise:</a:t>
            </a:r>
            <a:endParaRPr sz="2000">
              <a:latin typeface="Calibri"/>
              <a:cs typeface="Calibri"/>
            </a:endParaRPr>
          </a:p>
          <a:p>
            <a:pPr marL="812800" marR="264795" indent="-3048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Delay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until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late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(obviously,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achieve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100 </a:t>
            </a:r>
            <a:r>
              <a:rPr sz="2000" dirty="0">
                <a:latin typeface="Calibri"/>
                <a:cs typeface="Calibri"/>
              </a:rPr>
              <a:t>percent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accurate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complete!)</a:t>
            </a:r>
            <a:endParaRPr sz="2000">
              <a:latin typeface="Calibri"/>
              <a:cs typeface="Calibri"/>
            </a:endParaRPr>
          </a:p>
          <a:p>
            <a:pPr marL="812165" indent="-3041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Base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similar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completed</a:t>
            </a:r>
            <a:endParaRPr sz="2000">
              <a:latin typeface="Calibri"/>
              <a:cs typeface="Calibri"/>
            </a:endParaRPr>
          </a:p>
          <a:p>
            <a:pPr marL="812800" marR="215900" indent="-304800">
              <a:lnSpc>
                <a:spcPct val="100000"/>
              </a:lnSpc>
              <a:buFont typeface="Arial MT"/>
              <a:buChar char="•"/>
              <a:tabLst>
                <a:tab pos="812800" algn="l"/>
              </a:tabLst>
            </a:pPr>
            <a:r>
              <a:rPr sz="2000" dirty="0">
                <a:latin typeface="Calibri"/>
                <a:cs typeface="Calibri"/>
              </a:rPr>
              <a:t>Use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relatively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decomposition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techniques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cost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estimates</a:t>
            </a:r>
            <a:endParaRPr sz="2000">
              <a:latin typeface="Calibri"/>
              <a:cs typeface="Calibri"/>
            </a:endParaRPr>
          </a:p>
          <a:p>
            <a:pPr marL="812165" indent="-3041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empirical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models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3525" y="1696656"/>
            <a:ext cx="5200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1F1F1"/>
                </a:solidFill>
                <a:latin typeface="Calibri"/>
                <a:cs typeface="Calibri"/>
              </a:rPr>
              <a:t>Software</a:t>
            </a:r>
            <a:r>
              <a:rPr b="1" spc="-1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1F1F1"/>
                </a:solidFill>
                <a:latin typeface="Calibri"/>
                <a:cs typeface="Calibri"/>
              </a:rPr>
              <a:t>Project</a:t>
            </a:r>
            <a:r>
              <a:rPr b="1" spc="-10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1F1F1"/>
                </a:solidFill>
                <a:latin typeface="Calibri"/>
                <a:cs typeface="Calibri"/>
              </a:rPr>
              <a:t>Management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2978150"/>
            <a:ext cx="9144000" cy="3663950"/>
            <a:chOff x="0" y="2978150"/>
            <a:chExt cx="9144000" cy="3663950"/>
          </a:xfrm>
        </p:grpSpPr>
        <p:sp>
          <p:nvSpPr>
            <p:cNvPr id="7" name="object 7"/>
            <p:cNvSpPr/>
            <p:nvPr/>
          </p:nvSpPr>
          <p:spPr>
            <a:xfrm>
              <a:off x="6564311" y="6072186"/>
              <a:ext cx="46355" cy="214629"/>
            </a:xfrm>
            <a:custGeom>
              <a:avLst/>
              <a:gdLst/>
              <a:ahLst/>
              <a:cxnLst/>
              <a:rect l="l" t="t" r="r" b="b"/>
              <a:pathLst>
                <a:path w="46354" h="214629">
                  <a:moveTo>
                    <a:pt x="46037" y="214311"/>
                  </a:moveTo>
                  <a:lnTo>
                    <a:pt x="0" y="214311"/>
                  </a:lnTo>
                  <a:lnTo>
                    <a:pt x="0" y="0"/>
                  </a:lnTo>
                  <a:lnTo>
                    <a:pt x="46037" y="0"/>
                  </a:lnTo>
                  <a:lnTo>
                    <a:pt x="46037" y="21431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2978150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4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0" y="2286000"/>
            <a:ext cx="8641715" cy="2762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604520" indent="-97790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203200" algn="l"/>
                <a:tab pos="6350635" algn="l"/>
              </a:tabLst>
            </a:pPr>
            <a:r>
              <a:rPr sz="2000" dirty="0">
                <a:latin typeface="Arial MT"/>
                <a:cs typeface="Arial MT"/>
              </a:rPr>
              <a:t>Management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Spectrum,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People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Product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Process-</a:t>
            </a:r>
            <a:r>
              <a:rPr sz="2000" dirty="0">
                <a:latin typeface="Arial MT"/>
                <a:cs typeface="Arial MT"/>
              </a:rPr>
              <a:t>	Project,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W5HH </a:t>
            </a:r>
            <a:r>
              <a:rPr sz="2000" dirty="0">
                <a:latin typeface="Arial MT"/>
                <a:cs typeface="Arial MT"/>
              </a:rPr>
              <a:t>Principle,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Importance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Team</a:t>
            </a:r>
            <a:r>
              <a:rPr sz="2000" spc="-5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Management</a:t>
            </a:r>
            <a:endParaRPr lang="en-US" sz="2000" spc="-10" dirty="0" smtClean="0">
              <a:latin typeface="Arial MT"/>
              <a:cs typeface="Arial MT"/>
            </a:endParaRPr>
          </a:p>
          <a:p>
            <a:pPr marL="203200" marR="604520" indent="-97790">
              <a:lnSpc>
                <a:spcPct val="100000"/>
              </a:lnSpc>
              <a:spcBef>
                <a:spcPts val="100"/>
              </a:spcBef>
              <a:buSzPct val="95000"/>
              <a:buChar char="•"/>
              <a:tabLst>
                <a:tab pos="203200" algn="l"/>
                <a:tab pos="6350635" algn="l"/>
              </a:tabLst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ts val="2840"/>
              </a:lnSpc>
            </a:pPr>
            <a:r>
              <a:rPr sz="3000" b="1" dirty="0">
                <a:solidFill>
                  <a:srgbClr val="F1F1F1"/>
                </a:solidFill>
                <a:latin typeface="Calibri"/>
                <a:cs typeface="Calibri"/>
              </a:rPr>
              <a:t>Planning</a:t>
            </a:r>
            <a:r>
              <a:rPr sz="3000" b="1" spc="-6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3000" b="1" spc="-6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1F1F1"/>
                </a:solidFill>
                <a:latin typeface="Calibri"/>
                <a:cs typeface="Calibri"/>
              </a:rPr>
              <a:t>Software</a:t>
            </a:r>
            <a:r>
              <a:rPr sz="3000" b="1" spc="-6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1F1F1"/>
                </a:solidFill>
                <a:latin typeface="Calibri"/>
                <a:cs typeface="Calibri"/>
              </a:rPr>
              <a:t>Project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3000">
              <a:latin typeface="Calibri"/>
              <a:cs typeface="Calibri"/>
            </a:endParaRPr>
          </a:p>
          <a:p>
            <a:pPr marL="203200" marR="5080">
              <a:lnSpc>
                <a:spcPct val="100699"/>
              </a:lnSpc>
            </a:pPr>
            <a:r>
              <a:rPr sz="1800" dirty="0">
                <a:latin typeface="Arial MT"/>
                <a:cs typeface="Arial MT"/>
              </a:rPr>
              <a:t>Scope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Feasibility,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Effort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Estimation,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Schedule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staffing,</a:t>
            </a:r>
            <a:r>
              <a:rPr sz="1800" spc="4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Quality </a:t>
            </a:r>
            <a:r>
              <a:rPr sz="1800" dirty="0">
                <a:latin typeface="Arial MT"/>
                <a:cs typeface="Arial MT"/>
              </a:rPr>
              <a:t>Planning,</a:t>
            </a:r>
            <a:r>
              <a:rPr sz="1800" spc="43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Risk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management-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identification,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assessment,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control,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project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monitoring </a:t>
            </a:r>
            <a:r>
              <a:rPr sz="1800" dirty="0">
                <a:latin typeface="Arial MT"/>
                <a:cs typeface="Arial MT"/>
              </a:rPr>
              <a:t>plan,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Detailed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Scheduling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5712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Software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Project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Estimation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3575" y="6116637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9084" y="2185351"/>
            <a:ext cx="86848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164465" indent="-2476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59715" algn="l"/>
              </a:tabLst>
            </a:pP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problem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solving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solved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complex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considered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piece</a:t>
            </a:r>
            <a:endParaRPr sz="2000">
              <a:latin typeface="Calibri"/>
              <a:cs typeface="Calibri"/>
            </a:endParaRPr>
          </a:p>
          <a:p>
            <a:pPr marL="259715" marR="27305" indent="-247650">
              <a:lnSpc>
                <a:spcPct val="100000"/>
              </a:lnSpc>
              <a:buFont typeface="Arial MT"/>
              <a:buChar char="•"/>
              <a:tabLst>
                <a:tab pos="25971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reason,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decomposing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problem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re-</a:t>
            </a:r>
            <a:r>
              <a:rPr sz="2000" spc="-10" dirty="0">
                <a:latin typeface="Calibri"/>
                <a:cs typeface="Calibri"/>
              </a:rPr>
              <a:t>characterizing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smaller problems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endParaRPr sz="2000">
              <a:latin typeface="Calibri"/>
              <a:cs typeface="Calibri"/>
            </a:endParaRPr>
          </a:p>
          <a:p>
            <a:pPr marL="259715" marR="5080" indent="-247650">
              <a:lnSpc>
                <a:spcPct val="100000"/>
              </a:lnSpc>
              <a:buFont typeface="Arial MT"/>
              <a:buChar char="•"/>
              <a:tabLst>
                <a:tab pos="259715" algn="l"/>
              </a:tabLst>
            </a:pP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estimate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planner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understand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scope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estimate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“size”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86" y="4149725"/>
            <a:ext cx="8763000" cy="460375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latin typeface="Calibri"/>
                <a:cs typeface="Calibri"/>
              </a:rPr>
              <a:t>Decomposition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Techniques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4025" y="4584119"/>
            <a:ext cx="3573779" cy="111061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2.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Estimation</a:t>
            </a:r>
            <a:endParaRPr sz="2400">
              <a:latin typeface="Calibri"/>
              <a:cs typeface="Calibri"/>
            </a:endParaRPr>
          </a:p>
          <a:p>
            <a:pPr marL="356870" marR="336550" algn="ctr">
              <a:lnSpc>
                <a:spcPct val="101699"/>
              </a:lnSpc>
              <a:spcBef>
                <a:spcPts val="229"/>
              </a:spcBef>
            </a:pPr>
            <a:r>
              <a:rPr sz="2100" dirty="0">
                <a:latin typeface="Calibri"/>
                <a:cs typeface="Calibri"/>
              </a:rPr>
              <a:t>LOC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(Lines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Code)</a:t>
            </a:r>
            <a:r>
              <a:rPr sz="2100" spc="-6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based, </a:t>
            </a:r>
            <a:r>
              <a:rPr sz="2100" dirty="0">
                <a:latin typeface="Calibri"/>
                <a:cs typeface="Calibri"/>
              </a:rPr>
              <a:t>FP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(Function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Point)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based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025" y="4458842"/>
            <a:ext cx="3563620" cy="161480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1.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Sizing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3.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4.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Estimation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Use-</a:t>
            </a:r>
            <a:r>
              <a:rPr sz="2400" spc="-10" dirty="0">
                <a:latin typeface="Calibri"/>
                <a:cs typeface="Calibri"/>
              </a:rPr>
              <a:t>cases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84312"/>
            <a:ext cx="9144000" cy="643255"/>
          </a:xfrm>
          <a:prstGeom prst="rect">
            <a:avLst/>
          </a:prstGeom>
          <a:solidFill>
            <a:srgbClr val="1F497D"/>
          </a:solidFill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3000" b="1" dirty="0">
                <a:latin typeface="Calibri"/>
                <a:cs typeface="Calibri"/>
              </a:rPr>
              <a:t>Software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Sizing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24750" y="4730750"/>
            <a:ext cx="1428750" cy="2035175"/>
            <a:chOff x="7524750" y="4730750"/>
            <a:chExt cx="1428750" cy="2035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3900" y="6156325"/>
              <a:ext cx="6095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50" y="4730750"/>
              <a:ext cx="1076324" cy="83026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7950" y="2103436"/>
            <a:ext cx="8845550" cy="376555"/>
          </a:xfrm>
          <a:prstGeom prst="rect">
            <a:avLst/>
          </a:prstGeom>
          <a:ln w="9524">
            <a:solidFill>
              <a:srgbClr val="BEBEBE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"/>
              </a:spcBef>
            </a:pPr>
            <a:r>
              <a:rPr sz="2000" b="1" dirty="0">
                <a:latin typeface="Calibri"/>
                <a:cs typeface="Calibri"/>
              </a:rPr>
              <a:t>Putnam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Myers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four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approaches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546" y="2621699"/>
            <a:ext cx="8487410" cy="37122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320"/>
              </a:spcBef>
            </a:pPr>
            <a:r>
              <a:rPr sz="2400" b="1" dirty="0">
                <a:latin typeface="Calibri"/>
                <a:cs typeface="Calibri"/>
              </a:rPr>
              <a:t>“</a:t>
            </a:r>
            <a:r>
              <a:rPr sz="2000" b="1" dirty="0">
                <a:latin typeface="Calibri"/>
                <a:cs typeface="Calibri"/>
              </a:rPr>
              <a:t>Fuzzy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logic”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sizing</a:t>
            </a:r>
            <a:endParaRPr sz="2000">
              <a:latin typeface="Calibri"/>
              <a:cs typeface="Calibri"/>
            </a:endParaRPr>
          </a:p>
          <a:p>
            <a:pPr marL="382270" marR="5080" indent="-3048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82270" algn="l"/>
                <a:tab pos="934719" algn="l"/>
                <a:tab pos="2045335" algn="l"/>
                <a:tab pos="2642870" algn="l"/>
                <a:tab pos="3132455" algn="l"/>
                <a:tab pos="4621530" algn="l"/>
                <a:tab pos="5795645" algn="l"/>
                <a:tab pos="7093584" algn="l"/>
                <a:tab pos="7655559" algn="l"/>
                <a:tab pos="8129905" algn="l"/>
              </a:tabLst>
            </a:pPr>
            <a:r>
              <a:rPr sz="2000" spc="-20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approach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uses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b="1" spc="-25" dirty="0">
                <a:latin typeface="Calibri"/>
                <a:cs typeface="Calibri"/>
              </a:rPr>
              <a:t>the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approximate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reasoning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techniques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cornerstone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fuzzy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logic.</a:t>
            </a:r>
            <a:endParaRPr sz="20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2285"/>
              </a:spcBef>
            </a:pP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sizing</a:t>
            </a:r>
            <a:endParaRPr sz="2000">
              <a:latin typeface="Calibri"/>
              <a:cs typeface="Calibri"/>
            </a:endParaRPr>
          </a:p>
          <a:p>
            <a:pPr marL="356870" indent="-304800">
              <a:lnSpc>
                <a:spcPct val="100000"/>
              </a:lnSpc>
              <a:spcBef>
                <a:spcPts val="489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planner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information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domain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characteristics</a:t>
            </a:r>
            <a:endParaRPr sz="200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2110"/>
              </a:spcBef>
            </a:pPr>
            <a:r>
              <a:rPr sz="2000" b="1" spc="-10" dirty="0">
                <a:latin typeface="Calibri"/>
                <a:cs typeface="Calibri"/>
              </a:rPr>
              <a:t>Standard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sizing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5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Estimate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occurrences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component</a:t>
            </a:r>
            <a:endParaRPr sz="2000">
              <a:latin typeface="Calibri"/>
              <a:cs typeface="Calibri"/>
            </a:endParaRPr>
          </a:p>
          <a:p>
            <a:pPr marL="316865" marR="7874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Use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historical</a:t>
            </a:r>
            <a:r>
              <a:rPr sz="2000" b="1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determine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delivered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</a:t>
            </a:r>
            <a:r>
              <a:rPr sz="2000" b="1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standard component.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480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Software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Sizing</a:t>
            </a:r>
            <a:r>
              <a:rPr sz="3000" b="1" spc="-3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8934" y="2196465"/>
            <a:ext cx="8602345" cy="176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Change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sizing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7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changes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made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existing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Estimate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type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modifications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accomplished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ratio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type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change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change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1628" y="1494471"/>
            <a:ext cx="4182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Problem</a:t>
            </a:r>
            <a:r>
              <a:rPr sz="3000" b="1" spc="-1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Based</a:t>
            </a:r>
            <a:r>
              <a:rPr sz="3000" b="1" spc="-1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Estimation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4834" y="2118676"/>
            <a:ext cx="805434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Start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bounded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scope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Decompose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problem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estimated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individually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Compute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each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Derive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applying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your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baseline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productivity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metrics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Ex., </a:t>
            </a:r>
            <a:r>
              <a:rPr sz="2000" spc="-20" dirty="0">
                <a:latin typeface="Calibri"/>
                <a:cs typeface="Calibri"/>
              </a:rPr>
              <a:t>LOC/person-</a:t>
            </a:r>
            <a:r>
              <a:rPr sz="2000" dirty="0">
                <a:latin typeface="Calibri"/>
                <a:cs typeface="Calibri"/>
              </a:rPr>
              <a:t>month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FP/person-</a:t>
            </a:r>
            <a:r>
              <a:rPr sz="2000" spc="-10" dirty="0">
                <a:latin typeface="Calibri"/>
                <a:cs typeface="Calibri"/>
              </a:rPr>
              <a:t>month</a:t>
            </a:r>
            <a:endParaRPr sz="2000">
              <a:latin typeface="Calibri"/>
              <a:cs typeface="Calibri"/>
            </a:endParaRPr>
          </a:p>
          <a:p>
            <a:pPr marL="316865" marR="45085" indent="-304800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Combine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overall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entire project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general,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LOC/pm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FP/pm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 domain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"/>
              <a:buChar char="•"/>
              <a:tabLst>
                <a:tab pos="774065" algn="l"/>
              </a:tabLst>
            </a:pPr>
            <a:r>
              <a:rPr sz="2000" b="1" dirty="0">
                <a:latin typeface="Calibri"/>
                <a:cs typeface="Calibri"/>
              </a:rPr>
              <a:t>Important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factors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team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42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Problem</a:t>
            </a:r>
            <a:r>
              <a:rPr sz="3000" b="1" spc="-12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Based</a:t>
            </a:r>
            <a:r>
              <a:rPr sz="3000" b="1" spc="-1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Estimation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4946" y="2188526"/>
            <a:ext cx="889508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5080" indent="-304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LOC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differ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level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detail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decomposition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  <a:p>
            <a:pPr marL="774065" marR="85915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decomposition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essential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into </a:t>
            </a:r>
            <a:r>
              <a:rPr sz="2000" spc="-10" dirty="0">
                <a:latin typeface="Calibri"/>
                <a:cs typeface="Calibri"/>
              </a:rPr>
              <a:t>considerable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detail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detail,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more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accurate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estimate)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FP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decomposition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five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domain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characteristics</a:t>
            </a:r>
            <a:endParaRPr sz="2000">
              <a:latin typeface="Calibri"/>
              <a:cs typeface="Calibri"/>
            </a:endParaRPr>
          </a:p>
          <a:p>
            <a:pPr marL="7740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14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adjustment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factors</a:t>
            </a:r>
            <a:endParaRPr sz="2000">
              <a:latin typeface="Calibri"/>
              <a:cs typeface="Calibri"/>
            </a:endParaRPr>
          </a:p>
          <a:p>
            <a:pPr marL="1231265" marR="455295" lvl="2" indent="-304800">
              <a:lnSpc>
                <a:spcPct val="100000"/>
              </a:lnSpc>
              <a:buFont typeface="Arial"/>
              <a:buChar char="•"/>
              <a:tabLst>
                <a:tab pos="1231265" algn="l"/>
              </a:tabLst>
            </a:pPr>
            <a:r>
              <a:rPr sz="2000" b="1" dirty="0">
                <a:latin typeface="Calibri"/>
                <a:cs typeface="Calibri"/>
              </a:rPr>
              <a:t>External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Inputs,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External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Outputs,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External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Inquiries,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Internal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Logical </a:t>
            </a:r>
            <a:r>
              <a:rPr sz="2000" b="1" dirty="0">
                <a:latin typeface="Calibri"/>
                <a:cs typeface="Calibri"/>
              </a:rPr>
              <a:t>Files,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External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Interface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Files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both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approaches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planner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lessons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learned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estimate</a:t>
            </a:r>
            <a:r>
              <a:rPr sz="2000" spc="-1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146" y="4931726"/>
            <a:ext cx="19735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optimistic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(S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1093" y="5111643"/>
            <a:ext cx="437578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56105" algn="l"/>
                <a:tab pos="4051300" algn="l"/>
              </a:tabLst>
            </a:pPr>
            <a:r>
              <a:rPr sz="1300" b="1" spc="-25" dirty="0">
                <a:latin typeface="Calibri"/>
                <a:cs typeface="Calibri"/>
              </a:rPr>
              <a:t>opt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50" dirty="0">
                <a:latin typeface="Calibri"/>
                <a:cs typeface="Calibri"/>
              </a:rPr>
              <a:t>m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20" dirty="0">
                <a:latin typeface="Calibri"/>
                <a:cs typeface="Calibri"/>
              </a:rPr>
              <a:t>pess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1530" y="4931726"/>
            <a:ext cx="6062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3235" algn="l"/>
                <a:tab pos="4121785" algn="l"/>
              </a:tabLst>
            </a:pPr>
            <a:r>
              <a:rPr sz="2000" b="1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most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likely</a:t>
            </a:r>
            <a:r>
              <a:rPr sz="2000" b="1" spc="-25" dirty="0">
                <a:latin typeface="Calibri"/>
                <a:cs typeface="Calibri"/>
              </a:rPr>
              <a:t> (S</a:t>
            </a:r>
            <a:r>
              <a:rPr sz="2000" b="1" dirty="0">
                <a:latin typeface="Calibri"/>
                <a:cs typeface="Calibri"/>
              </a:rPr>
              <a:t>	)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pessimistic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(S</a:t>
            </a:r>
            <a:r>
              <a:rPr sz="2000" b="1" dirty="0">
                <a:latin typeface="Calibri"/>
                <a:cs typeface="Calibri"/>
              </a:rPr>
              <a:t>	)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146" y="5236527"/>
            <a:ext cx="5104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expected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701" y="6026043"/>
            <a:ext cx="16033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91210" algn="l"/>
                <a:tab pos="1283970" algn="l"/>
              </a:tabLst>
            </a:pPr>
            <a:r>
              <a:rPr sz="1300" spc="-25" dirty="0">
                <a:latin typeface="Calibri"/>
                <a:cs typeface="Calibri"/>
              </a:rPr>
              <a:t>opt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50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20" dirty="0">
                <a:latin typeface="Calibri"/>
                <a:cs typeface="Calibri"/>
              </a:rPr>
              <a:t>pess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9346" y="5846127"/>
            <a:ext cx="2762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1160780" algn="l"/>
                <a:tab pos="1840230" algn="l"/>
                <a:tab pos="2446020" algn="l"/>
              </a:tabLst>
            </a:pPr>
            <a:r>
              <a:rPr sz="2000" dirty="0">
                <a:latin typeface="Calibri"/>
                <a:cs typeface="Calibri"/>
              </a:rPr>
              <a:t>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(S</a:t>
            </a:r>
            <a:r>
              <a:rPr sz="2000" dirty="0">
                <a:latin typeface="Calibri"/>
                <a:cs typeface="Calibri"/>
              </a:rPr>
              <a:t>	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	+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)/6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037" y="6150927"/>
            <a:ext cx="7679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Historical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compared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order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cross-</a:t>
            </a:r>
            <a:r>
              <a:rPr sz="2000" b="1" dirty="0">
                <a:latin typeface="Calibri"/>
                <a:cs typeface="Calibri"/>
              </a:rPr>
              <a:t>check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349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Process</a:t>
            </a:r>
            <a:r>
              <a:rPr sz="3000" b="1" spc="-114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Based</a:t>
            </a:r>
            <a:r>
              <a:rPr sz="3000" b="1" spc="-114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Estimation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234" y="2185351"/>
            <a:ext cx="848804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Identify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functions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obtained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from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scope</a:t>
            </a:r>
            <a:endParaRPr sz="2000">
              <a:latin typeface="Calibri"/>
              <a:cs typeface="Calibri"/>
            </a:endParaRPr>
          </a:p>
          <a:p>
            <a:pPr marL="316865" marR="34290" indent="-304800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Identify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series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framework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activities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each </a:t>
            </a:r>
            <a:r>
              <a:rPr sz="2000" b="1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Estimate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person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months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required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accomplish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activity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each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316865" marR="400685" indent="-304800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Apply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average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labor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(i.e.,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cost/unit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activity</a:t>
            </a:r>
            <a:endParaRPr sz="2000">
              <a:latin typeface="Calibri"/>
              <a:cs typeface="Calibri"/>
            </a:endParaRPr>
          </a:p>
          <a:p>
            <a:pPr marL="316865" marR="635000" indent="-304800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Compute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total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framework activity.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Compare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resulting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values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obtained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FP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estimates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both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agree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highly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reliable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spc="-10" dirty="0">
                <a:latin typeface="Calibri"/>
                <a:cs typeface="Calibri"/>
              </a:rPr>
              <a:t>Otherwise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conduct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further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investigation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concerning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activity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breakdown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0601" y="1494471"/>
            <a:ext cx="50692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Process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Based</a:t>
            </a:r>
            <a:r>
              <a:rPr sz="3000" b="1" spc="-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Estimation</a:t>
            </a:r>
            <a:r>
              <a:rPr sz="3000" b="1" spc="-9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Cont..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1275" y="5340350"/>
            <a:ext cx="5076825" cy="1301750"/>
            <a:chOff x="3851275" y="5340350"/>
            <a:chExt cx="5076825" cy="1301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1275" y="5340350"/>
              <a:ext cx="2460624" cy="13017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1134" y="2121851"/>
            <a:ext cx="895350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Before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estimation</a:t>
            </a:r>
            <a:r>
              <a:rPr sz="2000" spc="-1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level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within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structural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hierarchy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established,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average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length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(in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pages)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each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determined,</a:t>
            </a:r>
            <a:endParaRPr sz="2000">
              <a:latin typeface="Calibri"/>
              <a:cs typeface="Calibri"/>
            </a:endParaRPr>
          </a:p>
          <a:p>
            <a:pPr marL="774065" marR="16510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type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real-</a:t>
            </a:r>
            <a:r>
              <a:rPr sz="2000" dirty="0">
                <a:latin typeface="Calibri"/>
                <a:cs typeface="Calibri"/>
              </a:rPr>
              <a:t>time,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business,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engineering/scientific,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WebApp, embedded)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defined,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rough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considered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Once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characteristics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established,</a:t>
            </a:r>
            <a:endParaRPr sz="2000">
              <a:latin typeface="Calibri"/>
              <a:cs typeface="Calibri"/>
            </a:endParaRPr>
          </a:p>
          <a:p>
            <a:pPr marL="774065" marR="393700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spc="-10" dirty="0">
                <a:latin typeface="Calibri"/>
                <a:cs typeface="Calibri"/>
              </a:rPr>
              <a:t>empirical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establish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FP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hierarchy).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spc="-10" dirty="0">
                <a:latin typeface="Calibri"/>
                <a:cs typeface="Calibri"/>
              </a:rPr>
              <a:t>Historical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98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Empirical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Estimation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Models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8971" y="2309176"/>
            <a:ext cx="42005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67665">
              <a:lnSpc>
                <a:spcPct val="100000"/>
              </a:lnSpc>
              <a:spcBef>
                <a:spcPts val="100"/>
              </a:spcBef>
              <a:buFont typeface="Arial Black"/>
              <a:buChar char="□"/>
              <a:tabLst>
                <a:tab pos="380365" algn="l"/>
              </a:tabLst>
            </a:pPr>
            <a:r>
              <a:rPr sz="2000" b="1" dirty="0">
                <a:latin typeface="Calibri"/>
                <a:cs typeface="Calibri"/>
              </a:rPr>
              <a:t>Source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(SLOC)</a:t>
            </a:r>
            <a:endParaRPr sz="2000">
              <a:latin typeface="Calibri"/>
              <a:cs typeface="Calibri"/>
            </a:endParaRPr>
          </a:p>
          <a:p>
            <a:pPr marL="380365" indent="-367665">
              <a:lnSpc>
                <a:spcPct val="100000"/>
              </a:lnSpc>
              <a:buFont typeface="Arial Black"/>
              <a:buChar char="□"/>
              <a:tabLst>
                <a:tab pos="380365" algn="l"/>
              </a:tabLst>
            </a:pPr>
            <a:r>
              <a:rPr sz="2000" b="1" dirty="0">
                <a:latin typeface="Calibri"/>
                <a:cs typeface="Calibri"/>
              </a:rPr>
              <a:t>Function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(FP)</a:t>
            </a:r>
            <a:endParaRPr sz="2000">
              <a:latin typeface="Calibri"/>
              <a:cs typeface="Calibri"/>
            </a:endParaRPr>
          </a:p>
          <a:p>
            <a:pPr marL="380365" indent="-367665">
              <a:lnSpc>
                <a:spcPct val="100000"/>
              </a:lnSpc>
              <a:buFont typeface="Arial Black"/>
              <a:buChar char="□"/>
              <a:tabLst>
                <a:tab pos="380365" algn="l"/>
              </a:tabLst>
            </a:pPr>
            <a:r>
              <a:rPr sz="2000" b="1" spc="-10" dirty="0">
                <a:latin typeface="Calibri"/>
                <a:cs typeface="Calibri"/>
              </a:rPr>
              <a:t>Constructive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(COCOMO)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8431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3999" y="642936"/>
                </a:moveTo>
                <a:lnTo>
                  <a:pt x="0" y="642936"/>
                </a:lnTo>
                <a:lnTo>
                  <a:pt x="0" y="0"/>
                </a:lnTo>
                <a:lnTo>
                  <a:pt x="9143999" y="0"/>
                </a:lnTo>
                <a:lnTo>
                  <a:pt x="9143999" y="642936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7675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latin typeface="Calibri"/>
                <a:cs typeface="Calibri"/>
              </a:rPr>
              <a:t>SLOC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34" y="2213926"/>
            <a:ext cx="874585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488950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duration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project.</a:t>
            </a:r>
            <a:endParaRPr sz="2000">
              <a:latin typeface="Calibri"/>
              <a:cs typeface="Calibri"/>
            </a:endParaRPr>
          </a:p>
          <a:p>
            <a:pPr marL="316865" marR="62103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SLOC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delivered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316865" marR="1651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SLOC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thousand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(KLOC)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technique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calculation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Documentation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Pages, </a:t>
            </a:r>
            <a:r>
              <a:rPr sz="2000" dirty="0">
                <a:latin typeface="Calibri"/>
                <a:cs typeface="Calibri"/>
              </a:rPr>
              <a:t>Inputs,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Outputs,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SLOC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technique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language-</a:t>
            </a:r>
            <a:r>
              <a:rPr sz="2000" spc="-10" dirty="0">
                <a:latin typeface="Calibri"/>
                <a:cs typeface="Calibri"/>
              </a:rPr>
              <a:t>dependent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calculate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SLOC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23075"/>
            <a:chOff x="0" y="0"/>
            <a:chExt cx="9144000" cy="6823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36049" cy="68230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296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Software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Development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Project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712" y="2164715"/>
            <a:ext cx="47136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Classification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962" y="3019425"/>
            <a:ext cx="998855" cy="400050"/>
          </a:xfrm>
          <a:custGeom>
            <a:avLst/>
            <a:gdLst/>
            <a:ahLst/>
            <a:cxnLst/>
            <a:rect l="l" t="t" r="r" b="b"/>
            <a:pathLst>
              <a:path w="998855" h="400050">
                <a:moveTo>
                  <a:pt x="0" y="0"/>
                </a:moveTo>
                <a:lnTo>
                  <a:pt x="998536" y="0"/>
                </a:lnTo>
                <a:lnTo>
                  <a:pt x="998536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264" y="3034665"/>
            <a:ext cx="8375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Organic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03612" y="3019425"/>
            <a:ext cx="1698625" cy="400050"/>
          </a:xfrm>
          <a:custGeom>
            <a:avLst/>
            <a:gdLst/>
            <a:ahLst/>
            <a:cxnLst/>
            <a:rect l="l" t="t" r="r" b="b"/>
            <a:pathLst>
              <a:path w="1698625" h="400050">
                <a:moveTo>
                  <a:pt x="0" y="0"/>
                </a:moveTo>
                <a:lnTo>
                  <a:pt x="1698624" y="0"/>
                </a:lnTo>
                <a:lnTo>
                  <a:pt x="169862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9865" y="3034665"/>
            <a:ext cx="1525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Semidetached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9811" y="3019425"/>
            <a:ext cx="1329055" cy="400050"/>
          </a:xfrm>
          <a:custGeom>
            <a:avLst/>
            <a:gdLst/>
            <a:ahLst/>
            <a:cxnLst/>
            <a:rect l="l" t="t" r="r" b="b"/>
            <a:pathLst>
              <a:path w="1329054" h="400050">
                <a:moveTo>
                  <a:pt x="0" y="0"/>
                </a:moveTo>
                <a:lnTo>
                  <a:pt x="1328737" y="0"/>
                </a:lnTo>
                <a:lnTo>
                  <a:pt x="1328737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75968" y="3034665"/>
            <a:ext cx="1155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Embedded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84237" y="2550475"/>
            <a:ext cx="7245350" cy="565150"/>
            <a:chOff x="884237" y="2550475"/>
            <a:chExt cx="7245350" cy="5651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4237" y="2702874"/>
              <a:ext cx="7245350" cy="1524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60436" y="2759074"/>
              <a:ext cx="7092950" cy="0"/>
            </a:xfrm>
            <a:custGeom>
              <a:avLst/>
              <a:gdLst/>
              <a:ahLst/>
              <a:cxnLst/>
              <a:rect l="l" t="t" r="r" b="b"/>
              <a:pathLst>
                <a:path w="7092950">
                  <a:moveTo>
                    <a:pt x="0" y="0"/>
                  </a:moveTo>
                  <a:lnTo>
                    <a:pt x="7092949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4237" y="2702874"/>
              <a:ext cx="152400" cy="4127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782" y="2759074"/>
              <a:ext cx="109307" cy="23591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7187" y="2702874"/>
              <a:ext cx="152400" cy="4127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8732" y="2759074"/>
              <a:ext cx="109307" cy="23591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6724" y="2702874"/>
              <a:ext cx="152400" cy="4127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270" y="2759074"/>
              <a:ext cx="109307" cy="2359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6762" y="2550475"/>
              <a:ext cx="152400" cy="3047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652961" y="260667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2399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7187" y="3729418"/>
            <a:ext cx="2191385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Application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programs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e.g.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programs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24322" y="3515105"/>
            <a:ext cx="176657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System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programs</a:t>
            </a:r>
            <a:endParaRPr sz="1800">
              <a:latin typeface="Calibri"/>
              <a:cs typeface="Calibri"/>
            </a:endParaRPr>
          </a:p>
          <a:p>
            <a:pPr marL="452120" marR="26034" indent="-440055">
              <a:lnSpc>
                <a:spcPts val="1789"/>
              </a:lnSpc>
              <a:spcBef>
                <a:spcPts val="380"/>
              </a:spcBef>
            </a:pPr>
            <a:r>
              <a:rPr sz="1800" dirty="0">
                <a:latin typeface="Calibri"/>
                <a:cs typeface="Calibri"/>
              </a:rPr>
              <a:t>e.g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Operating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systems, </a:t>
            </a:r>
            <a:r>
              <a:rPr sz="1400" spc="-2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 </a:t>
            </a:r>
            <a:r>
              <a:rPr sz="1400" spc="-10" dirty="0">
                <a:latin typeface="Calibri"/>
                <a:cs typeface="Calibri"/>
              </a:rPr>
              <a:t>systems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487" y="4320983"/>
            <a:ext cx="2768600" cy="2250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tabLst>
                <a:tab pos="599440" algn="l"/>
                <a:tab pos="1000125" algn="l"/>
                <a:tab pos="1489075" algn="l"/>
                <a:tab pos="1813560" algn="l"/>
                <a:tab pos="2015489" algn="l"/>
                <a:tab pos="2397760" algn="l"/>
              </a:tabLst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development</a:t>
            </a:r>
            <a:r>
              <a:rPr sz="1600" b="1" spc="3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project</a:t>
            </a:r>
            <a:r>
              <a:rPr sz="1600" b="1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be </a:t>
            </a:r>
            <a:r>
              <a:rPr sz="1600" spc="-10" dirty="0">
                <a:latin typeface="Calibri"/>
                <a:cs typeface="Calibri"/>
              </a:rPr>
              <a:t>considered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organic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type,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-25" dirty="0">
                <a:latin typeface="Calibri"/>
                <a:cs typeface="Calibri"/>
              </a:rPr>
              <a:t> the </a:t>
            </a:r>
            <a:r>
              <a:rPr sz="1600" dirty="0">
                <a:latin typeface="Calibri"/>
                <a:cs typeface="Calibri"/>
              </a:rPr>
              <a:t>project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deals</a:t>
            </a:r>
            <a:r>
              <a:rPr sz="1600" spc="1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developing</a:t>
            </a:r>
            <a:r>
              <a:rPr sz="1600" b="1" spc="19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 </a:t>
            </a:r>
            <a:r>
              <a:rPr sz="1600" b="1" spc="-20" dirty="0">
                <a:latin typeface="Calibri"/>
                <a:cs typeface="Calibri"/>
              </a:rPr>
              <a:t>well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understood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application program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b="1" spc="-20" dirty="0">
                <a:latin typeface="Calibri"/>
                <a:cs typeface="Calibri"/>
              </a:rPr>
              <a:t>size</a:t>
            </a:r>
            <a:r>
              <a:rPr sz="1600" b="1" dirty="0">
                <a:latin typeface="Calibri"/>
                <a:cs typeface="Calibri"/>
              </a:rPr>
              <a:t>		</a:t>
            </a:r>
            <a:r>
              <a:rPr sz="1600" spc="-2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b="1" dirty="0">
                <a:latin typeface="Calibri"/>
                <a:cs typeface="Calibri"/>
              </a:rPr>
              <a:t>development team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reasonably </a:t>
            </a:r>
            <a:r>
              <a:rPr sz="1600" b="1" dirty="0">
                <a:latin typeface="Calibri"/>
                <a:cs typeface="Calibri"/>
              </a:rPr>
              <a:t>small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3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40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team</a:t>
            </a:r>
            <a:r>
              <a:rPr sz="1600" b="1" spc="39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members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4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experienced</a:t>
            </a:r>
            <a:r>
              <a:rPr sz="1600" b="1" spc="4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45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developing </a:t>
            </a:r>
            <a:r>
              <a:rPr sz="1600" b="1" dirty="0">
                <a:latin typeface="Calibri"/>
                <a:cs typeface="Calibri"/>
              </a:rPr>
              <a:t>similar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types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projects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1525" y="3729418"/>
            <a:ext cx="2896870" cy="140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80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Utility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programs</a:t>
            </a:r>
            <a:endParaRPr sz="180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libri"/>
                <a:cs typeface="Calibri"/>
              </a:rPr>
              <a:t>e.g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Compilers,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linkers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1600"/>
              </a:lnSpc>
              <a:spcBef>
                <a:spcPts val="1170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development</a:t>
            </a:r>
            <a:r>
              <a:rPr sz="1600" b="1" spc="110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project</a:t>
            </a:r>
            <a:r>
              <a:rPr sz="1600" b="1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110" dirty="0">
                <a:latin typeface="Calibri"/>
                <a:cs typeface="Calibri"/>
              </a:rPr>
              <a:t>  </a:t>
            </a:r>
            <a:r>
              <a:rPr sz="1600" spc="-25" dirty="0">
                <a:latin typeface="Calibri"/>
                <a:cs typeface="Calibri"/>
              </a:rPr>
              <a:t>be </a:t>
            </a:r>
            <a:r>
              <a:rPr sz="1600" dirty="0">
                <a:latin typeface="Calibri"/>
                <a:cs typeface="Calibri"/>
              </a:rPr>
              <a:t>considered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semidetached</a:t>
            </a:r>
            <a:r>
              <a:rPr sz="1600" b="1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type, </a:t>
            </a:r>
            <a:r>
              <a:rPr sz="1600" dirty="0">
                <a:latin typeface="Calibri"/>
                <a:cs typeface="Calibri"/>
              </a:rPr>
              <a:t>if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development</a:t>
            </a:r>
            <a:r>
              <a:rPr sz="1600" b="1" spc="2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consists</a:t>
            </a:r>
            <a:r>
              <a:rPr sz="1600" b="1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13120" y="5116322"/>
            <a:ext cx="148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3500" algn="l"/>
              </a:tabLst>
            </a:pPr>
            <a:r>
              <a:rPr sz="1600" b="1" spc="-10" dirty="0">
                <a:latin typeface="Calibri"/>
                <a:cs typeface="Calibri"/>
              </a:rPr>
              <a:t>experienced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spc="-50" dirty="0">
                <a:latin typeface="Calibri"/>
                <a:cs typeface="Calibri"/>
              </a:rPr>
              <a:t>&amp;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1525" y="5116322"/>
            <a:ext cx="141097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tabLst>
                <a:tab pos="959485" algn="l"/>
                <a:tab pos="1045844" algn="l"/>
              </a:tabLst>
            </a:pPr>
            <a:r>
              <a:rPr sz="1600" b="1" spc="-10" dirty="0">
                <a:latin typeface="Calibri"/>
                <a:cs typeface="Calibri"/>
              </a:rPr>
              <a:t>mixture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b="1" spc="-10" dirty="0">
                <a:latin typeface="Calibri"/>
                <a:cs typeface="Calibri"/>
              </a:rPr>
              <a:t>inexperienced </a:t>
            </a:r>
            <a:r>
              <a:rPr sz="1600" spc="-10" dirty="0">
                <a:latin typeface="Calibri"/>
                <a:cs typeface="Calibri"/>
              </a:rPr>
              <a:t>members</a:t>
            </a:r>
            <a:r>
              <a:rPr sz="1600" dirty="0">
                <a:latin typeface="Calibri"/>
                <a:cs typeface="Calibri"/>
              </a:rPr>
              <a:t>		</a:t>
            </a:r>
            <a:r>
              <a:rPr sz="1600" spc="-25" dirty="0">
                <a:latin typeface="Calibri"/>
                <a:cs typeface="Calibri"/>
              </a:rPr>
              <a:t>may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4031" y="5363972"/>
            <a:ext cx="49466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4455" marR="5080" indent="-72390">
              <a:lnSpc>
                <a:spcPct val="101600"/>
              </a:lnSpc>
              <a:spcBef>
                <a:spcPts val="70"/>
              </a:spcBef>
            </a:pPr>
            <a:r>
              <a:rPr sz="1600" b="1" spc="-10" dirty="0">
                <a:latin typeface="Calibri"/>
                <a:cs typeface="Calibri"/>
              </a:rPr>
              <a:t>staff</a:t>
            </a:r>
            <a:r>
              <a:rPr sz="1600" spc="-10" dirty="0">
                <a:latin typeface="Calibri"/>
                <a:cs typeface="Calibri"/>
              </a:rPr>
              <a:t>. </a:t>
            </a:r>
            <a:r>
              <a:rPr sz="1600" spc="-20" dirty="0">
                <a:latin typeface="Calibri"/>
                <a:cs typeface="Calibri"/>
              </a:rPr>
              <a:t>have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11525" y="5859272"/>
            <a:ext cx="2076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9025" algn="l"/>
                <a:tab pos="1457325" algn="l"/>
              </a:tabLst>
            </a:pPr>
            <a:r>
              <a:rPr sz="1600" b="1" spc="-10" dirty="0">
                <a:latin typeface="Calibri"/>
                <a:cs typeface="Calibri"/>
              </a:rPr>
              <a:t>experience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25" dirty="0">
                <a:latin typeface="Calibri"/>
                <a:cs typeface="Calibri"/>
              </a:rPr>
              <a:t>on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related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12024" y="5363972"/>
            <a:ext cx="70358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60020" algn="just">
              <a:lnSpc>
                <a:spcPct val="101600"/>
              </a:lnSpc>
              <a:spcBef>
                <a:spcPts val="70"/>
              </a:spcBef>
            </a:pPr>
            <a:r>
              <a:rPr sz="1600" spc="-20" dirty="0">
                <a:latin typeface="Calibri"/>
                <a:cs typeface="Calibri"/>
              </a:rPr>
              <a:t>Team </a:t>
            </a:r>
            <a:r>
              <a:rPr sz="1600" b="1" spc="-10" dirty="0">
                <a:latin typeface="Calibri"/>
                <a:cs typeface="Calibri"/>
              </a:rPr>
              <a:t>limited systems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11525" y="6106922"/>
            <a:ext cx="2902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but</a:t>
            </a:r>
            <a:r>
              <a:rPr sz="1600" spc="20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may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unfamiliar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some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11525" y="6354572"/>
            <a:ext cx="290322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tabLst>
                <a:tab pos="824865" algn="l"/>
                <a:tab pos="1188085" algn="l"/>
                <a:tab pos="1657985" algn="l"/>
                <a:tab pos="2433320" algn="l"/>
              </a:tabLst>
            </a:pPr>
            <a:r>
              <a:rPr sz="1600" spc="-10" dirty="0">
                <a:latin typeface="Calibri"/>
                <a:cs typeface="Calibri"/>
              </a:rPr>
              <a:t>aspects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of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system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being developed.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64300" y="4314634"/>
            <a:ext cx="2400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430" algn="l"/>
                <a:tab pos="1524000" algn="l"/>
                <a:tab pos="2260600" algn="l"/>
              </a:tabLst>
            </a:pPr>
            <a:r>
              <a:rPr sz="1600" spc="-50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development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project</a:t>
            </a:r>
            <a:r>
              <a:rPr sz="1600" b="1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64300" y="4562284"/>
            <a:ext cx="93726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considered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10" dirty="0">
                <a:latin typeface="Calibri"/>
                <a:cs typeface="Calibri"/>
              </a:rPr>
              <a:t>embedded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81316" y="4562284"/>
            <a:ext cx="132715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12395">
              <a:lnSpc>
                <a:spcPct val="101600"/>
              </a:lnSpc>
              <a:spcBef>
                <a:spcPts val="70"/>
              </a:spcBef>
              <a:tabLst>
                <a:tab pos="618490" algn="l"/>
                <a:tab pos="639445" algn="l"/>
                <a:tab pos="956944" algn="l"/>
                <a:tab pos="1144270" algn="l"/>
              </a:tabLst>
            </a:pPr>
            <a:r>
              <a:rPr sz="1600" spc="-2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		</a:t>
            </a:r>
            <a:r>
              <a:rPr sz="1600" spc="-2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type,</a:t>
            </a:r>
            <a:r>
              <a:rPr sz="1600" dirty="0">
                <a:latin typeface="Calibri"/>
                <a:cs typeface="Calibri"/>
              </a:rPr>
              <a:t>		</a:t>
            </a:r>
            <a:r>
              <a:rPr sz="1600" spc="-25" dirty="0">
                <a:latin typeface="Calibri"/>
                <a:cs typeface="Calibri"/>
              </a:rPr>
              <a:t>if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64300" y="5057584"/>
            <a:ext cx="2439670" cy="1259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tabLst>
                <a:tab pos="1009015" algn="l"/>
                <a:tab pos="1316355" algn="l"/>
                <a:tab pos="1403985" algn="l"/>
                <a:tab pos="1555115" algn="l"/>
                <a:tab pos="1960880" algn="l"/>
                <a:tab pos="2059305" algn="l"/>
              </a:tabLst>
            </a:pPr>
            <a:r>
              <a:rPr sz="1600" b="1" dirty="0">
                <a:latin typeface="Calibri"/>
                <a:cs typeface="Calibri"/>
              </a:rPr>
              <a:t>software</a:t>
            </a:r>
            <a:r>
              <a:rPr sz="1600" b="1" spc="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being</a:t>
            </a:r>
            <a:r>
              <a:rPr sz="1600" spc="10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developed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is </a:t>
            </a:r>
            <a:r>
              <a:rPr sz="1600" b="1" dirty="0">
                <a:latin typeface="Calibri"/>
                <a:cs typeface="Calibri"/>
              </a:rPr>
              <a:t>strongly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coupled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complex hardware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or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if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b="1" spc="-10" dirty="0">
                <a:latin typeface="Calibri"/>
                <a:cs typeface="Calibri"/>
              </a:rPr>
              <a:t>strict regulations</a:t>
            </a:r>
            <a:r>
              <a:rPr sz="1600" b="1" dirty="0">
                <a:latin typeface="Calibri"/>
                <a:cs typeface="Calibri"/>
              </a:rPr>
              <a:t>			</a:t>
            </a:r>
            <a:r>
              <a:rPr sz="1600" spc="-2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		</a:t>
            </a:r>
            <a:r>
              <a:rPr sz="1600" spc="-25" dirty="0">
                <a:latin typeface="Calibri"/>
                <a:cs typeface="Calibri"/>
              </a:rPr>
              <a:t>the </a:t>
            </a:r>
            <a:r>
              <a:rPr sz="1600" b="1" dirty="0">
                <a:latin typeface="Calibri"/>
                <a:cs typeface="Calibri"/>
              </a:rPr>
              <a:t>operational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procedures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exist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52400" y="3055936"/>
            <a:ext cx="8801100" cy="3802379"/>
            <a:chOff x="152400" y="3055936"/>
            <a:chExt cx="8801100" cy="3802379"/>
          </a:xfrm>
        </p:grpSpPr>
        <p:sp>
          <p:nvSpPr>
            <p:cNvPr id="40" name="object 40"/>
            <p:cNvSpPr/>
            <p:nvPr/>
          </p:nvSpPr>
          <p:spPr>
            <a:xfrm>
              <a:off x="3176587" y="3055937"/>
              <a:ext cx="3228975" cy="3802379"/>
            </a:xfrm>
            <a:custGeom>
              <a:avLst/>
              <a:gdLst/>
              <a:ahLst/>
              <a:cxnLst/>
              <a:rect l="l" t="t" r="r" b="b"/>
              <a:pathLst>
                <a:path w="3228975" h="3802379">
                  <a:moveTo>
                    <a:pt x="9525" y="0"/>
                  </a:moveTo>
                  <a:lnTo>
                    <a:pt x="0" y="0"/>
                  </a:lnTo>
                  <a:lnTo>
                    <a:pt x="0" y="3802062"/>
                  </a:lnTo>
                  <a:lnTo>
                    <a:pt x="9525" y="3802062"/>
                  </a:lnTo>
                  <a:lnTo>
                    <a:pt x="9525" y="0"/>
                  </a:lnTo>
                  <a:close/>
                </a:path>
                <a:path w="3228975" h="3802379">
                  <a:moveTo>
                    <a:pt x="3228975" y="0"/>
                  </a:moveTo>
                  <a:lnTo>
                    <a:pt x="3219450" y="0"/>
                  </a:lnTo>
                  <a:lnTo>
                    <a:pt x="3219450" y="3802062"/>
                  </a:lnTo>
                  <a:lnTo>
                    <a:pt x="3228975" y="3802062"/>
                  </a:lnTo>
                  <a:lnTo>
                    <a:pt x="322897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2400" y="4360862"/>
              <a:ext cx="8801100" cy="0"/>
            </a:xfrm>
            <a:custGeom>
              <a:avLst/>
              <a:gdLst/>
              <a:ahLst/>
              <a:cxnLst/>
              <a:rect l="l" t="t" r="r" b="b"/>
              <a:pathLst>
                <a:path w="8801100">
                  <a:moveTo>
                    <a:pt x="0" y="0"/>
                  </a:moveTo>
                  <a:lnTo>
                    <a:pt x="8801099" y="0"/>
                  </a:lnTo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24993" y="1696656"/>
            <a:ext cx="5780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1F1F1"/>
                </a:solidFill>
                <a:latin typeface="Arial"/>
                <a:cs typeface="Arial"/>
              </a:rPr>
              <a:t>W</a:t>
            </a:r>
            <a:r>
              <a:rPr sz="3150" b="1" baseline="31746" dirty="0">
                <a:solidFill>
                  <a:srgbClr val="F1F1F1"/>
                </a:solidFill>
                <a:latin typeface="Arial"/>
                <a:cs typeface="Arial"/>
              </a:rPr>
              <a:t>5</a:t>
            </a:r>
            <a:r>
              <a:rPr sz="3200" b="1" dirty="0">
                <a:solidFill>
                  <a:srgbClr val="F1F1F1"/>
                </a:solidFill>
                <a:latin typeface="Arial"/>
                <a:cs typeface="Arial"/>
              </a:rPr>
              <a:t>HH</a:t>
            </a:r>
            <a:r>
              <a:rPr sz="3200" b="1" spc="-3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1F1F1"/>
                </a:solidFill>
                <a:latin typeface="Arial"/>
                <a:cs typeface="Arial"/>
              </a:rPr>
              <a:t>of</a:t>
            </a:r>
            <a:r>
              <a:rPr sz="3200" b="1" spc="-30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1F1F1"/>
                </a:solidFill>
                <a:latin typeface="Arial"/>
                <a:cs typeface="Arial"/>
              </a:rPr>
              <a:t>Project</a:t>
            </a:r>
            <a:r>
              <a:rPr sz="3200" b="1" spc="-25" dirty="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1F1F1"/>
                </a:solidFill>
                <a:latin typeface="Arial"/>
                <a:cs typeface="Arial"/>
              </a:rPr>
              <a:t>Management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64311" y="6032500"/>
            <a:ext cx="2580005" cy="609600"/>
            <a:chOff x="6564311" y="6032500"/>
            <a:chExt cx="2580005" cy="609600"/>
          </a:xfrm>
        </p:grpSpPr>
        <p:sp>
          <p:nvSpPr>
            <p:cNvPr id="7" name="object 7"/>
            <p:cNvSpPr/>
            <p:nvPr/>
          </p:nvSpPr>
          <p:spPr>
            <a:xfrm>
              <a:off x="6564300" y="6354762"/>
              <a:ext cx="2580005" cy="217804"/>
            </a:xfrm>
            <a:custGeom>
              <a:avLst/>
              <a:gdLst/>
              <a:ahLst/>
              <a:cxnLst/>
              <a:rect l="l" t="t" r="r" b="b"/>
              <a:pathLst>
                <a:path w="2580004" h="217804">
                  <a:moveTo>
                    <a:pt x="46037" y="0"/>
                  </a:moveTo>
                  <a:lnTo>
                    <a:pt x="0" y="0"/>
                  </a:lnTo>
                  <a:lnTo>
                    <a:pt x="0" y="214312"/>
                  </a:lnTo>
                  <a:lnTo>
                    <a:pt x="46037" y="214312"/>
                  </a:lnTo>
                  <a:lnTo>
                    <a:pt x="46037" y="0"/>
                  </a:lnTo>
                  <a:close/>
                </a:path>
                <a:path w="2580004" h="217804">
                  <a:moveTo>
                    <a:pt x="2579687" y="3175"/>
                  </a:moveTo>
                  <a:lnTo>
                    <a:pt x="79375" y="3175"/>
                  </a:lnTo>
                  <a:lnTo>
                    <a:pt x="79375" y="217487"/>
                  </a:lnTo>
                  <a:lnTo>
                    <a:pt x="2579687" y="217487"/>
                  </a:lnTo>
                  <a:lnTo>
                    <a:pt x="2579687" y="31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37336" y="6728523"/>
            <a:ext cx="9429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Calibri"/>
                <a:cs typeface="Calibri"/>
              </a:rPr>
              <a:t>Image</a:t>
            </a:r>
            <a:r>
              <a:rPr sz="8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source</a:t>
            </a:r>
            <a:r>
              <a:rPr sz="800" spc="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: </a:t>
            </a:r>
            <a:r>
              <a:rPr sz="800" spc="-10" dirty="0">
                <a:latin typeface="Calibri"/>
                <a:cs typeface="Calibri"/>
              </a:rPr>
              <a:t>Google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25" y="2345690"/>
            <a:ext cx="8939530" cy="4072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26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Boehm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approach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(W5HH)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objectives,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milestones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schedules,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responsibilities,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technical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approaches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 resources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ts val="2875"/>
              </a:lnSpc>
              <a:spcBef>
                <a:spcPts val="120"/>
              </a:spcBef>
            </a:pPr>
            <a:r>
              <a:rPr sz="2400" b="1" dirty="0">
                <a:latin typeface="Calibri"/>
                <a:cs typeface="Calibri"/>
              </a:rPr>
              <a:t>Why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system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being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developed?</a:t>
            </a:r>
            <a:endParaRPr sz="2400">
              <a:latin typeface="Calibri"/>
              <a:cs typeface="Calibri"/>
            </a:endParaRPr>
          </a:p>
          <a:p>
            <a:pPr marL="38100" marR="32384" algn="just">
              <a:lnSpc>
                <a:spcPts val="2400"/>
              </a:lnSpc>
              <a:spcBef>
                <a:spcPts val="75"/>
              </a:spcBef>
            </a:pPr>
            <a:r>
              <a:rPr sz="2000" dirty="0">
                <a:latin typeface="Calibri"/>
                <a:cs typeface="Calibri"/>
              </a:rPr>
              <a:t>Enables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business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reasons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words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business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justify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expenditure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people,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time,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money?</a:t>
            </a:r>
            <a:endParaRPr sz="2000">
              <a:latin typeface="Calibri"/>
              <a:cs typeface="Calibri"/>
            </a:endParaRPr>
          </a:p>
          <a:p>
            <a:pPr marL="66675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What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will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done?</a:t>
            </a:r>
            <a:endParaRPr sz="2400">
              <a:latin typeface="Calibri"/>
              <a:cs typeface="Calibri"/>
            </a:endParaRPr>
          </a:p>
          <a:p>
            <a:pPr marL="66675" marR="5080" algn="just">
              <a:lnSpc>
                <a:spcPts val="2400"/>
              </a:lnSpc>
              <a:spcBef>
                <a:spcPts val="7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answers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questions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establish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schedule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identifying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milestones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ts val="2875"/>
              </a:lnSpc>
              <a:spcBef>
                <a:spcPts val="1390"/>
              </a:spcBef>
            </a:pPr>
            <a:r>
              <a:rPr sz="2400" b="1" dirty="0">
                <a:latin typeface="Calibri"/>
                <a:cs typeface="Calibri"/>
              </a:rPr>
              <a:t>When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will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accomplished?</a:t>
            </a:r>
            <a:endParaRPr sz="2400">
              <a:latin typeface="Calibri"/>
              <a:cs typeface="Calibri"/>
            </a:endParaRPr>
          </a:p>
          <a:p>
            <a:pPr marL="38100" algn="just">
              <a:lnSpc>
                <a:spcPts val="2395"/>
              </a:lnSpc>
            </a:pP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schedule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achieve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milestone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381124"/>
              <a:ext cx="9130030" cy="643255"/>
            </a:xfrm>
            <a:custGeom>
              <a:avLst/>
              <a:gdLst/>
              <a:ahLst/>
              <a:cxnLst/>
              <a:rect l="l" t="t" r="r" b="b"/>
              <a:pathLst>
                <a:path w="9130030" h="643255">
                  <a:moveTo>
                    <a:pt x="9129713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29713" y="0"/>
                  </a:lnTo>
                  <a:lnTo>
                    <a:pt x="9129713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6703" y="1430749"/>
            <a:ext cx="6073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Software</a:t>
            </a:r>
            <a:r>
              <a:rPr spc="-105" dirty="0"/>
              <a:t> </a:t>
            </a:r>
            <a:r>
              <a:rPr spc="-10" dirty="0"/>
              <a:t>Development</a:t>
            </a:r>
            <a:r>
              <a:rPr spc="-105" dirty="0"/>
              <a:t> </a:t>
            </a:r>
            <a:r>
              <a:rPr dirty="0"/>
              <a:t>Project</a:t>
            </a:r>
            <a:r>
              <a:rPr spc="-105" dirty="0"/>
              <a:t> </a:t>
            </a:r>
            <a:r>
              <a:rPr spc="-10" dirty="0"/>
              <a:t>Cont.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487" y="2211197"/>
            <a:ext cx="573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039" y="2755708"/>
            <a:ext cx="675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Organic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666" y="4117783"/>
            <a:ext cx="83121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96215">
              <a:lnSpc>
                <a:spcPct val="101600"/>
              </a:lnSpc>
              <a:spcBef>
                <a:spcPts val="70"/>
              </a:spcBef>
            </a:pPr>
            <a:r>
              <a:rPr sz="1600" b="1" spc="-20" dirty="0">
                <a:latin typeface="Calibri"/>
                <a:cs typeface="Calibri"/>
              </a:rPr>
              <a:t>Semi </a:t>
            </a:r>
            <a:r>
              <a:rPr sz="1600" b="1" spc="-10" dirty="0">
                <a:latin typeface="Calibri"/>
                <a:cs typeface="Calibri"/>
              </a:rPr>
              <a:t>Detached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660" y="5794183"/>
            <a:ext cx="9296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Embedded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7794" y="2047683"/>
            <a:ext cx="62420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47320" marR="5080" indent="-135255">
              <a:lnSpc>
                <a:spcPct val="101600"/>
              </a:lnSpc>
              <a:spcBef>
                <a:spcPts val="70"/>
              </a:spcBef>
            </a:pPr>
            <a:r>
              <a:rPr sz="1600" b="1" spc="-10" dirty="0">
                <a:latin typeface="Calibri"/>
                <a:cs typeface="Calibri"/>
              </a:rPr>
              <a:t>Project </a:t>
            </a:r>
            <a:r>
              <a:rPr sz="1600" b="1" spc="-20" dirty="0">
                <a:latin typeface="Calibri"/>
                <a:cs typeface="Calibri"/>
              </a:rPr>
              <a:t>Size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5612" y="2890647"/>
            <a:ext cx="73723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latin typeface="Calibri"/>
                <a:cs typeface="Calibri"/>
              </a:rPr>
              <a:t>Typically 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2-</a:t>
            </a:r>
            <a:r>
              <a:rPr sz="1600" b="1" spc="-35" dirty="0">
                <a:solidFill>
                  <a:srgbClr val="C00000"/>
                </a:solidFill>
                <a:latin typeface="Calibri"/>
                <a:cs typeface="Calibri"/>
              </a:rPr>
              <a:t>50 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KLOC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7674" y="4262246"/>
            <a:ext cx="73723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latin typeface="Calibri"/>
                <a:cs typeface="Calibri"/>
              </a:rPr>
              <a:t>Typically 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50-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300 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KLOC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0414" y="5840221"/>
            <a:ext cx="78803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 algn="ctr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latin typeface="Calibri"/>
                <a:cs typeface="Calibri"/>
              </a:rPr>
              <a:t>Typically </a:t>
            </a:r>
            <a:r>
              <a:rPr sz="1600" b="1" dirty="0">
                <a:solidFill>
                  <a:srgbClr val="C00000"/>
                </a:solidFill>
                <a:latin typeface="Calibri"/>
                <a:cs typeface="Calibri"/>
              </a:rPr>
              <a:t>Over</a:t>
            </a:r>
            <a:r>
              <a:rPr sz="16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C00000"/>
                </a:solidFill>
                <a:latin typeface="Calibri"/>
                <a:cs typeface="Calibri"/>
              </a:rPr>
              <a:t>300 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KLOC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6700" y="2152458"/>
            <a:ext cx="1477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Calibri"/>
                <a:cs typeface="Calibri"/>
              </a:rPr>
              <a:t>Nature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of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Project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8183" y="2117925"/>
            <a:ext cx="476250" cy="4508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spc="-20" dirty="0">
                <a:latin typeface="Calibri"/>
                <a:cs typeface="Calibri"/>
              </a:rPr>
              <a:t>Inno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10" dirty="0">
                <a:latin typeface="Calibri"/>
                <a:cs typeface="Calibri"/>
              </a:rPr>
              <a:t>vatio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43483" y="2434322"/>
            <a:ext cx="228600" cy="1346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spc="-5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79467" y="2123335"/>
            <a:ext cx="476250" cy="4648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b="1" spc="-20" dirty="0">
                <a:latin typeface="Calibri"/>
                <a:cs typeface="Calibri"/>
              </a:rPr>
              <a:t>Dead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b="1" spc="-20" dirty="0">
                <a:latin typeface="Calibri"/>
                <a:cs typeface="Calibri"/>
              </a:rPr>
              <a:t>Line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09249" y="2093722"/>
            <a:ext cx="11684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735" marR="5080" indent="-26670">
              <a:lnSpc>
                <a:spcPct val="101600"/>
              </a:lnSpc>
              <a:spcBef>
                <a:spcPts val="70"/>
              </a:spcBef>
            </a:pPr>
            <a:r>
              <a:rPr sz="1600" b="1" spc="-10" dirty="0">
                <a:latin typeface="Calibri"/>
                <a:cs typeface="Calibri"/>
              </a:rPr>
              <a:t>Development Environment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9525" y="2654108"/>
            <a:ext cx="286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7535" algn="l"/>
                <a:tab pos="1059180" algn="l"/>
                <a:tab pos="1835150" algn="l"/>
              </a:tabLst>
            </a:pPr>
            <a:r>
              <a:rPr sz="1600" spc="-10" dirty="0">
                <a:solidFill>
                  <a:srgbClr val="C00000"/>
                </a:solidFill>
                <a:latin typeface="Calibri"/>
                <a:cs typeface="Calibri"/>
              </a:rPr>
              <a:t>Small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600" spc="-20" dirty="0">
                <a:solidFill>
                  <a:srgbClr val="C00000"/>
                </a:solidFill>
                <a:latin typeface="Calibri"/>
                <a:cs typeface="Calibri"/>
              </a:rPr>
              <a:t>Size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Project,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Experienced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9525" y="2901758"/>
            <a:ext cx="139573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tabLst>
                <a:tab pos="1229360" algn="l"/>
              </a:tabLst>
            </a:pPr>
            <a:r>
              <a:rPr sz="1600" spc="-10" dirty="0">
                <a:latin typeface="Calibri"/>
                <a:cs typeface="Calibri"/>
              </a:rPr>
              <a:t>developers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2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environment,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93759" y="2901758"/>
            <a:ext cx="1364615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579755" algn="l"/>
              </a:tabLst>
            </a:pPr>
            <a:r>
              <a:rPr sz="1600" spc="-2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familiar</a:t>
            </a:r>
            <a:endParaRPr sz="16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30"/>
              </a:spcBef>
              <a:tabLst>
                <a:tab pos="721995" algn="l"/>
              </a:tabLst>
            </a:pPr>
            <a:r>
              <a:rPr sz="1600" spc="-20" dirty="0">
                <a:latin typeface="Calibri"/>
                <a:cs typeface="Calibri"/>
              </a:rPr>
              <a:t>E.g.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Payroll,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49525" y="3397058"/>
            <a:ext cx="1885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Inventory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projects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11425" y="4089208"/>
            <a:ext cx="297688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tabLst>
                <a:tab pos="1051560" algn="l"/>
                <a:tab pos="2254885" algn="l"/>
              </a:tabLst>
            </a:pP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Medium</a:t>
            </a:r>
            <a:r>
              <a:rPr sz="1600" spc="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Size</a:t>
            </a:r>
            <a:r>
              <a:rPr sz="1600" spc="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Project,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Medium</a:t>
            </a:r>
            <a:r>
              <a:rPr sz="1600" spc="114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Size </a:t>
            </a:r>
            <a:r>
              <a:rPr sz="1600" spc="-10" dirty="0">
                <a:latin typeface="Calibri"/>
                <a:cs typeface="Calibri"/>
              </a:rPr>
              <a:t>Team,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Average</a:t>
            </a:r>
            <a:r>
              <a:rPr sz="1600" dirty="0">
                <a:latin typeface="Calibri"/>
                <a:cs typeface="Calibri"/>
              </a:rPr>
              <a:t>	</a:t>
            </a:r>
            <a:r>
              <a:rPr sz="1600" spc="-10" dirty="0">
                <a:latin typeface="Calibri"/>
                <a:cs typeface="Calibri"/>
              </a:rPr>
              <a:t>Previous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1425" y="4584508"/>
            <a:ext cx="2976245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Calibri"/>
                <a:cs typeface="Calibri"/>
              </a:rPr>
              <a:t>Experience,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e.g.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Utility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Systems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like </a:t>
            </a:r>
            <a:r>
              <a:rPr sz="1600" dirty="0">
                <a:latin typeface="Calibri"/>
                <a:cs typeface="Calibri"/>
              </a:rPr>
              <a:t>Compilers,</a:t>
            </a:r>
            <a:r>
              <a:rPr sz="1600" spc="375" dirty="0">
                <a:latin typeface="Calibri"/>
                <a:cs typeface="Calibri"/>
              </a:rPr>
              <a:t>   </a:t>
            </a:r>
            <a:r>
              <a:rPr sz="1600" dirty="0">
                <a:latin typeface="Calibri"/>
                <a:cs typeface="Calibri"/>
              </a:rPr>
              <a:t>Database</a:t>
            </a:r>
            <a:r>
              <a:rPr sz="1600" spc="375" dirty="0">
                <a:latin typeface="Calibri"/>
                <a:cs typeface="Calibri"/>
              </a:rPr>
              <a:t>   </a:t>
            </a:r>
            <a:r>
              <a:rPr sz="1600" spc="-10" dirty="0">
                <a:latin typeface="Calibri"/>
                <a:cs typeface="Calibri"/>
              </a:rPr>
              <a:t>Systems, </a:t>
            </a:r>
            <a:r>
              <a:rPr sz="1600" dirty="0">
                <a:latin typeface="Calibri"/>
                <a:cs typeface="Calibri"/>
              </a:rPr>
              <a:t>editors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11425" y="5605272"/>
            <a:ext cx="2908300" cy="10121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Large</a:t>
            </a:r>
            <a:r>
              <a:rPr sz="1600" spc="1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C00000"/>
                </a:solidFill>
                <a:latin typeface="Calibri"/>
                <a:cs typeface="Calibri"/>
              </a:rPr>
              <a:t>Project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Real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Time</a:t>
            </a:r>
            <a:r>
              <a:rPr sz="1600" spc="1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Systems, </a:t>
            </a:r>
            <a:r>
              <a:rPr sz="1600" dirty="0">
                <a:latin typeface="Calibri"/>
                <a:cs typeface="Calibri"/>
              </a:rPr>
              <a:t>Complex</a:t>
            </a:r>
            <a:r>
              <a:rPr sz="1600" spc="35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interfaces,</a:t>
            </a:r>
            <a:r>
              <a:rPr sz="1600" spc="355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very</a:t>
            </a:r>
            <a:r>
              <a:rPr sz="1600" spc="35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little </a:t>
            </a:r>
            <a:r>
              <a:rPr sz="1600" dirty="0">
                <a:latin typeface="Calibri"/>
                <a:cs typeface="Calibri"/>
              </a:rPr>
              <a:t>previous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Experience.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E.g.</a:t>
            </a:r>
            <a:r>
              <a:rPr sz="1600" spc="120" dirty="0">
                <a:latin typeface="Calibri"/>
                <a:cs typeface="Calibri"/>
              </a:rPr>
              <a:t>  </a:t>
            </a:r>
            <a:r>
              <a:rPr sz="1600" spc="-10" dirty="0">
                <a:latin typeface="Calibri"/>
                <a:cs typeface="Calibri"/>
              </a:rPr>
              <a:t>ATMs, </a:t>
            </a:r>
            <a:r>
              <a:rPr sz="1600" dirty="0">
                <a:latin typeface="Calibri"/>
                <a:cs typeface="Calibri"/>
              </a:rPr>
              <a:t>Air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Traffic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Controls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1858962"/>
            <a:ext cx="8823325" cy="4913630"/>
            <a:chOff x="0" y="1858962"/>
            <a:chExt cx="8823325" cy="4913630"/>
          </a:xfrm>
        </p:grpSpPr>
        <p:sp>
          <p:nvSpPr>
            <p:cNvPr id="28" name="object 28"/>
            <p:cNvSpPr/>
            <p:nvPr/>
          </p:nvSpPr>
          <p:spPr>
            <a:xfrm>
              <a:off x="1219200" y="1863725"/>
              <a:ext cx="5715000" cy="4904105"/>
            </a:xfrm>
            <a:custGeom>
              <a:avLst/>
              <a:gdLst/>
              <a:ahLst/>
              <a:cxnLst/>
              <a:rect l="l" t="t" r="r" b="b"/>
              <a:pathLst>
                <a:path w="5715000" h="4904105">
                  <a:moveTo>
                    <a:pt x="0" y="106361"/>
                  </a:moveTo>
                  <a:lnTo>
                    <a:pt x="0" y="4883149"/>
                  </a:lnTo>
                </a:path>
                <a:path w="5715000" h="4904105">
                  <a:moveTo>
                    <a:pt x="1122361" y="106361"/>
                  </a:moveTo>
                  <a:lnTo>
                    <a:pt x="1142998" y="4903786"/>
                  </a:lnTo>
                </a:path>
                <a:path w="5715000" h="4904105">
                  <a:moveTo>
                    <a:pt x="4360861" y="106361"/>
                  </a:moveTo>
                  <a:lnTo>
                    <a:pt x="4343399" y="4883149"/>
                  </a:lnTo>
                </a:path>
                <a:path w="5715000" h="4904105">
                  <a:moveTo>
                    <a:pt x="4992686" y="0"/>
                  </a:moveTo>
                  <a:lnTo>
                    <a:pt x="5029198" y="4883149"/>
                  </a:lnTo>
                </a:path>
                <a:path w="5715000" h="4904105">
                  <a:moveTo>
                    <a:pt x="5714999" y="0"/>
                  </a:moveTo>
                  <a:lnTo>
                    <a:pt x="5714999" y="4883149"/>
                  </a:lnTo>
                </a:path>
              </a:pathLst>
            </a:custGeom>
            <a:ln w="95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604450"/>
              <a:ext cx="8823325" cy="1524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0" y="2647949"/>
              <a:ext cx="8747125" cy="25400"/>
            </a:xfrm>
            <a:custGeom>
              <a:avLst/>
              <a:gdLst/>
              <a:ahLst/>
              <a:cxnLst/>
              <a:rect l="l" t="t" r="r" b="b"/>
              <a:pathLst>
                <a:path w="8747125" h="25400">
                  <a:moveTo>
                    <a:pt x="8747124" y="25399"/>
                  </a:moveTo>
                  <a:lnTo>
                    <a:pt x="0" y="25399"/>
                  </a:lnTo>
                  <a:lnTo>
                    <a:pt x="0" y="0"/>
                  </a:lnTo>
                  <a:lnTo>
                    <a:pt x="8747124" y="0"/>
                  </a:lnTo>
                  <a:lnTo>
                    <a:pt x="8747124" y="25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92882" y="3120090"/>
            <a:ext cx="476250" cy="3397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10" dirty="0">
                <a:latin typeface="Calibri"/>
                <a:cs typeface="Calibri"/>
              </a:rPr>
              <a:t>Littl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0" dirty="0"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0027" y="4534519"/>
            <a:ext cx="476250" cy="560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10" dirty="0">
                <a:latin typeface="Calibri"/>
                <a:cs typeface="Calibri"/>
              </a:rPr>
              <a:t>Mediu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0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05939" y="5914169"/>
            <a:ext cx="1299210" cy="7753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10" dirty="0">
                <a:latin typeface="Calibri"/>
                <a:cs typeface="Calibri"/>
              </a:rPr>
              <a:t>Significa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600"/>
              </a:lnSpc>
            </a:pPr>
            <a:r>
              <a:rPr sz="1600" spc="-25" dirty="0">
                <a:latin typeface="Calibri"/>
                <a:cs typeface="Calibri"/>
              </a:rPr>
              <a:t>nt </a:t>
            </a:r>
            <a:r>
              <a:rPr sz="1600" spc="-10" dirty="0">
                <a:latin typeface="Calibri"/>
                <a:cs typeface="Calibri"/>
              </a:rPr>
              <a:t>Required</a:t>
            </a:r>
            <a:endParaRPr sz="1600">
              <a:latin typeface="Calibri"/>
              <a:cs typeface="Calibri"/>
            </a:endParaRPr>
          </a:p>
          <a:p>
            <a:pPr marL="311785" marR="213995">
              <a:lnSpc>
                <a:spcPct val="101600"/>
              </a:lnSpc>
              <a:spcBef>
                <a:spcPts val="625"/>
              </a:spcBef>
            </a:pPr>
            <a:r>
              <a:rPr sz="1600" spc="-25" dirty="0">
                <a:latin typeface="Calibri"/>
                <a:cs typeface="Calibri"/>
              </a:rPr>
              <a:t>Tig 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88207" y="4534519"/>
            <a:ext cx="476250" cy="560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10" dirty="0">
                <a:latin typeface="Calibri"/>
                <a:cs typeface="Calibri"/>
              </a:rPr>
              <a:t>Mediu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50" dirty="0">
                <a:latin typeface="Calibri"/>
                <a:cs typeface="Calibri"/>
              </a:rPr>
              <a:t>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69096" y="3331817"/>
            <a:ext cx="476250" cy="440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z="1600" spc="-25" dirty="0">
                <a:latin typeface="Calibri"/>
                <a:cs typeface="Calibri"/>
              </a:rPr>
              <a:t>Not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600" spc="-10" dirty="0">
                <a:latin typeface="Calibri"/>
                <a:cs typeface="Calibri"/>
              </a:rPr>
              <a:t>Tight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73900" y="3195447"/>
            <a:ext cx="1637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Familiar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&amp;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In-house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83425" y="4586096"/>
            <a:ext cx="7219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Medium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19936" y="5717983"/>
            <a:ext cx="177165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sz="1600" dirty="0">
                <a:latin typeface="Calibri"/>
                <a:cs typeface="Calibri"/>
              </a:rPr>
              <a:t>Complex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hardware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&amp; </a:t>
            </a:r>
            <a:r>
              <a:rPr sz="1600" spc="-10" dirty="0">
                <a:latin typeface="Calibri"/>
                <a:cs typeface="Calibri"/>
              </a:rPr>
              <a:t>customer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Interfaces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41287" y="4149725"/>
            <a:ext cx="8823325" cy="1583055"/>
          </a:xfrm>
          <a:custGeom>
            <a:avLst/>
            <a:gdLst/>
            <a:ahLst/>
            <a:cxnLst/>
            <a:rect l="l" t="t" r="r" b="b"/>
            <a:pathLst>
              <a:path w="8823325" h="1583054">
                <a:moveTo>
                  <a:pt x="0" y="0"/>
                </a:moveTo>
                <a:lnTo>
                  <a:pt x="8812212" y="0"/>
                </a:lnTo>
              </a:path>
              <a:path w="8823325" h="1583054">
                <a:moveTo>
                  <a:pt x="11112" y="1582736"/>
                </a:moveTo>
                <a:lnTo>
                  <a:pt x="8823324" y="158273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309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COCOMO</a:t>
            </a:r>
            <a:r>
              <a:rPr b="1" spc="-1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Model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5575" y="2185351"/>
            <a:ext cx="80137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COCOMO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(Constructive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Model)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proposed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Boehm According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Boehm,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estimation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three stages:</a:t>
            </a:r>
            <a:endParaRPr sz="2000">
              <a:latin typeface="Calibri"/>
              <a:cs typeface="Calibri"/>
            </a:endParaRPr>
          </a:p>
          <a:p>
            <a:pPr marL="812165" indent="-3041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Basic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COCOMO,</a:t>
            </a:r>
            <a:endParaRPr sz="2000">
              <a:latin typeface="Calibri"/>
              <a:cs typeface="Calibri"/>
            </a:endParaRPr>
          </a:p>
          <a:p>
            <a:pPr marL="812165" indent="-3041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Intermediate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COCOMO,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812165" indent="-304165">
              <a:lnSpc>
                <a:spcPct val="100000"/>
              </a:lnSpc>
              <a:buFont typeface="Arial MT"/>
              <a:buChar char="•"/>
              <a:tabLst>
                <a:tab pos="812165" algn="l"/>
              </a:tabLst>
            </a:pPr>
            <a:r>
              <a:rPr sz="2000" spc="-10" dirty="0">
                <a:latin typeface="Calibri"/>
                <a:cs typeface="Calibri"/>
              </a:rPr>
              <a:t>Complete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COCOMO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3071812"/>
            <a:ext cx="5430836" cy="2803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08125"/>
            <a:ext cx="9144000" cy="643255"/>
          </a:xfrm>
          <a:prstGeom prst="rect">
            <a:avLst/>
          </a:prstGeom>
          <a:solidFill>
            <a:srgbClr val="1F497D"/>
          </a:solidFill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3000" dirty="0"/>
              <a:t>Basic</a:t>
            </a:r>
            <a:r>
              <a:rPr sz="3000" spc="-120" dirty="0"/>
              <a:t> </a:t>
            </a:r>
            <a:r>
              <a:rPr sz="3000" dirty="0"/>
              <a:t>COCOMO</a:t>
            </a:r>
            <a:r>
              <a:rPr sz="3000" spc="-114" dirty="0"/>
              <a:t> </a:t>
            </a:r>
            <a:r>
              <a:rPr sz="3000" spc="-20" dirty="0"/>
              <a:t>Model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49225" y="2732086"/>
            <a:ext cx="8953500" cy="40005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COCOMO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approximate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3850" y="2124430"/>
            <a:ext cx="8634730" cy="393700"/>
            <a:chOff x="323850" y="2124430"/>
            <a:chExt cx="8634730" cy="3937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244" y="2129193"/>
              <a:ext cx="4586255" cy="3758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67244" y="2129192"/>
              <a:ext cx="4586605" cy="375920"/>
            </a:xfrm>
            <a:custGeom>
              <a:avLst/>
              <a:gdLst/>
              <a:ahLst/>
              <a:cxnLst/>
              <a:rect l="l" t="t" r="r" b="b"/>
              <a:pathLst>
                <a:path w="4586605" h="375919">
                  <a:moveTo>
                    <a:pt x="0" y="0"/>
                  </a:moveTo>
                  <a:lnTo>
                    <a:pt x="4586255" y="0"/>
                  </a:lnTo>
                  <a:lnTo>
                    <a:pt x="4586255" y="375871"/>
                  </a:lnTo>
                  <a:lnTo>
                    <a:pt x="0" y="3758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850" y="2133599"/>
              <a:ext cx="4005261" cy="38417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1134" y="3147377"/>
            <a:ext cx="84359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311150" indent="-2476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9715" algn="l"/>
              </a:tabLst>
            </a:pPr>
            <a:r>
              <a:rPr sz="2000" b="1" dirty="0">
                <a:latin typeface="Calibri"/>
                <a:cs typeface="Calibri"/>
              </a:rPr>
              <a:t>KLOC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Kilo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Code,</a:t>
            </a:r>
            <a:endParaRPr sz="2000">
              <a:latin typeface="Calibri"/>
              <a:cs typeface="Calibri"/>
            </a:endParaRPr>
          </a:p>
          <a:p>
            <a:pPr marL="259715" indent="-247015">
              <a:lnSpc>
                <a:spcPts val="1925"/>
              </a:lnSpc>
              <a:buFont typeface="Arial"/>
              <a:buChar char="•"/>
              <a:tabLst>
                <a:tab pos="259715" algn="l"/>
                <a:tab pos="1551940" algn="l"/>
              </a:tabLst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2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2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2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category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products,</a:t>
            </a:r>
            <a:endParaRPr sz="2000">
              <a:latin typeface="Calibri"/>
              <a:cs typeface="Calibri"/>
            </a:endParaRPr>
          </a:p>
          <a:p>
            <a:pPr marL="385445">
              <a:lnSpc>
                <a:spcPts val="780"/>
              </a:lnSpc>
              <a:tabLst>
                <a:tab pos="719455" algn="l"/>
                <a:tab pos="1064260" algn="l"/>
                <a:tab pos="1409065" algn="l"/>
              </a:tabLst>
            </a:pPr>
            <a:r>
              <a:rPr sz="1300" b="1" spc="-50" dirty="0">
                <a:latin typeface="Calibri"/>
                <a:cs typeface="Calibri"/>
              </a:rPr>
              <a:t>1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50" dirty="0">
                <a:latin typeface="Calibri"/>
                <a:cs typeface="Calibri"/>
              </a:rPr>
              <a:t>2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50" dirty="0">
                <a:latin typeface="Calibri"/>
                <a:cs typeface="Calibri"/>
              </a:rPr>
              <a:t>1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50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259715" indent="-247015">
              <a:lnSpc>
                <a:spcPts val="2095"/>
              </a:lnSpc>
              <a:buFont typeface="Arial"/>
              <a:buChar char="•"/>
              <a:tabLst>
                <a:tab pos="259715" algn="l"/>
              </a:tabLst>
            </a:pPr>
            <a:r>
              <a:rPr sz="2000" b="1" dirty="0">
                <a:latin typeface="Calibri"/>
                <a:cs typeface="Calibri"/>
              </a:rPr>
              <a:t>Tdev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develop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expressed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months</a:t>
            </a:r>
            <a:r>
              <a:rPr sz="2000" spc="-1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259715" indent="-247015">
              <a:lnSpc>
                <a:spcPct val="100000"/>
              </a:lnSpc>
              <a:buFont typeface="Arial"/>
              <a:buChar char="•"/>
              <a:tabLst>
                <a:tab pos="259715" algn="l"/>
              </a:tabLst>
            </a:pP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total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25971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person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months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(PMs)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87412" y="5008562"/>
          <a:ext cx="6269990" cy="148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0175"/>
                <a:gridCol w="936625"/>
                <a:gridCol w="1007745"/>
                <a:gridCol w="934720"/>
                <a:gridCol w="720725"/>
              </a:tblGrid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Organic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2.4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1.05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0.38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36957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Semidetached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1.12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Embedded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3.6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1.20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" y="0"/>
              <a:ext cx="9134474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5450" y="2927350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1105" y="1533936"/>
            <a:ext cx="46793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00" dirty="0"/>
              <a:t> </a:t>
            </a:r>
            <a:r>
              <a:rPr dirty="0"/>
              <a:t>COCOMO</a:t>
            </a:r>
            <a:r>
              <a:rPr spc="-95" dirty="0"/>
              <a:t> </a:t>
            </a:r>
            <a:r>
              <a:rPr dirty="0"/>
              <a:t>Model</a:t>
            </a:r>
            <a:r>
              <a:rPr spc="-95" dirty="0"/>
              <a:t> </a:t>
            </a:r>
            <a:r>
              <a:rPr spc="-10" dirty="0"/>
              <a:t>Cont.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8121" y="2063115"/>
            <a:ext cx="8234045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units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person-</a:t>
            </a:r>
            <a:r>
              <a:rPr sz="2000" b="1" dirty="0">
                <a:latin typeface="Calibri"/>
                <a:cs typeface="Calibri"/>
              </a:rPr>
              <a:t>months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(PM)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under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person-</a:t>
            </a:r>
            <a:r>
              <a:rPr sz="2000" b="1" dirty="0">
                <a:latin typeface="Calibri"/>
                <a:cs typeface="Calibri"/>
              </a:rPr>
              <a:t>month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plot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100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PM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"/>
              <a:buChar char="•"/>
              <a:tabLst>
                <a:tab pos="774065" algn="l"/>
              </a:tabLst>
            </a:pPr>
            <a:r>
              <a:rPr sz="2000" b="1" dirty="0">
                <a:latin typeface="Calibri"/>
                <a:cs typeface="Calibri"/>
              </a:rPr>
              <a:t>does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100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persons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work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month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"/>
              <a:buChar char="•"/>
              <a:tabLst>
                <a:tab pos="774065" algn="l"/>
              </a:tabLst>
            </a:pPr>
            <a:r>
              <a:rPr sz="2000" b="1" dirty="0">
                <a:latin typeface="Calibri"/>
                <a:cs typeface="Calibri"/>
              </a:rPr>
              <a:t>does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person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employed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100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months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35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Every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source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text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calculated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irrespective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actual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line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single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instruction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spans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several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lines</a:t>
            </a:r>
            <a:r>
              <a:rPr sz="2000" dirty="0">
                <a:latin typeface="Calibri"/>
                <a:cs typeface="Calibri"/>
              </a:rPr>
              <a:t>),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considered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nLOC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121" y="5014277"/>
            <a:ext cx="7998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  <a:tab pos="30302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1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1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</a:t>
            </a:r>
            <a:r>
              <a:rPr sz="2000" b="1" spc="2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b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categories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(i.e.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organic,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121" y="5194193"/>
            <a:ext cx="8368030" cy="1064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63089">
              <a:lnSpc>
                <a:spcPts val="1255"/>
              </a:lnSpc>
              <a:spcBef>
                <a:spcPts val="130"/>
              </a:spcBef>
              <a:tabLst>
                <a:tab pos="2197100" algn="l"/>
                <a:tab pos="2541905" algn="l"/>
                <a:tab pos="2886710" algn="l"/>
              </a:tabLst>
            </a:pPr>
            <a:r>
              <a:rPr sz="1300" b="1" spc="-50" dirty="0">
                <a:latin typeface="Calibri"/>
                <a:cs typeface="Calibri"/>
              </a:rPr>
              <a:t>1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50" dirty="0">
                <a:latin typeface="Calibri"/>
                <a:cs typeface="Calibri"/>
              </a:rPr>
              <a:t>2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50" dirty="0">
                <a:latin typeface="Calibri"/>
                <a:cs typeface="Calibri"/>
              </a:rPr>
              <a:t>1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50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  <a:p>
            <a:pPr marL="316865">
              <a:lnSpc>
                <a:spcPts val="2095"/>
              </a:lnSpc>
            </a:pPr>
            <a:r>
              <a:rPr sz="2000" spc="-10" dirty="0">
                <a:latin typeface="Calibri"/>
                <a:cs typeface="Calibri"/>
              </a:rPr>
              <a:t>semidetached,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embedded)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Boehm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derived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examining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historical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800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Basic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COCOMO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Cont.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475" y="4101465"/>
            <a:ext cx="86106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organic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type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has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been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estimated</a:t>
            </a:r>
            <a:r>
              <a:rPr sz="2000" b="1" spc="1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32,000</a:t>
            </a:r>
            <a:r>
              <a:rPr sz="2000" b="1" spc="4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lines</a:t>
            </a:r>
            <a:r>
              <a:rPr sz="2000" b="1" spc="4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4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source</a:t>
            </a:r>
            <a:r>
              <a:rPr sz="2000" b="1" spc="4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average</a:t>
            </a:r>
            <a:r>
              <a:rPr sz="2000" b="1" spc="4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salary</a:t>
            </a:r>
            <a:r>
              <a:rPr sz="2000" b="1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 </a:t>
            </a:r>
            <a:r>
              <a:rPr sz="2000" b="1" dirty="0">
                <a:latin typeface="Calibri"/>
                <a:cs typeface="Calibri"/>
              </a:rPr>
              <a:t>engineers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Rs.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15,000/-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month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Determine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required</a:t>
            </a:r>
            <a:r>
              <a:rPr sz="2000" b="1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nominal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3850" y="2814637"/>
            <a:ext cx="8634730" cy="1452880"/>
            <a:chOff x="323850" y="2814637"/>
            <a:chExt cx="8634730" cy="14528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7244" y="2819400"/>
              <a:ext cx="4586255" cy="3758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67244" y="2819400"/>
              <a:ext cx="4586605" cy="375920"/>
            </a:xfrm>
            <a:custGeom>
              <a:avLst/>
              <a:gdLst/>
              <a:ahLst/>
              <a:cxnLst/>
              <a:rect l="l" t="t" r="r" b="b"/>
              <a:pathLst>
                <a:path w="4586605" h="375919">
                  <a:moveTo>
                    <a:pt x="0" y="0"/>
                  </a:moveTo>
                  <a:lnTo>
                    <a:pt x="4586255" y="0"/>
                  </a:lnTo>
                  <a:lnTo>
                    <a:pt x="4586255" y="375871"/>
                  </a:lnTo>
                  <a:lnTo>
                    <a:pt x="0" y="3758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2215" y="3339405"/>
              <a:ext cx="2716384" cy="3734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0458" y="3827186"/>
              <a:ext cx="1250341" cy="36933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7151" y="3357928"/>
              <a:ext cx="3297248" cy="3693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7800" y="3897868"/>
              <a:ext cx="1834219" cy="3693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850" y="2828925"/>
              <a:ext cx="4005261" cy="3841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95511" y="3429000"/>
              <a:ext cx="144780" cy="215900"/>
            </a:xfrm>
            <a:custGeom>
              <a:avLst/>
              <a:gdLst/>
              <a:ahLst/>
              <a:cxnLst/>
              <a:rect l="l" t="t" r="r" b="b"/>
              <a:pathLst>
                <a:path w="144780" h="215900">
                  <a:moveTo>
                    <a:pt x="0" y="215899"/>
                  </a:moveTo>
                  <a:lnTo>
                    <a:pt x="144461" y="0"/>
                  </a:lnTo>
                </a:path>
                <a:path w="144780" h="215900">
                  <a:moveTo>
                    <a:pt x="0" y="0"/>
                  </a:moveTo>
                  <a:lnTo>
                    <a:pt x="144461" y="2158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725" y="6116637"/>
            <a:ext cx="7131050" cy="400050"/>
          </a:xfrm>
          <a:prstGeom prst="rect">
            <a:avLst/>
          </a:prstGeom>
          <a:ln w="25399">
            <a:solidFill>
              <a:srgbClr val="C0504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15000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Rs.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2,10,000/-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189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Intermediate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COCOMO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Cont.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197" y="2164715"/>
            <a:ext cx="8676005" cy="3548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662305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basic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COCOMO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assumes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are </a:t>
            </a:r>
            <a:r>
              <a:rPr sz="2000" b="1" dirty="0">
                <a:latin typeface="Calibri"/>
                <a:cs typeface="Calibri"/>
              </a:rPr>
              <a:t>functions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alone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spc="-10" dirty="0">
                <a:latin typeface="Calibri"/>
                <a:cs typeface="Calibri"/>
              </a:rPr>
              <a:t>However,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host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other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parameters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besides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affect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effort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required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well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304165" marR="304800" indent="-304165" algn="ctr">
              <a:lnSpc>
                <a:spcPct val="100000"/>
              </a:lnSpc>
              <a:buFont typeface="Arial MT"/>
              <a:buChar char="•"/>
              <a:tabLst>
                <a:tab pos="304165" algn="l"/>
              </a:tabLst>
            </a:pPr>
            <a:r>
              <a:rPr sz="2000" spc="-10" dirty="0">
                <a:latin typeface="Calibri"/>
                <a:cs typeface="Calibri"/>
              </a:rPr>
              <a:t>Therefore,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order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obtain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accurate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estimation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R="324485" algn="ctr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duration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effect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relevant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parameters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taken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account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intermediate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COCOMO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recognizes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fact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refines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initial </a:t>
            </a:r>
            <a:r>
              <a:rPr sz="2000" dirty="0">
                <a:latin typeface="Calibri"/>
                <a:cs typeface="Calibri"/>
              </a:rPr>
              <a:t>estimate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obtained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COCOMO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15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cost </a:t>
            </a:r>
            <a:r>
              <a:rPr sz="2000" b="1" dirty="0">
                <a:latin typeface="Calibri"/>
                <a:cs typeface="Calibri"/>
              </a:rPr>
              <a:t>drivers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(multipliers)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various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attributes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229870" algn="ctr">
              <a:lnSpc>
                <a:spcPct val="100000"/>
              </a:lnSpc>
              <a:spcBef>
                <a:spcPts val="1335"/>
              </a:spcBef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drivers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classified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 marL="229235" algn="ctr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items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187" y="5890576"/>
            <a:ext cx="12776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1.Computer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9475" y="5892165"/>
            <a:ext cx="10496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2.Product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5525" y="5866764"/>
            <a:ext cx="12744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3.Personnel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4436" y="5839777"/>
            <a:ext cx="3070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4.Development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Environment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1876" y="1493456"/>
            <a:ext cx="6295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Complete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COCOMO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Model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Cont.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9084" y="2075815"/>
            <a:ext cx="8927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155575" indent="-3048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shortcoming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basic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intermediate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COCOMO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consider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single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homogeneous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entity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large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made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several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smaller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sub-</a:t>
            </a:r>
            <a:r>
              <a:rPr sz="2000" b="1" spc="-1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sub-</a:t>
            </a:r>
            <a:r>
              <a:rPr sz="2000" b="1" dirty="0">
                <a:latin typeface="Calibri"/>
                <a:cs typeface="Calibri"/>
              </a:rPr>
              <a:t>systems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widely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characteristics</a:t>
            </a:r>
            <a:endParaRPr sz="2000">
              <a:latin typeface="Calibri"/>
              <a:cs typeface="Calibri"/>
            </a:endParaRPr>
          </a:p>
          <a:p>
            <a:pPr marL="316865" marR="5080" indent="-304800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complete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COCOMO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considers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characteristics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subsystems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the </a:t>
            </a: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individual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subsystems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cost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subsystem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estimated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separately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buChar char="•"/>
              <a:tabLst>
                <a:tab pos="316865" algn="l"/>
              </a:tabLst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approach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reduces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margin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error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spc="-10" dirty="0">
                <a:latin typeface="Arial"/>
                <a:cs typeface="Arial"/>
              </a:rPr>
              <a:t>estimate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024" y="1494471"/>
            <a:ext cx="4723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Project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Scheduling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&amp;</a:t>
            </a:r>
            <a:r>
              <a:rPr sz="3000" b="1" spc="-4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Tracking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7825" y="2147253"/>
            <a:ext cx="2702560" cy="26828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10" dirty="0">
                <a:latin typeface="Calibri"/>
                <a:cs typeface="Calibri"/>
              </a:rPr>
              <a:t>Scheduling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Principles</a:t>
            </a:r>
            <a:endParaRPr sz="2000">
              <a:latin typeface="Calibri"/>
              <a:cs typeface="Calibri"/>
            </a:endParaRPr>
          </a:p>
          <a:p>
            <a:pPr marL="354965" indent="-3041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Compartmentalization</a:t>
            </a:r>
            <a:endParaRPr sz="2000">
              <a:latin typeface="Calibri"/>
              <a:cs typeface="Calibri"/>
            </a:endParaRPr>
          </a:p>
          <a:p>
            <a:pPr marL="354965" indent="-3041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Interdependency</a:t>
            </a:r>
            <a:endParaRPr sz="2000">
              <a:latin typeface="Calibri"/>
              <a:cs typeface="Calibri"/>
            </a:endParaRPr>
          </a:p>
          <a:p>
            <a:pPr marL="354965" indent="-3041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Time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Allocation</a:t>
            </a:r>
            <a:endParaRPr sz="2000">
              <a:latin typeface="Calibri"/>
              <a:cs typeface="Calibri"/>
            </a:endParaRPr>
          </a:p>
          <a:p>
            <a:pPr marL="354965" indent="-3041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Validation</a:t>
            </a:r>
            <a:endParaRPr sz="2000">
              <a:latin typeface="Calibri"/>
              <a:cs typeface="Calibri"/>
            </a:endParaRPr>
          </a:p>
          <a:p>
            <a:pPr marL="354965" indent="-3041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Define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Responsibilities</a:t>
            </a:r>
            <a:endParaRPr sz="2000">
              <a:latin typeface="Calibri"/>
              <a:cs typeface="Calibri"/>
            </a:endParaRPr>
          </a:p>
          <a:p>
            <a:pPr marL="354965" indent="-3041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Define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</a:t>
            </a:r>
            <a:endParaRPr sz="2000">
              <a:latin typeface="Calibri"/>
              <a:cs typeface="Calibri"/>
            </a:endParaRPr>
          </a:p>
          <a:p>
            <a:pPr marL="354965" indent="-3041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Define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Milestones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25752" y="1493456"/>
            <a:ext cx="3088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Effort</a:t>
            </a:r>
            <a:r>
              <a:rPr b="1" spc="-1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Distribution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0975" y="2075815"/>
            <a:ext cx="811022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General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guideline: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40-20-</a:t>
            </a:r>
            <a:r>
              <a:rPr sz="2000" b="1" dirty="0">
                <a:latin typeface="Calibri"/>
                <a:cs typeface="Calibri"/>
              </a:rPr>
              <a:t>40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rule</a:t>
            </a:r>
            <a:endParaRPr sz="2000">
              <a:latin typeface="Calibri"/>
              <a:cs typeface="Calibri"/>
            </a:endParaRPr>
          </a:p>
          <a:p>
            <a:pPr marL="469900" marR="11303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40%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tasks </a:t>
            </a:r>
            <a:r>
              <a:rPr sz="2000" b="1" dirty="0">
                <a:latin typeface="Calibri"/>
                <a:cs typeface="Calibri"/>
              </a:rPr>
              <a:t>20%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programming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40%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effort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testing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Although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organizations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encounter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types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67995" indent="-200025">
              <a:lnSpc>
                <a:spcPct val="100000"/>
              </a:lnSpc>
              <a:buSzPct val="95000"/>
              <a:buAutoNum type="arabicPeriod"/>
              <a:tabLst>
                <a:tab pos="467995" algn="l"/>
              </a:tabLst>
            </a:pPr>
            <a:r>
              <a:rPr sz="2000" b="1" dirty="0">
                <a:latin typeface="Calibri"/>
                <a:cs typeface="Calibri"/>
              </a:rPr>
              <a:t>Concept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467995" indent="-200025">
              <a:lnSpc>
                <a:spcPct val="100000"/>
              </a:lnSpc>
              <a:buSzPct val="95000"/>
              <a:buAutoNum type="arabicPeriod"/>
              <a:tabLst>
                <a:tab pos="467995" algn="l"/>
              </a:tabLst>
            </a:pPr>
            <a:r>
              <a:rPr sz="2000" b="1" dirty="0">
                <a:latin typeface="Calibri"/>
                <a:cs typeface="Calibri"/>
              </a:rPr>
              <a:t>New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Application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467995" indent="-200025">
              <a:lnSpc>
                <a:spcPct val="100000"/>
              </a:lnSpc>
              <a:buSzPct val="95000"/>
              <a:buAutoNum type="arabicPeriod"/>
              <a:tabLst>
                <a:tab pos="467995" algn="l"/>
              </a:tabLst>
            </a:pPr>
            <a:r>
              <a:rPr sz="2000" b="1" dirty="0">
                <a:latin typeface="Calibri"/>
                <a:cs typeface="Calibri"/>
              </a:rPr>
              <a:t>Application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Enhancement</a:t>
            </a:r>
            <a:endParaRPr sz="2000">
              <a:latin typeface="Calibri"/>
              <a:cs typeface="Calibri"/>
            </a:endParaRPr>
          </a:p>
          <a:p>
            <a:pPr marL="467995" indent="-200025">
              <a:lnSpc>
                <a:spcPct val="100000"/>
              </a:lnSpc>
              <a:buSzPct val="95000"/>
              <a:buAutoNum type="arabicPeriod"/>
              <a:tabLst>
                <a:tab pos="467995" algn="l"/>
              </a:tabLst>
            </a:pPr>
            <a:r>
              <a:rPr sz="2000" b="1" dirty="0">
                <a:latin typeface="Calibri"/>
                <a:cs typeface="Calibri"/>
              </a:rPr>
              <a:t>Application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Maintenance</a:t>
            </a:r>
            <a:endParaRPr sz="2000">
              <a:latin typeface="Calibri"/>
              <a:cs typeface="Calibri"/>
            </a:endParaRPr>
          </a:p>
          <a:p>
            <a:pPr marL="467995" indent="-200025">
              <a:lnSpc>
                <a:spcPct val="100000"/>
              </a:lnSpc>
              <a:buSzPct val="95000"/>
              <a:buAutoNum type="arabicPeriod"/>
              <a:tabLst>
                <a:tab pos="467995" algn="l"/>
              </a:tabLst>
            </a:pPr>
            <a:r>
              <a:rPr sz="2000" b="1" spc="-10" dirty="0">
                <a:latin typeface="Calibri"/>
                <a:cs typeface="Calibri"/>
              </a:rPr>
              <a:t>Reengineering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8475" y="290036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1666" y="1493456"/>
            <a:ext cx="3438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Scheduling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methods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3850" y="2150426"/>
            <a:ext cx="8689975" cy="37814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988694" indent="-52641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988694" algn="l"/>
              </a:tabLst>
            </a:pPr>
            <a:r>
              <a:rPr sz="2000" b="1" dirty="0">
                <a:latin typeface="Calibri"/>
                <a:cs typeface="Calibri"/>
              </a:rPr>
              <a:t>Program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Evaluation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Review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Technique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b="1" spc="-10" dirty="0">
                <a:latin typeface="Calibri"/>
                <a:cs typeface="Calibri"/>
              </a:rPr>
              <a:t>PERT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988694" indent="-52641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988694" algn="l"/>
              </a:tabLst>
            </a:pPr>
            <a:r>
              <a:rPr sz="2000" b="1" dirty="0">
                <a:latin typeface="Calibri"/>
                <a:cs typeface="Calibri"/>
              </a:rPr>
              <a:t>Critical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Path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Method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</a:t>
            </a:r>
            <a:r>
              <a:rPr sz="2000" b="1" spc="-20" dirty="0">
                <a:latin typeface="Calibri"/>
                <a:cs typeface="Calibri"/>
              </a:rPr>
              <a:t>CPM</a:t>
            </a:r>
            <a:r>
              <a:rPr sz="2000" spc="-2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2000" dirty="0">
                <a:latin typeface="Calibri"/>
                <a:cs typeface="Calibri"/>
              </a:rPr>
              <a:t>Both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CPM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quantitative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tools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50000"/>
              </a:lnSpc>
            </a:pPr>
            <a:r>
              <a:rPr sz="2000" b="1" spc="-10" dirty="0">
                <a:latin typeface="Calibri"/>
                <a:cs typeface="Calibri"/>
              </a:rPr>
              <a:t>Determine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critical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path</a:t>
            </a:r>
            <a:r>
              <a:rPr sz="2000" spc="-10" dirty="0">
                <a:latin typeface="Calibri"/>
                <a:cs typeface="Calibri"/>
              </a:rPr>
              <a:t>—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469900" marR="992505">
              <a:lnSpc>
                <a:spcPct val="150000"/>
              </a:lnSpc>
            </a:pPr>
            <a:r>
              <a:rPr sz="2000" b="1" dirty="0">
                <a:latin typeface="Calibri"/>
                <a:cs typeface="Calibri"/>
              </a:rPr>
              <a:t>Establish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“most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likely”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estimates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individual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applying statistical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alibri"/>
                <a:cs typeface="Calibri"/>
              </a:rPr>
              <a:t>Calculate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“boundary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times”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“time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window”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particular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task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85355" y="1696656"/>
            <a:ext cx="6169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F1F1F1"/>
                </a:solidFill>
                <a:latin typeface="Calibri"/>
                <a:cs typeface="Calibri"/>
              </a:rPr>
              <a:t>W</a:t>
            </a:r>
            <a:r>
              <a:rPr sz="3150" b="1" baseline="31746" dirty="0">
                <a:solidFill>
                  <a:srgbClr val="F1F1F1"/>
                </a:solidFill>
                <a:latin typeface="Calibri"/>
                <a:cs typeface="Calibri"/>
              </a:rPr>
              <a:t>5</a:t>
            </a:r>
            <a:r>
              <a:rPr sz="3200" b="1" dirty="0">
                <a:solidFill>
                  <a:srgbClr val="F1F1F1"/>
                </a:solidFill>
                <a:latin typeface="Calibri"/>
                <a:cs typeface="Calibri"/>
              </a:rPr>
              <a:t>HH</a:t>
            </a:r>
            <a:r>
              <a:rPr sz="3200" b="1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1F1F1"/>
                </a:solidFill>
                <a:latin typeface="Calibri"/>
                <a:cs typeface="Calibri"/>
              </a:rPr>
              <a:t>of</a:t>
            </a:r>
            <a:r>
              <a:rPr sz="3200" b="1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1F1F1"/>
                </a:solidFill>
                <a:latin typeface="Calibri"/>
                <a:cs typeface="Calibri"/>
              </a:rPr>
              <a:t>Project</a:t>
            </a:r>
            <a:r>
              <a:rPr sz="3200" b="1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1F1F1"/>
                </a:solidFill>
                <a:latin typeface="Calibri"/>
                <a:cs typeface="Calibri"/>
              </a:rPr>
              <a:t>Management</a:t>
            </a:r>
            <a:r>
              <a:rPr sz="3200" b="1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1F1F1"/>
                </a:solidFill>
                <a:latin typeface="Calibri"/>
                <a:cs typeface="Calibri"/>
              </a:rPr>
              <a:t>Cont.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650" y="5327650"/>
            <a:ext cx="8553450" cy="1314450"/>
            <a:chOff x="374650" y="5327650"/>
            <a:chExt cx="8553450" cy="13144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8500" y="6032500"/>
              <a:ext cx="609599" cy="6095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0999" y="5333999"/>
              <a:ext cx="5638800" cy="838200"/>
            </a:xfrm>
            <a:custGeom>
              <a:avLst/>
              <a:gdLst/>
              <a:ahLst/>
              <a:cxnLst/>
              <a:rect l="l" t="t" r="r" b="b"/>
              <a:pathLst>
                <a:path w="5638800" h="838200">
                  <a:moveTo>
                    <a:pt x="5499099" y="838199"/>
                  </a:moveTo>
                  <a:lnTo>
                    <a:pt x="139699" y="838199"/>
                  </a:lnTo>
                  <a:lnTo>
                    <a:pt x="95543" y="831078"/>
                  </a:lnTo>
                  <a:lnTo>
                    <a:pt x="57194" y="811246"/>
                  </a:lnTo>
                  <a:lnTo>
                    <a:pt x="26953" y="781005"/>
                  </a:lnTo>
                  <a:lnTo>
                    <a:pt x="7121" y="742656"/>
                  </a:lnTo>
                  <a:lnTo>
                    <a:pt x="0" y="698499"/>
                  </a:lnTo>
                  <a:lnTo>
                    <a:pt x="0" y="139699"/>
                  </a:lnTo>
                  <a:lnTo>
                    <a:pt x="7121" y="95543"/>
                  </a:lnTo>
                  <a:lnTo>
                    <a:pt x="26953" y="57194"/>
                  </a:lnTo>
                  <a:lnTo>
                    <a:pt x="57194" y="26953"/>
                  </a:lnTo>
                  <a:lnTo>
                    <a:pt x="95543" y="7121"/>
                  </a:lnTo>
                  <a:lnTo>
                    <a:pt x="139699" y="0"/>
                  </a:lnTo>
                  <a:lnTo>
                    <a:pt x="5499099" y="0"/>
                  </a:lnTo>
                  <a:lnTo>
                    <a:pt x="5552560" y="10633"/>
                  </a:lnTo>
                  <a:lnTo>
                    <a:pt x="5597882" y="40917"/>
                  </a:lnTo>
                  <a:lnTo>
                    <a:pt x="5628165" y="86239"/>
                  </a:lnTo>
                  <a:lnTo>
                    <a:pt x="5638799" y="139699"/>
                  </a:lnTo>
                  <a:lnTo>
                    <a:pt x="4439314" y="301458"/>
                  </a:lnTo>
                  <a:lnTo>
                    <a:pt x="5638799" y="349249"/>
                  </a:lnTo>
                  <a:lnTo>
                    <a:pt x="5638799" y="698499"/>
                  </a:lnTo>
                  <a:lnTo>
                    <a:pt x="5631677" y="742656"/>
                  </a:lnTo>
                  <a:lnTo>
                    <a:pt x="5611845" y="781005"/>
                  </a:lnTo>
                  <a:lnTo>
                    <a:pt x="5581604" y="811246"/>
                  </a:lnTo>
                  <a:lnTo>
                    <a:pt x="5543255" y="831078"/>
                  </a:lnTo>
                  <a:lnTo>
                    <a:pt x="5499099" y="838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" y="5334000"/>
              <a:ext cx="5638800" cy="838200"/>
            </a:xfrm>
            <a:custGeom>
              <a:avLst/>
              <a:gdLst/>
              <a:ahLst/>
              <a:cxnLst/>
              <a:rect l="l" t="t" r="r" b="b"/>
              <a:pathLst>
                <a:path w="5638800" h="838200">
                  <a:moveTo>
                    <a:pt x="0" y="139699"/>
                  </a:moveTo>
                  <a:lnTo>
                    <a:pt x="7121" y="95543"/>
                  </a:lnTo>
                  <a:lnTo>
                    <a:pt x="26953" y="57194"/>
                  </a:lnTo>
                  <a:lnTo>
                    <a:pt x="57194" y="26953"/>
                  </a:lnTo>
                  <a:lnTo>
                    <a:pt x="95543" y="7121"/>
                  </a:lnTo>
                  <a:lnTo>
                    <a:pt x="139699" y="0"/>
                  </a:lnTo>
                  <a:lnTo>
                    <a:pt x="3289299" y="0"/>
                  </a:lnTo>
                  <a:lnTo>
                    <a:pt x="4698999" y="0"/>
                  </a:lnTo>
                  <a:lnTo>
                    <a:pt x="5499099" y="0"/>
                  </a:lnTo>
                  <a:lnTo>
                    <a:pt x="5526481" y="2709"/>
                  </a:lnTo>
                  <a:lnTo>
                    <a:pt x="5576605" y="23471"/>
                  </a:lnTo>
                  <a:lnTo>
                    <a:pt x="5615328" y="62194"/>
                  </a:lnTo>
                  <a:lnTo>
                    <a:pt x="5636090" y="112318"/>
                  </a:lnTo>
                  <a:lnTo>
                    <a:pt x="5638799" y="139699"/>
                  </a:lnTo>
                  <a:lnTo>
                    <a:pt x="4439314" y="301458"/>
                  </a:lnTo>
                  <a:lnTo>
                    <a:pt x="5638799" y="349249"/>
                  </a:lnTo>
                  <a:lnTo>
                    <a:pt x="5638799" y="698499"/>
                  </a:lnTo>
                  <a:lnTo>
                    <a:pt x="5631677" y="742656"/>
                  </a:lnTo>
                  <a:lnTo>
                    <a:pt x="5611846" y="781005"/>
                  </a:lnTo>
                  <a:lnTo>
                    <a:pt x="5581605" y="811246"/>
                  </a:lnTo>
                  <a:lnTo>
                    <a:pt x="5543256" y="831078"/>
                  </a:lnTo>
                  <a:lnTo>
                    <a:pt x="5499099" y="838199"/>
                  </a:lnTo>
                  <a:lnTo>
                    <a:pt x="4698999" y="838199"/>
                  </a:lnTo>
                  <a:lnTo>
                    <a:pt x="3289299" y="838199"/>
                  </a:lnTo>
                  <a:lnTo>
                    <a:pt x="139699" y="838199"/>
                  </a:lnTo>
                  <a:lnTo>
                    <a:pt x="95543" y="831078"/>
                  </a:lnTo>
                  <a:lnTo>
                    <a:pt x="57194" y="811246"/>
                  </a:lnTo>
                  <a:lnTo>
                    <a:pt x="26953" y="781005"/>
                  </a:lnTo>
                  <a:lnTo>
                    <a:pt x="7121" y="742656"/>
                  </a:lnTo>
                  <a:lnTo>
                    <a:pt x="0" y="698499"/>
                  </a:lnTo>
                  <a:lnTo>
                    <a:pt x="0" y="349249"/>
                  </a:lnTo>
                  <a:lnTo>
                    <a:pt x="0" y="139699"/>
                  </a:lnTo>
                  <a:close/>
                </a:path>
              </a:pathLst>
            </a:custGeom>
            <a:ln w="126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2886" y="2256790"/>
            <a:ext cx="6955790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Who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responsible?</a:t>
            </a:r>
            <a:endParaRPr sz="20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Role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responsibility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b="1" dirty="0">
                <a:latin typeface="Calibri"/>
                <a:cs typeface="Calibri"/>
              </a:rPr>
              <a:t>Where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they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organizationally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located?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Customer,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stakeholders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responsibility</a:t>
            </a:r>
            <a:endParaRPr sz="20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1075"/>
              </a:spcBef>
            </a:pP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job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done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technically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managerially?</a:t>
            </a:r>
            <a:endParaRPr sz="20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Management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technical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strategy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400" y="4527930"/>
            <a:ext cx="372999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How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much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each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resource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needed?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Develop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estimation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7500" y="4556125"/>
            <a:ext cx="827405" cy="400050"/>
          </a:xfrm>
          <a:prstGeom prst="rect">
            <a:avLst/>
          </a:prstGeom>
          <a:solidFill>
            <a:srgbClr val="C0504D"/>
          </a:solidFill>
          <a:ln w="25399">
            <a:solidFill>
              <a:srgbClr val="8C3736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0"/>
              </a:spcBef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950" b="1" spc="-30" baseline="3205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HH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038" y="5425439"/>
            <a:ext cx="51269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2435" marR="5080" indent="-169037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regardless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size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112"/>
            <a:ext cx="9144000" cy="6847205"/>
            <a:chOff x="0" y="11112"/>
            <a:chExt cx="9144000" cy="6847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75" y="11112"/>
              <a:ext cx="9090024" cy="68468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7285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Project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Schedule</a:t>
            </a:r>
            <a:r>
              <a:rPr b="1" spc="-3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Tracking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7034" y="2293301"/>
            <a:ext cx="881824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Several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track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schedule: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Conducting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periodic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status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meeting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"/>
              <a:buChar char="•"/>
              <a:tabLst>
                <a:tab pos="774065" algn="l"/>
              </a:tabLst>
            </a:pPr>
            <a:r>
              <a:rPr sz="2000" b="1" dirty="0">
                <a:latin typeface="Calibri"/>
                <a:cs typeface="Calibri"/>
              </a:rPr>
              <a:t>Evaluating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review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results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"/>
              <a:buChar char="•"/>
              <a:tabLst>
                <a:tab pos="774065" algn="l"/>
              </a:tabLst>
            </a:pPr>
            <a:r>
              <a:rPr sz="2000" b="1" spc="-10" dirty="0">
                <a:latin typeface="Calibri"/>
                <a:cs typeface="Calibri"/>
              </a:rPr>
              <a:t>Determine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milestones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accomplished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"/>
              <a:buChar char="•"/>
              <a:tabLst>
                <a:tab pos="774065" algn="l"/>
              </a:tabLst>
            </a:pPr>
            <a:r>
              <a:rPr sz="2000" b="1" dirty="0">
                <a:latin typeface="Calibri"/>
                <a:cs typeface="Calibri"/>
              </a:rPr>
              <a:t>Compare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actual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start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planned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start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task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Informal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meeting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practitioners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earned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value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assess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progress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quantitatively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manager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control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schedule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aspects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Staffing,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Problems,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Reviews,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Budget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112"/>
            <a:ext cx="9144000" cy="6847205"/>
            <a:chOff x="0" y="11112"/>
            <a:chExt cx="9144000" cy="68472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75" y="11112"/>
              <a:ext cx="9090024" cy="68468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8866" y="1493456"/>
            <a:ext cx="474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Risk</a:t>
            </a:r>
            <a:r>
              <a:rPr spc="-65" dirty="0"/>
              <a:t> </a:t>
            </a: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Management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95325" y="4989512"/>
            <a:ext cx="1438275" cy="400050"/>
          </a:xfrm>
          <a:prstGeom prst="rect">
            <a:avLst/>
          </a:prstGeom>
          <a:ln w="9524">
            <a:solidFill>
              <a:srgbClr val="D9D9D9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19"/>
              </a:spcBef>
            </a:pPr>
            <a:r>
              <a:rPr sz="2000" b="1" spc="-10" dirty="0">
                <a:latin typeface="Calibri"/>
                <a:cs typeface="Calibri"/>
              </a:rPr>
              <a:t>Uncertainty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53275" y="4992687"/>
            <a:ext cx="657225" cy="415925"/>
          </a:xfrm>
          <a:custGeom>
            <a:avLst/>
            <a:gdLst/>
            <a:ahLst/>
            <a:cxnLst/>
            <a:rect l="l" t="t" r="r" b="b"/>
            <a:pathLst>
              <a:path w="657225" h="415925">
                <a:moveTo>
                  <a:pt x="0" y="0"/>
                </a:moveTo>
                <a:lnTo>
                  <a:pt x="657224" y="0"/>
                </a:lnTo>
                <a:lnTo>
                  <a:pt x="657224" y="415924"/>
                </a:lnTo>
                <a:lnTo>
                  <a:pt x="0" y="415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26300" y="5007926"/>
            <a:ext cx="471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Calibri"/>
                <a:cs typeface="Calibri"/>
              </a:rPr>
              <a:t>Loss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20937" y="4825048"/>
            <a:ext cx="6824980" cy="1849120"/>
            <a:chOff x="2120937" y="4825048"/>
            <a:chExt cx="6824980" cy="18491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0937" y="4825048"/>
              <a:ext cx="2357400" cy="4287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97136" y="4921248"/>
              <a:ext cx="2205355" cy="124460"/>
            </a:xfrm>
            <a:custGeom>
              <a:avLst/>
              <a:gdLst/>
              <a:ahLst/>
              <a:cxnLst/>
              <a:rect l="l" t="t" r="r" b="b"/>
              <a:pathLst>
                <a:path w="2205354" h="124460">
                  <a:moveTo>
                    <a:pt x="2204999" y="0"/>
                  </a:moveTo>
                  <a:lnTo>
                    <a:pt x="0" y="0"/>
                  </a:lnTo>
                  <a:lnTo>
                    <a:pt x="0" y="1238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2482" y="5032448"/>
              <a:ext cx="109308" cy="1406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5937" y="4865049"/>
              <a:ext cx="2903400" cy="4317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02137" y="4921249"/>
              <a:ext cx="2751455" cy="127000"/>
            </a:xfrm>
            <a:custGeom>
              <a:avLst/>
              <a:gdLst/>
              <a:ahLst/>
              <a:cxnLst/>
              <a:rect l="l" t="t" r="r" b="b"/>
              <a:pathLst>
                <a:path w="2751454" h="127000">
                  <a:moveTo>
                    <a:pt x="0" y="0"/>
                  </a:moveTo>
                  <a:lnTo>
                    <a:pt x="2750999" y="0"/>
                  </a:lnTo>
                  <a:lnTo>
                    <a:pt x="2750999" y="1268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8483" y="5035449"/>
              <a:ext cx="109307" cy="1406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10199" y="5678486"/>
              <a:ext cx="3530600" cy="990600"/>
            </a:xfrm>
            <a:custGeom>
              <a:avLst/>
              <a:gdLst/>
              <a:ahLst/>
              <a:cxnLst/>
              <a:rect l="l" t="t" r="r" b="b"/>
              <a:pathLst>
                <a:path w="3530600" h="990600">
                  <a:moveTo>
                    <a:pt x="3365499" y="990599"/>
                  </a:moveTo>
                  <a:lnTo>
                    <a:pt x="165099" y="990599"/>
                  </a:lnTo>
                  <a:lnTo>
                    <a:pt x="121209" y="984702"/>
                  </a:lnTo>
                  <a:lnTo>
                    <a:pt x="81770" y="968058"/>
                  </a:lnTo>
                  <a:lnTo>
                    <a:pt x="48356" y="942243"/>
                  </a:lnTo>
                  <a:lnTo>
                    <a:pt x="22541" y="908829"/>
                  </a:lnTo>
                  <a:lnTo>
                    <a:pt x="5897" y="869390"/>
                  </a:lnTo>
                  <a:lnTo>
                    <a:pt x="0" y="825499"/>
                  </a:lnTo>
                  <a:lnTo>
                    <a:pt x="0" y="165099"/>
                  </a:lnTo>
                  <a:lnTo>
                    <a:pt x="5897" y="121209"/>
                  </a:lnTo>
                  <a:lnTo>
                    <a:pt x="22541" y="81770"/>
                  </a:lnTo>
                  <a:lnTo>
                    <a:pt x="48356" y="48356"/>
                  </a:lnTo>
                  <a:lnTo>
                    <a:pt x="81770" y="22540"/>
                  </a:lnTo>
                  <a:lnTo>
                    <a:pt x="121209" y="5897"/>
                  </a:lnTo>
                  <a:lnTo>
                    <a:pt x="165099" y="0"/>
                  </a:lnTo>
                  <a:lnTo>
                    <a:pt x="3365499" y="0"/>
                  </a:lnTo>
                  <a:lnTo>
                    <a:pt x="3428681" y="12567"/>
                  </a:lnTo>
                  <a:lnTo>
                    <a:pt x="3482242" y="48356"/>
                  </a:lnTo>
                  <a:lnTo>
                    <a:pt x="3518032" y="101918"/>
                  </a:lnTo>
                  <a:lnTo>
                    <a:pt x="3530599" y="165099"/>
                  </a:lnTo>
                  <a:lnTo>
                    <a:pt x="2208743" y="441222"/>
                  </a:lnTo>
                  <a:lnTo>
                    <a:pt x="3530599" y="441222"/>
                  </a:lnTo>
                  <a:lnTo>
                    <a:pt x="3530599" y="825499"/>
                  </a:lnTo>
                  <a:lnTo>
                    <a:pt x="3524702" y="869390"/>
                  </a:lnTo>
                  <a:lnTo>
                    <a:pt x="3508058" y="908829"/>
                  </a:lnTo>
                  <a:lnTo>
                    <a:pt x="3482243" y="942243"/>
                  </a:lnTo>
                  <a:lnTo>
                    <a:pt x="3448829" y="968058"/>
                  </a:lnTo>
                  <a:lnTo>
                    <a:pt x="3409390" y="984702"/>
                  </a:lnTo>
                  <a:lnTo>
                    <a:pt x="3365499" y="990599"/>
                  </a:lnTo>
                  <a:close/>
                </a:path>
                <a:path w="3530600" h="990600">
                  <a:moveTo>
                    <a:pt x="3530599" y="441222"/>
                  </a:moveTo>
                  <a:lnTo>
                    <a:pt x="2208743" y="441222"/>
                  </a:lnTo>
                  <a:lnTo>
                    <a:pt x="3530599" y="412749"/>
                  </a:lnTo>
                  <a:lnTo>
                    <a:pt x="3530599" y="441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0199" y="5678487"/>
              <a:ext cx="3530600" cy="990600"/>
            </a:xfrm>
            <a:custGeom>
              <a:avLst/>
              <a:gdLst/>
              <a:ahLst/>
              <a:cxnLst/>
              <a:rect l="l" t="t" r="r" b="b"/>
              <a:pathLst>
                <a:path w="3530600" h="990600">
                  <a:moveTo>
                    <a:pt x="0" y="165099"/>
                  </a:moveTo>
                  <a:lnTo>
                    <a:pt x="5897" y="121209"/>
                  </a:lnTo>
                  <a:lnTo>
                    <a:pt x="22541" y="81770"/>
                  </a:lnTo>
                  <a:lnTo>
                    <a:pt x="48356" y="48356"/>
                  </a:lnTo>
                  <a:lnTo>
                    <a:pt x="81770" y="22540"/>
                  </a:lnTo>
                  <a:lnTo>
                    <a:pt x="121209" y="5897"/>
                  </a:lnTo>
                  <a:lnTo>
                    <a:pt x="165099" y="0"/>
                  </a:lnTo>
                  <a:lnTo>
                    <a:pt x="2059516" y="0"/>
                  </a:lnTo>
                  <a:lnTo>
                    <a:pt x="2942166" y="0"/>
                  </a:lnTo>
                  <a:lnTo>
                    <a:pt x="3365499" y="0"/>
                  </a:lnTo>
                  <a:lnTo>
                    <a:pt x="3397859" y="3201"/>
                  </a:lnTo>
                  <a:lnTo>
                    <a:pt x="3457097" y="27738"/>
                  </a:lnTo>
                  <a:lnTo>
                    <a:pt x="3502861" y="73502"/>
                  </a:lnTo>
                  <a:lnTo>
                    <a:pt x="3527398" y="132740"/>
                  </a:lnTo>
                  <a:lnTo>
                    <a:pt x="3530599" y="165099"/>
                  </a:lnTo>
                  <a:lnTo>
                    <a:pt x="2208743" y="441222"/>
                  </a:lnTo>
                  <a:lnTo>
                    <a:pt x="3530599" y="412749"/>
                  </a:lnTo>
                  <a:lnTo>
                    <a:pt x="3530599" y="825499"/>
                  </a:lnTo>
                  <a:lnTo>
                    <a:pt x="3524702" y="869390"/>
                  </a:lnTo>
                  <a:lnTo>
                    <a:pt x="3508058" y="908829"/>
                  </a:lnTo>
                  <a:lnTo>
                    <a:pt x="3482243" y="942243"/>
                  </a:lnTo>
                  <a:lnTo>
                    <a:pt x="3448829" y="968058"/>
                  </a:lnTo>
                  <a:lnTo>
                    <a:pt x="3409390" y="984702"/>
                  </a:lnTo>
                  <a:lnTo>
                    <a:pt x="3365499" y="990599"/>
                  </a:lnTo>
                  <a:lnTo>
                    <a:pt x="2942166" y="990599"/>
                  </a:lnTo>
                  <a:lnTo>
                    <a:pt x="2059516" y="990599"/>
                  </a:lnTo>
                  <a:lnTo>
                    <a:pt x="165099" y="990599"/>
                  </a:lnTo>
                  <a:lnTo>
                    <a:pt x="121209" y="984702"/>
                  </a:lnTo>
                  <a:lnTo>
                    <a:pt x="81770" y="968058"/>
                  </a:lnTo>
                  <a:lnTo>
                    <a:pt x="48356" y="942243"/>
                  </a:lnTo>
                  <a:lnTo>
                    <a:pt x="22541" y="908829"/>
                  </a:lnTo>
                  <a:lnTo>
                    <a:pt x="5897" y="869390"/>
                  </a:lnTo>
                  <a:lnTo>
                    <a:pt x="0" y="825499"/>
                  </a:lnTo>
                  <a:lnTo>
                    <a:pt x="0" y="412749"/>
                  </a:lnTo>
                  <a:lnTo>
                    <a:pt x="0" y="165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33506" y="5693726"/>
            <a:ext cx="3081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reality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unwanted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consequences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losses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5737" y="5673724"/>
            <a:ext cx="3670300" cy="1000125"/>
            <a:chOff x="185737" y="5673724"/>
            <a:chExt cx="3670300" cy="1000125"/>
          </a:xfrm>
        </p:grpSpPr>
        <p:sp>
          <p:nvSpPr>
            <p:cNvPr id="22" name="object 22"/>
            <p:cNvSpPr/>
            <p:nvPr/>
          </p:nvSpPr>
          <p:spPr>
            <a:xfrm>
              <a:off x="190499" y="5678487"/>
              <a:ext cx="3660775" cy="990600"/>
            </a:xfrm>
            <a:custGeom>
              <a:avLst/>
              <a:gdLst/>
              <a:ahLst/>
              <a:cxnLst/>
              <a:rect l="l" t="t" r="r" b="b"/>
              <a:pathLst>
                <a:path w="3660775" h="990600">
                  <a:moveTo>
                    <a:pt x="3495674" y="990599"/>
                  </a:moveTo>
                  <a:lnTo>
                    <a:pt x="165099" y="990599"/>
                  </a:lnTo>
                  <a:lnTo>
                    <a:pt x="121209" y="984702"/>
                  </a:lnTo>
                  <a:lnTo>
                    <a:pt x="81770" y="968058"/>
                  </a:lnTo>
                  <a:lnTo>
                    <a:pt x="48356" y="942243"/>
                  </a:lnTo>
                  <a:lnTo>
                    <a:pt x="22540" y="908829"/>
                  </a:lnTo>
                  <a:lnTo>
                    <a:pt x="5897" y="869390"/>
                  </a:lnTo>
                  <a:lnTo>
                    <a:pt x="0" y="825499"/>
                  </a:lnTo>
                  <a:lnTo>
                    <a:pt x="0" y="165099"/>
                  </a:lnTo>
                  <a:lnTo>
                    <a:pt x="5897" y="121209"/>
                  </a:lnTo>
                  <a:lnTo>
                    <a:pt x="22540" y="81770"/>
                  </a:lnTo>
                  <a:lnTo>
                    <a:pt x="48356" y="48356"/>
                  </a:lnTo>
                  <a:lnTo>
                    <a:pt x="81770" y="22540"/>
                  </a:lnTo>
                  <a:lnTo>
                    <a:pt x="121209" y="5897"/>
                  </a:lnTo>
                  <a:lnTo>
                    <a:pt x="165099" y="0"/>
                  </a:lnTo>
                  <a:lnTo>
                    <a:pt x="3495674" y="0"/>
                  </a:lnTo>
                  <a:lnTo>
                    <a:pt x="3558855" y="12567"/>
                  </a:lnTo>
                  <a:lnTo>
                    <a:pt x="3612418" y="48356"/>
                  </a:lnTo>
                  <a:lnTo>
                    <a:pt x="3648207" y="101918"/>
                  </a:lnTo>
                  <a:lnTo>
                    <a:pt x="3660774" y="165099"/>
                  </a:lnTo>
                  <a:lnTo>
                    <a:pt x="2073206" y="438271"/>
                  </a:lnTo>
                  <a:lnTo>
                    <a:pt x="3660774" y="438271"/>
                  </a:lnTo>
                  <a:lnTo>
                    <a:pt x="3660774" y="825499"/>
                  </a:lnTo>
                  <a:lnTo>
                    <a:pt x="3654877" y="869390"/>
                  </a:lnTo>
                  <a:lnTo>
                    <a:pt x="3638233" y="908829"/>
                  </a:lnTo>
                  <a:lnTo>
                    <a:pt x="3612418" y="942243"/>
                  </a:lnTo>
                  <a:lnTo>
                    <a:pt x="3579004" y="968058"/>
                  </a:lnTo>
                  <a:lnTo>
                    <a:pt x="3539565" y="984702"/>
                  </a:lnTo>
                  <a:lnTo>
                    <a:pt x="3495674" y="990599"/>
                  </a:lnTo>
                  <a:close/>
                </a:path>
                <a:path w="3660775" h="990600">
                  <a:moveTo>
                    <a:pt x="3660774" y="438271"/>
                  </a:moveTo>
                  <a:lnTo>
                    <a:pt x="2073206" y="438271"/>
                  </a:lnTo>
                  <a:lnTo>
                    <a:pt x="3660774" y="412749"/>
                  </a:lnTo>
                  <a:lnTo>
                    <a:pt x="3660774" y="4382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500" y="5678487"/>
              <a:ext cx="3660775" cy="990600"/>
            </a:xfrm>
            <a:custGeom>
              <a:avLst/>
              <a:gdLst/>
              <a:ahLst/>
              <a:cxnLst/>
              <a:rect l="l" t="t" r="r" b="b"/>
              <a:pathLst>
                <a:path w="3660775" h="990600">
                  <a:moveTo>
                    <a:pt x="0" y="165099"/>
                  </a:moveTo>
                  <a:lnTo>
                    <a:pt x="5897" y="121209"/>
                  </a:lnTo>
                  <a:lnTo>
                    <a:pt x="22540" y="81770"/>
                  </a:lnTo>
                  <a:lnTo>
                    <a:pt x="48356" y="48356"/>
                  </a:lnTo>
                  <a:lnTo>
                    <a:pt x="81770" y="22540"/>
                  </a:lnTo>
                  <a:lnTo>
                    <a:pt x="121209" y="5897"/>
                  </a:lnTo>
                  <a:lnTo>
                    <a:pt x="165099" y="0"/>
                  </a:lnTo>
                  <a:lnTo>
                    <a:pt x="2135452" y="0"/>
                  </a:lnTo>
                  <a:lnTo>
                    <a:pt x="3050645" y="0"/>
                  </a:lnTo>
                  <a:lnTo>
                    <a:pt x="3495674" y="0"/>
                  </a:lnTo>
                  <a:lnTo>
                    <a:pt x="3528034" y="3201"/>
                  </a:lnTo>
                  <a:lnTo>
                    <a:pt x="3587272" y="27738"/>
                  </a:lnTo>
                  <a:lnTo>
                    <a:pt x="3633036" y="73502"/>
                  </a:lnTo>
                  <a:lnTo>
                    <a:pt x="3657573" y="132740"/>
                  </a:lnTo>
                  <a:lnTo>
                    <a:pt x="3660774" y="165099"/>
                  </a:lnTo>
                  <a:lnTo>
                    <a:pt x="2073206" y="438271"/>
                  </a:lnTo>
                  <a:lnTo>
                    <a:pt x="3660774" y="412749"/>
                  </a:lnTo>
                  <a:lnTo>
                    <a:pt x="3660774" y="825499"/>
                  </a:lnTo>
                  <a:lnTo>
                    <a:pt x="3654877" y="869390"/>
                  </a:lnTo>
                  <a:lnTo>
                    <a:pt x="3638233" y="908829"/>
                  </a:lnTo>
                  <a:lnTo>
                    <a:pt x="3612418" y="942243"/>
                  </a:lnTo>
                  <a:lnTo>
                    <a:pt x="3579004" y="968058"/>
                  </a:lnTo>
                  <a:lnTo>
                    <a:pt x="3539565" y="984702"/>
                  </a:lnTo>
                  <a:lnTo>
                    <a:pt x="3495674" y="990599"/>
                  </a:lnTo>
                  <a:lnTo>
                    <a:pt x="3050645" y="990599"/>
                  </a:lnTo>
                  <a:lnTo>
                    <a:pt x="2135452" y="990599"/>
                  </a:lnTo>
                  <a:lnTo>
                    <a:pt x="165099" y="990599"/>
                  </a:lnTo>
                  <a:lnTo>
                    <a:pt x="121209" y="984702"/>
                  </a:lnTo>
                  <a:lnTo>
                    <a:pt x="81770" y="968058"/>
                  </a:lnTo>
                  <a:lnTo>
                    <a:pt x="48356" y="942243"/>
                  </a:lnTo>
                  <a:lnTo>
                    <a:pt x="22540" y="908829"/>
                  </a:lnTo>
                  <a:lnTo>
                    <a:pt x="5897" y="869390"/>
                  </a:lnTo>
                  <a:lnTo>
                    <a:pt x="0" y="825499"/>
                  </a:lnTo>
                  <a:lnTo>
                    <a:pt x="0" y="412749"/>
                  </a:lnTo>
                  <a:lnTo>
                    <a:pt x="0" y="165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1881" y="5541326"/>
            <a:ext cx="341693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2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risk</a:t>
            </a:r>
            <a:r>
              <a:rPr sz="2000" spc="25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2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484" dirty="0">
                <a:latin typeface="Calibri"/>
                <a:cs typeface="Calibri"/>
              </a:rPr>
              <a:t>   </a:t>
            </a:r>
            <a:r>
              <a:rPr sz="2000" b="1" dirty="0">
                <a:latin typeface="Calibri"/>
                <a:cs typeface="Calibri"/>
              </a:rPr>
              <a:t>may</a:t>
            </a:r>
            <a:r>
              <a:rPr sz="2000" b="1" spc="250" dirty="0">
                <a:latin typeface="Calibri"/>
                <a:cs typeface="Calibri"/>
              </a:rPr>
              <a:t>  </a:t>
            </a:r>
            <a:r>
              <a:rPr sz="2000" b="1" spc="-25" dirty="0">
                <a:latin typeface="Calibri"/>
                <a:cs typeface="Calibri"/>
              </a:rPr>
              <a:t>not </a:t>
            </a:r>
            <a:r>
              <a:rPr sz="2000" b="1" dirty="0">
                <a:latin typeface="Calibri"/>
                <a:cs typeface="Calibri"/>
              </a:rPr>
              <a:t>happen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100% </a:t>
            </a:r>
            <a:r>
              <a:rPr sz="2000" dirty="0">
                <a:latin typeface="Calibri"/>
                <a:cs typeface="Calibri"/>
              </a:rPr>
              <a:t>risks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(some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called constraints)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633" y="2021840"/>
            <a:ext cx="8050530" cy="2783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marR="5080" indent="-108585">
              <a:lnSpc>
                <a:spcPct val="1448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potential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(probable)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problem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might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happen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might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not </a:t>
            </a:r>
            <a:r>
              <a:rPr sz="2000" b="1" spc="-10" dirty="0">
                <a:latin typeface="Calibri"/>
                <a:cs typeface="Calibri"/>
              </a:rPr>
              <a:t>Conceptual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definition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120014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20014" algn="l"/>
              </a:tabLst>
            </a:pPr>
            <a:r>
              <a:rPr sz="2000" dirty="0">
                <a:latin typeface="Calibri"/>
                <a:cs typeface="Calibri"/>
              </a:rPr>
              <a:t>Risk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concerns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future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happenings</a:t>
            </a:r>
            <a:endParaRPr sz="2000">
              <a:latin typeface="Calibri"/>
              <a:cs typeface="Calibri"/>
            </a:endParaRPr>
          </a:p>
          <a:p>
            <a:pPr marL="120014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20014" algn="l"/>
              </a:tabLst>
            </a:pPr>
            <a:r>
              <a:rPr sz="2000" dirty="0">
                <a:latin typeface="Calibri"/>
                <a:cs typeface="Calibri"/>
              </a:rPr>
              <a:t>Risk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involves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mind,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opinion,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actions,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places,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120014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20014" algn="l"/>
              </a:tabLst>
            </a:pPr>
            <a:r>
              <a:rPr sz="2000" dirty="0">
                <a:latin typeface="Calibri"/>
                <a:cs typeface="Calibri"/>
              </a:rPr>
              <a:t>Risk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involves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choice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uncertainty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choice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entails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2000">
              <a:latin typeface="Calibri"/>
              <a:cs typeface="Calibri"/>
            </a:endParaRPr>
          </a:p>
          <a:p>
            <a:pPr marL="224155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Two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characteristics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784975"/>
            <a:chOff x="0" y="0"/>
            <a:chExt cx="9144000" cy="6784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966199" cy="67849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1670">
              <a:lnSpc>
                <a:spcPct val="100000"/>
              </a:lnSpc>
              <a:spcBef>
                <a:spcPts val="100"/>
              </a:spcBef>
            </a:pPr>
            <a:r>
              <a:rPr dirty="0"/>
              <a:t>Risk</a:t>
            </a:r>
            <a:r>
              <a:rPr spc="-30" dirty="0"/>
              <a:t> </a:t>
            </a:r>
            <a:r>
              <a:rPr spc="-10" dirty="0"/>
              <a:t>Categorization:</a:t>
            </a:r>
            <a:r>
              <a:rPr spc="-25" dirty="0"/>
              <a:t> </a:t>
            </a:r>
            <a:r>
              <a:rPr spc="-30" dirty="0"/>
              <a:t>Approach-</a:t>
            </a:r>
            <a:r>
              <a:rPr spc="-50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8925" y="2294318"/>
            <a:ext cx="3351529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514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risks</a:t>
            </a:r>
            <a:endParaRPr sz="1800">
              <a:latin typeface="Calibri"/>
              <a:cs typeface="Calibri"/>
            </a:endParaRPr>
          </a:p>
          <a:p>
            <a:pPr marL="297815" indent="-25146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spc="-10" dirty="0">
                <a:latin typeface="Calibri"/>
                <a:cs typeface="Calibri"/>
              </a:rPr>
              <a:t>Technical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risks</a:t>
            </a:r>
            <a:endParaRPr sz="1800">
              <a:latin typeface="Calibri"/>
              <a:cs typeface="Calibri"/>
            </a:endParaRPr>
          </a:p>
          <a:p>
            <a:pPr marL="297815" indent="-25146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Business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risks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b="1" spc="-20" dirty="0">
                <a:latin typeface="Calibri"/>
                <a:cs typeface="Calibri"/>
              </a:rPr>
              <a:t>Sub-</a:t>
            </a:r>
            <a:r>
              <a:rPr sz="2000" b="1" spc="-10" dirty="0">
                <a:latin typeface="Calibri"/>
                <a:cs typeface="Calibri"/>
              </a:rPr>
              <a:t>categories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Business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risks</a:t>
            </a:r>
            <a:endParaRPr sz="2000">
              <a:latin typeface="Calibri"/>
              <a:cs typeface="Calibri"/>
            </a:endParaRPr>
          </a:p>
          <a:p>
            <a:pPr marL="297815" indent="-24701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Calibri"/>
                <a:cs typeface="Calibri"/>
              </a:rPr>
              <a:t>Market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297815" indent="-2470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Calibri"/>
                <a:cs typeface="Calibri"/>
              </a:rPr>
              <a:t>Strategic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297815" indent="-2470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Calibri"/>
                <a:cs typeface="Calibri"/>
              </a:rPr>
              <a:t>Sales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297815" indent="-2470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spc="-10" dirty="0">
                <a:latin typeface="Calibri"/>
                <a:cs typeface="Calibri"/>
              </a:rPr>
              <a:t>Management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297815" indent="-2470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Calibri"/>
                <a:cs typeface="Calibri"/>
              </a:rPr>
              <a:t>Budget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6730"/>
            <a:chOff x="0" y="0"/>
            <a:chExt cx="914400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64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1670">
              <a:lnSpc>
                <a:spcPct val="100000"/>
              </a:lnSpc>
              <a:spcBef>
                <a:spcPts val="100"/>
              </a:spcBef>
            </a:pPr>
            <a:r>
              <a:rPr dirty="0"/>
              <a:t>Risk</a:t>
            </a:r>
            <a:r>
              <a:rPr spc="-30" dirty="0"/>
              <a:t> </a:t>
            </a:r>
            <a:r>
              <a:rPr spc="-10" dirty="0"/>
              <a:t>Categorization:</a:t>
            </a:r>
            <a:r>
              <a:rPr spc="-25" dirty="0"/>
              <a:t> </a:t>
            </a:r>
            <a:r>
              <a:rPr spc="-30" dirty="0"/>
              <a:t>Approach-</a:t>
            </a:r>
            <a:r>
              <a:rPr spc="-50" dirty="0"/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9084" y="2256790"/>
            <a:ext cx="844677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indent="-2470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9715" algn="l"/>
              </a:tabLst>
            </a:pPr>
            <a:r>
              <a:rPr sz="2000" b="1" dirty="0">
                <a:latin typeface="Calibri"/>
                <a:cs typeface="Calibri"/>
              </a:rPr>
              <a:t>Known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risks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 MT"/>
              <a:buChar char="•"/>
              <a:tabLst>
                <a:tab pos="716915" algn="l"/>
              </a:tabLst>
            </a:pP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uncovered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after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careful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evaluation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259715" indent="-247015">
              <a:lnSpc>
                <a:spcPct val="100000"/>
              </a:lnSpc>
              <a:buFont typeface="Arial"/>
              <a:buChar char="•"/>
              <a:tabLst>
                <a:tab pos="259715" algn="l"/>
              </a:tabLst>
            </a:pPr>
            <a:r>
              <a:rPr sz="2000" b="1" spc="-10" dirty="0">
                <a:latin typeface="Calibri"/>
                <a:cs typeface="Calibri"/>
              </a:rPr>
              <a:t>Predictable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risks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 MT"/>
              <a:buChar char="•"/>
              <a:tabLst>
                <a:tab pos="716915" algn="l"/>
              </a:tabLst>
            </a:pP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deduced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(draw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conclusion)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past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71691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experience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(Ex.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turnover)</a:t>
            </a:r>
            <a:endParaRPr sz="2000">
              <a:latin typeface="Calibri"/>
              <a:cs typeface="Calibri"/>
            </a:endParaRPr>
          </a:p>
          <a:p>
            <a:pPr marL="259715" indent="-247015">
              <a:lnSpc>
                <a:spcPct val="100000"/>
              </a:lnSpc>
              <a:buFont typeface="Arial"/>
              <a:buChar char="•"/>
              <a:tabLst>
                <a:tab pos="259715" algn="l"/>
              </a:tabLst>
            </a:pPr>
            <a:r>
              <a:rPr sz="2000" b="1" spc="-10" dirty="0">
                <a:latin typeface="Calibri"/>
                <a:cs typeface="Calibri"/>
              </a:rPr>
              <a:t>Unpredictable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risks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 MT"/>
              <a:buChar char="•"/>
              <a:tabLst>
                <a:tab pos="716915" algn="l"/>
              </a:tabLst>
            </a:pP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occur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extremely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difficult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identify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71691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advance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5562"/>
            <a:ext cx="9144000" cy="6802755"/>
            <a:chOff x="0" y="55562"/>
            <a:chExt cx="9144000" cy="6802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00" y="55562"/>
              <a:ext cx="9118599" cy="68024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"/>
                <a:cs typeface="Calibri"/>
              </a:rPr>
              <a:t>Steps</a:t>
            </a:r>
            <a:r>
              <a:rPr sz="3600" b="1" spc="-5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for</a:t>
            </a:r>
            <a:r>
              <a:rPr sz="3600" b="1" spc="-4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Risk</a:t>
            </a:r>
            <a:r>
              <a:rPr sz="3600" b="1" spc="-50" dirty="0">
                <a:latin typeface="Calibri"/>
                <a:cs typeface="Calibri"/>
              </a:rPr>
              <a:t> </a:t>
            </a:r>
            <a:r>
              <a:rPr sz="3600" b="1" spc="-10" dirty="0">
                <a:latin typeface="Calibri"/>
                <a:cs typeface="Calibri"/>
              </a:rPr>
              <a:t>Management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3525" y="2394901"/>
            <a:ext cx="8597900" cy="311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indent="-2520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4795" algn="l"/>
              </a:tabLst>
            </a:pPr>
            <a:r>
              <a:rPr sz="2000" b="1" dirty="0">
                <a:latin typeface="Calibri"/>
                <a:cs typeface="Calibri"/>
              </a:rPr>
              <a:t>Identify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wrong</a:t>
            </a:r>
            <a:endParaRPr sz="2000">
              <a:latin typeface="Calibri"/>
              <a:cs typeface="Calibri"/>
            </a:endParaRPr>
          </a:p>
          <a:p>
            <a:pPr marL="12700" marR="5080" indent="27813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290830" algn="l"/>
              </a:tabLst>
            </a:pPr>
            <a:r>
              <a:rPr sz="2000" b="1" dirty="0">
                <a:latin typeface="Calibri"/>
                <a:cs typeface="Calibri"/>
              </a:rPr>
              <a:t>Analyze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estimate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probability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impact </a:t>
            </a:r>
            <a:r>
              <a:rPr sz="2000" dirty="0">
                <a:latin typeface="Calibri"/>
                <a:cs typeface="Calibri"/>
              </a:rPr>
              <a:t>(i.e.,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damage)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buAutoNum type="arabicPeriod"/>
            </a:pPr>
            <a:endParaRPr sz="2000">
              <a:latin typeface="Calibri"/>
              <a:cs typeface="Calibri"/>
            </a:endParaRPr>
          </a:p>
          <a:p>
            <a:pPr marL="12700" marR="265430" indent="408305">
              <a:lnSpc>
                <a:spcPts val="2850"/>
              </a:lnSpc>
              <a:buAutoNum type="arabicPeriod"/>
              <a:tabLst>
                <a:tab pos="421005" algn="l"/>
                <a:tab pos="1226820" algn="l"/>
                <a:tab pos="1813560" algn="l"/>
                <a:tab pos="2559685" algn="l"/>
                <a:tab pos="3030220" algn="l"/>
                <a:tab pos="4544695" algn="l"/>
                <a:tab pos="5183505" algn="l"/>
                <a:tab pos="6283325" algn="l"/>
                <a:tab pos="7312025" algn="l"/>
                <a:tab pos="8012430" algn="l"/>
              </a:tabLst>
            </a:pPr>
            <a:r>
              <a:rPr sz="2400" b="1" spc="-20" dirty="0">
                <a:latin typeface="Calibri"/>
                <a:cs typeface="Calibri"/>
              </a:rPr>
              <a:t>Rank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risks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probability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impact.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Impact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negligible,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marginal,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critical,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catastrophic.</a:t>
            </a:r>
            <a:endParaRPr sz="2400">
              <a:latin typeface="Calibri"/>
              <a:cs typeface="Calibri"/>
            </a:endParaRPr>
          </a:p>
          <a:p>
            <a:pPr marL="12700" marR="210820" indent="254635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267335" algn="l"/>
              </a:tabLst>
            </a:pPr>
            <a:r>
              <a:rPr sz="2000" b="1" dirty="0">
                <a:latin typeface="Calibri"/>
                <a:cs typeface="Calibri"/>
              </a:rPr>
              <a:t>Develop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contingency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plan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manage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probability</a:t>
            </a:r>
            <a:r>
              <a:rPr sz="2000" spc="-25" dirty="0">
                <a:latin typeface="Calibri"/>
                <a:cs typeface="Calibri"/>
              </a:rPr>
              <a:t> and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impact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2962275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399" y="0"/>
                </a:lnTo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6730"/>
            <a:chOff x="0" y="0"/>
            <a:chExt cx="914400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64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685">
              <a:lnSpc>
                <a:spcPct val="100000"/>
              </a:lnSpc>
              <a:spcBef>
                <a:spcPts val="100"/>
              </a:spcBef>
            </a:pPr>
            <a:r>
              <a:rPr dirty="0"/>
              <a:t>Risk</a:t>
            </a:r>
            <a:r>
              <a:rPr spc="-105" dirty="0"/>
              <a:t> </a:t>
            </a:r>
            <a:r>
              <a:rPr dirty="0"/>
              <a:t>Strategies</a:t>
            </a:r>
            <a:r>
              <a:rPr spc="-105" dirty="0"/>
              <a:t> </a:t>
            </a:r>
            <a:r>
              <a:rPr dirty="0"/>
              <a:t>(Reactive</a:t>
            </a:r>
            <a:r>
              <a:rPr spc="-105" dirty="0"/>
              <a:t> </a:t>
            </a:r>
            <a:r>
              <a:rPr dirty="0"/>
              <a:t>vs.</a:t>
            </a:r>
            <a:r>
              <a:rPr spc="-100" dirty="0"/>
              <a:t> </a:t>
            </a:r>
            <a:r>
              <a:rPr spc="-10" dirty="0"/>
              <a:t>Proactive)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7034" y="2293301"/>
            <a:ext cx="862711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indent="-2470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9715" algn="l"/>
              </a:tabLst>
            </a:pPr>
            <a:r>
              <a:rPr sz="2000" b="1" dirty="0">
                <a:latin typeface="Calibri"/>
                <a:cs typeface="Calibri"/>
              </a:rPr>
              <a:t>Reactive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strategies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 MT"/>
              <a:buChar char="•"/>
              <a:tabLst>
                <a:tab pos="716915" algn="l"/>
              </a:tabLst>
            </a:pPr>
            <a:r>
              <a:rPr sz="2000" dirty="0">
                <a:latin typeface="Calibri"/>
                <a:cs typeface="Calibri"/>
              </a:rPr>
              <a:t>"</a:t>
            </a:r>
            <a:r>
              <a:rPr sz="2000" b="1" dirty="0">
                <a:latin typeface="Calibri"/>
                <a:cs typeface="Calibri"/>
              </a:rPr>
              <a:t>Don't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worry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think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something</a:t>
            </a:r>
            <a:r>
              <a:rPr sz="2000" spc="-10" dirty="0">
                <a:latin typeface="Calibri"/>
                <a:cs typeface="Calibri"/>
              </a:rPr>
              <a:t>“.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 MT"/>
              <a:buChar char="•"/>
              <a:tabLst>
                <a:tab pos="71691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majority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teams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"/>
              <a:buChar char="•"/>
              <a:tabLst>
                <a:tab pos="716915" algn="l"/>
              </a:tabLst>
            </a:pPr>
            <a:r>
              <a:rPr sz="2000" b="1" dirty="0">
                <a:latin typeface="Calibri"/>
                <a:cs typeface="Calibri"/>
              </a:rPr>
              <a:t>Nothing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done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until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something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wrong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 MT"/>
              <a:buChar char="•"/>
              <a:tabLst>
                <a:tab pos="71691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team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flies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attempt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correct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problem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rapidly</a:t>
            </a:r>
            <a:endParaRPr sz="2000">
              <a:latin typeface="Calibri"/>
              <a:cs typeface="Calibri"/>
            </a:endParaRPr>
          </a:p>
          <a:p>
            <a:pPr marL="71691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(fire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fighting)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"/>
              <a:buChar char="•"/>
              <a:tabLst>
                <a:tab pos="716915" algn="l"/>
              </a:tabLst>
            </a:pPr>
            <a:r>
              <a:rPr sz="2000" b="1" dirty="0">
                <a:latin typeface="Calibri"/>
                <a:cs typeface="Calibri"/>
              </a:rPr>
              <a:t>Crisis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management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choice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  <a:p>
            <a:pPr marL="259715" indent="-247015">
              <a:lnSpc>
                <a:spcPct val="100000"/>
              </a:lnSpc>
              <a:buFont typeface="Arial"/>
              <a:buChar char="•"/>
              <a:tabLst>
                <a:tab pos="259715" algn="l"/>
              </a:tabLst>
            </a:pPr>
            <a:r>
              <a:rPr sz="2000" b="1" dirty="0">
                <a:latin typeface="Calibri"/>
                <a:cs typeface="Calibri"/>
              </a:rPr>
              <a:t>Proactive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strategies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"/>
              <a:buChar char="•"/>
              <a:tabLst>
                <a:tab pos="716915" algn="l"/>
              </a:tabLst>
            </a:pPr>
            <a:r>
              <a:rPr sz="2000" b="1" dirty="0">
                <a:latin typeface="Calibri"/>
                <a:cs typeface="Calibri"/>
              </a:rPr>
              <a:t>Steps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management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followed</a:t>
            </a:r>
            <a:endParaRPr sz="2000">
              <a:latin typeface="Calibri"/>
              <a:cs typeface="Calibri"/>
            </a:endParaRPr>
          </a:p>
          <a:p>
            <a:pPr marL="716915" lvl="1" indent="-247650">
              <a:lnSpc>
                <a:spcPct val="100000"/>
              </a:lnSpc>
              <a:buFont typeface="Arial MT"/>
              <a:buChar char="•"/>
              <a:tabLst>
                <a:tab pos="716915" algn="l"/>
              </a:tabLst>
            </a:pPr>
            <a:r>
              <a:rPr sz="2000" dirty="0">
                <a:latin typeface="Calibri"/>
                <a:cs typeface="Calibri"/>
              </a:rPr>
              <a:t>Primary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objective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avoid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emergency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plan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place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716915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handle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unavoidable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controlled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effective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manner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6730"/>
            <a:chOff x="0" y="0"/>
            <a:chExt cx="914400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64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6260">
              <a:lnSpc>
                <a:spcPct val="100000"/>
              </a:lnSpc>
              <a:spcBef>
                <a:spcPts val="100"/>
              </a:spcBef>
            </a:pPr>
            <a:r>
              <a:rPr dirty="0"/>
              <a:t>Risk</a:t>
            </a:r>
            <a:r>
              <a:rPr spc="-20" dirty="0"/>
              <a:t> </a:t>
            </a:r>
            <a:r>
              <a:rPr spc="-10" dirty="0"/>
              <a:t>Identification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7034" y="2293301"/>
            <a:ext cx="884428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Risk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identification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systematic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attempt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specify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threats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plan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By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identifying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predictable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risks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takes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first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step</a:t>
            </a:r>
            <a:endParaRPr sz="200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toward,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avoiding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possible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spc="-10" dirty="0">
                <a:latin typeface="Calibri"/>
                <a:cs typeface="Calibri"/>
              </a:rPr>
              <a:t>controlling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necessary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Generic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Risks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buFont typeface="Arial"/>
              <a:buChar char="•"/>
              <a:tabLst>
                <a:tab pos="774065" algn="l"/>
              </a:tabLst>
            </a:pPr>
            <a:r>
              <a:rPr sz="2000" b="1" dirty="0">
                <a:latin typeface="Calibri"/>
                <a:cs typeface="Calibri"/>
              </a:rPr>
              <a:t>Risks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potential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threat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every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Font typeface="Arial"/>
              <a:buChar char="•"/>
              <a:tabLst>
                <a:tab pos="316865" algn="l"/>
              </a:tabLst>
            </a:pPr>
            <a:r>
              <a:rPr sz="2000" b="1" spc="-20" dirty="0">
                <a:latin typeface="Calibri"/>
                <a:cs typeface="Calibri"/>
              </a:rPr>
              <a:t>Product-</a:t>
            </a:r>
            <a:r>
              <a:rPr sz="2000" b="1" dirty="0">
                <a:latin typeface="Calibri"/>
                <a:cs typeface="Calibri"/>
              </a:rPr>
              <a:t>specific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Risks</a:t>
            </a:r>
            <a:endParaRPr sz="2000">
              <a:latin typeface="Calibri"/>
              <a:cs typeface="Calibri"/>
            </a:endParaRPr>
          </a:p>
          <a:p>
            <a:pPr marL="774065" marR="5080" lvl="1" indent="-304800">
              <a:lnSpc>
                <a:spcPct val="100000"/>
              </a:lnSpc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Risks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identified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clear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understanding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technology,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 </a:t>
            </a:r>
            <a:r>
              <a:rPr sz="2000" dirty="0">
                <a:latin typeface="Calibri"/>
                <a:cs typeface="Calibri"/>
              </a:rPr>
              <a:t>people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specific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software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built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6730"/>
            <a:chOff x="0" y="0"/>
            <a:chExt cx="914400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64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885">
              <a:lnSpc>
                <a:spcPct val="100000"/>
              </a:lnSpc>
              <a:spcBef>
                <a:spcPts val="100"/>
              </a:spcBef>
            </a:pPr>
            <a:r>
              <a:rPr dirty="0"/>
              <a:t>Known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Predictable</a:t>
            </a:r>
            <a:r>
              <a:rPr spc="-70" dirty="0"/>
              <a:t> </a:t>
            </a:r>
            <a:r>
              <a:rPr dirty="0"/>
              <a:t>Risk</a:t>
            </a:r>
            <a:r>
              <a:rPr spc="-75" dirty="0"/>
              <a:t> </a:t>
            </a:r>
            <a:r>
              <a:rPr spc="-10" dirty="0"/>
              <a:t>Categories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3192" y="2294318"/>
            <a:ext cx="323024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00"/>
              </a:spcBef>
              <a:buChar char="•"/>
              <a:tabLst>
                <a:tab pos="320675" algn="l"/>
              </a:tabLst>
            </a:pPr>
            <a:r>
              <a:rPr sz="1800" b="1" dirty="0">
                <a:latin typeface="Arial"/>
                <a:cs typeface="Arial"/>
              </a:rPr>
              <a:t>Product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15"/>
              </a:spcBef>
              <a:buChar char="•"/>
              <a:tabLst>
                <a:tab pos="320675" algn="l"/>
              </a:tabLst>
            </a:pPr>
            <a:r>
              <a:rPr sz="1800" b="1" dirty="0">
                <a:latin typeface="Arial"/>
                <a:cs typeface="Arial"/>
              </a:rPr>
              <a:t>Business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Impact</a:t>
            </a:r>
            <a:endParaRPr sz="180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15"/>
              </a:spcBef>
              <a:buChar char="•"/>
              <a:tabLst>
                <a:tab pos="320675" algn="l"/>
              </a:tabLst>
            </a:pPr>
            <a:r>
              <a:rPr sz="1800" b="1" dirty="0">
                <a:latin typeface="Arial"/>
                <a:cs typeface="Arial"/>
              </a:rPr>
              <a:t>Customer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Characteristics</a:t>
            </a:r>
            <a:endParaRPr sz="180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15"/>
              </a:spcBef>
              <a:buChar char="•"/>
              <a:tabLst>
                <a:tab pos="320675" algn="l"/>
              </a:tabLst>
            </a:pPr>
            <a:r>
              <a:rPr sz="1800" b="1" dirty="0">
                <a:latin typeface="Arial"/>
                <a:cs typeface="Arial"/>
              </a:rPr>
              <a:t>Process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Definition</a:t>
            </a:r>
            <a:endParaRPr sz="180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15"/>
              </a:spcBef>
              <a:buChar char="•"/>
              <a:tabLst>
                <a:tab pos="320675" algn="l"/>
              </a:tabLst>
            </a:pPr>
            <a:r>
              <a:rPr sz="1800" b="1" dirty="0">
                <a:latin typeface="Arial"/>
                <a:cs typeface="Arial"/>
              </a:rPr>
              <a:t>Development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Environment</a:t>
            </a:r>
            <a:endParaRPr sz="180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15"/>
              </a:spcBef>
              <a:buChar char="•"/>
              <a:tabLst>
                <a:tab pos="320675" algn="l"/>
              </a:tabLst>
            </a:pPr>
            <a:r>
              <a:rPr sz="1800" b="1" dirty="0">
                <a:latin typeface="Arial"/>
                <a:cs typeface="Arial"/>
              </a:rPr>
              <a:t>Technology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Built</a:t>
            </a:r>
            <a:endParaRPr sz="1800">
              <a:latin typeface="Arial"/>
              <a:cs typeface="Arial"/>
            </a:endParaRPr>
          </a:p>
          <a:p>
            <a:pPr marL="320675" indent="-307975">
              <a:lnSpc>
                <a:spcPct val="100000"/>
              </a:lnSpc>
              <a:spcBef>
                <a:spcPts val="15"/>
              </a:spcBef>
              <a:buChar char="•"/>
              <a:tabLst>
                <a:tab pos="320675" algn="l"/>
              </a:tabLst>
            </a:pPr>
            <a:r>
              <a:rPr sz="1800" b="1" dirty="0">
                <a:latin typeface="Arial"/>
                <a:cs typeface="Arial"/>
              </a:rPr>
              <a:t>Staff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Size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0" dirty="0">
                <a:latin typeface="Arial"/>
                <a:cs typeface="Arial"/>
              </a:rPr>
              <a:t> Experience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523355"/>
            <a:chOff x="0" y="0"/>
            <a:chExt cx="9144000" cy="6523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734424" cy="65230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9335">
              <a:lnSpc>
                <a:spcPct val="100000"/>
              </a:lnSpc>
              <a:spcBef>
                <a:spcPts val="100"/>
              </a:spcBef>
            </a:pPr>
            <a:r>
              <a:rPr dirty="0"/>
              <a:t>Risk</a:t>
            </a:r>
            <a:r>
              <a:rPr spc="-55" dirty="0"/>
              <a:t> </a:t>
            </a:r>
            <a:r>
              <a:rPr spc="-10" dirty="0"/>
              <a:t>Estimation</a:t>
            </a:r>
            <a:r>
              <a:rPr spc="-55" dirty="0"/>
              <a:t> </a:t>
            </a:r>
            <a:r>
              <a:rPr spc="-10" dirty="0"/>
              <a:t>(Projection)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075" y="2264726"/>
            <a:ext cx="836803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estimation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attempts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rate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each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two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ways</a:t>
            </a:r>
            <a:endParaRPr sz="2000">
              <a:latin typeface="Calibri"/>
              <a:cs typeface="Calibri"/>
            </a:endParaRPr>
          </a:p>
          <a:p>
            <a:pPr marL="469265" indent="-3041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probability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real</a:t>
            </a:r>
            <a:endParaRPr sz="2000">
              <a:latin typeface="Calibri"/>
              <a:cs typeface="Calibri"/>
            </a:endParaRPr>
          </a:p>
          <a:p>
            <a:pPr marL="469265" indent="-3041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consequence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dirty="0">
                <a:latin typeface="Calibri"/>
                <a:cs typeface="Calibri"/>
              </a:rPr>
              <a:t>effect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problems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associated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Projection/Estimation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Steps</a:t>
            </a:r>
            <a:endParaRPr sz="2000">
              <a:latin typeface="Calibri"/>
              <a:cs typeface="Calibri"/>
            </a:endParaRPr>
          </a:p>
          <a:p>
            <a:pPr marL="469265" indent="-3041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Establish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scale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reflects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perceived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likelihood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(probability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risk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i="1" dirty="0">
                <a:latin typeface="Calibri"/>
                <a:cs typeface="Calibri"/>
              </a:rPr>
              <a:t>Ex.,</a:t>
            </a:r>
            <a:r>
              <a:rPr sz="2000" i="1" spc="-10" dirty="0">
                <a:latin typeface="Calibri"/>
                <a:cs typeface="Calibri"/>
              </a:rPr>
              <a:t> 1-</a:t>
            </a:r>
            <a:r>
              <a:rPr sz="2000" i="1" dirty="0">
                <a:latin typeface="Calibri"/>
                <a:cs typeface="Calibri"/>
              </a:rPr>
              <a:t>low,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10-</a:t>
            </a:r>
            <a:r>
              <a:rPr sz="2000" i="1" spc="-20" dirty="0">
                <a:latin typeface="Calibri"/>
                <a:cs typeface="Calibri"/>
              </a:rPr>
              <a:t>high</a:t>
            </a:r>
            <a:endParaRPr sz="2000">
              <a:latin typeface="Calibri"/>
              <a:cs typeface="Calibri"/>
            </a:endParaRPr>
          </a:p>
          <a:p>
            <a:pPr marL="469265" indent="-3041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Explain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consequences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risk</a:t>
            </a:r>
            <a:endParaRPr sz="2000">
              <a:latin typeface="Calibri"/>
              <a:cs typeface="Calibri"/>
            </a:endParaRPr>
          </a:p>
          <a:p>
            <a:pPr marL="469265" indent="-3041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Estimate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impact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product.</a:t>
            </a:r>
            <a:endParaRPr sz="2000">
              <a:latin typeface="Calibri"/>
              <a:cs typeface="Calibri"/>
            </a:endParaRPr>
          </a:p>
          <a:p>
            <a:pPr marL="469900" marR="501650" indent="-304800">
              <a:lnSpc>
                <a:spcPct val="100000"/>
              </a:lnSpc>
              <a:buFont typeface="Arial"/>
              <a:buChar char="•"/>
              <a:tabLst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Note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overall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accuracy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projection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no </a:t>
            </a:r>
            <a:r>
              <a:rPr sz="2000" b="1" spc="-10" dirty="0">
                <a:latin typeface="Calibri"/>
                <a:cs typeface="Calibri"/>
              </a:rPr>
              <a:t>misunderstandings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523355"/>
            <a:chOff x="0" y="0"/>
            <a:chExt cx="9144000" cy="6523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734424" cy="65230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484312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67243" y="1494471"/>
            <a:ext cx="12084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/>
              <a:t>RMMM</a:t>
            </a:r>
            <a:endParaRPr sz="30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1621" y="2112326"/>
            <a:ext cx="7463790" cy="23114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16865" algn="l"/>
              </a:tabLst>
            </a:pPr>
            <a:r>
              <a:rPr sz="2000" b="1" dirty="0">
                <a:latin typeface="Calibri"/>
                <a:cs typeface="Calibri"/>
              </a:rPr>
              <a:t>RMMM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Mitigation,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Monitoring,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effective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strategy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dealing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risk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issues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Risk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mitigation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(i.e.,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avoidance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Risk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monitoring</a:t>
            </a:r>
            <a:endParaRPr sz="2000">
              <a:latin typeface="Calibri"/>
              <a:cs typeface="Calibri"/>
            </a:endParaRPr>
          </a:p>
          <a:p>
            <a:pPr marL="774065" lvl="1" indent="-3048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774065" algn="l"/>
              </a:tabLst>
            </a:pPr>
            <a:r>
              <a:rPr sz="2000" dirty="0">
                <a:latin typeface="Calibri"/>
                <a:cs typeface="Calibri"/>
              </a:rPr>
              <a:t>Risk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management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contingency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planning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344932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Terminologies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0975" y="2256790"/>
            <a:ext cx="869378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Measure</a:t>
            </a:r>
            <a:endParaRPr sz="2000">
              <a:latin typeface="Calibri"/>
              <a:cs typeface="Calibri"/>
            </a:endParaRPr>
          </a:p>
          <a:p>
            <a:pPr marL="469900" marR="9334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quantitative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indication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(range),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amount,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dimension, </a:t>
            </a:r>
            <a:r>
              <a:rPr sz="2000" dirty="0">
                <a:latin typeface="Calibri"/>
                <a:cs typeface="Calibri"/>
              </a:rPr>
              <a:t>capacity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Ex.,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uncovered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Metrics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quantitative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measure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degree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(limit)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possesses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(obtain)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endParaRPr sz="2000">
              <a:latin typeface="Calibri"/>
              <a:cs typeface="Calibri"/>
            </a:endParaRPr>
          </a:p>
          <a:p>
            <a:pPr marL="469900" marR="37712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relates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individual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measures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 </a:t>
            </a:r>
            <a:r>
              <a:rPr sz="2000" dirty="0">
                <a:latin typeface="Calibri"/>
                <a:cs typeface="Calibri"/>
              </a:rPr>
              <a:t>Ex.,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review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Direct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Metrics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Immediately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measurable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Ex.,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(LOC),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Speed,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Defects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Reported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1680" y="6013831"/>
            <a:ext cx="2458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F497D"/>
                </a:solidFill>
                <a:latin typeface="Calibri"/>
                <a:cs typeface="Calibri"/>
                <a:hlinkClick r:id="rId2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344932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latin typeface="Calibri"/>
                <a:cs typeface="Calibri"/>
              </a:rPr>
              <a:t>Terminologies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34924" y="2250440"/>
            <a:ext cx="8933815" cy="45268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n-US" sz="2000" b="1" dirty="0" smtClean="0">
                <a:latin typeface="Calibri"/>
                <a:cs typeface="Calibri"/>
              </a:rPr>
              <a:t>   </a:t>
            </a:r>
            <a:r>
              <a:rPr sz="2000" b="1" smtClean="0">
                <a:latin typeface="Calibri"/>
                <a:cs typeface="Calibri"/>
              </a:rPr>
              <a:t>Indirect</a:t>
            </a:r>
            <a:r>
              <a:rPr sz="2000" b="1" spc="-105" smtClean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Metrics</a:t>
            </a:r>
            <a:endParaRPr sz="2000">
              <a:latin typeface="Calibri"/>
              <a:cs typeface="Calibri"/>
            </a:endParaRPr>
          </a:p>
          <a:p>
            <a:pPr marL="755015" indent="-29972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Aspects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immediately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quantifiable</a:t>
            </a:r>
            <a:endParaRPr sz="2000">
              <a:latin typeface="Calibri"/>
              <a:cs typeface="Calibri"/>
            </a:endParaRPr>
          </a:p>
          <a:p>
            <a:pPr marL="755015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Ex.,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Functionality,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Quantity,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Reliability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en-US" sz="2000" b="1" spc="-10" dirty="0" smtClean="0">
                <a:latin typeface="Calibri"/>
                <a:cs typeface="Calibri"/>
              </a:rPr>
              <a:t>   </a:t>
            </a:r>
            <a:r>
              <a:rPr sz="2000" b="1" spc="-10" smtClean="0">
                <a:latin typeface="Calibri"/>
                <a:cs typeface="Calibri"/>
              </a:rPr>
              <a:t>Indicators</a:t>
            </a:r>
            <a:endParaRPr sz="2000">
              <a:latin typeface="Calibri"/>
              <a:cs typeface="Calibri"/>
            </a:endParaRPr>
          </a:p>
          <a:p>
            <a:pPr marL="755650" marR="160655" indent="-300355">
              <a:lnSpc>
                <a:spcPts val="2380"/>
              </a:lnSpc>
              <a:spcBef>
                <a:spcPts val="470"/>
              </a:spcBef>
              <a:buFont typeface="Arial MT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combination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insight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process,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itself</a:t>
            </a:r>
            <a:endParaRPr sz="2000">
              <a:latin typeface="Calibri"/>
              <a:cs typeface="Calibri"/>
            </a:endParaRPr>
          </a:p>
          <a:p>
            <a:pPr marL="755650" marR="5080" indent="-300355">
              <a:lnSpc>
                <a:spcPts val="2380"/>
              </a:lnSpc>
              <a:spcBef>
                <a:spcPts val="415"/>
              </a:spcBef>
              <a:buFont typeface="Arial MT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engineers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adjust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things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endParaRPr sz="2000">
              <a:latin typeface="Calibri"/>
              <a:cs typeface="Calibri"/>
            </a:endParaRPr>
          </a:p>
          <a:p>
            <a:pPr marL="755650" marR="12700" indent="-300355">
              <a:lnSpc>
                <a:spcPts val="2380"/>
              </a:lnSpc>
              <a:spcBef>
                <a:spcPts val="415"/>
              </a:spcBef>
              <a:buFont typeface="Arial MT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Ex.,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(analysis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specification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metrics)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increased </a:t>
            </a:r>
            <a:r>
              <a:rPr sz="2000" dirty="0">
                <a:latin typeface="Calibri"/>
                <a:cs typeface="Calibri"/>
              </a:rPr>
              <a:t>coding,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integration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effort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lang="en-US" sz="2000" b="1" spc="-10" smtClean="0">
                <a:latin typeface="Calibri"/>
                <a:cs typeface="Calibri"/>
              </a:rPr>
              <a:t>   </a:t>
            </a:r>
            <a:r>
              <a:rPr sz="2000" b="1" spc="-10" smtClean="0">
                <a:latin typeface="Calibri"/>
                <a:cs typeface="Calibri"/>
              </a:rPr>
              <a:t>Faults</a:t>
            </a:r>
            <a:endParaRPr sz="2000">
              <a:latin typeface="Calibri"/>
              <a:cs typeface="Calibri"/>
            </a:endParaRPr>
          </a:p>
          <a:p>
            <a:pPr marL="755015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Calibri"/>
                <a:cs typeface="Calibri"/>
              </a:rPr>
              <a:t>Errors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Faults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practitioners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endParaRPr sz="2000">
              <a:latin typeface="Calibri"/>
              <a:cs typeface="Calibri"/>
            </a:endParaRPr>
          </a:p>
          <a:p>
            <a:pPr marL="755015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5015" algn="l"/>
              </a:tabLst>
            </a:pPr>
            <a:r>
              <a:rPr sz="2000" b="1" dirty="0">
                <a:latin typeface="Calibri"/>
                <a:cs typeface="Calibri"/>
              </a:rPr>
              <a:t>Defects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Faults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customers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release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61556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Why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Measure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Software?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984" y="2250440"/>
            <a:ext cx="5971540" cy="10890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0965" indent="-97155">
              <a:lnSpc>
                <a:spcPct val="100000"/>
              </a:lnSpc>
              <a:spcBef>
                <a:spcPts val="50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determine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define)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quality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 marL="100965" indent="-97155">
              <a:lnSpc>
                <a:spcPct val="100000"/>
              </a:lnSpc>
              <a:spcBef>
                <a:spcPts val="40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predict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qualities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 marL="100965" indent="-97155">
              <a:lnSpc>
                <a:spcPct val="100000"/>
              </a:lnSpc>
              <a:spcBef>
                <a:spcPts val="37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improve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quality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071812"/>
              <a:ext cx="5430836" cy="28035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3061"/>
              <a:ext cx="9144000" cy="643255"/>
            </a:xfrm>
            <a:custGeom>
              <a:avLst/>
              <a:gdLst/>
              <a:ahLst/>
              <a:cxnLst/>
              <a:rect l="l" t="t" r="r" b="b"/>
              <a:pathLst>
                <a:path w="9144000" h="643255">
                  <a:moveTo>
                    <a:pt x="9143999" y="642936"/>
                  </a:moveTo>
                  <a:lnTo>
                    <a:pt x="0" y="642936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642936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246" rIns="0" bIns="0" rtlCol="0">
            <a:spAutoFit/>
          </a:bodyPr>
          <a:lstStyle/>
          <a:p>
            <a:pPr marL="255143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alibri"/>
                <a:cs typeface="Calibri"/>
              </a:rPr>
              <a:t>Metric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Classification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Base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084" y="2250440"/>
            <a:ext cx="8529955" cy="350837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00965" indent="-97155">
              <a:lnSpc>
                <a:spcPct val="100000"/>
              </a:lnSpc>
              <a:spcBef>
                <a:spcPts val="500"/>
              </a:spcBef>
              <a:buSzPct val="95000"/>
              <a:buFont typeface="Arial"/>
              <a:buChar char="•"/>
              <a:tabLst>
                <a:tab pos="100965" algn="l"/>
              </a:tabLst>
            </a:pPr>
            <a:r>
              <a:rPr sz="2000" b="1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400"/>
              </a:spcBef>
              <a:buFont typeface="Arial MT"/>
              <a:buChar char="–"/>
              <a:tabLst>
                <a:tab pos="843915" algn="l"/>
              </a:tabLst>
            </a:pP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activities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related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production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  <a:p>
            <a:pPr marL="843915" marR="5080" lvl="1" indent="-300355">
              <a:lnSpc>
                <a:spcPts val="2380"/>
              </a:lnSpc>
              <a:spcBef>
                <a:spcPts val="470"/>
              </a:spcBef>
              <a:buFont typeface="Arial MT"/>
              <a:buChar char="–"/>
              <a:tabLst>
                <a:tab pos="843915" algn="l"/>
              </a:tabLst>
            </a:pPr>
            <a:r>
              <a:rPr sz="2000" spc="-10" dirty="0">
                <a:latin typeface="Calibri"/>
                <a:cs typeface="Calibri"/>
              </a:rPr>
              <a:t>Specifies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abstract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product.</a:t>
            </a:r>
            <a:endParaRPr sz="2000">
              <a:latin typeface="Calibri"/>
              <a:cs typeface="Calibri"/>
            </a:endParaRPr>
          </a:p>
          <a:p>
            <a:pPr marL="100965" indent="-97155">
              <a:lnSpc>
                <a:spcPct val="100000"/>
              </a:lnSpc>
              <a:spcBef>
                <a:spcPts val="320"/>
              </a:spcBef>
              <a:buSzPct val="95000"/>
              <a:buFont typeface="Arial"/>
              <a:buChar char="•"/>
              <a:tabLst>
                <a:tab pos="100965" algn="l"/>
              </a:tabLst>
            </a:pPr>
            <a:r>
              <a:rPr sz="2000" b="1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843915" algn="l"/>
              </a:tabLst>
            </a:pP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84391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activities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needs</a:t>
            </a:r>
            <a:endParaRPr sz="2000">
              <a:latin typeface="Calibri"/>
              <a:cs typeface="Calibri"/>
            </a:endParaRPr>
          </a:p>
          <a:p>
            <a:pPr marL="100965" indent="-97155">
              <a:lnSpc>
                <a:spcPct val="100000"/>
              </a:lnSpc>
              <a:spcBef>
                <a:spcPts val="375"/>
              </a:spcBef>
              <a:buSzPct val="95000"/>
              <a:buFont typeface="Arial"/>
              <a:buChar char="•"/>
              <a:tabLst>
                <a:tab pos="100965" algn="l"/>
              </a:tabLst>
            </a:pPr>
            <a:r>
              <a:rPr sz="2000" b="1" spc="-10" dirty="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843915" algn="l"/>
              </a:tabLst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outcomes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</a:t>
            </a:r>
            <a:endParaRPr sz="2000">
              <a:latin typeface="Calibri"/>
              <a:cs typeface="Calibri"/>
            </a:endParaRPr>
          </a:p>
          <a:p>
            <a:pPr marL="843915" lvl="1" indent="-299720">
              <a:lnSpc>
                <a:spcPct val="100000"/>
              </a:lnSpc>
              <a:spcBef>
                <a:spcPts val="375"/>
              </a:spcBef>
              <a:buFont typeface="Arial MT"/>
              <a:buChar char="–"/>
              <a:tabLst>
                <a:tab pos="843915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activities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8500" y="6032500"/>
            <a:ext cx="609599" cy="609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4150</Words>
  <Application>Microsoft Office PowerPoint</Application>
  <PresentationFormat>On-screen Show (4:3)</PresentationFormat>
  <Paragraphs>571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Software Engineering (303105254)</vt:lpstr>
      <vt:lpstr>UNIT-2</vt:lpstr>
      <vt:lpstr>Software Project Management</vt:lpstr>
      <vt:lpstr>W5HH of Project Management</vt:lpstr>
      <vt:lpstr>W5HH of Project Management Cont.</vt:lpstr>
      <vt:lpstr>Terminologies</vt:lpstr>
      <vt:lpstr>Terminologies</vt:lpstr>
      <vt:lpstr>Why Measure Software?</vt:lpstr>
      <vt:lpstr>Metric Classification Base</vt:lpstr>
      <vt:lpstr>Process Metrics</vt:lpstr>
      <vt:lpstr>Process Metrics Cont.</vt:lpstr>
      <vt:lpstr>Project Metrics</vt:lpstr>
      <vt:lpstr>Project Metrics Cont.</vt:lpstr>
      <vt:lpstr>Product Metrics</vt:lpstr>
      <vt:lpstr>Types of Measures</vt:lpstr>
      <vt:lpstr>Size-Oriented Metrics</vt:lpstr>
      <vt:lpstr>Size-Oriented Metrics Cont.</vt:lpstr>
      <vt:lpstr>Function Oriented Metrics</vt:lpstr>
      <vt:lpstr>Function Oriented Metrics Cont.</vt:lpstr>
      <vt:lpstr>Object-Oriented Metrics</vt:lpstr>
      <vt:lpstr>Function Point Metrics</vt:lpstr>
      <vt:lpstr>Function Point Components Cont..</vt:lpstr>
      <vt:lpstr>Compute Function Points</vt:lpstr>
      <vt:lpstr>Compute Function Points</vt:lpstr>
      <vt:lpstr>Compute Function Points Cont.</vt:lpstr>
      <vt:lpstr>Compute Function Points Cont.</vt:lpstr>
      <vt:lpstr>Compute Function Points Cont.</vt:lpstr>
      <vt:lpstr>Compute Function Points Cont.</vt:lpstr>
      <vt:lpstr>Software Project Estimation</vt:lpstr>
      <vt:lpstr>Software Project Estimation</vt:lpstr>
      <vt:lpstr>Software Sizing</vt:lpstr>
      <vt:lpstr>Software Sizing Cont..</vt:lpstr>
      <vt:lpstr>Problem Based Estimation</vt:lpstr>
      <vt:lpstr>Problem Based Estimation</vt:lpstr>
      <vt:lpstr>Process Based Estimation</vt:lpstr>
      <vt:lpstr>Process Based Estimation Cont..</vt:lpstr>
      <vt:lpstr>Empirical Estimation Models</vt:lpstr>
      <vt:lpstr>SLOC</vt:lpstr>
      <vt:lpstr>Software Development Project</vt:lpstr>
      <vt:lpstr>Software Development Project Cont.</vt:lpstr>
      <vt:lpstr>COCOMO Model</vt:lpstr>
      <vt:lpstr>Basic COCOMO Model</vt:lpstr>
      <vt:lpstr>Basic COCOMO Model Cont.</vt:lpstr>
      <vt:lpstr>Basic COCOMO Model Cont.</vt:lpstr>
      <vt:lpstr>Intermediate COCOMO Model Cont.</vt:lpstr>
      <vt:lpstr>Complete COCOMO Model Cont.</vt:lpstr>
      <vt:lpstr>Project Scheduling &amp; Tracking</vt:lpstr>
      <vt:lpstr>Effort Distribution</vt:lpstr>
      <vt:lpstr>Scheduling methods</vt:lpstr>
      <vt:lpstr>Project Schedule Tracking</vt:lpstr>
      <vt:lpstr>Risk analysis &amp; Management</vt:lpstr>
      <vt:lpstr>Risk Categorization: Approach-1</vt:lpstr>
      <vt:lpstr>Risk Categorization: Approach-2</vt:lpstr>
      <vt:lpstr>Steps for Risk Management</vt:lpstr>
      <vt:lpstr>Risk Strategies (Reactive vs. Proactive)</vt:lpstr>
      <vt:lpstr>Risk Identification</vt:lpstr>
      <vt:lpstr>Known and Predictable Risk Categories</vt:lpstr>
      <vt:lpstr>Risk Estimation (Projection)</vt:lpstr>
      <vt:lpstr>RMMM</vt:lpstr>
      <vt:lpstr>Slide 60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cp:lastModifiedBy>dell</cp:lastModifiedBy>
  <cp:revision>25</cp:revision>
  <dcterms:created xsi:type="dcterms:W3CDTF">2024-06-06T19:03:42Z</dcterms:created>
  <dcterms:modified xsi:type="dcterms:W3CDTF">2024-07-10T07:37:59Z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