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9144000" cy="6858000" type="screen4x3"/>
  <p:notesSz cx="9144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685799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57375" y="2571750"/>
            <a:ext cx="5430836" cy="2803524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0" y="3714750"/>
            <a:ext cx="9144000" cy="714375"/>
          </a:xfrm>
          <a:custGeom>
            <a:avLst/>
            <a:gdLst/>
            <a:ahLst/>
            <a:cxnLst/>
            <a:rect l="l" t="t" r="r" b="b"/>
            <a:pathLst>
              <a:path w="9144000" h="714375">
                <a:moveTo>
                  <a:pt x="9143999" y="714374"/>
                </a:moveTo>
                <a:lnTo>
                  <a:pt x="0" y="714374"/>
                </a:lnTo>
                <a:lnTo>
                  <a:pt x="0" y="0"/>
                </a:lnTo>
                <a:lnTo>
                  <a:pt x="9143999" y="0"/>
                </a:lnTo>
                <a:lnTo>
                  <a:pt x="9143999" y="714374"/>
                </a:lnTo>
                <a:close/>
              </a:path>
            </a:pathLst>
          </a:custGeom>
          <a:solidFill>
            <a:srgbClr val="1F49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917978" y="3079432"/>
            <a:ext cx="1308042" cy="558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7/11/2024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7/11/2024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361112"/>
            <a:ext cx="9144000" cy="497205"/>
          </a:xfrm>
          <a:custGeom>
            <a:avLst/>
            <a:gdLst/>
            <a:ahLst/>
            <a:cxnLst/>
            <a:rect l="l" t="t" r="r" b="b"/>
            <a:pathLst>
              <a:path w="9144000" h="497204">
                <a:moveTo>
                  <a:pt x="0" y="496887"/>
                </a:moveTo>
                <a:lnTo>
                  <a:pt x="9143999" y="496887"/>
                </a:lnTo>
                <a:lnTo>
                  <a:pt x="9143999" y="0"/>
                </a:lnTo>
                <a:lnTo>
                  <a:pt x="0" y="0"/>
                </a:lnTo>
                <a:lnTo>
                  <a:pt x="0" y="496887"/>
                </a:lnTo>
                <a:close/>
              </a:path>
            </a:pathLst>
          </a:custGeom>
          <a:solidFill>
            <a:srgbClr val="1F49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3214686"/>
            <a:ext cx="9144000" cy="2789555"/>
          </a:xfrm>
          <a:custGeom>
            <a:avLst/>
            <a:gdLst/>
            <a:ahLst/>
            <a:cxnLst/>
            <a:rect l="l" t="t" r="r" b="b"/>
            <a:pathLst>
              <a:path w="9144000" h="2789554">
                <a:moveTo>
                  <a:pt x="0" y="2789237"/>
                </a:moveTo>
                <a:lnTo>
                  <a:pt x="9143999" y="2789237"/>
                </a:lnTo>
                <a:lnTo>
                  <a:pt x="9143999" y="0"/>
                </a:lnTo>
                <a:lnTo>
                  <a:pt x="0" y="0"/>
                </a:lnTo>
                <a:lnTo>
                  <a:pt x="0" y="2789237"/>
                </a:lnTo>
                <a:close/>
              </a:path>
            </a:pathLst>
          </a:custGeom>
          <a:solidFill>
            <a:srgbClr val="1F497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9200" y="361950"/>
            <a:ext cx="6705599" cy="2857499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33637" y="4000500"/>
            <a:ext cx="4276724" cy="571499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38475" y="4946650"/>
            <a:ext cx="3067049" cy="260349"/>
          </a:xfrm>
          <a:prstGeom prst="rect">
            <a:avLst/>
          </a:prstGeom>
        </p:spPr>
      </p:pic>
      <p:sp>
        <p:nvSpPr>
          <p:cNvPr id="21" name="bg object 21"/>
          <p:cNvSpPr/>
          <p:nvPr/>
        </p:nvSpPr>
        <p:spPr>
          <a:xfrm>
            <a:off x="0" y="6003925"/>
            <a:ext cx="9144000" cy="357505"/>
          </a:xfrm>
          <a:custGeom>
            <a:avLst/>
            <a:gdLst/>
            <a:ahLst/>
            <a:cxnLst/>
            <a:rect l="l" t="t" r="r" b="b"/>
            <a:pathLst>
              <a:path w="9144000" h="357504">
                <a:moveTo>
                  <a:pt x="9143999" y="357186"/>
                </a:moveTo>
                <a:lnTo>
                  <a:pt x="0" y="357186"/>
                </a:lnTo>
                <a:lnTo>
                  <a:pt x="0" y="0"/>
                </a:lnTo>
                <a:lnTo>
                  <a:pt x="9143999" y="0"/>
                </a:lnTo>
                <a:lnTo>
                  <a:pt x="9143999" y="35718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7/11/2024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3999" cy="685799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857375" y="3071812"/>
            <a:ext cx="5430836" cy="2803524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0" y="1643061"/>
            <a:ext cx="9144000" cy="643255"/>
          </a:xfrm>
          <a:custGeom>
            <a:avLst/>
            <a:gdLst/>
            <a:ahLst/>
            <a:cxnLst/>
            <a:rect l="l" t="t" r="r" b="b"/>
            <a:pathLst>
              <a:path w="9144000" h="643255">
                <a:moveTo>
                  <a:pt x="9143999" y="642936"/>
                </a:moveTo>
                <a:lnTo>
                  <a:pt x="0" y="642936"/>
                </a:lnTo>
                <a:lnTo>
                  <a:pt x="0" y="0"/>
                </a:lnTo>
                <a:lnTo>
                  <a:pt x="9143999" y="0"/>
                </a:lnTo>
                <a:lnTo>
                  <a:pt x="9143999" y="642936"/>
                </a:lnTo>
                <a:close/>
              </a:path>
            </a:pathLst>
          </a:custGeom>
          <a:solidFill>
            <a:srgbClr val="1F49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63525" y="1697671"/>
            <a:ext cx="8616950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93700" y="2291715"/>
            <a:ext cx="7816850" cy="4140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www.paruluniversity.ac.in/" TargetMode="Externa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3999" cy="6857999"/>
            <a:chOff x="0" y="0"/>
            <a:chExt cx="9143999" cy="685799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3999" cy="68579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81375" y="500062"/>
              <a:ext cx="2381249" cy="62864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417637" y="3579495"/>
              <a:ext cx="6286500" cy="1905"/>
            </a:xfrm>
            <a:custGeom>
              <a:avLst/>
              <a:gdLst/>
              <a:ahLst/>
              <a:cxnLst/>
              <a:rect l="l" t="t" r="r" b="b"/>
              <a:pathLst>
                <a:path w="6286500" h="1905">
                  <a:moveTo>
                    <a:pt x="0" y="0"/>
                  </a:moveTo>
                  <a:lnTo>
                    <a:pt x="6286500" y="1587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71600" y="3505200"/>
              <a:ext cx="93661" cy="9366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78738" y="3563939"/>
              <a:ext cx="93662" cy="93661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318500" y="6032500"/>
              <a:ext cx="609599" cy="609599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828800" y="1951787"/>
            <a:ext cx="5339080" cy="162961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5240" algn="ctr">
              <a:lnSpc>
                <a:spcPct val="156300"/>
              </a:lnSpc>
              <a:spcBef>
                <a:spcPts val="95"/>
              </a:spcBef>
            </a:pPr>
            <a:r>
              <a:rPr sz="3600" spc="-10" smtClean="0">
                <a:solidFill>
                  <a:srgbClr val="000000"/>
                </a:solidFill>
                <a:latin typeface="Cambria"/>
                <a:cs typeface="Cambria"/>
              </a:rPr>
              <a:t>Software </a:t>
            </a:r>
            <a:r>
              <a:rPr sz="3600" spc="-10">
                <a:solidFill>
                  <a:srgbClr val="000000"/>
                </a:solidFill>
                <a:latin typeface="Cambria"/>
                <a:cs typeface="Cambria"/>
              </a:rPr>
              <a:t>Engineering</a:t>
            </a:r>
            <a:r>
              <a:rPr sz="3600" spc="-15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sz="3600" spc="-150" dirty="0" smtClean="0">
                <a:solidFill>
                  <a:srgbClr val="000000"/>
                </a:solidFill>
                <a:latin typeface="Cambria"/>
                <a:cs typeface="Cambria"/>
              </a:rPr>
              <a:t>(303105254)</a:t>
            </a:r>
            <a:endParaRPr sz="36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52980">
              <a:lnSpc>
                <a:spcPct val="100000"/>
              </a:lnSpc>
              <a:spcBef>
                <a:spcPts val="100"/>
              </a:spcBef>
            </a:pPr>
            <a:r>
              <a:rPr dirty="0"/>
              <a:t>The</a:t>
            </a:r>
            <a:r>
              <a:rPr spc="-35" dirty="0"/>
              <a:t> </a:t>
            </a:r>
            <a:r>
              <a:rPr dirty="0"/>
              <a:t>Final</a:t>
            </a:r>
            <a:r>
              <a:rPr spc="-35" dirty="0"/>
              <a:t> </a:t>
            </a:r>
            <a:r>
              <a:rPr dirty="0"/>
              <a:t>Set</a:t>
            </a:r>
            <a:r>
              <a:rPr spc="-35" dirty="0"/>
              <a:t> </a:t>
            </a:r>
            <a:r>
              <a:rPr dirty="0"/>
              <a:t>of</a:t>
            </a:r>
            <a:r>
              <a:rPr spc="-35" dirty="0"/>
              <a:t> </a:t>
            </a:r>
            <a:r>
              <a:rPr spc="-10" dirty="0"/>
              <a:t>Questions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18500" y="6032500"/>
            <a:ext cx="609599" cy="6095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65137" y="3220402"/>
            <a:ext cx="7350759" cy="2768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82880">
              <a:lnSpc>
                <a:spcPct val="150000"/>
              </a:lnSpc>
              <a:spcBef>
                <a:spcPts val="100"/>
              </a:spcBef>
              <a:buFont typeface="Calibri"/>
              <a:buChar char="•"/>
              <a:tabLst>
                <a:tab pos="195580" algn="l"/>
              </a:tabLst>
            </a:pPr>
            <a:r>
              <a:rPr sz="2000" dirty="0">
                <a:latin typeface="Arial MT"/>
                <a:cs typeface="Arial MT"/>
              </a:rPr>
              <a:t>Are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you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proper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person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to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answer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these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questions?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Are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spc="-20" dirty="0">
                <a:latin typeface="Arial MT"/>
                <a:cs typeface="Arial MT"/>
              </a:rPr>
              <a:t>your </a:t>
            </a:r>
            <a:r>
              <a:rPr sz="2000" dirty="0">
                <a:latin typeface="Arial MT"/>
                <a:cs typeface="Arial MT"/>
              </a:rPr>
              <a:t>answers</a:t>
            </a:r>
            <a:r>
              <a:rPr sz="2000" spc="-8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"official"?</a:t>
            </a:r>
            <a:endParaRPr sz="2000">
              <a:latin typeface="Arial MT"/>
              <a:cs typeface="Arial MT"/>
            </a:endParaRPr>
          </a:p>
          <a:p>
            <a:pPr marL="170815" indent="-158115">
              <a:lnSpc>
                <a:spcPct val="100000"/>
              </a:lnSpc>
              <a:spcBef>
                <a:spcPts val="1200"/>
              </a:spcBef>
              <a:buChar char="•"/>
              <a:tabLst>
                <a:tab pos="170815" algn="l"/>
              </a:tabLst>
            </a:pPr>
            <a:r>
              <a:rPr sz="2000" dirty="0">
                <a:latin typeface="Arial MT"/>
                <a:cs typeface="Arial MT"/>
              </a:rPr>
              <a:t>Are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my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questions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relevant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to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matter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that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you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simply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have?</a:t>
            </a:r>
            <a:endParaRPr sz="2000">
              <a:latin typeface="Arial MT"/>
              <a:cs typeface="Arial MT"/>
            </a:endParaRPr>
          </a:p>
          <a:p>
            <a:pPr marL="170815" indent="-158115">
              <a:lnSpc>
                <a:spcPct val="100000"/>
              </a:lnSpc>
              <a:spcBef>
                <a:spcPts val="1200"/>
              </a:spcBef>
              <a:buChar char="•"/>
              <a:tabLst>
                <a:tab pos="170815" algn="l"/>
              </a:tabLst>
            </a:pPr>
            <a:r>
              <a:rPr sz="2000" dirty="0">
                <a:latin typeface="Arial MT"/>
                <a:cs typeface="Arial MT"/>
              </a:rPr>
              <a:t>Am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asking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too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many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questions?</a:t>
            </a:r>
            <a:endParaRPr sz="2000">
              <a:latin typeface="Arial MT"/>
              <a:cs typeface="Arial MT"/>
            </a:endParaRPr>
          </a:p>
          <a:p>
            <a:pPr marL="170815" indent="-158115">
              <a:lnSpc>
                <a:spcPct val="100000"/>
              </a:lnSpc>
              <a:spcBef>
                <a:spcPts val="1200"/>
              </a:spcBef>
              <a:buChar char="•"/>
              <a:tabLst>
                <a:tab pos="170815" algn="l"/>
              </a:tabLst>
            </a:pPr>
            <a:r>
              <a:rPr sz="2000" dirty="0">
                <a:latin typeface="Arial MT"/>
                <a:cs typeface="Arial MT"/>
              </a:rPr>
              <a:t>Can</a:t>
            </a:r>
            <a:r>
              <a:rPr sz="2000" spc="-9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anyone</a:t>
            </a:r>
            <a:r>
              <a:rPr sz="2000" spc="-9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else</a:t>
            </a:r>
            <a:r>
              <a:rPr sz="2000" spc="-8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provide</a:t>
            </a:r>
            <a:r>
              <a:rPr sz="2000" spc="-9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additional</a:t>
            </a:r>
            <a:r>
              <a:rPr sz="2000" spc="-9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information?</a:t>
            </a:r>
            <a:endParaRPr sz="2000">
              <a:latin typeface="Arial MT"/>
              <a:cs typeface="Arial MT"/>
            </a:endParaRPr>
          </a:p>
          <a:p>
            <a:pPr marL="170815" indent="-158115">
              <a:lnSpc>
                <a:spcPct val="100000"/>
              </a:lnSpc>
              <a:spcBef>
                <a:spcPts val="1200"/>
              </a:spcBef>
              <a:buChar char="•"/>
              <a:tabLst>
                <a:tab pos="170815" algn="l"/>
              </a:tabLst>
            </a:pPr>
            <a:r>
              <a:rPr sz="2000" dirty="0">
                <a:latin typeface="Arial MT"/>
                <a:cs typeface="Arial MT"/>
              </a:rPr>
              <a:t>Should</a:t>
            </a:r>
            <a:r>
              <a:rPr sz="2000" spc="-6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</a:t>
            </a:r>
            <a:r>
              <a:rPr sz="2000" spc="-6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be</a:t>
            </a:r>
            <a:r>
              <a:rPr sz="2000" spc="-6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asking</a:t>
            </a:r>
            <a:r>
              <a:rPr sz="2000" spc="-6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you</a:t>
            </a:r>
            <a:r>
              <a:rPr sz="2000" spc="-6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anything</a:t>
            </a:r>
            <a:r>
              <a:rPr sz="2000" spc="-6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else?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2000" y="2444750"/>
            <a:ext cx="7480300" cy="770255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85725" marR="1799589">
              <a:lnSpc>
                <a:spcPts val="2630"/>
              </a:lnSpc>
              <a:spcBef>
                <a:spcPts val="305"/>
              </a:spcBef>
            </a:pPr>
            <a:r>
              <a:rPr sz="2200" b="1" dirty="0">
                <a:latin typeface="Calibri"/>
                <a:cs typeface="Calibri"/>
              </a:rPr>
              <a:t>These</a:t>
            </a:r>
            <a:r>
              <a:rPr sz="2200" b="1" spc="-35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questions</a:t>
            </a:r>
            <a:r>
              <a:rPr sz="2200" b="1" spc="-35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look</a:t>
            </a:r>
            <a:r>
              <a:rPr sz="2200" b="1" spc="-35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on</a:t>
            </a:r>
            <a:r>
              <a:rPr sz="2200" b="1" spc="-35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the</a:t>
            </a:r>
            <a:r>
              <a:rPr sz="2200" b="1" spc="-35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effectiveness</a:t>
            </a:r>
            <a:r>
              <a:rPr sz="2200" b="1" spc="-30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of</a:t>
            </a:r>
            <a:r>
              <a:rPr sz="2200" b="1" spc="-35" dirty="0">
                <a:latin typeface="Calibri"/>
                <a:cs typeface="Calibri"/>
              </a:rPr>
              <a:t> </a:t>
            </a:r>
            <a:r>
              <a:rPr sz="2200" b="1" spc="-25" dirty="0">
                <a:latin typeface="Calibri"/>
                <a:cs typeface="Calibri"/>
              </a:rPr>
              <a:t>the </a:t>
            </a:r>
            <a:r>
              <a:rPr sz="2200" b="1" dirty="0">
                <a:latin typeface="Calibri"/>
                <a:cs typeface="Calibri"/>
              </a:rPr>
              <a:t>communication</a:t>
            </a:r>
            <a:r>
              <a:rPr sz="2200" b="1" spc="-65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itself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179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Elicitation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18500" y="6032500"/>
            <a:ext cx="609599" cy="6095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300"/>
              </a:spcBef>
              <a:buChar char="•"/>
              <a:tabLst>
                <a:tab pos="195580" algn="l"/>
              </a:tabLst>
            </a:pPr>
            <a:r>
              <a:rPr dirty="0"/>
              <a:t>Take</a:t>
            </a:r>
            <a:r>
              <a:rPr spc="-55" dirty="0"/>
              <a:t> </a:t>
            </a:r>
            <a:r>
              <a:rPr dirty="0"/>
              <a:t>the</a:t>
            </a:r>
            <a:r>
              <a:rPr spc="-50" dirty="0"/>
              <a:t> </a:t>
            </a:r>
            <a:r>
              <a:rPr spc="-10" dirty="0"/>
              <a:t>requirements</a:t>
            </a:r>
            <a:r>
              <a:rPr spc="-50" dirty="0"/>
              <a:t> </a:t>
            </a:r>
            <a:r>
              <a:rPr dirty="0"/>
              <a:t>from</a:t>
            </a:r>
            <a:r>
              <a:rPr spc="-55" dirty="0"/>
              <a:t> </a:t>
            </a:r>
            <a:r>
              <a:rPr dirty="0"/>
              <a:t>the</a:t>
            </a:r>
            <a:r>
              <a:rPr spc="-50" dirty="0"/>
              <a:t> </a:t>
            </a:r>
            <a:r>
              <a:rPr spc="-10" dirty="0"/>
              <a:t>customers.</a:t>
            </a:r>
          </a:p>
          <a:p>
            <a:pPr marL="195580" indent="-182880">
              <a:lnSpc>
                <a:spcPct val="100000"/>
              </a:lnSpc>
              <a:spcBef>
                <a:spcPts val="1200"/>
              </a:spcBef>
              <a:buChar char="•"/>
              <a:tabLst>
                <a:tab pos="195580" algn="l"/>
              </a:tabLst>
            </a:pPr>
            <a:r>
              <a:rPr dirty="0"/>
              <a:t>Eliciting</a:t>
            </a:r>
            <a:r>
              <a:rPr spc="-50" dirty="0"/>
              <a:t> </a:t>
            </a:r>
            <a:r>
              <a:rPr spc="-10" dirty="0"/>
              <a:t>requirements</a:t>
            </a:r>
            <a:r>
              <a:rPr spc="-45" dirty="0"/>
              <a:t> </a:t>
            </a:r>
            <a:r>
              <a:rPr dirty="0"/>
              <a:t>is</a:t>
            </a:r>
            <a:r>
              <a:rPr spc="-50" dirty="0"/>
              <a:t> </a:t>
            </a:r>
            <a:r>
              <a:rPr dirty="0"/>
              <a:t>not</a:t>
            </a:r>
            <a:r>
              <a:rPr spc="-45" dirty="0"/>
              <a:t> </a:t>
            </a:r>
            <a:r>
              <a:rPr dirty="0"/>
              <a:t>easy</a:t>
            </a:r>
            <a:r>
              <a:rPr spc="-50" dirty="0"/>
              <a:t> </a:t>
            </a:r>
            <a:r>
              <a:rPr dirty="0"/>
              <a:t>because</a:t>
            </a:r>
            <a:r>
              <a:rPr spc="-45" dirty="0"/>
              <a:t> </a:t>
            </a:r>
            <a:r>
              <a:rPr spc="-25" dirty="0"/>
              <a:t>of:</a:t>
            </a:r>
          </a:p>
          <a:p>
            <a:pPr marL="812800" marR="56515" lvl="1" indent="-408940">
              <a:lnSpc>
                <a:spcPct val="150000"/>
              </a:lnSpc>
              <a:buAutoNum type="arabicPeriod"/>
              <a:tabLst>
                <a:tab pos="812800" algn="l"/>
              </a:tabLst>
            </a:pPr>
            <a:r>
              <a:rPr sz="2000" spc="-10" dirty="0">
                <a:solidFill>
                  <a:srgbClr val="1F497D"/>
                </a:solidFill>
                <a:latin typeface="Calibri"/>
                <a:cs typeface="Calibri"/>
              </a:rPr>
              <a:t>Problems</a:t>
            </a:r>
            <a:r>
              <a:rPr sz="2000" spc="-40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97D"/>
                </a:solidFill>
                <a:latin typeface="Calibri"/>
                <a:cs typeface="Calibri"/>
              </a:rPr>
              <a:t>of</a:t>
            </a:r>
            <a:r>
              <a:rPr sz="2000" spc="-40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97D"/>
                </a:solidFill>
                <a:latin typeface="Calibri"/>
                <a:cs typeface="Calibri"/>
              </a:rPr>
              <a:t>scope</a:t>
            </a:r>
            <a:r>
              <a:rPr sz="2000" spc="-40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97D"/>
                </a:solidFill>
                <a:latin typeface="Calibri"/>
                <a:cs typeface="Calibri"/>
              </a:rPr>
              <a:t>in</a:t>
            </a:r>
            <a:r>
              <a:rPr sz="2000" spc="-40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97D"/>
                </a:solidFill>
                <a:latin typeface="Calibri"/>
                <a:cs typeface="Calibri"/>
              </a:rPr>
              <a:t>identifying</a:t>
            </a:r>
            <a:r>
              <a:rPr sz="2000" spc="-40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97D"/>
                </a:solidFill>
                <a:latin typeface="Calibri"/>
                <a:cs typeface="Calibri"/>
              </a:rPr>
              <a:t>the</a:t>
            </a:r>
            <a:r>
              <a:rPr sz="2000" spc="-40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97D"/>
                </a:solidFill>
                <a:latin typeface="Calibri"/>
                <a:cs typeface="Calibri"/>
              </a:rPr>
              <a:t>boundaries</a:t>
            </a:r>
            <a:r>
              <a:rPr sz="2000" spc="-40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97D"/>
                </a:solidFill>
                <a:latin typeface="Calibri"/>
                <a:cs typeface="Calibri"/>
              </a:rPr>
              <a:t>of</a:t>
            </a:r>
            <a:r>
              <a:rPr sz="2000" spc="-40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97D"/>
                </a:solidFill>
                <a:latin typeface="Calibri"/>
                <a:cs typeface="Calibri"/>
              </a:rPr>
              <a:t>the</a:t>
            </a:r>
            <a:r>
              <a:rPr sz="2000" spc="-40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97D"/>
                </a:solidFill>
                <a:latin typeface="Calibri"/>
                <a:cs typeface="Calibri"/>
              </a:rPr>
              <a:t>system</a:t>
            </a:r>
            <a:r>
              <a:rPr sz="2000" spc="-40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1F497D"/>
                </a:solidFill>
                <a:latin typeface="Calibri"/>
                <a:cs typeface="Calibri"/>
              </a:rPr>
              <a:t>or </a:t>
            </a:r>
            <a:r>
              <a:rPr sz="2000" spc="-10" dirty="0">
                <a:solidFill>
                  <a:srgbClr val="1F497D"/>
                </a:solidFill>
                <a:latin typeface="Calibri"/>
                <a:cs typeface="Calibri"/>
              </a:rPr>
              <a:t>specifying</a:t>
            </a:r>
            <a:r>
              <a:rPr sz="2000" spc="-50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97D"/>
                </a:solidFill>
                <a:latin typeface="Calibri"/>
                <a:cs typeface="Calibri"/>
              </a:rPr>
              <a:t>an</a:t>
            </a:r>
            <a:r>
              <a:rPr sz="2000" spc="-45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97D"/>
                </a:solidFill>
                <a:latin typeface="Calibri"/>
                <a:cs typeface="Calibri"/>
              </a:rPr>
              <a:t>excessive</a:t>
            </a:r>
            <a:r>
              <a:rPr sz="2000" spc="-45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97D"/>
                </a:solidFill>
                <a:latin typeface="Calibri"/>
                <a:cs typeface="Calibri"/>
              </a:rPr>
              <a:t>amount</a:t>
            </a:r>
            <a:r>
              <a:rPr sz="2000" spc="-45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97D"/>
                </a:solidFill>
                <a:latin typeface="Calibri"/>
                <a:cs typeface="Calibri"/>
              </a:rPr>
              <a:t>of</a:t>
            </a:r>
            <a:r>
              <a:rPr sz="2000" spc="-45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97D"/>
                </a:solidFill>
                <a:latin typeface="Calibri"/>
                <a:cs typeface="Calibri"/>
              </a:rPr>
              <a:t>technical</a:t>
            </a:r>
            <a:r>
              <a:rPr sz="2000" spc="-45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97D"/>
                </a:solidFill>
                <a:latin typeface="Calibri"/>
                <a:cs typeface="Calibri"/>
              </a:rPr>
              <a:t>detail</a:t>
            </a:r>
            <a:r>
              <a:rPr sz="2000" spc="-45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97D"/>
                </a:solidFill>
                <a:latin typeface="Calibri"/>
                <a:cs typeface="Calibri"/>
              </a:rPr>
              <a:t>instead</a:t>
            </a:r>
            <a:r>
              <a:rPr sz="2000" spc="-45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97D"/>
                </a:solidFill>
                <a:latin typeface="Calibri"/>
                <a:cs typeface="Calibri"/>
              </a:rPr>
              <a:t>of</a:t>
            </a:r>
            <a:r>
              <a:rPr sz="2000" spc="-45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97D"/>
                </a:solidFill>
                <a:latin typeface="Calibri"/>
                <a:cs typeface="Calibri"/>
              </a:rPr>
              <a:t>overall </a:t>
            </a:r>
            <a:r>
              <a:rPr sz="2000" dirty="0">
                <a:solidFill>
                  <a:srgbClr val="1F497D"/>
                </a:solidFill>
                <a:latin typeface="Calibri"/>
                <a:cs typeface="Calibri"/>
              </a:rPr>
              <a:t>system</a:t>
            </a:r>
            <a:r>
              <a:rPr sz="2000" spc="-90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97D"/>
                </a:solidFill>
                <a:latin typeface="Calibri"/>
                <a:cs typeface="Calibri"/>
              </a:rPr>
              <a:t>objectives</a:t>
            </a:r>
            <a:endParaRPr sz="2000">
              <a:latin typeface="Calibri"/>
              <a:cs typeface="Calibri"/>
            </a:endParaRPr>
          </a:p>
          <a:p>
            <a:pPr marL="812800" marR="5080" lvl="1" indent="-408940">
              <a:lnSpc>
                <a:spcPct val="150000"/>
              </a:lnSpc>
              <a:buAutoNum type="arabicPeriod"/>
              <a:tabLst>
                <a:tab pos="812800" algn="l"/>
              </a:tabLst>
            </a:pPr>
            <a:r>
              <a:rPr sz="2000" spc="-10" dirty="0">
                <a:solidFill>
                  <a:srgbClr val="1F497D"/>
                </a:solidFill>
                <a:latin typeface="Calibri"/>
                <a:cs typeface="Calibri"/>
              </a:rPr>
              <a:t>Problems</a:t>
            </a:r>
            <a:r>
              <a:rPr sz="2000" spc="-60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97D"/>
                </a:solidFill>
                <a:latin typeface="Calibri"/>
                <a:cs typeface="Calibri"/>
              </a:rPr>
              <a:t>of</a:t>
            </a:r>
            <a:r>
              <a:rPr sz="2000" spc="-60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97D"/>
                </a:solidFill>
                <a:latin typeface="Calibri"/>
                <a:cs typeface="Calibri"/>
              </a:rPr>
              <a:t>understanding</a:t>
            </a:r>
            <a:r>
              <a:rPr sz="2000" spc="-60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97D"/>
                </a:solidFill>
                <a:latin typeface="Calibri"/>
                <a:cs typeface="Calibri"/>
              </a:rPr>
              <a:t>what's</a:t>
            </a:r>
            <a:r>
              <a:rPr sz="2000" spc="-60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97D"/>
                </a:solidFill>
                <a:latin typeface="Calibri"/>
                <a:cs typeface="Calibri"/>
              </a:rPr>
              <a:t>wanted,</a:t>
            </a:r>
            <a:r>
              <a:rPr sz="2000" spc="-60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97D"/>
                </a:solidFill>
                <a:latin typeface="Calibri"/>
                <a:cs typeface="Calibri"/>
              </a:rPr>
              <a:t>what</a:t>
            </a:r>
            <a:r>
              <a:rPr sz="2000" spc="-60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97D"/>
                </a:solidFill>
                <a:latin typeface="Calibri"/>
                <a:cs typeface="Calibri"/>
              </a:rPr>
              <a:t>the</a:t>
            </a:r>
            <a:r>
              <a:rPr sz="2000" spc="-60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97D"/>
                </a:solidFill>
                <a:latin typeface="Calibri"/>
                <a:cs typeface="Calibri"/>
              </a:rPr>
              <a:t>matter</a:t>
            </a:r>
            <a:r>
              <a:rPr sz="2000" spc="-55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97D"/>
                </a:solidFill>
                <a:latin typeface="Calibri"/>
                <a:cs typeface="Calibri"/>
              </a:rPr>
              <a:t>domain </a:t>
            </a:r>
            <a:r>
              <a:rPr sz="2000" dirty="0">
                <a:solidFill>
                  <a:srgbClr val="1F497D"/>
                </a:solidFill>
                <a:latin typeface="Calibri"/>
                <a:cs typeface="Calibri"/>
              </a:rPr>
              <a:t>is,</a:t>
            </a:r>
            <a:r>
              <a:rPr sz="2000" spc="-50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97D"/>
                </a:solidFill>
                <a:latin typeface="Calibri"/>
                <a:cs typeface="Calibri"/>
              </a:rPr>
              <a:t>and</a:t>
            </a:r>
            <a:r>
              <a:rPr sz="2000" spc="-45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97D"/>
                </a:solidFill>
                <a:latin typeface="Calibri"/>
                <a:cs typeface="Calibri"/>
              </a:rPr>
              <a:t>what</a:t>
            </a:r>
            <a:r>
              <a:rPr sz="2000" spc="-45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97D"/>
                </a:solidFill>
                <a:latin typeface="Calibri"/>
                <a:cs typeface="Calibri"/>
              </a:rPr>
              <a:t>the</a:t>
            </a:r>
            <a:r>
              <a:rPr sz="2000" spc="-45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97D"/>
                </a:solidFill>
                <a:latin typeface="Calibri"/>
                <a:cs typeface="Calibri"/>
              </a:rPr>
              <a:t>computing</a:t>
            </a:r>
            <a:r>
              <a:rPr sz="2000" spc="-45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97D"/>
                </a:solidFill>
                <a:latin typeface="Calibri"/>
                <a:cs typeface="Calibri"/>
              </a:rPr>
              <a:t>environment</a:t>
            </a:r>
            <a:r>
              <a:rPr sz="2000" spc="-45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97D"/>
                </a:solidFill>
                <a:latin typeface="Calibri"/>
                <a:cs typeface="Calibri"/>
              </a:rPr>
              <a:t>can</a:t>
            </a:r>
            <a:r>
              <a:rPr sz="2000" spc="-45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97D"/>
                </a:solidFill>
                <a:latin typeface="Calibri"/>
                <a:cs typeface="Calibri"/>
              </a:rPr>
              <a:t>handle</a:t>
            </a:r>
            <a:endParaRPr sz="2000">
              <a:latin typeface="Calibri"/>
              <a:cs typeface="Calibri"/>
            </a:endParaRPr>
          </a:p>
          <a:p>
            <a:pPr marL="812800">
              <a:lnSpc>
                <a:spcPct val="100000"/>
              </a:lnSpc>
              <a:spcBef>
                <a:spcPts val="1200"/>
              </a:spcBef>
            </a:pPr>
            <a:r>
              <a:rPr b="0" spc="-10" dirty="0">
                <a:solidFill>
                  <a:srgbClr val="1F497D"/>
                </a:solidFill>
                <a:latin typeface="Calibri"/>
                <a:cs typeface="Calibri"/>
              </a:rPr>
              <a:t>(Information</a:t>
            </a:r>
            <a:r>
              <a:rPr b="0" spc="-60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1F497D"/>
                </a:solidFill>
                <a:latin typeface="Calibri"/>
                <a:cs typeface="Calibri"/>
              </a:rPr>
              <a:t>that's</a:t>
            </a:r>
            <a:r>
              <a:rPr b="0" spc="-55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1F497D"/>
                </a:solidFill>
                <a:latin typeface="Calibri"/>
                <a:cs typeface="Calibri"/>
              </a:rPr>
              <a:t>believed</a:t>
            </a:r>
            <a:r>
              <a:rPr b="0" spc="-55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1F497D"/>
                </a:solidFill>
                <a:latin typeface="Calibri"/>
                <a:cs typeface="Calibri"/>
              </a:rPr>
              <a:t>to</a:t>
            </a:r>
            <a:r>
              <a:rPr b="0" spc="-55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1F497D"/>
                </a:solidFill>
                <a:latin typeface="Calibri"/>
                <a:cs typeface="Calibri"/>
              </a:rPr>
              <a:t>be</a:t>
            </a:r>
            <a:r>
              <a:rPr b="0" spc="-55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1F497D"/>
                </a:solidFill>
                <a:latin typeface="Calibri"/>
                <a:cs typeface="Calibri"/>
              </a:rPr>
              <a:t>"obvious"</a:t>
            </a:r>
            <a:r>
              <a:rPr b="0" spc="-55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1F497D"/>
                </a:solidFill>
                <a:latin typeface="Calibri"/>
                <a:cs typeface="Calibri"/>
              </a:rPr>
              <a:t>is</a:t>
            </a:r>
            <a:r>
              <a:rPr b="0" spc="-55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1F497D"/>
                </a:solidFill>
                <a:latin typeface="Calibri"/>
                <a:cs typeface="Calibri"/>
              </a:rPr>
              <a:t>usually</a:t>
            </a:r>
            <a:r>
              <a:rPr b="0" spc="-60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b="0" spc="-10" dirty="0">
                <a:solidFill>
                  <a:srgbClr val="1F497D"/>
                </a:solidFill>
                <a:latin typeface="Calibri"/>
                <a:cs typeface="Calibri"/>
              </a:rPr>
              <a:t>omitted)</a:t>
            </a:r>
          </a:p>
          <a:p>
            <a:pPr marL="812165" lvl="1" indent="-408305">
              <a:lnSpc>
                <a:spcPct val="100000"/>
              </a:lnSpc>
              <a:spcBef>
                <a:spcPts val="1200"/>
              </a:spcBef>
              <a:buAutoNum type="arabicPeriod" startAt="3"/>
              <a:tabLst>
                <a:tab pos="812165" algn="l"/>
              </a:tabLst>
            </a:pPr>
            <a:r>
              <a:rPr sz="2000" spc="-10" dirty="0">
                <a:solidFill>
                  <a:srgbClr val="1F497D"/>
                </a:solidFill>
                <a:latin typeface="Calibri"/>
                <a:cs typeface="Calibri"/>
              </a:rPr>
              <a:t>Problems</a:t>
            </a:r>
            <a:r>
              <a:rPr sz="2000" spc="-50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97D"/>
                </a:solidFill>
                <a:latin typeface="Calibri"/>
                <a:cs typeface="Calibri"/>
              </a:rPr>
              <a:t>of</a:t>
            </a:r>
            <a:r>
              <a:rPr sz="2000" spc="-50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97D"/>
                </a:solidFill>
                <a:latin typeface="Calibri"/>
                <a:cs typeface="Calibri"/>
              </a:rPr>
              <a:t>volatility</a:t>
            </a:r>
            <a:r>
              <a:rPr sz="2000" spc="-50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97D"/>
                </a:solidFill>
                <a:latin typeface="Calibri"/>
                <a:cs typeface="Calibri"/>
              </a:rPr>
              <a:t>because</a:t>
            </a:r>
            <a:r>
              <a:rPr sz="2000" spc="-50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97D"/>
                </a:solidFill>
                <a:latin typeface="Calibri"/>
                <a:cs typeface="Calibri"/>
              </a:rPr>
              <a:t>the</a:t>
            </a:r>
            <a:r>
              <a:rPr sz="2000" spc="-50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97D"/>
                </a:solidFill>
                <a:latin typeface="Calibri"/>
                <a:cs typeface="Calibri"/>
              </a:rPr>
              <a:t>wants</a:t>
            </a:r>
            <a:r>
              <a:rPr sz="2000" spc="-50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97D"/>
                </a:solidFill>
                <a:latin typeface="Calibri"/>
                <a:cs typeface="Calibri"/>
              </a:rPr>
              <a:t>change</a:t>
            </a:r>
            <a:r>
              <a:rPr sz="2000" spc="-45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97D"/>
                </a:solidFill>
                <a:latin typeface="Calibri"/>
                <a:cs typeface="Calibri"/>
              </a:rPr>
              <a:t>over</a:t>
            </a:r>
            <a:r>
              <a:rPr sz="2000" spc="-50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1F497D"/>
                </a:solidFill>
                <a:latin typeface="Calibri"/>
                <a:cs typeface="Calibri"/>
              </a:rPr>
              <a:t>time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17253" y="1697671"/>
            <a:ext cx="610298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Collaborative</a:t>
            </a:r>
            <a:r>
              <a:rPr spc="-95" dirty="0"/>
              <a:t> </a:t>
            </a:r>
            <a:r>
              <a:rPr spc="-10" dirty="0"/>
              <a:t>Requirements</a:t>
            </a:r>
            <a:r>
              <a:rPr spc="-90" dirty="0"/>
              <a:t> </a:t>
            </a:r>
            <a:r>
              <a:rPr spc="-10" dirty="0"/>
              <a:t>Gathering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18500" y="6032500"/>
            <a:ext cx="609599" cy="6095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93700" y="2184400"/>
            <a:ext cx="7760334" cy="459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12445" indent="182880">
              <a:lnSpc>
                <a:spcPct val="150000"/>
              </a:lnSpc>
              <a:spcBef>
                <a:spcPts val="100"/>
              </a:spcBef>
              <a:buChar char="•"/>
              <a:tabLst>
                <a:tab pos="195580" algn="l"/>
              </a:tabLst>
            </a:pPr>
            <a:r>
              <a:rPr sz="2000" b="1" spc="-10" dirty="0">
                <a:latin typeface="Calibri"/>
                <a:cs typeface="Calibri"/>
              </a:rPr>
              <a:t>Meetings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are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conducted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and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attended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by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both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software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engineers, customers,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and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other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interested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stakeholders</a:t>
            </a:r>
            <a:endParaRPr sz="2000">
              <a:latin typeface="Calibri"/>
              <a:cs typeface="Calibri"/>
            </a:endParaRPr>
          </a:p>
          <a:p>
            <a:pPr marL="195580" indent="-182880">
              <a:lnSpc>
                <a:spcPct val="100000"/>
              </a:lnSpc>
              <a:spcBef>
                <a:spcPts val="1200"/>
              </a:spcBef>
              <a:buChar char="•"/>
              <a:tabLst>
                <a:tab pos="195580" algn="l"/>
              </a:tabLst>
            </a:pPr>
            <a:r>
              <a:rPr sz="2000" b="1" dirty="0">
                <a:latin typeface="Calibri"/>
                <a:cs typeface="Calibri"/>
              </a:rPr>
              <a:t>Rules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for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preparation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and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participation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are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established</a:t>
            </a:r>
            <a:endParaRPr sz="2000">
              <a:latin typeface="Calibri"/>
              <a:cs typeface="Calibri"/>
            </a:endParaRPr>
          </a:p>
          <a:p>
            <a:pPr marL="195580" indent="-182880">
              <a:lnSpc>
                <a:spcPct val="100000"/>
              </a:lnSpc>
              <a:spcBef>
                <a:spcPts val="1200"/>
              </a:spcBef>
              <a:buChar char="•"/>
              <a:tabLst>
                <a:tab pos="195580" algn="l"/>
              </a:tabLst>
            </a:pPr>
            <a:r>
              <a:rPr sz="2000" b="1" dirty="0">
                <a:latin typeface="Calibri"/>
                <a:cs typeface="Calibri"/>
              </a:rPr>
              <a:t>An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agenda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is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usually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recommended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that's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formal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enough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spc="-25" dirty="0">
                <a:latin typeface="Calibri"/>
                <a:cs typeface="Calibri"/>
              </a:rPr>
              <a:t>to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b="1" dirty="0">
                <a:latin typeface="Calibri"/>
                <a:cs typeface="Calibri"/>
              </a:rPr>
              <a:t>hide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all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details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but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informal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enough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to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encourage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the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free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flow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of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ideas</a:t>
            </a:r>
            <a:endParaRPr sz="2000">
              <a:latin typeface="Calibri"/>
              <a:cs typeface="Calibri"/>
            </a:endParaRPr>
          </a:p>
          <a:p>
            <a:pPr marL="195580" indent="-182880">
              <a:lnSpc>
                <a:spcPct val="100000"/>
              </a:lnSpc>
              <a:spcBef>
                <a:spcPts val="1200"/>
              </a:spcBef>
              <a:buChar char="•"/>
              <a:tabLst>
                <a:tab pos="195580" algn="l"/>
              </a:tabLst>
            </a:pPr>
            <a:r>
              <a:rPr sz="2000" b="1" dirty="0">
                <a:latin typeface="Calibri"/>
                <a:cs typeface="Calibri"/>
              </a:rPr>
              <a:t>A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"facilitator"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(customer,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developer,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or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outsider)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controls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the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meeting</a:t>
            </a:r>
            <a:endParaRPr sz="2000">
              <a:latin typeface="Calibri"/>
              <a:cs typeface="Calibri"/>
            </a:endParaRPr>
          </a:p>
          <a:p>
            <a:pPr marL="12700" marR="5080" indent="182880">
              <a:lnSpc>
                <a:spcPct val="150000"/>
              </a:lnSpc>
              <a:buChar char="•"/>
              <a:tabLst>
                <a:tab pos="195580" algn="l"/>
              </a:tabLst>
            </a:pPr>
            <a:r>
              <a:rPr sz="2000" b="1" dirty="0">
                <a:latin typeface="Calibri"/>
                <a:cs typeface="Calibri"/>
              </a:rPr>
              <a:t>A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"definition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mechanism"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is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employed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like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work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sheets,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flip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charts,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-20" dirty="0">
                <a:latin typeface="Calibri"/>
                <a:cs typeface="Calibri"/>
              </a:rPr>
              <a:t>wall </a:t>
            </a:r>
            <a:r>
              <a:rPr sz="2000" b="1" spc="-10" dirty="0">
                <a:latin typeface="Calibri"/>
                <a:cs typeface="Calibri"/>
              </a:rPr>
              <a:t>stickers,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electronic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bulletin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board,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chat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room,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or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another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virtual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forum</a:t>
            </a:r>
            <a:endParaRPr sz="2000">
              <a:latin typeface="Calibri"/>
              <a:cs typeface="Calibri"/>
            </a:endParaRPr>
          </a:p>
          <a:p>
            <a:pPr marL="12700" marR="739140" indent="182880">
              <a:lnSpc>
                <a:spcPct val="150000"/>
              </a:lnSpc>
              <a:buChar char="•"/>
              <a:tabLst>
                <a:tab pos="195580" algn="l"/>
              </a:tabLst>
            </a:pPr>
            <a:r>
              <a:rPr sz="2000" b="1" dirty="0">
                <a:latin typeface="Calibri"/>
                <a:cs typeface="Calibri"/>
              </a:rPr>
              <a:t>The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goal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is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to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spot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the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matter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,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propose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elements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of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the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answer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spc="-50" dirty="0">
                <a:latin typeface="Calibri"/>
                <a:cs typeface="Calibri"/>
              </a:rPr>
              <a:t>, </a:t>
            </a:r>
            <a:r>
              <a:rPr sz="2000" b="1" dirty="0">
                <a:latin typeface="Calibri"/>
                <a:cs typeface="Calibri"/>
              </a:rPr>
              <a:t>negotiate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different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approaches.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0511" y="1697671"/>
            <a:ext cx="467677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Quality</a:t>
            </a:r>
            <a:r>
              <a:rPr spc="-85" dirty="0"/>
              <a:t> </a:t>
            </a:r>
            <a:r>
              <a:rPr dirty="0"/>
              <a:t>Function</a:t>
            </a:r>
            <a:r>
              <a:rPr spc="-85" dirty="0"/>
              <a:t> </a:t>
            </a:r>
            <a:r>
              <a:rPr spc="-10" dirty="0"/>
              <a:t>Deployment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18500" y="6032500"/>
            <a:ext cx="609599" cy="6095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93700" y="2141855"/>
            <a:ext cx="7818755" cy="47161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82880" algn="just">
              <a:lnSpc>
                <a:spcPct val="150000"/>
              </a:lnSpc>
              <a:spcBef>
                <a:spcPts val="100"/>
              </a:spcBef>
              <a:buChar char="•"/>
              <a:tabLst>
                <a:tab pos="195580" algn="l"/>
              </a:tabLst>
            </a:pPr>
            <a:r>
              <a:rPr sz="2000" b="1" dirty="0">
                <a:latin typeface="Calibri"/>
                <a:cs typeface="Calibri"/>
              </a:rPr>
              <a:t>This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is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technique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that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converts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the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requirementss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of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the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customer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-20" dirty="0">
                <a:latin typeface="Calibri"/>
                <a:cs typeface="Calibri"/>
              </a:rPr>
              <a:t>into </a:t>
            </a:r>
            <a:r>
              <a:rPr sz="2000" b="1" dirty="0">
                <a:latin typeface="Calibri"/>
                <a:cs typeface="Calibri"/>
              </a:rPr>
              <a:t>technical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needs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for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software</a:t>
            </a:r>
            <a:endParaRPr sz="2000">
              <a:latin typeface="Calibri"/>
              <a:cs typeface="Calibri"/>
            </a:endParaRPr>
          </a:p>
          <a:p>
            <a:pPr marL="195580" indent="-182880" algn="just">
              <a:lnSpc>
                <a:spcPct val="100000"/>
              </a:lnSpc>
              <a:spcBef>
                <a:spcPts val="1200"/>
              </a:spcBef>
              <a:buChar char="•"/>
              <a:tabLst>
                <a:tab pos="195580" algn="l"/>
              </a:tabLst>
            </a:pPr>
            <a:r>
              <a:rPr sz="2000" b="1" dirty="0">
                <a:latin typeface="Calibri"/>
                <a:cs typeface="Calibri"/>
              </a:rPr>
              <a:t>It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identifies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three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types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of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requirements:</a:t>
            </a:r>
            <a:endParaRPr sz="2000">
              <a:latin typeface="Calibri"/>
              <a:cs typeface="Calibri"/>
            </a:endParaRPr>
          </a:p>
          <a:p>
            <a:pPr marL="812800" marR="379095" lvl="1" indent="-402590" algn="just">
              <a:lnSpc>
                <a:spcPct val="149300"/>
              </a:lnSpc>
              <a:spcBef>
                <a:spcPts val="140"/>
              </a:spcBef>
              <a:buAutoNum type="arabicPeriod"/>
              <a:tabLst>
                <a:tab pos="812800" algn="l"/>
                <a:tab pos="814069" algn="l"/>
              </a:tabLst>
            </a:pPr>
            <a:r>
              <a:rPr sz="1800" dirty="0">
                <a:solidFill>
                  <a:srgbClr val="1F497D"/>
                </a:solidFill>
                <a:latin typeface="Calibri"/>
                <a:cs typeface="Calibri"/>
              </a:rPr>
              <a:t>	Normal</a:t>
            </a:r>
            <a:r>
              <a:rPr sz="1800" spc="-45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97D"/>
                </a:solidFill>
                <a:latin typeface="Calibri"/>
                <a:cs typeface="Calibri"/>
              </a:rPr>
              <a:t>requirements:</a:t>
            </a:r>
            <a:r>
              <a:rPr sz="1800" spc="-40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97D"/>
                </a:solidFill>
                <a:latin typeface="Calibri"/>
                <a:cs typeface="Calibri"/>
              </a:rPr>
              <a:t>These</a:t>
            </a:r>
            <a:r>
              <a:rPr sz="1800" spc="-40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97D"/>
                </a:solidFill>
                <a:latin typeface="Calibri"/>
                <a:cs typeface="Calibri"/>
              </a:rPr>
              <a:t>requirements</a:t>
            </a:r>
            <a:r>
              <a:rPr sz="1800" spc="-40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97D"/>
                </a:solidFill>
                <a:latin typeface="Calibri"/>
                <a:cs typeface="Calibri"/>
              </a:rPr>
              <a:t>are</a:t>
            </a:r>
            <a:r>
              <a:rPr sz="1800" spc="-40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97D"/>
                </a:solidFill>
                <a:latin typeface="Calibri"/>
                <a:cs typeface="Calibri"/>
              </a:rPr>
              <a:t>the</a:t>
            </a:r>
            <a:r>
              <a:rPr sz="1800" spc="-40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97D"/>
                </a:solidFill>
                <a:latin typeface="Calibri"/>
                <a:cs typeface="Calibri"/>
              </a:rPr>
              <a:t>objectives</a:t>
            </a:r>
            <a:r>
              <a:rPr sz="1800" spc="-40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97D"/>
                </a:solidFill>
                <a:latin typeface="Calibri"/>
                <a:cs typeface="Calibri"/>
              </a:rPr>
              <a:t>and</a:t>
            </a:r>
            <a:r>
              <a:rPr sz="1800" spc="-40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97D"/>
                </a:solidFill>
                <a:latin typeface="Calibri"/>
                <a:cs typeface="Calibri"/>
              </a:rPr>
              <a:t>goals </a:t>
            </a:r>
            <a:r>
              <a:rPr sz="1800" dirty="0">
                <a:solidFill>
                  <a:srgbClr val="1F497D"/>
                </a:solidFill>
                <a:latin typeface="Calibri"/>
                <a:cs typeface="Calibri"/>
              </a:rPr>
              <a:t>stated</a:t>
            </a:r>
            <a:r>
              <a:rPr sz="1800" spc="-40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97D"/>
                </a:solidFill>
                <a:latin typeface="Calibri"/>
                <a:cs typeface="Calibri"/>
              </a:rPr>
              <a:t>for</a:t>
            </a:r>
            <a:r>
              <a:rPr sz="1800" spc="-40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97D"/>
                </a:solidFill>
                <a:latin typeface="Calibri"/>
                <a:cs typeface="Calibri"/>
              </a:rPr>
              <a:t>a</a:t>
            </a:r>
            <a:r>
              <a:rPr sz="1800" spc="-40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97D"/>
                </a:solidFill>
                <a:latin typeface="Calibri"/>
                <a:cs typeface="Calibri"/>
              </a:rPr>
              <a:t>product</a:t>
            </a:r>
            <a:r>
              <a:rPr sz="1800" spc="-40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97D"/>
                </a:solidFill>
                <a:latin typeface="Calibri"/>
                <a:cs typeface="Calibri"/>
              </a:rPr>
              <a:t>or</a:t>
            </a:r>
            <a:r>
              <a:rPr sz="1800" spc="-35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97D"/>
                </a:solidFill>
                <a:latin typeface="Calibri"/>
                <a:cs typeface="Calibri"/>
              </a:rPr>
              <a:t>system</a:t>
            </a:r>
            <a:r>
              <a:rPr sz="1800" spc="-40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97D"/>
                </a:solidFill>
                <a:latin typeface="Calibri"/>
                <a:cs typeface="Calibri"/>
              </a:rPr>
              <a:t>during</a:t>
            </a:r>
            <a:r>
              <a:rPr sz="1800" spc="-40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97D"/>
                </a:solidFill>
                <a:latin typeface="Calibri"/>
                <a:cs typeface="Calibri"/>
              </a:rPr>
              <a:t>meetings</a:t>
            </a:r>
            <a:r>
              <a:rPr sz="1800" spc="-40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97D"/>
                </a:solidFill>
                <a:latin typeface="Calibri"/>
                <a:cs typeface="Calibri"/>
              </a:rPr>
              <a:t>with</a:t>
            </a:r>
            <a:r>
              <a:rPr sz="1800" spc="-35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97D"/>
                </a:solidFill>
                <a:latin typeface="Calibri"/>
                <a:cs typeface="Calibri"/>
              </a:rPr>
              <a:t>the</a:t>
            </a:r>
            <a:r>
              <a:rPr sz="1800" spc="-40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97D"/>
                </a:solidFill>
                <a:latin typeface="Calibri"/>
                <a:cs typeface="Calibri"/>
              </a:rPr>
              <a:t>customer</a:t>
            </a:r>
            <a:endParaRPr sz="1800">
              <a:latin typeface="Calibri"/>
              <a:cs typeface="Calibri"/>
            </a:endParaRPr>
          </a:p>
          <a:p>
            <a:pPr marL="812800" marR="1160145" lvl="1" indent="-402590" algn="just">
              <a:lnSpc>
                <a:spcPct val="149300"/>
              </a:lnSpc>
              <a:buAutoNum type="arabicPeriod"/>
              <a:tabLst>
                <a:tab pos="812800" algn="l"/>
                <a:tab pos="814069" algn="l"/>
              </a:tabLst>
            </a:pPr>
            <a:r>
              <a:rPr sz="1800" dirty="0">
                <a:solidFill>
                  <a:srgbClr val="1F497D"/>
                </a:solidFill>
                <a:latin typeface="Calibri"/>
                <a:cs typeface="Calibri"/>
              </a:rPr>
              <a:t>	</a:t>
            </a:r>
            <a:r>
              <a:rPr sz="1800" spc="-10" dirty="0">
                <a:solidFill>
                  <a:srgbClr val="1F497D"/>
                </a:solidFill>
                <a:latin typeface="Calibri"/>
                <a:cs typeface="Calibri"/>
              </a:rPr>
              <a:t>Expected</a:t>
            </a:r>
            <a:r>
              <a:rPr sz="1800" spc="-40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97D"/>
                </a:solidFill>
                <a:latin typeface="Calibri"/>
                <a:cs typeface="Calibri"/>
              </a:rPr>
              <a:t>requirements:</a:t>
            </a:r>
            <a:r>
              <a:rPr sz="1800" spc="-40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97D"/>
                </a:solidFill>
                <a:latin typeface="Calibri"/>
                <a:cs typeface="Calibri"/>
              </a:rPr>
              <a:t>These</a:t>
            </a:r>
            <a:r>
              <a:rPr sz="1800" spc="-35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97D"/>
                </a:solidFill>
                <a:latin typeface="Calibri"/>
                <a:cs typeface="Calibri"/>
              </a:rPr>
              <a:t>requirements</a:t>
            </a:r>
            <a:r>
              <a:rPr sz="1800" spc="-40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97D"/>
                </a:solidFill>
                <a:latin typeface="Calibri"/>
                <a:cs typeface="Calibri"/>
              </a:rPr>
              <a:t>are</a:t>
            </a:r>
            <a:r>
              <a:rPr sz="1800" spc="-35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97D"/>
                </a:solidFill>
                <a:latin typeface="Calibri"/>
                <a:cs typeface="Calibri"/>
              </a:rPr>
              <a:t>implicit</a:t>
            </a:r>
            <a:r>
              <a:rPr sz="1800" spc="-40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97D"/>
                </a:solidFill>
                <a:latin typeface="Calibri"/>
                <a:cs typeface="Calibri"/>
              </a:rPr>
              <a:t>to</a:t>
            </a:r>
            <a:r>
              <a:rPr sz="1800" spc="-35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1F497D"/>
                </a:solidFill>
                <a:latin typeface="Calibri"/>
                <a:cs typeface="Calibri"/>
              </a:rPr>
              <a:t>the </a:t>
            </a:r>
            <a:r>
              <a:rPr sz="1800" spc="-10" dirty="0">
                <a:solidFill>
                  <a:srgbClr val="1F497D"/>
                </a:solidFill>
                <a:latin typeface="Calibri"/>
                <a:cs typeface="Calibri"/>
              </a:rPr>
              <a:t>merchandise</a:t>
            </a:r>
            <a:r>
              <a:rPr sz="1800" spc="-35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97D"/>
                </a:solidFill>
                <a:latin typeface="Calibri"/>
                <a:cs typeface="Calibri"/>
              </a:rPr>
              <a:t>or</a:t>
            </a:r>
            <a:r>
              <a:rPr sz="1800" spc="-35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97D"/>
                </a:solidFill>
                <a:latin typeface="Calibri"/>
                <a:cs typeface="Calibri"/>
              </a:rPr>
              <a:t>system</a:t>
            </a:r>
            <a:r>
              <a:rPr sz="1800" spc="-30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97D"/>
                </a:solidFill>
                <a:latin typeface="Calibri"/>
                <a:cs typeface="Calibri"/>
              </a:rPr>
              <a:t>and</a:t>
            </a:r>
            <a:r>
              <a:rPr sz="1800" spc="-35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97D"/>
                </a:solidFill>
                <a:latin typeface="Calibri"/>
                <a:cs typeface="Calibri"/>
              </a:rPr>
              <a:t>should</a:t>
            </a:r>
            <a:r>
              <a:rPr sz="1800" spc="-35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97D"/>
                </a:solidFill>
                <a:latin typeface="Calibri"/>
                <a:cs typeface="Calibri"/>
              </a:rPr>
              <a:t>be</a:t>
            </a:r>
            <a:r>
              <a:rPr sz="1800" spc="-30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97D"/>
                </a:solidFill>
                <a:latin typeface="Calibri"/>
                <a:cs typeface="Calibri"/>
              </a:rPr>
              <a:t>so</a:t>
            </a:r>
            <a:r>
              <a:rPr sz="1800" spc="-35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97D"/>
                </a:solidFill>
                <a:latin typeface="Calibri"/>
                <a:cs typeface="Calibri"/>
              </a:rPr>
              <a:t>fundamental</a:t>
            </a:r>
            <a:r>
              <a:rPr sz="1800" spc="-35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97D"/>
                </a:solidFill>
                <a:latin typeface="Calibri"/>
                <a:cs typeface="Calibri"/>
              </a:rPr>
              <a:t>that</a:t>
            </a:r>
            <a:r>
              <a:rPr sz="1800" spc="-30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1F497D"/>
                </a:solidFill>
                <a:latin typeface="Calibri"/>
                <a:cs typeface="Calibri"/>
              </a:rPr>
              <a:t>the </a:t>
            </a:r>
            <a:r>
              <a:rPr sz="1800" spc="-10" dirty="0">
                <a:solidFill>
                  <a:srgbClr val="1F497D"/>
                </a:solidFill>
                <a:latin typeface="Calibri"/>
                <a:cs typeface="Calibri"/>
              </a:rPr>
              <a:t>customer</a:t>
            </a:r>
            <a:r>
              <a:rPr sz="1800" spc="-50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97D"/>
                </a:solidFill>
                <a:latin typeface="Calibri"/>
                <a:cs typeface="Calibri"/>
              </a:rPr>
              <a:t>doesn't</a:t>
            </a:r>
            <a:r>
              <a:rPr sz="1800" spc="-50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97D"/>
                </a:solidFill>
                <a:latin typeface="Calibri"/>
                <a:cs typeface="Calibri"/>
              </a:rPr>
              <a:t>explicitly</a:t>
            </a:r>
            <a:r>
              <a:rPr sz="1800" spc="-50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97D"/>
                </a:solidFill>
                <a:latin typeface="Calibri"/>
                <a:cs typeface="Calibri"/>
              </a:rPr>
              <a:t>state</a:t>
            </a:r>
            <a:r>
              <a:rPr sz="1800" spc="-45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1F497D"/>
                </a:solidFill>
                <a:latin typeface="Calibri"/>
                <a:cs typeface="Calibri"/>
              </a:rPr>
              <a:t>them</a:t>
            </a:r>
            <a:endParaRPr sz="1800">
              <a:latin typeface="Calibri"/>
              <a:cs typeface="Calibri"/>
            </a:endParaRPr>
          </a:p>
          <a:p>
            <a:pPr marL="814069" lvl="1" indent="-403860" algn="just">
              <a:lnSpc>
                <a:spcPct val="100000"/>
              </a:lnSpc>
              <a:spcBef>
                <a:spcPts val="1065"/>
              </a:spcBef>
              <a:buAutoNum type="arabicPeriod"/>
              <a:tabLst>
                <a:tab pos="814069" algn="l"/>
              </a:tabLst>
            </a:pPr>
            <a:r>
              <a:rPr sz="1800" dirty="0">
                <a:solidFill>
                  <a:srgbClr val="1F497D"/>
                </a:solidFill>
                <a:latin typeface="Calibri"/>
                <a:cs typeface="Calibri"/>
              </a:rPr>
              <a:t>Exciting</a:t>
            </a:r>
            <a:r>
              <a:rPr sz="1800" spc="-45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97D"/>
                </a:solidFill>
                <a:latin typeface="Calibri"/>
                <a:cs typeface="Calibri"/>
              </a:rPr>
              <a:t>requirements:</a:t>
            </a:r>
            <a:r>
              <a:rPr sz="1800" spc="-40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97D"/>
                </a:solidFill>
                <a:latin typeface="Calibri"/>
                <a:cs typeface="Calibri"/>
              </a:rPr>
              <a:t>These</a:t>
            </a:r>
            <a:r>
              <a:rPr sz="1800" spc="-40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97D"/>
                </a:solidFill>
                <a:latin typeface="Calibri"/>
                <a:cs typeface="Calibri"/>
              </a:rPr>
              <a:t>requirements</a:t>
            </a:r>
            <a:r>
              <a:rPr sz="1800" spc="-40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97D"/>
                </a:solidFill>
                <a:latin typeface="Calibri"/>
                <a:cs typeface="Calibri"/>
              </a:rPr>
              <a:t>are</a:t>
            </a:r>
            <a:r>
              <a:rPr sz="1800" spc="-40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97D"/>
                </a:solidFill>
                <a:latin typeface="Calibri"/>
                <a:cs typeface="Calibri"/>
              </a:rPr>
              <a:t>for</a:t>
            </a:r>
            <a:r>
              <a:rPr sz="1800" spc="-40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97D"/>
                </a:solidFill>
                <a:latin typeface="Calibri"/>
                <a:cs typeface="Calibri"/>
              </a:rPr>
              <a:t>features</a:t>
            </a:r>
            <a:endParaRPr sz="1800">
              <a:latin typeface="Calibri"/>
              <a:cs typeface="Calibri"/>
            </a:endParaRPr>
          </a:p>
          <a:p>
            <a:pPr marL="812800" marR="34290" algn="just">
              <a:lnSpc>
                <a:spcPts val="3420"/>
              </a:lnSpc>
            </a:pPr>
            <a:r>
              <a:rPr sz="1800" dirty="0">
                <a:solidFill>
                  <a:srgbClr val="1F497D"/>
                </a:solidFill>
                <a:latin typeface="Calibri"/>
                <a:cs typeface="Calibri"/>
              </a:rPr>
              <a:t>that</a:t>
            </a:r>
            <a:r>
              <a:rPr sz="1800" spc="-35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97D"/>
                </a:solidFill>
                <a:latin typeface="Calibri"/>
                <a:cs typeface="Calibri"/>
              </a:rPr>
              <a:t>transcend</a:t>
            </a:r>
            <a:r>
              <a:rPr sz="1800" spc="-30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97D"/>
                </a:solidFill>
                <a:latin typeface="Calibri"/>
                <a:cs typeface="Calibri"/>
              </a:rPr>
              <a:t>the</a:t>
            </a:r>
            <a:r>
              <a:rPr sz="1800" spc="-35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97D"/>
                </a:solidFill>
                <a:latin typeface="Calibri"/>
                <a:cs typeface="Calibri"/>
              </a:rPr>
              <a:t>customer's</a:t>
            </a:r>
            <a:r>
              <a:rPr sz="1800" spc="-30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97D"/>
                </a:solidFill>
                <a:latin typeface="Calibri"/>
                <a:cs typeface="Calibri"/>
              </a:rPr>
              <a:t>expectations</a:t>
            </a:r>
            <a:r>
              <a:rPr sz="1800" spc="-30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97D"/>
                </a:solidFill>
                <a:latin typeface="Calibri"/>
                <a:cs typeface="Calibri"/>
              </a:rPr>
              <a:t>and</a:t>
            </a:r>
            <a:r>
              <a:rPr sz="1800" spc="-35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97D"/>
                </a:solidFill>
                <a:latin typeface="Calibri"/>
                <a:cs typeface="Calibri"/>
              </a:rPr>
              <a:t>convince</a:t>
            </a:r>
            <a:r>
              <a:rPr sz="1800" spc="-30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97D"/>
                </a:solidFill>
                <a:latin typeface="Calibri"/>
                <a:cs typeface="Calibri"/>
              </a:rPr>
              <a:t>be</a:t>
            </a:r>
            <a:r>
              <a:rPr sz="1800" spc="-35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97D"/>
                </a:solidFill>
                <a:latin typeface="Calibri"/>
                <a:cs typeface="Calibri"/>
              </a:rPr>
              <a:t>very</a:t>
            </a:r>
            <a:r>
              <a:rPr sz="1800" spc="-30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97D"/>
                </a:solidFill>
                <a:latin typeface="Calibri"/>
                <a:cs typeface="Calibri"/>
              </a:rPr>
              <a:t>satisfying </a:t>
            </a:r>
            <a:r>
              <a:rPr sz="1800" dirty="0">
                <a:solidFill>
                  <a:srgbClr val="1F497D"/>
                </a:solidFill>
                <a:latin typeface="Calibri"/>
                <a:cs typeface="Calibri"/>
              </a:rPr>
              <a:t>when</a:t>
            </a:r>
            <a:r>
              <a:rPr sz="1800" spc="-65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97D"/>
                </a:solidFill>
                <a:latin typeface="Calibri"/>
                <a:cs typeface="Calibri"/>
              </a:rPr>
              <a:t>present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9026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Elaboration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18500" y="6032500"/>
            <a:ext cx="609599" cy="6095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93700" y="2291715"/>
            <a:ext cx="7779384" cy="3683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82880">
              <a:lnSpc>
                <a:spcPct val="150000"/>
              </a:lnSpc>
              <a:spcBef>
                <a:spcPts val="100"/>
              </a:spcBef>
              <a:buChar char="•"/>
              <a:tabLst>
                <a:tab pos="195580" algn="l"/>
              </a:tabLst>
            </a:pPr>
            <a:r>
              <a:rPr sz="2000" b="1" dirty="0">
                <a:latin typeface="Calibri"/>
                <a:cs typeface="Calibri"/>
              </a:rPr>
              <a:t>During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elaboration,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the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software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engineer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takes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the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information obtained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during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inception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and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elicitation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and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begins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to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expand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and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refine </a:t>
            </a:r>
            <a:r>
              <a:rPr sz="2000" b="1" spc="-25" dirty="0">
                <a:latin typeface="Calibri"/>
                <a:cs typeface="Calibri"/>
              </a:rPr>
              <a:t>it.</a:t>
            </a:r>
            <a:endParaRPr sz="2000">
              <a:latin typeface="Calibri"/>
              <a:cs typeface="Calibri"/>
            </a:endParaRPr>
          </a:p>
          <a:p>
            <a:pPr marL="195580" indent="-182880">
              <a:lnSpc>
                <a:spcPct val="100000"/>
              </a:lnSpc>
              <a:spcBef>
                <a:spcPts val="1200"/>
              </a:spcBef>
              <a:buChar char="•"/>
              <a:tabLst>
                <a:tab pos="195580" algn="l"/>
              </a:tabLst>
            </a:pPr>
            <a:r>
              <a:rPr sz="2000" b="1" dirty="0">
                <a:latin typeface="Calibri"/>
                <a:cs typeface="Calibri"/>
              </a:rPr>
              <a:t>It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is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an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analysis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modeling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task:</a:t>
            </a:r>
            <a:endParaRPr sz="2000">
              <a:latin typeface="Calibri"/>
              <a:cs typeface="Calibri"/>
            </a:endParaRPr>
          </a:p>
          <a:p>
            <a:pPr marL="812165" lvl="1" indent="-408305">
              <a:lnSpc>
                <a:spcPct val="100000"/>
              </a:lnSpc>
              <a:spcBef>
                <a:spcPts val="1200"/>
              </a:spcBef>
              <a:buAutoNum type="arabicPeriod"/>
              <a:tabLst>
                <a:tab pos="812165" algn="l"/>
              </a:tabLst>
            </a:pPr>
            <a:r>
              <a:rPr sz="2000" dirty="0">
                <a:solidFill>
                  <a:srgbClr val="1F497D"/>
                </a:solidFill>
                <a:latin typeface="Calibri"/>
                <a:cs typeface="Calibri"/>
              </a:rPr>
              <a:t>Use</a:t>
            </a:r>
            <a:r>
              <a:rPr sz="2000" spc="-55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97D"/>
                </a:solidFill>
                <a:latin typeface="Calibri"/>
                <a:cs typeface="Calibri"/>
              </a:rPr>
              <a:t>cases</a:t>
            </a:r>
            <a:r>
              <a:rPr sz="2000" spc="-50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97D"/>
                </a:solidFill>
                <a:latin typeface="Calibri"/>
                <a:cs typeface="Calibri"/>
              </a:rPr>
              <a:t>are</a:t>
            </a:r>
            <a:r>
              <a:rPr sz="2000" spc="-55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97D"/>
                </a:solidFill>
                <a:latin typeface="Calibri"/>
                <a:cs typeface="Calibri"/>
              </a:rPr>
              <a:t>developed</a:t>
            </a:r>
            <a:endParaRPr sz="2000">
              <a:latin typeface="Calibri"/>
              <a:cs typeface="Calibri"/>
            </a:endParaRPr>
          </a:p>
          <a:p>
            <a:pPr marL="812800" marR="736600" lvl="1" indent="-408940">
              <a:lnSpc>
                <a:spcPct val="150000"/>
              </a:lnSpc>
              <a:buAutoNum type="arabicPeriod"/>
              <a:tabLst>
                <a:tab pos="812800" algn="l"/>
              </a:tabLst>
            </a:pPr>
            <a:r>
              <a:rPr sz="2000" dirty="0">
                <a:solidFill>
                  <a:srgbClr val="1F497D"/>
                </a:solidFill>
                <a:latin typeface="Calibri"/>
                <a:cs typeface="Calibri"/>
              </a:rPr>
              <a:t>Domain</a:t>
            </a:r>
            <a:r>
              <a:rPr sz="2000" spc="-50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97D"/>
                </a:solidFill>
                <a:latin typeface="Calibri"/>
                <a:cs typeface="Calibri"/>
              </a:rPr>
              <a:t>classes</a:t>
            </a:r>
            <a:r>
              <a:rPr sz="2000" spc="-45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97D"/>
                </a:solidFill>
                <a:latin typeface="Calibri"/>
                <a:cs typeface="Calibri"/>
              </a:rPr>
              <a:t>are</a:t>
            </a:r>
            <a:r>
              <a:rPr sz="2000" spc="-45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97D"/>
                </a:solidFill>
                <a:latin typeface="Calibri"/>
                <a:cs typeface="Calibri"/>
              </a:rPr>
              <a:t>identified</a:t>
            </a:r>
            <a:r>
              <a:rPr sz="2000" spc="-45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97D"/>
                </a:solidFill>
                <a:latin typeface="Calibri"/>
                <a:cs typeface="Calibri"/>
              </a:rPr>
              <a:t>along</a:t>
            </a:r>
            <a:r>
              <a:rPr sz="2000" spc="-45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97D"/>
                </a:solidFill>
                <a:latin typeface="Calibri"/>
                <a:cs typeface="Calibri"/>
              </a:rPr>
              <a:t>with</a:t>
            </a:r>
            <a:r>
              <a:rPr sz="2000" spc="-45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97D"/>
                </a:solidFill>
                <a:latin typeface="Calibri"/>
                <a:cs typeface="Calibri"/>
              </a:rPr>
              <a:t>their</a:t>
            </a:r>
            <a:r>
              <a:rPr sz="2000" spc="-50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97D"/>
                </a:solidFill>
                <a:latin typeface="Calibri"/>
                <a:cs typeface="Calibri"/>
              </a:rPr>
              <a:t>attributes</a:t>
            </a:r>
            <a:r>
              <a:rPr sz="2000" spc="-45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1F497D"/>
                </a:solidFill>
                <a:latin typeface="Calibri"/>
                <a:cs typeface="Calibri"/>
              </a:rPr>
              <a:t>and </a:t>
            </a:r>
            <a:r>
              <a:rPr sz="2000" spc="-10" dirty="0">
                <a:solidFill>
                  <a:srgbClr val="1F497D"/>
                </a:solidFill>
                <a:latin typeface="Calibri"/>
                <a:cs typeface="Calibri"/>
              </a:rPr>
              <a:t>relationships</a:t>
            </a:r>
            <a:endParaRPr sz="2000">
              <a:latin typeface="Calibri"/>
              <a:cs typeface="Calibri"/>
            </a:endParaRPr>
          </a:p>
          <a:p>
            <a:pPr marL="812165" lvl="1" indent="-408305">
              <a:lnSpc>
                <a:spcPct val="100000"/>
              </a:lnSpc>
              <a:spcBef>
                <a:spcPts val="1200"/>
              </a:spcBef>
              <a:buAutoNum type="arabicPeriod"/>
              <a:tabLst>
                <a:tab pos="812165" algn="l"/>
              </a:tabLst>
            </a:pPr>
            <a:r>
              <a:rPr sz="2000" dirty="0">
                <a:solidFill>
                  <a:srgbClr val="1F497D"/>
                </a:solidFill>
                <a:latin typeface="Calibri"/>
                <a:cs typeface="Calibri"/>
              </a:rPr>
              <a:t>State</a:t>
            </a:r>
            <a:r>
              <a:rPr sz="2000" spc="-55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97D"/>
                </a:solidFill>
                <a:latin typeface="Calibri"/>
                <a:cs typeface="Calibri"/>
              </a:rPr>
              <a:t>machine</a:t>
            </a:r>
            <a:r>
              <a:rPr sz="2000" spc="-50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97D"/>
                </a:solidFill>
                <a:latin typeface="Calibri"/>
                <a:cs typeface="Calibri"/>
              </a:rPr>
              <a:t>diagrams</a:t>
            </a:r>
            <a:r>
              <a:rPr sz="2000" spc="-50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97D"/>
                </a:solidFill>
                <a:latin typeface="Calibri"/>
                <a:cs typeface="Calibri"/>
              </a:rPr>
              <a:t>are</a:t>
            </a:r>
            <a:r>
              <a:rPr sz="2000" spc="-50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97D"/>
                </a:solidFill>
                <a:latin typeface="Calibri"/>
                <a:cs typeface="Calibri"/>
              </a:rPr>
              <a:t>used</a:t>
            </a:r>
            <a:r>
              <a:rPr sz="2000" spc="-50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97D"/>
                </a:solidFill>
                <a:latin typeface="Calibri"/>
                <a:cs typeface="Calibri"/>
              </a:rPr>
              <a:t>to</a:t>
            </a:r>
            <a:r>
              <a:rPr sz="2000" spc="-55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97D"/>
                </a:solidFill>
                <a:latin typeface="Calibri"/>
                <a:cs typeface="Calibri"/>
              </a:rPr>
              <a:t>capture</a:t>
            </a:r>
            <a:r>
              <a:rPr sz="2000" spc="-50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97D"/>
                </a:solidFill>
                <a:latin typeface="Calibri"/>
                <a:cs typeface="Calibri"/>
              </a:rPr>
              <a:t>the</a:t>
            </a:r>
            <a:r>
              <a:rPr sz="2000" spc="-50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97D"/>
                </a:solidFill>
                <a:latin typeface="Calibri"/>
                <a:cs typeface="Calibri"/>
              </a:rPr>
              <a:t>life</a:t>
            </a:r>
            <a:r>
              <a:rPr sz="2000" spc="-50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97D"/>
                </a:solidFill>
                <a:latin typeface="Calibri"/>
                <a:cs typeface="Calibri"/>
              </a:rPr>
              <a:t>on</a:t>
            </a:r>
            <a:r>
              <a:rPr sz="2000" spc="-50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97D"/>
                </a:solidFill>
                <a:latin typeface="Calibri"/>
                <a:cs typeface="Calibri"/>
              </a:rPr>
              <a:t>an</a:t>
            </a:r>
            <a:r>
              <a:rPr sz="2000" spc="-55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97D"/>
                </a:solidFill>
                <a:latin typeface="Calibri"/>
                <a:cs typeface="Calibri"/>
              </a:rPr>
              <a:t>object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7110">
              <a:lnSpc>
                <a:spcPct val="100000"/>
              </a:lnSpc>
              <a:spcBef>
                <a:spcPts val="100"/>
              </a:spcBef>
            </a:pPr>
            <a:r>
              <a:rPr dirty="0"/>
              <a:t>Use</a:t>
            </a:r>
            <a:r>
              <a:rPr spc="-65" dirty="0"/>
              <a:t> </a:t>
            </a:r>
            <a:r>
              <a:rPr spc="-10" dirty="0"/>
              <a:t>cases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18500" y="6032500"/>
            <a:ext cx="609599" cy="6095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93700" y="2291715"/>
            <a:ext cx="7863840" cy="368300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300"/>
              </a:spcBef>
              <a:buChar char="•"/>
              <a:tabLst>
                <a:tab pos="195580" algn="l"/>
              </a:tabLst>
            </a:pPr>
            <a:r>
              <a:rPr sz="2000" b="1" dirty="0">
                <a:latin typeface="Calibri"/>
                <a:cs typeface="Calibri"/>
              </a:rPr>
              <a:t>Step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One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–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Define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the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set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of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actors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that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will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be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involved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in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the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story.</a:t>
            </a:r>
            <a:endParaRPr sz="2000">
              <a:latin typeface="Calibri"/>
              <a:cs typeface="Calibri"/>
            </a:endParaRPr>
          </a:p>
          <a:p>
            <a:pPr marL="927100" marR="5080" lvl="1" indent="-523240">
              <a:lnSpc>
                <a:spcPct val="150000"/>
              </a:lnSpc>
              <a:buAutoNum type="arabicPeriod"/>
              <a:tabLst>
                <a:tab pos="927100" algn="l"/>
              </a:tabLst>
            </a:pPr>
            <a:r>
              <a:rPr sz="2000" dirty="0">
                <a:solidFill>
                  <a:srgbClr val="1F497D"/>
                </a:solidFill>
                <a:latin typeface="Calibri"/>
                <a:cs typeface="Calibri"/>
              </a:rPr>
              <a:t>Actors</a:t>
            </a:r>
            <a:r>
              <a:rPr sz="2000" spc="-70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97D"/>
                </a:solidFill>
                <a:latin typeface="Calibri"/>
                <a:cs typeface="Calibri"/>
              </a:rPr>
              <a:t>are</a:t>
            </a:r>
            <a:r>
              <a:rPr sz="2000" spc="-65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97D"/>
                </a:solidFill>
                <a:latin typeface="Calibri"/>
                <a:cs typeface="Calibri"/>
              </a:rPr>
              <a:t>people,</a:t>
            </a:r>
            <a:r>
              <a:rPr sz="2000" spc="-65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97D"/>
                </a:solidFill>
                <a:latin typeface="Calibri"/>
                <a:cs typeface="Calibri"/>
              </a:rPr>
              <a:t>devices,</a:t>
            </a:r>
            <a:r>
              <a:rPr sz="2000" spc="-70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97D"/>
                </a:solidFill>
                <a:latin typeface="Calibri"/>
                <a:cs typeface="Calibri"/>
              </a:rPr>
              <a:t>or</a:t>
            </a:r>
            <a:r>
              <a:rPr sz="2000" spc="-65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97D"/>
                </a:solidFill>
                <a:latin typeface="Calibri"/>
                <a:cs typeface="Calibri"/>
              </a:rPr>
              <a:t>other</a:t>
            </a:r>
            <a:r>
              <a:rPr sz="2000" spc="-65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97D"/>
                </a:solidFill>
                <a:latin typeface="Calibri"/>
                <a:cs typeface="Calibri"/>
              </a:rPr>
              <a:t>systems</a:t>
            </a:r>
            <a:r>
              <a:rPr sz="2000" spc="-70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97D"/>
                </a:solidFill>
                <a:latin typeface="Calibri"/>
                <a:cs typeface="Calibri"/>
              </a:rPr>
              <a:t>that</a:t>
            </a:r>
            <a:r>
              <a:rPr sz="2000" spc="-65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97D"/>
                </a:solidFill>
                <a:latin typeface="Calibri"/>
                <a:cs typeface="Calibri"/>
              </a:rPr>
              <a:t>use</a:t>
            </a:r>
            <a:r>
              <a:rPr sz="2000" spc="-65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97D"/>
                </a:solidFill>
                <a:latin typeface="Calibri"/>
                <a:cs typeface="Calibri"/>
              </a:rPr>
              <a:t>the</a:t>
            </a:r>
            <a:r>
              <a:rPr sz="2000" spc="-70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97D"/>
                </a:solidFill>
                <a:latin typeface="Calibri"/>
                <a:cs typeface="Calibri"/>
              </a:rPr>
              <a:t>system</a:t>
            </a:r>
            <a:r>
              <a:rPr sz="2000" spc="-65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1F497D"/>
                </a:solidFill>
                <a:latin typeface="Calibri"/>
                <a:cs typeface="Calibri"/>
              </a:rPr>
              <a:t>or </a:t>
            </a:r>
            <a:r>
              <a:rPr sz="2000" dirty="0">
                <a:solidFill>
                  <a:srgbClr val="1F497D"/>
                </a:solidFill>
                <a:latin typeface="Calibri"/>
                <a:cs typeface="Calibri"/>
              </a:rPr>
              <a:t>product</a:t>
            </a:r>
            <a:r>
              <a:rPr sz="2000" spc="-65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97D"/>
                </a:solidFill>
                <a:latin typeface="Calibri"/>
                <a:cs typeface="Calibri"/>
              </a:rPr>
              <a:t>within</a:t>
            </a:r>
            <a:r>
              <a:rPr sz="2000" spc="-65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97D"/>
                </a:solidFill>
                <a:latin typeface="Calibri"/>
                <a:cs typeface="Calibri"/>
              </a:rPr>
              <a:t>the</a:t>
            </a:r>
            <a:r>
              <a:rPr sz="2000" spc="-65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97D"/>
                </a:solidFill>
                <a:latin typeface="Calibri"/>
                <a:cs typeface="Calibri"/>
              </a:rPr>
              <a:t>context</a:t>
            </a:r>
            <a:r>
              <a:rPr sz="2000" spc="-65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97D"/>
                </a:solidFill>
                <a:latin typeface="Calibri"/>
                <a:cs typeface="Calibri"/>
              </a:rPr>
              <a:t>of</a:t>
            </a:r>
            <a:r>
              <a:rPr sz="2000" spc="-65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97D"/>
                </a:solidFill>
                <a:latin typeface="Calibri"/>
                <a:cs typeface="Calibri"/>
              </a:rPr>
              <a:t>the</a:t>
            </a:r>
            <a:r>
              <a:rPr sz="2000" spc="-65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97D"/>
                </a:solidFill>
                <a:latin typeface="Calibri"/>
                <a:cs typeface="Calibri"/>
              </a:rPr>
              <a:t>function</a:t>
            </a:r>
            <a:r>
              <a:rPr sz="2000" spc="-65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97D"/>
                </a:solidFill>
                <a:latin typeface="Calibri"/>
                <a:cs typeface="Calibri"/>
              </a:rPr>
              <a:t>and</a:t>
            </a:r>
            <a:r>
              <a:rPr sz="2000" spc="-65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97D"/>
                </a:solidFill>
                <a:latin typeface="Calibri"/>
                <a:cs typeface="Calibri"/>
              </a:rPr>
              <a:t>behavior</a:t>
            </a:r>
            <a:r>
              <a:rPr sz="2000" spc="-65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97D"/>
                </a:solidFill>
                <a:latin typeface="Calibri"/>
                <a:cs typeface="Calibri"/>
              </a:rPr>
              <a:t>that</a:t>
            </a:r>
            <a:r>
              <a:rPr sz="2000" spc="-65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97D"/>
                </a:solidFill>
                <a:latin typeface="Calibri"/>
                <a:cs typeface="Calibri"/>
              </a:rPr>
              <a:t>is</a:t>
            </a:r>
            <a:r>
              <a:rPr sz="2000" spc="-65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1F497D"/>
                </a:solidFill>
                <a:latin typeface="Calibri"/>
                <a:cs typeface="Calibri"/>
              </a:rPr>
              <a:t>to </a:t>
            </a:r>
            <a:r>
              <a:rPr sz="2000" dirty="0">
                <a:solidFill>
                  <a:srgbClr val="1F497D"/>
                </a:solidFill>
                <a:latin typeface="Calibri"/>
                <a:cs typeface="Calibri"/>
              </a:rPr>
              <a:t>be</a:t>
            </a:r>
            <a:r>
              <a:rPr sz="2000" spc="-35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97D"/>
                </a:solidFill>
                <a:latin typeface="Calibri"/>
                <a:cs typeface="Calibri"/>
              </a:rPr>
              <a:t>described</a:t>
            </a:r>
            <a:endParaRPr sz="2000">
              <a:latin typeface="Calibri"/>
              <a:cs typeface="Calibri"/>
            </a:endParaRPr>
          </a:p>
          <a:p>
            <a:pPr marL="927100" marR="115570" lvl="1" indent="-523240">
              <a:lnSpc>
                <a:spcPct val="150000"/>
              </a:lnSpc>
              <a:buAutoNum type="arabicPeriod"/>
              <a:tabLst>
                <a:tab pos="927100" algn="l"/>
              </a:tabLst>
            </a:pPr>
            <a:r>
              <a:rPr sz="2000" dirty="0">
                <a:solidFill>
                  <a:srgbClr val="1F497D"/>
                </a:solidFill>
                <a:latin typeface="Calibri"/>
                <a:cs typeface="Calibri"/>
              </a:rPr>
              <a:t>Actors</a:t>
            </a:r>
            <a:r>
              <a:rPr sz="2000" spc="-65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97D"/>
                </a:solidFill>
                <a:latin typeface="Calibri"/>
                <a:cs typeface="Calibri"/>
              </a:rPr>
              <a:t>are</a:t>
            </a:r>
            <a:r>
              <a:rPr sz="2000" spc="-60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97D"/>
                </a:solidFill>
                <a:latin typeface="Calibri"/>
                <a:cs typeface="Calibri"/>
              </a:rPr>
              <a:t>anything</a:t>
            </a:r>
            <a:r>
              <a:rPr sz="2000" spc="-60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97D"/>
                </a:solidFill>
                <a:latin typeface="Calibri"/>
                <a:cs typeface="Calibri"/>
              </a:rPr>
              <a:t>that</a:t>
            </a:r>
            <a:r>
              <a:rPr sz="2000" spc="-60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97D"/>
                </a:solidFill>
                <a:latin typeface="Calibri"/>
                <a:cs typeface="Calibri"/>
              </a:rPr>
              <a:t>communicate</a:t>
            </a:r>
            <a:r>
              <a:rPr sz="2000" spc="-60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97D"/>
                </a:solidFill>
                <a:latin typeface="Calibri"/>
                <a:cs typeface="Calibri"/>
              </a:rPr>
              <a:t>with</a:t>
            </a:r>
            <a:r>
              <a:rPr sz="2000" spc="-60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97D"/>
                </a:solidFill>
                <a:latin typeface="Calibri"/>
                <a:cs typeface="Calibri"/>
              </a:rPr>
              <a:t>the</a:t>
            </a:r>
            <a:r>
              <a:rPr sz="2000" spc="-60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97D"/>
                </a:solidFill>
                <a:latin typeface="Calibri"/>
                <a:cs typeface="Calibri"/>
              </a:rPr>
              <a:t>system</a:t>
            </a:r>
            <a:r>
              <a:rPr sz="2000" spc="-60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97D"/>
                </a:solidFill>
                <a:latin typeface="Calibri"/>
                <a:cs typeface="Calibri"/>
              </a:rPr>
              <a:t>or</a:t>
            </a:r>
            <a:r>
              <a:rPr sz="2000" spc="-60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97D"/>
                </a:solidFill>
                <a:latin typeface="Calibri"/>
                <a:cs typeface="Calibri"/>
              </a:rPr>
              <a:t>product </a:t>
            </a:r>
            <a:r>
              <a:rPr sz="2000" dirty="0">
                <a:solidFill>
                  <a:srgbClr val="1F497D"/>
                </a:solidFill>
                <a:latin typeface="Calibri"/>
                <a:cs typeface="Calibri"/>
              </a:rPr>
              <a:t>and</a:t>
            </a:r>
            <a:r>
              <a:rPr sz="2000" spc="-70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97D"/>
                </a:solidFill>
                <a:latin typeface="Calibri"/>
                <a:cs typeface="Calibri"/>
              </a:rPr>
              <a:t>that</a:t>
            </a:r>
            <a:r>
              <a:rPr sz="2000" spc="-60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97D"/>
                </a:solidFill>
                <a:latin typeface="Calibri"/>
                <a:cs typeface="Calibri"/>
              </a:rPr>
              <a:t>are</a:t>
            </a:r>
            <a:r>
              <a:rPr sz="2000" spc="-55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97D"/>
                </a:solidFill>
                <a:latin typeface="Calibri"/>
                <a:cs typeface="Calibri"/>
              </a:rPr>
              <a:t>external</a:t>
            </a:r>
            <a:r>
              <a:rPr sz="2000" spc="-60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97D"/>
                </a:solidFill>
                <a:latin typeface="Calibri"/>
                <a:cs typeface="Calibri"/>
              </a:rPr>
              <a:t>to</a:t>
            </a:r>
            <a:r>
              <a:rPr sz="2000" spc="-55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97D"/>
                </a:solidFill>
                <a:latin typeface="Calibri"/>
                <a:cs typeface="Calibri"/>
              </a:rPr>
              <a:t>the</a:t>
            </a:r>
            <a:r>
              <a:rPr sz="2000" spc="-60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97D"/>
                </a:solidFill>
                <a:latin typeface="Calibri"/>
                <a:cs typeface="Calibri"/>
              </a:rPr>
              <a:t>system</a:t>
            </a:r>
            <a:r>
              <a:rPr sz="2000" spc="-55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97D"/>
                </a:solidFill>
                <a:latin typeface="Calibri"/>
                <a:cs typeface="Calibri"/>
              </a:rPr>
              <a:t>itself</a:t>
            </a:r>
            <a:endParaRPr sz="2000">
              <a:latin typeface="Calibri"/>
              <a:cs typeface="Calibri"/>
            </a:endParaRPr>
          </a:p>
          <a:p>
            <a:pPr marL="12700" marR="963930" indent="182880">
              <a:lnSpc>
                <a:spcPct val="150000"/>
              </a:lnSpc>
              <a:buChar char="•"/>
              <a:tabLst>
                <a:tab pos="195580" algn="l"/>
              </a:tabLst>
            </a:pPr>
            <a:r>
              <a:rPr sz="2000" b="1" dirty="0">
                <a:latin typeface="Calibri"/>
                <a:cs typeface="Calibri"/>
              </a:rPr>
              <a:t>Step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Two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–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Develop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use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cases,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where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each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one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answers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set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spc="-25" dirty="0">
                <a:latin typeface="Calibri"/>
                <a:cs typeface="Calibri"/>
              </a:rPr>
              <a:t>of </a:t>
            </a:r>
            <a:r>
              <a:rPr sz="2000" b="1" spc="-10" dirty="0">
                <a:latin typeface="Calibri"/>
                <a:cs typeface="Calibri"/>
              </a:rPr>
              <a:t>questions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95600">
              <a:lnSpc>
                <a:spcPct val="100000"/>
              </a:lnSpc>
              <a:spcBef>
                <a:spcPts val="100"/>
              </a:spcBef>
            </a:pPr>
            <a:r>
              <a:rPr dirty="0"/>
              <a:t>Use</a:t>
            </a:r>
            <a:r>
              <a:rPr spc="-35" dirty="0"/>
              <a:t> </a:t>
            </a:r>
            <a:r>
              <a:rPr dirty="0"/>
              <a:t>cases</a:t>
            </a:r>
            <a:r>
              <a:rPr spc="-30" dirty="0"/>
              <a:t> </a:t>
            </a:r>
            <a:r>
              <a:rPr dirty="0"/>
              <a:t>-</a:t>
            </a:r>
            <a:r>
              <a:rPr spc="-30" dirty="0"/>
              <a:t> </a:t>
            </a:r>
            <a:r>
              <a:rPr spc="-10" dirty="0"/>
              <a:t>Actors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782349" y="4623599"/>
            <a:ext cx="4145915" cy="2018664"/>
            <a:chOff x="4782349" y="4623599"/>
            <a:chExt cx="4145915" cy="2018664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18500" y="6032500"/>
              <a:ext cx="609599" cy="60959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5183036" y="5100544"/>
              <a:ext cx="1905" cy="1214120"/>
            </a:xfrm>
            <a:custGeom>
              <a:avLst/>
              <a:gdLst/>
              <a:ahLst/>
              <a:cxnLst/>
              <a:rect l="l" t="t" r="r" b="b"/>
              <a:pathLst>
                <a:path w="1904" h="1214120">
                  <a:moveTo>
                    <a:pt x="0" y="0"/>
                  </a:moveTo>
                  <a:lnTo>
                    <a:pt x="1593" y="1213644"/>
                  </a:lnTo>
                </a:path>
              </a:pathLst>
            </a:custGeom>
            <a:ln w="396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955164" y="4643437"/>
              <a:ext cx="483234" cy="455930"/>
            </a:xfrm>
            <a:custGeom>
              <a:avLst/>
              <a:gdLst/>
              <a:ahLst/>
              <a:cxnLst/>
              <a:rect l="l" t="t" r="r" b="b"/>
              <a:pathLst>
                <a:path w="483235" h="455929">
                  <a:moveTo>
                    <a:pt x="241417" y="455514"/>
                  </a:moveTo>
                  <a:lnTo>
                    <a:pt x="192763" y="450887"/>
                  </a:lnTo>
                  <a:lnTo>
                    <a:pt x="147446" y="437616"/>
                  </a:lnTo>
                  <a:lnTo>
                    <a:pt x="106438" y="416617"/>
                  </a:lnTo>
                  <a:lnTo>
                    <a:pt x="70709" y="388806"/>
                  </a:lnTo>
                  <a:lnTo>
                    <a:pt x="41230" y="355098"/>
                  </a:lnTo>
                  <a:lnTo>
                    <a:pt x="18971" y="316410"/>
                  </a:lnTo>
                  <a:lnTo>
                    <a:pt x="4904" y="273658"/>
                  </a:lnTo>
                  <a:lnTo>
                    <a:pt x="0" y="227757"/>
                  </a:lnTo>
                  <a:lnTo>
                    <a:pt x="4904" y="181856"/>
                  </a:lnTo>
                  <a:lnTo>
                    <a:pt x="18971" y="139103"/>
                  </a:lnTo>
                  <a:lnTo>
                    <a:pt x="41230" y="100416"/>
                  </a:lnTo>
                  <a:lnTo>
                    <a:pt x="70709" y="66708"/>
                  </a:lnTo>
                  <a:lnTo>
                    <a:pt x="106438" y="38897"/>
                  </a:lnTo>
                  <a:lnTo>
                    <a:pt x="147446" y="17898"/>
                  </a:lnTo>
                  <a:lnTo>
                    <a:pt x="192763" y="4627"/>
                  </a:lnTo>
                  <a:lnTo>
                    <a:pt x="241417" y="0"/>
                  </a:lnTo>
                  <a:lnTo>
                    <a:pt x="288735" y="4416"/>
                  </a:lnTo>
                  <a:lnTo>
                    <a:pt x="333803" y="17336"/>
                  </a:lnTo>
                  <a:lnTo>
                    <a:pt x="375355" y="38265"/>
                  </a:lnTo>
                  <a:lnTo>
                    <a:pt x="412124" y="66708"/>
                  </a:lnTo>
                  <a:lnTo>
                    <a:pt x="442273" y="101397"/>
                  </a:lnTo>
                  <a:lnTo>
                    <a:pt x="464457" y="140598"/>
                  </a:lnTo>
                  <a:lnTo>
                    <a:pt x="478152" y="183116"/>
                  </a:lnTo>
                  <a:lnTo>
                    <a:pt x="482834" y="227757"/>
                  </a:lnTo>
                  <a:lnTo>
                    <a:pt x="477929" y="273658"/>
                  </a:lnTo>
                  <a:lnTo>
                    <a:pt x="463862" y="316410"/>
                  </a:lnTo>
                  <a:lnTo>
                    <a:pt x="441603" y="355098"/>
                  </a:lnTo>
                  <a:lnTo>
                    <a:pt x="412124" y="388806"/>
                  </a:lnTo>
                  <a:lnTo>
                    <a:pt x="376395" y="416617"/>
                  </a:lnTo>
                  <a:lnTo>
                    <a:pt x="335387" y="437616"/>
                  </a:lnTo>
                  <a:lnTo>
                    <a:pt x="290071" y="450887"/>
                  </a:lnTo>
                  <a:lnTo>
                    <a:pt x="241417" y="455514"/>
                  </a:lnTo>
                  <a:close/>
                </a:path>
              </a:pathLst>
            </a:custGeom>
            <a:solidFill>
              <a:srgbClr val="D3E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802187" y="4643437"/>
              <a:ext cx="841375" cy="1941830"/>
            </a:xfrm>
            <a:custGeom>
              <a:avLst/>
              <a:gdLst/>
              <a:ahLst/>
              <a:cxnLst/>
              <a:rect l="l" t="t" r="r" b="b"/>
              <a:pathLst>
                <a:path w="841375" h="1941829">
                  <a:moveTo>
                    <a:pt x="152977" y="227757"/>
                  </a:moveTo>
                  <a:lnTo>
                    <a:pt x="157882" y="181856"/>
                  </a:lnTo>
                  <a:lnTo>
                    <a:pt x="171949" y="139103"/>
                  </a:lnTo>
                  <a:lnTo>
                    <a:pt x="194207" y="100416"/>
                  </a:lnTo>
                  <a:lnTo>
                    <a:pt x="223686" y="66708"/>
                  </a:lnTo>
                  <a:lnTo>
                    <a:pt x="259415" y="38897"/>
                  </a:lnTo>
                  <a:lnTo>
                    <a:pt x="300424" y="17898"/>
                  </a:lnTo>
                  <a:lnTo>
                    <a:pt x="345740" y="4627"/>
                  </a:lnTo>
                  <a:lnTo>
                    <a:pt x="394394" y="0"/>
                  </a:lnTo>
                  <a:lnTo>
                    <a:pt x="441712" y="4416"/>
                  </a:lnTo>
                  <a:lnTo>
                    <a:pt x="486781" y="17336"/>
                  </a:lnTo>
                  <a:lnTo>
                    <a:pt x="528333" y="38265"/>
                  </a:lnTo>
                  <a:lnTo>
                    <a:pt x="565102" y="66708"/>
                  </a:lnTo>
                  <a:lnTo>
                    <a:pt x="595250" y="101397"/>
                  </a:lnTo>
                  <a:lnTo>
                    <a:pt x="617434" y="140598"/>
                  </a:lnTo>
                  <a:lnTo>
                    <a:pt x="631130" y="183116"/>
                  </a:lnTo>
                  <a:lnTo>
                    <a:pt x="635811" y="227757"/>
                  </a:lnTo>
                  <a:lnTo>
                    <a:pt x="630907" y="273658"/>
                  </a:lnTo>
                  <a:lnTo>
                    <a:pt x="616839" y="316410"/>
                  </a:lnTo>
                  <a:lnTo>
                    <a:pt x="594581" y="355098"/>
                  </a:lnTo>
                  <a:lnTo>
                    <a:pt x="565102" y="388806"/>
                  </a:lnTo>
                  <a:lnTo>
                    <a:pt x="529373" y="416617"/>
                  </a:lnTo>
                  <a:lnTo>
                    <a:pt x="488365" y="437616"/>
                  </a:lnTo>
                  <a:lnTo>
                    <a:pt x="443048" y="450887"/>
                  </a:lnTo>
                  <a:lnTo>
                    <a:pt x="394394" y="455514"/>
                  </a:lnTo>
                  <a:lnTo>
                    <a:pt x="345740" y="450887"/>
                  </a:lnTo>
                  <a:lnTo>
                    <a:pt x="300424" y="437616"/>
                  </a:lnTo>
                  <a:lnTo>
                    <a:pt x="259415" y="416617"/>
                  </a:lnTo>
                  <a:lnTo>
                    <a:pt x="223686" y="388806"/>
                  </a:lnTo>
                  <a:lnTo>
                    <a:pt x="194207" y="355098"/>
                  </a:lnTo>
                  <a:lnTo>
                    <a:pt x="171949" y="316410"/>
                  </a:lnTo>
                  <a:lnTo>
                    <a:pt x="157882" y="273658"/>
                  </a:lnTo>
                  <a:lnTo>
                    <a:pt x="152977" y="227757"/>
                  </a:lnTo>
                  <a:close/>
                </a:path>
                <a:path w="841375" h="1941829">
                  <a:moveTo>
                    <a:pt x="0" y="914214"/>
                  </a:moveTo>
                  <a:lnTo>
                    <a:pt x="841374" y="915807"/>
                  </a:lnTo>
                </a:path>
                <a:path w="841375" h="1941829">
                  <a:moveTo>
                    <a:pt x="320296" y="1599079"/>
                  </a:moveTo>
                  <a:lnTo>
                    <a:pt x="0" y="1903286"/>
                  </a:lnTo>
                </a:path>
                <a:path w="841375" h="1941829">
                  <a:moveTo>
                    <a:pt x="380849" y="1599079"/>
                  </a:moveTo>
                  <a:lnTo>
                    <a:pt x="699552" y="1941512"/>
                  </a:lnTo>
                </a:path>
              </a:pathLst>
            </a:custGeom>
            <a:ln w="396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93700" y="2444115"/>
            <a:ext cx="59042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0"/>
              </a:spcBef>
              <a:buChar char="•"/>
              <a:tabLst>
                <a:tab pos="195580" algn="l"/>
              </a:tabLst>
            </a:pPr>
            <a:r>
              <a:rPr sz="2000" b="1" dirty="0">
                <a:latin typeface="Calibri"/>
                <a:cs typeface="Calibri"/>
              </a:rPr>
              <a:t>An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Actor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is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outside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or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external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the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system.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It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can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be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-25" dirty="0">
                <a:latin typeface="Calibri"/>
                <a:cs typeface="Calibri"/>
              </a:rPr>
              <a:t>a: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85118" y="2596515"/>
            <a:ext cx="3643629" cy="185420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535305" indent="-522605">
              <a:lnSpc>
                <a:spcPct val="100000"/>
              </a:lnSpc>
              <a:spcBef>
                <a:spcPts val="1300"/>
              </a:spcBef>
              <a:buAutoNum type="arabicPeriod"/>
              <a:tabLst>
                <a:tab pos="535305" algn="l"/>
              </a:tabLst>
            </a:pPr>
            <a:r>
              <a:rPr sz="2000" spc="-10" dirty="0">
                <a:solidFill>
                  <a:srgbClr val="1F497D"/>
                </a:solidFill>
                <a:latin typeface="Calibri"/>
                <a:cs typeface="Calibri"/>
              </a:rPr>
              <a:t>Human</a:t>
            </a:r>
            <a:endParaRPr sz="2000">
              <a:latin typeface="Calibri"/>
              <a:cs typeface="Calibri"/>
            </a:endParaRPr>
          </a:p>
          <a:p>
            <a:pPr marL="535305" indent="-522605">
              <a:lnSpc>
                <a:spcPct val="100000"/>
              </a:lnSpc>
              <a:spcBef>
                <a:spcPts val="1200"/>
              </a:spcBef>
              <a:buAutoNum type="arabicPeriod"/>
              <a:tabLst>
                <a:tab pos="535305" algn="l"/>
              </a:tabLst>
            </a:pPr>
            <a:r>
              <a:rPr sz="2000" spc="-10" dirty="0">
                <a:solidFill>
                  <a:srgbClr val="1F497D"/>
                </a:solidFill>
                <a:latin typeface="Calibri"/>
                <a:cs typeface="Calibri"/>
              </a:rPr>
              <a:t>Peripheral</a:t>
            </a:r>
            <a:r>
              <a:rPr sz="2000" spc="-60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97D"/>
                </a:solidFill>
                <a:latin typeface="Calibri"/>
                <a:cs typeface="Calibri"/>
              </a:rPr>
              <a:t>Device</a:t>
            </a:r>
            <a:r>
              <a:rPr sz="2000" spc="-60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97D"/>
                </a:solidFill>
                <a:latin typeface="Calibri"/>
                <a:cs typeface="Calibri"/>
              </a:rPr>
              <a:t>(Hardware)</a:t>
            </a:r>
            <a:endParaRPr sz="2000">
              <a:latin typeface="Calibri"/>
              <a:cs typeface="Calibri"/>
            </a:endParaRPr>
          </a:p>
          <a:p>
            <a:pPr marL="535305" indent="-522605">
              <a:lnSpc>
                <a:spcPct val="100000"/>
              </a:lnSpc>
              <a:spcBef>
                <a:spcPts val="1200"/>
              </a:spcBef>
              <a:buAutoNum type="arabicPeriod"/>
              <a:tabLst>
                <a:tab pos="535305" algn="l"/>
              </a:tabLst>
            </a:pPr>
            <a:r>
              <a:rPr sz="2000" dirty="0">
                <a:solidFill>
                  <a:srgbClr val="1F497D"/>
                </a:solidFill>
                <a:latin typeface="Calibri"/>
                <a:cs typeface="Calibri"/>
              </a:rPr>
              <a:t>External</a:t>
            </a:r>
            <a:r>
              <a:rPr sz="2000" spc="-70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97D"/>
                </a:solidFill>
                <a:latin typeface="Calibri"/>
                <a:cs typeface="Calibri"/>
              </a:rPr>
              <a:t>System</a:t>
            </a:r>
            <a:r>
              <a:rPr sz="2000" spc="-70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97D"/>
                </a:solidFill>
                <a:latin typeface="Calibri"/>
                <a:cs typeface="Calibri"/>
              </a:rPr>
              <a:t>or</a:t>
            </a:r>
            <a:r>
              <a:rPr sz="2000" spc="-70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97D"/>
                </a:solidFill>
                <a:latin typeface="Calibri"/>
                <a:cs typeface="Calibri"/>
              </a:rPr>
              <a:t>Subsystem</a:t>
            </a:r>
            <a:endParaRPr sz="2000">
              <a:latin typeface="Calibri"/>
              <a:cs typeface="Calibri"/>
            </a:endParaRPr>
          </a:p>
          <a:p>
            <a:pPr marL="535305" indent="-522605">
              <a:lnSpc>
                <a:spcPct val="100000"/>
              </a:lnSpc>
              <a:spcBef>
                <a:spcPts val="1200"/>
              </a:spcBef>
              <a:buAutoNum type="arabicPeriod"/>
              <a:tabLst>
                <a:tab pos="535305" algn="l"/>
              </a:tabLst>
            </a:pPr>
            <a:r>
              <a:rPr sz="2000" dirty="0">
                <a:solidFill>
                  <a:srgbClr val="1F497D"/>
                </a:solidFill>
                <a:latin typeface="Calibri"/>
                <a:cs typeface="Calibri"/>
              </a:rPr>
              <a:t>Time</a:t>
            </a:r>
            <a:r>
              <a:rPr sz="2000" spc="-40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97D"/>
                </a:solidFill>
                <a:latin typeface="Calibri"/>
                <a:cs typeface="Calibri"/>
              </a:rPr>
              <a:t>or</a:t>
            </a:r>
            <a:r>
              <a:rPr sz="2000" spc="-35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1F497D"/>
                </a:solidFill>
                <a:latin typeface="Calibri"/>
                <a:cs typeface="Calibri"/>
              </a:rPr>
              <a:t>time-</a:t>
            </a:r>
            <a:r>
              <a:rPr sz="2000" dirty="0">
                <a:solidFill>
                  <a:srgbClr val="1F497D"/>
                </a:solidFill>
                <a:latin typeface="Calibri"/>
                <a:cs typeface="Calibri"/>
              </a:rPr>
              <a:t>based</a:t>
            </a:r>
            <a:r>
              <a:rPr sz="2000" spc="-40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97D"/>
                </a:solidFill>
                <a:latin typeface="Calibri"/>
                <a:cs typeface="Calibri"/>
              </a:rPr>
              <a:t>event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3700" y="4577715"/>
            <a:ext cx="406146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0"/>
              </a:spcBef>
              <a:buChar char="•"/>
              <a:tabLst>
                <a:tab pos="195580" algn="l"/>
              </a:tabLst>
            </a:pPr>
            <a:r>
              <a:rPr sz="2000" b="1" spc="-10" dirty="0">
                <a:latin typeface="Calibri"/>
                <a:cs typeface="Calibri"/>
              </a:rPr>
              <a:t>Represented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by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the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following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figure: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38070">
              <a:lnSpc>
                <a:spcPct val="100000"/>
              </a:lnSpc>
              <a:spcBef>
                <a:spcPts val="100"/>
              </a:spcBef>
            </a:pPr>
            <a:r>
              <a:rPr dirty="0"/>
              <a:t>Use</a:t>
            </a:r>
            <a:r>
              <a:rPr spc="-35" dirty="0"/>
              <a:t> </a:t>
            </a:r>
            <a:r>
              <a:rPr dirty="0"/>
              <a:t>cases</a:t>
            </a:r>
            <a:r>
              <a:rPr spc="-30" dirty="0"/>
              <a:t> </a:t>
            </a:r>
            <a:r>
              <a:rPr dirty="0"/>
              <a:t>-</a:t>
            </a:r>
            <a:r>
              <a:rPr spc="-30" dirty="0"/>
              <a:t> </a:t>
            </a:r>
            <a:r>
              <a:rPr spc="-10" dirty="0"/>
              <a:t>Relationships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282700" y="4498975"/>
            <a:ext cx="7645400" cy="2143125"/>
            <a:chOff x="1282700" y="4498975"/>
            <a:chExt cx="7645400" cy="214312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18500" y="6032500"/>
              <a:ext cx="609599" cy="60959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82700" y="4498975"/>
              <a:ext cx="1004886" cy="160654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4878387" y="4729161"/>
              <a:ext cx="2208530" cy="1143000"/>
            </a:xfrm>
            <a:custGeom>
              <a:avLst/>
              <a:gdLst/>
              <a:ahLst/>
              <a:cxnLst/>
              <a:rect l="l" t="t" r="r" b="b"/>
              <a:pathLst>
                <a:path w="2208529" h="1143000">
                  <a:moveTo>
                    <a:pt x="0" y="571499"/>
                  </a:moveTo>
                  <a:lnTo>
                    <a:pt x="1747" y="539069"/>
                  </a:lnTo>
                  <a:lnTo>
                    <a:pt x="6929" y="507114"/>
                  </a:lnTo>
                  <a:lnTo>
                    <a:pt x="27219" y="444819"/>
                  </a:lnTo>
                  <a:lnTo>
                    <a:pt x="60125" y="385002"/>
                  </a:lnTo>
                  <a:lnTo>
                    <a:pt x="104900" y="328048"/>
                  </a:lnTo>
                  <a:lnTo>
                    <a:pt x="131506" y="300766"/>
                  </a:lnTo>
                  <a:lnTo>
                    <a:pt x="160800" y="274344"/>
                  </a:lnTo>
                  <a:lnTo>
                    <a:pt x="192688" y="248831"/>
                  </a:lnTo>
                  <a:lnTo>
                    <a:pt x="227078" y="224275"/>
                  </a:lnTo>
                  <a:lnTo>
                    <a:pt x="263876" y="200724"/>
                  </a:lnTo>
                  <a:lnTo>
                    <a:pt x="302989" y="178226"/>
                  </a:lnTo>
                  <a:lnTo>
                    <a:pt x="344324" y="156831"/>
                  </a:lnTo>
                  <a:lnTo>
                    <a:pt x="387787" y="136586"/>
                  </a:lnTo>
                  <a:lnTo>
                    <a:pt x="433286" y="117538"/>
                  </a:lnTo>
                  <a:lnTo>
                    <a:pt x="480727" y="99738"/>
                  </a:lnTo>
                  <a:lnTo>
                    <a:pt x="530017" y="83232"/>
                  </a:lnTo>
                  <a:lnTo>
                    <a:pt x="581063" y="68069"/>
                  </a:lnTo>
                  <a:lnTo>
                    <a:pt x="633771" y="54297"/>
                  </a:lnTo>
                  <a:lnTo>
                    <a:pt x="688049" y="41965"/>
                  </a:lnTo>
                  <a:lnTo>
                    <a:pt x="743803" y="31121"/>
                  </a:lnTo>
                  <a:lnTo>
                    <a:pt x="800940" y="21813"/>
                  </a:lnTo>
                  <a:lnTo>
                    <a:pt x="859366" y="14089"/>
                  </a:lnTo>
                  <a:lnTo>
                    <a:pt x="918989" y="7997"/>
                  </a:lnTo>
                  <a:lnTo>
                    <a:pt x="979716" y="3586"/>
                  </a:lnTo>
                  <a:lnTo>
                    <a:pt x="1041452" y="904"/>
                  </a:lnTo>
                  <a:lnTo>
                    <a:pt x="1104105" y="0"/>
                  </a:lnTo>
                  <a:lnTo>
                    <a:pt x="1166759" y="904"/>
                  </a:lnTo>
                  <a:lnTo>
                    <a:pt x="1228495" y="3586"/>
                  </a:lnTo>
                  <a:lnTo>
                    <a:pt x="1289222" y="7997"/>
                  </a:lnTo>
                  <a:lnTo>
                    <a:pt x="1348845" y="14089"/>
                  </a:lnTo>
                  <a:lnTo>
                    <a:pt x="1407271" y="21813"/>
                  </a:lnTo>
                  <a:lnTo>
                    <a:pt x="1464408" y="31121"/>
                  </a:lnTo>
                  <a:lnTo>
                    <a:pt x="1520162" y="41965"/>
                  </a:lnTo>
                  <a:lnTo>
                    <a:pt x="1574440" y="54297"/>
                  </a:lnTo>
                  <a:lnTo>
                    <a:pt x="1627148" y="68069"/>
                  </a:lnTo>
                  <a:lnTo>
                    <a:pt x="1678194" y="83232"/>
                  </a:lnTo>
                  <a:lnTo>
                    <a:pt x="1727484" y="99738"/>
                  </a:lnTo>
                  <a:lnTo>
                    <a:pt x="1774925" y="117538"/>
                  </a:lnTo>
                  <a:lnTo>
                    <a:pt x="1820424" y="136586"/>
                  </a:lnTo>
                  <a:lnTo>
                    <a:pt x="1863887" y="156831"/>
                  </a:lnTo>
                  <a:lnTo>
                    <a:pt x="1905222" y="178226"/>
                  </a:lnTo>
                  <a:lnTo>
                    <a:pt x="1944335" y="200724"/>
                  </a:lnTo>
                  <a:lnTo>
                    <a:pt x="1981133" y="224275"/>
                  </a:lnTo>
                  <a:lnTo>
                    <a:pt x="2015523" y="248831"/>
                  </a:lnTo>
                  <a:lnTo>
                    <a:pt x="2047411" y="274344"/>
                  </a:lnTo>
                  <a:lnTo>
                    <a:pt x="2076705" y="300766"/>
                  </a:lnTo>
                  <a:lnTo>
                    <a:pt x="2103311" y="328048"/>
                  </a:lnTo>
                  <a:lnTo>
                    <a:pt x="2148087" y="385002"/>
                  </a:lnTo>
                  <a:lnTo>
                    <a:pt x="2180992" y="444819"/>
                  </a:lnTo>
                  <a:lnTo>
                    <a:pt x="2201283" y="507114"/>
                  </a:lnTo>
                  <a:lnTo>
                    <a:pt x="2208212" y="571499"/>
                  </a:lnTo>
                  <a:lnTo>
                    <a:pt x="2201283" y="635885"/>
                  </a:lnTo>
                  <a:lnTo>
                    <a:pt x="2180992" y="698180"/>
                  </a:lnTo>
                  <a:lnTo>
                    <a:pt x="2148087" y="757997"/>
                  </a:lnTo>
                  <a:lnTo>
                    <a:pt x="2103311" y="814951"/>
                  </a:lnTo>
                  <a:lnTo>
                    <a:pt x="2076705" y="842233"/>
                  </a:lnTo>
                  <a:lnTo>
                    <a:pt x="2047411" y="868655"/>
                  </a:lnTo>
                  <a:lnTo>
                    <a:pt x="2015523" y="894168"/>
                  </a:lnTo>
                  <a:lnTo>
                    <a:pt x="1981133" y="918724"/>
                  </a:lnTo>
                  <a:lnTo>
                    <a:pt x="1944335" y="942275"/>
                  </a:lnTo>
                  <a:lnTo>
                    <a:pt x="1905222" y="964772"/>
                  </a:lnTo>
                  <a:lnTo>
                    <a:pt x="1863887" y="986168"/>
                  </a:lnTo>
                  <a:lnTo>
                    <a:pt x="1820424" y="1006413"/>
                  </a:lnTo>
                  <a:lnTo>
                    <a:pt x="1774925" y="1025461"/>
                  </a:lnTo>
                  <a:lnTo>
                    <a:pt x="1727484" y="1043261"/>
                  </a:lnTo>
                  <a:lnTo>
                    <a:pt x="1678194" y="1059767"/>
                  </a:lnTo>
                  <a:lnTo>
                    <a:pt x="1627148" y="1074930"/>
                  </a:lnTo>
                  <a:lnTo>
                    <a:pt x="1574440" y="1088701"/>
                  </a:lnTo>
                  <a:lnTo>
                    <a:pt x="1520162" y="1101034"/>
                  </a:lnTo>
                  <a:lnTo>
                    <a:pt x="1464408" y="1111878"/>
                  </a:lnTo>
                  <a:lnTo>
                    <a:pt x="1407271" y="1121186"/>
                  </a:lnTo>
                  <a:lnTo>
                    <a:pt x="1348845" y="1128910"/>
                  </a:lnTo>
                  <a:lnTo>
                    <a:pt x="1289222" y="1135002"/>
                  </a:lnTo>
                  <a:lnTo>
                    <a:pt x="1228495" y="1139413"/>
                  </a:lnTo>
                  <a:lnTo>
                    <a:pt x="1166759" y="1142095"/>
                  </a:lnTo>
                  <a:lnTo>
                    <a:pt x="1104105" y="1142999"/>
                  </a:lnTo>
                  <a:lnTo>
                    <a:pt x="1041452" y="1142095"/>
                  </a:lnTo>
                  <a:lnTo>
                    <a:pt x="979716" y="1139413"/>
                  </a:lnTo>
                  <a:lnTo>
                    <a:pt x="918989" y="1135002"/>
                  </a:lnTo>
                  <a:lnTo>
                    <a:pt x="859366" y="1128910"/>
                  </a:lnTo>
                  <a:lnTo>
                    <a:pt x="800940" y="1121186"/>
                  </a:lnTo>
                  <a:lnTo>
                    <a:pt x="743803" y="1111878"/>
                  </a:lnTo>
                  <a:lnTo>
                    <a:pt x="688049" y="1101034"/>
                  </a:lnTo>
                  <a:lnTo>
                    <a:pt x="633771" y="1088701"/>
                  </a:lnTo>
                  <a:lnTo>
                    <a:pt x="581063" y="1074930"/>
                  </a:lnTo>
                  <a:lnTo>
                    <a:pt x="530017" y="1059767"/>
                  </a:lnTo>
                  <a:lnTo>
                    <a:pt x="480727" y="1043261"/>
                  </a:lnTo>
                  <a:lnTo>
                    <a:pt x="433286" y="1025461"/>
                  </a:lnTo>
                  <a:lnTo>
                    <a:pt x="387787" y="1006413"/>
                  </a:lnTo>
                  <a:lnTo>
                    <a:pt x="344324" y="986168"/>
                  </a:lnTo>
                  <a:lnTo>
                    <a:pt x="302989" y="964772"/>
                  </a:lnTo>
                  <a:lnTo>
                    <a:pt x="263876" y="942275"/>
                  </a:lnTo>
                  <a:lnTo>
                    <a:pt x="227078" y="918724"/>
                  </a:lnTo>
                  <a:lnTo>
                    <a:pt x="192688" y="894168"/>
                  </a:lnTo>
                  <a:lnTo>
                    <a:pt x="160800" y="868655"/>
                  </a:lnTo>
                  <a:lnTo>
                    <a:pt x="131506" y="842233"/>
                  </a:lnTo>
                  <a:lnTo>
                    <a:pt x="104900" y="814951"/>
                  </a:lnTo>
                  <a:lnTo>
                    <a:pt x="60125" y="757997"/>
                  </a:lnTo>
                  <a:lnTo>
                    <a:pt x="27219" y="698180"/>
                  </a:lnTo>
                  <a:lnTo>
                    <a:pt x="6929" y="635885"/>
                  </a:lnTo>
                  <a:lnTo>
                    <a:pt x="1747" y="603930"/>
                  </a:lnTo>
                  <a:lnTo>
                    <a:pt x="0" y="571499"/>
                  </a:lnTo>
                  <a:close/>
                </a:path>
              </a:pathLst>
            </a:custGeom>
            <a:ln w="2857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93700" y="2444115"/>
            <a:ext cx="5976620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0"/>
              </a:spcBef>
              <a:buChar char="•"/>
              <a:tabLst>
                <a:tab pos="195580" algn="l"/>
              </a:tabLst>
            </a:pPr>
            <a:r>
              <a:rPr sz="2000" b="1" spc="-10" dirty="0">
                <a:latin typeface="Calibri"/>
                <a:cs typeface="Calibri"/>
              </a:rPr>
              <a:t>Represent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communication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between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actor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and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use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spc="-20" dirty="0">
                <a:latin typeface="Calibri"/>
                <a:cs typeface="Calibri"/>
              </a:rPr>
              <a:t>case</a:t>
            </a:r>
            <a:endParaRPr sz="2000">
              <a:latin typeface="Calibri"/>
              <a:cs typeface="Calibri"/>
            </a:endParaRPr>
          </a:p>
          <a:p>
            <a:pPr marL="195580" indent="-182880">
              <a:lnSpc>
                <a:spcPct val="100000"/>
              </a:lnSpc>
              <a:buChar char="•"/>
              <a:tabLst>
                <a:tab pos="195580" algn="l"/>
              </a:tabLst>
            </a:pPr>
            <a:r>
              <a:rPr sz="2000" b="1" spc="-10" dirty="0">
                <a:latin typeface="Calibri"/>
                <a:cs typeface="Calibri"/>
              </a:rPr>
              <a:t>Depicted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by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line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or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spc="-20" dirty="0">
                <a:latin typeface="Calibri"/>
                <a:cs typeface="Calibri"/>
              </a:rPr>
              <a:t>double-</a:t>
            </a:r>
            <a:r>
              <a:rPr sz="2000" b="1" dirty="0">
                <a:latin typeface="Calibri"/>
                <a:cs typeface="Calibri"/>
              </a:rPr>
              <a:t>headed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arrow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20" dirty="0">
                <a:latin typeface="Calibri"/>
                <a:cs typeface="Calibri"/>
              </a:rPr>
              <a:t>line</a:t>
            </a:r>
            <a:endParaRPr sz="2000">
              <a:latin typeface="Calibri"/>
              <a:cs typeface="Calibri"/>
            </a:endParaRPr>
          </a:p>
          <a:p>
            <a:pPr marL="195580" indent="-182880">
              <a:lnSpc>
                <a:spcPct val="100000"/>
              </a:lnSpc>
              <a:spcBef>
                <a:spcPts val="1200"/>
              </a:spcBef>
              <a:buChar char="•"/>
              <a:tabLst>
                <a:tab pos="195580" algn="l"/>
              </a:tabLst>
            </a:pPr>
            <a:r>
              <a:rPr sz="2000" b="1" dirty="0">
                <a:latin typeface="Calibri"/>
                <a:cs typeface="Calibri"/>
              </a:rPr>
              <a:t>Also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called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association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relationship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84067" y="4732845"/>
            <a:ext cx="1395095" cy="111506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 indent="1270" algn="ctr">
              <a:lnSpc>
                <a:spcPts val="2850"/>
              </a:lnSpc>
              <a:spcBef>
                <a:spcPts val="220"/>
              </a:spcBef>
            </a:pPr>
            <a:r>
              <a:rPr sz="2400" spc="-20" dirty="0">
                <a:solidFill>
                  <a:srgbClr val="000080"/>
                </a:solidFill>
                <a:latin typeface="Times New Roman"/>
                <a:cs typeface="Times New Roman"/>
              </a:rPr>
              <a:t>Make </a:t>
            </a:r>
            <a:r>
              <a:rPr sz="2400" spc="-10" dirty="0">
                <a:solidFill>
                  <a:srgbClr val="000080"/>
                </a:solidFill>
                <a:latin typeface="Times New Roman"/>
                <a:cs typeface="Times New Roman"/>
              </a:rPr>
              <a:t>Appointme </a:t>
            </a:r>
            <a:r>
              <a:rPr sz="2400" spc="-25" dirty="0">
                <a:solidFill>
                  <a:srgbClr val="000080"/>
                </a:solidFill>
                <a:latin typeface="Times New Roman"/>
                <a:cs typeface="Times New Roman"/>
              </a:rPr>
              <a:t>nt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200275" y="5264150"/>
            <a:ext cx="2602230" cy="0"/>
          </a:xfrm>
          <a:custGeom>
            <a:avLst/>
            <a:gdLst/>
            <a:ahLst/>
            <a:cxnLst/>
            <a:rect l="l" t="t" r="r" b="b"/>
            <a:pathLst>
              <a:path w="2602229">
                <a:moveTo>
                  <a:pt x="0" y="0"/>
                </a:moveTo>
                <a:lnTo>
                  <a:pt x="2601911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6994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Negotiation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18500" y="6032500"/>
            <a:ext cx="609599" cy="6095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33375" indent="182880">
              <a:lnSpc>
                <a:spcPct val="150000"/>
              </a:lnSpc>
              <a:spcBef>
                <a:spcPts val="100"/>
              </a:spcBef>
              <a:buChar char="•"/>
              <a:tabLst>
                <a:tab pos="195580" algn="l"/>
              </a:tabLst>
            </a:pPr>
            <a:r>
              <a:rPr dirty="0"/>
              <a:t>During</a:t>
            </a:r>
            <a:r>
              <a:rPr spc="-55" dirty="0"/>
              <a:t> </a:t>
            </a:r>
            <a:r>
              <a:rPr dirty="0"/>
              <a:t>negotiation,</a:t>
            </a:r>
            <a:r>
              <a:rPr spc="-50" dirty="0"/>
              <a:t> </a:t>
            </a:r>
            <a:r>
              <a:rPr dirty="0"/>
              <a:t>the</a:t>
            </a:r>
            <a:r>
              <a:rPr spc="-55" dirty="0"/>
              <a:t> </a:t>
            </a:r>
            <a:r>
              <a:rPr spc="-10" dirty="0"/>
              <a:t>programmer</a:t>
            </a:r>
            <a:r>
              <a:rPr spc="-50" dirty="0"/>
              <a:t> </a:t>
            </a:r>
            <a:r>
              <a:rPr spc="-10" dirty="0"/>
              <a:t>reconciles</a:t>
            </a:r>
            <a:r>
              <a:rPr spc="-55" dirty="0"/>
              <a:t> </a:t>
            </a:r>
            <a:r>
              <a:rPr dirty="0"/>
              <a:t>the</a:t>
            </a:r>
            <a:r>
              <a:rPr spc="-50" dirty="0"/>
              <a:t> </a:t>
            </a:r>
            <a:r>
              <a:rPr dirty="0"/>
              <a:t>conflicts</a:t>
            </a:r>
            <a:r>
              <a:rPr spc="-50" dirty="0"/>
              <a:t> </a:t>
            </a:r>
            <a:r>
              <a:rPr spc="-10" dirty="0"/>
              <a:t>between </a:t>
            </a:r>
            <a:r>
              <a:rPr dirty="0"/>
              <a:t>what</a:t>
            </a:r>
            <a:r>
              <a:rPr spc="-45" dirty="0"/>
              <a:t> </a:t>
            </a:r>
            <a:r>
              <a:rPr dirty="0"/>
              <a:t>the</a:t>
            </a:r>
            <a:r>
              <a:rPr spc="-40" dirty="0"/>
              <a:t> </a:t>
            </a:r>
            <a:r>
              <a:rPr spc="-10" dirty="0"/>
              <a:t>customer</a:t>
            </a:r>
            <a:r>
              <a:rPr spc="-40" dirty="0"/>
              <a:t> </a:t>
            </a:r>
            <a:r>
              <a:rPr dirty="0"/>
              <a:t>wants</a:t>
            </a:r>
            <a:r>
              <a:rPr spc="-40" dirty="0"/>
              <a:t> </a:t>
            </a:r>
            <a:r>
              <a:rPr dirty="0"/>
              <a:t>and</a:t>
            </a:r>
            <a:r>
              <a:rPr spc="-40" dirty="0"/>
              <a:t> </a:t>
            </a:r>
            <a:r>
              <a:rPr dirty="0"/>
              <a:t>what</a:t>
            </a:r>
            <a:r>
              <a:rPr spc="-45" dirty="0"/>
              <a:t> </a:t>
            </a:r>
            <a:r>
              <a:rPr dirty="0"/>
              <a:t>are</a:t>
            </a:r>
            <a:r>
              <a:rPr spc="-40" dirty="0"/>
              <a:t> </a:t>
            </a:r>
            <a:r>
              <a:rPr dirty="0"/>
              <a:t>often</a:t>
            </a:r>
            <a:r>
              <a:rPr spc="-40" dirty="0"/>
              <a:t> </a:t>
            </a:r>
            <a:r>
              <a:rPr spc="-10" dirty="0"/>
              <a:t>achieved</a:t>
            </a:r>
            <a:r>
              <a:rPr spc="-40" dirty="0"/>
              <a:t> </a:t>
            </a:r>
            <a:r>
              <a:rPr dirty="0"/>
              <a:t>given</a:t>
            </a:r>
            <a:r>
              <a:rPr spc="-40" dirty="0"/>
              <a:t> </a:t>
            </a:r>
            <a:r>
              <a:rPr spc="-10" dirty="0"/>
              <a:t>limited </a:t>
            </a:r>
            <a:r>
              <a:rPr dirty="0"/>
              <a:t>business</a:t>
            </a:r>
            <a:r>
              <a:rPr spc="-114" dirty="0"/>
              <a:t> </a:t>
            </a:r>
            <a:r>
              <a:rPr spc="-10" dirty="0"/>
              <a:t>resources.</a:t>
            </a:r>
          </a:p>
          <a:p>
            <a:pPr marL="12700" marR="5080" indent="182880">
              <a:lnSpc>
                <a:spcPct val="150000"/>
              </a:lnSpc>
              <a:buChar char="•"/>
              <a:tabLst>
                <a:tab pos="195580" algn="l"/>
              </a:tabLst>
            </a:pPr>
            <a:r>
              <a:rPr spc="-10" dirty="0"/>
              <a:t>Requirements</a:t>
            </a:r>
            <a:r>
              <a:rPr spc="-50" dirty="0"/>
              <a:t> </a:t>
            </a:r>
            <a:r>
              <a:rPr dirty="0"/>
              <a:t>are</a:t>
            </a:r>
            <a:r>
              <a:rPr spc="-50" dirty="0"/>
              <a:t> </a:t>
            </a:r>
            <a:r>
              <a:rPr dirty="0"/>
              <a:t>ranked</a:t>
            </a:r>
            <a:r>
              <a:rPr spc="-50" dirty="0"/>
              <a:t> </a:t>
            </a:r>
            <a:r>
              <a:rPr dirty="0"/>
              <a:t>(i.e.,</a:t>
            </a:r>
            <a:r>
              <a:rPr spc="-45" dirty="0"/>
              <a:t> </a:t>
            </a:r>
            <a:r>
              <a:rPr spc="-10" dirty="0"/>
              <a:t>prioritized)</a:t>
            </a:r>
            <a:r>
              <a:rPr spc="-50" dirty="0"/>
              <a:t> </a:t>
            </a:r>
            <a:r>
              <a:rPr dirty="0"/>
              <a:t>by</a:t>
            </a:r>
            <a:r>
              <a:rPr spc="-50" dirty="0"/>
              <a:t> </a:t>
            </a:r>
            <a:r>
              <a:rPr dirty="0"/>
              <a:t>the</a:t>
            </a:r>
            <a:r>
              <a:rPr spc="-45" dirty="0"/>
              <a:t> </a:t>
            </a:r>
            <a:r>
              <a:rPr spc="-10" dirty="0"/>
              <a:t>purchasers</a:t>
            </a:r>
            <a:r>
              <a:rPr spc="-50" dirty="0"/>
              <a:t> </a:t>
            </a:r>
            <a:r>
              <a:rPr dirty="0"/>
              <a:t>,</a:t>
            </a:r>
            <a:r>
              <a:rPr spc="-50" dirty="0"/>
              <a:t> </a:t>
            </a:r>
            <a:r>
              <a:rPr dirty="0"/>
              <a:t>users,</a:t>
            </a:r>
            <a:r>
              <a:rPr spc="-45" dirty="0"/>
              <a:t> </a:t>
            </a:r>
            <a:r>
              <a:rPr spc="-25" dirty="0"/>
              <a:t>and </a:t>
            </a:r>
            <a:r>
              <a:rPr dirty="0"/>
              <a:t>other</a:t>
            </a:r>
            <a:r>
              <a:rPr spc="-75" dirty="0"/>
              <a:t> </a:t>
            </a:r>
            <a:r>
              <a:rPr spc="-10" dirty="0"/>
              <a:t>stakeholders</a:t>
            </a:r>
          </a:p>
          <a:p>
            <a:pPr marL="195580" indent="-182880">
              <a:lnSpc>
                <a:spcPct val="100000"/>
              </a:lnSpc>
              <a:spcBef>
                <a:spcPts val="1200"/>
              </a:spcBef>
              <a:buChar char="•"/>
              <a:tabLst>
                <a:tab pos="195580" algn="l"/>
              </a:tabLst>
            </a:pPr>
            <a:r>
              <a:rPr dirty="0"/>
              <a:t>Risks</a:t>
            </a:r>
            <a:r>
              <a:rPr spc="-50" dirty="0"/>
              <a:t> </a:t>
            </a:r>
            <a:r>
              <a:rPr dirty="0"/>
              <a:t>related</a:t>
            </a:r>
            <a:r>
              <a:rPr spc="-50" dirty="0"/>
              <a:t> </a:t>
            </a:r>
            <a:r>
              <a:rPr dirty="0"/>
              <a:t>to</a:t>
            </a:r>
            <a:r>
              <a:rPr spc="-50" dirty="0"/>
              <a:t> </a:t>
            </a:r>
            <a:r>
              <a:rPr dirty="0"/>
              <a:t>each</a:t>
            </a:r>
            <a:r>
              <a:rPr spc="-50" dirty="0"/>
              <a:t> </a:t>
            </a:r>
            <a:r>
              <a:rPr spc="-10" dirty="0"/>
              <a:t>requirement</a:t>
            </a:r>
            <a:r>
              <a:rPr spc="-50" dirty="0"/>
              <a:t> </a:t>
            </a:r>
            <a:r>
              <a:rPr dirty="0"/>
              <a:t>are</a:t>
            </a:r>
            <a:r>
              <a:rPr spc="-50" dirty="0"/>
              <a:t> </a:t>
            </a:r>
            <a:r>
              <a:rPr spc="-10" dirty="0"/>
              <a:t>identified</a:t>
            </a:r>
            <a:r>
              <a:rPr spc="-50" dirty="0"/>
              <a:t> </a:t>
            </a:r>
            <a:r>
              <a:rPr dirty="0"/>
              <a:t>and</a:t>
            </a:r>
            <a:r>
              <a:rPr spc="-50" dirty="0"/>
              <a:t> </a:t>
            </a:r>
            <a:r>
              <a:rPr spc="-10" dirty="0"/>
              <a:t>analyzed</a:t>
            </a:r>
          </a:p>
          <a:p>
            <a:pPr marL="12700" marR="407670" indent="182880">
              <a:lnSpc>
                <a:spcPct val="150000"/>
              </a:lnSpc>
              <a:buChar char="•"/>
              <a:tabLst>
                <a:tab pos="195580" algn="l"/>
              </a:tabLst>
            </a:pPr>
            <a:r>
              <a:rPr dirty="0"/>
              <a:t>Using</a:t>
            </a:r>
            <a:r>
              <a:rPr spc="-45" dirty="0"/>
              <a:t> </a:t>
            </a:r>
            <a:r>
              <a:rPr dirty="0"/>
              <a:t>an</a:t>
            </a:r>
            <a:r>
              <a:rPr spc="-40" dirty="0"/>
              <a:t> </a:t>
            </a:r>
            <a:r>
              <a:rPr dirty="0"/>
              <a:t>iterative</a:t>
            </a:r>
            <a:r>
              <a:rPr spc="-40" dirty="0"/>
              <a:t> </a:t>
            </a:r>
            <a:r>
              <a:rPr spc="-10" dirty="0"/>
              <a:t>approach,</a:t>
            </a:r>
            <a:r>
              <a:rPr spc="-45" dirty="0"/>
              <a:t> </a:t>
            </a:r>
            <a:r>
              <a:rPr spc="-10" dirty="0"/>
              <a:t>requirements</a:t>
            </a:r>
            <a:r>
              <a:rPr spc="-40" dirty="0"/>
              <a:t> </a:t>
            </a:r>
            <a:r>
              <a:rPr dirty="0"/>
              <a:t>are</a:t>
            </a:r>
            <a:r>
              <a:rPr spc="-40" dirty="0"/>
              <a:t> </a:t>
            </a:r>
            <a:r>
              <a:rPr dirty="0"/>
              <a:t>eliminated,</a:t>
            </a:r>
            <a:r>
              <a:rPr spc="-40" dirty="0"/>
              <a:t> </a:t>
            </a:r>
            <a:r>
              <a:rPr spc="-10" dirty="0"/>
              <a:t>combined </a:t>
            </a:r>
            <a:r>
              <a:rPr dirty="0"/>
              <a:t>and/or</a:t>
            </a:r>
            <a:r>
              <a:rPr spc="-60" dirty="0"/>
              <a:t> </a:t>
            </a:r>
            <a:r>
              <a:rPr spc="-10" dirty="0"/>
              <a:t>modified</a:t>
            </a:r>
            <a:r>
              <a:rPr spc="-60" dirty="0"/>
              <a:t> </a:t>
            </a:r>
            <a:r>
              <a:rPr dirty="0"/>
              <a:t>in</a:t>
            </a:r>
            <a:r>
              <a:rPr spc="-60" dirty="0"/>
              <a:t> </a:t>
            </a:r>
            <a:r>
              <a:rPr dirty="0"/>
              <a:t>order</a:t>
            </a:r>
            <a:r>
              <a:rPr spc="-60" dirty="0"/>
              <a:t> </a:t>
            </a:r>
            <a:r>
              <a:rPr dirty="0"/>
              <a:t>that</a:t>
            </a:r>
            <a:r>
              <a:rPr spc="-60" dirty="0"/>
              <a:t> </a:t>
            </a:r>
            <a:r>
              <a:rPr dirty="0"/>
              <a:t>each</a:t>
            </a:r>
            <a:r>
              <a:rPr spc="-55" dirty="0"/>
              <a:t> </a:t>
            </a:r>
            <a:r>
              <a:rPr dirty="0"/>
              <a:t>party</a:t>
            </a:r>
            <a:r>
              <a:rPr spc="-60" dirty="0"/>
              <a:t> </a:t>
            </a:r>
            <a:r>
              <a:rPr dirty="0"/>
              <a:t>achieves</a:t>
            </a:r>
            <a:r>
              <a:rPr spc="-60" dirty="0"/>
              <a:t> </a:t>
            </a:r>
            <a:r>
              <a:rPr dirty="0"/>
              <a:t>some</a:t>
            </a:r>
            <a:r>
              <a:rPr spc="-60" dirty="0"/>
              <a:t> </a:t>
            </a:r>
            <a:r>
              <a:rPr dirty="0"/>
              <a:t>measure</a:t>
            </a:r>
            <a:r>
              <a:rPr spc="-60" dirty="0"/>
              <a:t> </a:t>
            </a:r>
            <a:r>
              <a:rPr spc="-25" dirty="0"/>
              <a:t>of </a:t>
            </a:r>
            <a:r>
              <a:rPr spc="-10" dirty="0"/>
              <a:t>satisfaction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36190">
              <a:lnSpc>
                <a:spcPct val="100000"/>
              </a:lnSpc>
              <a:spcBef>
                <a:spcPts val="100"/>
              </a:spcBef>
            </a:pPr>
            <a:r>
              <a:rPr dirty="0"/>
              <a:t>The</a:t>
            </a:r>
            <a:r>
              <a:rPr spc="-40" dirty="0"/>
              <a:t> </a:t>
            </a:r>
            <a:r>
              <a:rPr dirty="0"/>
              <a:t>Art</a:t>
            </a:r>
            <a:r>
              <a:rPr spc="-35" dirty="0"/>
              <a:t> </a:t>
            </a:r>
            <a:r>
              <a:rPr dirty="0"/>
              <a:t>of</a:t>
            </a:r>
            <a:r>
              <a:rPr spc="-40" dirty="0"/>
              <a:t> </a:t>
            </a:r>
            <a:r>
              <a:rPr spc="-10" dirty="0"/>
              <a:t>Negotiation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18500" y="6032500"/>
            <a:ext cx="609599" cy="6095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93700" y="2291715"/>
            <a:ext cx="3953510" cy="322580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300"/>
              </a:spcBef>
              <a:buChar char="•"/>
              <a:tabLst>
                <a:tab pos="195580" algn="l"/>
              </a:tabLst>
            </a:pPr>
            <a:r>
              <a:rPr sz="2000" b="1" spc="-10" dirty="0">
                <a:latin typeface="Calibri"/>
                <a:cs typeface="Calibri"/>
              </a:rPr>
              <a:t>Recognize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that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it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is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not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competition</a:t>
            </a:r>
            <a:endParaRPr sz="2000">
              <a:latin typeface="Calibri"/>
              <a:cs typeface="Calibri"/>
            </a:endParaRPr>
          </a:p>
          <a:p>
            <a:pPr marL="195580" indent="-182880">
              <a:lnSpc>
                <a:spcPct val="100000"/>
              </a:lnSpc>
              <a:spcBef>
                <a:spcPts val="1200"/>
              </a:spcBef>
              <a:buChar char="•"/>
              <a:tabLst>
                <a:tab pos="195580" algn="l"/>
              </a:tabLst>
            </a:pPr>
            <a:r>
              <a:rPr sz="2000" b="1" dirty="0">
                <a:latin typeface="Calibri"/>
                <a:cs typeface="Calibri"/>
              </a:rPr>
              <a:t>Map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out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strategy</a:t>
            </a:r>
            <a:endParaRPr sz="2000">
              <a:latin typeface="Calibri"/>
              <a:cs typeface="Calibri"/>
            </a:endParaRPr>
          </a:p>
          <a:p>
            <a:pPr marL="195580" indent="-182880">
              <a:lnSpc>
                <a:spcPct val="100000"/>
              </a:lnSpc>
              <a:spcBef>
                <a:spcPts val="1200"/>
              </a:spcBef>
              <a:buChar char="•"/>
              <a:tabLst>
                <a:tab pos="195580" algn="l"/>
              </a:tabLst>
            </a:pPr>
            <a:r>
              <a:rPr sz="2000" b="1" dirty="0">
                <a:latin typeface="Calibri"/>
                <a:cs typeface="Calibri"/>
              </a:rPr>
              <a:t>Listen</a:t>
            </a:r>
            <a:r>
              <a:rPr sz="2000" b="1" spc="-8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actively</a:t>
            </a:r>
            <a:endParaRPr sz="2000">
              <a:latin typeface="Calibri"/>
              <a:cs typeface="Calibri"/>
            </a:endParaRPr>
          </a:p>
          <a:p>
            <a:pPr marL="195580" indent="-182880">
              <a:lnSpc>
                <a:spcPct val="100000"/>
              </a:lnSpc>
              <a:spcBef>
                <a:spcPts val="1200"/>
              </a:spcBef>
              <a:buChar char="•"/>
              <a:tabLst>
                <a:tab pos="195580" algn="l"/>
              </a:tabLst>
            </a:pPr>
            <a:r>
              <a:rPr sz="2000" b="1" dirty="0">
                <a:latin typeface="Calibri"/>
                <a:cs typeface="Calibri"/>
              </a:rPr>
              <a:t>Focus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on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the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other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party’s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interests</a:t>
            </a:r>
            <a:endParaRPr sz="2000">
              <a:latin typeface="Calibri"/>
              <a:cs typeface="Calibri"/>
            </a:endParaRPr>
          </a:p>
          <a:p>
            <a:pPr marL="195580" indent="-182880">
              <a:lnSpc>
                <a:spcPct val="100000"/>
              </a:lnSpc>
              <a:spcBef>
                <a:spcPts val="1200"/>
              </a:spcBef>
              <a:buChar char="•"/>
              <a:tabLst>
                <a:tab pos="195580" algn="l"/>
              </a:tabLst>
            </a:pPr>
            <a:r>
              <a:rPr sz="2000" b="1" dirty="0">
                <a:latin typeface="Calibri"/>
                <a:cs typeface="Calibri"/>
              </a:rPr>
              <a:t>Don’t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let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it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get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personal</a:t>
            </a:r>
            <a:endParaRPr sz="2000">
              <a:latin typeface="Calibri"/>
              <a:cs typeface="Calibri"/>
            </a:endParaRPr>
          </a:p>
          <a:p>
            <a:pPr marL="195580" indent="-182880">
              <a:lnSpc>
                <a:spcPct val="100000"/>
              </a:lnSpc>
              <a:spcBef>
                <a:spcPts val="1200"/>
              </a:spcBef>
              <a:buChar char="•"/>
              <a:tabLst>
                <a:tab pos="195580" algn="l"/>
              </a:tabLst>
            </a:pPr>
            <a:r>
              <a:rPr sz="2000" b="1" dirty="0">
                <a:latin typeface="Calibri"/>
                <a:cs typeface="Calibri"/>
              </a:rPr>
              <a:t>Be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creative</a:t>
            </a:r>
            <a:endParaRPr sz="2000">
              <a:latin typeface="Calibri"/>
              <a:cs typeface="Calibri"/>
            </a:endParaRPr>
          </a:p>
          <a:p>
            <a:pPr marL="195580" indent="-182880">
              <a:lnSpc>
                <a:spcPct val="100000"/>
              </a:lnSpc>
              <a:spcBef>
                <a:spcPts val="1200"/>
              </a:spcBef>
              <a:buChar char="•"/>
              <a:tabLst>
                <a:tab pos="195580" algn="l"/>
              </a:tabLst>
            </a:pPr>
            <a:r>
              <a:rPr sz="2000" b="1" dirty="0">
                <a:latin typeface="Calibri"/>
                <a:cs typeface="Calibri"/>
              </a:rPr>
              <a:t>Be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ready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to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commit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22038" y="3763645"/>
            <a:ext cx="489585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b="1" spc="-10" dirty="0">
                <a:solidFill>
                  <a:srgbClr val="FFFFFF"/>
                </a:solidFill>
                <a:latin typeface="Calibri"/>
                <a:cs typeface="Calibri"/>
              </a:rPr>
              <a:t>Requirements</a:t>
            </a:r>
            <a:r>
              <a:rPr sz="3500" b="1" spc="-1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500" b="1" spc="-10" dirty="0">
                <a:solidFill>
                  <a:srgbClr val="FFFFFF"/>
                </a:solidFill>
                <a:latin typeface="Calibri"/>
                <a:cs typeface="Calibri"/>
              </a:rPr>
              <a:t>Engineering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spc="-30" dirty="0">
                <a:solidFill>
                  <a:srgbClr val="000000"/>
                </a:solidFill>
              </a:rPr>
              <a:t>UNIT-</a:t>
            </a:r>
            <a:r>
              <a:rPr sz="3500" spc="-50" dirty="0">
                <a:solidFill>
                  <a:srgbClr val="000000"/>
                </a:solidFill>
              </a:rPr>
              <a:t>3</a:t>
            </a:r>
            <a:endParaRPr sz="35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18500" y="6032500"/>
            <a:ext cx="609599" cy="609599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9501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Specification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18500" y="6032500"/>
            <a:ext cx="609599" cy="6095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93700" y="2291715"/>
            <a:ext cx="7803515" cy="3683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143635" indent="182880">
              <a:lnSpc>
                <a:spcPct val="150000"/>
              </a:lnSpc>
              <a:spcBef>
                <a:spcPts val="100"/>
              </a:spcBef>
              <a:buChar char="•"/>
              <a:tabLst>
                <a:tab pos="195580" algn="l"/>
              </a:tabLst>
            </a:pPr>
            <a:r>
              <a:rPr sz="2000" b="1" dirty="0">
                <a:latin typeface="Calibri"/>
                <a:cs typeface="Calibri"/>
              </a:rPr>
              <a:t>A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specification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is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that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the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final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work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product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produced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by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-25" dirty="0">
                <a:latin typeface="Calibri"/>
                <a:cs typeface="Calibri"/>
              </a:rPr>
              <a:t>the </a:t>
            </a:r>
            <a:r>
              <a:rPr sz="2000" b="1" dirty="0">
                <a:latin typeface="Calibri"/>
                <a:cs typeface="Calibri"/>
              </a:rPr>
              <a:t>wants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engineer</a:t>
            </a:r>
            <a:endParaRPr sz="2000">
              <a:latin typeface="Calibri"/>
              <a:cs typeface="Calibri"/>
            </a:endParaRPr>
          </a:p>
          <a:p>
            <a:pPr marL="195580" indent="-182880">
              <a:lnSpc>
                <a:spcPct val="100000"/>
              </a:lnSpc>
              <a:spcBef>
                <a:spcPts val="1200"/>
              </a:spcBef>
              <a:buChar char="•"/>
              <a:tabLst>
                <a:tab pos="195580" algn="l"/>
              </a:tabLst>
            </a:pPr>
            <a:r>
              <a:rPr sz="2000" b="1" dirty="0">
                <a:latin typeface="Calibri"/>
                <a:cs typeface="Calibri"/>
              </a:rPr>
              <a:t>it's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normally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within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the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sort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of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software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requirements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specification</a:t>
            </a:r>
            <a:endParaRPr sz="2000">
              <a:latin typeface="Calibri"/>
              <a:cs typeface="Calibri"/>
            </a:endParaRPr>
          </a:p>
          <a:p>
            <a:pPr marL="195580" indent="-182880">
              <a:lnSpc>
                <a:spcPct val="100000"/>
              </a:lnSpc>
              <a:spcBef>
                <a:spcPts val="1200"/>
              </a:spcBef>
              <a:buChar char="•"/>
              <a:tabLst>
                <a:tab pos="195580" algn="l"/>
              </a:tabLst>
            </a:pPr>
            <a:r>
              <a:rPr sz="2000" b="1" dirty="0">
                <a:latin typeface="Calibri"/>
                <a:cs typeface="Calibri"/>
              </a:rPr>
              <a:t>It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is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the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inspiration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for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subsequent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software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engineering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activities</a:t>
            </a:r>
            <a:endParaRPr sz="2000">
              <a:latin typeface="Calibri"/>
              <a:cs typeface="Calibri"/>
            </a:endParaRPr>
          </a:p>
          <a:p>
            <a:pPr marL="12700" marR="5080" indent="182880">
              <a:lnSpc>
                <a:spcPct val="150000"/>
              </a:lnSpc>
              <a:buChar char="•"/>
              <a:tabLst>
                <a:tab pos="195580" algn="l"/>
              </a:tabLst>
            </a:pPr>
            <a:r>
              <a:rPr sz="2000" b="1" dirty="0">
                <a:latin typeface="Calibri"/>
                <a:cs typeface="Calibri"/>
              </a:rPr>
              <a:t>It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formalizes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the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informational,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functional,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and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behavioral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requirements </a:t>
            </a:r>
            <a:r>
              <a:rPr sz="2000" b="1" dirty="0">
                <a:latin typeface="Calibri"/>
                <a:cs typeface="Calibri"/>
              </a:rPr>
              <a:t>of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the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proposed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software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both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graphical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and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textual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format</a:t>
            </a:r>
            <a:endParaRPr sz="2000">
              <a:latin typeface="Calibri"/>
              <a:cs typeface="Calibri"/>
            </a:endParaRPr>
          </a:p>
          <a:p>
            <a:pPr marL="12700" marR="205740" indent="240029">
              <a:lnSpc>
                <a:spcPct val="150000"/>
              </a:lnSpc>
              <a:buChar char="•"/>
              <a:tabLst>
                <a:tab pos="252729" algn="l"/>
              </a:tabLst>
            </a:pPr>
            <a:r>
              <a:rPr sz="2000" b="1" dirty="0">
                <a:latin typeface="Calibri"/>
                <a:cs typeface="Calibri"/>
              </a:rPr>
              <a:t>It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describes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the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function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and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performance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of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spc="-20" dirty="0">
                <a:latin typeface="Calibri"/>
                <a:cs typeface="Calibri"/>
              </a:rPr>
              <a:t>computer-</a:t>
            </a:r>
            <a:r>
              <a:rPr sz="2000" b="1" spc="-10" dirty="0">
                <a:latin typeface="Calibri"/>
                <a:cs typeface="Calibri"/>
              </a:rPr>
              <a:t>based </a:t>
            </a:r>
            <a:r>
              <a:rPr sz="2000" b="1" dirty="0">
                <a:latin typeface="Calibri"/>
                <a:cs typeface="Calibri"/>
              </a:rPr>
              <a:t>system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and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therefore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the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constraints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which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will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govern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its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development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45303" y="1581785"/>
            <a:ext cx="16516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Validation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18500" y="6032500"/>
            <a:ext cx="609599" cy="6095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93700" y="2336800"/>
            <a:ext cx="7700645" cy="414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93040" indent="182880">
              <a:lnSpc>
                <a:spcPct val="150000"/>
              </a:lnSpc>
              <a:spcBef>
                <a:spcPts val="100"/>
              </a:spcBef>
              <a:buChar char="•"/>
              <a:tabLst>
                <a:tab pos="195580" algn="l"/>
              </a:tabLst>
            </a:pPr>
            <a:r>
              <a:rPr sz="2000" b="1" dirty="0">
                <a:latin typeface="Calibri"/>
                <a:cs typeface="Calibri"/>
              </a:rPr>
              <a:t>During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validation,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the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products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generated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as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result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of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requirements engineering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are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examined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for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quality.</a:t>
            </a:r>
            <a:endParaRPr sz="2000">
              <a:latin typeface="Calibri"/>
              <a:cs typeface="Calibri"/>
            </a:endParaRPr>
          </a:p>
          <a:p>
            <a:pPr marL="195580" indent="-182880">
              <a:lnSpc>
                <a:spcPct val="100000"/>
              </a:lnSpc>
              <a:spcBef>
                <a:spcPts val="1200"/>
              </a:spcBef>
              <a:buChar char="•"/>
              <a:tabLst>
                <a:tab pos="195580" algn="l"/>
              </a:tabLst>
            </a:pPr>
            <a:r>
              <a:rPr sz="2000" b="1" dirty="0">
                <a:latin typeface="Calibri"/>
                <a:cs typeface="Calibri"/>
              </a:rPr>
              <a:t>The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specification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is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examined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to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ensure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-20" dirty="0">
                <a:latin typeface="Calibri"/>
                <a:cs typeface="Calibri"/>
              </a:rPr>
              <a:t>that</a:t>
            </a:r>
            <a:endParaRPr sz="2000">
              <a:latin typeface="Calibri"/>
              <a:cs typeface="Calibri"/>
            </a:endParaRPr>
          </a:p>
          <a:p>
            <a:pPr marL="926465" lvl="1" indent="-522605">
              <a:lnSpc>
                <a:spcPct val="100000"/>
              </a:lnSpc>
              <a:spcBef>
                <a:spcPts val="1200"/>
              </a:spcBef>
              <a:buAutoNum type="arabicPeriod"/>
              <a:tabLst>
                <a:tab pos="926465" algn="l"/>
              </a:tabLst>
            </a:pPr>
            <a:r>
              <a:rPr sz="2000" dirty="0">
                <a:solidFill>
                  <a:srgbClr val="1F497D"/>
                </a:solidFill>
                <a:latin typeface="Calibri"/>
                <a:cs typeface="Calibri"/>
              </a:rPr>
              <a:t>all</a:t>
            </a:r>
            <a:r>
              <a:rPr sz="2000" spc="-65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97D"/>
                </a:solidFill>
                <a:latin typeface="Calibri"/>
                <a:cs typeface="Calibri"/>
              </a:rPr>
              <a:t>software</a:t>
            </a:r>
            <a:r>
              <a:rPr sz="2000" spc="-65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97D"/>
                </a:solidFill>
                <a:latin typeface="Calibri"/>
                <a:cs typeface="Calibri"/>
              </a:rPr>
              <a:t>requirements</a:t>
            </a:r>
            <a:r>
              <a:rPr sz="2000" spc="-65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97D"/>
                </a:solidFill>
                <a:latin typeface="Calibri"/>
                <a:cs typeface="Calibri"/>
              </a:rPr>
              <a:t>are</a:t>
            </a:r>
            <a:r>
              <a:rPr sz="2000" spc="-65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97D"/>
                </a:solidFill>
                <a:latin typeface="Calibri"/>
                <a:cs typeface="Calibri"/>
              </a:rPr>
              <a:t>stated</a:t>
            </a:r>
            <a:r>
              <a:rPr sz="2000" spc="-60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97D"/>
                </a:solidFill>
                <a:latin typeface="Calibri"/>
                <a:cs typeface="Calibri"/>
              </a:rPr>
              <a:t>unambiguously</a:t>
            </a:r>
            <a:endParaRPr sz="2000">
              <a:latin typeface="Calibri"/>
              <a:cs typeface="Calibri"/>
            </a:endParaRPr>
          </a:p>
          <a:p>
            <a:pPr marL="926465" lvl="1" indent="-522605">
              <a:lnSpc>
                <a:spcPct val="100000"/>
              </a:lnSpc>
              <a:spcBef>
                <a:spcPts val="1200"/>
              </a:spcBef>
              <a:buAutoNum type="arabicPeriod"/>
              <a:tabLst>
                <a:tab pos="926465" algn="l"/>
              </a:tabLst>
            </a:pPr>
            <a:r>
              <a:rPr sz="2000" spc="-10" dirty="0">
                <a:solidFill>
                  <a:srgbClr val="1F497D"/>
                </a:solidFill>
                <a:latin typeface="Calibri"/>
                <a:cs typeface="Calibri"/>
              </a:rPr>
              <a:t>inconsistencies,</a:t>
            </a:r>
            <a:r>
              <a:rPr sz="2000" spc="-50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97D"/>
                </a:solidFill>
                <a:latin typeface="Calibri"/>
                <a:cs typeface="Calibri"/>
              </a:rPr>
              <a:t>omissions,</a:t>
            </a:r>
            <a:r>
              <a:rPr sz="2000" spc="-45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97D"/>
                </a:solidFill>
                <a:latin typeface="Calibri"/>
                <a:cs typeface="Calibri"/>
              </a:rPr>
              <a:t>and</a:t>
            </a:r>
            <a:r>
              <a:rPr sz="2000" spc="-50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97D"/>
                </a:solidFill>
                <a:latin typeface="Calibri"/>
                <a:cs typeface="Calibri"/>
              </a:rPr>
              <a:t>errors</a:t>
            </a:r>
            <a:r>
              <a:rPr sz="2000" spc="-45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97D"/>
                </a:solidFill>
                <a:latin typeface="Calibri"/>
                <a:cs typeface="Calibri"/>
              </a:rPr>
              <a:t>are</a:t>
            </a:r>
            <a:r>
              <a:rPr sz="2000" spc="-45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97D"/>
                </a:solidFill>
                <a:latin typeface="Calibri"/>
                <a:cs typeface="Calibri"/>
              </a:rPr>
              <a:t>detected</a:t>
            </a:r>
            <a:r>
              <a:rPr sz="2000" spc="-50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97D"/>
                </a:solidFill>
                <a:latin typeface="Calibri"/>
                <a:cs typeface="Calibri"/>
              </a:rPr>
              <a:t>and</a:t>
            </a:r>
            <a:r>
              <a:rPr sz="2000" spc="-45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97D"/>
                </a:solidFill>
                <a:latin typeface="Calibri"/>
                <a:cs typeface="Calibri"/>
              </a:rPr>
              <a:t>corrected</a:t>
            </a:r>
            <a:endParaRPr sz="2000">
              <a:latin typeface="Calibri"/>
              <a:cs typeface="Calibri"/>
            </a:endParaRPr>
          </a:p>
          <a:p>
            <a:pPr marL="927100" marR="197485" lvl="1" indent="-523240">
              <a:lnSpc>
                <a:spcPct val="150000"/>
              </a:lnSpc>
              <a:buAutoNum type="arabicPeriod"/>
              <a:tabLst>
                <a:tab pos="927100" algn="l"/>
              </a:tabLst>
            </a:pPr>
            <a:r>
              <a:rPr sz="2000" dirty="0">
                <a:solidFill>
                  <a:srgbClr val="1F497D"/>
                </a:solidFill>
                <a:latin typeface="Calibri"/>
                <a:cs typeface="Calibri"/>
              </a:rPr>
              <a:t>the</a:t>
            </a:r>
            <a:r>
              <a:rPr sz="2000" spc="-50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97D"/>
                </a:solidFill>
                <a:latin typeface="Calibri"/>
                <a:cs typeface="Calibri"/>
              </a:rPr>
              <a:t>work</a:t>
            </a:r>
            <a:r>
              <a:rPr sz="2000" spc="-50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97D"/>
                </a:solidFill>
                <a:latin typeface="Calibri"/>
                <a:cs typeface="Calibri"/>
              </a:rPr>
              <a:t>products</a:t>
            </a:r>
            <a:r>
              <a:rPr sz="2000" spc="-50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97D"/>
                </a:solidFill>
                <a:latin typeface="Calibri"/>
                <a:cs typeface="Calibri"/>
              </a:rPr>
              <a:t>conform</a:t>
            </a:r>
            <a:r>
              <a:rPr sz="2000" spc="-45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97D"/>
                </a:solidFill>
                <a:latin typeface="Calibri"/>
                <a:cs typeface="Calibri"/>
              </a:rPr>
              <a:t>to</a:t>
            </a:r>
            <a:r>
              <a:rPr sz="2000" spc="-50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97D"/>
                </a:solidFill>
                <a:latin typeface="Calibri"/>
                <a:cs typeface="Calibri"/>
              </a:rPr>
              <a:t>the</a:t>
            </a:r>
            <a:r>
              <a:rPr sz="2000" spc="-50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97D"/>
                </a:solidFill>
                <a:latin typeface="Calibri"/>
                <a:cs typeface="Calibri"/>
              </a:rPr>
              <a:t>standards</a:t>
            </a:r>
            <a:r>
              <a:rPr sz="2000" spc="-45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97D"/>
                </a:solidFill>
                <a:latin typeface="Calibri"/>
                <a:cs typeface="Calibri"/>
              </a:rPr>
              <a:t>established</a:t>
            </a:r>
            <a:r>
              <a:rPr sz="2000" spc="-50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97D"/>
                </a:solidFill>
                <a:latin typeface="Calibri"/>
                <a:cs typeface="Calibri"/>
              </a:rPr>
              <a:t>for</a:t>
            </a:r>
            <a:r>
              <a:rPr sz="2000" spc="-50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1F497D"/>
                </a:solidFill>
                <a:latin typeface="Calibri"/>
                <a:cs typeface="Calibri"/>
              </a:rPr>
              <a:t>the </a:t>
            </a:r>
            <a:r>
              <a:rPr sz="2000" dirty="0">
                <a:solidFill>
                  <a:srgbClr val="1F497D"/>
                </a:solidFill>
                <a:latin typeface="Calibri"/>
                <a:cs typeface="Calibri"/>
              </a:rPr>
              <a:t>method</a:t>
            </a:r>
            <a:r>
              <a:rPr sz="2000" spc="-55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97D"/>
                </a:solidFill>
                <a:latin typeface="Calibri"/>
                <a:cs typeface="Calibri"/>
              </a:rPr>
              <a:t>,</a:t>
            </a:r>
            <a:r>
              <a:rPr sz="2000" spc="-55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97D"/>
                </a:solidFill>
                <a:latin typeface="Calibri"/>
                <a:cs typeface="Calibri"/>
              </a:rPr>
              <a:t>the</a:t>
            </a:r>
            <a:r>
              <a:rPr sz="2000" spc="-50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97D"/>
                </a:solidFill>
                <a:latin typeface="Calibri"/>
                <a:cs typeface="Calibri"/>
              </a:rPr>
              <a:t>project,</a:t>
            </a:r>
            <a:r>
              <a:rPr sz="2000" spc="-55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97D"/>
                </a:solidFill>
                <a:latin typeface="Calibri"/>
                <a:cs typeface="Calibri"/>
              </a:rPr>
              <a:t>and</a:t>
            </a:r>
            <a:r>
              <a:rPr sz="2000" spc="-50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97D"/>
                </a:solidFill>
                <a:latin typeface="Calibri"/>
                <a:cs typeface="Calibri"/>
              </a:rPr>
              <a:t>therefore</a:t>
            </a:r>
            <a:r>
              <a:rPr sz="2000" spc="-55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97D"/>
                </a:solidFill>
                <a:latin typeface="Calibri"/>
                <a:cs typeface="Calibri"/>
              </a:rPr>
              <a:t>the</a:t>
            </a:r>
            <a:r>
              <a:rPr sz="2000" spc="-55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97D"/>
                </a:solidFill>
                <a:latin typeface="Calibri"/>
                <a:cs typeface="Calibri"/>
              </a:rPr>
              <a:t>product</a:t>
            </a:r>
            <a:endParaRPr sz="2000">
              <a:latin typeface="Calibri"/>
              <a:cs typeface="Calibri"/>
            </a:endParaRPr>
          </a:p>
          <a:p>
            <a:pPr marL="12700" marR="750570" indent="182880">
              <a:lnSpc>
                <a:spcPct val="150000"/>
              </a:lnSpc>
              <a:buChar char="•"/>
              <a:tabLst>
                <a:tab pos="195580" algn="l"/>
              </a:tabLst>
            </a:pPr>
            <a:r>
              <a:rPr sz="2000" b="1" dirty="0">
                <a:latin typeface="Calibri"/>
                <a:cs typeface="Calibri"/>
              </a:rPr>
              <a:t>The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formal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technical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review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is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the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basic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requirements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validation mechanism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8978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Requirements</a:t>
            </a:r>
            <a:r>
              <a:rPr spc="-120" dirty="0"/>
              <a:t> </a:t>
            </a:r>
            <a:r>
              <a:rPr spc="-10" dirty="0"/>
              <a:t>Management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18500" y="6032500"/>
            <a:ext cx="609599" cy="6095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08279" indent="182880">
              <a:lnSpc>
                <a:spcPct val="150000"/>
              </a:lnSpc>
              <a:spcBef>
                <a:spcPts val="100"/>
              </a:spcBef>
              <a:buChar char="•"/>
              <a:tabLst>
                <a:tab pos="195580" algn="l"/>
              </a:tabLst>
            </a:pPr>
            <a:r>
              <a:rPr dirty="0"/>
              <a:t>During</a:t>
            </a:r>
            <a:r>
              <a:rPr spc="-60" dirty="0"/>
              <a:t> </a:t>
            </a:r>
            <a:r>
              <a:rPr spc="-10" dirty="0"/>
              <a:t>requirements</a:t>
            </a:r>
            <a:r>
              <a:rPr spc="-55" dirty="0"/>
              <a:t> </a:t>
            </a:r>
            <a:r>
              <a:rPr spc="-10" dirty="0"/>
              <a:t>management,</a:t>
            </a:r>
            <a:r>
              <a:rPr spc="-55" dirty="0"/>
              <a:t> </a:t>
            </a:r>
            <a:r>
              <a:rPr dirty="0"/>
              <a:t>the</a:t>
            </a:r>
            <a:r>
              <a:rPr spc="-55" dirty="0"/>
              <a:t> </a:t>
            </a:r>
            <a:r>
              <a:rPr dirty="0"/>
              <a:t>project</a:t>
            </a:r>
            <a:r>
              <a:rPr spc="-60" dirty="0"/>
              <a:t> </a:t>
            </a:r>
            <a:r>
              <a:rPr dirty="0"/>
              <a:t>team</a:t>
            </a:r>
            <a:r>
              <a:rPr spc="-55" dirty="0"/>
              <a:t> </a:t>
            </a:r>
            <a:r>
              <a:rPr spc="-10" dirty="0"/>
              <a:t>performs</a:t>
            </a:r>
            <a:r>
              <a:rPr spc="-55" dirty="0"/>
              <a:t> </a:t>
            </a:r>
            <a:r>
              <a:rPr spc="-50" dirty="0"/>
              <a:t>a</a:t>
            </a:r>
            <a:r>
              <a:rPr spc="500" dirty="0"/>
              <a:t>  </a:t>
            </a:r>
            <a:r>
              <a:rPr dirty="0"/>
              <a:t>group</a:t>
            </a:r>
            <a:r>
              <a:rPr spc="-40" dirty="0"/>
              <a:t> </a:t>
            </a:r>
            <a:r>
              <a:rPr dirty="0"/>
              <a:t>of</a:t>
            </a:r>
            <a:r>
              <a:rPr spc="-35" dirty="0"/>
              <a:t> </a:t>
            </a:r>
            <a:r>
              <a:rPr dirty="0"/>
              <a:t>activities</a:t>
            </a:r>
            <a:r>
              <a:rPr spc="-35" dirty="0"/>
              <a:t> </a:t>
            </a:r>
            <a:r>
              <a:rPr dirty="0"/>
              <a:t>to</a:t>
            </a:r>
            <a:r>
              <a:rPr spc="-35" dirty="0"/>
              <a:t> </a:t>
            </a:r>
            <a:r>
              <a:rPr dirty="0"/>
              <a:t>spot</a:t>
            </a:r>
            <a:r>
              <a:rPr spc="-40" dirty="0"/>
              <a:t> </a:t>
            </a:r>
            <a:r>
              <a:rPr dirty="0"/>
              <a:t>,</a:t>
            </a:r>
            <a:r>
              <a:rPr spc="-35" dirty="0"/>
              <a:t> </a:t>
            </a:r>
            <a:r>
              <a:rPr dirty="0"/>
              <a:t>control,</a:t>
            </a:r>
            <a:r>
              <a:rPr spc="-35" dirty="0"/>
              <a:t> </a:t>
            </a:r>
            <a:r>
              <a:rPr dirty="0"/>
              <a:t>and</a:t>
            </a:r>
            <a:r>
              <a:rPr spc="-35" dirty="0"/>
              <a:t> </a:t>
            </a:r>
            <a:r>
              <a:rPr dirty="0"/>
              <a:t>track</a:t>
            </a:r>
            <a:r>
              <a:rPr spc="-35" dirty="0"/>
              <a:t> </a:t>
            </a:r>
            <a:r>
              <a:rPr spc="-10" dirty="0"/>
              <a:t>requirements</a:t>
            </a:r>
            <a:r>
              <a:rPr spc="-40" dirty="0"/>
              <a:t> </a:t>
            </a:r>
            <a:r>
              <a:rPr dirty="0"/>
              <a:t>and</a:t>
            </a:r>
            <a:r>
              <a:rPr spc="-35" dirty="0"/>
              <a:t> </a:t>
            </a:r>
            <a:r>
              <a:rPr spc="-10" dirty="0"/>
              <a:t>changes </a:t>
            </a:r>
            <a:r>
              <a:rPr dirty="0"/>
              <a:t>to</a:t>
            </a:r>
            <a:r>
              <a:rPr spc="-45" dirty="0"/>
              <a:t> </a:t>
            </a:r>
            <a:r>
              <a:rPr dirty="0"/>
              <a:t>the</a:t>
            </a:r>
            <a:r>
              <a:rPr spc="-45" dirty="0"/>
              <a:t> </a:t>
            </a:r>
            <a:r>
              <a:rPr dirty="0"/>
              <a:t>wants</a:t>
            </a:r>
            <a:r>
              <a:rPr spc="-45" dirty="0"/>
              <a:t> </a:t>
            </a:r>
            <a:r>
              <a:rPr dirty="0"/>
              <a:t>at</a:t>
            </a:r>
            <a:r>
              <a:rPr spc="-40" dirty="0"/>
              <a:t> </a:t>
            </a:r>
            <a:r>
              <a:rPr dirty="0"/>
              <a:t>any</a:t>
            </a:r>
            <a:r>
              <a:rPr spc="-45" dirty="0"/>
              <a:t> </a:t>
            </a:r>
            <a:r>
              <a:rPr dirty="0"/>
              <a:t>time</a:t>
            </a:r>
            <a:r>
              <a:rPr spc="-45" dirty="0"/>
              <a:t> </a:t>
            </a:r>
            <a:r>
              <a:rPr dirty="0"/>
              <a:t>because</a:t>
            </a:r>
            <a:r>
              <a:rPr spc="-45" dirty="0"/>
              <a:t> </a:t>
            </a:r>
            <a:r>
              <a:rPr dirty="0"/>
              <a:t>the</a:t>
            </a:r>
            <a:r>
              <a:rPr spc="-40" dirty="0"/>
              <a:t> </a:t>
            </a:r>
            <a:r>
              <a:rPr dirty="0"/>
              <a:t>project</a:t>
            </a:r>
            <a:r>
              <a:rPr spc="-45" dirty="0"/>
              <a:t> </a:t>
            </a:r>
            <a:r>
              <a:rPr spc="-10" dirty="0"/>
              <a:t>proceeds</a:t>
            </a:r>
          </a:p>
          <a:p>
            <a:pPr marL="195580" indent="-182880">
              <a:lnSpc>
                <a:spcPct val="100000"/>
              </a:lnSpc>
              <a:spcBef>
                <a:spcPts val="1200"/>
              </a:spcBef>
              <a:buChar char="•"/>
              <a:tabLst>
                <a:tab pos="195580" algn="l"/>
              </a:tabLst>
            </a:pPr>
            <a:r>
              <a:rPr dirty="0"/>
              <a:t>Each</a:t>
            </a:r>
            <a:r>
              <a:rPr spc="-60" dirty="0"/>
              <a:t> </a:t>
            </a:r>
            <a:r>
              <a:rPr spc="-10" dirty="0"/>
              <a:t>requirement</a:t>
            </a:r>
            <a:r>
              <a:rPr spc="-60" dirty="0"/>
              <a:t> </a:t>
            </a:r>
            <a:r>
              <a:rPr dirty="0"/>
              <a:t>is</a:t>
            </a:r>
            <a:r>
              <a:rPr spc="-60" dirty="0"/>
              <a:t> </a:t>
            </a:r>
            <a:r>
              <a:rPr dirty="0"/>
              <a:t>assigned</a:t>
            </a:r>
            <a:r>
              <a:rPr spc="-55" dirty="0"/>
              <a:t> </a:t>
            </a:r>
            <a:r>
              <a:rPr dirty="0"/>
              <a:t>a</a:t>
            </a:r>
            <a:r>
              <a:rPr spc="-60" dirty="0"/>
              <a:t> </a:t>
            </a:r>
            <a:r>
              <a:rPr dirty="0"/>
              <a:t>singular</a:t>
            </a:r>
            <a:r>
              <a:rPr spc="-60" dirty="0"/>
              <a:t> </a:t>
            </a:r>
            <a:r>
              <a:rPr spc="-10" dirty="0"/>
              <a:t>identifier</a:t>
            </a:r>
          </a:p>
          <a:p>
            <a:pPr marL="195580" indent="-182880">
              <a:lnSpc>
                <a:spcPct val="100000"/>
              </a:lnSpc>
              <a:spcBef>
                <a:spcPts val="1200"/>
              </a:spcBef>
              <a:buChar char="•"/>
              <a:tabLst>
                <a:tab pos="195580" algn="l"/>
              </a:tabLst>
            </a:pPr>
            <a:r>
              <a:rPr dirty="0"/>
              <a:t>The</a:t>
            </a:r>
            <a:r>
              <a:rPr spc="-50" dirty="0"/>
              <a:t> </a:t>
            </a:r>
            <a:r>
              <a:rPr dirty="0"/>
              <a:t>wants</a:t>
            </a:r>
            <a:r>
              <a:rPr spc="-45" dirty="0"/>
              <a:t> </a:t>
            </a:r>
            <a:r>
              <a:rPr dirty="0"/>
              <a:t>are</a:t>
            </a:r>
            <a:r>
              <a:rPr spc="-50" dirty="0"/>
              <a:t> </a:t>
            </a:r>
            <a:r>
              <a:rPr dirty="0"/>
              <a:t>then</a:t>
            </a:r>
            <a:r>
              <a:rPr spc="-45" dirty="0"/>
              <a:t> </a:t>
            </a:r>
            <a:r>
              <a:rPr dirty="0"/>
              <a:t>placed</a:t>
            </a:r>
            <a:r>
              <a:rPr spc="-50" dirty="0"/>
              <a:t> </a:t>
            </a:r>
            <a:r>
              <a:rPr dirty="0"/>
              <a:t>into</a:t>
            </a:r>
            <a:r>
              <a:rPr spc="-45" dirty="0"/>
              <a:t> </a:t>
            </a:r>
            <a:r>
              <a:rPr dirty="0"/>
              <a:t>one</a:t>
            </a:r>
            <a:r>
              <a:rPr spc="-50" dirty="0"/>
              <a:t> </a:t>
            </a:r>
            <a:r>
              <a:rPr dirty="0"/>
              <a:t>or</a:t>
            </a:r>
            <a:r>
              <a:rPr spc="-45" dirty="0"/>
              <a:t> </a:t>
            </a:r>
            <a:r>
              <a:rPr dirty="0"/>
              <a:t>more</a:t>
            </a:r>
            <a:r>
              <a:rPr spc="-50" dirty="0"/>
              <a:t> </a:t>
            </a:r>
            <a:r>
              <a:rPr dirty="0"/>
              <a:t>traceability</a:t>
            </a:r>
            <a:r>
              <a:rPr spc="-45" dirty="0"/>
              <a:t> </a:t>
            </a:r>
            <a:r>
              <a:rPr spc="-10" dirty="0"/>
              <a:t>tables</a:t>
            </a:r>
          </a:p>
          <a:p>
            <a:pPr marL="12700" marR="5080" indent="182880">
              <a:lnSpc>
                <a:spcPct val="150000"/>
              </a:lnSpc>
              <a:buChar char="•"/>
              <a:tabLst>
                <a:tab pos="195580" algn="l"/>
              </a:tabLst>
            </a:pPr>
            <a:r>
              <a:rPr dirty="0"/>
              <a:t>These</a:t>
            </a:r>
            <a:r>
              <a:rPr spc="-50" dirty="0"/>
              <a:t> </a:t>
            </a:r>
            <a:r>
              <a:rPr dirty="0"/>
              <a:t>tables</a:t>
            </a:r>
            <a:r>
              <a:rPr spc="-45" dirty="0"/>
              <a:t> </a:t>
            </a:r>
            <a:r>
              <a:rPr dirty="0"/>
              <a:t>could</a:t>
            </a:r>
            <a:r>
              <a:rPr spc="-45" dirty="0"/>
              <a:t> </a:t>
            </a:r>
            <a:r>
              <a:rPr dirty="0"/>
              <a:t>also</a:t>
            </a:r>
            <a:r>
              <a:rPr spc="-45" dirty="0"/>
              <a:t> </a:t>
            </a:r>
            <a:r>
              <a:rPr dirty="0"/>
              <a:t>be</a:t>
            </a:r>
            <a:r>
              <a:rPr spc="-45" dirty="0"/>
              <a:t> </a:t>
            </a:r>
            <a:r>
              <a:rPr dirty="0"/>
              <a:t>stored</a:t>
            </a:r>
            <a:r>
              <a:rPr spc="-45" dirty="0"/>
              <a:t> </a:t>
            </a:r>
            <a:r>
              <a:rPr dirty="0"/>
              <a:t>during</a:t>
            </a:r>
            <a:r>
              <a:rPr spc="-45" dirty="0"/>
              <a:t> </a:t>
            </a:r>
            <a:r>
              <a:rPr dirty="0"/>
              <a:t>a</a:t>
            </a:r>
            <a:r>
              <a:rPr spc="-45" dirty="0"/>
              <a:t> </a:t>
            </a:r>
            <a:r>
              <a:rPr spc="-10" dirty="0"/>
              <a:t>database</a:t>
            </a:r>
            <a:r>
              <a:rPr spc="-45" dirty="0"/>
              <a:t> </a:t>
            </a:r>
            <a:r>
              <a:rPr dirty="0"/>
              <a:t>that</a:t>
            </a:r>
            <a:r>
              <a:rPr spc="-45" dirty="0"/>
              <a:t> </a:t>
            </a:r>
            <a:r>
              <a:rPr dirty="0"/>
              <a:t>relate</a:t>
            </a:r>
            <a:r>
              <a:rPr spc="-45" dirty="0"/>
              <a:t> </a:t>
            </a:r>
            <a:r>
              <a:rPr spc="-10" dirty="0"/>
              <a:t>features, </a:t>
            </a:r>
            <a:r>
              <a:rPr dirty="0"/>
              <a:t>sources,</a:t>
            </a:r>
            <a:r>
              <a:rPr spc="-50" dirty="0"/>
              <a:t> </a:t>
            </a:r>
            <a:r>
              <a:rPr spc="-10" dirty="0"/>
              <a:t>dependencies,</a:t>
            </a:r>
            <a:r>
              <a:rPr spc="-50" dirty="0"/>
              <a:t> </a:t>
            </a:r>
            <a:r>
              <a:rPr spc="-10" dirty="0"/>
              <a:t>subsystems,</a:t>
            </a:r>
            <a:r>
              <a:rPr spc="-50" dirty="0"/>
              <a:t> </a:t>
            </a:r>
            <a:r>
              <a:rPr dirty="0"/>
              <a:t>and</a:t>
            </a:r>
            <a:r>
              <a:rPr spc="-50" dirty="0"/>
              <a:t> </a:t>
            </a:r>
            <a:r>
              <a:rPr spc="-10" dirty="0"/>
              <a:t>interfaces</a:t>
            </a:r>
            <a:r>
              <a:rPr spc="-45" dirty="0"/>
              <a:t> </a:t>
            </a:r>
            <a:r>
              <a:rPr dirty="0"/>
              <a:t>to</a:t>
            </a:r>
            <a:r>
              <a:rPr spc="-50" dirty="0"/>
              <a:t> </a:t>
            </a:r>
            <a:r>
              <a:rPr dirty="0"/>
              <a:t>the</a:t>
            </a:r>
            <a:r>
              <a:rPr spc="-50" dirty="0"/>
              <a:t> </a:t>
            </a:r>
            <a:r>
              <a:rPr spc="-10" dirty="0"/>
              <a:t>wants</a:t>
            </a:r>
          </a:p>
          <a:p>
            <a:pPr marL="12700" marR="62230" indent="182880">
              <a:lnSpc>
                <a:spcPct val="150000"/>
              </a:lnSpc>
              <a:buChar char="•"/>
              <a:tabLst>
                <a:tab pos="195580" algn="l"/>
              </a:tabLst>
            </a:pPr>
            <a:r>
              <a:rPr dirty="0"/>
              <a:t>A</a:t>
            </a:r>
            <a:r>
              <a:rPr spc="-40" dirty="0"/>
              <a:t> </a:t>
            </a:r>
            <a:r>
              <a:rPr spc="-10" dirty="0"/>
              <a:t>requirements</a:t>
            </a:r>
            <a:r>
              <a:rPr spc="-35" dirty="0"/>
              <a:t> </a:t>
            </a:r>
            <a:r>
              <a:rPr dirty="0"/>
              <a:t>traceability</a:t>
            </a:r>
            <a:r>
              <a:rPr spc="-40" dirty="0"/>
              <a:t> </a:t>
            </a:r>
            <a:r>
              <a:rPr dirty="0"/>
              <a:t>table</a:t>
            </a:r>
            <a:r>
              <a:rPr spc="-35" dirty="0"/>
              <a:t> </a:t>
            </a:r>
            <a:r>
              <a:rPr dirty="0"/>
              <a:t>is</a:t>
            </a:r>
            <a:r>
              <a:rPr spc="-35" dirty="0"/>
              <a:t> </a:t>
            </a:r>
            <a:r>
              <a:rPr dirty="0"/>
              <a:t>additionally</a:t>
            </a:r>
            <a:r>
              <a:rPr spc="-40" dirty="0"/>
              <a:t> </a:t>
            </a:r>
            <a:r>
              <a:rPr dirty="0"/>
              <a:t>placed</a:t>
            </a:r>
            <a:r>
              <a:rPr spc="-35" dirty="0"/>
              <a:t> </a:t>
            </a:r>
            <a:r>
              <a:rPr dirty="0"/>
              <a:t>at</a:t>
            </a:r>
            <a:r>
              <a:rPr spc="-35" dirty="0"/>
              <a:t> </a:t>
            </a:r>
            <a:r>
              <a:rPr dirty="0"/>
              <a:t>the</a:t>
            </a:r>
            <a:r>
              <a:rPr spc="-40" dirty="0"/>
              <a:t> </a:t>
            </a:r>
            <a:r>
              <a:rPr dirty="0"/>
              <a:t>top</a:t>
            </a:r>
            <a:r>
              <a:rPr spc="-35" dirty="0"/>
              <a:t> </a:t>
            </a:r>
            <a:r>
              <a:rPr dirty="0"/>
              <a:t>of</a:t>
            </a:r>
            <a:r>
              <a:rPr spc="-35" dirty="0"/>
              <a:t> </a:t>
            </a:r>
            <a:r>
              <a:rPr spc="-25" dirty="0"/>
              <a:t>the </a:t>
            </a:r>
            <a:r>
              <a:rPr spc="-10" dirty="0"/>
              <a:t>software</a:t>
            </a:r>
            <a:r>
              <a:rPr spc="-45" dirty="0"/>
              <a:t> </a:t>
            </a:r>
            <a:r>
              <a:rPr spc="-10" dirty="0"/>
              <a:t>requirements</a:t>
            </a:r>
            <a:r>
              <a:rPr spc="-45" dirty="0"/>
              <a:t> </a:t>
            </a:r>
            <a:r>
              <a:rPr spc="-10" dirty="0"/>
              <a:t>specification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7559" y="1697671"/>
            <a:ext cx="548195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Requirements</a:t>
            </a:r>
            <a:r>
              <a:rPr spc="-105" dirty="0"/>
              <a:t> </a:t>
            </a:r>
            <a:r>
              <a:rPr spc="-10" dirty="0"/>
              <a:t>Engineering</a:t>
            </a:r>
            <a:r>
              <a:rPr spc="-105" dirty="0"/>
              <a:t> </a:t>
            </a:r>
            <a:r>
              <a:rPr spc="-10" dirty="0"/>
              <a:t>Process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18500" y="6032500"/>
            <a:ext cx="609599" cy="6095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93700" y="2077402"/>
            <a:ext cx="7766050" cy="459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30504" indent="182880">
              <a:lnSpc>
                <a:spcPct val="150000"/>
              </a:lnSpc>
              <a:spcBef>
                <a:spcPts val="100"/>
              </a:spcBef>
              <a:buChar char="•"/>
              <a:tabLst>
                <a:tab pos="195580" algn="l"/>
              </a:tabLst>
            </a:pPr>
            <a:r>
              <a:rPr sz="2000" b="1" dirty="0">
                <a:latin typeface="Calibri"/>
                <a:cs typeface="Calibri"/>
              </a:rPr>
              <a:t>A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Requirement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Engineering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may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be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process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during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which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various </a:t>
            </a:r>
            <a:r>
              <a:rPr sz="2000" b="1" dirty="0">
                <a:latin typeface="Calibri"/>
                <a:cs typeface="Calibri"/>
              </a:rPr>
              <a:t>activities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like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discovery,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analysis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and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validation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of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system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requirements </a:t>
            </a:r>
            <a:r>
              <a:rPr sz="2000" b="1" dirty="0">
                <a:latin typeface="Calibri"/>
                <a:cs typeface="Calibri"/>
              </a:rPr>
              <a:t>are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done.</a:t>
            </a:r>
            <a:endParaRPr sz="2000">
              <a:latin typeface="Calibri"/>
              <a:cs typeface="Calibri"/>
            </a:endParaRPr>
          </a:p>
          <a:p>
            <a:pPr marL="12700" marR="741680" indent="182880">
              <a:lnSpc>
                <a:spcPct val="150000"/>
              </a:lnSpc>
              <a:buChar char="•"/>
              <a:tabLst>
                <a:tab pos="195580" algn="l"/>
              </a:tabLst>
            </a:pPr>
            <a:r>
              <a:rPr sz="2000" b="1" dirty="0">
                <a:latin typeface="Calibri"/>
                <a:cs typeface="Calibri"/>
              </a:rPr>
              <a:t>It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begins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with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feasibility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study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of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the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system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and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finishes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up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spc="-20" dirty="0">
                <a:latin typeface="Calibri"/>
                <a:cs typeface="Calibri"/>
              </a:rPr>
              <a:t>with </a:t>
            </a:r>
            <a:r>
              <a:rPr sz="2000" b="1" spc="-10" dirty="0">
                <a:latin typeface="Calibri"/>
                <a:cs typeface="Calibri"/>
              </a:rPr>
              <a:t>requirement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validation.</a:t>
            </a:r>
            <a:endParaRPr sz="2000">
              <a:latin typeface="Calibri"/>
              <a:cs typeface="Calibri"/>
            </a:endParaRPr>
          </a:p>
          <a:p>
            <a:pPr marL="12700" marR="653415" indent="182880">
              <a:lnSpc>
                <a:spcPct val="150000"/>
              </a:lnSpc>
              <a:buChar char="•"/>
              <a:tabLst>
                <a:tab pos="195580" algn="l"/>
              </a:tabLst>
            </a:pPr>
            <a:r>
              <a:rPr sz="2000" b="1" dirty="0">
                <a:latin typeface="Calibri"/>
                <a:cs typeface="Calibri"/>
              </a:rPr>
              <a:t>This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process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may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be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three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stage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activity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where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the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activities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25" dirty="0">
                <a:latin typeface="Calibri"/>
                <a:cs typeface="Calibri"/>
              </a:rPr>
              <a:t>are </a:t>
            </a:r>
            <a:r>
              <a:rPr sz="2000" b="1" spc="-10" dirty="0">
                <a:latin typeface="Calibri"/>
                <a:cs typeface="Calibri"/>
              </a:rPr>
              <a:t>arranged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within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the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iterative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manner</a:t>
            </a:r>
            <a:endParaRPr sz="2000">
              <a:latin typeface="Calibri"/>
              <a:cs typeface="Calibri"/>
            </a:endParaRPr>
          </a:p>
          <a:p>
            <a:pPr marL="12700" marR="5080" indent="182880">
              <a:lnSpc>
                <a:spcPct val="150000"/>
              </a:lnSpc>
              <a:buChar char="•"/>
              <a:tabLst>
                <a:tab pos="195580" algn="l"/>
              </a:tabLst>
            </a:pPr>
            <a:r>
              <a:rPr sz="2000" b="1" dirty="0">
                <a:latin typeface="Calibri"/>
                <a:cs typeface="Calibri"/>
              </a:rPr>
              <a:t>within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the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early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stage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of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this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process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most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of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the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time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is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spent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-25" dirty="0">
                <a:latin typeface="Calibri"/>
                <a:cs typeface="Calibri"/>
              </a:rPr>
              <a:t>on </a:t>
            </a:r>
            <a:r>
              <a:rPr sz="2000" b="1" spc="-10" dirty="0">
                <a:latin typeface="Calibri"/>
                <a:cs typeface="Calibri"/>
              </a:rPr>
              <a:t>understanding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the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system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by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understanding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the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20" dirty="0">
                <a:latin typeface="Calibri"/>
                <a:cs typeface="Calibri"/>
              </a:rPr>
              <a:t>high-</a:t>
            </a:r>
            <a:r>
              <a:rPr sz="2000" b="1" dirty="0">
                <a:latin typeface="Calibri"/>
                <a:cs typeface="Calibri"/>
              </a:rPr>
              <a:t>level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non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functional requirements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and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user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requirements.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21715">
              <a:lnSpc>
                <a:spcPct val="100000"/>
              </a:lnSpc>
              <a:spcBef>
                <a:spcPts val="100"/>
              </a:spcBef>
            </a:pPr>
            <a:r>
              <a:rPr dirty="0"/>
              <a:t>Software</a:t>
            </a:r>
            <a:r>
              <a:rPr spc="-55" dirty="0"/>
              <a:t> </a:t>
            </a:r>
            <a:r>
              <a:rPr spc="-10" dirty="0"/>
              <a:t>Requirement</a:t>
            </a:r>
            <a:r>
              <a:rPr spc="-55" dirty="0"/>
              <a:t> </a:t>
            </a:r>
            <a:r>
              <a:rPr dirty="0"/>
              <a:t>Specification</a:t>
            </a:r>
            <a:r>
              <a:rPr spc="-55" dirty="0"/>
              <a:t> </a:t>
            </a:r>
            <a:r>
              <a:rPr dirty="0"/>
              <a:t>-</a:t>
            </a:r>
            <a:r>
              <a:rPr spc="-55" dirty="0"/>
              <a:t> </a:t>
            </a:r>
            <a:r>
              <a:rPr spc="-25" dirty="0"/>
              <a:t>SRS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18500" y="6032500"/>
            <a:ext cx="609599" cy="6095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93700" y="2291715"/>
            <a:ext cx="7733665" cy="2768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82880">
              <a:lnSpc>
                <a:spcPct val="150000"/>
              </a:lnSpc>
              <a:spcBef>
                <a:spcPts val="100"/>
              </a:spcBef>
              <a:buChar char="•"/>
              <a:tabLst>
                <a:tab pos="195580" algn="l"/>
              </a:tabLst>
            </a:pPr>
            <a:r>
              <a:rPr sz="2000" b="1" dirty="0">
                <a:latin typeface="Calibri"/>
                <a:cs typeface="Calibri"/>
              </a:rPr>
              <a:t>The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software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requirements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specification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document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enlists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all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necessary requirements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that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are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required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for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the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project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development.</a:t>
            </a:r>
            <a:endParaRPr sz="2000">
              <a:latin typeface="Calibri"/>
              <a:cs typeface="Calibri"/>
            </a:endParaRPr>
          </a:p>
          <a:p>
            <a:pPr marL="12700" marR="1234440" indent="182880">
              <a:lnSpc>
                <a:spcPct val="150000"/>
              </a:lnSpc>
              <a:buChar char="•"/>
              <a:tabLst>
                <a:tab pos="195580" algn="l"/>
              </a:tabLst>
            </a:pPr>
            <a:r>
              <a:rPr sz="2000" b="1" dirty="0">
                <a:latin typeface="Calibri"/>
                <a:cs typeface="Calibri"/>
              </a:rPr>
              <a:t>To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derive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the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wants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we'd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like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to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possess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clear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and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thorough understanding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of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the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products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to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be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developed.</a:t>
            </a:r>
            <a:endParaRPr sz="2000">
              <a:latin typeface="Calibri"/>
              <a:cs typeface="Calibri"/>
            </a:endParaRPr>
          </a:p>
          <a:p>
            <a:pPr marL="12700" marR="227329" indent="182880">
              <a:lnSpc>
                <a:spcPct val="150000"/>
              </a:lnSpc>
              <a:buChar char="•"/>
              <a:tabLst>
                <a:tab pos="195580" algn="l"/>
              </a:tabLst>
            </a:pPr>
            <a:r>
              <a:rPr sz="2000" b="1" dirty="0">
                <a:latin typeface="Calibri"/>
                <a:cs typeface="Calibri"/>
              </a:rPr>
              <a:t>this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often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prepared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after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detailed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communications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with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the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project </a:t>
            </a:r>
            <a:r>
              <a:rPr sz="2000" b="1" dirty="0">
                <a:latin typeface="Calibri"/>
                <a:cs typeface="Calibri"/>
              </a:rPr>
              <a:t>team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and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customer.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37180">
              <a:lnSpc>
                <a:spcPct val="100000"/>
              </a:lnSpc>
              <a:spcBef>
                <a:spcPts val="100"/>
              </a:spcBef>
            </a:pPr>
            <a:r>
              <a:rPr dirty="0"/>
              <a:t>An</a:t>
            </a:r>
            <a:r>
              <a:rPr spc="-30" dirty="0"/>
              <a:t> </a:t>
            </a:r>
            <a:r>
              <a:rPr dirty="0"/>
              <a:t>Example</a:t>
            </a:r>
            <a:r>
              <a:rPr spc="-25" dirty="0"/>
              <a:t> </a:t>
            </a:r>
            <a:r>
              <a:rPr dirty="0"/>
              <a:t>of</a:t>
            </a:r>
            <a:r>
              <a:rPr spc="-30" dirty="0"/>
              <a:t> </a:t>
            </a:r>
            <a:r>
              <a:rPr spc="-25" dirty="0"/>
              <a:t>SRS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57200" y="2357437"/>
            <a:ext cx="8470900" cy="4297680"/>
            <a:chOff x="457200" y="2357437"/>
            <a:chExt cx="8470900" cy="42976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18500" y="6032500"/>
              <a:ext cx="609599" cy="60959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7200" y="2357437"/>
              <a:ext cx="8186736" cy="429736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3807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Requirements</a:t>
            </a:r>
            <a:r>
              <a:rPr spc="-120" dirty="0"/>
              <a:t> </a:t>
            </a:r>
            <a:r>
              <a:rPr spc="-10" dirty="0"/>
              <a:t>Validation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18500" y="6032500"/>
            <a:ext cx="609599" cy="6095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93700" y="2291715"/>
            <a:ext cx="7629525" cy="414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77495" indent="182880">
              <a:lnSpc>
                <a:spcPct val="150000"/>
              </a:lnSpc>
              <a:spcBef>
                <a:spcPts val="100"/>
              </a:spcBef>
              <a:buChar char="•"/>
              <a:tabLst>
                <a:tab pos="195580" algn="l"/>
              </a:tabLst>
            </a:pPr>
            <a:r>
              <a:rPr sz="2000" b="1" dirty="0">
                <a:latin typeface="Calibri"/>
                <a:cs typeface="Calibri"/>
              </a:rPr>
              <a:t>When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any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model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of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software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is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made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at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that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point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it's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examined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spc="-25" dirty="0">
                <a:latin typeface="Calibri"/>
                <a:cs typeface="Calibri"/>
              </a:rPr>
              <a:t>for </a:t>
            </a:r>
            <a:r>
              <a:rPr sz="2000" b="1" spc="-10" dirty="0">
                <a:latin typeface="Calibri"/>
                <a:cs typeface="Calibri"/>
              </a:rPr>
              <a:t>inconsistency,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ambiguity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,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Error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-20" dirty="0">
                <a:latin typeface="Calibri"/>
                <a:cs typeface="Calibri"/>
              </a:rPr>
              <a:t>etc.</a:t>
            </a:r>
            <a:endParaRPr sz="2000">
              <a:latin typeface="Calibri"/>
              <a:cs typeface="Calibri"/>
            </a:endParaRPr>
          </a:p>
          <a:p>
            <a:pPr marL="195580" indent="-182880">
              <a:lnSpc>
                <a:spcPct val="100000"/>
              </a:lnSpc>
              <a:spcBef>
                <a:spcPts val="1200"/>
              </a:spcBef>
              <a:buChar char="•"/>
              <a:tabLst>
                <a:tab pos="195580" algn="l"/>
              </a:tabLst>
            </a:pPr>
            <a:r>
              <a:rPr sz="2000" b="1" dirty="0">
                <a:latin typeface="Calibri"/>
                <a:cs typeface="Calibri"/>
              </a:rPr>
              <a:t>the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wants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are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often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prioritized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by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the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stake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holders.</a:t>
            </a:r>
            <a:endParaRPr sz="2000">
              <a:latin typeface="Calibri"/>
              <a:cs typeface="Calibri"/>
            </a:endParaRPr>
          </a:p>
          <a:p>
            <a:pPr marL="12700" marR="5080" indent="182880">
              <a:lnSpc>
                <a:spcPct val="150000"/>
              </a:lnSpc>
              <a:buChar char="•"/>
              <a:tabLst>
                <a:tab pos="195580" algn="l"/>
              </a:tabLst>
            </a:pPr>
            <a:r>
              <a:rPr sz="2000" b="1" dirty="0">
                <a:latin typeface="Calibri"/>
                <a:cs typeface="Calibri"/>
              </a:rPr>
              <a:t>It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grouped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with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in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requirement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package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which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will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be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implemented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-25" dirty="0">
                <a:latin typeface="Calibri"/>
                <a:cs typeface="Calibri"/>
              </a:rPr>
              <a:t>by </a:t>
            </a:r>
            <a:r>
              <a:rPr sz="2000" b="1" spc="-10" dirty="0">
                <a:latin typeface="Calibri"/>
                <a:cs typeface="Calibri"/>
              </a:rPr>
              <a:t>software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packages.</a:t>
            </a:r>
            <a:endParaRPr sz="2000">
              <a:latin typeface="Calibri"/>
              <a:cs typeface="Calibri"/>
            </a:endParaRPr>
          </a:p>
          <a:p>
            <a:pPr marL="12700" marR="113030" indent="182880">
              <a:lnSpc>
                <a:spcPct val="150000"/>
              </a:lnSpc>
              <a:buChar char="•"/>
              <a:tabLst>
                <a:tab pos="195580" algn="l"/>
              </a:tabLst>
            </a:pPr>
            <a:r>
              <a:rPr sz="2000" b="1" dirty="0">
                <a:latin typeface="Calibri"/>
                <a:cs typeface="Calibri"/>
              </a:rPr>
              <a:t>it's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one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process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during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which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will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check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about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gathered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requirements </a:t>
            </a:r>
            <a:r>
              <a:rPr sz="2000" b="1" dirty="0">
                <a:latin typeface="Calibri"/>
                <a:cs typeface="Calibri"/>
              </a:rPr>
              <a:t>whether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it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represents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an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equivalent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system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or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20" dirty="0">
                <a:latin typeface="Calibri"/>
                <a:cs typeface="Calibri"/>
              </a:rPr>
              <a:t>not.</a:t>
            </a:r>
            <a:endParaRPr sz="2000">
              <a:latin typeface="Calibri"/>
              <a:cs typeface="Calibri"/>
            </a:endParaRPr>
          </a:p>
          <a:p>
            <a:pPr marL="12700" marR="563880" indent="182880">
              <a:lnSpc>
                <a:spcPct val="150000"/>
              </a:lnSpc>
              <a:buChar char="•"/>
              <a:tabLst>
                <a:tab pos="195580" algn="l"/>
              </a:tabLst>
            </a:pPr>
            <a:r>
              <a:rPr sz="2000" b="1" dirty="0">
                <a:latin typeface="Calibri"/>
                <a:cs typeface="Calibri"/>
              </a:rPr>
              <a:t>Here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any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quite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generated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errors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are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often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fixed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because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fixing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25" dirty="0">
                <a:latin typeface="Calibri"/>
                <a:cs typeface="Calibri"/>
              </a:rPr>
              <a:t>an </a:t>
            </a:r>
            <a:r>
              <a:rPr sz="2000" b="1" spc="-10" dirty="0">
                <a:latin typeface="Calibri"/>
                <a:cs typeface="Calibri"/>
              </a:rPr>
              <a:t>requirement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errors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after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delivery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may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cost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up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to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20" dirty="0">
                <a:latin typeface="Calibri"/>
                <a:cs typeface="Calibri"/>
              </a:rPr>
              <a:t>100.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5163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Requirements</a:t>
            </a:r>
            <a:r>
              <a:rPr spc="-85" dirty="0"/>
              <a:t> </a:t>
            </a:r>
            <a:r>
              <a:rPr dirty="0"/>
              <a:t>Validation</a:t>
            </a:r>
            <a:r>
              <a:rPr spc="-85" dirty="0"/>
              <a:t> </a:t>
            </a:r>
            <a:r>
              <a:rPr spc="-10" dirty="0"/>
              <a:t>(Contd.)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18500" y="6032500"/>
            <a:ext cx="609599" cy="6095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97199" y="2291715"/>
            <a:ext cx="6350635" cy="185420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91795" indent="-182880">
              <a:lnSpc>
                <a:spcPct val="100000"/>
              </a:lnSpc>
              <a:spcBef>
                <a:spcPts val="1300"/>
              </a:spcBef>
              <a:buChar char="•"/>
              <a:tabLst>
                <a:tab pos="391795" algn="l"/>
              </a:tabLst>
            </a:pPr>
            <a:r>
              <a:rPr sz="2000" b="1" spc="-10" dirty="0">
                <a:latin typeface="Calibri"/>
                <a:cs typeface="Calibri"/>
              </a:rPr>
              <a:t>Requirement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checking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can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be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done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in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following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manner:</a:t>
            </a:r>
            <a:endParaRPr sz="2000">
              <a:latin typeface="Calibri"/>
              <a:cs typeface="Calibri"/>
            </a:endParaRPr>
          </a:p>
          <a:p>
            <a:pPr marL="207645" indent="-200025">
              <a:lnSpc>
                <a:spcPct val="100000"/>
              </a:lnSpc>
              <a:spcBef>
                <a:spcPts val="1200"/>
              </a:spcBef>
              <a:buSzPct val="95000"/>
              <a:buAutoNum type="arabicPeriod"/>
              <a:tabLst>
                <a:tab pos="207645" algn="l"/>
              </a:tabLst>
            </a:pPr>
            <a:r>
              <a:rPr sz="2000" b="1" dirty="0">
                <a:latin typeface="Calibri"/>
                <a:cs typeface="Calibri"/>
              </a:rPr>
              <a:t>Validity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Checks</a:t>
            </a:r>
            <a:endParaRPr sz="2000">
              <a:latin typeface="Calibri"/>
              <a:cs typeface="Calibri"/>
            </a:endParaRPr>
          </a:p>
          <a:p>
            <a:pPr marL="207645" indent="-200025">
              <a:lnSpc>
                <a:spcPct val="100000"/>
              </a:lnSpc>
              <a:spcBef>
                <a:spcPts val="1200"/>
              </a:spcBef>
              <a:buSzPct val="95000"/>
              <a:buAutoNum type="arabicPeriod"/>
              <a:tabLst>
                <a:tab pos="207645" algn="l"/>
              </a:tabLst>
            </a:pPr>
            <a:r>
              <a:rPr sz="2000" b="1" spc="-10" dirty="0">
                <a:latin typeface="Calibri"/>
                <a:cs typeface="Calibri"/>
              </a:rPr>
              <a:t>Consistency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Checks</a:t>
            </a:r>
            <a:endParaRPr sz="2000">
              <a:latin typeface="Calibri"/>
              <a:cs typeface="Calibri"/>
            </a:endParaRPr>
          </a:p>
          <a:p>
            <a:pPr marL="207645" indent="-200025">
              <a:lnSpc>
                <a:spcPct val="100000"/>
              </a:lnSpc>
              <a:spcBef>
                <a:spcPts val="1200"/>
              </a:spcBef>
              <a:buSzPct val="95000"/>
              <a:buAutoNum type="arabicPeriod"/>
              <a:tabLst>
                <a:tab pos="207645" algn="l"/>
              </a:tabLst>
            </a:pPr>
            <a:r>
              <a:rPr sz="2000" b="1" spc="-10" dirty="0">
                <a:latin typeface="Calibri"/>
                <a:cs typeface="Calibri"/>
              </a:rPr>
              <a:t>Completeness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Checks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13405">
              <a:lnSpc>
                <a:spcPct val="100000"/>
              </a:lnSpc>
              <a:spcBef>
                <a:spcPts val="100"/>
              </a:spcBef>
            </a:pPr>
            <a:r>
              <a:rPr dirty="0"/>
              <a:t>Validity</a:t>
            </a:r>
            <a:r>
              <a:rPr spc="-140" dirty="0"/>
              <a:t> </a:t>
            </a:r>
            <a:r>
              <a:rPr spc="-10" dirty="0"/>
              <a:t>Checks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18500" y="6032500"/>
            <a:ext cx="609599" cy="6095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93700" y="2291715"/>
            <a:ext cx="7607300" cy="3225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4825" indent="182880">
              <a:lnSpc>
                <a:spcPct val="150000"/>
              </a:lnSpc>
              <a:spcBef>
                <a:spcPts val="100"/>
              </a:spcBef>
              <a:buChar char="•"/>
              <a:tabLst>
                <a:tab pos="195580" algn="l"/>
              </a:tabLst>
            </a:pPr>
            <a:r>
              <a:rPr sz="2000" b="1" dirty="0">
                <a:latin typeface="Calibri"/>
                <a:cs typeface="Calibri"/>
              </a:rPr>
              <a:t>A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user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might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imagine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that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system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is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required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to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perform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certain functions.</a:t>
            </a:r>
            <a:endParaRPr sz="2000">
              <a:latin typeface="Calibri"/>
              <a:cs typeface="Calibri"/>
            </a:endParaRPr>
          </a:p>
          <a:p>
            <a:pPr marL="12700" marR="5080" indent="182880">
              <a:lnSpc>
                <a:spcPct val="150000"/>
              </a:lnSpc>
              <a:buChar char="•"/>
              <a:tabLst>
                <a:tab pos="195580" algn="l"/>
              </a:tabLst>
            </a:pPr>
            <a:r>
              <a:rPr sz="2000" b="1" dirty="0">
                <a:latin typeface="Calibri"/>
                <a:cs typeface="Calibri"/>
              </a:rPr>
              <a:t>In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validity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check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analysis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may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identify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additional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or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different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functions </a:t>
            </a:r>
            <a:r>
              <a:rPr sz="2000" b="1" dirty="0">
                <a:latin typeface="Calibri"/>
                <a:cs typeface="Calibri"/>
              </a:rPr>
              <a:t>that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are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required.</a:t>
            </a:r>
            <a:endParaRPr sz="2000">
              <a:latin typeface="Calibri"/>
              <a:cs typeface="Calibri"/>
            </a:endParaRPr>
          </a:p>
          <a:p>
            <a:pPr marL="12700" marR="75565" indent="182880">
              <a:lnSpc>
                <a:spcPct val="150000"/>
              </a:lnSpc>
              <a:buChar char="•"/>
              <a:tabLst>
                <a:tab pos="195580" algn="l"/>
              </a:tabLst>
            </a:pPr>
            <a:r>
              <a:rPr sz="2000" b="1" dirty="0">
                <a:latin typeface="Calibri"/>
                <a:cs typeface="Calibri"/>
              </a:rPr>
              <a:t>Systems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have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diverse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stakeholders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with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distinct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needs,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and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any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set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25" dirty="0">
                <a:latin typeface="Calibri"/>
                <a:cs typeface="Calibri"/>
              </a:rPr>
              <a:t>of </a:t>
            </a:r>
            <a:r>
              <a:rPr sz="2000" b="1" spc="-10" dirty="0">
                <a:latin typeface="Calibri"/>
                <a:cs typeface="Calibri"/>
              </a:rPr>
              <a:t>requirements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is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inevitably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compromise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across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the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stakeholder community.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8066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Consistency</a:t>
            </a:r>
            <a:r>
              <a:rPr spc="-95" dirty="0"/>
              <a:t> </a:t>
            </a:r>
            <a:r>
              <a:rPr spc="-10" dirty="0"/>
              <a:t>Checks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18500" y="6032500"/>
            <a:ext cx="609599" cy="6095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93700" y="2291715"/>
            <a:ext cx="7156450" cy="139700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300"/>
              </a:spcBef>
              <a:buChar char="•"/>
              <a:tabLst>
                <a:tab pos="195580" algn="l"/>
              </a:tabLst>
            </a:pPr>
            <a:r>
              <a:rPr sz="2000" b="1" spc="-10" dirty="0">
                <a:latin typeface="Calibri"/>
                <a:cs typeface="Calibri"/>
              </a:rPr>
              <a:t>Requirements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within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the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document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shouldn't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conflict.</a:t>
            </a:r>
            <a:endParaRPr sz="2000">
              <a:latin typeface="Calibri"/>
              <a:cs typeface="Calibri"/>
            </a:endParaRPr>
          </a:p>
          <a:p>
            <a:pPr marL="12700" marR="5080" indent="182880">
              <a:lnSpc>
                <a:spcPct val="150000"/>
              </a:lnSpc>
              <a:buChar char="•"/>
              <a:tabLst>
                <a:tab pos="195580" algn="l"/>
              </a:tabLst>
            </a:pPr>
            <a:r>
              <a:rPr sz="2000" b="1" dirty="0">
                <a:latin typeface="Calibri"/>
                <a:cs typeface="Calibri"/>
              </a:rPr>
              <a:t>There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should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be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no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contradictory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constraints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or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descriptions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of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25" dirty="0">
                <a:latin typeface="Calibri"/>
                <a:cs typeface="Calibri"/>
              </a:rPr>
              <a:t>an </a:t>
            </a:r>
            <a:r>
              <a:rPr sz="2000" b="1" spc="-10" dirty="0">
                <a:latin typeface="Calibri"/>
                <a:cs typeface="Calibri"/>
              </a:rPr>
              <a:t>equivalent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system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function.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What</a:t>
            </a:r>
            <a:r>
              <a:rPr spc="-70" dirty="0"/>
              <a:t> </a:t>
            </a:r>
            <a:r>
              <a:rPr dirty="0"/>
              <a:t>is</a:t>
            </a:r>
            <a:r>
              <a:rPr spc="-55" dirty="0"/>
              <a:t> </a:t>
            </a:r>
            <a:r>
              <a:rPr spc="-10" dirty="0"/>
              <a:t>Requirement?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71500" y="2500312"/>
            <a:ext cx="8356600" cy="4142104"/>
            <a:chOff x="571500" y="2500312"/>
            <a:chExt cx="8356600" cy="4142104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18500" y="6032500"/>
              <a:ext cx="609599" cy="60959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1500" y="2500312"/>
              <a:ext cx="8110536" cy="3857624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6637336" y="6449123"/>
            <a:ext cx="94297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10" dirty="0">
                <a:latin typeface="Calibri"/>
                <a:cs typeface="Calibri"/>
              </a:rPr>
              <a:t>Image</a:t>
            </a:r>
            <a:r>
              <a:rPr sz="800" dirty="0">
                <a:latin typeface="Calibri"/>
                <a:cs typeface="Calibri"/>
              </a:rPr>
              <a:t> </a:t>
            </a:r>
            <a:r>
              <a:rPr sz="800" spc="-10" dirty="0">
                <a:latin typeface="Calibri"/>
                <a:cs typeface="Calibri"/>
              </a:rPr>
              <a:t>source</a:t>
            </a:r>
            <a:r>
              <a:rPr sz="800" spc="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: </a:t>
            </a:r>
            <a:r>
              <a:rPr sz="800" spc="-10" dirty="0">
                <a:latin typeface="Calibri"/>
                <a:cs typeface="Calibri"/>
              </a:rPr>
              <a:t>Google</a:t>
            </a:r>
            <a:endParaRPr sz="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54938" y="1510346"/>
            <a:ext cx="342836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Completeness</a:t>
            </a:r>
            <a:r>
              <a:rPr spc="-120" dirty="0"/>
              <a:t> </a:t>
            </a:r>
            <a:r>
              <a:rPr spc="-10" dirty="0"/>
              <a:t>Checks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18500" y="6032500"/>
            <a:ext cx="609599" cy="6095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93700" y="2260600"/>
            <a:ext cx="1872614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0"/>
              </a:spcBef>
              <a:buChar char="•"/>
              <a:tabLst>
                <a:tab pos="195580" algn="l"/>
              </a:tabLst>
            </a:pPr>
            <a:r>
              <a:rPr sz="2000" b="1" dirty="0">
                <a:latin typeface="Calibri"/>
                <a:cs typeface="Calibri"/>
              </a:rPr>
              <a:t>Realism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checks-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3700" y="2489164"/>
            <a:ext cx="7794625" cy="414023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7100" marR="271145" indent="-523240">
              <a:lnSpc>
                <a:spcPct val="150000"/>
              </a:lnSpc>
              <a:spcBef>
                <a:spcPts val="100"/>
              </a:spcBef>
              <a:buAutoNum type="arabicPeriod"/>
              <a:tabLst>
                <a:tab pos="927100" algn="l"/>
              </a:tabLst>
            </a:pPr>
            <a:r>
              <a:rPr dirty="0">
                <a:latin typeface="Calibri"/>
                <a:cs typeface="Calibri"/>
              </a:rPr>
              <a:t>Using</a:t>
            </a:r>
            <a:r>
              <a:rPr spc="-6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knowledge</a:t>
            </a:r>
            <a:r>
              <a:rPr spc="-6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of</a:t>
            </a:r>
            <a:r>
              <a:rPr spc="-6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existing</a:t>
            </a:r>
            <a:r>
              <a:rPr spc="-6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technology,</a:t>
            </a:r>
            <a:r>
              <a:rPr spc="-6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the</a:t>
            </a:r>
            <a:r>
              <a:rPr spc="-6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wants</a:t>
            </a:r>
            <a:r>
              <a:rPr spc="-6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should</a:t>
            </a:r>
            <a:r>
              <a:rPr spc="-60" dirty="0">
                <a:latin typeface="Calibri"/>
                <a:cs typeface="Calibri"/>
              </a:rPr>
              <a:t> </a:t>
            </a:r>
            <a:r>
              <a:rPr spc="-25" dirty="0">
                <a:latin typeface="Calibri"/>
                <a:cs typeface="Calibri"/>
              </a:rPr>
              <a:t>be </a:t>
            </a:r>
            <a:r>
              <a:rPr dirty="0">
                <a:latin typeface="Calibri"/>
                <a:cs typeface="Calibri"/>
              </a:rPr>
              <a:t>checked</a:t>
            </a:r>
            <a:r>
              <a:rPr spc="-6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to</a:t>
            </a:r>
            <a:r>
              <a:rPr spc="-6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make</a:t>
            </a:r>
            <a:r>
              <a:rPr spc="-6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sure</a:t>
            </a:r>
            <a:r>
              <a:rPr spc="-6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that</a:t>
            </a:r>
            <a:r>
              <a:rPr spc="-6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they</a:t>
            </a:r>
            <a:r>
              <a:rPr spc="-6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might</a:t>
            </a:r>
            <a:r>
              <a:rPr spc="-6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actually</a:t>
            </a:r>
            <a:r>
              <a:rPr spc="-6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be</a:t>
            </a:r>
            <a:r>
              <a:rPr spc="-6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implemented.</a:t>
            </a:r>
            <a:endParaRPr>
              <a:latin typeface="Calibri"/>
              <a:cs typeface="Calibri"/>
            </a:endParaRPr>
          </a:p>
          <a:p>
            <a:pPr marL="927100" marR="248920" indent="-523240">
              <a:lnSpc>
                <a:spcPct val="150000"/>
              </a:lnSpc>
              <a:buAutoNum type="arabicPeriod"/>
              <a:tabLst>
                <a:tab pos="927100" algn="l"/>
              </a:tabLst>
            </a:pPr>
            <a:r>
              <a:rPr dirty="0">
                <a:latin typeface="Calibri"/>
                <a:cs typeface="Calibri"/>
              </a:rPr>
              <a:t>These</a:t>
            </a:r>
            <a:r>
              <a:rPr spc="-6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checks</a:t>
            </a:r>
            <a:r>
              <a:rPr spc="-5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should</a:t>
            </a:r>
            <a:r>
              <a:rPr spc="-6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also</a:t>
            </a:r>
            <a:r>
              <a:rPr spc="-5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appreciate</a:t>
            </a:r>
            <a:r>
              <a:rPr spc="-6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of</a:t>
            </a:r>
            <a:r>
              <a:rPr spc="-5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the</a:t>
            </a:r>
            <a:r>
              <a:rPr spc="-6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budget</a:t>
            </a:r>
            <a:r>
              <a:rPr spc="-5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and</a:t>
            </a:r>
            <a:r>
              <a:rPr spc="-6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schedule </a:t>
            </a:r>
            <a:r>
              <a:rPr dirty="0">
                <a:latin typeface="Calibri"/>
                <a:cs typeface="Calibri"/>
              </a:rPr>
              <a:t>for</a:t>
            </a:r>
            <a:r>
              <a:rPr spc="-6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the</a:t>
            </a:r>
            <a:r>
              <a:rPr spc="-5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system</a:t>
            </a:r>
            <a:r>
              <a:rPr spc="-5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development.</a:t>
            </a:r>
            <a:endParaRPr>
              <a:latin typeface="Calibri"/>
              <a:cs typeface="Calibri"/>
            </a:endParaRPr>
          </a:p>
          <a:p>
            <a:pPr marL="195580" indent="-182880">
              <a:lnSpc>
                <a:spcPct val="100000"/>
              </a:lnSpc>
              <a:spcBef>
                <a:spcPts val="1200"/>
              </a:spcBef>
              <a:buChar char="•"/>
              <a:tabLst>
                <a:tab pos="195580" algn="l"/>
              </a:tabLst>
            </a:pPr>
            <a:r>
              <a:rPr b="1" spc="-10" dirty="0">
                <a:latin typeface="Calibri"/>
                <a:cs typeface="Calibri"/>
              </a:rPr>
              <a:t>Verifiability-</a:t>
            </a:r>
            <a:endParaRPr>
              <a:latin typeface="Calibri"/>
              <a:cs typeface="Calibri"/>
            </a:endParaRPr>
          </a:p>
          <a:p>
            <a:pPr marL="927100" marR="804545" lvl="1" indent="-523240">
              <a:lnSpc>
                <a:spcPct val="150000"/>
              </a:lnSpc>
              <a:buAutoNum type="arabicPeriod" startAt="3"/>
              <a:tabLst>
                <a:tab pos="927100" algn="l"/>
              </a:tabLst>
            </a:pPr>
            <a:r>
              <a:rPr dirty="0">
                <a:latin typeface="Calibri"/>
                <a:cs typeface="Calibri"/>
              </a:rPr>
              <a:t>To</a:t>
            </a:r>
            <a:r>
              <a:rPr spc="-5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reduce</a:t>
            </a:r>
            <a:r>
              <a:rPr spc="-5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the</a:t>
            </a:r>
            <a:r>
              <a:rPr spc="-5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potential</a:t>
            </a:r>
            <a:r>
              <a:rPr spc="-5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for</a:t>
            </a:r>
            <a:r>
              <a:rPr spc="-5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dispute</a:t>
            </a:r>
            <a:r>
              <a:rPr spc="-5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between</a:t>
            </a:r>
            <a:r>
              <a:rPr spc="-5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customer</a:t>
            </a:r>
            <a:r>
              <a:rPr spc="-55" dirty="0">
                <a:latin typeface="Calibri"/>
                <a:cs typeface="Calibri"/>
              </a:rPr>
              <a:t> </a:t>
            </a:r>
            <a:r>
              <a:rPr spc="-25" dirty="0">
                <a:latin typeface="Calibri"/>
                <a:cs typeface="Calibri"/>
              </a:rPr>
              <a:t>and </a:t>
            </a:r>
            <a:r>
              <a:rPr spc="-10" dirty="0">
                <a:latin typeface="Calibri"/>
                <a:cs typeface="Calibri"/>
              </a:rPr>
              <a:t>contractor</a:t>
            </a:r>
            <a:endParaRPr>
              <a:latin typeface="Calibri"/>
              <a:cs typeface="Calibri"/>
            </a:endParaRPr>
          </a:p>
          <a:p>
            <a:pPr marL="927100" marR="5080" lvl="1" indent="-523240">
              <a:lnSpc>
                <a:spcPct val="150000"/>
              </a:lnSpc>
              <a:buAutoNum type="arabicPeriod" startAt="3"/>
              <a:tabLst>
                <a:tab pos="927100" algn="l"/>
              </a:tabLst>
            </a:pPr>
            <a:r>
              <a:rPr dirty="0">
                <a:latin typeface="Calibri"/>
                <a:cs typeface="Calibri"/>
              </a:rPr>
              <a:t>System</a:t>
            </a:r>
            <a:r>
              <a:rPr spc="-6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requirements</a:t>
            </a:r>
            <a:r>
              <a:rPr spc="-6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should</a:t>
            </a:r>
            <a:r>
              <a:rPr spc="-6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even</a:t>
            </a:r>
            <a:r>
              <a:rPr spc="-6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be</a:t>
            </a:r>
            <a:r>
              <a:rPr spc="-6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written</a:t>
            </a:r>
            <a:r>
              <a:rPr spc="-6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in</a:t>
            </a:r>
            <a:r>
              <a:rPr spc="-6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order</a:t>
            </a:r>
            <a:r>
              <a:rPr spc="-6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that</a:t>
            </a:r>
            <a:r>
              <a:rPr spc="-60" dirty="0">
                <a:latin typeface="Calibri"/>
                <a:cs typeface="Calibri"/>
              </a:rPr>
              <a:t> </a:t>
            </a:r>
            <a:r>
              <a:rPr spc="-25" dirty="0">
                <a:latin typeface="Calibri"/>
                <a:cs typeface="Calibri"/>
              </a:rPr>
              <a:t>you </a:t>
            </a:r>
            <a:r>
              <a:rPr dirty="0">
                <a:latin typeface="Calibri"/>
                <a:cs typeface="Calibri"/>
              </a:rPr>
              <a:t>ought</a:t>
            </a:r>
            <a:r>
              <a:rPr spc="-4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to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be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ready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to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write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a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group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of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tests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which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will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demonstrate </a:t>
            </a:r>
            <a:r>
              <a:rPr dirty="0">
                <a:latin typeface="Calibri"/>
                <a:cs typeface="Calibri"/>
              </a:rPr>
              <a:t>that</a:t>
            </a:r>
            <a:r>
              <a:rPr spc="-5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the</a:t>
            </a:r>
            <a:r>
              <a:rPr spc="-5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delivered</a:t>
            </a:r>
            <a:r>
              <a:rPr spc="-5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system</a:t>
            </a:r>
            <a:r>
              <a:rPr spc="-5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meets</a:t>
            </a:r>
            <a:r>
              <a:rPr spc="-5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each</a:t>
            </a:r>
            <a:r>
              <a:rPr spc="-5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specified</a:t>
            </a:r>
            <a:r>
              <a:rPr spc="-5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requirement.</a:t>
            </a:r>
            <a:endParaRPr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732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Requirement</a:t>
            </a:r>
            <a:r>
              <a:rPr spc="-80" dirty="0"/>
              <a:t> </a:t>
            </a:r>
            <a:r>
              <a:rPr dirty="0"/>
              <a:t>Validation</a:t>
            </a:r>
            <a:r>
              <a:rPr spc="-80" dirty="0"/>
              <a:t> </a:t>
            </a:r>
            <a:r>
              <a:rPr spc="-10" dirty="0"/>
              <a:t>Techniques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18500" y="6032500"/>
            <a:ext cx="609599" cy="6095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00918" y="2291715"/>
            <a:ext cx="7950200" cy="368300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87985" indent="-182880">
              <a:lnSpc>
                <a:spcPct val="100000"/>
              </a:lnSpc>
              <a:spcBef>
                <a:spcPts val="1300"/>
              </a:spcBef>
              <a:buChar char="•"/>
              <a:tabLst>
                <a:tab pos="387985" algn="l"/>
              </a:tabLst>
            </a:pPr>
            <a:r>
              <a:rPr sz="2000" b="1" spc="-10" dirty="0">
                <a:latin typeface="Calibri"/>
                <a:cs typeface="Calibri"/>
              </a:rPr>
              <a:t>Requirements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Reviews-</a:t>
            </a:r>
            <a:endParaRPr sz="2000">
              <a:latin typeface="Calibri"/>
              <a:cs typeface="Calibri"/>
            </a:endParaRPr>
          </a:p>
          <a:p>
            <a:pPr marL="204470" indent="-194945">
              <a:lnSpc>
                <a:spcPct val="100000"/>
              </a:lnSpc>
              <a:spcBef>
                <a:spcPts val="1200"/>
              </a:spcBef>
              <a:buSzPct val="95000"/>
              <a:buAutoNum type="arabicPeriod"/>
              <a:tabLst>
                <a:tab pos="204470" algn="l"/>
              </a:tabLst>
            </a:pPr>
            <a:r>
              <a:rPr sz="2000" dirty="0">
                <a:latin typeface="Calibri"/>
                <a:cs typeface="Calibri"/>
              </a:rPr>
              <a:t>both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customer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contractor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staff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should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involved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reviews.</a:t>
            </a:r>
            <a:endParaRPr sz="2000">
              <a:latin typeface="Calibri"/>
              <a:cs typeface="Calibri"/>
            </a:endParaRPr>
          </a:p>
          <a:p>
            <a:pPr marL="204470" indent="-194945">
              <a:lnSpc>
                <a:spcPct val="100000"/>
              </a:lnSpc>
              <a:spcBef>
                <a:spcPts val="1200"/>
              </a:spcBef>
              <a:buSzPct val="95000"/>
              <a:buAutoNum type="arabicPeriod"/>
              <a:tabLst>
                <a:tab pos="204470" algn="l"/>
              </a:tabLst>
            </a:pPr>
            <a:r>
              <a:rPr sz="2000" dirty="0">
                <a:latin typeface="Calibri"/>
                <a:cs typeface="Calibri"/>
              </a:rPr>
              <a:t>Reviews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could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also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formal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(with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completed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documents)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or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informal.</a:t>
            </a:r>
            <a:endParaRPr sz="2000">
              <a:latin typeface="Calibri"/>
              <a:cs typeface="Calibri"/>
            </a:endParaRPr>
          </a:p>
          <a:p>
            <a:pPr marL="203835" marR="10160" indent="-194945">
              <a:lnSpc>
                <a:spcPct val="150000"/>
              </a:lnSpc>
              <a:buSzPct val="95000"/>
              <a:buAutoNum type="arabicPeriod"/>
              <a:tabLst>
                <a:tab pos="205104" algn="l"/>
              </a:tabLst>
            </a:pPr>
            <a:r>
              <a:rPr sz="2000" dirty="0">
                <a:latin typeface="Calibri"/>
                <a:cs typeface="Calibri"/>
              </a:rPr>
              <a:t>Good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communications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should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happen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between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developers,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customers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and 	</a:t>
            </a:r>
            <a:r>
              <a:rPr sz="2000" dirty="0">
                <a:latin typeface="Calibri"/>
                <a:cs typeface="Calibri"/>
              </a:rPr>
              <a:t>users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such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healthy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communication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helps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resolve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problems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at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early 	stage.</a:t>
            </a:r>
            <a:endParaRPr sz="2000">
              <a:latin typeface="Calibri"/>
              <a:cs typeface="Calibri"/>
            </a:endParaRPr>
          </a:p>
          <a:p>
            <a:pPr marL="387985" lvl="1" indent="-182880">
              <a:lnSpc>
                <a:spcPct val="100000"/>
              </a:lnSpc>
              <a:spcBef>
                <a:spcPts val="1200"/>
              </a:spcBef>
              <a:buChar char="•"/>
              <a:tabLst>
                <a:tab pos="387985" algn="l"/>
              </a:tabLst>
            </a:pPr>
            <a:r>
              <a:rPr sz="2000" b="1" spc="-10" dirty="0">
                <a:latin typeface="Calibri"/>
                <a:cs typeface="Calibri"/>
              </a:rPr>
              <a:t>Prototyping-</a:t>
            </a:r>
            <a:endParaRPr sz="2000">
              <a:latin typeface="Calibri"/>
              <a:cs typeface="Calibri"/>
            </a:endParaRPr>
          </a:p>
          <a:p>
            <a:pPr marL="205104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Calibri"/>
                <a:cs typeface="Calibri"/>
              </a:rPr>
              <a:t>1.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requirements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can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examined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through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executable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model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system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8676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Requirement</a:t>
            </a:r>
            <a:r>
              <a:rPr spc="-85" dirty="0"/>
              <a:t> </a:t>
            </a:r>
            <a:r>
              <a:rPr dirty="0"/>
              <a:t>Validation</a:t>
            </a:r>
            <a:r>
              <a:rPr spc="-85" dirty="0"/>
              <a:t> </a:t>
            </a:r>
            <a:r>
              <a:rPr spc="-10" dirty="0"/>
              <a:t>Techniques</a:t>
            </a:r>
            <a:r>
              <a:rPr spc="-80" dirty="0"/>
              <a:t> </a:t>
            </a:r>
            <a:r>
              <a:rPr spc="-10" dirty="0"/>
              <a:t>(Contd.)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18500" y="6032500"/>
            <a:ext cx="609599" cy="6095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00918" y="2291715"/>
            <a:ext cx="8023859" cy="322580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87985" indent="-182880">
              <a:lnSpc>
                <a:spcPct val="100000"/>
              </a:lnSpc>
              <a:spcBef>
                <a:spcPts val="1300"/>
              </a:spcBef>
              <a:buChar char="•"/>
              <a:tabLst>
                <a:tab pos="387985" algn="l"/>
              </a:tabLst>
            </a:pPr>
            <a:r>
              <a:rPr sz="2000" b="1" dirty="0">
                <a:latin typeface="Calibri"/>
                <a:cs typeface="Calibri"/>
              </a:rPr>
              <a:t>Test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Case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Generation-</a:t>
            </a:r>
            <a:endParaRPr sz="2000">
              <a:latin typeface="Calibri"/>
              <a:cs typeface="Calibri"/>
            </a:endParaRPr>
          </a:p>
          <a:p>
            <a:pPr marL="203835" marR="5080" indent="-194945">
              <a:lnSpc>
                <a:spcPct val="150000"/>
              </a:lnSpc>
              <a:buSzPct val="95000"/>
              <a:buAutoNum type="arabicPeriod"/>
              <a:tabLst>
                <a:tab pos="205104" algn="l"/>
              </a:tabLst>
            </a:pPr>
            <a:r>
              <a:rPr sz="2000" dirty="0">
                <a:latin typeface="Calibri"/>
                <a:cs typeface="Calibri"/>
              </a:rPr>
              <a:t>If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tests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for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wants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devised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part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validation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process,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this 	</a:t>
            </a:r>
            <a:r>
              <a:rPr sz="2000" dirty="0">
                <a:latin typeface="Calibri"/>
                <a:cs typeface="Calibri"/>
              </a:rPr>
              <a:t>often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reveals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requirements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problems.</a:t>
            </a:r>
            <a:endParaRPr sz="2000">
              <a:latin typeface="Calibri"/>
              <a:cs typeface="Calibri"/>
            </a:endParaRPr>
          </a:p>
          <a:p>
            <a:pPr marL="203835" marR="177165" indent="-194945">
              <a:lnSpc>
                <a:spcPct val="150000"/>
              </a:lnSpc>
              <a:buSzPct val="95000"/>
              <a:buAutoNum type="arabicPeriod"/>
              <a:tabLst>
                <a:tab pos="205104" algn="l"/>
              </a:tabLst>
            </a:pPr>
            <a:r>
              <a:rPr sz="2000" dirty="0">
                <a:latin typeface="Calibri"/>
                <a:cs typeface="Calibri"/>
              </a:rPr>
              <a:t>If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test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difficult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or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impossible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style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,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this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usually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means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wants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are 	</a:t>
            </a:r>
            <a:r>
              <a:rPr sz="2000" dirty="0">
                <a:latin typeface="Calibri"/>
                <a:cs typeface="Calibri"/>
              </a:rPr>
              <a:t>going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difficult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implement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will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reconsidered.</a:t>
            </a:r>
            <a:endParaRPr sz="2000">
              <a:latin typeface="Calibri"/>
              <a:cs typeface="Calibri"/>
            </a:endParaRPr>
          </a:p>
          <a:p>
            <a:pPr marL="203835" marR="200660" indent="-194945">
              <a:lnSpc>
                <a:spcPct val="150000"/>
              </a:lnSpc>
              <a:buSzPct val="95000"/>
              <a:buAutoNum type="arabicPeriod"/>
              <a:tabLst>
                <a:tab pos="205104" algn="l"/>
              </a:tabLst>
            </a:pPr>
            <a:r>
              <a:rPr sz="2000" dirty="0">
                <a:latin typeface="Calibri"/>
                <a:cs typeface="Calibri"/>
              </a:rPr>
              <a:t>Developing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tests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from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user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requirements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before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any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code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written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is 	</a:t>
            </a:r>
            <a:r>
              <a:rPr sz="2000" dirty="0">
                <a:latin typeface="Calibri"/>
                <a:cs typeface="Calibri"/>
              </a:rPr>
              <a:t>an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integral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part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extreme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programming.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41680" y="6013831"/>
            <a:ext cx="24587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1F497D"/>
                </a:solidFill>
                <a:latin typeface="Calibri"/>
                <a:cs typeface="Calibri"/>
                <a:hlinkClick r:id="rId2"/>
              </a:rPr>
              <a:t>www.paruluniversity.ac.in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18500" y="6032500"/>
            <a:ext cx="609599" cy="60959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84120">
              <a:lnSpc>
                <a:spcPct val="100000"/>
              </a:lnSpc>
              <a:spcBef>
                <a:spcPts val="100"/>
              </a:spcBef>
            </a:pPr>
            <a:r>
              <a:rPr dirty="0"/>
              <a:t>What</a:t>
            </a:r>
            <a:r>
              <a:rPr spc="-50" dirty="0"/>
              <a:t> </a:t>
            </a:r>
            <a:r>
              <a:rPr dirty="0"/>
              <a:t>is</a:t>
            </a:r>
            <a:r>
              <a:rPr spc="-40" dirty="0"/>
              <a:t> </a:t>
            </a:r>
            <a:r>
              <a:rPr dirty="0"/>
              <a:t>a</a:t>
            </a:r>
            <a:r>
              <a:rPr spc="-40" dirty="0"/>
              <a:t> </a:t>
            </a:r>
            <a:r>
              <a:rPr spc="-10" dirty="0"/>
              <a:t>Stakeholder?</a:t>
            </a:r>
          </a:p>
        </p:txBody>
      </p:sp>
      <p:sp>
        <p:nvSpPr>
          <p:cNvPr id="3" name="object 3"/>
          <p:cNvSpPr/>
          <p:nvPr/>
        </p:nvSpPr>
        <p:spPr>
          <a:xfrm>
            <a:off x="6643686" y="6357937"/>
            <a:ext cx="2500630" cy="214629"/>
          </a:xfrm>
          <a:custGeom>
            <a:avLst/>
            <a:gdLst/>
            <a:ahLst/>
            <a:cxnLst/>
            <a:rect l="l" t="t" r="r" b="b"/>
            <a:pathLst>
              <a:path w="2500629" h="214629">
                <a:moveTo>
                  <a:pt x="2500312" y="214312"/>
                </a:moveTo>
                <a:lnTo>
                  <a:pt x="0" y="214312"/>
                </a:lnTo>
                <a:lnTo>
                  <a:pt x="0" y="0"/>
                </a:lnTo>
                <a:lnTo>
                  <a:pt x="2500312" y="0"/>
                </a:lnTo>
                <a:lnTo>
                  <a:pt x="2500312" y="214312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637336" y="6522148"/>
            <a:ext cx="94297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10" dirty="0">
                <a:latin typeface="Calibri"/>
                <a:cs typeface="Calibri"/>
              </a:rPr>
              <a:t>Image</a:t>
            </a:r>
            <a:r>
              <a:rPr sz="800" dirty="0">
                <a:latin typeface="Calibri"/>
                <a:cs typeface="Calibri"/>
              </a:rPr>
              <a:t> </a:t>
            </a:r>
            <a:r>
              <a:rPr sz="800" spc="-10" dirty="0">
                <a:latin typeface="Calibri"/>
                <a:cs typeface="Calibri"/>
              </a:rPr>
              <a:t>source</a:t>
            </a:r>
            <a:r>
              <a:rPr sz="800" spc="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: </a:t>
            </a:r>
            <a:r>
              <a:rPr sz="800" spc="-10" dirty="0">
                <a:latin typeface="Calibri"/>
                <a:cs typeface="Calibri"/>
              </a:rPr>
              <a:t>Google</a:t>
            </a:r>
            <a:endParaRPr sz="8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28625" y="2500312"/>
            <a:ext cx="8499475" cy="4142104"/>
            <a:chOff x="428625" y="2500312"/>
            <a:chExt cx="8499475" cy="4142104"/>
          </a:xfrm>
        </p:grpSpPr>
        <p:sp>
          <p:nvSpPr>
            <p:cNvPr id="6" name="object 6"/>
            <p:cNvSpPr/>
            <p:nvPr/>
          </p:nvSpPr>
          <p:spPr>
            <a:xfrm>
              <a:off x="6564311" y="6354762"/>
              <a:ext cx="46355" cy="214629"/>
            </a:xfrm>
            <a:custGeom>
              <a:avLst/>
              <a:gdLst/>
              <a:ahLst/>
              <a:cxnLst/>
              <a:rect l="l" t="t" r="r" b="b"/>
              <a:pathLst>
                <a:path w="46354" h="214629">
                  <a:moveTo>
                    <a:pt x="46037" y="214312"/>
                  </a:moveTo>
                  <a:lnTo>
                    <a:pt x="0" y="214312"/>
                  </a:lnTo>
                  <a:lnTo>
                    <a:pt x="0" y="0"/>
                  </a:lnTo>
                  <a:lnTo>
                    <a:pt x="46037" y="0"/>
                  </a:lnTo>
                  <a:lnTo>
                    <a:pt x="46037" y="214312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18500" y="6032500"/>
              <a:ext cx="609599" cy="60959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8625" y="2500312"/>
              <a:ext cx="8286749" cy="400049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1417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Requirement</a:t>
            </a:r>
            <a:r>
              <a:rPr spc="-80" dirty="0"/>
              <a:t> </a:t>
            </a:r>
            <a:r>
              <a:rPr dirty="0"/>
              <a:t>Practices:</a:t>
            </a:r>
            <a:r>
              <a:rPr spc="-80" dirty="0"/>
              <a:t> </a:t>
            </a:r>
            <a:r>
              <a:rPr spc="-10" dirty="0"/>
              <a:t>Loopholes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3700" y="2506026"/>
            <a:ext cx="7574280" cy="231140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300"/>
              </a:spcBef>
              <a:buChar char="•"/>
              <a:tabLst>
                <a:tab pos="195580" algn="l"/>
              </a:tabLst>
            </a:pPr>
            <a:r>
              <a:rPr sz="2000" b="1" dirty="0">
                <a:latin typeface="Calibri"/>
                <a:cs typeface="Calibri"/>
              </a:rPr>
              <a:t>Not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understanding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the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requirements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that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we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take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from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the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customer.</a:t>
            </a:r>
            <a:endParaRPr sz="2000">
              <a:latin typeface="Calibri"/>
              <a:cs typeface="Calibri"/>
            </a:endParaRPr>
          </a:p>
          <a:p>
            <a:pPr marL="195580" indent="-182880">
              <a:lnSpc>
                <a:spcPct val="100000"/>
              </a:lnSpc>
              <a:spcBef>
                <a:spcPts val="1200"/>
              </a:spcBef>
              <a:buChar char="•"/>
              <a:tabLst>
                <a:tab pos="195580" algn="l"/>
              </a:tabLst>
            </a:pPr>
            <a:r>
              <a:rPr sz="2000" b="1" dirty="0">
                <a:latin typeface="Calibri"/>
                <a:cs typeface="Calibri"/>
              </a:rPr>
              <a:t>Record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requirements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in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unorganized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manner</a:t>
            </a:r>
            <a:endParaRPr sz="2000">
              <a:latin typeface="Calibri"/>
              <a:cs typeface="Calibri"/>
            </a:endParaRPr>
          </a:p>
          <a:p>
            <a:pPr marL="195580" indent="-182880">
              <a:lnSpc>
                <a:spcPct val="100000"/>
              </a:lnSpc>
              <a:spcBef>
                <a:spcPts val="1200"/>
              </a:spcBef>
              <a:buChar char="•"/>
              <a:tabLst>
                <a:tab pos="195580" algn="l"/>
              </a:tabLst>
            </a:pPr>
            <a:r>
              <a:rPr sz="2000" b="1" dirty="0">
                <a:latin typeface="Calibri"/>
                <a:cs typeface="Calibri"/>
              </a:rPr>
              <a:t>Not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spending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enough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time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verifying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the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record</a:t>
            </a:r>
            <a:endParaRPr sz="2000">
              <a:latin typeface="Calibri"/>
              <a:cs typeface="Calibri"/>
            </a:endParaRPr>
          </a:p>
          <a:p>
            <a:pPr marL="195580" indent="-182880">
              <a:lnSpc>
                <a:spcPct val="100000"/>
              </a:lnSpc>
              <a:spcBef>
                <a:spcPts val="1200"/>
              </a:spcBef>
              <a:buChar char="•"/>
              <a:tabLst>
                <a:tab pos="195580" algn="l"/>
              </a:tabLst>
            </a:pPr>
            <a:r>
              <a:rPr sz="2000" b="1" dirty="0">
                <a:latin typeface="Calibri"/>
                <a:cs typeface="Calibri"/>
              </a:rPr>
              <a:t>Do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not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allow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mechanisms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to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control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the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change</a:t>
            </a:r>
            <a:endParaRPr sz="2000">
              <a:latin typeface="Calibri"/>
              <a:cs typeface="Calibri"/>
            </a:endParaRPr>
          </a:p>
          <a:p>
            <a:pPr marL="195580" indent="-182880">
              <a:lnSpc>
                <a:spcPct val="100000"/>
              </a:lnSpc>
              <a:spcBef>
                <a:spcPts val="1200"/>
              </a:spcBef>
              <a:buChar char="•"/>
              <a:tabLst>
                <a:tab pos="195580" algn="l"/>
              </a:tabLst>
            </a:pPr>
            <a:r>
              <a:rPr sz="2000" b="1" dirty="0">
                <a:latin typeface="Calibri"/>
                <a:cs typeface="Calibri"/>
              </a:rPr>
              <a:t>Lack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of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importance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given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to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the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software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that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the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user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wants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18500" y="6032500"/>
            <a:ext cx="609599" cy="60959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70893" y="1697671"/>
            <a:ext cx="499745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Requirement</a:t>
            </a:r>
            <a:r>
              <a:rPr spc="-105" dirty="0"/>
              <a:t> </a:t>
            </a:r>
            <a:r>
              <a:rPr spc="-10" dirty="0"/>
              <a:t>Engineering</a:t>
            </a:r>
            <a:r>
              <a:rPr spc="-100" dirty="0"/>
              <a:t> </a:t>
            </a:r>
            <a:r>
              <a:rPr spc="-10" dirty="0"/>
              <a:t>Tasks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4187" y="2148840"/>
            <a:ext cx="3719829" cy="368300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300"/>
              </a:spcBef>
              <a:buChar char="•"/>
              <a:tabLst>
                <a:tab pos="195580" algn="l"/>
              </a:tabLst>
            </a:pPr>
            <a:r>
              <a:rPr sz="2000" b="1" dirty="0">
                <a:latin typeface="Calibri"/>
                <a:cs typeface="Calibri"/>
              </a:rPr>
              <a:t>Seven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distinct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tasks</a:t>
            </a:r>
            <a:endParaRPr sz="2000">
              <a:latin typeface="Calibri"/>
              <a:cs typeface="Calibri"/>
            </a:endParaRPr>
          </a:p>
          <a:p>
            <a:pPr marL="812165" lvl="1" indent="-408305">
              <a:lnSpc>
                <a:spcPct val="100000"/>
              </a:lnSpc>
              <a:spcBef>
                <a:spcPts val="1200"/>
              </a:spcBef>
              <a:buAutoNum type="arabicPeriod"/>
              <a:tabLst>
                <a:tab pos="812165" algn="l"/>
              </a:tabLst>
            </a:pPr>
            <a:r>
              <a:rPr sz="2000" spc="-10" dirty="0">
                <a:solidFill>
                  <a:srgbClr val="1F497D"/>
                </a:solidFill>
                <a:latin typeface="Calibri"/>
                <a:cs typeface="Calibri"/>
              </a:rPr>
              <a:t>Inception</a:t>
            </a:r>
            <a:endParaRPr sz="2000">
              <a:latin typeface="Calibri"/>
              <a:cs typeface="Calibri"/>
            </a:endParaRPr>
          </a:p>
          <a:p>
            <a:pPr marL="812165" lvl="1" indent="-408305">
              <a:lnSpc>
                <a:spcPct val="100000"/>
              </a:lnSpc>
              <a:spcBef>
                <a:spcPts val="1200"/>
              </a:spcBef>
              <a:buAutoNum type="arabicPeriod"/>
              <a:tabLst>
                <a:tab pos="812165" algn="l"/>
              </a:tabLst>
            </a:pPr>
            <a:r>
              <a:rPr sz="2000" spc="-10" dirty="0">
                <a:solidFill>
                  <a:srgbClr val="1F497D"/>
                </a:solidFill>
                <a:latin typeface="Calibri"/>
                <a:cs typeface="Calibri"/>
              </a:rPr>
              <a:t>Elicitation</a:t>
            </a:r>
            <a:endParaRPr sz="2000">
              <a:latin typeface="Calibri"/>
              <a:cs typeface="Calibri"/>
            </a:endParaRPr>
          </a:p>
          <a:p>
            <a:pPr marL="812165" lvl="1" indent="-408305">
              <a:lnSpc>
                <a:spcPct val="100000"/>
              </a:lnSpc>
              <a:spcBef>
                <a:spcPts val="1200"/>
              </a:spcBef>
              <a:buAutoNum type="arabicPeriod"/>
              <a:tabLst>
                <a:tab pos="812165" algn="l"/>
              </a:tabLst>
            </a:pPr>
            <a:r>
              <a:rPr sz="2000" spc="-10" dirty="0">
                <a:solidFill>
                  <a:srgbClr val="1F497D"/>
                </a:solidFill>
                <a:latin typeface="Calibri"/>
                <a:cs typeface="Calibri"/>
              </a:rPr>
              <a:t>Elaboration</a:t>
            </a:r>
            <a:endParaRPr sz="2000">
              <a:latin typeface="Calibri"/>
              <a:cs typeface="Calibri"/>
            </a:endParaRPr>
          </a:p>
          <a:p>
            <a:pPr marL="812165" lvl="1" indent="-408305">
              <a:lnSpc>
                <a:spcPct val="100000"/>
              </a:lnSpc>
              <a:spcBef>
                <a:spcPts val="1200"/>
              </a:spcBef>
              <a:buAutoNum type="arabicPeriod"/>
              <a:tabLst>
                <a:tab pos="812165" algn="l"/>
              </a:tabLst>
            </a:pPr>
            <a:r>
              <a:rPr sz="2000" spc="-10" dirty="0">
                <a:solidFill>
                  <a:srgbClr val="1F497D"/>
                </a:solidFill>
                <a:latin typeface="Calibri"/>
                <a:cs typeface="Calibri"/>
              </a:rPr>
              <a:t>Negotiation</a:t>
            </a:r>
            <a:endParaRPr sz="2000">
              <a:latin typeface="Calibri"/>
              <a:cs typeface="Calibri"/>
            </a:endParaRPr>
          </a:p>
          <a:p>
            <a:pPr marL="812165" lvl="1" indent="-408305">
              <a:lnSpc>
                <a:spcPct val="100000"/>
              </a:lnSpc>
              <a:spcBef>
                <a:spcPts val="1200"/>
              </a:spcBef>
              <a:buAutoNum type="arabicPeriod"/>
              <a:tabLst>
                <a:tab pos="812165" algn="l"/>
              </a:tabLst>
            </a:pPr>
            <a:r>
              <a:rPr sz="2000" spc="-10" dirty="0">
                <a:solidFill>
                  <a:srgbClr val="1F497D"/>
                </a:solidFill>
                <a:latin typeface="Calibri"/>
                <a:cs typeface="Calibri"/>
              </a:rPr>
              <a:t>Specification</a:t>
            </a:r>
            <a:endParaRPr sz="2000">
              <a:latin typeface="Calibri"/>
              <a:cs typeface="Calibri"/>
            </a:endParaRPr>
          </a:p>
          <a:p>
            <a:pPr marL="812165" lvl="1" indent="-408305">
              <a:lnSpc>
                <a:spcPct val="100000"/>
              </a:lnSpc>
              <a:spcBef>
                <a:spcPts val="1200"/>
              </a:spcBef>
              <a:buAutoNum type="arabicPeriod"/>
              <a:tabLst>
                <a:tab pos="812165" algn="l"/>
              </a:tabLst>
            </a:pPr>
            <a:r>
              <a:rPr sz="2000" spc="-10" dirty="0">
                <a:solidFill>
                  <a:srgbClr val="1F497D"/>
                </a:solidFill>
                <a:latin typeface="Calibri"/>
                <a:cs typeface="Calibri"/>
              </a:rPr>
              <a:t>Validation</a:t>
            </a:r>
            <a:endParaRPr sz="2000">
              <a:latin typeface="Calibri"/>
              <a:cs typeface="Calibri"/>
            </a:endParaRPr>
          </a:p>
          <a:p>
            <a:pPr marL="812165" lvl="1" indent="-408305">
              <a:lnSpc>
                <a:spcPct val="100000"/>
              </a:lnSpc>
              <a:spcBef>
                <a:spcPts val="1200"/>
              </a:spcBef>
              <a:buAutoNum type="arabicPeriod"/>
              <a:tabLst>
                <a:tab pos="812165" algn="l"/>
              </a:tabLst>
            </a:pPr>
            <a:r>
              <a:rPr sz="2000" spc="-10" dirty="0">
                <a:solidFill>
                  <a:srgbClr val="1F497D"/>
                </a:solidFill>
                <a:latin typeface="Calibri"/>
                <a:cs typeface="Calibri"/>
              </a:rPr>
              <a:t>Requirements</a:t>
            </a:r>
            <a:r>
              <a:rPr sz="2000" spc="-55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97D"/>
                </a:solidFill>
                <a:latin typeface="Calibri"/>
                <a:cs typeface="Calibri"/>
              </a:rPr>
              <a:t>Management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18500" y="6032500"/>
            <a:ext cx="609599" cy="60959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981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Inception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18500" y="6032500"/>
            <a:ext cx="609599" cy="6095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93700" y="2715576"/>
            <a:ext cx="7648575" cy="231140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300"/>
              </a:spcBef>
              <a:buChar char="•"/>
              <a:tabLst>
                <a:tab pos="195580" algn="l"/>
              </a:tabLst>
            </a:pPr>
            <a:r>
              <a:rPr sz="2000" b="1" dirty="0">
                <a:latin typeface="Calibri"/>
                <a:cs typeface="Calibri"/>
              </a:rPr>
              <a:t>Defines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the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scope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and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nature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of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the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problem.</a:t>
            </a:r>
            <a:endParaRPr sz="2000">
              <a:latin typeface="Calibri"/>
              <a:cs typeface="Calibri"/>
            </a:endParaRPr>
          </a:p>
          <a:p>
            <a:pPr marL="195580" indent="-182880">
              <a:lnSpc>
                <a:spcPct val="100000"/>
              </a:lnSpc>
              <a:spcBef>
                <a:spcPts val="1200"/>
              </a:spcBef>
              <a:buChar char="•"/>
              <a:tabLst>
                <a:tab pos="195580" algn="l"/>
              </a:tabLst>
            </a:pPr>
            <a:r>
              <a:rPr sz="2000" b="1" spc="-20" dirty="0">
                <a:latin typeface="Calibri"/>
                <a:cs typeface="Calibri"/>
              </a:rPr>
              <a:t>Context-</a:t>
            </a:r>
            <a:r>
              <a:rPr sz="2000" b="1" dirty="0">
                <a:latin typeface="Calibri"/>
                <a:cs typeface="Calibri"/>
              </a:rPr>
              <a:t>free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questions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are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asked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by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software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engineer.</a:t>
            </a:r>
            <a:endParaRPr sz="2000">
              <a:latin typeface="Calibri"/>
              <a:cs typeface="Calibri"/>
            </a:endParaRPr>
          </a:p>
          <a:p>
            <a:pPr marL="12700" marR="5080" indent="182880">
              <a:lnSpc>
                <a:spcPct val="150000"/>
              </a:lnSpc>
              <a:buChar char="•"/>
              <a:tabLst>
                <a:tab pos="195580" algn="l"/>
              </a:tabLst>
            </a:pPr>
            <a:r>
              <a:rPr sz="2000" b="1" dirty="0">
                <a:latin typeface="Calibri"/>
                <a:cs typeface="Calibri"/>
              </a:rPr>
              <a:t>Establish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basic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understanding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of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the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problem,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the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people,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nature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25" dirty="0">
                <a:latin typeface="Calibri"/>
                <a:cs typeface="Calibri"/>
              </a:rPr>
              <a:t>of </a:t>
            </a:r>
            <a:r>
              <a:rPr sz="2000" b="1" dirty="0">
                <a:latin typeface="Calibri"/>
                <a:cs typeface="Calibri"/>
              </a:rPr>
              <a:t>the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solution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and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the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effectiveness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of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primary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communication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and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bridge </a:t>
            </a:r>
            <a:r>
              <a:rPr sz="2000" b="1" dirty="0">
                <a:latin typeface="Calibri"/>
                <a:cs typeface="Calibri"/>
              </a:rPr>
              <a:t>between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the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customer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and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the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developer.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86635">
              <a:lnSpc>
                <a:spcPct val="100000"/>
              </a:lnSpc>
              <a:spcBef>
                <a:spcPts val="100"/>
              </a:spcBef>
            </a:pPr>
            <a:r>
              <a:rPr dirty="0"/>
              <a:t>The</a:t>
            </a:r>
            <a:r>
              <a:rPr spc="-35" dirty="0"/>
              <a:t> </a:t>
            </a:r>
            <a:r>
              <a:rPr dirty="0"/>
              <a:t>First</a:t>
            </a:r>
            <a:r>
              <a:rPr spc="-35" dirty="0"/>
              <a:t> </a:t>
            </a:r>
            <a:r>
              <a:rPr dirty="0"/>
              <a:t>Set</a:t>
            </a:r>
            <a:r>
              <a:rPr spc="-35" dirty="0"/>
              <a:t> </a:t>
            </a:r>
            <a:r>
              <a:rPr dirty="0"/>
              <a:t>of</a:t>
            </a:r>
            <a:r>
              <a:rPr spc="-35" dirty="0"/>
              <a:t> </a:t>
            </a:r>
            <a:r>
              <a:rPr spc="-10" dirty="0"/>
              <a:t>Questions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18500" y="6032500"/>
            <a:ext cx="609599" cy="6095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65137" y="3425190"/>
            <a:ext cx="6673850" cy="185420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300"/>
              </a:spcBef>
              <a:buChar char="•"/>
              <a:tabLst>
                <a:tab pos="195580" algn="l"/>
              </a:tabLst>
            </a:pPr>
            <a:r>
              <a:rPr sz="2000" b="1" dirty="0">
                <a:latin typeface="Calibri"/>
                <a:cs typeface="Calibri"/>
              </a:rPr>
              <a:t>Who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is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responsible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for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the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request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of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the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work?</a:t>
            </a:r>
            <a:endParaRPr sz="2000">
              <a:latin typeface="Calibri"/>
              <a:cs typeface="Calibri"/>
            </a:endParaRPr>
          </a:p>
          <a:p>
            <a:pPr marL="195580" indent="-182880">
              <a:lnSpc>
                <a:spcPct val="100000"/>
              </a:lnSpc>
              <a:spcBef>
                <a:spcPts val="1200"/>
              </a:spcBef>
              <a:buChar char="•"/>
              <a:tabLst>
                <a:tab pos="195580" algn="l"/>
              </a:tabLst>
            </a:pPr>
            <a:r>
              <a:rPr sz="2000" b="1" dirty="0">
                <a:latin typeface="Calibri"/>
                <a:cs typeface="Calibri"/>
              </a:rPr>
              <a:t>Who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will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utilize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the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solution?</a:t>
            </a:r>
            <a:endParaRPr sz="2000">
              <a:latin typeface="Calibri"/>
              <a:cs typeface="Calibri"/>
            </a:endParaRPr>
          </a:p>
          <a:p>
            <a:pPr marL="195580" indent="-182880">
              <a:lnSpc>
                <a:spcPct val="100000"/>
              </a:lnSpc>
              <a:spcBef>
                <a:spcPts val="1200"/>
              </a:spcBef>
              <a:buChar char="•"/>
              <a:tabLst>
                <a:tab pos="195580" algn="l"/>
              </a:tabLst>
            </a:pPr>
            <a:r>
              <a:rPr sz="2000" b="1" dirty="0">
                <a:latin typeface="Calibri"/>
                <a:cs typeface="Calibri"/>
              </a:rPr>
              <a:t>What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will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be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the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financial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advantage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of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successful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solution?</a:t>
            </a:r>
            <a:endParaRPr sz="2000">
              <a:latin typeface="Calibri"/>
              <a:cs typeface="Calibri"/>
            </a:endParaRPr>
          </a:p>
          <a:p>
            <a:pPr marL="195580" indent="-182880">
              <a:lnSpc>
                <a:spcPct val="100000"/>
              </a:lnSpc>
              <a:spcBef>
                <a:spcPts val="1200"/>
              </a:spcBef>
              <a:buChar char="•"/>
              <a:tabLst>
                <a:tab pos="195580" algn="l"/>
              </a:tabLst>
            </a:pPr>
            <a:r>
              <a:rPr sz="2000" b="1" dirty="0">
                <a:latin typeface="Calibri"/>
                <a:cs typeface="Calibri"/>
              </a:rPr>
              <a:t>Is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there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other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source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for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the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solution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that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you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require?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2000" y="2516186"/>
            <a:ext cx="7480300" cy="770255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85725" marR="393065">
              <a:lnSpc>
                <a:spcPts val="2630"/>
              </a:lnSpc>
              <a:spcBef>
                <a:spcPts val="305"/>
              </a:spcBef>
            </a:pPr>
            <a:r>
              <a:rPr sz="2200" b="1" dirty="0">
                <a:latin typeface="Calibri"/>
                <a:cs typeface="Calibri"/>
              </a:rPr>
              <a:t>These</a:t>
            </a:r>
            <a:r>
              <a:rPr sz="2200" b="1" spc="-40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questions</a:t>
            </a:r>
            <a:r>
              <a:rPr sz="2200" b="1" spc="-35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look</a:t>
            </a:r>
            <a:r>
              <a:rPr sz="2200" b="1" spc="-35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on</a:t>
            </a:r>
            <a:r>
              <a:rPr sz="2200" b="1" spc="-35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the</a:t>
            </a:r>
            <a:r>
              <a:rPr sz="2200" b="1" spc="-40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clients,</a:t>
            </a:r>
            <a:r>
              <a:rPr sz="2200" b="1" spc="-35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stakeholders,</a:t>
            </a:r>
            <a:r>
              <a:rPr sz="2200" b="1" spc="-35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goals,</a:t>
            </a:r>
            <a:r>
              <a:rPr sz="2200" b="1" spc="-35" dirty="0">
                <a:latin typeface="Calibri"/>
                <a:cs typeface="Calibri"/>
              </a:rPr>
              <a:t> </a:t>
            </a:r>
            <a:r>
              <a:rPr sz="2200" b="1" spc="-25" dirty="0">
                <a:latin typeface="Calibri"/>
                <a:cs typeface="Calibri"/>
              </a:rPr>
              <a:t>and </a:t>
            </a:r>
            <a:r>
              <a:rPr sz="2200" b="1" dirty="0">
                <a:latin typeface="Calibri"/>
                <a:cs typeface="Calibri"/>
              </a:rPr>
              <a:t>the</a:t>
            </a:r>
            <a:r>
              <a:rPr sz="2200" b="1" spc="-25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advantages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55520">
              <a:lnSpc>
                <a:spcPct val="100000"/>
              </a:lnSpc>
              <a:spcBef>
                <a:spcPts val="100"/>
              </a:spcBef>
            </a:pPr>
            <a:r>
              <a:rPr dirty="0"/>
              <a:t>The</a:t>
            </a:r>
            <a:r>
              <a:rPr spc="-35" dirty="0"/>
              <a:t> </a:t>
            </a:r>
            <a:r>
              <a:rPr dirty="0"/>
              <a:t>Next</a:t>
            </a:r>
            <a:r>
              <a:rPr spc="-35" dirty="0"/>
              <a:t> </a:t>
            </a:r>
            <a:r>
              <a:rPr dirty="0"/>
              <a:t>Set</a:t>
            </a:r>
            <a:r>
              <a:rPr spc="-30" dirty="0"/>
              <a:t> </a:t>
            </a:r>
            <a:r>
              <a:rPr dirty="0"/>
              <a:t>of</a:t>
            </a:r>
            <a:r>
              <a:rPr spc="-35" dirty="0"/>
              <a:t> </a:t>
            </a:r>
            <a:r>
              <a:rPr spc="-10" dirty="0"/>
              <a:t>Questions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18500" y="6032500"/>
            <a:ext cx="609599" cy="6095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65137" y="3325177"/>
            <a:ext cx="7875905" cy="3225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42875" indent="182880">
              <a:lnSpc>
                <a:spcPct val="150000"/>
              </a:lnSpc>
              <a:spcBef>
                <a:spcPts val="100"/>
              </a:spcBef>
              <a:buChar char="•"/>
              <a:tabLst>
                <a:tab pos="195580" algn="l"/>
              </a:tabLst>
            </a:pPr>
            <a:r>
              <a:rPr sz="2000" dirty="0">
                <a:latin typeface="Calibri"/>
                <a:cs typeface="Calibri"/>
              </a:rPr>
              <a:t>How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would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you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characterize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"good"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output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that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might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generated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by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a </a:t>
            </a:r>
            <a:r>
              <a:rPr sz="2000" spc="-10" dirty="0">
                <a:latin typeface="Calibri"/>
                <a:cs typeface="Calibri"/>
              </a:rPr>
              <a:t>successful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solution?</a:t>
            </a:r>
            <a:endParaRPr sz="2000">
              <a:latin typeface="Calibri"/>
              <a:cs typeface="Calibri"/>
            </a:endParaRPr>
          </a:p>
          <a:p>
            <a:pPr marL="195580" indent="-182880">
              <a:lnSpc>
                <a:spcPct val="100000"/>
              </a:lnSpc>
              <a:spcBef>
                <a:spcPts val="1200"/>
              </a:spcBef>
              <a:buChar char="•"/>
              <a:tabLst>
                <a:tab pos="195580" algn="l"/>
              </a:tabLst>
            </a:pPr>
            <a:r>
              <a:rPr sz="2000" dirty="0">
                <a:latin typeface="Calibri"/>
                <a:cs typeface="Calibri"/>
              </a:rPr>
              <a:t>What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problem(s)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will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this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solution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address?</a:t>
            </a:r>
            <a:endParaRPr sz="2000">
              <a:latin typeface="Calibri"/>
              <a:cs typeface="Calibri"/>
            </a:endParaRPr>
          </a:p>
          <a:p>
            <a:pPr marL="12700" marR="285750" indent="182880">
              <a:lnSpc>
                <a:spcPct val="150000"/>
              </a:lnSpc>
              <a:buChar char="•"/>
              <a:tabLst>
                <a:tab pos="195580" algn="l"/>
              </a:tabLst>
            </a:pPr>
            <a:r>
              <a:rPr sz="2000" dirty="0">
                <a:latin typeface="Calibri"/>
                <a:cs typeface="Calibri"/>
              </a:rPr>
              <a:t>Are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you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able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show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(or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describe)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business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environment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during </a:t>
            </a:r>
            <a:r>
              <a:rPr sz="2000" dirty="0">
                <a:latin typeface="Calibri"/>
                <a:cs typeface="Calibri"/>
              </a:rPr>
              <a:t>which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answer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going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used?</a:t>
            </a:r>
            <a:endParaRPr sz="2000">
              <a:latin typeface="Calibri"/>
              <a:cs typeface="Calibri"/>
            </a:endParaRPr>
          </a:p>
          <a:p>
            <a:pPr marL="12700" marR="5080" indent="182880">
              <a:lnSpc>
                <a:spcPct val="150000"/>
              </a:lnSpc>
              <a:buChar char="•"/>
              <a:tabLst>
                <a:tab pos="195580" algn="l"/>
              </a:tabLst>
            </a:pPr>
            <a:r>
              <a:rPr sz="2000" dirty="0">
                <a:latin typeface="Calibri"/>
                <a:cs typeface="Calibri"/>
              </a:rPr>
              <a:t>Will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special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performance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issues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or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constraints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affect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way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answer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is </a:t>
            </a:r>
            <a:r>
              <a:rPr sz="2000" spc="-10" dirty="0">
                <a:latin typeface="Calibri"/>
                <a:cs typeface="Calibri"/>
              </a:rPr>
              <a:t>approached?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2000" y="2286000"/>
            <a:ext cx="7480300" cy="1108075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85725" marR="212090" algn="just">
              <a:lnSpc>
                <a:spcPts val="2630"/>
              </a:lnSpc>
              <a:spcBef>
                <a:spcPts val="305"/>
              </a:spcBef>
            </a:pPr>
            <a:r>
              <a:rPr sz="2200" b="1" dirty="0">
                <a:latin typeface="Calibri"/>
                <a:cs typeface="Calibri"/>
              </a:rPr>
              <a:t>These</a:t>
            </a:r>
            <a:r>
              <a:rPr sz="2200" b="1" spc="-45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questions</a:t>
            </a:r>
            <a:r>
              <a:rPr sz="2200" b="1" spc="-40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make</a:t>
            </a:r>
            <a:r>
              <a:rPr sz="2200" b="1" spc="-40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the</a:t>
            </a:r>
            <a:r>
              <a:rPr sz="2200" b="1" spc="-40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requirements</a:t>
            </a:r>
            <a:r>
              <a:rPr sz="2200" b="1" spc="-40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engineer</a:t>
            </a:r>
            <a:r>
              <a:rPr sz="2200" b="1" spc="-40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gain</a:t>
            </a:r>
            <a:r>
              <a:rPr sz="2200" b="1" spc="-40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a</a:t>
            </a:r>
            <a:r>
              <a:rPr sz="2200" b="1" spc="-45" dirty="0">
                <a:latin typeface="Calibri"/>
                <a:cs typeface="Calibri"/>
              </a:rPr>
              <a:t> </a:t>
            </a:r>
            <a:r>
              <a:rPr sz="2200" b="1" spc="-20" dirty="0">
                <a:latin typeface="Calibri"/>
                <a:cs typeface="Calibri"/>
              </a:rPr>
              <a:t>more </a:t>
            </a:r>
            <a:r>
              <a:rPr sz="2200" b="1" dirty="0">
                <a:latin typeface="Calibri"/>
                <a:cs typeface="Calibri"/>
              </a:rPr>
              <a:t>understanding</a:t>
            </a:r>
            <a:r>
              <a:rPr sz="2200" b="1" spc="-35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of</a:t>
            </a:r>
            <a:r>
              <a:rPr sz="2200" b="1" spc="-30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the</a:t>
            </a:r>
            <a:r>
              <a:rPr sz="2200" b="1" spc="-30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problem</a:t>
            </a:r>
            <a:r>
              <a:rPr sz="2200" b="1" spc="-30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and</a:t>
            </a:r>
            <a:r>
              <a:rPr sz="2200" b="1" spc="-30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let</a:t>
            </a:r>
            <a:r>
              <a:rPr sz="2200" b="1" spc="-30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the</a:t>
            </a:r>
            <a:r>
              <a:rPr sz="2200" b="1" spc="-30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customer</a:t>
            </a:r>
            <a:r>
              <a:rPr sz="2200" b="1" spc="-30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to</a:t>
            </a:r>
            <a:r>
              <a:rPr sz="2200" b="1" spc="-30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say</a:t>
            </a:r>
            <a:r>
              <a:rPr sz="2200" b="1" spc="-30" dirty="0">
                <a:latin typeface="Calibri"/>
                <a:cs typeface="Calibri"/>
              </a:rPr>
              <a:t> </a:t>
            </a:r>
            <a:r>
              <a:rPr sz="2200" b="1" spc="-25" dirty="0">
                <a:latin typeface="Calibri"/>
                <a:cs typeface="Calibri"/>
              </a:rPr>
              <a:t>his </a:t>
            </a:r>
            <a:r>
              <a:rPr sz="2200" b="1" dirty="0">
                <a:latin typeface="Calibri"/>
                <a:cs typeface="Calibri"/>
              </a:rPr>
              <a:t>or</a:t>
            </a:r>
            <a:r>
              <a:rPr sz="2200" b="1" spc="-30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her</a:t>
            </a:r>
            <a:r>
              <a:rPr sz="2200" b="1" spc="-30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views</a:t>
            </a:r>
            <a:r>
              <a:rPr sz="2200" b="1" spc="-25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about</a:t>
            </a:r>
            <a:r>
              <a:rPr sz="2200" b="1" spc="-30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a</a:t>
            </a:r>
            <a:r>
              <a:rPr sz="2200" b="1" spc="-30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solution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Words>1576</Words>
  <Application>Microsoft Office PowerPoint</Application>
  <PresentationFormat>On-screen Show (4:3)</PresentationFormat>
  <Paragraphs>170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Software Engineering (303105254)</vt:lpstr>
      <vt:lpstr>UNIT-3</vt:lpstr>
      <vt:lpstr>What is Requirement?</vt:lpstr>
      <vt:lpstr>What is a Stakeholder?</vt:lpstr>
      <vt:lpstr>Requirement Practices: Loopholes</vt:lpstr>
      <vt:lpstr>Requirement Engineering Tasks</vt:lpstr>
      <vt:lpstr>Inception</vt:lpstr>
      <vt:lpstr>The First Set of Questions</vt:lpstr>
      <vt:lpstr>The Next Set of Questions</vt:lpstr>
      <vt:lpstr>The Final Set of Questions</vt:lpstr>
      <vt:lpstr>Elicitation</vt:lpstr>
      <vt:lpstr>Collaborative Requirements Gathering</vt:lpstr>
      <vt:lpstr>Quality Function Deployment</vt:lpstr>
      <vt:lpstr>Elaboration</vt:lpstr>
      <vt:lpstr>Use cases</vt:lpstr>
      <vt:lpstr>Use cases - Actors</vt:lpstr>
      <vt:lpstr>Use cases - Relationships</vt:lpstr>
      <vt:lpstr>Negotiation</vt:lpstr>
      <vt:lpstr>The Art of Negotiation</vt:lpstr>
      <vt:lpstr>Specification</vt:lpstr>
      <vt:lpstr>Validation</vt:lpstr>
      <vt:lpstr>Requirements Management</vt:lpstr>
      <vt:lpstr>Requirements Engineering Process</vt:lpstr>
      <vt:lpstr>Software Requirement Specification - SRS</vt:lpstr>
      <vt:lpstr>An Example of SRS</vt:lpstr>
      <vt:lpstr>Requirements Validation</vt:lpstr>
      <vt:lpstr>Requirements Validation (Contd.)</vt:lpstr>
      <vt:lpstr>Validity Checks</vt:lpstr>
      <vt:lpstr>Consistency Checks</vt:lpstr>
      <vt:lpstr>Completeness Checks</vt:lpstr>
      <vt:lpstr>Requirement Validation Techniques</vt:lpstr>
      <vt:lpstr>Requirement Validation Techniques (Contd.)</vt:lpstr>
      <vt:lpstr>Slide 33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 </dc:title>
  <cp:lastModifiedBy>dell</cp:lastModifiedBy>
  <cp:revision>6</cp:revision>
  <dcterms:created xsi:type="dcterms:W3CDTF">2024-06-06T19:04:19Z</dcterms:created>
  <dcterms:modified xsi:type="dcterms:W3CDTF">2024-07-11T01:55:11Z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