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919" y="1461645"/>
            <a:ext cx="5304155" cy="7186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4282" y="1945068"/>
            <a:ext cx="4064635" cy="4398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1112"/>
            <a:ext cx="9144000" cy="497205"/>
          </a:xfrm>
          <a:custGeom>
            <a:avLst/>
            <a:gdLst/>
            <a:ahLst/>
            <a:cxnLst/>
            <a:rect l="l" t="t" r="r" b="b"/>
            <a:pathLst>
              <a:path w="9144000" h="497204">
                <a:moveTo>
                  <a:pt x="0" y="496886"/>
                </a:moveTo>
                <a:lnTo>
                  <a:pt x="9143999" y="496886"/>
                </a:lnTo>
                <a:lnTo>
                  <a:pt x="9143999" y="0"/>
                </a:lnTo>
                <a:lnTo>
                  <a:pt x="0" y="0"/>
                </a:lnTo>
                <a:lnTo>
                  <a:pt x="0" y="49688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14687"/>
            <a:ext cx="9144000" cy="2789555"/>
          </a:xfrm>
          <a:custGeom>
            <a:avLst/>
            <a:gdLst/>
            <a:ahLst/>
            <a:cxnLst/>
            <a:rect l="l" t="t" r="r" b="b"/>
            <a:pathLst>
              <a:path w="9144000" h="2789554">
                <a:moveTo>
                  <a:pt x="0" y="2789236"/>
                </a:moveTo>
                <a:lnTo>
                  <a:pt x="9143999" y="2789236"/>
                </a:lnTo>
                <a:lnTo>
                  <a:pt x="9143999" y="0"/>
                </a:lnTo>
                <a:lnTo>
                  <a:pt x="0" y="0"/>
                </a:lnTo>
                <a:lnTo>
                  <a:pt x="0" y="27892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61950"/>
            <a:ext cx="6705599" cy="2857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3638" y="4000500"/>
            <a:ext cx="4276725" cy="5714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475" y="4946650"/>
            <a:ext cx="3067049" cy="26034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6003925"/>
            <a:ext cx="9144000" cy="357505"/>
          </a:xfrm>
          <a:custGeom>
            <a:avLst/>
            <a:gdLst/>
            <a:ahLst/>
            <a:cxnLst/>
            <a:rect l="l" t="t" r="r" b="b"/>
            <a:pathLst>
              <a:path w="9144000" h="357504">
                <a:moveTo>
                  <a:pt x="9143999" y="357187"/>
                </a:moveTo>
                <a:lnTo>
                  <a:pt x="0" y="357187"/>
                </a:lnTo>
                <a:lnTo>
                  <a:pt x="0" y="0"/>
                </a:lnTo>
                <a:lnTo>
                  <a:pt x="9143999" y="0"/>
                </a:lnTo>
                <a:lnTo>
                  <a:pt x="9143999" y="357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7375" y="3071813"/>
            <a:ext cx="5430838" cy="2803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3063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510334"/>
            <a:ext cx="9144000" cy="669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9" y="2372669"/>
            <a:ext cx="8415020" cy="393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aruluniversity.ac.in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375" y="500063"/>
              <a:ext cx="2381249" cy="628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7637" y="3579495"/>
              <a:ext cx="6286500" cy="1905"/>
            </a:xfrm>
            <a:custGeom>
              <a:avLst/>
              <a:gdLst/>
              <a:ahLst/>
              <a:cxnLst/>
              <a:rect l="l" t="t" r="r" b="b"/>
              <a:pathLst>
                <a:path w="6286500" h="1905">
                  <a:moveTo>
                    <a:pt x="0" y="0"/>
                  </a:moveTo>
                  <a:lnTo>
                    <a:pt x="6286500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637" y="3505200"/>
              <a:ext cx="93661" cy="93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2700" y="3563938"/>
              <a:ext cx="93663" cy="936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2087245" y="2384380"/>
            <a:ext cx="53041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smtClean="0">
                <a:solidFill>
                  <a:srgbClr val="000000"/>
                </a:solidFill>
                <a:latin typeface="Cambria"/>
                <a:cs typeface="Cambria"/>
              </a:rPr>
              <a:t>Software</a:t>
            </a:r>
            <a:r>
              <a:rPr lang="en-US" sz="3600" spc="-10" dirty="0" smtClean="0">
                <a:solidFill>
                  <a:srgbClr val="000000"/>
                </a:solidFill>
                <a:latin typeface="Cambria"/>
                <a:cs typeface="Cambria"/>
              </a:rPr>
              <a:t> Engineering  (303105254)</a:t>
            </a:r>
            <a:endParaRPr sz="3600" spc="-1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496" y="1697673"/>
            <a:ext cx="4157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Coding</a:t>
            </a:r>
            <a:r>
              <a:rPr spc="-85" dirty="0"/>
              <a:t> </a:t>
            </a:r>
            <a:r>
              <a:rPr dirty="0"/>
              <a:t>Standards</a:t>
            </a:r>
            <a:r>
              <a:rPr spc="-8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3545" y="2145657"/>
            <a:ext cx="7662545" cy="185737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b="1" dirty="0">
                <a:latin typeface="Calibri"/>
                <a:cs typeface="Calibri"/>
              </a:rPr>
              <a:t>Error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return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conventions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exception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handling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mechanisms</a:t>
            </a:r>
            <a:endParaRPr sz="2000">
              <a:latin typeface="Calibri"/>
              <a:cs typeface="Calibri"/>
            </a:endParaRPr>
          </a:p>
          <a:p>
            <a:pPr marL="351155" marR="502284" indent="-317500">
              <a:lnSpc>
                <a:spcPts val="2380"/>
              </a:lnSpc>
              <a:spcBef>
                <a:spcPts val="1320"/>
              </a:spcBef>
              <a:buFont typeface="Arial"/>
              <a:buChar char="•"/>
              <a:tabLst>
                <a:tab pos="35115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conditions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reported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a </a:t>
            </a:r>
            <a:r>
              <a:rPr sz="2000" b="1" dirty="0">
                <a:latin typeface="Calibri"/>
                <a:cs typeface="Calibri"/>
              </a:rPr>
              <a:t>program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handled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should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within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organization.</a:t>
            </a:r>
            <a:endParaRPr sz="2000">
              <a:latin typeface="Calibri"/>
              <a:cs typeface="Calibri"/>
            </a:endParaRPr>
          </a:p>
          <a:p>
            <a:pPr marL="351155" marR="5080" indent="-317500">
              <a:lnSpc>
                <a:spcPts val="2400"/>
              </a:lnSpc>
              <a:buFont typeface="Arial"/>
              <a:buChar char="•"/>
              <a:tabLst>
                <a:tab pos="351155" algn="l"/>
                <a:tab pos="896619" algn="l"/>
                <a:tab pos="2268220" algn="l"/>
                <a:tab pos="3639820" algn="l"/>
                <a:tab pos="5011420" algn="l"/>
                <a:tab pos="5925820" algn="l"/>
              </a:tabLst>
            </a:pPr>
            <a:r>
              <a:rPr sz="2000" b="1" spc="-25" dirty="0">
                <a:latin typeface="Calibri"/>
                <a:cs typeface="Calibri"/>
              </a:rPr>
              <a:t>For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example,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functions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while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encountering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 </a:t>
            </a:r>
            <a:r>
              <a:rPr sz="2000" b="1" dirty="0">
                <a:latin typeface="Calibri"/>
                <a:cs typeface="Calibri"/>
              </a:rPr>
              <a:t>error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condition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should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either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return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consistently.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1849755">
              <a:lnSpc>
                <a:spcPct val="100000"/>
              </a:lnSpc>
              <a:spcBef>
                <a:spcPts val="100"/>
              </a:spcBef>
            </a:pPr>
            <a:r>
              <a:rPr dirty="0"/>
              <a:t>Incremental</a:t>
            </a:r>
            <a:r>
              <a:rPr spc="-70" dirty="0"/>
              <a:t> </a:t>
            </a:r>
            <a:r>
              <a:rPr spc="-10" dirty="0"/>
              <a:t>Development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20" dirty="0"/>
              <a:t>Code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43" y="2261229"/>
            <a:ext cx="8902065" cy="4491355"/>
            <a:chOff x="26643" y="2261229"/>
            <a:chExt cx="8902065" cy="4491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43" y="2261229"/>
              <a:ext cx="4090053" cy="449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06" y="2285992"/>
              <a:ext cx="4000527" cy="44012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406" y="2285992"/>
              <a:ext cx="4001135" cy="4401820"/>
            </a:xfrm>
            <a:custGeom>
              <a:avLst/>
              <a:gdLst/>
              <a:ahLst/>
              <a:cxnLst/>
              <a:rect l="l" t="t" r="r" b="b"/>
              <a:pathLst>
                <a:path w="4001135" h="4401820">
                  <a:moveTo>
                    <a:pt x="0" y="0"/>
                  </a:moveTo>
                  <a:lnTo>
                    <a:pt x="4000527" y="0"/>
                  </a:lnTo>
                  <a:lnTo>
                    <a:pt x="4000527" y="4401204"/>
                  </a:lnTo>
                  <a:lnTo>
                    <a:pt x="0" y="44012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5240" y="2301232"/>
            <a:ext cx="380111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 marR="5080" indent="-24574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7015" algn="l"/>
              </a:tabLst>
            </a:pPr>
            <a:r>
              <a:rPr sz="2000" b="1" dirty="0">
                <a:latin typeface="Calibri"/>
                <a:cs typeface="Calibri"/>
              </a:rPr>
              <a:t>Then</a:t>
            </a:r>
            <a:r>
              <a:rPr sz="2000" b="1" spc="12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test</a:t>
            </a:r>
            <a:r>
              <a:rPr sz="2000" b="1" spc="13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13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13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125" dirty="0">
                <a:latin typeface="Calibri"/>
                <a:cs typeface="Calibri"/>
              </a:rPr>
              <a:t>  </a:t>
            </a:r>
            <a:r>
              <a:rPr sz="2000" b="1" spc="-25" dirty="0">
                <a:latin typeface="Calibri"/>
                <a:cs typeface="Calibri"/>
              </a:rPr>
              <a:t>on 	</a:t>
            </a:r>
            <a:r>
              <a:rPr sz="2000" b="1" dirty="0">
                <a:latin typeface="Calibri"/>
                <a:cs typeface="Calibri"/>
              </a:rPr>
              <a:t>some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execute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test 	</a:t>
            </a:r>
            <a:r>
              <a:rPr sz="2000" b="1" spc="-10" dirty="0">
                <a:latin typeface="Calibri"/>
                <a:cs typeface="Calibri"/>
              </a:rPr>
              <a:t>script.</a:t>
            </a:r>
            <a:endParaRPr sz="2000">
              <a:latin typeface="Calibri"/>
              <a:cs typeface="Calibri"/>
            </a:endParaRPr>
          </a:p>
          <a:p>
            <a:pPr marL="245110" marR="5715" indent="-245745" algn="just">
              <a:lnSpc>
                <a:spcPct val="100000"/>
              </a:lnSpc>
              <a:buFont typeface="Arial"/>
              <a:buChar char="•"/>
              <a:tabLst>
                <a:tab pos="247015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9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should</a:t>
            </a:r>
            <a:r>
              <a:rPr sz="2000" b="1" spc="10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9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checked</a:t>
            </a:r>
            <a:r>
              <a:rPr sz="2000" b="1" spc="10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95" dirty="0">
                <a:latin typeface="Calibri"/>
                <a:cs typeface="Calibri"/>
              </a:rPr>
              <a:t>  </a:t>
            </a:r>
            <a:r>
              <a:rPr sz="2000" b="1" spc="-25" dirty="0">
                <a:latin typeface="Calibri"/>
                <a:cs typeface="Calibri"/>
              </a:rPr>
              <a:t>any 	</a:t>
            </a:r>
            <a:r>
              <a:rPr sz="2000" b="1" dirty="0">
                <a:latin typeface="Calibri"/>
                <a:cs typeface="Calibri"/>
              </a:rPr>
              <a:t>kind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generated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then 	</a:t>
            </a:r>
            <a:r>
              <a:rPr sz="2000" b="1" dirty="0">
                <a:latin typeface="Calibri"/>
                <a:cs typeface="Calibri"/>
              </a:rPr>
              <a:t>fix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  <a:p>
            <a:pPr marL="245110" marR="5080" indent="-245745" algn="just">
              <a:lnSpc>
                <a:spcPct val="100000"/>
              </a:lnSpc>
              <a:buFont typeface="Arial"/>
              <a:buChar char="•"/>
              <a:tabLst>
                <a:tab pos="247015" algn="l"/>
              </a:tabLst>
            </a:pP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17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any</a:t>
            </a:r>
            <a:r>
              <a:rPr sz="2000" b="1" spc="18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kind</a:t>
            </a:r>
            <a:r>
              <a:rPr sz="2000" b="1" spc="18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8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18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180" dirty="0">
                <a:latin typeface="Calibri"/>
                <a:cs typeface="Calibri"/>
              </a:rPr>
              <a:t>  </a:t>
            </a:r>
            <a:r>
              <a:rPr sz="2000" b="1" spc="-25" dirty="0">
                <a:latin typeface="Calibri"/>
                <a:cs typeface="Calibri"/>
              </a:rPr>
              <a:t>not 	</a:t>
            </a:r>
            <a:r>
              <a:rPr sz="2000" b="1" dirty="0">
                <a:latin typeface="Calibri"/>
                <a:cs typeface="Calibri"/>
              </a:rPr>
              <a:t>generated</a:t>
            </a:r>
            <a:r>
              <a:rPr sz="2000" b="1" spc="2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then</a:t>
            </a:r>
            <a:r>
              <a:rPr sz="2000" b="1" spc="3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covered</a:t>
            </a:r>
            <a:r>
              <a:rPr sz="2000" b="1" spc="3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30" dirty="0">
                <a:latin typeface="Calibri"/>
                <a:cs typeface="Calibri"/>
              </a:rPr>
              <a:t>  </a:t>
            </a:r>
            <a:r>
              <a:rPr sz="2000" b="1" spc="-25" dirty="0">
                <a:latin typeface="Calibri"/>
                <a:cs typeface="Calibri"/>
              </a:rPr>
              <a:t>the 	</a:t>
            </a:r>
            <a:r>
              <a:rPr sz="2000" b="1" dirty="0">
                <a:latin typeface="Calibri"/>
                <a:cs typeface="Calibri"/>
              </a:rPr>
              <a:t>functionalities</a:t>
            </a:r>
            <a:r>
              <a:rPr sz="2000" b="1" spc="3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mentioned</a:t>
            </a:r>
            <a:r>
              <a:rPr sz="2000" b="1" spc="3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3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	</a:t>
            </a:r>
            <a:r>
              <a:rPr sz="2000" b="1" dirty="0">
                <a:latin typeface="Calibri"/>
                <a:cs typeface="Calibri"/>
              </a:rPr>
              <a:t>specification,</a:t>
            </a:r>
            <a:r>
              <a:rPr sz="2000" b="1" spc="245" dirty="0">
                <a:latin typeface="Calibri"/>
                <a:cs typeface="Calibri"/>
              </a:rPr>
              <a:t>  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250" dirty="0">
                <a:latin typeface="Calibri"/>
                <a:cs typeface="Calibri"/>
              </a:rPr>
              <a:t>  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250" dirty="0">
                <a:latin typeface="Calibri"/>
                <a:cs typeface="Calibri"/>
              </a:rPr>
              <a:t>   </a:t>
            </a:r>
            <a:r>
              <a:rPr sz="2000" b="1" spc="-25" dirty="0">
                <a:latin typeface="Calibri"/>
                <a:cs typeface="Calibri"/>
              </a:rPr>
              <a:t>is 	</a:t>
            </a:r>
            <a:r>
              <a:rPr sz="2000" b="1" spc="-10" dirty="0">
                <a:latin typeface="Calibri"/>
                <a:cs typeface="Calibri"/>
              </a:rPr>
              <a:t>terminated.</a:t>
            </a:r>
            <a:endParaRPr sz="2000">
              <a:latin typeface="Calibri"/>
              <a:cs typeface="Calibri"/>
            </a:endParaRPr>
          </a:p>
          <a:p>
            <a:pPr marL="245110" marR="5715" indent="-245745" algn="just">
              <a:lnSpc>
                <a:spcPct val="100000"/>
              </a:lnSpc>
              <a:buFont typeface="Arial"/>
              <a:buChar char="•"/>
              <a:tabLst>
                <a:tab pos="247015" algn="l"/>
              </a:tabLst>
            </a:pPr>
            <a:r>
              <a:rPr sz="2000" b="1" dirty="0">
                <a:latin typeface="Calibri"/>
                <a:cs typeface="Calibri"/>
              </a:rPr>
              <a:t>Each</a:t>
            </a:r>
            <a:r>
              <a:rPr sz="2000" b="1" spc="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every</a:t>
            </a:r>
            <a:r>
              <a:rPr sz="2000" b="1" spc="7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functionality</a:t>
            </a:r>
            <a:r>
              <a:rPr sz="2000" b="1" spc="70" dirty="0">
                <a:latin typeface="Calibri"/>
                <a:cs typeface="Calibri"/>
              </a:rPr>
              <a:t>  </a:t>
            </a:r>
            <a:r>
              <a:rPr sz="2000" b="1" spc="-25" dirty="0">
                <a:latin typeface="Calibri"/>
                <a:cs typeface="Calibri"/>
              </a:rPr>
              <a:t>is 	</a:t>
            </a:r>
            <a:r>
              <a:rPr sz="2000" b="1" dirty="0">
                <a:latin typeface="Calibri"/>
                <a:cs typeface="Calibri"/>
              </a:rPr>
              <a:t>written</a:t>
            </a:r>
            <a:r>
              <a:rPr sz="2000" b="1" spc="4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4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immediately</a:t>
            </a:r>
            <a:r>
              <a:rPr sz="2000" b="1" spc="4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tested 	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advantages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3" y="2438400"/>
            <a:ext cx="4329114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3147695">
              <a:lnSpc>
                <a:spcPct val="100000"/>
              </a:lnSpc>
              <a:spcBef>
                <a:spcPts val="100"/>
              </a:spcBef>
            </a:pPr>
            <a:r>
              <a:rPr dirty="0"/>
              <a:t>Coding</a:t>
            </a:r>
            <a:r>
              <a:rPr spc="-120" dirty="0"/>
              <a:t> </a:t>
            </a:r>
            <a:r>
              <a:rPr spc="-10" dirty="0"/>
              <a:t>Guidelines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6421" y="2503993"/>
            <a:ext cx="6712584" cy="23463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5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some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representative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guidelines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4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Do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style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clever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difficult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1025"/>
              </a:spcBef>
            </a:pPr>
            <a:r>
              <a:rPr sz="2000" b="1" spc="-10" dirty="0">
                <a:latin typeface="Calibri"/>
                <a:cs typeface="Calibri"/>
              </a:rPr>
              <a:t>understand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135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should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well-</a:t>
            </a:r>
            <a:r>
              <a:rPr sz="2000" b="1" spc="-10" dirty="0">
                <a:latin typeface="Calibri"/>
                <a:cs typeface="Calibri"/>
              </a:rPr>
              <a:t>documented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length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should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exceed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10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source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lines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4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Do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goto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statements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305625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Types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Faults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7250" y="2289673"/>
          <a:ext cx="7143750" cy="4420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8025"/>
                <a:gridCol w="3895725"/>
              </a:tblGrid>
              <a:tr h="295275">
                <a:tc>
                  <a:txBody>
                    <a:bodyPr/>
                    <a:lstStyle/>
                    <a:p>
                      <a:pPr marL="113030">
                        <a:lnSpc>
                          <a:spcPts val="2150"/>
                        </a:lnSpc>
                        <a:spcBef>
                          <a:spcPts val="7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Algorithmic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150"/>
                        </a:lnSpc>
                        <a:spcBef>
                          <a:spcPts val="7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Logic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wrong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reviews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Syntax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Wrong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syntax;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typos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Compiler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113030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Computation/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Precision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155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enough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accuracy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marL="113030">
                        <a:lnSpc>
                          <a:spcPts val="2145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Documentation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145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Misleading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documentation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32829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Stress/Overload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violated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Capacity/Boundary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508000">
                        <a:lnSpc>
                          <a:spcPct val="100699"/>
                        </a:lnSpc>
                        <a:spcBef>
                          <a:spcPts val="36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Boundary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cases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usually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special cases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63436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Timing/Coordination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390525">
                        <a:lnSpc>
                          <a:spcPct val="100699"/>
                        </a:lnSpc>
                        <a:spcBef>
                          <a:spcPts val="509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Synchronization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issues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hard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replicate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Throughput/Performance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performs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expectations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Recovery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restarted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abnormal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state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software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Compatibility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issues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Standards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357D91"/>
                      </a:solidFill>
                      <a:prstDash val="solid"/>
                    </a:lnR>
                    <a:lnT w="28575">
                      <a:solidFill>
                        <a:srgbClr val="357D91"/>
                      </a:solidFill>
                      <a:prstDash val="solid"/>
                    </a:lnT>
                    <a:lnB w="28575">
                      <a:solidFill>
                        <a:srgbClr val="357D91"/>
                      </a:solidFill>
                      <a:prstDash val="solid"/>
                    </a:lnB>
                    <a:solidFill>
                      <a:srgbClr val="4BABC6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Makes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difficult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maintenance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357D91"/>
                      </a:solidFill>
                      <a:prstDash val="solid"/>
                    </a:lnL>
                    <a:lnR w="28575">
                      <a:solidFill>
                        <a:srgbClr val="4BABC6"/>
                      </a:solidFill>
                      <a:prstDash val="solid"/>
                    </a:lnR>
                    <a:lnT w="28575">
                      <a:solidFill>
                        <a:srgbClr val="4BABC6"/>
                      </a:solidFill>
                      <a:prstDash val="solid"/>
                    </a:lnT>
                    <a:lnB w="28575">
                      <a:solidFill>
                        <a:srgbClr val="4BABC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943" y="1697673"/>
            <a:ext cx="20694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spc="-10" dirty="0"/>
              <a:t>Review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89200" y="4005286"/>
            <a:ext cx="6438900" cy="2637155"/>
            <a:chOff x="2489200" y="4005286"/>
            <a:chExt cx="6438900" cy="2637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1900" y="4017986"/>
              <a:ext cx="1651000" cy="952500"/>
            </a:xfrm>
            <a:custGeom>
              <a:avLst/>
              <a:gdLst/>
              <a:ahLst/>
              <a:cxnLst/>
              <a:rect l="l" t="t" r="r" b="b"/>
              <a:pathLst>
                <a:path w="1651000" h="952500">
                  <a:moveTo>
                    <a:pt x="0" y="0"/>
                  </a:moveTo>
                  <a:lnTo>
                    <a:pt x="1651001" y="0"/>
                  </a:lnTo>
                  <a:lnTo>
                    <a:pt x="1651001" y="952499"/>
                  </a:lnTo>
                  <a:lnTo>
                    <a:pt x="0" y="9524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57D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1100" y="5572140"/>
              <a:ext cx="1651000" cy="952500"/>
            </a:xfrm>
            <a:custGeom>
              <a:avLst/>
              <a:gdLst/>
              <a:ahLst/>
              <a:cxnLst/>
              <a:rect l="l" t="t" r="r" b="b"/>
              <a:pathLst>
                <a:path w="1651000" h="952500">
                  <a:moveTo>
                    <a:pt x="0" y="0"/>
                  </a:moveTo>
                  <a:lnTo>
                    <a:pt x="1651001" y="0"/>
                  </a:lnTo>
                  <a:lnTo>
                    <a:pt x="1651001" y="952499"/>
                  </a:lnTo>
                  <a:lnTo>
                    <a:pt x="0" y="9524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BAB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1200" y="4932386"/>
              <a:ext cx="1435099" cy="10667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3518" y="2226310"/>
            <a:ext cx="7592059" cy="265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215900" indent="-318770">
              <a:lnSpc>
                <a:spcPct val="134400"/>
              </a:lnSpc>
              <a:spcBef>
                <a:spcPts val="100"/>
              </a:spcBef>
              <a:buFont typeface="Arial Black"/>
              <a:buChar char="▪"/>
              <a:tabLst>
                <a:tab pos="330835" algn="l"/>
                <a:tab pos="1791335" algn="l"/>
                <a:tab pos="2248535" algn="l"/>
                <a:tab pos="3162935" algn="l"/>
                <a:tab pos="4534535" algn="l"/>
              </a:tabLst>
            </a:pPr>
            <a:r>
              <a:rPr sz="2000" b="1" spc="-10" dirty="0">
                <a:latin typeface="Calibri"/>
                <a:cs typeface="Calibri"/>
              </a:rPr>
              <a:t>CodeReview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is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carried</a:t>
            </a:r>
            <a:r>
              <a:rPr sz="2000" b="1" dirty="0">
                <a:latin typeface="Calibri"/>
                <a:cs typeface="Calibri"/>
              </a:rPr>
              <a:t>	out</a:t>
            </a:r>
            <a:r>
              <a:rPr sz="2000" b="1" spc="2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after</a:t>
            </a:r>
            <a:r>
              <a:rPr sz="2000" b="1" dirty="0">
                <a:latin typeface="Calibri"/>
                <a:cs typeface="Calibri"/>
              </a:rPr>
              <a:t>	the</a:t>
            </a:r>
            <a:r>
              <a:rPr sz="2000" b="1" spc="3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3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successfully compiled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syntax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have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been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eliminated.</a:t>
            </a:r>
            <a:endParaRPr sz="2000">
              <a:latin typeface="Calibri"/>
              <a:cs typeface="Calibri"/>
            </a:endParaRPr>
          </a:p>
          <a:p>
            <a:pPr marL="330835" marR="5080" indent="-318770">
              <a:lnSpc>
                <a:spcPct val="141200"/>
              </a:lnSpc>
              <a:spcBef>
                <a:spcPts val="195"/>
              </a:spcBef>
              <a:buFont typeface="Arial Black"/>
              <a:buChar char="▪"/>
              <a:tabLst>
                <a:tab pos="330835" algn="l"/>
                <a:tab pos="3620135" algn="l"/>
              </a:tabLst>
            </a:pP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Reviews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extremely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0" dirty="0">
                <a:latin typeface="Calibri"/>
                <a:cs typeface="Calibri"/>
              </a:rPr>
              <a:t>cost-</a:t>
            </a:r>
            <a:r>
              <a:rPr sz="2000" b="1" spc="-10" dirty="0">
                <a:latin typeface="Calibri"/>
                <a:cs typeface="Calibri"/>
              </a:rPr>
              <a:t>effective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strategies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reduction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high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quality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  <a:p>
            <a:pPr marL="2419985" marR="4291330" indent="-12700">
              <a:lnSpc>
                <a:spcPct val="103099"/>
              </a:lnSpc>
              <a:spcBef>
                <a:spcPts val="2290"/>
              </a:spcBef>
            </a:pP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Reviews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0800" y="5572140"/>
            <a:ext cx="1651000" cy="952500"/>
          </a:xfrm>
          <a:prstGeom prst="rect">
            <a:avLst/>
          </a:prstGeom>
          <a:ln w="25399">
            <a:solidFill>
              <a:srgbClr val="4BABC6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334645" marR="304165" indent="-127000">
              <a:lnSpc>
                <a:spcPct val="103099"/>
              </a:lnSpc>
              <a:spcBef>
                <a:spcPts val="1050"/>
              </a:spcBef>
            </a:pP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Walk </a:t>
            </a:r>
            <a:r>
              <a:rPr sz="2000" b="1" spc="-10" dirty="0">
                <a:latin typeface="Calibri"/>
                <a:cs typeface="Calibri"/>
              </a:rPr>
              <a:t>Through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1818" y="5702320"/>
            <a:ext cx="1250315" cy="6445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39700" marR="5080" indent="-127000">
              <a:lnSpc>
                <a:spcPct val="103099"/>
              </a:lnSpc>
              <a:spcBef>
                <a:spcPts val="25"/>
              </a:spcBef>
            </a:pPr>
            <a:r>
              <a:rPr sz="2000" b="1" spc="-20" dirty="0">
                <a:latin typeface="Calibri"/>
                <a:cs typeface="Calibri"/>
              </a:rPr>
              <a:t>Code </a:t>
            </a:r>
            <a:r>
              <a:rPr sz="2000" b="1" spc="-10" dirty="0">
                <a:latin typeface="Calibri"/>
                <a:cs typeface="Calibri"/>
              </a:rPr>
              <a:t>Inspection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301752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55" dirty="0"/>
              <a:t> </a:t>
            </a:r>
            <a:r>
              <a:rPr dirty="0"/>
              <a:t>Walk</a:t>
            </a:r>
            <a:r>
              <a:rPr spc="-50" dirty="0"/>
              <a:t> </a:t>
            </a:r>
            <a:r>
              <a:rPr spc="-10" dirty="0"/>
              <a:t>Through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88145" y="2890196"/>
            <a:ext cx="1315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discover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963" y="2483796"/>
            <a:ext cx="6600825" cy="11715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5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walk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through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informal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technique.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400"/>
              </a:spcBef>
              <a:buFont typeface="Arial Black"/>
              <a:buChar char="▪"/>
              <a:tabLst>
                <a:tab pos="330835" algn="l"/>
                <a:tab pos="876935" algn="l"/>
                <a:tab pos="1791335" algn="l"/>
                <a:tab pos="3162935" algn="l"/>
                <a:tab pos="3620135" algn="l"/>
                <a:tab pos="4991735" algn="l"/>
              </a:tabLst>
            </a:pPr>
            <a:r>
              <a:rPr sz="2000" b="1" spc="-25" dirty="0">
                <a:latin typeface="Calibri"/>
                <a:cs typeface="Calibri"/>
              </a:rPr>
              <a:t>The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0" dirty="0">
                <a:latin typeface="Calibri"/>
                <a:cs typeface="Calibri"/>
              </a:rPr>
              <a:t>main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objectives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of</a:t>
            </a:r>
            <a:r>
              <a:rPr sz="2000" b="1" dirty="0">
                <a:latin typeface="Calibri"/>
                <a:cs typeface="Calibri"/>
              </a:rPr>
              <a:t>	the</a:t>
            </a:r>
            <a:r>
              <a:rPr sz="2000" b="1" spc="3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walk</a:t>
            </a:r>
            <a:r>
              <a:rPr sz="2000" b="1" dirty="0">
                <a:latin typeface="Calibri"/>
                <a:cs typeface="Calibri"/>
              </a:rPr>
              <a:t>	through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3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1025"/>
              </a:spcBef>
            </a:pPr>
            <a:r>
              <a:rPr sz="2000" b="1" dirty="0">
                <a:latin typeface="Calibri"/>
                <a:cs typeface="Calibri"/>
              </a:rPr>
              <a:t>algorithmic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63" y="3736651"/>
            <a:ext cx="8674735" cy="264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080" indent="-318770">
              <a:lnSpc>
                <a:spcPct val="135600"/>
              </a:lnSpc>
              <a:spcBef>
                <a:spcPts val="100"/>
              </a:spcBef>
              <a:buFont typeface="Arial Black"/>
              <a:buChar char="▪"/>
              <a:tabLst>
                <a:tab pos="330835" algn="l"/>
                <a:tab pos="7414895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few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members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development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team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given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few</a:t>
            </a:r>
            <a:r>
              <a:rPr sz="2000" b="1" dirty="0">
                <a:latin typeface="Calibri"/>
                <a:cs typeface="Calibri"/>
              </a:rPr>
              <a:t>	days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before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walk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through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meeting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read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understand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  <a:p>
            <a:pPr marL="330835" marR="176530" indent="-318770">
              <a:lnSpc>
                <a:spcPct val="134400"/>
              </a:lnSpc>
              <a:spcBef>
                <a:spcPts val="6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Each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member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selects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some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simulates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execution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3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by </a:t>
            </a:r>
            <a:r>
              <a:rPr sz="2000" b="1" spc="-20" dirty="0">
                <a:latin typeface="Calibri"/>
                <a:cs typeface="Calibri"/>
              </a:rPr>
              <a:t>hand</a:t>
            </a:r>
            <a:endParaRPr sz="2000">
              <a:latin typeface="Calibri"/>
              <a:cs typeface="Calibri"/>
            </a:endParaRPr>
          </a:p>
          <a:p>
            <a:pPr marL="330835" marR="566420" indent="-318770">
              <a:lnSpc>
                <a:spcPct val="134200"/>
              </a:lnSpc>
              <a:spcBef>
                <a:spcPts val="61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members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down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their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findings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discuss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these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walk</a:t>
            </a:r>
            <a:r>
              <a:rPr sz="2000" b="1" spc="3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through </a:t>
            </a:r>
            <a:r>
              <a:rPr sz="2000" b="1" dirty="0">
                <a:latin typeface="Calibri"/>
                <a:cs typeface="Calibri"/>
              </a:rPr>
              <a:t>meeting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where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present.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3302635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85" dirty="0"/>
              <a:t> </a:t>
            </a:r>
            <a:r>
              <a:rPr spc="-10" dirty="0"/>
              <a:t>Inspection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797" y="2186644"/>
            <a:ext cx="8720455" cy="477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835" marR="1560195" indent="-318770">
              <a:lnSpc>
                <a:spcPct val="143800"/>
              </a:lnSpc>
              <a:spcBef>
                <a:spcPts val="95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aim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Inspection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discover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some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caused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due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improper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programming.</a:t>
            </a:r>
            <a:endParaRPr sz="2000">
              <a:latin typeface="Calibri"/>
              <a:cs typeface="Calibri"/>
            </a:endParaRPr>
          </a:p>
          <a:p>
            <a:pPr marL="330835" marR="148590" indent="-318770">
              <a:lnSpc>
                <a:spcPct val="134800"/>
              </a:lnSpc>
              <a:spcBef>
                <a:spcPts val="955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other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words,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during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Inspection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examined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3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presence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certain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kinds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  <a:p>
            <a:pPr marL="709295" marR="9525" lvl="1" indent="-314960" algn="just">
              <a:lnSpc>
                <a:spcPct val="130000"/>
              </a:lnSpc>
              <a:spcBef>
                <a:spcPts val="69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instance,</a:t>
            </a:r>
            <a:r>
              <a:rPr sz="2000" b="1" spc="4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consider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4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classical</a:t>
            </a:r>
            <a:r>
              <a:rPr sz="2000" b="1" spc="4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error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4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writing</a:t>
            </a:r>
            <a:r>
              <a:rPr sz="2000" b="1" spc="4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4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procedure</a:t>
            </a:r>
            <a:r>
              <a:rPr sz="2000" b="1" spc="204" dirty="0">
                <a:latin typeface="Calibri"/>
                <a:cs typeface="Calibri"/>
              </a:rPr>
              <a:t>   </a:t>
            </a:r>
            <a:r>
              <a:rPr sz="2000" b="1" spc="-20" dirty="0">
                <a:latin typeface="Calibri"/>
                <a:cs typeface="Calibri"/>
              </a:rPr>
              <a:t>that 	</a:t>
            </a:r>
            <a:r>
              <a:rPr sz="2000" b="1" dirty="0">
                <a:latin typeface="Calibri"/>
                <a:cs typeface="Calibri"/>
              </a:rPr>
              <a:t>modifies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parameter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while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calling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routine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calls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6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procedure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a 	</a:t>
            </a:r>
            <a:r>
              <a:rPr sz="2000" b="1" dirty="0">
                <a:latin typeface="Calibri"/>
                <a:cs typeface="Calibri"/>
              </a:rPr>
              <a:t>constant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actual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parameter.</a:t>
            </a:r>
            <a:endParaRPr sz="2000">
              <a:latin typeface="Calibri"/>
              <a:cs typeface="Calibri"/>
            </a:endParaRPr>
          </a:p>
          <a:p>
            <a:pPr marL="709295" marR="5080" lvl="1" indent="-314960" algn="just">
              <a:lnSpc>
                <a:spcPct val="131000"/>
              </a:lnSpc>
              <a:spcBef>
                <a:spcPts val="61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more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likely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such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discovered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looking</a:t>
            </a:r>
            <a:r>
              <a:rPr sz="2000" b="1" spc="11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1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these 	</a:t>
            </a:r>
            <a:r>
              <a:rPr sz="2000" b="1" dirty="0">
                <a:latin typeface="Calibri"/>
                <a:cs typeface="Calibri"/>
              </a:rPr>
              <a:t>kinds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mistakes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  <a:p>
            <a:pPr marL="328295" marR="3618865" indent="-316230" algn="just">
              <a:lnSpc>
                <a:spcPct val="113300"/>
              </a:lnSpc>
              <a:spcBef>
                <a:spcPts val="71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addition,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commitment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standards 	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also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checked.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1908810">
              <a:lnSpc>
                <a:spcPct val="100000"/>
              </a:lnSpc>
              <a:spcBef>
                <a:spcPts val="100"/>
              </a:spcBef>
            </a:pPr>
            <a:r>
              <a:rPr dirty="0"/>
              <a:t>Few</a:t>
            </a:r>
            <a:r>
              <a:rPr spc="-60" dirty="0"/>
              <a:t> </a:t>
            </a:r>
            <a:r>
              <a:rPr dirty="0"/>
              <a:t>Classical</a:t>
            </a:r>
            <a:r>
              <a:rPr spc="-55" dirty="0"/>
              <a:t> </a:t>
            </a:r>
            <a:r>
              <a:rPr dirty="0"/>
              <a:t>Programming</a:t>
            </a:r>
            <a:r>
              <a:rPr spc="-55" dirty="0"/>
              <a:t> </a:t>
            </a:r>
            <a:r>
              <a:rPr spc="-10" dirty="0"/>
              <a:t>Errors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397" y="2769548"/>
            <a:ext cx="8324850" cy="30911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5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uninitialized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4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Jumps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loops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28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Non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terminating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loops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295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Array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indices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bounds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4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spc="-10" dirty="0">
                <a:latin typeface="Calibri"/>
                <a:cs typeface="Calibri"/>
              </a:rPr>
              <a:t>Improper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storage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allocation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de-allocation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62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spc="-10" dirty="0">
                <a:latin typeface="Calibri"/>
                <a:cs typeface="Calibri"/>
              </a:rPr>
              <a:t>Mismatches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between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actual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formal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parameter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procedure</a:t>
            </a:r>
            <a:r>
              <a:rPr sz="2000" b="1" spc="3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calls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1455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incorrect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operators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incorrect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precedence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among</a:t>
            </a:r>
            <a:r>
              <a:rPr sz="2000" b="1" spc="3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operators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109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spc="-10" dirty="0">
                <a:latin typeface="Calibri"/>
                <a:cs typeface="Calibri"/>
              </a:rPr>
              <a:t>Improper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modification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loop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2574925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40" dirty="0"/>
              <a:t> </a:t>
            </a:r>
            <a:r>
              <a:rPr spc="-10" dirty="0"/>
              <a:t>Documentation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4276" y="2706047"/>
            <a:ext cx="8321040" cy="308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marR="5080" indent="-316230" algn="just">
              <a:lnSpc>
                <a:spcPct val="134400"/>
              </a:lnSpc>
              <a:spcBef>
                <a:spcPts val="1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When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various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kinds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products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developed,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various</a:t>
            </a:r>
            <a:r>
              <a:rPr sz="2000" b="1" spc="9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kinds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	</a:t>
            </a:r>
            <a:r>
              <a:rPr sz="2000" b="1" dirty="0">
                <a:latin typeface="Calibri"/>
                <a:cs typeface="Calibri"/>
              </a:rPr>
              <a:t>documents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also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developed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part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409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process 	</a:t>
            </a:r>
            <a:r>
              <a:rPr sz="2000" b="1" spc="-20" dirty="0">
                <a:latin typeface="Calibri"/>
                <a:cs typeface="Calibri"/>
              </a:rPr>
              <a:t>e.g.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Users’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manual,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specification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(SRS)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documents,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documents,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Test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documents,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Installation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manual,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etc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32385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40" dirty="0"/>
              <a:t> </a:t>
            </a:r>
            <a:r>
              <a:rPr spc="-10" dirty="0"/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705" y="2416168"/>
            <a:ext cx="9042400" cy="4226560"/>
            <a:chOff x="58705" y="2416168"/>
            <a:chExt cx="9042400" cy="4226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405" y="2428868"/>
              <a:ext cx="9017000" cy="1662430"/>
            </a:xfrm>
            <a:custGeom>
              <a:avLst/>
              <a:gdLst/>
              <a:ahLst/>
              <a:cxnLst/>
              <a:rect l="l" t="t" r="r" b="b"/>
              <a:pathLst>
                <a:path w="9017000" h="1662429">
                  <a:moveTo>
                    <a:pt x="0" y="196855"/>
                  </a:moveTo>
                  <a:lnTo>
                    <a:pt x="5195" y="151718"/>
                  </a:lnTo>
                  <a:lnTo>
                    <a:pt x="19998" y="110283"/>
                  </a:lnTo>
                  <a:lnTo>
                    <a:pt x="43226" y="73731"/>
                  </a:lnTo>
                  <a:lnTo>
                    <a:pt x="73698" y="43246"/>
                  </a:lnTo>
                  <a:lnTo>
                    <a:pt x="110233" y="20007"/>
                  </a:lnTo>
                  <a:lnTo>
                    <a:pt x="151650" y="5198"/>
                  </a:lnTo>
                  <a:lnTo>
                    <a:pt x="196768" y="0"/>
                  </a:lnTo>
                  <a:lnTo>
                    <a:pt x="1502829" y="0"/>
                  </a:lnTo>
                  <a:lnTo>
                    <a:pt x="3757086" y="0"/>
                  </a:lnTo>
                  <a:lnTo>
                    <a:pt x="8820232" y="0"/>
                  </a:lnTo>
                  <a:lnTo>
                    <a:pt x="8865350" y="5198"/>
                  </a:lnTo>
                  <a:lnTo>
                    <a:pt x="8906768" y="20007"/>
                  </a:lnTo>
                  <a:lnTo>
                    <a:pt x="8943303" y="43246"/>
                  </a:lnTo>
                  <a:lnTo>
                    <a:pt x="8973776" y="73731"/>
                  </a:lnTo>
                  <a:lnTo>
                    <a:pt x="8997004" y="110283"/>
                  </a:lnTo>
                  <a:lnTo>
                    <a:pt x="9011807" y="151718"/>
                  </a:lnTo>
                  <a:lnTo>
                    <a:pt x="9017004" y="196855"/>
                  </a:lnTo>
                  <a:lnTo>
                    <a:pt x="9017004" y="688977"/>
                  </a:lnTo>
                  <a:lnTo>
                    <a:pt x="9017004" y="984252"/>
                  </a:lnTo>
                  <a:lnTo>
                    <a:pt x="9011807" y="1029381"/>
                  </a:lnTo>
                  <a:lnTo>
                    <a:pt x="8997004" y="1070817"/>
                  </a:lnTo>
                  <a:lnTo>
                    <a:pt x="8973776" y="1107369"/>
                  </a:lnTo>
                  <a:lnTo>
                    <a:pt x="8943303" y="1137855"/>
                  </a:lnTo>
                  <a:lnTo>
                    <a:pt x="8906768" y="1161094"/>
                  </a:lnTo>
                  <a:lnTo>
                    <a:pt x="8865350" y="1175904"/>
                  </a:lnTo>
                  <a:lnTo>
                    <a:pt x="8820232" y="1181103"/>
                  </a:lnTo>
                  <a:lnTo>
                    <a:pt x="3757086" y="1181103"/>
                  </a:lnTo>
                  <a:lnTo>
                    <a:pt x="1422700" y="1661946"/>
                  </a:lnTo>
                  <a:lnTo>
                    <a:pt x="1502829" y="1181103"/>
                  </a:lnTo>
                  <a:lnTo>
                    <a:pt x="196768" y="1181103"/>
                  </a:lnTo>
                  <a:lnTo>
                    <a:pt x="151650" y="1175904"/>
                  </a:lnTo>
                  <a:lnTo>
                    <a:pt x="110233" y="1161094"/>
                  </a:lnTo>
                  <a:lnTo>
                    <a:pt x="73698" y="1137855"/>
                  </a:lnTo>
                  <a:lnTo>
                    <a:pt x="43226" y="1107369"/>
                  </a:lnTo>
                  <a:lnTo>
                    <a:pt x="19998" y="1070817"/>
                  </a:lnTo>
                  <a:lnTo>
                    <a:pt x="5195" y="1029381"/>
                  </a:lnTo>
                  <a:lnTo>
                    <a:pt x="0" y="984242"/>
                  </a:lnTo>
                  <a:lnTo>
                    <a:pt x="0" y="688977"/>
                  </a:lnTo>
                  <a:lnTo>
                    <a:pt x="0" y="196855"/>
                  </a:lnTo>
                  <a:close/>
                </a:path>
              </a:pathLst>
            </a:custGeom>
            <a:ln w="25399">
              <a:solidFill>
                <a:srgbClr val="4BAB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5132" y="2593139"/>
            <a:ext cx="6583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marR="5080" indent="-34734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exercising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program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specific </a:t>
            </a:r>
            <a:r>
              <a:rPr sz="2000" b="1" dirty="0">
                <a:latin typeface="Calibri"/>
                <a:cs typeface="Calibri"/>
              </a:rPr>
              <a:t>intent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finding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prior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delivery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user.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405" y="4699648"/>
            <a:ext cx="9017000" cy="1840864"/>
          </a:xfrm>
          <a:custGeom>
            <a:avLst/>
            <a:gdLst/>
            <a:ahLst/>
            <a:cxnLst/>
            <a:rect l="l" t="t" r="r" b="b"/>
            <a:pathLst>
              <a:path w="9017000" h="1840865">
                <a:moveTo>
                  <a:pt x="0" y="856609"/>
                </a:moveTo>
                <a:lnTo>
                  <a:pt x="5195" y="811471"/>
                </a:lnTo>
                <a:lnTo>
                  <a:pt x="19998" y="770035"/>
                </a:lnTo>
                <a:lnTo>
                  <a:pt x="43226" y="733484"/>
                </a:lnTo>
                <a:lnTo>
                  <a:pt x="73698" y="702998"/>
                </a:lnTo>
                <a:lnTo>
                  <a:pt x="110233" y="679759"/>
                </a:lnTo>
                <a:lnTo>
                  <a:pt x="151650" y="664950"/>
                </a:lnTo>
                <a:lnTo>
                  <a:pt x="196768" y="659751"/>
                </a:lnTo>
                <a:lnTo>
                  <a:pt x="5259916" y="659751"/>
                </a:lnTo>
                <a:lnTo>
                  <a:pt x="7538211" y="0"/>
                </a:lnTo>
                <a:lnTo>
                  <a:pt x="7514163" y="659751"/>
                </a:lnTo>
                <a:lnTo>
                  <a:pt x="8820232" y="659751"/>
                </a:lnTo>
                <a:lnTo>
                  <a:pt x="8865350" y="664950"/>
                </a:lnTo>
                <a:lnTo>
                  <a:pt x="8906768" y="679759"/>
                </a:lnTo>
                <a:lnTo>
                  <a:pt x="8943303" y="702998"/>
                </a:lnTo>
                <a:lnTo>
                  <a:pt x="8973776" y="733484"/>
                </a:lnTo>
                <a:lnTo>
                  <a:pt x="8997004" y="770035"/>
                </a:lnTo>
                <a:lnTo>
                  <a:pt x="9011807" y="811471"/>
                </a:lnTo>
                <a:lnTo>
                  <a:pt x="9017004" y="856609"/>
                </a:lnTo>
                <a:lnTo>
                  <a:pt x="9017004" y="1151876"/>
                </a:lnTo>
                <a:lnTo>
                  <a:pt x="9017004" y="1643992"/>
                </a:lnTo>
                <a:lnTo>
                  <a:pt x="9011807" y="1689128"/>
                </a:lnTo>
                <a:lnTo>
                  <a:pt x="8997004" y="1730561"/>
                </a:lnTo>
                <a:lnTo>
                  <a:pt x="8973776" y="1767112"/>
                </a:lnTo>
                <a:lnTo>
                  <a:pt x="8943303" y="1797597"/>
                </a:lnTo>
                <a:lnTo>
                  <a:pt x="8906768" y="1820835"/>
                </a:lnTo>
                <a:lnTo>
                  <a:pt x="8865350" y="1835646"/>
                </a:lnTo>
                <a:lnTo>
                  <a:pt x="8820232" y="1840844"/>
                </a:lnTo>
                <a:lnTo>
                  <a:pt x="7514163" y="1840844"/>
                </a:lnTo>
                <a:lnTo>
                  <a:pt x="5259916" y="1840844"/>
                </a:lnTo>
                <a:lnTo>
                  <a:pt x="196768" y="1840844"/>
                </a:lnTo>
                <a:lnTo>
                  <a:pt x="151650" y="1835646"/>
                </a:lnTo>
                <a:lnTo>
                  <a:pt x="110233" y="1820835"/>
                </a:lnTo>
                <a:lnTo>
                  <a:pt x="73698" y="1797597"/>
                </a:lnTo>
                <a:lnTo>
                  <a:pt x="43226" y="1767112"/>
                </a:lnTo>
                <a:lnTo>
                  <a:pt x="19998" y="1730561"/>
                </a:lnTo>
                <a:lnTo>
                  <a:pt x="5195" y="1689128"/>
                </a:lnTo>
                <a:lnTo>
                  <a:pt x="0" y="1643992"/>
                </a:lnTo>
                <a:lnTo>
                  <a:pt x="0" y="1151876"/>
                </a:lnTo>
                <a:lnTo>
                  <a:pt x="0" y="856598"/>
                </a:lnTo>
                <a:close/>
              </a:path>
            </a:pathLst>
          </a:custGeom>
          <a:ln w="25399">
            <a:solidFill>
              <a:srgbClr val="4BAB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305" y="5519797"/>
            <a:ext cx="7830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26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Don’t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view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“safety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net”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catch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3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occurred </a:t>
            </a:r>
            <a:r>
              <a:rPr sz="2000" b="1" dirty="0">
                <a:latin typeface="Calibri"/>
                <a:cs typeface="Calibri"/>
              </a:rPr>
              <a:t>because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weak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practice.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2571750"/>
              <a:ext cx="5430838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14750"/>
              <a:ext cx="9144000" cy="714375"/>
            </a:xfrm>
            <a:custGeom>
              <a:avLst/>
              <a:gdLst/>
              <a:ahLst/>
              <a:cxnLst/>
              <a:rect l="l" t="t" r="r" b="b"/>
              <a:pathLst>
                <a:path w="9144000" h="714375">
                  <a:moveTo>
                    <a:pt x="9143999" y="714374"/>
                  </a:moveTo>
                  <a:lnTo>
                    <a:pt x="0" y="71437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714374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62358" y="3763645"/>
            <a:ext cx="44176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Coding</a:t>
            </a:r>
            <a:r>
              <a:rPr sz="35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35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7978" y="3079433"/>
            <a:ext cx="1306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30" dirty="0">
                <a:latin typeface="Calibri"/>
                <a:cs typeface="Calibri"/>
              </a:rPr>
              <a:t>UNIT-</a:t>
            </a:r>
            <a:r>
              <a:rPr sz="3500" b="1" spc="-50" dirty="0"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024" y="1697673"/>
            <a:ext cx="39357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Who</a:t>
            </a:r>
            <a:r>
              <a:rPr spc="-75" dirty="0"/>
              <a:t> </a:t>
            </a:r>
            <a:r>
              <a:rPr dirty="0"/>
              <a:t>tests</a:t>
            </a:r>
            <a:r>
              <a:rPr spc="-7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Software?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2323" y="1785926"/>
            <a:ext cx="307975" cy="2565400"/>
          </a:xfrm>
          <a:prstGeom prst="rect">
            <a:avLst/>
          </a:prstGeom>
          <a:solidFill>
            <a:srgbClr val="4BABC6"/>
          </a:solidFill>
          <a:ln w="25399">
            <a:solidFill>
              <a:srgbClr val="357D91"/>
            </a:solidFill>
          </a:ln>
        </p:spPr>
        <p:txBody>
          <a:bodyPr vert="vert270" wrap="square" lIns="0" tIns="37465" rIns="0" bIns="0" rtlCol="0">
            <a:spAutoFit/>
          </a:bodyPr>
          <a:lstStyle/>
          <a:p>
            <a:pPr marL="601980">
              <a:lnSpc>
                <a:spcPts val="2130"/>
              </a:lnSpc>
              <a:spcBef>
                <a:spcPts val="295"/>
              </a:spcBef>
            </a:pPr>
            <a:r>
              <a:rPr sz="2000" b="1" spc="-10" dirty="0">
                <a:latin typeface="Calibri"/>
                <a:cs typeface="Calibri"/>
              </a:rPr>
              <a:t>Developer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2461" y="1785926"/>
            <a:ext cx="307975" cy="2565400"/>
          </a:xfrm>
          <a:prstGeom prst="rect">
            <a:avLst/>
          </a:prstGeom>
          <a:solidFill>
            <a:srgbClr val="C0504D"/>
          </a:solidFill>
          <a:ln w="25399">
            <a:solidFill>
              <a:srgbClr val="8C3736"/>
            </a:solidFill>
          </a:ln>
        </p:spPr>
        <p:txBody>
          <a:bodyPr vert="vert" wrap="square" lIns="0" tIns="37465" rIns="0" bIns="0" rtlCol="0">
            <a:spAutoFit/>
          </a:bodyPr>
          <a:lstStyle/>
          <a:p>
            <a:pPr algn="ctr">
              <a:lnSpc>
                <a:spcPts val="2130"/>
              </a:lnSpc>
              <a:spcBef>
                <a:spcPts val="295"/>
              </a:spcBef>
            </a:pPr>
            <a:r>
              <a:rPr sz="2000" b="1" spc="-10" dirty="0">
                <a:latin typeface="Calibri"/>
                <a:cs typeface="Calibri"/>
              </a:rPr>
              <a:t>Tester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843" y="4429131"/>
            <a:ext cx="4445000" cy="967740"/>
          </a:xfrm>
          <a:prstGeom prst="rect">
            <a:avLst/>
          </a:prstGeom>
          <a:ln w="25399">
            <a:solidFill>
              <a:srgbClr val="4BABC6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40665" marR="207010" algn="ctr">
              <a:lnSpc>
                <a:spcPct val="100000"/>
              </a:lnSpc>
              <a:spcBef>
                <a:spcPts val="220"/>
              </a:spcBef>
            </a:pPr>
            <a:r>
              <a:rPr sz="2000" b="1" spc="-10" dirty="0">
                <a:latin typeface="Calibri"/>
                <a:cs typeface="Calibri"/>
              </a:rPr>
              <a:t>Understands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but,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38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test </a:t>
            </a:r>
            <a:r>
              <a:rPr sz="2000" b="1" spc="-10" dirty="0">
                <a:latin typeface="Calibri"/>
                <a:cs typeface="Calibri"/>
              </a:rPr>
              <a:t>"gently"</a:t>
            </a:r>
            <a:endParaRPr sz="2000">
              <a:latin typeface="Calibri"/>
              <a:cs typeface="Calibri"/>
            </a:endParaRPr>
          </a:p>
          <a:p>
            <a:pPr marL="10160" algn="ctr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and,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driven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"delivery"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57751" y="4429131"/>
            <a:ext cx="4172585" cy="967740"/>
          </a:xfrm>
          <a:custGeom>
            <a:avLst/>
            <a:gdLst/>
            <a:ahLst/>
            <a:cxnLst/>
            <a:rect l="l" t="t" r="r" b="b"/>
            <a:pathLst>
              <a:path w="4172584" h="967739">
                <a:moveTo>
                  <a:pt x="0" y="0"/>
                </a:moveTo>
                <a:lnTo>
                  <a:pt x="4171979" y="0"/>
                </a:lnTo>
                <a:lnTo>
                  <a:pt x="4171979" y="967572"/>
                </a:lnTo>
                <a:lnTo>
                  <a:pt x="0" y="96757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2646" y="4444372"/>
            <a:ext cx="3525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Must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learn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about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system, </a:t>
            </a:r>
            <a:r>
              <a:rPr sz="2000" b="1" dirty="0">
                <a:latin typeface="Calibri"/>
                <a:cs typeface="Calibri"/>
              </a:rPr>
              <a:t>but,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attempt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break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40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and,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driven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quality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843" y="5357826"/>
            <a:ext cx="8930005" cy="1357630"/>
          </a:xfrm>
          <a:custGeom>
            <a:avLst/>
            <a:gdLst/>
            <a:ahLst/>
            <a:cxnLst/>
            <a:rect l="l" t="t" r="r" b="b"/>
            <a:pathLst>
              <a:path w="8930005" h="1357629">
                <a:moveTo>
                  <a:pt x="0" y="362284"/>
                </a:moveTo>
                <a:lnTo>
                  <a:pt x="5251" y="316662"/>
                </a:lnTo>
                <a:lnTo>
                  <a:pt x="20213" y="274783"/>
                </a:lnTo>
                <a:lnTo>
                  <a:pt x="43690" y="237839"/>
                </a:lnTo>
                <a:lnTo>
                  <a:pt x="74489" y="207027"/>
                </a:lnTo>
                <a:lnTo>
                  <a:pt x="111416" y="183539"/>
                </a:lnTo>
                <a:lnTo>
                  <a:pt x="153276" y="168570"/>
                </a:lnTo>
                <a:lnTo>
                  <a:pt x="198877" y="163315"/>
                </a:lnTo>
                <a:lnTo>
                  <a:pt x="2570694" y="163315"/>
                </a:lnTo>
                <a:lnTo>
                  <a:pt x="4433123" y="33981"/>
                </a:lnTo>
                <a:lnTo>
                  <a:pt x="3672414" y="163315"/>
                </a:lnTo>
                <a:lnTo>
                  <a:pt x="4208018" y="163315"/>
                </a:lnTo>
                <a:lnTo>
                  <a:pt x="4253618" y="168570"/>
                </a:lnTo>
                <a:lnTo>
                  <a:pt x="4295480" y="183539"/>
                </a:lnTo>
                <a:lnTo>
                  <a:pt x="4332408" y="207027"/>
                </a:lnTo>
                <a:lnTo>
                  <a:pt x="4363208" y="237839"/>
                </a:lnTo>
                <a:lnTo>
                  <a:pt x="4386686" y="274783"/>
                </a:lnTo>
                <a:lnTo>
                  <a:pt x="4401650" y="316662"/>
                </a:lnTo>
                <a:lnTo>
                  <a:pt x="4406902" y="362284"/>
                </a:lnTo>
                <a:lnTo>
                  <a:pt x="4406902" y="660731"/>
                </a:lnTo>
                <a:lnTo>
                  <a:pt x="4406902" y="1158147"/>
                </a:lnTo>
                <a:lnTo>
                  <a:pt x="4401650" y="1203768"/>
                </a:lnTo>
                <a:lnTo>
                  <a:pt x="4386686" y="1245647"/>
                </a:lnTo>
                <a:lnTo>
                  <a:pt x="4363208" y="1282589"/>
                </a:lnTo>
                <a:lnTo>
                  <a:pt x="4332408" y="1313401"/>
                </a:lnTo>
                <a:lnTo>
                  <a:pt x="4295480" y="1336888"/>
                </a:lnTo>
                <a:lnTo>
                  <a:pt x="4253618" y="1351856"/>
                </a:lnTo>
                <a:lnTo>
                  <a:pt x="4208018" y="1357111"/>
                </a:lnTo>
                <a:lnTo>
                  <a:pt x="3672414" y="1357111"/>
                </a:lnTo>
                <a:lnTo>
                  <a:pt x="2570694" y="1357111"/>
                </a:lnTo>
                <a:lnTo>
                  <a:pt x="198877" y="1357111"/>
                </a:lnTo>
                <a:lnTo>
                  <a:pt x="153276" y="1351856"/>
                </a:lnTo>
                <a:lnTo>
                  <a:pt x="111416" y="1336888"/>
                </a:lnTo>
                <a:lnTo>
                  <a:pt x="74489" y="1313401"/>
                </a:lnTo>
                <a:lnTo>
                  <a:pt x="43690" y="1282589"/>
                </a:lnTo>
                <a:lnTo>
                  <a:pt x="20213" y="1245647"/>
                </a:lnTo>
                <a:lnTo>
                  <a:pt x="5251" y="1203768"/>
                </a:lnTo>
                <a:lnTo>
                  <a:pt x="0" y="1158147"/>
                </a:lnTo>
                <a:lnTo>
                  <a:pt x="0" y="660731"/>
                </a:lnTo>
                <a:lnTo>
                  <a:pt x="0" y="362284"/>
                </a:lnTo>
                <a:close/>
              </a:path>
              <a:path w="8930005" h="1357629">
                <a:moveTo>
                  <a:pt x="4802523" y="341566"/>
                </a:moveTo>
                <a:lnTo>
                  <a:pt x="4807442" y="295944"/>
                </a:lnTo>
                <a:lnTo>
                  <a:pt x="4821453" y="254065"/>
                </a:lnTo>
                <a:lnTo>
                  <a:pt x="4843439" y="217121"/>
                </a:lnTo>
                <a:lnTo>
                  <a:pt x="4872282" y="186308"/>
                </a:lnTo>
                <a:lnTo>
                  <a:pt x="4906863" y="162821"/>
                </a:lnTo>
                <a:lnTo>
                  <a:pt x="4946065" y="147852"/>
                </a:lnTo>
                <a:lnTo>
                  <a:pt x="4988769" y="142597"/>
                </a:lnTo>
                <a:lnTo>
                  <a:pt x="5490350" y="142597"/>
                </a:lnTo>
                <a:lnTo>
                  <a:pt x="4716558" y="0"/>
                </a:lnTo>
                <a:lnTo>
                  <a:pt x="6522090" y="142597"/>
                </a:lnTo>
                <a:lnTo>
                  <a:pt x="8743240" y="142597"/>
                </a:lnTo>
                <a:lnTo>
                  <a:pt x="8785944" y="147852"/>
                </a:lnTo>
                <a:lnTo>
                  <a:pt x="8825147" y="162821"/>
                </a:lnTo>
                <a:lnTo>
                  <a:pt x="8859729" y="186308"/>
                </a:lnTo>
                <a:lnTo>
                  <a:pt x="8888573" y="217121"/>
                </a:lnTo>
                <a:lnTo>
                  <a:pt x="8910559" y="254065"/>
                </a:lnTo>
                <a:lnTo>
                  <a:pt x="8924572" y="295944"/>
                </a:lnTo>
                <a:lnTo>
                  <a:pt x="8929490" y="341566"/>
                </a:lnTo>
                <a:lnTo>
                  <a:pt x="8929490" y="640013"/>
                </a:lnTo>
                <a:lnTo>
                  <a:pt x="8929490" y="1137428"/>
                </a:lnTo>
                <a:lnTo>
                  <a:pt x="8924572" y="1183050"/>
                </a:lnTo>
                <a:lnTo>
                  <a:pt x="8910559" y="1224929"/>
                </a:lnTo>
                <a:lnTo>
                  <a:pt x="8888573" y="1261871"/>
                </a:lnTo>
                <a:lnTo>
                  <a:pt x="8859729" y="1292683"/>
                </a:lnTo>
                <a:lnTo>
                  <a:pt x="8825147" y="1316170"/>
                </a:lnTo>
                <a:lnTo>
                  <a:pt x="8785944" y="1331138"/>
                </a:lnTo>
                <a:lnTo>
                  <a:pt x="8743240" y="1336393"/>
                </a:lnTo>
                <a:lnTo>
                  <a:pt x="6522090" y="1336393"/>
                </a:lnTo>
                <a:lnTo>
                  <a:pt x="5490350" y="1336393"/>
                </a:lnTo>
                <a:lnTo>
                  <a:pt x="4988769" y="1336393"/>
                </a:lnTo>
                <a:lnTo>
                  <a:pt x="4946065" y="1331138"/>
                </a:lnTo>
                <a:lnTo>
                  <a:pt x="4906863" y="1316170"/>
                </a:lnTo>
                <a:lnTo>
                  <a:pt x="4872282" y="1292683"/>
                </a:lnTo>
                <a:lnTo>
                  <a:pt x="4843439" y="1261871"/>
                </a:lnTo>
                <a:lnTo>
                  <a:pt x="4821453" y="1224929"/>
                </a:lnTo>
                <a:lnTo>
                  <a:pt x="4807442" y="1183050"/>
                </a:lnTo>
                <a:lnTo>
                  <a:pt x="4802523" y="1137428"/>
                </a:lnTo>
                <a:lnTo>
                  <a:pt x="4802523" y="640013"/>
                </a:lnTo>
                <a:lnTo>
                  <a:pt x="4802523" y="341566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0496" y="5685883"/>
            <a:ext cx="3638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080" indent="-508000">
              <a:lnSpc>
                <a:spcPct val="125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without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plan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point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wastes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effort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0628" y="5552452"/>
            <a:ext cx="37922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080" indent="-508000" algn="just">
              <a:lnSpc>
                <a:spcPct val="125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strategy</a:t>
            </a:r>
            <a:r>
              <a:rPr sz="2000" b="1" spc="3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Dev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team </a:t>
            </a:r>
            <a:r>
              <a:rPr sz="2000" b="1" dirty="0">
                <a:latin typeface="Calibri"/>
                <a:cs typeface="Calibri"/>
              </a:rPr>
              <a:t>needs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work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team, </a:t>
            </a:r>
            <a:r>
              <a:rPr sz="2000" b="1" dirty="0">
                <a:latin typeface="Calibri"/>
                <a:cs typeface="Calibri"/>
              </a:rPr>
              <a:t>“Egoless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Programming”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2393862"/>
              <a:ext cx="5430838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3063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0495">
              <a:lnSpc>
                <a:spcPct val="100000"/>
              </a:lnSpc>
              <a:spcBef>
                <a:spcPts val="100"/>
              </a:spcBef>
            </a:pPr>
            <a:r>
              <a:rPr dirty="0"/>
              <a:t>When</a:t>
            </a:r>
            <a:r>
              <a:rPr spc="-4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test</a:t>
            </a:r>
            <a:r>
              <a:rPr spc="-40" dirty="0"/>
              <a:t> </a:t>
            </a:r>
            <a:r>
              <a:rPr spc="-10" dirty="0"/>
              <a:t>Software?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521948" y="3067051"/>
            <a:ext cx="5406390" cy="2897505"/>
            <a:chOff x="3521948" y="3067051"/>
            <a:chExt cx="5406390" cy="28975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8500" y="5354548"/>
              <a:ext cx="609599" cy="609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34648" y="3079751"/>
              <a:ext cx="2578100" cy="635000"/>
            </a:xfrm>
            <a:custGeom>
              <a:avLst/>
              <a:gdLst/>
              <a:ahLst/>
              <a:cxnLst/>
              <a:rect l="l" t="t" r="r" b="b"/>
              <a:pathLst>
                <a:path w="2578100" h="635000">
                  <a:moveTo>
                    <a:pt x="0" y="0"/>
                  </a:moveTo>
                  <a:lnTo>
                    <a:pt x="2578103" y="0"/>
                  </a:lnTo>
                  <a:lnTo>
                    <a:pt x="2578103" y="634997"/>
                  </a:lnTo>
                  <a:lnTo>
                    <a:pt x="0" y="63499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6949" y="2601941"/>
            <a:ext cx="1358900" cy="356870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95"/>
              </a:spcBef>
            </a:pP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20" dirty="0">
                <a:latin typeface="Calibri"/>
                <a:cs typeface="Calibri"/>
              </a:rPr>
              <a:t> 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0172" y="3129913"/>
            <a:ext cx="1703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Integration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34648" y="4500569"/>
            <a:ext cx="2578100" cy="622300"/>
          </a:xfrm>
          <a:custGeom>
            <a:avLst/>
            <a:gdLst/>
            <a:ahLst/>
            <a:cxnLst/>
            <a:rect l="l" t="t" r="r" b="b"/>
            <a:pathLst>
              <a:path w="2578100" h="622300">
                <a:moveTo>
                  <a:pt x="0" y="0"/>
                </a:moveTo>
                <a:lnTo>
                  <a:pt x="2578103" y="0"/>
                </a:lnTo>
                <a:lnTo>
                  <a:pt x="2578103" y="622299"/>
                </a:lnTo>
                <a:lnTo>
                  <a:pt x="0" y="6222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47348" y="4574226"/>
            <a:ext cx="2552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Performance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34648" y="5222892"/>
            <a:ext cx="2578100" cy="635000"/>
          </a:xfrm>
          <a:custGeom>
            <a:avLst/>
            <a:gdLst/>
            <a:ahLst/>
            <a:cxnLst/>
            <a:rect l="l" t="t" r="r" b="b"/>
            <a:pathLst>
              <a:path w="2578100" h="635000">
                <a:moveTo>
                  <a:pt x="0" y="0"/>
                </a:moveTo>
                <a:lnTo>
                  <a:pt x="2578103" y="0"/>
                </a:lnTo>
                <a:lnTo>
                  <a:pt x="2578103" y="634998"/>
                </a:lnTo>
                <a:lnTo>
                  <a:pt x="0" y="634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2072" y="5301032"/>
            <a:ext cx="1738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Acceptance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34648" y="5929329"/>
            <a:ext cx="2578100" cy="635000"/>
          </a:xfrm>
          <a:custGeom>
            <a:avLst/>
            <a:gdLst/>
            <a:ahLst/>
            <a:cxnLst/>
            <a:rect l="l" t="t" r="r" b="b"/>
            <a:pathLst>
              <a:path w="2578100" h="635000">
                <a:moveTo>
                  <a:pt x="0" y="0"/>
                </a:moveTo>
                <a:lnTo>
                  <a:pt x="2578103" y="0"/>
                </a:lnTo>
                <a:lnTo>
                  <a:pt x="2578103" y="634998"/>
                </a:lnTo>
                <a:lnTo>
                  <a:pt x="0" y="634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47348" y="6011946"/>
            <a:ext cx="2552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Installation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956" y="3129913"/>
            <a:ext cx="1094740" cy="133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703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F497D"/>
                </a:solidFill>
                <a:latin typeface="Calibri"/>
                <a:cs typeface="Calibri"/>
              </a:rPr>
              <a:t>Design Specs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  <a:spcBef>
                <a:spcPts val="280"/>
              </a:spcBef>
            </a:pPr>
            <a:r>
              <a:rPr sz="2000" b="1" spc="-10" dirty="0">
                <a:solidFill>
                  <a:srgbClr val="1F497D"/>
                </a:solidFill>
                <a:latin typeface="Calibri"/>
                <a:cs typeface="Calibri"/>
              </a:rPr>
              <a:t>System functional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00" y="4419600"/>
            <a:ext cx="1504950" cy="14960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8100" marR="30480">
              <a:lnSpc>
                <a:spcPct val="115500"/>
              </a:lnSpc>
              <a:spcBef>
                <a:spcPts val="245"/>
              </a:spcBef>
            </a:pPr>
            <a:r>
              <a:rPr sz="3000" b="1" spc="-2047" baseline="-8333" smtClean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2000" b="1" spc="-20" smtClean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2000" b="1" spc="-380" smtClean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3000" b="1" spc="-517" baseline="-8333" smtClean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2000" b="1" spc="-765" smtClean="0">
                <a:solidFill>
                  <a:srgbClr val="1F497D"/>
                </a:solidFill>
                <a:latin typeface="Calibri"/>
                <a:cs typeface="Calibri"/>
              </a:rPr>
              <a:t>q</a:t>
            </a:r>
            <a:r>
              <a:rPr sz="3000" b="1" spc="-525" baseline="-8333" smtClean="0">
                <a:solidFill>
                  <a:srgbClr val="1F497D"/>
                </a:solidFill>
                <a:latin typeface="Calibri"/>
                <a:cs typeface="Calibri"/>
              </a:rPr>
              <a:t>h</a:t>
            </a:r>
            <a:r>
              <a:rPr sz="2000" b="1" spc="-765" smtClean="0">
                <a:solidFill>
                  <a:srgbClr val="1F497D"/>
                </a:solidFill>
                <a:latin typeface="Calibri"/>
                <a:cs typeface="Calibri"/>
              </a:rPr>
              <a:t>u</a:t>
            </a:r>
            <a:r>
              <a:rPr sz="3000" b="1" spc="-427" baseline="-8333" smtClean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000" b="1" spc="-240" smtClean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3000" b="1" spc="-757" baseline="-8333" smtClean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2000" b="1" spc="-20" smtClean="0">
                <a:solidFill>
                  <a:srgbClr val="1F497D"/>
                </a:solidFill>
                <a:latin typeface="Calibri"/>
                <a:cs typeface="Calibri"/>
              </a:rPr>
              <a:t>rements</a:t>
            </a:r>
            <a:r>
              <a:rPr sz="2000" b="1" spc="-10" smtClean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97D"/>
                </a:solidFill>
                <a:latin typeface="Calibri"/>
                <a:cs typeface="Calibri"/>
              </a:rPr>
              <a:t>software </a:t>
            </a:r>
            <a:r>
              <a:rPr sz="3000" b="1" spc="-1620" baseline="-13888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2000" b="1" spc="-15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2000" b="1" spc="-67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3000" b="1" spc="-644" baseline="-13888" dirty="0">
                <a:solidFill>
                  <a:srgbClr val="1F497D"/>
                </a:solidFill>
                <a:latin typeface="Calibri"/>
                <a:cs typeface="Calibri"/>
              </a:rPr>
              <a:t>u</a:t>
            </a:r>
            <a:r>
              <a:rPr sz="2000" b="1" spc="-675" dirty="0">
                <a:solidFill>
                  <a:srgbClr val="1F497D"/>
                </a:solidFill>
                <a:latin typeface="Calibri"/>
                <a:cs typeface="Calibri"/>
              </a:rPr>
              <a:t>q</a:t>
            </a:r>
            <a:r>
              <a:rPr sz="3000" b="1" spc="-232" baseline="-13888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2000" b="1" spc="-950" dirty="0">
                <a:solidFill>
                  <a:srgbClr val="1F497D"/>
                </a:solidFill>
                <a:latin typeface="Calibri"/>
                <a:cs typeface="Calibri"/>
              </a:rPr>
              <a:t>u</a:t>
            </a:r>
            <a:r>
              <a:rPr sz="3000" b="1" spc="-15" baseline="-13888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3000" b="1" spc="-1267" baseline="-13888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2000" b="1" spc="-375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3000" b="1" spc="-1912" baseline="-13888" dirty="0">
                <a:solidFill>
                  <a:srgbClr val="1F497D"/>
                </a:solidFill>
                <a:latin typeface="Calibri"/>
                <a:cs typeface="Calibri"/>
              </a:rPr>
              <a:t>m</a:t>
            </a:r>
            <a:r>
              <a:rPr sz="2000" b="1" spc="-1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000" b="1" spc="-1375" dirty="0">
                <a:solidFill>
                  <a:srgbClr val="1F497D"/>
                </a:solidFill>
                <a:latin typeface="Calibri"/>
                <a:cs typeface="Calibri"/>
              </a:rPr>
              <a:t>m</a:t>
            </a:r>
            <a:r>
              <a:rPr sz="3000" b="1" spc="-7" baseline="-13888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3000" b="1" spc="-82" baseline="-13888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1F497D"/>
                </a:solidFill>
                <a:latin typeface="Calibri"/>
                <a:cs typeface="Calibri"/>
              </a:rPr>
              <a:t>ents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2000" b="1" dirty="0">
                <a:solidFill>
                  <a:srgbClr val="1F497D"/>
                </a:solidFill>
                <a:latin typeface="Calibri"/>
                <a:cs typeface="Calibri"/>
              </a:rPr>
              <a:t>r</a:t>
            </a:r>
            <a:r>
              <a:rPr sz="2000" b="1" spc="434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1F497D"/>
                </a:solidFill>
                <a:latin typeface="Calibri"/>
                <a:cs typeface="Calibri"/>
              </a:rPr>
              <a:t>SRS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120" y="6071648"/>
            <a:ext cx="510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1F497D"/>
                </a:solidFill>
                <a:latin typeface="Calibri"/>
                <a:cs typeface="Calibri"/>
              </a:rPr>
              <a:t>User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3120" y="6376448"/>
            <a:ext cx="1392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F497D"/>
                </a:solidFill>
                <a:latin typeface="Calibri"/>
                <a:cs typeface="Calibri"/>
              </a:rPr>
              <a:t>environment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1648" y="2601941"/>
            <a:ext cx="1346200" cy="361315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295"/>
              </a:spcBef>
            </a:pP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20" dirty="0">
                <a:latin typeface="Calibri"/>
                <a:cs typeface="Calibri"/>
              </a:rPr>
              <a:t> 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41248" y="2601941"/>
            <a:ext cx="1346200" cy="361315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295"/>
              </a:spcBef>
            </a:pP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20" dirty="0">
                <a:latin typeface="Calibri"/>
                <a:cs typeface="Calibri"/>
              </a:rPr>
              <a:t> Test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844" y="2237647"/>
            <a:ext cx="6414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5365" algn="l"/>
                <a:tab pos="4571365" algn="l"/>
              </a:tabLst>
            </a:pP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Code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Code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8247" y="3046276"/>
            <a:ext cx="5192395" cy="1388110"/>
            <a:chOff x="1038247" y="3046276"/>
            <a:chExt cx="5192395" cy="1388110"/>
          </a:xfrm>
        </p:grpSpPr>
        <p:sp>
          <p:nvSpPr>
            <p:cNvPr id="26" name="object 26"/>
            <p:cNvSpPr/>
            <p:nvPr/>
          </p:nvSpPr>
          <p:spPr>
            <a:xfrm>
              <a:off x="1038237" y="3046285"/>
              <a:ext cx="3797935" cy="535305"/>
            </a:xfrm>
            <a:custGeom>
              <a:avLst/>
              <a:gdLst/>
              <a:ahLst/>
              <a:cxnLst/>
              <a:rect l="l" t="t" r="r" b="b"/>
              <a:pathLst>
                <a:path w="3797935" h="535304">
                  <a:moveTo>
                    <a:pt x="3797833" y="506095"/>
                  </a:moveTo>
                  <a:lnTo>
                    <a:pt x="3792042" y="502183"/>
                  </a:lnTo>
                  <a:lnTo>
                    <a:pt x="3794823" y="501650"/>
                  </a:lnTo>
                  <a:lnTo>
                    <a:pt x="3764394" y="473989"/>
                  </a:lnTo>
                  <a:lnTo>
                    <a:pt x="3729571" y="442341"/>
                  </a:lnTo>
                  <a:lnTo>
                    <a:pt x="3725418" y="457136"/>
                  </a:lnTo>
                  <a:lnTo>
                    <a:pt x="3724795" y="456704"/>
                  </a:lnTo>
                  <a:lnTo>
                    <a:pt x="3724135" y="461721"/>
                  </a:lnTo>
                  <a:lnTo>
                    <a:pt x="3720693" y="473989"/>
                  </a:lnTo>
                  <a:lnTo>
                    <a:pt x="2034628" y="190"/>
                  </a:lnTo>
                  <a:lnTo>
                    <a:pt x="2031072" y="12839"/>
                  </a:lnTo>
                  <a:lnTo>
                    <a:pt x="3717137" y="486638"/>
                  </a:lnTo>
                  <a:lnTo>
                    <a:pt x="3716528" y="488772"/>
                  </a:lnTo>
                  <a:lnTo>
                    <a:pt x="1701" y="0"/>
                  </a:lnTo>
                  <a:lnTo>
                    <a:pt x="0" y="13030"/>
                  </a:lnTo>
                  <a:lnTo>
                    <a:pt x="3712946" y="501561"/>
                  </a:lnTo>
                  <a:lnTo>
                    <a:pt x="3708247" y="518287"/>
                  </a:lnTo>
                  <a:lnTo>
                    <a:pt x="3716921" y="516623"/>
                  </a:lnTo>
                  <a:lnTo>
                    <a:pt x="3714521" y="534911"/>
                  </a:lnTo>
                  <a:lnTo>
                    <a:pt x="3797833" y="50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6398" y="3484338"/>
              <a:ext cx="111336" cy="743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08483" y="3046594"/>
              <a:ext cx="1322070" cy="469265"/>
            </a:xfrm>
            <a:custGeom>
              <a:avLst/>
              <a:gdLst/>
              <a:ahLst/>
              <a:cxnLst/>
              <a:rect l="l" t="t" r="r" b="b"/>
              <a:pathLst>
                <a:path w="1322070" h="469264">
                  <a:moveTo>
                    <a:pt x="39250" y="468706"/>
                  </a:moveTo>
                  <a:lnTo>
                    <a:pt x="0" y="468706"/>
                  </a:lnTo>
                  <a:lnTo>
                    <a:pt x="1317574" y="0"/>
                  </a:lnTo>
                  <a:lnTo>
                    <a:pt x="1321981" y="12394"/>
                  </a:lnTo>
                  <a:lnTo>
                    <a:pt x="39250" y="4687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34648" y="3786190"/>
              <a:ext cx="2578100" cy="635000"/>
            </a:xfrm>
            <a:custGeom>
              <a:avLst/>
              <a:gdLst/>
              <a:ahLst/>
              <a:cxnLst/>
              <a:rect l="l" t="t" r="r" b="b"/>
              <a:pathLst>
                <a:path w="2578100" h="635000">
                  <a:moveTo>
                    <a:pt x="0" y="0"/>
                  </a:moveTo>
                  <a:lnTo>
                    <a:pt x="2578103" y="0"/>
                  </a:lnTo>
                  <a:lnTo>
                    <a:pt x="2578103" y="634998"/>
                  </a:lnTo>
                  <a:lnTo>
                    <a:pt x="0" y="6349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547348" y="3868063"/>
            <a:ext cx="2552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52248" y="4138642"/>
            <a:ext cx="368300" cy="2719705"/>
            <a:chOff x="4652248" y="4138642"/>
            <a:chExt cx="368300" cy="271970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2248" y="4138642"/>
              <a:ext cx="368299" cy="4825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248" y="4183092"/>
              <a:ext cx="114299" cy="23663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2248" y="5002242"/>
              <a:ext cx="368299" cy="4825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248" y="5046692"/>
              <a:ext cx="114299" cy="23663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2248" y="5865842"/>
              <a:ext cx="368299" cy="4825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79248" y="5910292"/>
              <a:ext cx="114299" cy="2366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2248" y="6742142"/>
              <a:ext cx="368299" cy="1158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9248" y="6786592"/>
              <a:ext cx="114299" cy="7140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194343" y="3095064"/>
            <a:ext cx="1132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F6228"/>
                </a:solidFill>
                <a:latin typeface="Calibri"/>
                <a:cs typeface="Calibri"/>
              </a:rPr>
              <a:t>Integrated modules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19744" y="3923838"/>
            <a:ext cx="1263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F6228"/>
                </a:solidFill>
                <a:latin typeface="Calibri"/>
                <a:cs typeface="Calibri"/>
              </a:rPr>
              <a:t>Functioning system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88961" y="4633786"/>
            <a:ext cx="1967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F6228"/>
                </a:solidFill>
                <a:latin typeface="Calibri"/>
                <a:cs typeface="Calibri"/>
              </a:rPr>
              <a:t>Verified,</a:t>
            </a:r>
            <a:r>
              <a:rPr sz="2000" b="1" spc="-30" dirty="0">
                <a:solidFill>
                  <a:srgbClr val="4F622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F6228"/>
                </a:solidFill>
                <a:latin typeface="Calibri"/>
                <a:cs typeface="Calibri"/>
              </a:rPr>
              <a:t>validated software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62111" y="5362178"/>
            <a:ext cx="10071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F6228"/>
                </a:solidFill>
                <a:latin typeface="Calibri"/>
                <a:cs typeface="Calibri"/>
              </a:rPr>
              <a:t>Accepted system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12936" y="6073091"/>
            <a:ext cx="1045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F6228"/>
                </a:solidFill>
                <a:latin typeface="Calibri"/>
                <a:cs typeface="Calibri"/>
              </a:rPr>
              <a:t>System</a:t>
            </a:r>
            <a:r>
              <a:rPr sz="2000" b="1" spc="-95" dirty="0">
                <a:solidFill>
                  <a:srgbClr val="4F6228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4F6228"/>
                </a:solidFill>
                <a:latin typeface="Calibri"/>
                <a:cs typeface="Calibri"/>
              </a:rPr>
              <a:t>in </a:t>
            </a:r>
            <a:r>
              <a:rPr sz="2000" b="1" spc="-20" dirty="0">
                <a:solidFill>
                  <a:srgbClr val="4F6228"/>
                </a:solidFill>
                <a:latin typeface="Calibri"/>
                <a:cs typeface="Calibri"/>
              </a:rPr>
              <a:t>use!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28049" y="6335742"/>
            <a:ext cx="2146300" cy="292100"/>
            <a:chOff x="1528049" y="6335742"/>
            <a:chExt cx="2146300" cy="29210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049" y="6335742"/>
              <a:ext cx="2146299" cy="2920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591526" y="6423406"/>
              <a:ext cx="1935480" cy="79375"/>
            </a:xfrm>
            <a:custGeom>
              <a:avLst/>
              <a:gdLst/>
              <a:ahLst/>
              <a:cxnLst/>
              <a:rect l="l" t="t" r="r" b="b"/>
              <a:pathLst>
                <a:path w="1935479" h="79375">
                  <a:moveTo>
                    <a:pt x="1934883" y="39344"/>
                  </a:moveTo>
                  <a:lnTo>
                    <a:pt x="1855990" y="0"/>
                  </a:lnTo>
                  <a:lnTo>
                    <a:pt x="1856028" y="26733"/>
                  </a:lnTo>
                  <a:lnTo>
                    <a:pt x="0" y="28892"/>
                  </a:lnTo>
                  <a:lnTo>
                    <a:pt x="25" y="54305"/>
                  </a:lnTo>
                  <a:lnTo>
                    <a:pt x="1856054" y="52209"/>
                  </a:lnTo>
                  <a:lnTo>
                    <a:pt x="1856079" y="78879"/>
                  </a:lnTo>
                  <a:lnTo>
                    <a:pt x="1909368" y="52146"/>
                  </a:lnTo>
                  <a:lnTo>
                    <a:pt x="1934883" y="39344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6049248" y="4608542"/>
            <a:ext cx="1219200" cy="279400"/>
            <a:chOff x="6049248" y="4608542"/>
            <a:chExt cx="1219200" cy="279400"/>
          </a:xfrm>
        </p:grpSpPr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49248" y="4608542"/>
              <a:ext cx="1219200" cy="2793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112713" y="4685652"/>
              <a:ext cx="1007110" cy="79375"/>
            </a:xfrm>
            <a:custGeom>
              <a:avLst/>
              <a:gdLst/>
              <a:ahLst/>
              <a:cxnLst/>
              <a:rect l="l" t="t" r="r" b="b"/>
              <a:pathLst>
                <a:path w="1007109" h="79375">
                  <a:moveTo>
                    <a:pt x="1006576" y="39636"/>
                  </a:moveTo>
                  <a:lnTo>
                    <a:pt x="980973" y="26746"/>
                  </a:lnTo>
                  <a:lnTo>
                    <a:pt x="927823" y="0"/>
                  </a:lnTo>
                  <a:lnTo>
                    <a:pt x="927760" y="26746"/>
                  </a:lnTo>
                  <a:lnTo>
                    <a:pt x="50" y="24498"/>
                  </a:lnTo>
                  <a:lnTo>
                    <a:pt x="0" y="49911"/>
                  </a:lnTo>
                  <a:lnTo>
                    <a:pt x="927696" y="52158"/>
                  </a:lnTo>
                  <a:lnTo>
                    <a:pt x="927633" y="78892"/>
                  </a:lnTo>
                  <a:lnTo>
                    <a:pt x="1006576" y="39636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794748" y="3732242"/>
            <a:ext cx="5830570" cy="2895600"/>
            <a:chOff x="1794748" y="3732242"/>
            <a:chExt cx="5830570" cy="2895600"/>
          </a:xfrm>
        </p:grpSpPr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4748" y="3732242"/>
              <a:ext cx="1879599" cy="2920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58225" y="3821226"/>
              <a:ext cx="1670050" cy="79375"/>
            </a:xfrm>
            <a:custGeom>
              <a:avLst/>
              <a:gdLst/>
              <a:ahLst/>
              <a:cxnLst/>
              <a:rect l="l" t="t" r="r" b="b"/>
              <a:pathLst>
                <a:path w="1670050" h="79375">
                  <a:moveTo>
                    <a:pt x="1669491" y="39522"/>
                  </a:moveTo>
                  <a:lnTo>
                    <a:pt x="1644015" y="26746"/>
                  </a:lnTo>
                  <a:lnTo>
                    <a:pt x="1590687" y="0"/>
                  </a:lnTo>
                  <a:lnTo>
                    <a:pt x="1590662" y="26746"/>
                  </a:lnTo>
                  <a:lnTo>
                    <a:pt x="25" y="25323"/>
                  </a:lnTo>
                  <a:lnTo>
                    <a:pt x="0" y="50736"/>
                  </a:lnTo>
                  <a:lnTo>
                    <a:pt x="1590636" y="52158"/>
                  </a:lnTo>
                  <a:lnTo>
                    <a:pt x="1590611" y="78892"/>
                  </a:lnTo>
                  <a:lnTo>
                    <a:pt x="1669491" y="3952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9248" y="3744942"/>
              <a:ext cx="1219200" cy="2793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112688" y="3823055"/>
              <a:ext cx="1007110" cy="79375"/>
            </a:xfrm>
            <a:custGeom>
              <a:avLst/>
              <a:gdLst/>
              <a:ahLst/>
              <a:cxnLst/>
              <a:rect l="l" t="t" r="r" b="b"/>
              <a:pathLst>
                <a:path w="1007109" h="79375">
                  <a:moveTo>
                    <a:pt x="1006602" y="39725"/>
                  </a:moveTo>
                  <a:lnTo>
                    <a:pt x="980871" y="26733"/>
                  </a:lnTo>
                  <a:lnTo>
                    <a:pt x="927900" y="0"/>
                  </a:lnTo>
                  <a:lnTo>
                    <a:pt x="927798" y="26733"/>
                  </a:lnTo>
                  <a:lnTo>
                    <a:pt x="101" y="23495"/>
                  </a:lnTo>
                  <a:lnTo>
                    <a:pt x="0" y="48907"/>
                  </a:lnTo>
                  <a:lnTo>
                    <a:pt x="927709" y="52146"/>
                  </a:lnTo>
                  <a:lnTo>
                    <a:pt x="927620" y="78879"/>
                  </a:lnTo>
                  <a:lnTo>
                    <a:pt x="1006602" y="39725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40848" y="4595842"/>
              <a:ext cx="1333499" cy="29209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404313" y="4683569"/>
              <a:ext cx="1122680" cy="79375"/>
            </a:xfrm>
            <a:custGeom>
              <a:avLst/>
              <a:gdLst/>
              <a:ahLst/>
              <a:cxnLst/>
              <a:rect l="l" t="t" r="r" b="b"/>
              <a:pathLst>
                <a:path w="1122679" h="79375">
                  <a:moveTo>
                    <a:pt x="1122680" y="39281"/>
                  </a:moveTo>
                  <a:lnTo>
                    <a:pt x="1043749" y="0"/>
                  </a:lnTo>
                  <a:lnTo>
                    <a:pt x="1043813" y="26733"/>
                  </a:lnTo>
                  <a:lnTo>
                    <a:pt x="0" y="28841"/>
                  </a:lnTo>
                  <a:lnTo>
                    <a:pt x="50" y="54241"/>
                  </a:lnTo>
                  <a:lnTo>
                    <a:pt x="1043863" y="52260"/>
                  </a:lnTo>
                  <a:lnTo>
                    <a:pt x="1043914" y="78879"/>
                  </a:lnTo>
                  <a:lnTo>
                    <a:pt x="1097089" y="52146"/>
                  </a:lnTo>
                  <a:lnTo>
                    <a:pt x="1122680" y="39281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86848" y="5472142"/>
              <a:ext cx="1587499" cy="29209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150338" y="5559717"/>
              <a:ext cx="1383030" cy="727075"/>
            </a:xfrm>
            <a:custGeom>
              <a:avLst/>
              <a:gdLst/>
              <a:ahLst/>
              <a:cxnLst/>
              <a:rect l="l" t="t" r="r" b="b"/>
              <a:pathLst>
                <a:path w="1383029" h="727075">
                  <a:moveTo>
                    <a:pt x="1381137" y="39433"/>
                  </a:moveTo>
                  <a:lnTo>
                    <a:pt x="1302296" y="0"/>
                  </a:lnTo>
                  <a:lnTo>
                    <a:pt x="1302296" y="26733"/>
                  </a:lnTo>
                  <a:lnTo>
                    <a:pt x="0" y="26733"/>
                  </a:lnTo>
                  <a:lnTo>
                    <a:pt x="0" y="52146"/>
                  </a:lnTo>
                  <a:lnTo>
                    <a:pt x="1302296" y="52146"/>
                  </a:lnTo>
                  <a:lnTo>
                    <a:pt x="1302296" y="78879"/>
                  </a:lnTo>
                  <a:lnTo>
                    <a:pt x="1381137" y="39433"/>
                  </a:lnTo>
                  <a:close/>
                </a:path>
                <a:path w="1383029" h="727075">
                  <a:moveTo>
                    <a:pt x="1382445" y="687120"/>
                  </a:moveTo>
                  <a:lnTo>
                    <a:pt x="1303553" y="647776"/>
                  </a:lnTo>
                  <a:lnTo>
                    <a:pt x="1303591" y="674509"/>
                  </a:lnTo>
                  <a:lnTo>
                    <a:pt x="177787" y="675906"/>
                  </a:lnTo>
                  <a:lnTo>
                    <a:pt x="177812" y="701319"/>
                  </a:lnTo>
                  <a:lnTo>
                    <a:pt x="1303616" y="699985"/>
                  </a:lnTo>
                  <a:lnTo>
                    <a:pt x="1303655" y="726655"/>
                  </a:lnTo>
                  <a:lnTo>
                    <a:pt x="1356931" y="699922"/>
                  </a:lnTo>
                  <a:lnTo>
                    <a:pt x="1382445" y="68712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49248" y="5472142"/>
              <a:ext cx="406399" cy="29209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12659" y="5560521"/>
              <a:ext cx="201255" cy="7887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49248" y="6348442"/>
              <a:ext cx="1485900" cy="27939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112713" y="6210185"/>
              <a:ext cx="1512570" cy="295275"/>
            </a:xfrm>
            <a:custGeom>
              <a:avLst/>
              <a:gdLst/>
              <a:ahLst/>
              <a:cxnLst/>
              <a:rect l="l" t="t" r="r" b="b"/>
              <a:pathLst>
                <a:path w="1512570" h="295275">
                  <a:moveTo>
                    <a:pt x="1274356" y="255498"/>
                  </a:moveTo>
                  <a:lnTo>
                    <a:pt x="1248765" y="242620"/>
                  </a:lnTo>
                  <a:lnTo>
                    <a:pt x="1195603" y="215874"/>
                  </a:lnTo>
                  <a:lnTo>
                    <a:pt x="1195539" y="242620"/>
                  </a:lnTo>
                  <a:lnTo>
                    <a:pt x="50" y="239852"/>
                  </a:lnTo>
                  <a:lnTo>
                    <a:pt x="0" y="265277"/>
                  </a:lnTo>
                  <a:lnTo>
                    <a:pt x="1195476" y="268033"/>
                  </a:lnTo>
                  <a:lnTo>
                    <a:pt x="1195412" y="294767"/>
                  </a:lnTo>
                  <a:lnTo>
                    <a:pt x="1274356" y="255498"/>
                  </a:lnTo>
                  <a:close/>
                </a:path>
                <a:path w="1512570" h="295275">
                  <a:moveTo>
                    <a:pt x="1512468" y="39585"/>
                  </a:moveTo>
                  <a:lnTo>
                    <a:pt x="1486890" y="26733"/>
                  </a:lnTo>
                  <a:lnTo>
                    <a:pt x="1433703" y="0"/>
                  </a:lnTo>
                  <a:lnTo>
                    <a:pt x="1433652" y="26733"/>
                  </a:lnTo>
                  <a:lnTo>
                    <a:pt x="50" y="23952"/>
                  </a:lnTo>
                  <a:lnTo>
                    <a:pt x="0" y="49352"/>
                  </a:lnTo>
                  <a:lnTo>
                    <a:pt x="1433601" y="52146"/>
                  </a:lnTo>
                  <a:lnTo>
                    <a:pt x="1433550" y="78879"/>
                  </a:lnTo>
                  <a:lnTo>
                    <a:pt x="1512468" y="39585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2583815">
              <a:lnSpc>
                <a:spcPct val="100000"/>
              </a:lnSpc>
              <a:spcBef>
                <a:spcPts val="100"/>
              </a:spcBef>
            </a:pPr>
            <a:r>
              <a:rPr dirty="0"/>
              <a:t>Verification</a:t>
            </a:r>
            <a:r>
              <a:rPr spc="-50" dirty="0"/>
              <a:t> </a:t>
            </a:r>
            <a:r>
              <a:rPr dirty="0"/>
              <a:t>vs</a:t>
            </a:r>
            <a:r>
              <a:rPr spc="-50" dirty="0"/>
              <a:t> </a:t>
            </a:r>
            <a:r>
              <a:rPr spc="-10" dirty="0"/>
              <a:t>Validation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8967" y="2564758"/>
            <a:ext cx="8553450" cy="40290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939165" algn="ctr">
              <a:lnSpc>
                <a:spcPct val="100000"/>
              </a:lnSpc>
              <a:spcBef>
                <a:spcPts val="350"/>
              </a:spcBef>
            </a:pPr>
            <a:r>
              <a:rPr sz="2000" b="1" spc="-10" dirty="0">
                <a:latin typeface="Calibri"/>
                <a:cs typeface="Calibri"/>
              </a:rPr>
              <a:t>Verification</a:t>
            </a:r>
            <a:endParaRPr sz="2000">
              <a:latin typeface="Calibri"/>
              <a:cs typeface="Calibri"/>
            </a:endParaRPr>
          </a:p>
          <a:p>
            <a:pPr marR="1381125"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building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right?</a:t>
            </a:r>
            <a:endParaRPr sz="2000">
              <a:latin typeface="Calibri"/>
              <a:cs typeface="Calibri"/>
            </a:endParaRPr>
          </a:p>
          <a:p>
            <a:pPr marL="1805939" marR="5080" indent="-1733550">
              <a:lnSpc>
                <a:spcPct val="125000"/>
              </a:lnSpc>
              <a:spcBef>
                <a:spcPts val="1850"/>
              </a:spcBef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objective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Verification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make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develop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as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specifications.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000">
              <a:latin typeface="Calibri"/>
              <a:cs typeface="Calibri"/>
            </a:endParaRPr>
          </a:p>
          <a:p>
            <a:pPr marR="1049020" algn="ctr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Validation</a:t>
            </a:r>
            <a:endParaRPr sz="2000">
              <a:latin typeface="Calibri"/>
              <a:cs typeface="Calibri"/>
            </a:endParaRPr>
          </a:p>
          <a:p>
            <a:pPr marR="872490" algn="ctr">
              <a:lnSpc>
                <a:spcPct val="100000"/>
              </a:lnSpc>
              <a:spcBef>
                <a:spcPts val="250"/>
              </a:spcBef>
            </a:pP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building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right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product?</a:t>
            </a:r>
            <a:endParaRPr sz="2000">
              <a:latin typeface="Calibri"/>
              <a:cs typeface="Calibri"/>
            </a:endParaRPr>
          </a:p>
          <a:p>
            <a:pPr marL="12700" marR="27940" algn="ctr">
              <a:lnSpc>
                <a:spcPct val="124500"/>
              </a:lnSpc>
              <a:spcBef>
                <a:spcPts val="1365"/>
              </a:spcBef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objective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Validation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make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actually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meet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user’s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check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whether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specifications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correct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first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place.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282" y="3500437"/>
            <a:ext cx="8787130" cy="2929255"/>
          </a:xfrm>
          <a:custGeom>
            <a:avLst/>
            <a:gdLst/>
            <a:ahLst/>
            <a:cxnLst/>
            <a:rect l="l" t="t" r="r" b="b"/>
            <a:pathLst>
              <a:path w="8787130" h="2929254">
                <a:moveTo>
                  <a:pt x="0" y="131231"/>
                </a:moveTo>
                <a:lnTo>
                  <a:pt x="10002" y="80149"/>
                </a:lnTo>
                <a:lnTo>
                  <a:pt x="37280" y="38435"/>
                </a:lnTo>
                <a:lnTo>
                  <a:pt x="77740" y="10311"/>
                </a:lnTo>
                <a:lnTo>
                  <a:pt x="127286" y="0"/>
                </a:lnTo>
                <a:lnTo>
                  <a:pt x="5125677" y="0"/>
                </a:lnTo>
                <a:lnTo>
                  <a:pt x="7322396" y="0"/>
                </a:lnTo>
                <a:lnTo>
                  <a:pt x="8659590" y="0"/>
                </a:lnTo>
                <a:lnTo>
                  <a:pt x="8709135" y="10311"/>
                </a:lnTo>
                <a:lnTo>
                  <a:pt x="8749595" y="38435"/>
                </a:lnTo>
                <a:lnTo>
                  <a:pt x="8776874" y="80149"/>
                </a:lnTo>
                <a:lnTo>
                  <a:pt x="8786876" y="131231"/>
                </a:lnTo>
                <a:lnTo>
                  <a:pt x="8786876" y="459318"/>
                </a:lnTo>
                <a:lnTo>
                  <a:pt x="8786876" y="656166"/>
                </a:lnTo>
                <a:lnTo>
                  <a:pt x="8776874" y="707247"/>
                </a:lnTo>
                <a:lnTo>
                  <a:pt x="8749595" y="748960"/>
                </a:lnTo>
                <a:lnTo>
                  <a:pt x="8709135" y="777084"/>
                </a:lnTo>
                <a:lnTo>
                  <a:pt x="8659590" y="787397"/>
                </a:lnTo>
                <a:lnTo>
                  <a:pt x="7322396" y="787397"/>
                </a:lnTo>
                <a:lnTo>
                  <a:pt x="4957816" y="787397"/>
                </a:lnTo>
                <a:lnTo>
                  <a:pt x="5125677" y="787397"/>
                </a:lnTo>
                <a:lnTo>
                  <a:pt x="127286" y="787397"/>
                </a:lnTo>
                <a:lnTo>
                  <a:pt x="77740" y="777084"/>
                </a:lnTo>
                <a:lnTo>
                  <a:pt x="37280" y="748960"/>
                </a:lnTo>
                <a:lnTo>
                  <a:pt x="10002" y="707247"/>
                </a:lnTo>
                <a:lnTo>
                  <a:pt x="0" y="656166"/>
                </a:lnTo>
                <a:lnTo>
                  <a:pt x="0" y="459318"/>
                </a:lnTo>
                <a:lnTo>
                  <a:pt x="0" y="131231"/>
                </a:lnTo>
                <a:close/>
              </a:path>
              <a:path w="8787130" h="2929254">
                <a:moveTo>
                  <a:pt x="0" y="2008213"/>
                </a:moveTo>
                <a:lnTo>
                  <a:pt x="6319" y="1959257"/>
                </a:lnTo>
                <a:lnTo>
                  <a:pt x="24154" y="1915266"/>
                </a:lnTo>
                <a:lnTo>
                  <a:pt x="51817" y="1877995"/>
                </a:lnTo>
                <a:lnTo>
                  <a:pt x="87624" y="1849199"/>
                </a:lnTo>
                <a:lnTo>
                  <a:pt x="129887" y="1830635"/>
                </a:lnTo>
                <a:lnTo>
                  <a:pt x="176919" y="1824057"/>
                </a:lnTo>
                <a:lnTo>
                  <a:pt x="1452577" y="1824057"/>
                </a:lnTo>
                <a:lnTo>
                  <a:pt x="4035161" y="1824057"/>
                </a:lnTo>
                <a:lnTo>
                  <a:pt x="3631428" y="1824057"/>
                </a:lnTo>
                <a:lnTo>
                  <a:pt x="8538520" y="1824057"/>
                </a:lnTo>
                <a:lnTo>
                  <a:pt x="8585549" y="1830635"/>
                </a:lnTo>
                <a:lnTo>
                  <a:pt x="8627810" y="1849199"/>
                </a:lnTo>
                <a:lnTo>
                  <a:pt x="8663616" y="1877995"/>
                </a:lnTo>
                <a:lnTo>
                  <a:pt x="8691279" y="1915266"/>
                </a:lnTo>
                <a:lnTo>
                  <a:pt x="8709115" y="1959257"/>
                </a:lnTo>
                <a:lnTo>
                  <a:pt x="8715435" y="2008213"/>
                </a:lnTo>
                <a:lnTo>
                  <a:pt x="8715435" y="2284429"/>
                </a:lnTo>
                <a:lnTo>
                  <a:pt x="8715435" y="2744799"/>
                </a:lnTo>
                <a:lnTo>
                  <a:pt x="8709115" y="2793756"/>
                </a:lnTo>
                <a:lnTo>
                  <a:pt x="8691279" y="2837748"/>
                </a:lnTo>
                <a:lnTo>
                  <a:pt x="8663616" y="2875020"/>
                </a:lnTo>
                <a:lnTo>
                  <a:pt x="8627810" y="2903817"/>
                </a:lnTo>
                <a:lnTo>
                  <a:pt x="8585549" y="2922382"/>
                </a:lnTo>
                <a:lnTo>
                  <a:pt x="8538520" y="2928961"/>
                </a:lnTo>
                <a:lnTo>
                  <a:pt x="3631428" y="2928961"/>
                </a:lnTo>
                <a:lnTo>
                  <a:pt x="1452577" y="2928961"/>
                </a:lnTo>
                <a:lnTo>
                  <a:pt x="176919" y="2928961"/>
                </a:lnTo>
                <a:lnTo>
                  <a:pt x="129887" y="2922382"/>
                </a:lnTo>
                <a:lnTo>
                  <a:pt x="87624" y="2903817"/>
                </a:lnTo>
                <a:lnTo>
                  <a:pt x="51817" y="2875020"/>
                </a:lnTo>
                <a:lnTo>
                  <a:pt x="24154" y="2837748"/>
                </a:lnTo>
                <a:lnTo>
                  <a:pt x="6319" y="2793756"/>
                </a:lnTo>
                <a:lnTo>
                  <a:pt x="0" y="2744799"/>
                </a:lnTo>
                <a:lnTo>
                  <a:pt x="0" y="2284429"/>
                </a:lnTo>
                <a:lnTo>
                  <a:pt x="0" y="2008204"/>
                </a:lnTo>
                <a:close/>
              </a:path>
            </a:pathLst>
          </a:custGeom>
          <a:ln w="25399">
            <a:solidFill>
              <a:srgbClr val="4BAB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175" y="1727200"/>
            <a:ext cx="1865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3558" y="1727200"/>
            <a:ext cx="357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6171" y="1727200"/>
            <a:ext cx="302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r>
              <a:rPr sz="3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alibri"/>
                <a:cs typeface="Calibri"/>
              </a:rPr>
              <a:t>(Contd.)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00596" y="2159657"/>
            <a:ext cx="4227830" cy="4555490"/>
            <a:chOff x="4700596" y="2159657"/>
            <a:chExt cx="4227830" cy="45554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06946" y="2159657"/>
              <a:ext cx="0" cy="4555490"/>
            </a:xfrm>
            <a:custGeom>
              <a:avLst/>
              <a:gdLst/>
              <a:ahLst/>
              <a:cxnLst/>
              <a:rect l="l" t="t" r="r" b="b"/>
              <a:pathLst>
                <a:path h="4555490">
                  <a:moveTo>
                    <a:pt x="0" y="0"/>
                  </a:moveTo>
                  <a:lnTo>
                    <a:pt x="0" y="4555028"/>
                  </a:lnTo>
                </a:path>
              </a:pathLst>
            </a:custGeom>
            <a:ln w="126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4282" y="2423942"/>
            <a:ext cx="4064635" cy="36229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52729">
              <a:lnSpc>
                <a:spcPts val="2100"/>
              </a:lnSpc>
              <a:spcBef>
                <a:spcPts val="220"/>
              </a:spcBef>
            </a:pPr>
            <a:r>
              <a:rPr sz="1800" b="1" dirty="0">
                <a:latin typeface="Calibri"/>
                <a:cs typeface="Calibri"/>
              </a:rPr>
              <a:t>Process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evaluating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products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a </a:t>
            </a:r>
            <a:r>
              <a:rPr sz="1800" b="1" dirty="0">
                <a:latin typeface="Calibri"/>
                <a:cs typeface="Calibri"/>
              </a:rPr>
              <a:t>development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phase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whether </a:t>
            </a:r>
            <a:r>
              <a:rPr sz="1800" b="1" dirty="0">
                <a:latin typeface="Calibri"/>
                <a:cs typeface="Calibri"/>
              </a:rPr>
              <a:t>they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meet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specified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requirements.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23800"/>
              </a:lnSpc>
              <a:spcBef>
                <a:spcPts val="1735"/>
              </a:spcBef>
            </a:pPr>
            <a:r>
              <a:rPr sz="1800" b="1" dirty="0">
                <a:latin typeface="Calibri"/>
                <a:cs typeface="Calibri"/>
              </a:rPr>
              <a:t>Activities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involved: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Reviews,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Meetings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5">
                <a:latin typeface="Calibri"/>
                <a:cs typeface="Calibri"/>
              </a:rPr>
              <a:t>and </a:t>
            </a:r>
            <a:r>
              <a:rPr sz="1800" b="1" spc="-10" smtClean="0">
                <a:latin typeface="Calibri"/>
                <a:cs typeface="Calibri"/>
              </a:rPr>
              <a:t>Inspections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Carried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team</a:t>
            </a:r>
            <a:endParaRPr sz="1800">
              <a:latin typeface="Calibri"/>
              <a:cs typeface="Calibri"/>
            </a:endParaRPr>
          </a:p>
          <a:p>
            <a:pPr marL="12700" marR="508634">
              <a:lnSpc>
                <a:spcPct val="123800"/>
              </a:lnSpc>
              <a:spcBef>
                <a:spcPts val="1825"/>
              </a:spcBef>
            </a:pPr>
            <a:r>
              <a:rPr sz="1800" b="1" dirty="0">
                <a:latin typeface="Calibri"/>
                <a:cs typeface="Calibri"/>
              </a:rPr>
              <a:t>Execution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under </a:t>
            </a:r>
            <a:r>
              <a:rPr sz="1800" b="1" spc="-10" smtClean="0">
                <a:latin typeface="Calibri"/>
                <a:cs typeface="Calibri"/>
              </a:rPr>
              <a:t>Verification</a:t>
            </a:r>
            <a:r>
              <a:rPr lang="en-US" b="1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671195">
              <a:lnSpc>
                <a:spcPct val="123800"/>
              </a:lnSpc>
              <a:tabLst>
                <a:tab pos="2285365" algn="l"/>
              </a:tabLst>
            </a:pPr>
            <a:r>
              <a:rPr sz="1800" b="1" dirty="0">
                <a:latin typeface="Calibri"/>
                <a:cs typeface="Calibri"/>
              </a:rPr>
              <a:t>Explains</a:t>
            </a:r>
            <a:r>
              <a:rPr sz="1800" b="1" spc="65" dirty="0">
                <a:latin typeface="Calibri"/>
                <a:cs typeface="Calibri"/>
              </a:rPr>
              <a:t>  </a:t>
            </a:r>
            <a:r>
              <a:rPr sz="1800" b="1" dirty="0">
                <a:latin typeface="Calibri"/>
                <a:cs typeface="Calibri"/>
              </a:rPr>
              <a:t>whether</a:t>
            </a:r>
            <a:r>
              <a:rPr sz="1800" b="1" spc="4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the</a:t>
            </a:r>
            <a:r>
              <a:rPr sz="1800" b="1" dirty="0">
                <a:latin typeface="Calibri"/>
                <a:cs typeface="Calibri"/>
              </a:rPr>
              <a:t>	outputs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are </a:t>
            </a:r>
            <a:r>
              <a:rPr sz="1800" b="1" dirty="0">
                <a:latin typeface="Calibri"/>
                <a:cs typeface="Calibri"/>
              </a:rPr>
              <a:t>according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inputs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6800" y="2438400"/>
            <a:ext cx="4138929" cy="3925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40"/>
              </a:spcBef>
            </a:pPr>
            <a:r>
              <a:rPr sz="1800" b="1" dirty="0">
                <a:latin typeface="Calibri"/>
                <a:cs typeface="Calibri"/>
              </a:rPr>
              <a:t>Process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evaluating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software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end</a:t>
            </a:r>
            <a:r>
              <a:rPr sz="1800" b="1" dirty="0">
                <a:latin typeface="Calibri"/>
                <a:cs typeface="Calibri"/>
              </a:rPr>
              <a:t> of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development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determine</a:t>
            </a:r>
            <a:r>
              <a:rPr sz="1800" b="1" spc="3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whether </a:t>
            </a:r>
            <a:r>
              <a:rPr sz="1800" b="1" dirty="0">
                <a:latin typeface="Calibri"/>
                <a:cs typeface="Calibri"/>
              </a:rPr>
              <a:t>software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meets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customer</a:t>
            </a:r>
            <a:r>
              <a:rPr sz="1800" b="1" spc="3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expectations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requirements.</a:t>
            </a:r>
            <a:endParaRPr sz="1800">
              <a:latin typeface="Calibri"/>
              <a:cs typeface="Calibri"/>
            </a:endParaRPr>
          </a:p>
          <a:p>
            <a:pPr marL="12700" marR="83820">
              <a:lnSpc>
                <a:spcPct val="123800"/>
              </a:lnSpc>
              <a:spcBef>
                <a:spcPts val="1810"/>
              </a:spcBef>
            </a:pPr>
            <a:r>
              <a:rPr sz="1800" b="1" dirty="0">
                <a:latin typeface="Calibri"/>
                <a:cs typeface="Calibri"/>
              </a:rPr>
              <a:t>Activities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involved: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Testing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like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black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box </a:t>
            </a:r>
            <a:r>
              <a:rPr sz="1800" b="1" dirty="0">
                <a:latin typeface="Calibri"/>
                <a:cs typeface="Calibri"/>
              </a:rPr>
              <a:t>testing,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white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box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testing,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gray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>
                <a:latin typeface="Calibri"/>
                <a:cs typeface="Calibri"/>
              </a:rPr>
              <a:t>box</a:t>
            </a:r>
            <a:r>
              <a:rPr sz="1800" b="1" spc="-25">
                <a:latin typeface="Calibri"/>
                <a:cs typeface="Calibri"/>
              </a:rPr>
              <a:t> </a:t>
            </a:r>
            <a:r>
              <a:rPr sz="1800" b="1" spc="-10" smtClean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Carried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testing</a:t>
            </a:r>
            <a:r>
              <a:rPr sz="1800" b="1" spc="-20" dirty="0">
                <a:latin typeface="Calibri"/>
                <a:cs typeface="Calibri"/>
              </a:rPr>
              <a:t> team</a:t>
            </a:r>
            <a:endParaRPr sz="1800">
              <a:latin typeface="Calibri"/>
              <a:cs typeface="Calibri"/>
            </a:endParaRPr>
          </a:p>
          <a:p>
            <a:pPr marL="12700" marR="958850">
              <a:lnSpc>
                <a:spcPct val="123800"/>
              </a:lnSpc>
              <a:spcBef>
                <a:spcPts val="1825"/>
              </a:spcBef>
            </a:pPr>
            <a:r>
              <a:rPr sz="1800" b="1" dirty="0">
                <a:latin typeface="Calibri"/>
                <a:cs typeface="Calibri"/>
              </a:rPr>
              <a:t>Execution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code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>
                <a:latin typeface="Calibri"/>
                <a:cs typeface="Calibri"/>
              </a:rPr>
              <a:t>under </a:t>
            </a:r>
            <a:r>
              <a:rPr sz="1800" b="1" spc="-10" smtClean="0">
                <a:latin typeface="Calibri"/>
                <a:cs typeface="Calibri"/>
              </a:rPr>
              <a:t>Validation</a:t>
            </a:r>
            <a:endParaRPr sz="1800">
              <a:latin typeface="Calibri"/>
              <a:cs typeface="Calibri"/>
            </a:endParaRPr>
          </a:p>
          <a:p>
            <a:pPr marL="12700" marR="887094">
              <a:lnSpc>
                <a:spcPct val="128499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Describes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whether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software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is </a:t>
            </a:r>
            <a:r>
              <a:rPr sz="1800" b="1" dirty="0">
                <a:latin typeface="Calibri"/>
                <a:cs typeface="Calibri"/>
              </a:rPr>
              <a:t>accepted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866" y="1697673"/>
            <a:ext cx="4095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85" dirty="0"/>
              <a:t> </a:t>
            </a:r>
            <a:r>
              <a:rPr dirty="0"/>
              <a:t>Testing</a:t>
            </a:r>
            <a:r>
              <a:rPr spc="-85" dirty="0"/>
              <a:t> </a:t>
            </a:r>
            <a:r>
              <a:rPr spc="-10" dirty="0"/>
              <a:t>Strategy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793" y="2582041"/>
            <a:ext cx="9020810" cy="4060190"/>
            <a:chOff x="123793" y="2582041"/>
            <a:chExt cx="9020810" cy="4060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843" y="2591566"/>
              <a:ext cx="0" cy="1490345"/>
            </a:xfrm>
            <a:custGeom>
              <a:avLst/>
              <a:gdLst/>
              <a:ahLst/>
              <a:cxnLst/>
              <a:rect l="l" t="t" r="r" b="b"/>
              <a:pathLst>
                <a:path h="1490345">
                  <a:moveTo>
                    <a:pt x="0" y="0"/>
                  </a:moveTo>
                  <a:lnTo>
                    <a:pt x="0" y="1489899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318" y="2601091"/>
              <a:ext cx="2710815" cy="0"/>
            </a:xfrm>
            <a:custGeom>
              <a:avLst/>
              <a:gdLst/>
              <a:ahLst/>
              <a:cxnLst/>
              <a:rect l="l" t="t" r="r" b="b"/>
              <a:pathLst>
                <a:path w="2710815">
                  <a:moveTo>
                    <a:pt x="0" y="0"/>
                  </a:moveTo>
                  <a:lnTo>
                    <a:pt x="2710424" y="0"/>
                  </a:lnTo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318" y="4062415"/>
              <a:ext cx="9011285" cy="19050"/>
            </a:xfrm>
            <a:custGeom>
              <a:avLst/>
              <a:gdLst/>
              <a:ahLst/>
              <a:cxnLst/>
              <a:rect l="l" t="t" r="r" b="b"/>
              <a:pathLst>
                <a:path w="9011285" h="19050">
                  <a:moveTo>
                    <a:pt x="0" y="0"/>
                  </a:moveTo>
                  <a:lnTo>
                    <a:pt x="9010680" y="0"/>
                  </a:lnTo>
                  <a:lnTo>
                    <a:pt x="9010680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843" y="2209800"/>
            <a:ext cx="2710815" cy="424815"/>
          </a:xfrm>
          <a:prstGeom prst="rect">
            <a:avLst/>
          </a:prstGeom>
          <a:solidFill>
            <a:srgbClr val="F1F1F1"/>
          </a:solidFill>
          <a:ln w="19049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395"/>
              </a:lnSpc>
            </a:pP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3269" y="2601090"/>
            <a:ext cx="6290945" cy="1471295"/>
          </a:xfrm>
          <a:prstGeom prst="rect">
            <a:avLst/>
          </a:prstGeom>
          <a:ln w="19049">
            <a:solidFill>
              <a:srgbClr val="D9D9D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454025" marR="964565" indent="-317500">
              <a:lnSpc>
                <a:spcPts val="2400"/>
              </a:lnSpc>
              <a:spcBef>
                <a:spcPts val="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concentrate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each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38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as </a:t>
            </a:r>
            <a:r>
              <a:rPr sz="2000" b="1" spc="-10" dirty="0">
                <a:latin typeface="Calibri"/>
                <a:cs typeface="Calibri"/>
              </a:rPr>
              <a:t>implemented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source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  <a:p>
            <a:pPr marL="454025" marR="607060" indent="-317500">
              <a:lnSpc>
                <a:spcPts val="2400"/>
              </a:lnSpc>
              <a:buFont typeface="Arial"/>
              <a:buChar char="•"/>
              <a:tabLst>
                <a:tab pos="454025" algn="l"/>
                <a:tab pos="913765" algn="l"/>
                <a:tab pos="2285365" algn="l"/>
                <a:tab pos="3199765" algn="l"/>
                <a:tab pos="4571365" algn="l"/>
              </a:tabLst>
            </a:pPr>
            <a:r>
              <a:rPr sz="2000" b="1" spc="-25" dirty="0">
                <a:latin typeface="Calibri"/>
                <a:cs typeface="Calibri"/>
              </a:rPr>
              <a:t>It</a:t>
            </a:r>
            <a:r>
              <a:rPr sz="2000" b="1" dirty="0">
                <a:latin typeface="Calibri"/>
                <a:cs typeface="Calibri"/>
              </a:rPr>
              <a:t>	focuses</a:t>
            </a:r>
            <a:r>
              <a:rPr sz="2000" b="1" spc="4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on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0" dirty="0">
                <a:latin typeface="Calibri"/>
                <a:cs typeface="Calibri"/>
              </a:rPr>
              <a:t>each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individual, </a:t>
            </a:r>
            <a:r>
              <a:rPr sz="2000" b="1" dirty="0">
                <a:latin typeface="Calibri"/>
                <a:cs typeface="Calibri"/>
              </a:rPr>
              <a:t>ensuring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properly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unit.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3318" y="4807406"/>
            <a:ext cx="9020810" cy="1631950"/>
            <a:chOff x="133318" y="4807406"/>
            <a:chExt cx="9020810" cy="1631950"/>
          </a:xfrm>
        </p:grpSpPr>
        <p:sp>
          <p:nvSpPr>
            <p:cNvPr id="11" name="object 11"/>
            <p:cNvSpPr/>
            <p:nvPr/>
          </p:nvSpPr>
          <p:spPr>
            <a:xfrm>
              <a:off x="142843" y="4807407"/>
              <a:ext cx="0" cy="1631950"/>
            </a:xfrm>
            <a:custGeom>
              <a:avLst/>
              <a:gdLst/>
              <a:ahLst/>
              <a:cxnLst/>
              <a:rect l="l" t="t" r="r" b="b"/>
              <a:pathLst>
                <a:path h="1631950">
                  <a:moveTo>
                    <a:pt x="0" y="0"/>
                  </a:moveTo>
                  <a:lnTo>
                    <a:pt x="0" y="1631499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9569" y="4807407"/>
              <a:ext cx="0" cy="1631950"/>
            </a:xfrm>
            <a:custGeom>
              <a:avLst/>
              <a:gdLst/>
              <a:ahLst/>
              <a:cxnLst/>
              <a:rect l="l" t="t" r="r" b="b"/>
              <a:pathLst>
                <a:path h="1631950">
                  <a:moveTo>
                    <a:pt x="0" y="0"/>
                  </a:moveTo>
                  <a:lnTo>
                    <a:pt x="0" y="1631499"/>
                  </a:lnTo>
                </a:path>
              </a:pathLst>
            </a:custGeom>
            <a:ln w="2857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3993" y="4807407"/>
              <a:ext cx="0" cy="1631950"/>
            </a:xfrm>
            <a:custGeom>
              <a:avLst/>
              <a:gdLst/>
              <a:ahLst/>
              <a:cxnLst/>
              <a:rect l="l" t="t" r="r" b="b"/>
              <a:pathLst>
                <a:path h="1631950">
                  <a:moveTo>
                    <a:pt x="0" y="0"/>
                  </a:moveTo>
                  <a:lnTo>
                    <a:pt x="0" y="1631499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318" y="4816932"/>
              <a:ext cx="2712085" cy="0"/>
            </a:xfrm>
            <a:custGeom>
              <a:avLst/>
              <a:gdLst/>
              <a:ahLst/>
              <a:cxnLst/>
              <a:rect l="l" t="t" r="r" b="b"/>
              <a:pathLst>
                <a:path w="2712085">
                  <a:moveTo>
                    <a:pt x="0" y="0"/>
                  </a:moveTo>
                  <a:lnTo>
                    <a:pt x="2711974" y="0"/>
                  </a:lnTo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311" y="4807407"/>
              <a:ext cx="9011285" cy="1631950"/>
            </a:xfrm>
            <a:custGeom>
              <a:avLst/>
              <a:gdLst/>
              <a:ahLst/>
              <a:cxnLst/>
              <a:rect l="l" t="t" r="r" b="b"/>
              <a:pathLst>
                <a:path w="9011285" h="1631950">
                  <a:moveTo>
                    <a:pt x="9010688" y="1612455"/>
                  </a:moveTo>
                  <a:lnTo>
                    <a:pt x="0" y="1612455"/>
                  </a:lnTo>
                  <a:lnTo>
                    <a:pt x="0" y="1631505"/>
                  </a:lnTo>
                  <a:lnTo>
                    <a:pt x="9010688" y="1631505"/>
                  </a:lnTo>
                  <a:lnTo>
                    <a:pt x="9010688" y="1612455"/>
                  </a:lnTo>
                  <a:close/>
                </a:path>
                <a:path w="9011285" h="1631950">
                  <a:moveTo>
                    <a:pt x="9010688" y="0"/>
                  </a:moveTo>
                  <a:lnTo>
                    <a:pt x="2711970" y="0"/>
                  </a:lnTo>
                  <a:lnTo>
                    <a:pt x="2711970" y="19050"/>
                  </a:lnTo>
                  <a:lnTo>
                    <a:pt x="9010688" y="19050"/>
                  </a:lnTo>
                  <a:lnTo>
                    <a:pt x="90106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2843" y="4429131"/>
            <a:ext cx="2717165" cy="387985"/>
          </a:xfrm>
          <a:prstGeom prst="rect">
            <a:avLst/>
          </a:prstGeom>
          <a:solidFill>
            <a:srgbClr val="F1F1F1"/>
          </a:solidFill>
          <a:ln w="19049">
            <a:solidFill>
              <a:srgbClr val="BEBEB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2395"/>
              </a:lnSpc>
            </a:pPr>
            <a:r>
              <a:rPr sz="2000" b="1" spc="-10" dirty="0">
                <a:latin typeface="Calibri"/>
                <a:cs typeface="Calibri"/>
              </a:rPr>
              <a:t>Integration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6738" y="4803597"/>
            <a:ext cx="56159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168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  <a:tab pos="776605" algn="l"/>
                <a:tab pos="1691005" algn="l"/>
                <a:tab pos="2148205" algn="l"/>
                <a:tab pos="2605405" algn="l"/>
                <a:tab pos="3519804" algn="l"/>
              </a:tabLst>
            </a:pPr>
            <a:r>
              <a:rPr sz="2000" b="1" spc="-25" dirty="0">
                <a:latin typeface="Calibri"/>
                <a:cs typeface="Calibri"/>
              </a:rPr>
              <a:t>It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0" dirty="0">
                <a:latin typeface="Calibri"/>
                <a:cs typeface="Calibri"/>
              </a:rPr>
              <a:t>focus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is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35" dirty="0">
                <a:latin typeface="Calibri"/>
                <a:cs typeface="Calibri"/>
              </a:rPr>
              <a:t>on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design</a:t>
            </a:r>
            <a:r>
              <a:rPr sz="2000" b="1" dirty="0">
                <a:latin typeface="Calibri"/>
                <a:cs typeface="Calibri"/>
              </a:rPr>
              <a:t>	and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construction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16865" indent="-316865">
              <a:lnSpc>
                <a:spcPct val="100000"/>
              </a:lnSpc>
              <a:tabLst>
                <a:tab pos="316865" algn="l"/>
              </a:tabLst>
            </a:pPr>
            <a:r>
              <a:rPr lang="en-US" sz="2000" b="1" spc="-10" dirty="0" smtClean="0">
                <a:latin typeface="Calibri"/>
                <a:cs typeface="Calibri"/>
              </a:rPr>
              <a:t>       </a:t>
            </a:r>
            <a:r>
              <a:rPr sz="2000" b="1" spc="-10" smtClean="0">
                <a:latin typeface="Calibri"/>
                <a:cs typeface="Calibri"/>
              </a:rPr>
              <a:t>software</a:t>
            </a:r>
            <a:r>
              <a:rPr sz="2000" b="1" spc="-35" smtClean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  <a:p>
            <a:pPr marL="316865" marR="5080" indent="-3175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Integration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38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interface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between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units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3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modules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489" y="1510334"/>
            <a:ext cx="5466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70" dirty="0"/>
              <a:t> </a:t>
            </a:r>
            <a:r>
              <a:rPr dirty="0"/>
              <a:t>Testing</a:t>
            </a:r>
            <a:r>
              <a:rPr spc="-70" dirty="0"/>
              <a:t> </a:t>
            </a:r>
            <a:r>
              <a:rPr dirty="0"/>
              <a:t>Strategy</a:t>
            </a:r>
            <a:r>
              <a:rPr spc="-70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793" y="2052628"/>
            <a:ext cx="9030335" cy="4589780"/>
            <a:chOff x="123793" y="2052628"/>
            <a:chExt cx="9030335" cy="4589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843" y="2071678"/>
              <a:ext cx="2710815" cy="424815"/>
            </a:xfrm>
            <a:custGeom>
              <a:avLst/>
              <a:gdLst/>
              <a:ahLst/>
              <a:cxnLst/>
              <a:rect l="l" t="t" r="r" b="b"/>
              <a:pathLst>
                <a:path w="2710815" h="424814">
                  <a:moveTo>
                    <a:pt x="2710424" y="424599"/>
                  </a:moveTo>
                  <a:lnTo>
                    <a:pt x="0" y="424599"/>
                  </a:lnTo>
                  <a:lnTo>
                    <a:pt x="0" y="0"/>
                  </a:lnTo>
                  <a:lnTo>
                    <a:pt x="2710424" y="0"/>
                  </a:lnTo>
                  <a:lnTo>
                    <a:pt x="2710424" y="4245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843" y="2062153"/>
              <a:ext cx="0" cy="424815"/>
            </a:xfrm>
            <a:custGeom>
              <a:avLst/>
              <a:gdLst/>
              <a:ahLst/>
              <a:cxnLst/>
              <a:rect l="l" t="t" r="r" b="b"/>
              <a:pathLst>
                <a:path h="424814">
                  <a:moveTo>
                    <a:pt x="0" y="0"/>
                  </a:moveTo>
                  <a:lnTo>
                    <a:pt x="0" y="424599"/>
                  </a:lnTo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843" y="2486753"/>
              <a:ext cx="0" cy="1962150"/>
            </a:xfrm>
            <a:custGeom>
              <a:avLst/>
              <a:gdLst/>
              <a:ahLst/>
              <a:cxnLst/>
              <a:rect l="l" t="t" r="r" b="b"/>
              <a:pathLst>
                <a:path h="1962150">
                  <a:moveTo>
                    <a:pt x="0" y="0"/>
                  </a:moveTo>
                  <a:lnTo>
                    <a:pt x="0" y="1961524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3269" y="2062153"/>
              <a:ext cx="0" cy="424815"/>
            </a:xfrm>
            <a:custGeom>
              <a:avLst/>
              <a:gdLst/>
              <a:ahLst/>
              <a:cxnLst/>
              <a:rect l="l" t="t" r="r" b="b"/>
              <a:pathLst>
                <a:path h="424814">
                  <a:moveTo>
                    <a:pt x="0" y="0"/>
                  </a:moveTo>
                  <a:lnTo>
                    <a:pt x="0" y="424599"/>
                  </a:lnTo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3269" y="2486753"/>
              <a:ext cx="6290945" cy="1962150"/>
            </a:xfrm>
            <a:custGeom>
              <a:avLst/>
              <a:gdLst/>
              <a:ahLst/>
              <a:cxnLst/>
              <a:rect l="l" t="t" r="r" b="b"/>
              <a:pathLst>
                <a:path w="6290945" h="1962150">
                  <a:moveTo>
                    <a:pt x="0" y="0"/>
                  </a:moveTo>
                  <a:lnTo>
                    <a:pt x="0" y="1961524"/>
                  </a:lnTo>
                </a:path>
                <a:path w="6290945" h="1962150">
                  <a:moveTo>
                    <a:pt x="6290724" y="0"/>
                  </a:moveTo>
                  <a:lnTo>
                    <a:pt x="6290724" y="1961524"/>
                  </a:lnTo>
                </a:path>
              </a:pathLst>
            </a:custGeom>
            <a:ln w="1904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3318" y="2071678"/>
              <a:ext cx="2729865" cy="424815"/>
            </a:xfrm>
            <a:custGeom>
              <a:avLst/>
              <a:gdLst/>
              <a:ahLst/>
              <a:cxnLst/>
              <a:rect l="l" t="t" r="r" b="b"/>
              <a:pathLst>
                <a:path w="2729865" h="424814">
                  <a:moveTo>
                    <a:pt x="0" y="0"/>
                  </a:moveTo>
                  <a:lnTo>
                    <a:pt x="2729474" y="0"/>
                  </a:lnTo>
                </a:path>
                <a:path w="2729865" h="424814">
                  <a:moveTo>
                    <a:pt x="0" y="424599"/>
                  </a:moveTo>
                  <a:lnTo>
                    <a:pt x="2710424" y="424599"/>
                  </a:lnTo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311" y="2486761"/>
              <a:ext cx="9011285" cy="1962150"/>
            </a:xfrm>
            <a:custGeom>
              <a:avLst/>
              <a:gdLst/>
              <a:ahLst/>
              <a:cxnLst/>
              <a:rect l="l" t="t" r="r" b="b"/>
              <a:pathLst>
                <a:path w="9011285" h="1962150">
                  <a:moveTo>
                    <a:pt x="9525" y="1942477"/>
                  </a:moveTo>
                  <a:lnTo>
                    <a:pt x="0" y="1942477"/>
                  </a:lnTo>
                  <a:lnTo>
                    <a:pt x="0" y="1961527"/>
                  </a:lnTo>
                  <a:lnTo>
                    <a:pt x="9525" y="1961527"/>
                  </a:lnTo>
                  <a:lnTo>
                    <a:pt x="9525" y="1942477"/>
                  </a:lnTo>
                  <a:close/>
                </a:path>
                <a:path w="9011285" h="1962150">
                  <a:moveTo>
                    <a:pt x="9010675" y="1942477"/>
                  </a:moveTo>
                  <a:lnTo>
                    <a:pt x="2726245" y="1942477"/>
                  </a:lnTo>
                  <a:lnTo>
                    <a:pt x="2726245" y="1961527"/>
                  </a:lnTo>
                  <a:lnTo>
                    <a:pt x="9010675" y="1961527"/>
                  </a:lnTo>
                  <a:lnTo>
                    <a:pt x="9010675" y="1942477"/>
                  </a:lnTo>
                  <a:close/>
                </a:path>
                <a:path w="9011285" h="1962150">
                  <a:moveTo>
                    <a:pt x="9010688" y="0"/>
                  </a:moveTo>
                  <a:lnTo>
                    <a:pt x="2710421" y="0"/>
                  </a:lnTo>
                  <a:lnTo>
                    <a:pt x="2710421" y="19050"/>
                  </a:lnTo>
                  <a:lnTo>
                    <a:pt x="9010688" y="19050"/>
                  </a:lnTo>
                  <a:lnTo>
                    <a:pt x="90106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2854" y="2058342"/>
            <a:ext cx="1928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Validation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9009" y="2482943"/>
            <a:ext cx="1879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29565" algn="l"/>
                <a:tab pos="1702435" algn="l"/>
              </a:tabLst>
            </a:pP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6569" y="2482943"/>
            <a:ext cx="2155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b="1" spc="-10" dirty="0">
                <a:latin typeface="Calibri"/>
                <a:cs typeface="Calibri"/>
              </a:rPr>
              <a:t>validated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against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2569" y="2482943"/>
            <a:ext cx="1454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6499" y="2795363"/>
            <a:ext cx="4898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established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part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modeling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9009" y="3117943"/>
            <a:ext cx="6130290" cy="8191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16865" marR="5080" indent="-316865" algn="r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16865" algn="l"/>
                <a:tab pos="785495" algn="l"/>
                <a:tab pos="1528445" algn="l"/>
                <a:tab pos="2890520" algn="l"/>
                <a:tab pos="3640454" algn="l"/>
                <a:tab pos="4891405" algn="l"/>
                <a:tab pos="5854700" algn="l"/>
              </a:tabLst>
            </a:pPr>
            <a:r>
              <a:rPr sz="2000" b="1" spc="-25" dirty="0">
                <a:latin typeface="Calibri"/>
                <a:cs typeface="Calibri"/>
              </a:rPr>
              <a:t>It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0" dirty="0">
                <a:latin typeface="Calibri"/>
                <a:cs typeface="Calibri"/>
              </a:rPr>
              <a:t>give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assurance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0" dirty="0">
                <a:latin typeface="Calibri"/>
                <a:cs typeface="Calibri"/>
              </a:rPr>
              <a:t>that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meets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all</a:t>
            </a:r>
            <a:endParaRPr sz="20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725"/>
              </a:spcBef>
            </a:pPr>
            <a:r>
              <a:rPr sz="2000" b="1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6499" y="3511643"/>
            <a:ext cx="487362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95"/>
              </a:spcBef>
              <a:tabLst>
                <a:tab pos="2064385" algn="l"/>
                <a:tab pos="3738245" algn="l"/>
              </a:tabLst>
            </a:pPr>
            <a:r>
              <a:rPr sz="2000" b="1" spc="-10" dirty="0">
                <a:latin typeface="Calibri"/>
                <a:cs typeface="Calibri"/>
              </a:rPr>
              <a:t>informational,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functional,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behavioral performance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3318" y="4205292"/>
            <a:ext cx="9011285" cy="2653030"/>
            <a:chOff x="133318" y="4205292"/>
            <a:chExt cx="9011285" cy="2653030"/>
          </a:xfrm>
        </p:grpSpPr>
        <p:sp>
          <p:nvSpPr>
            <p:cNvPr id="20" name="object 20"/>
            <p:cNvSpPr/>
            <p:nvPr/>
          </p:nvSpPr>
          <p:spPr>
            <a:xfrm>
              <a:off x="142843" y="4214817"/>
              <a:ext cx="2717165" cy="387985"/>
            </a:xfrm>
            <a:custGeom>
              <a:avLst/>
              <a:gdLst/>
              <a:ahLst/>
              <a:cxnLst/>
              <a:rect l="l" t="t" r="r" b="b"/>
              <a:pathLst>
                <a:path w="2717165" h="387985">
                  <a:moveTo>
                    <a:pt x="2716724" y="387799"/>
                  </a:moveTo>
                  <a:lnTo>
                    <a:pt x="0" y="387799"/>
                  </a:lnTo>
                  <a:lnTo>
                    <a:pt x="0" y="0"/>
                  </a:lnTo>
                  <a:lnTo>
                    <a:pt x="2716724" y="0"/>
                  </a:lnTo>
                  <a:lnTo>
                    <a:pt x="2716724" y="387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843" y="4205292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799"/>
                  </a:lnTo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318" y="4593092"/>
              <a:ext cx="19050" cy="2265045"/>
            </a:xfrm>
            <a:custGeom>
              <a:avLst/>
              <a:gdLst/>
              <a:ahLst/>
              <a:cxnLst/>
              <a:rect l="l" t="t" r="r" b="b"/>
              <a:pathLst>
                <a:path w="19050" h="2265045">
                  <a:moveTo>
                    <a:pt x="0" y="0"/>
                  </a:moveTo>
                  <a:lnTo>
                    <a:pt x="19049" y="0"/>
                  </a:lnTo>
                  <a:lnTo>
                    <a:pt x="19049" y="2264906"/>
                  </a:lnTo>
                  <a:lnTo>
                    <a:pt x="0" y="2264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9569" y="4205292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799"/>
                  </a:lnTo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5270" y="4593094"/>
              <a:ext cx="6299200" cy="2265045"/>
            </a:xfrm>
            <a:custGeom>
              <a:avLst/>
              <a:gdLst/>
              <a:ahLst/>
              <a:cxnLst/>
              <a:rect l="l" t="t" r="r" b="b"/>
              <a:pathLst>
                <a:path w="6299200" h="2265045">
                  <a:moveTo>
                    <a:pt x="28575" y="0"/>
                  </a:moveTo>
                  <a:lnTo>
                    <a:pt x="0" y="0"/>
                  </a:lnTo>
                  <a:lnTo>
                    <a:pt x="0" y="2264905"/>
                  </a:lnTo>
                  <a:lnTo>
                    <a:pt x="28575" y="2264905"/>
                  </a:lnTo>
                  <a:lnTo>
                    <a:pt x="28575" y="0"/>
                  </a:lnTo>
                  <a:close/>
                </a:path>
                <a:path w="6299200" h="2265045">
                  <a:moveTo>
                    <a:pt x="6298730" y="0"/>
                  </a:moveTo>
                  <a:lnTo>
                    <a:pt x="6289192" y="0"/>
                  </a:lnTo>
                  <a:lnTo>
                    <a:pt x="6289192" y="2264905"/>
                  </a:lnTo>
                  <a:lnTo>
                    <a:pt x="6298730" y="2264905"/>
                  </a:lnTo>
                  <a:lnTo>
                    <a:pt x="629873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318" y="4214817"/>
              <a:ext cx="2736215" cy="387985"/>
            </a:xfrm>
            <a:custGeom>
              <a:avLst/>
              <a:gdLst/>
              <a:ahLst/>
              <a:cxnLst/>
              <a:rect l="l" t="t" r="r" b="b"/>
              <a:pathLst>
                <a:path w="2736215" h="387985">
                  <a:moveTo>
                    <a:pt x="0" y="0"/>
                  </a:moveTo>
                  <a:lnTo>
                    <a:pt x="2735774" y="0"/>
                  </a:lnTo>
                </a:path>
                <a:path w="2736215" h="387985">
                  <a:moveTo>
                    <a:pt x="0" y="387799"/>
                  </a:moveTo>
                  <a:lnTo>
                    <a:pt x="2711974" y="387799"/>
                  </a:lnTo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5293" y="4593092"/>
              <a:ext cx="6299200" cy="19050"/>
            </a:xfrm>
            <a:custGeom>
              <a:avLst/>
              <a:gdLst/>
              <a:ahLst/>
              <a:cxnLst/>
              <a:rect l="l" t="t" r="r" b="b"/>
              <a:pathLst>
                <a:path w="6299200" h="19050">
                  <a:moveTo>
                    <a:pt x="0" y="0"/>
                  </a:moveTo>
                  <a:lnTo>
                    <a:pt x="6298705" y="0"/>
                  </a:lnTo>
                  <a:lnTo>
                    <a:pt x="6298705" y="19049"/>
                  </a:lnTo>
                  <a:lnTo>
                    <a:pt x="0" y="1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9203" y="4201483"/>
            <a:ext cx="1608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04468" y="4589283"/>
            <a:ext cx="2373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elements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91175" y="5529083"/>
            <a:ext cx="282194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635">
              <a:lnSpc>
                <a:spcPct val="130200"/>
              </a:lnSpc>
              <a:spcBef>
                <a:spcPts val="100"/>
              </a:spcBef>
              <a:tabLst>
                <a:tab pos="702945" algn="l"/>
                <a:tab pos="1126490" algn="l"/>
                <a:tab pos="2332990" algn="l"/>
              </a:tabLst>
            </a:pPr>
            <a:r>
              <a:rPr sz="2000" b="1" spc="-20" dirty="0">
                <a:latin typeface="Calibri"/>
                <a:cs typeface="Calibri"/>
              </a:rPr>
              <a:t>must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be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combined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0" dirty="0">
                <a:latin typeface="Calibri"/>
                <a:cs typeface="Calibri"/>
              </a:rPr>
              <a:t>with e.g.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06794" y="6018033"/>
            <a:ext cx="2105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1115" algn="l"/>
              </a:tabLst>
            </a:pPr>
            <a:r>
              <a:rPr sz="2000" b="1" spc="-10" dirty="0">
                <a:latin typeface="Calibri"/>
                <a:cs typeface="Calibri"/>
              </a:rPr>
              <a:t>hardware,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people,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4674" y="4589283"/>
            <a:ext cx="320929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1470" algn="l"/>
                <a:tab pos="216027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dirty="0">
                <a:latin typeface="Calibri"/>
                <a:cs typeface="Calibri"/>
              </a:rPr>
              <a:t>	and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other 	</a:t>
            </a:r>
            <a:r>
              <a:rPr sz="2000" b="1" spc="-25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tested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whole</a:t>
            </a:r>
            <a:endParaRPr sz="2000">
              <a:latin typeface="Calibri"/>
              <a:cs typeface="Calibri"/>
            </a:endParaRPr>
          </a:p>
          <a:p>
            <a:pPr marL="329565" marR="41275" indent="-317500">
              <a:lnSpc>
                <a:spcPct val="130700"/>
              </a:lnSpc>
              <a:spcBef>
                <a:spcPts val="120"/>
              </a:spcBef>
              <a:buFont typeface="Arial"/>
              <a:buChar char="•"/>
              <a:tabLst>
                <a:tab pos="329565" algn="l"/>
                <a:tab pos="1112520" algn="l"/>
                <a:tab pos="1445895" algn="l"/>
                <a:tab pos="2061210" algn="l"/>
                <a:tab pos="2112010" algn="l"/>
              </a:tabLst>
            </a:pP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0" dirty="0">
                <a:latin typeface="Calibri"/>
                <a:cs typeface="Calibri"/>
              </a:rPr>
              <a:t>once</a:t>
            </a:r>
            <a:r>
              <a:rPr sz="2000" b="1" dirty="0">
                <a:latin typeface="Calibri"/>
                <a:cs typeface="Calibri"/>
              </a:rPr>
              <a:t>		</a:t>
            </a:r>
            <a:r>
              <a:rPr sz="2000" b="1" spc="-10" dirty="0">
                <a:latin typeface="Calibri"/>
                <a:cs typeface="Calibri"/>
              </a:rPr>
              <a:t>validated, other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system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elements database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etc…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151" rIns="0" bIns="0" rtlCol="0">
            <a:spAutoFit/>
          </a:bodyPr>
          <a:lstStyle/>
          <a:p>
            <a:pPr marL="3617595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75" dirty="0"/>
              <a:t> </a:t>
            </a:r>
            <a:r>
              <a:rPr spc="-1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182431"/>
            <a:ext cx="7651115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00"/>
              </a:spcBef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smallest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part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testable.</a:t>
            </a:r>
            <a:endParaRPr sz="2000">
              <a:latin typeface="Calibri"/>
              <a:cs typeface="Calibri"/>
            </a:endParaRPr>
          </a:p>
          <a:p>
            <a:pPr marL="12700" marR="39497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include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files,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classes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3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methods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tested </a:t>
            </a:r>
            <a:r>
              <a:rPr sz="2000" b="1" dirty="0">
                <a:latin typeface="Calibri"/>
                <a:cs typeface="Calibri"/>
              </a:rPr>
              <a:t>individually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correctness.</a:t>
            </a:r>
            <a:endParaRPr sz="2000">
              <a:latin typeface="Calibri"/>
              <a:cs typeface="Calibri"/>
            </a:endParaRPr>
          </a:p>
          <a:p>
            <a:pPr marL="12700" marR="5080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validates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small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building</a:t>
            </a:r>
            <a:r>
              <a:rPr sz="2000" b="1" spc="3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block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complex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before </a:t>
            </a: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integrated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large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3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whole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12700" marR="879475" indent="182880">
              <a:lnSpc>
                <a:spcPct val="150000"/>
              </a:lnSpc>
              <a:buChar char="•"/>
              <a:tabLst>
                <a:tab pos="195580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focuses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internal</a:t>
            </a:r>
            <a:r>
              <a:rPr sz="2000" b="1" spc="3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processing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data </a:t>
            </a:r>
            <a:r>
              <a:rPr sz="2000" b="1" dirty="0">
                <a:latin typeface="Calibri"/>
                <a:cs typeface="Calibri"/>
              </a:rPr>
              <a:t>structures</a:t>
            </a:r>
            <a:r>
              <a:rPr sz="2000" b="1" spc="3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boundaries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151" rIns="0" bIns="0" rtlCol="0">
            <a:spAutoFit/>
          </a:bodyPr>
          <a:lstStyle/>
          <a:p>
            <a:pPr marL="293116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100" dirty="0"/>
              <a:t> </a:t>
            </a:r>
            <a:r>
              <a:rPr dirty="0"/>
              <a:t>Testing</a:t>
            </a:r>
            <a:r>
              <a:rPr spc="-10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04730" y="2334831"/>
            <a:ext cx="4483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Calibri"/>
                <a:cs typeface="Calibri"/>
              </a:rPr>
              <a:t>into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518" y="2230056"/>
            <a:ext cx="722185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080" indent="-318770">
              <a:lnSpc>
                <a:spcPct val="134400"/>
              </a:lnSpc>
              <a:spcBef>
                <a:spcPts val="1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tested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ensure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information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properly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flows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program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unit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518" y="3131756"/>
            <a:ext cx="7829550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295" marR="6350" indent="-316230" algn="just">
              <a:lnSpc>
                <a:spcPct val="136500"/>
              </a:lnSpc>
              <a:spcBef>
                <a:spcPts val="95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Local</a:t>
            </a:r>
            <a:r>
              <a:rPr sz="2000" b="1" spc="1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1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structures</a:t>
            </a:r>
            <a:r>
              <a:rPr sz="2000" b="1" spc="1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1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examined</a:t>
            </a:r>
            <a:r>
              <a:rPr sz="2000" b="1" spc="1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17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ensure</a:t>
            </a:r>
            <a:r>
              <a:rPr sz="2000" b="1" spc="1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17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170" dirty="0">
                <a:latin typeface="Calibri"/>
                <a:cs typeface="Calibri"/>
              </a:rPr>
              <a:t>  </a:t>
            </a:r>
            <a:r>
              <a:rPr sz="2000" b="1" spc="-10" dirty="0">
                <a:latin typeface="Calibri"/>
                <a:cs typeface="Calibri"/>
              </a:rPr>
              <a:t>stored 	</a:t>
            </a:r>
            <a:r>
              <a:rPr sz="2000" b="1" dirty="0">
                <a:latin typeface="Calibri"/>
                <a:cs typeface="Calibri"/>
              </a:rPr>
              <a:t>temporarily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maintains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integrity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during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  <a:p>
            <a:pPr marL="328295" marR="5080" indent="-316230" algn="just">
              <a:lnSpc>
                <a:spcPct val="134300"/>
              </a:lnSpc>
              <a:spcBef>
                <a:spcPts val="61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independent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paths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through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control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structures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2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exercised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 	</a:t>
            </a:r>
            <a:r>
              <a:rPr sz="2000" b="1" dirty="0">
                <a:latin typeface="Calibri"/>
                <a:cs typeface="Calibri"/>
              </a:rPr>
              <a:t>ensure</a:t>
            </a:r>
            <a:r>
              <a:rPr sz="2000" b="1" spc="3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3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statements</a:t>
            </a:r>
            <a:r>
              <a:rPr sz="2000" b="1" spc="3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3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have</a:t>
            </a:r>
            <a:r>
              <a:rPr sz="2000" b="1" spc="3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been</a:t>
            </a:r>
            <a:r>
              <a:rPr sz="2000" b="1" spc="33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executed</a:t>
            </a:r>
            <a:r>
              <a:rPr sz="2000" b="1" spc="3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least 	</a:t>
            </a:r>
            <a:r>
              <a:rPr sz="2000" b="1" spc="-20" dirty="0">
                <a:latin typeface="Calibri"/>
                <a:cs typeface="Calibri"/>
              </a:rPr>
              <a:t>once</a:t>
            </a:r>
            <a:endParaRPr sz="2000">
              <a:latin typeface="Calibri"/>
              <a:cs typeface="Calibri"/>
            </a:endParaRPr>
          </a:p>
          <a:p>
            <a:pPr marL="328295" marR="5080" indent="-316230" algn="just">
              <a:lnSpc>
                <a:spcPct val="134200"/>
              </a:lnSpc>
              <a:spcBef>
                <a:spcPts val="61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Boundary</a:t>
            </a:r>
            <a:r>
              <a:rPr sz="2000" b="1" spc="1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conditions</a:t>
            </a:r>
            <a:r>
              <a:rPr sz="2000" b="1" spc="1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1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tested</a:t>
            </a:r>
            <a:r>
              <a:rPr sz="2000" b="1" spc="1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1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ensure</a:t>
            </a:r>
            <a:r>
              <a:rPr sz="2000" b="1" spc="1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1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190" dirty="0">
                <a:latin typeface="Calibri"/>
                <a:cs typeface="Calibri"/>
              </a:rPr>
              <a:t>  </a:t>
            </a:r>
            <a:r>
              <a:rPr sz="2000" b="1" spc="-10" dirty="0">
                <a:latin typeface="Calibri"/>
                <a:cs typeface="Calibri"/>
              </a:rPr>
              <a:t>operates 	</a:t>
            </a:r>
            <a:r>
              <a:rPr sz="2000" b="1" dirty="0">
                <a:latin typeface="Calibri"/>
                <a:cs typeface="Calibri"/>
              </a:rPr>
              <a:t>properly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boundaries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established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limit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restricted</a:t>
            </a:r>
            <a:r>
              <a:rPr sz="2000" b="1" spc="3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processing</a:t>
            </a:r>
            <a:endParaRPr sz="2000">
              <a:latin typeface="Calibri"/>
              <a:cs typeface="Calibri"/>
            </a:endParaRPr>
          </a:p>
          <a:p>
            <a:pPr marL="328930" indent="-316230" algn="just">
              <a:lnSpc>
                <a:spcPct val="100000"/>
              </a:lnSpc>
              <a:spcBef>
                <a:spcPts val="1090"/>
              </a:spcBef>
              <a:buFont typeface="Arial Black"/>
              <a:buChar char="▪"/>
              <a:tabLst>
                <a:tab pos="328930" algn="l"/>
              </a:tabLst>
            </a:pP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handling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paths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151" rIns="0" bIns="0" rtlCol="0">
            <a:spAutoFit/>
          </a:bodyPr>
          <a:lstStyle/>
          <a:p>
            <a:pPr marL="293116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100" dirty="0"/>
              <a:t> </a:t>
            </a:r>
            <a:r>
              <a:rPr dirty="0"/>
              <a:t>Testing</a:t>
            </a:r>
            <a:r>
              <a:rPr spc="-10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3518" y="2230056"/>
            <a:ext cx="783272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marR="5080" indent="-316230" algn="just">
              <a:lnSpc>
                <a:spcPct val="134400"/>
              </a:lnSpc>
              <a:spcBef>
                <a:spcPts val="1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spc="-25" dirty="0">
                <a:latin typeface="Calibri"/>
                <a:cs typeface="Calibri"/>
              </a:rPr>
              <a:t>Component-</a:t>
            </a: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(Unit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Testing)</a:t>
            </a:r>
            <a:r>
              <a:rPr sz="2000" b="1" spc="8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done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isolation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from</a:t>
            </a:r>
            <a:r>
              <a:rPr sz="2000" b="1" spc="80" dirty="0">
                <a:latin typeface="Calibri"/>
                <a:cs typeface="Calibri"/>
              </a:rPr>
              <a:t>  </a:t>
            </a:r>
            <a:r>
              <a:rPr sz="2000" b="1" spc="-20" dirty="0">
                <a:latin typeface="Calibri"/>
                <a:cs typeface="Calibri"/>
              </a:rPr>
              <a:t>rest 	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28295" marR="6985" indent="-316230" algn="just">
              <a:lnSpc>
                <a:spcPct val="135400"/>
              </a:lnSpc>
              <a:spcBef>
                <a:spcPts val="675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such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missing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3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replaced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Stubs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Drivers</a:t>
            </a:r>
            <a:r>
              <a:rPr sz="2000" b="1" spc="3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and 	</a:t>
            </a:r>
            <a:r>
              <a:rPr sz="2000" b="1" dirty="0">
                <a:latin typeface="Calibri"/>
                <a:cs typeface="Calibri"/>
              </a:rPr>
              <a:t>simulate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interface</a:t>
            </a:r>
            <a:r>
              <a:rPr sz="2000" b="1" spc="4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between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4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components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simple 	manner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842" y="1581785"/>
            <a:ext cx="3303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100" dirty="0"/>
              <a:t> </a:t>
            </a:r>
            <a:r>
              <a:rPr dirty="0"/>
              <a:t>Testing</a:t>
            </a:r>
            <a:r>
              <a:rPr spc="-10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800" y="2615098"/>
            <a:ext cx="8534400" cy="3633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Let’s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take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understand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better</a:t>
            </a:r>
            <a:r>
              <a:rPr sz="2000" b="1" spc="38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way.</a:t>
            </a:r>
            <a:endParaRPr sz="2000">
              <a:latin typeface="Calibri"/>
              <a:cs typeface="Calibri"/>
            </a:endParaRPr>
          </a:p>
          <a:p>
            <a:pPr marL="330835" marR="16510" indent="-318770">
              <a:lnSpc>
                <a:spcPct val="136500"/>
              </a:lnSpc>
              <a:spcBef>
                <a:spcPts val="650"/>
              </a:spcBef>
              <a:buFont typeface="Arial Black"/>
              <a:buChar char="▪"/>
              <a:tabLst>
                <a:tab pos="330835" algn="l"/>
                <a:tab pos="5987415" algn="l"/>
              </a:tabLst>
            </a:pPr>
            <a:r>
              <a:rPr sz="2000" b="1" dirty="0">
                <a:latin typeface="Calibri"/>
                <a:cs typeface="Calibri"/>
              </a:rPr>
              <a:t>Suppose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there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consisting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three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modules </a:t>
            </a:r>
            <a:r>
              <a:rPr sz="2000" b="1" dirty="0">
                <a:latin typeface="Calibri"/>
                <a:cs typeface="Calibri"/>
              </a:rPr>
              <a:t>say,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A,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  <a:p>
            <a:pPr marL="330835" marR="10795" indent="-318770">
              <a:lnSpc>
                <a:spcPct val="134200"/>
              </a:lnSpc>
              <a:spcBef>
                <a:spcPts val="605"/>
              </a:spcBef>
              <a:buFont typeface="Arial Black"/>
              <a:buChar char="▪"/>
              <a:tabLst>
                <a:tab pos="330835" algn="l"/>
                <a:tab pos="5998210" algn="l"/>
              </a:tabLst>
            </a:pPr>
            <a:r>
              <a:rPr sz="2000" b="1" dirty="0">
                <a:latin typeface="Calibri"/>
                <a:cs typeface="Calibri"/>
              </a:rPr>
              <a:t>Developer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has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such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way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depends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depends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3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50" dirty="0">
                <a:latin typeface="Calibri"/>
                <a:cs typeface="Calibri"/>
              </a:rPr>
              <a:t> B</a:t>
            </a:r>
            <a:endParaRPr sz="2000">
              <a:latin typeface="Calibri"/>
              <a:cs typeface="Calibri"/>
            </a:endParaRPr>
          </a:p>
          <a:p>
            <a:pPr marL="330835" marR="20320" indent="-318770">
              <a:lnSpc>
                <a:spcPct val="134200"/>
              </a:lnSpc>
              <a:spcBef>
                <a:spcPts val="610"/>
              </a:spcBef>
              <a:buFont typeface="Arial Black"/>
              <a:buChar char="▪"/>
              <a:tabLst>
                <a:tab pos="330835" algn="l"/>
                <a:tab pos="555815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developer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has developed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and</a:t>
            </a:r>
            <a:r>
              <a:rPr sz="2000" b="1" dirty="0">
                <a:latin typeface="Calibri"/>
                <a:cs typeface="Calibri"/>
              </a:rPr>
              <a:t>	now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wanted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330835" marR="932815" indent="-318770">
              <a:lnSpc>
                <a:spcPct val="142300"/>
              </a:lnSpc>
              <a:spcBef>
                <a:spcPts val="70"/>
              </a:spcBef>
              <a:buFont typeface="Arial Black"/>
              <a:buChar char="▪"/>
              <a:tabLst>
                <a:tab pos="330835" algn="l"/>
                <a:tab pos="876935" algn="l"/>
                <a:tab pos="2705735" algn="l"/>
                <a:tab pos="4534535" algn="l"/>
                <a:tab pos="5448935" algn="l"/>
              </a:tabLst>
            </a:pPr>
            <a:r>
              <a:rPr sz="2000" b="1" spc="-25" dirty="0">
                <a:latin typeface="Calibri"/>
                <a:cs typeface="Calibri"/>
              </a:rPr>
              <a:t>But</a:t>
            </a:r>
            <a:r>
              <a:rPr sz="2000" b="1" dirty="0">
                <a:latin typeface="Calibri"/>
                <a:cs typeface="Calibri"/>
              </a:rPr>
              <a:t>	the</a:t>
            </a:r>
            <a:r>
              <a:rPr sz="2000" b="1" spc="3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	and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32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	has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not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0" dirty="0">
                <a:latin typeface="Calibri"/>
                <a:cs typeface="Calibri"/>
              </a:rPr>
              <a:t>been </a:t>
            </a:r>
            <a:r>
              <a:rPr sz="2000" b="1" spc="-10" dirty="0">
                <a:latin typeface="Calibri"/>
                <a:cs typeface="Calibri"/>
              </a:rPr>
              <a:t>developed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yet.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1795"/>
              </a:spcBef>
              <a:buFont typeface="Arial Black"/>
              <a:buChar char="▪"/>
              <a:tabLst>
                <a:tab pos="330835" algn="l"/>
                <a:tab pos="5685790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completely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we</a:t>
            </a:r>
            <a:r>
              <a:rPr sz="2000" b="1" dirty="0">
                <a:latin typeface="Calibri"/>
                <a:cs typeface="Calibri"/>
              </a:rPr>
              <a:t>	can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replace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50" dirty="0"/>
              <a:t> </a:t>
            </a:r>
            <a:r>
              <a:rPr spc="-10" dirty="0"/>
              <a:t>Principles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Guidelines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337" y="2840602"/>
            <a:ext cx="8808085" cy="3801745"/>
            <a:chOff x="120337" y="2840602"/>
            <a:chExt cx="8808085" cy="38017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499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37" y="2840602"/>
              <a:ext cx="8782705" cy="33096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00" y="2865364"/>
              <a:ext cx="8693179" cy="32201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100" y="2865364"/>
              <a:ext cx="8693785" cy="3220720"/>
            </a:xfrm>
            <a:custGeom>
              <a:avLst/>
              <a:gdLst/>
              <a:ahLst/>
              <a:cxnLst/>
              <a:rect l="l" t="t" r="r" b="b"/>
              <a:pathLst>
                <a:path w="8693785" h="3220720">
                  <a:moveTo>
                    <a:pt x="0" y="0"/>
                  </a:moveTo>
                  <a:lnTo>
                    <a:pt x="8693179" y="0"/>
                  </a:lnTo>
                  <a:lnTo>
                    <a:pt x="8693179" y="3220111"/>
                  </a:lnTo>
                  <a:lnTo>
                    <a:pt x="0" y="322011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03" y="2843393"/>
            <a:ext cx="8331834" cy="315912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74650" indent="-361950">
              <a:lnSpc>
                <a:spcPct val="100000"/>
              </a:lnSpc>
              <a:spcBef>
                <a:spcPts val="234"/>
              </a:spcBef>
              <a:buAutoNum type="arabicPeriod"/>
              <a:tabLst>
                <a:tab pos="374650" algn="l"/>
              </a:tabLst>
            </a:pPr>
            <a:r>
              <a:rPr sz="2200" b="1" dirty="0">
                <a:latin typeface="Calibri"/>
                <a:cs typeface="Calibri"/>
              </a:rPr>
              <a:t>Select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data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structures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that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will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meet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need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design.</a:t>
            </a:r>
            <a:endParaRPr sz="22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74650" algn="l"/>
              </a:tabLst>
            </a:pPr>
            <a:r>
              <a:rPr sz="2200" b="1" dirty="0">
                <a:latin typeface="Calibri"/>
                <a:cs typeface="Calibri"/>
              </a:rPr>
              <a:t>Keep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conditional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logic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simple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possible.</a:t>
            </a:r>
            <a:endParaRPr sz="2200">
              <a:latin typeface="Calibri"/>
              <a:cs typeface="Calibri"/>
            </a:endParaRPr>
          </a:p>
          <a:p>
            <a:pPr marL="374650" marR="5715" indent="-362585">
              <a:lnSpc>
                <a:spcPts val="2620"/>
              </a:lnSpc>
              <a:spcBef>
                <a:spcPts val="244"/>
              </a:spcBef>
              <a:buAutoNum type="arabicPeriod"/>
              <a:tabLst>
                <a:tab pos="374650" algn="l"/>
                <a:tab pos="1923414" algn="l"/>
                <a:tab pos="2493010" algn="l"/>
                <a:tab pos="3707765" algn="l"/>
                <a:tab pos="5803265" algn="l"/>
                <a:tab pos="7836534" algn="l"/>
              </a:tabLst>
            </a:pPr>
            <a:r>
              <a:rPr sz="2200" b="1" spc="-10" dirty="0">
                <a:latin typeface="Calibri"/>
                <a:cs typeface="Calibri"/>
              </a:rPr>
              <a:t>Understand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25" dirty="0">
                <a:latin typeface="Calibri"/>
                <a:cs typeface="Calibri"/>
              </a:rPr>
              <a:t>the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software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architecture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and</a:t>
            </a:r>
            <a:r>
              <a:rPr sz="2200" b="1" dirty="0">
                <a:latin typeface="Calibri"/>
                <a:cs typeface="Calibri"/>
              </a:rPr>
              <a:t>	make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interfaces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20" dirty="0">
                <a:latin typeface="Calibri"/>
                <a:cs typeface="Calibri"/>
              </a:rPr>
              <a:t>that </a:t>
            </a:r>
            <a:r>
              <a:rPr sz="2200" b="1" dirty="0">
                <a:latin typeface="Calibri"/>
                <a:cs typeface="Calibri"/>
              </a:rPr>
              <a:t>are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according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to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  <a:p>
            <a:pPr marL="374650" marR="5080" indent="-362585">
              <a:lnSpc>
                <a:spcPts val="2620"/>
              </a:lnSpc>
              <a:spcBef>
                <a:spcPts val="160"/>
              </a:spcBef>
              <a:buAutoNum type="arabicPeriod"/>
              <a:tabLst>
                <a:tab pos="374650" algn="l"/>
                <a:tab pos="1209040" algn="l"/>
                <a:tab pos="2661285" algn="l"/>
                <a:tab pos="3735704" algn="l"/>
                <a:tab pos="4641215" algn="l"/>
                <a:tab pos="5218430" algn="l"/>
                <a:tab pos="6092825" algn="l"/>
                <a:tab pos="6868795" algn="l"/>
                <a:tab pos="7550150" algn="l"/>
              </a:tabLst>
            </a:pPr>
            <a:r>
              <a:rPr sz="2200" b="1" spc="-10" dirty="0">
                <a:latin typeface="Calibri"/>
                <a:cs typeface="Calibri"/>
              </a:rPr>
              <a:t>Select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meaningful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variable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names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25" dirty="0">
                <a:latin typeface="Calibri"/>
                <a:cs typeface="Calibri"/>
              </a:rPr>
              <a:t>and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follow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other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local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coding standards.</a:t>
            </a:r>
            <a:endParaRPr sz="22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374650" algn="l"/>
              </a:tabLst>
            </a:pPr>
            <a:r>
              <a:rPr sz="2200" b="1" dirty="0">
                <a:latin typeface="Calibri"/>
                <a:cs typeface="Calibri"/>
              </a:rPr>
              <a:t>Write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code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that's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self-documenting.</a:t>
            </a:r>
            <a:endParaRPr sz="22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74650" algn="l"/>
              </a:tabLst>
            </a:pPr>
            <a:r>
              <a:rPr sz="2200" b="1" dirty="0">
                <a:latin typeface="Calibri"/>
                <a:cs typeface="Calibri"/>
              </a:rPr>
              <a:t>Create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visual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layout.</a:t>
            </a:r>
            <a:endParaRPr sz="22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74650" algn="l"/>
              </a:tabLst>
            </a:pPr>
            <a:r>
              <a:rPr sz="2200" b="1" dirty="0">
                <a:latin typeface="Calibri"/>
                <a:cs typeface="Calibri"/>
              </a:rPr>
              <a:t>Constrain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your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algorithm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by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structured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programming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practice.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151" rIns="0" bIns="0" rtlCol="0">
            <a:spAutoFit/>
          </a:bodyPr>
          <a:lstStyle/>
          <a:p>
            <a:pPr marL="293116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100" dirty="0"/>
              <a:t> </a:t>
            </a:r>
            <a:r>
              <a:rPr dirty="0"/>
              <a:t>Testing</a:t>
            </a:r>
            <a:r>
              <a:rPr spc="-10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7152" y="2605111"/>
            <a:ext cx="7254875" cy="34893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5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Driver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and/or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Stub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must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each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4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driver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nothing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"main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program"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accepts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Passes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such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Prints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relevant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3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spc="-10" dirty="0">
                <a:latin typeface="Calibri"/>
                <a:cs typeface="Calibri"/>
              </a:rPr>
              <a:t>Driver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Bottom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up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Lowest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tested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first.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Stimulates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higher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level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Dummy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program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Higher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level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842" y="1581785"/>
            <a:ext cx="3303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Unit</a:t>
            </a:r>
            <a:r>
              <a:rPr spc="-100" dirty="0"/>
              <a:t> </a:t>
            </a:r>
            <a:r>
              <a:rPr dirty="0"/>
              <a:t>Testing</a:t>
            </a:r>
            <a:r>
              <a:rPr spc="-10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4276" y="2134544"/>
            <a:ext cx="8738235" cy="439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080" indent="-318770">
              <a:lnSpc>
                <a:spcPct val="134400"/>
              </a:lnSpc>
              <a:spcBef>
                <a:spcPts val="1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Stubs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serve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replace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subordinate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(called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by)</a:t>
            </a:r>
            <a:r>
              <a:rPr sz="2000" b="1" spc="3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tested.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1185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stub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"dummy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subprogram"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Uses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subordinate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module's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minimal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manipulation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Prints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verification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entry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Returns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control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undergoing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330835" indent="-318135">
              <a:lnSpc>
                <a:spcPct val="100000"/>
              </a:lnSpc>
              <a:spcBef>
                <a:spcPts val="295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spc="-10" dirty="0">
                <a:latin typeface="Calibri"/>
                <a:cs typeface="Calibri"/>
              </a:rPr>
              <a:t>Stubs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down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Top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tested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first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Stimulates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lower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level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711835" lvl="1" indent="-3175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711835" algn="l"/>
              </a:tabLst>
            </a:pPr>
            <a:r>
              <a:rPr sz="2000" b="1" dirty="0">
                <a:latin typeface="Calibri"/>
                <a:cs typeface="Calibri"/>
              </a:rPr>
              <a:t>Dummy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program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lower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level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39731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Metrics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700" y="2291715"/>
            <a:ext cx="7822565" cy="183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50000"/>
              </a:lnSpc>
              <a:spcBef>
                <a:spcPts val="100"/>
              </a:spcBef>
              <a:buChar char="•"/>
              <a:tabLst>
                <a:tab pos="208915" algn="l"/>
              </a:tabLst>
            </a:pPr>
            <a:r>
              <a:rPr sz="2000" b="1" dirty="0">
                <a:latin typeface="Calibri"/>
                <a:cs typeface="Calibri"/>
              </a:rPr>
              <a:t>Metrics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quantitative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measure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gain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efficiency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3292475" marR="3491229" indent="-12700">
              <a:lnSpc>
                <a:spcPct val="103099"/>
              </a:lnSpc>
              <a:spcBef>
                <a:spcPts val="2060"/>
              </a:spcBef>
            </a:pPr>
            <a:r>
              <a:rPr sz="2000" b="1" dirty="0">
                <a:latin typeface="Calibri"/>
                <a:cs typeface="Calibri"/>
              </a:rPr>
              <a:t>Types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Measures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3107" y="5206492"/>
            <a:ext cx="1651000" cy="952500"/>
          </a:xfrm>
          <a:prstGeom prst="rect">
            <a:avLst/>
          </a:prstGeom>
          <a:ln w="25399">
            <a:solidFill>
              <a:srgbClr val="4BABC6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220345" marR="492125" indent="-12700">
              <a:lnSpc>
                <a:spcPct val="103099"/>
              </a:lnSpc>
              <a:spcBef>
                <a:spcPts val="740"/>
              </a:spcBef>
            </a:pPr>
            <a:r>
              <a:rPr sz="2000" b="1" spc="-20" dirty="0">
                <a:latin typeface="Calibri"/>
                <a:cs typeface="Calibri"/>
              </a:rPr>
              <a:t>Size </a:t>
            </a:r>
            <a:r>
              <a:rPr sz="2000" b="1" spc="-10" dirty="0">
                <a:latin typeface="Calibri"/>
                <a:cs typeface="Calibri"/>
              </a:rPr>
              <a:t>Measure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3407" y="5206492"/>
            <a:ext cx="1651000" cy="952500"/>
          </a:xfrm>
          <a:prstGeom prst="rect">
            <a:avLst/>
          </a:prstGeom>
          <a:ln w="25399">
            <a:solidFill>
              <a:srgbClr val="4BABC6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59385" marR="306070" indent="-12700">
              <a:lnSpc>
                <a:spcPct val="103099"/>
              </a:lnSpc>
              <a:spcBef>
                <a:spcPts val="545"/>
              </a:spcBef>
            </a:pPr>
            <a:r>
              <a:rPr sz="2000" b="1" spc="-10" dirty="0">
                <a:latin typeface="Calibri"/>
                <a:cs typeface="Calibri"/>
              </a:rPr>
              <a:t>Complexity Measure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63246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https://www.guru99.com/integration-testing.html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5" rIns="0" bIns="0" rtlCol="0">
            <a:spAutoFit/>
          </a:bodyPr>
          <a:lstStyle/>
          <a:p>
            <a:pPr marL="3521710">
              <a:lnSpc>
                <a:spcPct val="100000"/>
              </a:lnSpc>
              <a:spcBef>
                <a:spcPts val="100"/>
              </a:spcBef>
            </a:pPr>
            <a:r>
              <a:rPr dirty="0"/>
              <a:t>Size</a:t>
            </a:r>
            <a:r>
              <a:rPr spc="-20" dirty="0"/>
              <a:t> </a:t>
            </a:r>
            <a:r>
              <a:rPr spc="-10" dirty="0"/>
              <a:t>Measure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75" y="2290839"/>
            <a:ext cx="9122410" cy="4417695"/>
            <a:chOff x="26675" y="2290839"/>
            <a:chExt cx="9122410" cy="4417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5" y="2290839"/>
              <a:ext cx="9117324" cy="44176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2315601"/>
              <a:ext cx="9072593" cy="43281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437" y="2315601"/>
              <a:ext cx="9072880" cy="4328160"/>
            </a:xfrm>
            <a:custGeom>
              <a:avLst/>
              <a:gdLst/>
              <a:ahLst/>
              <a:cxnLst/>
              <a:rect l="l" t="t" r="r" b="b"/>
              <a:pathLst>
                <a:path w="9072880" h="4328159">
                  <a:moveTo>
                    <a:pt x="0" y="0"/>
                  </a:moveTo>
                  <a:lnTo>
                    <a:pt x="9072593" y="0"/>
                  </a:lnTo>
                  <a:lnTo>
                    <a:pt x="9072593" y="4328107"/>
                  </a:lnTo>
                  <a:lnTo>
                    <a:pt x="0" y="432810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738" y="2311792"/>
            <a:ext cx="905891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941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oriented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measure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derived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considering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been </a:t>
            </a:r>
            <a:r>
              <a:rPr sz="2000" b="1" spc="-10" dirty="0">
                <a:latin typeface="Calibri"/>
                <a:cs typeface="Calibri"/>
              </a:rPr>
              <a:t>produced.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Any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organization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builds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simple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record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measure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projects.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is </a:t>
            </a:r>
            <a:r>
              <a:rPr sz="2000" b="1" dirty="0">
                <a:latin typeface="Calibri"/>
                <a:cs typeface="Calibri"/>
              </a:rPr>
              <a:t>built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experiences.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Set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measure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given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below:</a:t>
            </a:r>
            <a:endParaRPr sz="2000">
              <a:latin typeface="Calibri"/>
              <a:cs typeface="Calibri"/>
            </a:endParaRPr>
          </a:p>
          <a:p>
            <a:pPr marL="801370" indent="-3048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801370" algn="l"/>
              </a:tabLst>
            </a:pP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Kilo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801370" indent="-304800">
              <a:lnSpc>
                <a:spcPct val="100000"/>
              </a:lnSpc>
              <a:buFont typeface="Arial"/>
              <a:buChar char="•"/>
              <a:tabLst>
                <a:tab pos="801370" algn="l"/>
              </a:tabLst>
            </a:pP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Person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month</a:t>
            </a:r>
            <a:endParaRPr sz="2000">
              <a:latin typeface="Calibri"/>
              <a:cs typeface="Calibri"/>
            </a:endParaRPr>
          </a:p>
          <a:p>
            <a:pPr marL="801370" indent="-304800">
              <a:lnSpc>
                <a:spcPct val="100000"/>
              </a:lnSpc>
              <a:buFont typeface="Arial"/>
              <a:buChar char="•"/>
              <a:tabLst>
                <a:tab pos="801370" algn="l"/>
              </a:tabLst>
            </a:pPr>
            <a:r>
              <a:rPr sz="2000" b="1" dirty="0">
                <a:latin typeface="Calibri"/>
                <a:cs typeface="Calibri"/>
              </a:rPr>
              <a:t>Productivity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KLOC/Person-</a:t>
            </a:r>
            <a:r>
              <a:rPr sz="2000" b="1" spc="-10" dirty="0">
                <a:latin typeface="Calibri"/>
                <a:cs typeface="Calibri"/>
              </a:rPr>
              <a:t>month</a:t>
            </a:r>
            <a:endParaRPr sz="2000">
              <a:latin typeface="Calibri"/>
              <a:cs typeface="Calibri"/>
            </a:endParaRPr>
          </a:p>
          <a:p>
            <a:pPr marL="801370" indent="-304800">
              <a:lnSpc>
                <a:spcPct val="100000"/>
              </a:lnSpc>
              <a:buFont typeface="Arial"/>
              <a:buChar char="•"/>
              <a:tabLst>
                <a:tab pos="801370" algn="l"/>
              </a:tabLst>
            </a:pP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$/KLOC</a:t>
            </a:r>
            <a:endParaRPr sz="2000">
              <a:latin typeface="Calibri"/>
              <a:cs typeface="Calibri"/>
            </a:endParaRPr>
          </a:p>
          <a:p>
            <a:pPr marL="801370" indent="-304800">
              <a:lnSpc>
                <a:spcPct val="100000"/>
              </a:lnSpc>
              <a:buFont typeface="Arial"/>
              <a:buChar char="•"/>
              <a:tabLst>
                <a:tab pos="801370" algn="l"/>
              </a:tabLst>
            </a:pPr>
            <a:r>
              <a:rPr sz="2000" b="1" dirty="0">
                <a:latin typeface="Calibri"/>
                <a:cs typeface="Calibri"/>
              </a:rPr>
              <a:t>Quality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faults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/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KLOC</a:t>
            </a:r>
            <a:endParaRPr sz="2000">
              <a:latin typeface="Calibri"/>
              <a:cs typeface="Calibri"/>
            </a:endParaRPr>
          </a:p>
          <a:p>
            <a:pPr marL="801370" indent="-304800">
              <a:lnSpc>
                <a:spcPct val="100000"/>
              </a:lnSpc>
              <a:buFont typeface="Arial"/>
              <a:buChar char="•"/>
              <a:tabLst>
                <a:tab pos="801370" algn="l"/>
              </a:tabLst>
            </a:pPr>
            <a:r>
              <a:rPr sz="2000" b="1" dirty="0">
                <a:latin typeface="Calibri"/>
                <a:cs typeface="Calibri"/>
              </a:rPr>
              <a:t>Documentation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Pages/KLOC</a:t>
            </a:r>
            <a:endParaRPr sz="2000">
              <a:latin typeface="Calibri"/>
              <a:cs typeface="Calibri"/>
            </a:endParaRPr>
          </a:p>
          <a:p>
            <a:pPr marL="241935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measure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computation.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29368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Complexity</a:t>
            </a:r>
            <a:r>
              <a:rPr spc="-100" dirty="0"/>
              <a:t> </a:t>
            </a:r>
            <a:r>
              <a:rPr spc="-10" dirty="0"/>
              <a:t>Measure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2737" y="3761427"/>
            <a:ext cx="8702040" cy="2880995"/>
            <a:chOff x="272737" y="3761427"/>
            <a:chExt cx="8702040" cy="2880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499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37" y="3761427"/>
              <a:ext cx="8701743" cy="26325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500" y="3786189"/>
              <a:ext cx="8612217" cy="25430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7500" y="3786189"/>
              <a:ext cx="8612505" cy="2543175"/>
            </a:xfrm>
            <a:custGeom>
              <a:avLst/>
              <a:gdLst/>
              <a:ahLst/>
              <a:cxnLst/>
              <a:rect l="l" t="t" r="r" b="b"/>
              <a:pathLst>
                <a:path w="8612505" h="2543175">
                  <a:moveTo>
                    <a:pt x="0" y="0"/>
                  </a:moveTo>
                  <a:lnTo>
                    <a:pt x="8612217" y="0"/>
                  </a:lnTo>
                  <a:lnTo>
                    <a:pt x="8612217" y="2543004"/>
                  </a:lnTo>
                  <a:lnTo>
                    <a:pt x="0" y="25430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636270" indent="-304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5765" algn="l"/>
              </a:tabLst>
            </a:pPr>
            <a:r>
              <a:rPr dirty="0"/>
              <a:t>If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complexity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10" dirty="0"/>
              <a:t>measured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terms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line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code</a:t>
            </a:r>
            <a:r>
              <a:rPr spc="-35" dirty="0"/>
              <a:t> </a:t>
            </a:r>
            <a:r>
              <a:rPr dirty="0"/>
              <a:t>then</a:t>
            </a:r>
            <a:r>
              <a:rPr spc="-35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may</a:t>
            </a:r>
            <a:r>
              <a:rPr spc="-35" dirty="0"/>
              <a:t> </a:t>
            </a:r>
            <a:r>
              <a:rPr spc="-20" dirty="0"/>
              <a:t>vary </a:t>
            </a:r>
            <a:r>
              <a:rPr dirty="0"/>
              <a:t>from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10" dirty="0"/>
              <a:t>system.</a:t>
            </a:r>
          </a:p>
          <a:p>
            <a:pPr marL="405765" marR="1342390" indent="-304800">
              <a:lnSpc>
                <a:spcPct val="100000"/>
              </a:lnSpc>
              <a:buFont typeface="Arial"/>
              <a:buChar char="•"/>
              <a:tabLst>
                <a:tab pos="405765" algn="l"/>
              </a:tabLst>
            </a:pPr>
            <a:r>
              <a:rPr spc="-10" dirty="0"/>
              <a:t>Complexity</a:t>
            </a:r>
            <a:r>
              <a:rPr spc="-60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dirty="0"/>
              <a:t>done</a:t>
            </a:r>
            <a:r>
              <a:rPr spc="-55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dirty="0"/>
              <a:t>various</a:t>
            </a:r>
            <a:r>
              <a:rPr spc="-55" dirty="0"/>
              <a:t> </a:t>
            </a:r>
            <a:r>
              <a:rPr dirty="0"/>
              <a:t>methods</a:t>
            </a:r>
            <a:r>
              <a:rPr spc="-60" dirty="0"/>
              <a:t> </a:t>
            </a:r>
            <a:r>
              <a:rPr dirty="0"/>
              <a:t>such</a:t>
            </a:r>
            <a:r>
              <a:rPr spc="-55" dirty="0"/>
              <a:t> </a:t>
            </a:r>
            <a:r>
              <a:rPr dirty="0"/>
              <a:t>as</a:t>
            </a:r>
            <a:r>
              <a:rPr spc="-55" dirty="0"/>
              <a:t> </a:t>
            </a:r>
            <a:r>
              <a:rPr spc="-10" dirty="0"/>
              <a:t>cyclomatic </a:t>
            </a:r>
            <a:r>
              <a:rPr dirty="0"/>
              <a:t>complexity,</a:t>
            </a:r>
            <a:r>
              <a:rPr spc="-55" dirty="0"/>
              <a:t> </a:t>
            </a:r>
            <a:r>
              <a:rPr spc="-10" dirty="0"/>
              <a:t>Halstead</a:t>
            </a:r>
            <a:r>
              <a:rPr spc="-55" dirty="0"/>
              <a:t> </a:t>
            </a:r>
            <a:r>
              <a:rPr dirty="0"/>
              <a:t>measure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Knot</a:t>
            </a:r>
            <a:r>
              <a:rPr spc="-55" dirty="0"/>
              <a:t> </a:t>
            </a:r>
            <a:r>
              <a:rPr dirty="0"/>
              <a:t>count</a:t>
            </a:r>
            <a:r>
              <a:rPr spc="-55" dirty="0"/>
              <a:t> </a:t>
            </a:r>
            <a:r>
              <a:rPr spc="-10" dirty="0"/>
              <a:t>measure.</a:t>
            </a:r>
          </a:p>
          <a:p>
            <a:pPr marL="316865" indent="-304165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316865" algn="l"/>
              </a:tabLst>
            </a:pPr>
            <a:r>
              <a:rPr dirty="0"/>
              <a:t>Cyclomatic</a:t>
            </a:r>
            <a:r>
              <a:rPr spc="400" dirty="0"/>
              <a:t> </a:t>
            </a:r>
            <a:r>
              <a:rPr spc="-10" dirty="0"/>
              <a:t>complexity</a:t>
            </a:r>
          </a:p>
          <a:p>
            <a:pPr marL="774065" marR="4889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spc="-10" dirty="0">
                <a:latin typeface="Calibri"/>
                <a:cs typeface="Calibri"/>
              </a:rPr>
              <a:t>Independent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introduces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condition.</a:t>
            </a:r>
            <a:endParaRPr sz="2000">
              <a:latin typeface="Calibri"/>
              <a:cs typeface="Calibri"/>
            </a:endParaRPr>
          </a:p>
          <a:p>
            <a:pPr marL="774065" marR="494030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spc="-10" dirty="0">
                <a:latin typeface="Calibri"/>
                <a:cs typeface="Calibri"/>
              </a:rPr>
              <a:t>Cyclomatic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quantitative </a:t>
            </a:r>
            <a:r>
              <a:rPr sz="2000" dirty="0">
                <a:latin typeface="Calibri"/>
                <a:cs typeface="Calibri"/>
              </a:rPr>
              <a:t>measure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logical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program.</a:t>
            </a:r>
            <a:endParaRPr sz="2000">
              <a:latin typeface="Calibri"/>
              <a:cs typeface="Calibri"/>
            </a:endParaRPr>
          </a:p>
          <a:p>
            <a:pPr marL="774065" marR="5080" lvl="1" indent="-304800">
              <a:lnSpc>
                <a:spcPct val="99700"/>
              </a:lnSpc>
              <a:spcBef>
                <a:spcPts val="5"/>
              </a:spcBef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independent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paths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upper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conducted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once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2773680">
              <a:lnSpc>
                <a:spcPct val="100000"/>
              </a:lnSpc>
              <a:spcBef>
                <a:spcPts val="100"/>
              </a:spcBef>
            </a:pPr>
            <a:r>
              <a:rPr dirty="0"/>
              <a:t>Cyclomatic</a:t>
            </a:r>
            <a:r>
              <a:rPr spc="-50" dirty="0"/>
              <a:t> </a:t>
            </a:r>
            <a:r>
              <a:rPr spc="-10" dirty="0"/>
              <a:t>Complexity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5131" y="2428351"/>
            <a:ext cx="8992235" cy="4213860"/>
            <a:chOff x="125131" y="2428351"/>
            <a:chExt cx="8992235" cy="4213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31" y="2428351"/>
              <a:ext cx="8992225" cy="34943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93" y="2453113"/>
              <a:ext cx="8902699" cy="34047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9894" y="2453114"/>
            <a:ext cx="8902700" cy="3404870"/>
          </a:xfrm>
          <a:prstGeom prst="rect">
            <a:avLst/>
          </a:prstGeom>
          <a:ln w="9524">
            <a:solidFill>
              <a:srgbClr val="4A7DBA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computed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ways:</a:t>
            </a:r>
            <a:endParaRPr sz="2000">
              <a:latin typeface="Calibri"/>
              <a:cs typeface="Calibri"/>
            </a:endParaRPr>
          </a:p>
          <a:p>
            <a:pPr marL="342265" indent="-3041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4226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regions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corresponds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cyclomatic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complexity.</a:t>
            </a:r>
            <a:endParaRPr sz="2000">
              <a:latin typeface="Calibri"/>
              <a:cs typeface="Calibri"/>
            </a:endParaRPr>
          </a:p>
          <a:p>
            <a:pPr marL="342265" indent="-3041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42265" algn="l"/>
              </a:tabLst>
            </a:pPr>
            <a:r>
              <a:rPr sz="2000" b="1" dirty="0">
                <a:latin typeface="Calibri"/>
                <a:cs typeface="Calibri"/>
              </a:rPr>
              <a:t>Cyclomatic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(G)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defined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183642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V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(G)</a:t>
            </a:r>
            <a:r>
              <a:rPr sz="2000" b="1" spc="-20" dirty="0">
                <a:latin typeface="Calibri"/>
                <a:cs typeface="Calibri"/>
              </a:rPr>
              <a:t> =E-</a:t>
            </a:r>
            <a:r>
              <a:rPr sz="2000" b="1" spc="-25" dirty="0">
                <a:latin typeface="Calibri"/>
                <a:cs typeface="Calibri"/>
              </a:rPr>
              <a:t>N+2</a:t>
            </a:r>
            <a:endParaRPr sz="2000">
              <a:latin typeface="Calibri"/>
              <a:cs typeface="Calibri"/>
            </a:endParaRPr>
          </a:p>
          <a:p>
            <a:pPr marL="22923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Where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flow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graph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edges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flow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graph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342265" indent="-3041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42265" algn="l"/>
              </a:tabLst>
            </a:pPr>
            <a:r>
              <a:rPr sz="2000" b="1" dirty="0">
                <a:latin typeface="Calibri"/>
                <a:cs typeface="Calibri"/>
              </a:rPr>
              <a:t>Cyclomatic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(G)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also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defined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195135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V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(G)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68834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Where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predicate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nodes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contained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graph.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3680">
              <a:lnSpc>
                <a:spcPct val="100000"/>
              </a:lnSpc>
              <a:spcBef>
                <a:spcPts val="100"/>
              </a:spcBef>
            </a:pPr>
            <a:r>
              <a:rPr dirty="0"/>
              <a:t>Cyclomatic</a:t>
            </a:r>
            <a:r>
              <a:rPr spc="-50" dirty="0"/>
              <a:t> </a:t>
            </a:r>
            <a:r>
              <a:rPr spc="-10" dirty="0"/>
              <a:t>Complexity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20" y="2143116"/>
            <a:ext cx="8642985" cy="4500880"/>
            <a:chOff x="285720" y="2143116"/>
            <a:chExt cx="8642985" cy="4500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20" y="2143116"/>
              <a:ext cx="8572559" cy="4500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3134995">
              <a:lnSpc>
                <a:spcPct val="100000"/>
              </a:lnSpc>
              <a:spcBef>
                <a:spcPts val="100"/>
              </a:spcBef>
            </a:pPr>
            <a:r>
              <a:rPr dirty="0"/>
              <a:t>Halstead</a:t>
            </a:r>
            <a:r>
              <a:rPr spc="-40" dirty="0"/>
              <a:t> </a:t>
            </a:r>
            <a:r>
              <a:rPr spc="-10" dirty="0"/>
              <a:t>Measure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781" rIns="0" bIns="0" rtlCol="0">
            <a:spAutoFit/>
          </a:bodyPr>
          <a:lstStyle/>
          <a:p>
            <a:pPr marL="359410" marR="333375" indent="-22225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9410" algn="l"/>
              </a:tabLst>
            </a:pPr>
            <a:r>
              <a:rPr dirty="0"/>
              <a:t>Halstead's</a:t>
            </a:r>
            <a:r>
              <a:rPr spc="-50" dirty="0"/>
              <a:t> </a:t>
            </a:r>
            <a:r>
              <a:rPr dirty="0"/>
              <a:t>theory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science</a:t>
            </a:r>
            <a:r>
              <a:rPr spc="-5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one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"the</a:t>
            </a:r>
            <a:r>
              <a:rPr spc="-45" dirty="0"/>
              <a:t> </a:t>
            </a:r>
            <a:r>
              <a:rPr dirty="0"/>
              <a:t>best</a:t>
            </a:r>
            <a:r>
              <a:rPr spc="-50" dirty="0"/>
              <a:t> </a:t>
            </a:r>
            <a:r>
              <a:rPr dirty="0"/>
              <a:t>known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20" dirty="0"/>
              <a:t>most </a:t>
            </a:r>
            <a:r>
              <a:rPr spc="-10" dirty="0"/>
              <a:t>thoroughly</a:t>
            </a:r>
            <a:r>
              <a:rPr spc="-50" dirty="0"/>
              <a:t> </a:t>
            </a:r>
            <a:r>
              <a:rPr dirty="0"/>
              <a:t>studied</a:t>
            </a:r>
            <a:r>
              <a:rPr spc="-50" dirty="0"/>
              <a:t> </a:t>
            </a:r>
            <a:r>
              <a:rPr dirty="0"/>
              <a:t>composite</a:t>
            </a:r>
            <a:r>
              <a:rPr spc="-45" dirty="0"/>
              <a:t> </a:t>
            </a:r>
            <a:r>
              <a:rPr spc="-10" dirty="0"/>
              <a:t>measures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(software)</a:t>
            </a:r>
            <a:r>
              <a:rPr spc="-50" dirty="0"/>
              <a:t> </a:t>
            </a:r>
            <a:r>
              <a:rPr spc="-10" dirty="0"/>
              <a:t>complexity".</a:t>
            </a:r>
          </a:p>
          <a:p>
            <a:pPr marL="359410" marR="5080" indent="-222250">
              <a:lnSpc>
                <a:spcPct val="150000"/>
              </a:lnSpc>
              <a:buFont typeface="Arial"/>
              <a:buChar char="•"/>
              <a:tabLst>
                <a:tab pos="359410" algn="l"/>
              </a:tabLst>
            </a:pPr>
            <a:r>
              <a:rPr spc="-10" dirty="0"/>
              <a:t>Software</a:t>
            </a:r>
            <a:r>
              <a:rPr spc="-50" dirty="0"/>
              <a:t> </a:t>
            </a:r>
            <a:r>
              <a:rPr dirty="0"/>
              <a:t>science</a:t>
            </a:r>
            <a:r>
              <a:rPr spc="-50" dirty="0"/>
              <a:t> </a:t>
            </a:r>
            <a:r>
              <a:rPr dirty="0"/>
              <a:t>assigns</a:t>
            </a:r>
            <a:r>
              <a:rPr spc="-50" dirty="0"/>
              <a:t> </a:t>
            </a:r>
            <a:r>
              <a:rPr dirty="0"/>
              <a:t>quantitative</a:t>
            </a:r>
            <a:r>
              <a:rPr spc="-50" dirty="0"/>
              <a:t> </a:t>
            </a:r>
            <a:r>
              <a:rPr dirty="0"/>
              <a:t>laws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development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computer software,</a:t>
            </a:r>
            <a:r>
              <a:rPr spc="-50" dirty="0"/>
              <a:t> </a:t>
            </a: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set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primitive</a:t>
            </a:r>
            <a:r>
              <a:rPr spc="-45" dirty="0"/>
              <a:t> </a:t>
            </a:r>
            <a:r>
              <a:rPr spc="-10" dirty="0"/>
              <a:t>measures</a:t>
            </a:r>
            <a:r>
              <a:rPr spc="-50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may</a:t>
            </a:r>
            <a:r>
              <a:rPr spc="-45" dirty="0"/>
              <a:t> </a:t>
            </a:r>
            <a:r>
              <a:rPr dirty="0"/>
              <a:t>be</a:t>
            </a:r>
            <a:r>
              <a:rPr spc="-45" dirty="0"/>
              <a:t> </a:t>
            </a:r>
            <a:r>
              <a:rPr dirty="0"/>
              <a:t>derived</a:t>
            </a:r>
            <a:r>
              <a:rPr spc="-45" dirty="0"/>
              <a:t> </a:t>
            </a:r>
            <a:r>
              <a:rPr dirty="0"/>
              <a:t>after</a:t>
            </a:r>
            <a:r>
              <a:rPr spc="-45" dirty="0"/>
              <a:t> </a:t>
            </a:r>
            <a:r>
              <a:rPr dirty="0"/>
              <a:t>code</a:t>
            </a:r>
            <a:r>
              <a:rPr spc="-50" dirty="0"/>
              <a:t> </a:t>
            </a:r>
            <a:r>
              <a:rPr spc="-25" dirty="0"/>
              <a:t>is </a:t>
            </a:r>
            <a:r>
              <a:rPr spc="-10" dirty="0"/>
              <a:t>generated</a:t>
            </a:r>
            <a:r>
              <a:rPr spc="-45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estimated</a:t>
            </a:r>
            <a:r>
              <a:rPr spc="-45" dirty="0"/>
              <a:t> </a:t>
            </a:r>
            <a:r>
              <a:rPr dirty="0"/>
              <a:t>once</a:t>
            </a:r>
            <a:r>
              <a:rPr spc="-45" dirty="0"/>
              <a:t> </a:t>
            </a:r>
            <a:r>
              <a:rPr dirty="0"/>
              <a:t>design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10" dirty="0"/>
              <a:t>complete.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137" rIns="0" bIns="0" rtlCol="0">
            <a:spAutoFit/>
          </a:bodyPr>
          <a:lstStyle/>
          <a:p>
            <a:pPr marL="2448560">
              <a:lnSpc>
                <a:spcPct val="100000"/>
              </a:lnSpc>
              <a:spcBef>
                <a:spcPts val="100"/>
              </a:spcBef>
            </a:pPr>
            <a:r>
              <a:rPr dirty="0"/>
              <a:t>Halstead</a:t>
            </a:r>
            <a:r>
              <a:rPr spc="-95" dirty="0"/>
              <a:t> </a:t>
            </a:r>
            <a:r>
              <a:rPr dirty="0"/>
              <a:t>Measure</a:t>
            </a:r>
            <a:r>
              <a:rPr spc="-9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6537" y="2189792"/>
            <a:ext cx="8849995" cy="1955800"/>
            <a:chOff x="196537" y="2189792"/>
            <a:chExt cx="8849995" cy="1955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37" y="2189792"/>
              <a:ext cx="8849381" cy="19554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300" y="2214554"/>
              <a:ext cx="8759856" cy="186589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1300" y="2214554"/>
            <a:ext cx="8760460" cy="1866264"/>
          </a:xfrm>
          <a:prstGeom prst="rect">
            <a:avLst/>
          </a:prstGeom>
          <a:ln w="9524">
            <a:solidFill>
              <a:srgbClr val="4A7DBA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02590" indent="-22161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402590" algn="l"/>
              </a:tabLst>
            </a:pPr>
            <a:r>
              <a:rPr sz="2000" b="1" dirty="0">
                <a:latin typeface="Calibri"/>
                <a:cs typeface="Calibri"/>
              </a:rPr>
              <a:t>These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follow:</a:t>
            </a:r>
            <a:endParaRPr sz="2000">
              <a:latin typeface="Calibri"/>
              <a:cs typeface="Calibri"/>
            </a:endParaRPr>
          </a:p>
          <a:p>
            <a:pPr marL="403225" marR="259715" indent="-222250">
              <a:lnSpc>
                <a:spcPct val="150000"/>
              </a:lnSpc>
              <a:buFont typeface="Arial"/>
              <a:buChar char="•"/>
              <a:tabLst>
                <a:tab pos="403225" algn="l"/>
              </a:tabLst>
            </a:pPr>
            <a:r>
              <a:rPr sz="2000" b="1" dirty="0">
                <a:latin typeface="Calibri"/>
                <a:cs typeface="Calibri"/>
              </a:rPr>
              <a:t>n1=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distinct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operators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appear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n2=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distinct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operands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appear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program.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N1=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total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number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operator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occurrences.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N2=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total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operand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occurrences.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0842" y="4220659"/>
          <a:ext cx="8916034" cy="2561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3705"/>
                <a:gridCol w="2971165"/>
                <a:gridCol w="2971164"/>
              </a:tblGrid>
              <a:tr h="49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Symbol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67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Formula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20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Length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b="1" spc="-5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N1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N2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66040" algn="ctr">
                        <a:lnSpc>
                          <a:spcPts val="2210"/>
                        </a:lnSpc>
                        <a:spcBef>
                          <a:spcPts val="6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20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Vocabulary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2210"/>
                        </a:lnSpc>
                        <a:spcBef>
                          <a:spcPts val="690"/>
                        </a:spcBef>
                      </a:pPr>
                      <a:r>
                        <a:rPr sz="2000" b="1" spc="-50" dirty="0"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159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n1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n2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67310" algn="ctr">
                        <a:lnSpc>
                          <a:spcPts val="2230"/>
                        </a:lnSpc>
                        <a:spcBef>
                          <a:spcPts val="69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Volume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2230"/>
                        </a:lnSpc>
                        <a:spcBef>
                          <a:spcPts val="690"/>
                        </a:spcBef>
                      </a:pPr>
                      <a:r>
                        <a:rPr sz="2000" b="1" spc="-50" dirty="0">
                          <a:latin typeface="Calibri"/>
                          <a:cs typeface="Calibri"/>
                        </a:rPr>
                        <a:t>V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2230"/>
                        </a:lnSpc>
                        <a:spcBef>
                          <a:spcPts val="6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(log2n)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66675" algn="ctr">
                        <a:lnSpc>
                          <a:spcPts val="2230"/>
                        </a:lnSpc>
                        <a:spcBef>
                          <a:spcPts val="69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Difficulty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2230"/>
                        </a:lnSpc>
                        <a:spcBef>
                          <a:spcPts val="690"/>
                        </a:spcBef>
                      </a:pPr>
                      <a:r>
                        <a:rPr sz="2000" b="1" spc="-50" dirty="0">
                          <a:latin typeface="Calibri"/>
                          <a:cs typeface="Calibri"/>
                        </a:rPr>
                        <a:t>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CB3E3"/>
                    </a:solidFill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ts val="2230"/>
                        </a:lnSpc>
                        <a:spcBef>
                          <a:spcPts val="6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(n1/2)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(n2/2)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66675" algn="ctr">
                        <a:lnSpc>
                          <a:spcPts val="2230"/>
                        </a:lnSpc>
                        <a:spcBef>
                          <a:spcPts val="69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Effort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2230"/>
                        </a:lnSpc>
                        <a:spcBef>
                          <a:spcPts val="690"/>
                        </a:spcBef>
                      </a:pPr>
                      <a:r>
                        <a:rPr sz="2000" b="1" spc="-5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2230"/>
                        </a:lnSpc>
                        <a:spcBef>
                          <a:spcPts val="69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V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6359" y="1510334"/>
            <a:ext cx="426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Halstead</a:t>
            </a:r>
            <a:r>
              <a:rPr spc="-95" dirty="0"/>
              <a:t> </a:t>
            </a:r>
            <a:r>
              <a:rPr dirty="0"/>
              <a:t>Measure</a:t>
            </a:r>
            <a:r>
              <a:rPr spc="-90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6537" y="1929131"/>
            <a:ext cx="8778240" cy="4809490"/>
            <a:chOff x="196537" y="1929131"/>
            <a:chExt cx="8778240" cy="4809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499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37" y="1929131"/>
              <a:ext cx="8777943" cy="48091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300" y="1953893"/>
              <a:ext cx="8688417" cy="46974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1300" y="1953893"/>
              <a:ext cx="8688705" cy="4697730"/>
            </a:xfrm>
            <a:custGeom>
              <a:avLst/>
              <a:gdLst/>
              <a:ahLst/>
              <a:cxnLst/>
              <a:rect l="l" t="t" r="r" b="b"/>
              <a:pathLst>
                <a:path w="8688705" h="4697730">
                  <a:moveTo>
                    <a:pt x="0" y="0"/>
                  </a:moveTo>
                  <a:lnTo>
                    <a:pt x="8688417" y="0"/>
                  </a:lnTo>
                  <a:lnTo>
                    <a:pt x="8688417" y="4697440"/>
                  </a:lnTo>
                  <a:lnTo>
                    <a:pt x="0" y="46974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9077" y="2286000"/>
            <a:ext cx="8449945" cy="44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</a:tabLst>
            </a:pPr>
            <a:r>
              <a:rPr sz="1600" b="1" spc="-10" dirty="0">
                <a:latin typeface="Calibri"/>
                <a:cs typeface="Calibri"/>
              </a:rPr>
              <a:t>Program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Length</a:t>
            </a:r>
            <a:endParaRPr sz="1600">
              <a:latin typeface="Calibri"/>
              <a:cs typeface="Calibri"/>
            </a:endParaRPr>
          </a:p>
          <a:p>
            <a:pPr marL="43942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length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program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total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usage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operators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operands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program.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85471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Length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N1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N2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267335" indent="-254635">
              <a:lnSpc>
                <a:spcPct val="100000"/>
              </a:lnSpc>
              <a:buFont typeface="Arial"/>
              <a:buChar char="•"/>
              <a:tabLst>
                <a:tab pos="267335" algn="l"/>
              </a:tabLst>
            </a:pPr>
            <a:r>
              <a:rPr sz="1600" b="1" spc="-10" dirty="0">
                <a:latin typeface="Calibri"/>
                <a:cs typeface="Calibri"/>
              </a:rPr>
              <a:t>Program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vocabulary</a:t>
            </a:r>
            <a:endParaRPr sz="1600">
              <a:latin typeface="Calibri"/>
              <a:cs typeface="Calibri"/>
            </a:endParaRPr>
          </a:p>
          <a:p>
            <a:pPr marL="43942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program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vocabulary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number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unique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operators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operands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used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program.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85471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Vocabulary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=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n1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n2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267335" indent="-254635">
              <a:lnSpc>
                <a:spcPct val="100000"/>
              </a:lnSpc>
              <a:buFont typeface="Arial"/>
              <a:buChar char="•"/>
              <a:tabLst>
                <a:tab pos="267335" algn="l"/>
              </a:tabLst>
            </a:pPr>
            <a:r>
              <a:rPr sz="1600" b="1" spc="-10" dirty="0">
                <a:latin typeface="Calibri"/>
                <a:cs typeface="Calibri"/>
              </a:rPr>
              <a:t>Program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Volume</a:t>
            </a:r>
            <a:endParaRPr sz="1600">
              <a:latin typeface="Calibri"/>
              <a:cs typeface="Calibri"/>
            </a:endParaRPr>
          </a:p>
          <a:p>
            <a:pPr marL="43942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program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volume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can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defined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maximum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number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bits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to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encode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program.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90043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V=Nlog2n</a:t>
            </a:r>
            <a:endParaRPr sz="1600">
              <a:latin typeface="Calibri"/>
              <a:cs typeface="Calibri"/>
            </a:endParaRPr>
          </a:p>
          <a:p>
            <a:pPr marL="808355" marR="4034790" indent="-369570">
              <a:lnSpc>
                <a:spcPct val="203100"/>
              </a:lnSpc>
            </a:pPr>
            <a:r>
              <a:rPr sz="1600" b="1" dirty="0">
                <a:latin typeface="Calibri"/>
                <a:cs typeface="Calibri"/>
              </a:rPr>
              <a:t>Halstead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shows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that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length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can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estimated </a:t>
            </a:r>
            <a:r>
              <a:rPr sz="1600" b="1" dirty="0">
                <a:latin typeface="Calibri"/>
                <a:cs typeface="Calibri"/>
              </a:rPr>
              <a:t>N=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n1log2n1+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n2log2n2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274828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65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/>
          <p:nvPr/>
        </p:nvSpPr>
        <p:spPr>
          <a:xfrm>
            <a:off x="6643688" y="6357937"/>
            <a:ext cx="2500630" cy="214629"/>
          </a:xfrm>
          <a:custGeom>
            <a:avLst/>
            <a:gdLst/>
            <a:ahLst/>
            <a:cxnLst/>
            <a:rect l="l" t="t" r="r" b="b"/>
            <a:pathLst>
              <a:path w="2500629" h="214629">
                <a:moveTo>
                  <a:pt x="2500311" y="214311"/>
                </a:moveTo>
                <a:lnTo>
                  <a:pt x="0" y="214311"/>
                </a:lnTo>
                <a:lnTo>
                  <a:pt x="0" y="0"/>
                </a:lnTo>
                <a:lnTo>
                  <a:pt x="2500311" y="0"/>
                </a:lnTo>
                <a:lnTo>
                  <a:pt x="2500311" y="2143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7338" y="6522149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64313" y="6032500"/>
            <a:ext cx="2364105" cy="609600"/>
            <a:chOff x="6564313" y="6032500"/>
            <a:chExt cx="2364105" cy="609600"/>
          </a:xfrm>
        </p:grpSpPr>
        <p:sp>
          <p:nvSpPr>
            <p:cNvPr id="6" name="object 6"/>
            <p:cNvSpPr/>
            <p:nvPr/>
          </p:nvSpPr>
          <p:spPr>
            <a:xfrm>
              <a:off x="6564313" y="6354762"/>
              <a:ext cx="46355" cy="214629"/>
            </a:xfrm>
            <a:custGeom>
              <a:avLst/>
              <a:gdLst/>
              <a:ahLst/>
              <a:cxnLst/>
              <a:rect l="l" t="t" r="r" b="b"/>
              <a:pathLst>
                <a:path w="46354" h="214629">
                  <a:moveTo>
                    <a:pt x="46036" y="214311"/>
                  </a:moveTo>
                  <a:lnTo>
                    <a:pt x="0" y="214311"/>
                  </a:lnTo>
                  <a:lnTo>
                    <a:pt x="0" y="0"/>
                  </a:lnTo>
                  <a:lnTo>
                    <a:pt x="46036" y="0"/>
                  </a:lnTo>
                  <a:lnTo>
                    <a:pt x="46036" y="21431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62568" y="2215894"/>
            <a:ext cx="8357234" cy="410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indent="-238760">
              <a:lnSpc>
                <a:spcPts val="2635"/>
              </a:lnSpc>
              <a:spcBef>
                <a:spcPts val="100"/>
              </a:spcBef>
              <a:buFont typeface="Arial"/>
              <a:buChar char="•"/>
              <a:tabLst>
                <a:tab pos="251460" algn="l"/>
              </a:tabLst>
            </a:pPr>
            <a:r>
              <a:rPr sz="2200" b="1" dirty="0">
                <a:latin typeface="Calibri"/>
                <a:cs typeface="Calibri"/>
              </a:rPr>
              <a:t>Control</a:t>
            </a:r>
            <a:r>
              <a:rPr sz="2200" b="1" spc="-10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construct</a:t>
            </a:r>
            <a:endParaRPr sz="2200">
              <a:latin typeface="Calibri"/>
              <a:cs typeface="Calibri"/>
            </a:endParaRPr>
          </a:p>
          <a:p>
            <a:pPr marL="965835">
              <a:lnSpc>
                <a:spcPts val="2625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single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entry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constructs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used.</a:t>
            </a:r>
            <a:endParaRPr sz="2200">
              <a:latin typeface="Calibri"/>
              <a:cs typeface="Calibri"/>
            </a:endParaRPr>
          </a:p>
          <a:p>
            <a:pPr marL="251460" indent="-238760">
              <a:lnSpc>
                <a:spcPts val="2625"/>
              </a:lnSpc>
              <a:buFont typeface="Arial"/>
              <a:buChar char="•"/>
              <a:tabLst>
                <a:tab pos="251460" algn="l"/>
              </a:tabLst>
            </a:pPr>
            <a:r>
              <a:rPr sz="2200" b="1" dirty="0">
                <a:latin typeface="Calibri"/>
                <a:cs typeface="Calibri"/>
              </a:rPr>
              <a:t>Use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goto</a:t>
            </a:r>
            <a:endParaRPr sz="2200">
              <a:latin typeface="Calibri"/>
              <a:cs typeface="Calibri"/>
            </a:endParaRPr>
          </a:p>
          <a:p>
            <a:pPr marL="251460" marR="7620" indent="382270">
              <a:lnSpc>
                <a:spcPts val="262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goto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statements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program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unstructured.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avoid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use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statements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possible.</a:t>
            </a:r>
            <a:endParaRPr sz="2200">
              <a:latin typeface="Calibri"/>
              <a:cs typeface="Calibri"/>
            </a:endParaRPr>
          </a:p>
          <a:p>
            <a:pPr marL="251460" indent="-238760">
              <a:lnSpc>
                <a:spcPts val="2540"/>
              </a:lnSpc>
              <a:buFont typeface="Arial"/>
              <a:buChar char="•"/>
              <a:tabLst>
                <a:tab pos="251460" algn="l"/>
              </a:tabLst>
            </a:pPr>
            <a:r>
              <a:rPr sz="2200" b="1" spc="-10" dirty="0">
                <a:latin typeface="Calibri"/>
                <a:cs typeface="Calibri"/>
              </a:rPr>
              <a:t>Information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hiding</a:t>
            </a:r>
            <a:endParaRPr sz="2200">
              <a:latin typeface="Calibri"/>
              <a:cs typeface="Calibri"/>
            </a:endParaRPr>
          </a:p>
          <a:p>
            <a:pPr marL="251460" indent="-238760">
              <a:lnSpc>
                <a:spcPts val="2625"/>
              </a:lnSpc>
              <a:buFont typeface="Arial"/>
              <a:buChar char="•"/>
              <a:tabLst>
                <a:tab pos="251460" algn="l"/>
              </a:tabLst>
            </a:pPr>
            <a:r>
              <a:rPr sz="2200" b="1" spc="-10" dirty="0">
                <a:latin typeface="Calibri"/>
                <a:cs typeface="Calibri"/>
              </a:rPr>
              <a:t>Nesting</a:t>
            </a:r>
            <a:endParaRPr sz="2200">
              <a:latin typeface="Calibri"/>
              <a:cs typeface="Calibri"/>
            </a:endParaRPr>
          </a:p>
          <a:p>
            <a:pPr marL="591820">
              <a:lnSpc>
                <a:spcPts val="2630"/>
              </a:lnSpc>
            </a:pPr>
            <a:r>
              <a:rPr sz="2200" dirty="0">
                <a:latin typeface="Calibri"/>
                <a:cs typeface="Calibri"/>
              </a:rPr>
              <a:t>Structure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inside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another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structure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nesting.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there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too</a:t>
            </a:r>
            <a:endParaRPr sz="2200">
              <a:latin typeface="Calibri"/>
              <a:cs typeface="Calibri"/>
            </a:endParaRPr>
          </a:p>
          <a:p>
            <a:pPr marL="251460" marR="5080">
              <a:lnSpc>
                <a:spcPts val="278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deep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nesting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becomes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hard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code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well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complex.</a:t>
            </a:r>
            <a:endParaRPr sz="2200">
              <a:latin typeface="Calibri"/>
              <a:cs typeface="Calibri"/>
            </a:endParaRPr>
          </a:p>
          <a:p>
            <a:pPr marL="251460" indent="-23876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51460" algn="l"/>
              </a:tabLst>
            </a:pPr>
            <a:r>
              <a:rPr sz="2200" b="1" dirty="0">
                <a:latin typeface="Calibri"/>
                <a:cs typeface="Calibri"/>
              </a:rPr>
              <a:t>User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defined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data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types</a:t>
            </a:r>
            <a:endParaRPr sz="2200">
              <a:latin typeface="Calibri"/>
              <a:cs typeface="Calibri"/>
            </a:endParaRPr>
          </a:p>
          <a:p>
            <a:pPr marL="475615">
              <a:lnSpc>
                <a:spcPct val="100000"/>
              </a:lnSpc>
              <a:spcBef>
                <a:spcPts val="135"/>
              </a:spcBef>
            </a:pPr>
            <a:r>
              <a:rPr sz="2200" dirty="0">
                <a:latin typeface="Calibri"/>
                <a:cs typeface="Calibri"/>
              </a:rPr>
              <a:t>User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define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enhance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readability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3679825">
              <a:lnSpc>
                <a:spcPct val="100000"/>
              </a:lnSpc>
              <a:spcBef>
                <a:spcPts val="100"/>
              </a:spcBef>
            </a:pPr>
            <a:r>
              <a:rPr dirty="0"/>
              <a:t>Knot</a:t>
            </a:r>
            <a:r>
              <a:rPr spc="-20" dirty="0"/>
              <a:t> </a:t>
            </a:r>
            <a:r>
              <a:rPr spc="-10" dirty="0"/>
              <a:t>Count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081" y="2362277"/>
            <a:ext cx="8876665" cy="4279900"/>
            <a:chOff x="98081" y="2362277"/>
            <a:chExt cx="8876665" cy="4279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499" y="6032500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81" y="2362277"/>
              <a:ext cx="8876399" cy="38020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43" y="2387039"/>
              <a:ext cx="8786873" cy="371255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2843" y="2387039"/>
              <a:ext cx="8787130" cy="3712845"/>
            </a:xfrm>
            <a:custGeom>
              <a:avLst/>
              <a:gdLst/>
              <a:ahLst/>
              <a:cxnLst/>
              <a:rect l="l" t="t" r="r" b="b"/>
              <a:pathLst>
                <a:path w="8787130" h="3712845">
                  <a:moveTo>
                    <a:pt x="0" y="0"/>
                  </a:moveTo>
                  <a:lnTo>
                    <a:pt x="8786873" y="0"/>
                  </a:lnTo>
                  <a:lnTo>
                    <a:pt x="8786873" y="3712554"/>
                  </a:lnTo>
                  <a:lnTo>
                    <a:pt x="0" y="371255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400" y="2383230"/>
            <a:ext cx="8762999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1067435" indent="-3048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Knot</a:t>
            </a:r>
            <a:r>
              <a:rPr sz="24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crossing</a:t>
            </a: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flows.</a:t>
            </a: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crossings</a:t>
            </a: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occur</a:t>
            </a:r>
            <a:r>
              <a:rPr sz="24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due</a:t>
            </a:r>
            <a:r>
              <a:rPr sz="24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non-structural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16865" indent="-304165" algn="just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jumps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program.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16865" marR="5080" indent="-304800" algn="just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goto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cause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kind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structural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jump.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metric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FORTRAN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language.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16865" marR="482600" indent="-304800" algn="just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knot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intertwined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complex.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16865" marR="495300" indent="-304800" algn="just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sz="24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large</a:t>
            </a:r>
            <a:r>
              <a:rPr sz="24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knots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generally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extremely</a:t>
            </a:r>
            <a:r>
              <a:rPr sz="24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difficult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b="1" spc="-1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sz="2400" b="1" spc="-1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643063"/>
            <a:ext cx="9144000" cy="460375"/>
          </a:xfrm>
          <a:prstGeom prst="rect">
            <a:avLst/>
          </a:prstGeom>
          <a:solidFill>
            <a:srgbClr val="1F497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90"/>
              </a:lnSpc>
            </a:pPr>
            <a:r>
              <a:rPr dirty="0"/>
              <a:t>Comparison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Different</a:t>
            </a:r>
            <a:r>
              <a:rPr spc="-45" dirty="0"/>
              <a:t> </a:t>
            </a:r>
            <a:r>
              <a:rPr spc="-10" dirty="0"/>
              <a:t>Metrics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846" y="2103021"/>
            <a:ext cx="8858885" cy="4539615"/>
            <a:chOff x="142846" y="2103021"/>
            <a:chExt cx="8858885" cy="4539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2836" y="2103030"/>
              <a:ext cx="8858885" cy="571500"/>
            </a:xfrm>
            <a:custGeom>
              <a:avLst/>
              <a:gdLst/>
              <a:ahLst/>
              <a:cxnLst/>
              <a:rect l="l" t="t" r="r" b="b"/>
              <a:pathLst>
                <a:path w="8858885" h="571500">
                  <a:moveTo>
                    <a:pt x="8858352" y="0"/>
                  </a:moveTo>
                  <a:lnTo>
                    <a:pt x="6835572" y="0"/>
                  </a:lnTo>
                  <a:lnTo>
                    <a:pt x="4812804" y="0"/>
                  </a:lnTo>
                  <a:lnTo>
                    <a:pt x="2092528" y="0"/>
                  </a:lnTo>
                  <a:lnTo>
                    <a:pt x="0" y="0"/>
                  </a:lnTo>
                  <a:lnTo>
                    <a:pt x="0" y="571500"/>
                  </a:lnTo>
                  <a:lnTo>
                    <a:pt x="2092528" y="571500"/>
                  </a:lnTo>
                  <a:lnTo>
                    <a:pt x="4812804" y="571500"/>
                  </a:lnTo>
                  <a:lnTo>
                    <a:pt x="6835572" y="571500"/>
                  </a:lnTo>
                  <a:lnTo>
                    <a:pt x="8858352" y="571500"/>
                  </a:lnTo>
                  <a:lnTo>
                    <a:pt x="8858352" y="0"/>
                  </a:lnTo>
                  <a:close/>
                </a:path>
              </a:pathLst>
            </a:custGeom>
            <a:solidFill>
              <a:srgbClr val="92C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0791" y="2178001"/>
            <a:ext cx="4500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92325" algn="l"/>
              </a:tabLst>
            </a:pP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measure</a:t>
            </a:r>
            <a:r>
              <a:rPr sz="2000" b="1" dirty="0">
                <a:latin typeface="Calibri"/>
                <a:cs typeface="Calibri"/>
              </a:rPr>
              <a:t>	Cyclomatic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3591" y="2178001"/>
            <a:ext cx="3195320" cy="5207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R="5080">
              <a:lnSpc>
                <a:spcPct val="62500"/>
              </a:lnSpc>
              <a:spcBef>
                <a:spcPts val="1000"/>
              </a:spcBef>
              <a:tabLst>
                <a:tab pos="2023110" algn="l"/>
              </a:tabLst>
            </a:pPr>
            <a:r>
              <a:rPr sz="2000" b="1" spc="-10" dirty="0">
                <a:latin typeface="Calibri"/>
                <a:cs typeface="Calibri"/>
              </a:rPr>
              <a:t>Halstead’s</a:t>
            </a:r>
            <a:r>
              <a:rPr sz="2000" b="1" dirty="0">
                <a:latin typeface="Calibri"/>
                <a:cs typeface="Calibri"/>
              </a:rPr>
              <a:t>	Knot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count measure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005" y="2632611"/>
            <a:ext cx="1837689" cy="196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5080" indent="-309245">
              <a:lnSpc>
                <a:spcPct val="106300"/>
              </a:lnSpc>
              <a:spcBef>
                <a:spcPts val="95"/>
              </a:spcBef>
              <a:buSzPct val="55000"/>
              <a:buFont typeface="Arial Black"/>
              <a:buChar char="∙"/>
              <a:tabLst>
                <a:tab pos="321310" algn="l"/>
              </a:tabLst>
            </a:pP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simple </a:t>
            </a:r>
            <a:r>
              <a:rPr sz="2000" b="1" dirty="0">
                <a:latin typeface="Calibri"/>
                <a:cs typeface="Calibri"/>
              </a:rPr>
              <a:t>method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obtaining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metrics.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is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lines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code.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6805" y="2632611"/>
            <a:ext cx="1847850" cy="196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5080" indent="-309245">
              <a:lnSpc>
                <a:spcPct val="106300"/>
              </a:lnSpc>
              <a:spcBef>
                <a:spcPts val="95"/>
              </a:spcBef>
              <a:buSzPct val="55000"/>
              <a:buFont typeface="Arial Black"/>
              <a:buChar char="∙"/>
              <a:tabLst>
                <a:tab pos="321310" algn="l"/>
              </a:tabLst>
            </a:pP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measurable </a:t>
            </a:r>
            <a:r>
              <a:rPr sz="2000" b="1" dirty="0">
                <a:latin typeface="Calibri"/>
                <a:cs typeface="Calibri"/>
              </a:rPr>
              <a:t>quantities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operators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operands.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9580" y="2632611"/>
            <a:ext cx="176403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5080" indent="-309245">
              <a:lnSpc>
                <a:spcPct val="106300"/>
              </a:lnSpc>
              <a:spcBef>
                <a:spcPts val="95"/>
              </a:spcBef>
              <a:buSzPct val="55000"/>
              <a:buFont typeface="Arial Black"/>
              <a:buChar char="∙"/>
              <a:tabLst>
                <a:tab pos="32131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10" dirty="0">
                <a:latin typeface="Calibri"/>
                <a:cs typeface="Calibri"/>
              </a:rPr>
              <a:t> basically designed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FORTRAN programs.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005" y="4899561"/>
            <a:ext cx="1939289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5080" indent="-309245">
              <a:lnSpc>
                <a:spcPct val="106300"/>
              </a:lnSpc>
              <a:spcBef>
                <a:spcPts val="95"/>
              </a:spcBef>
              <a:buSzPct val="55000"/>
              <a:buFont typeface="Arial Black"/>
              <a:buChar char="∙"/>
              <a:tabLst>
                <a:tab pos="321310" algn="l"/>
              </a:tabLst>
            </a:pPr>
            <a:r>
              <a:rPr sz="2000" b="1" dirty="0">
                <a:latin typeface="Calibri"/>
                <a:cs typeface="Calibri"/>
              </a:rPr>
              <a:t>Modules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same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can </a:t>
            </a:r>
            <a:r>
              <a:rPr sz="2000" b="1" dirty="0">
                <a:latin typeface="Calibri"/>
                <a:cs typeface="Calibri"/>
              </a:rPr>
              <a:t>have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 complexities.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6530" y="2632611"/>
            <a:ext cx="2636520" cy="326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5080" indent="-309245">
              <a:lnSpc>
                <a:spcPct val="106300"/>
              </a:lnSpc>
              <a:spcBef>
                <a:spcPts val="95"/>
              </a:spcBef>
              <a:buSzPct val="55000"/>
              <a:buFont typeface="Arial Black"/>
              <a:buChar char="∙"/>
              <a:tabLst>
                <a:tab pos="321310" algn="l"/>
              </a:tabLst>
            </a:pP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measure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based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control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programming </a:t>
            </a:r>
            <a:r>
              <a:rPr sz="2000" b="1" dirty="0">
                <a:latin typeface="Calibri"/>
                <a:cs typeface="Calibri"/>
              </a:rPr>
              <a:t>constructs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such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if </a:t>
            </a:r>
            <a:r>
              <a:rPr sz="2000" b="1" dirty="0">
                <a:latin typeface="Calibri"/>
                <a:cs typeface="Calibri"/>
              </a:rPr>
              <a:t>then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else,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do-while, repeat-</a:t>
            </a:r>
            <a:r>
              <a:rPr sz="2000" b="1" dirty="0">
                <a:latin typeface="Calibri"/>
                <a:cs typeface="Calibri"/>
              </a:rPr>
              <a:t>until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so on.</a:t>
            </a:r>
            <a:endParaRPr sz="2000">
              <a:latin typeface="Calibri"/>
              <a:cs typeface="Calibri"/>
            </a:endParaRPr>
          </a:p>
          <a:p>
            <a:pPr marL="321310" marR="34290" indent="-309245">
              <a:lnSpc>
                <a:spcPts val="2550"/>
              </a:lnSpc>
              <a:spcBef>
                <a:spcPts val="100"/>
              </a:spcBef>
              <a:buSzPct val="55000"/>
              <a:buFont typeface="Arial Black"/>
              <a:buChar char="∙"/>
              <a:tabLst>
                <a:tab pos="321310" algn="l"/>
              </a:tabLst>
            </a:pP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larger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decisions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larger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complexity.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6805" y="4899561"/>
            <a:ext cx="180721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5080" indent="-309245">
              <a:lnSpc>
                <a:spcPct val="106300"/>
              </a:lnSpc>
              <a:spcBef>
                <a:spcPts val="95"/>
              </a:spcBef>
              <a:buSzPct val="55000"/>
              <a:buFont typeface="Arial Black"/>
              <a:buChar char="∙"/>
              <a:tabLst>
                <a:tab pos="321310" algn="l"/>
              </a:tabLst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on </a:t>
            </a:r>
            <a:r>
              <a:rPr sz="2000" b="1" dirty="0">
                <a:latin typeface="Calibri"/>
                <a:cs typeface="Calibri"/>
              </a:rPr>
              <a:t>length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and </a:t>
            </a:r>
            <a:r>
              <a:rPr sz="2000" b="1" dirty="0">
                <a:latin typeface="Calibri"/>
                <a:cs typeface="Calibri"/>
              </a:rPr>
              <a:t>volume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program.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9580" y="4899561"/>
            <a:ext cx="189738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5080" indent="-309245">
              <a:lnSpc>
                <a:spcPct val="106300"/>
              </a:lnSpc>
              <a:spcBef>
                <a:spcPts val="95"/>
              </a:spcBef>
              <a:buSzPct val="55000"/>
              <a:buFont typeface="Arial Black"/>
              <a:buChar char="∙"/>
              <a:tabLst>
                <a:tab pos="321310" algn="l"/>
              </a:tabLst>
            </a:pPr>
            <a:r>
              <a:rPr sz="2000" b="1" dirty="0">
                <a:latin typeface="Calibri"/>
                <a:cs typeface="Calibri"/>
              </a:rPr>
              <a:t>More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number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knots </a:t>
            </a:r>
            <a:r>
              <a:rPr sz="2000" b="1" dirty="0">
                <a:latin typeface="Calibri"/>
                <a:cs typeface="Calibri"/>
              </a:rPr>
              <a:t>indicates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more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22566" y="5890796"/>
            <a:ext cx="143891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26820" algn="l"/>
              </a:tabLst>
            </a:pPr>
            <a:r>
              <a:rPr sz="2000" b="1" spc="-10" dirty="0">
                <a:latin typeface="Calibri"/>
                <a:cs typeface="Calibri"/>
              </a:rPr>
              <a:t>complex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in 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750"/>
              </a:lnSpc>
            </a:pPr>
            <a:r>
              <a:rPr sz="2000" b="1" spc="-10" dirty="0">
                <a:latin typeface="Calibri"/>
                <a:cs typeface="Calibri"/>
              </a:rPr>
              <a:t>program.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1681" y="6013831"/>
            <a:ext cx="245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  <a:hlinkClick r:id="rId2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2061845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60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9205" y="2235834"/>
            <a:ext cx="8549005" cy="436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indent="-218440">
              <a:lnSpc>
                <a:spcPts val="2630"/>
              </a:lnSpc>
              <a:spcBef>
                <a:spcPts val="100"/>
              </a:spcBef>
              <a:buFont typeface="Arial"/>
              <a:buChar char="•"/>
              <a:tabLst>
                <a:tab pos="231140" algn="l"/>
              </a:tabLst>
            </a:pPr>
            <a:r>
              <a:rPr sz="2200" b="1" dirty="0">
                <a:latin typeface="Calibri"/>
                <a:cs typeface="Calibri"/>
              </a:rPr>
              <a:t>Modular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size</a:t>
            </a:r>
            <a:endParaRPr sz="2200">
              <a:latin typeface="Calibri"/>
              <a:cs typeface="Calibri"/>
            </a:endParaRPr>
          </a:p>
          <a:p>
            <a:pPr marL="231140" marR="14604" indent="55244">
              <a:lnSpc>
                <a:spcPts val="2630"/>
              </a:lnSpc>
              <a:spcBef>
                <a:spcPts val="8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program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small.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rule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program.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generate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different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module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size.</a:t>
            </a:r>
            <a:endParaRPr sz="2200">
              <a:latin typeface="Calibri"/>
              <a:cs typeface="Calibri"/>
            </a:endParaRPr>
          </a:p>
          <a:p>
            <a:pPr marL="231140" indent="-218440">
              <a:lnSpc>
                <a:spcPts val="2525"/>
              </a:lnSpc>
              <a:buFont typeface="Arial"/>
              <a:buChar char="•"/>
              <a:tabLst>
                <a:tab pos="231140" algn="l"/>
              </a:tabLst>
            </a:pPr>
            <a:r>
              <a:rPr sz="2200" b="1" dirty="0">
                <a:latin typeface="Calibri"/>
                <a:cs typeface="Calibri"/>
              </a:rPr>
              <a:t>Side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effects</a:t>
            </a:r>
            <a:endParaRPr sz="2200">
              <a:latin typeface="Calibri"/>
              <a:cs typeface="Calibri"/>
            </a:endParaRPr>
          </a:p>
          <a:p>
            <a:pPr marL="231140" marR="107314" indent="55244">
              <a:lnSpc>
                <a:spcPts val="2630"/>
              </a:lnSpc>
              <a:spcBef>
                <a:spcPts val="90"/>
              </a:spcBef>
            </a:pPr>
            <a:r>
              <a:rPr sz="2200" spc="-10" dirty="0">
                <a:latin typeface="Calibri"/>
                <a:cs typeface="Calibri"/>
              </a:rPr>
              <a:t>Sometimes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generate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some </a:t>
            </a:r>
            <a:r>
              <a:rPr sz="2200" dirty="0">
                <a:latin typeface="Calibri"/>
                <a:cs typeface="Calibri"/>
              </a:rPr>
              <a:t>kind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problems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side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effects.</a:t>
            </a:r>
            <a:endParaRPr sz="2200">
              <a:latin typeface="Calibri"/>
              <a:cs typeface="Calibri"/>
            </a:endParaRPr>
          </a:p>
          <a:p>
            <a:pPr marL="231140" indent="-218440">
              <a:lnSpc>
                <a:spcPts val="2525"/>
              </a:lnSpc>
              <a:buFont typeface="Arial"/>
              <a:buChar char="•"/>
              <a:tabLst>
                <a:tab pos="231140" algn="l"/>
              </a:tabLst>
            </a:pPr>
            <a:r>
              <a:rPr sz="2200" b="1" spc="-10" dirty="0">
                <a:latin typeface="Calibri"/>
                <a:cs typeface="Calibri"/>
              </a:rPr>
              <a:t>Robustness</a:t>
            </a:r>
            <a:endParaRPr sz="2200">
              <a:latin typeface="Calibri"/>
              <a:cs typeface="Calibri"/>
            </a:endParaRPr>
          </a:p>
          <a:p>
            <a:pPr marL="231140" marR="5080" indent="55244">
              <a:lnSpc>
                <a:spcPts val="2630"/>
              </a:lnSpc>
              <a:spcBef>
                <a:spcPts val="90"/>
              </a:spcBef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kind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exception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generated,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program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generate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some </a:t>
            </a:r>
            <a:r>
              <a:rPr sz="2200" dirty="0">
                <a:latin typeface="Calibri"/>
                <a:cs typeface="Calibri"/>
              </a:rPr>
              <a:t>kind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output.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robustness.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situation</a:t>
            </a:r>
            <a:r>
              <a:rPr sz="2200" spc="-25" dirty="0">
                <a:latin typeface="Calibri"/>
                <a:cs typeface="Calibri"/>
              </a:rPr>
              <a:t> the </a:t>
            </a:r>
            <a:r>
              <a:rPr sz="2200" dirty="0">
                <a:latin typeface="Calibri"/>
                <a:cs typeface="Calibri"/>
              </a:rPr>
              <a:t>programs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crash.</a:t>
            </a:r>
            <a:endParaRPr sz="2200">
              <a:latin typeface="Calibri"/>
              <a:cs typeface="Calibri"/>
            </a:endParaRPr>
          </a:p>
          <a:p>
            <a:pPr marL="231140" indent="-218440">
              <a:lnSpc>
                <a:spcPts val="2520"/>
              </a:lnSpc>
              <a:buFont typeface="Arial"/>
              <a:buChar char="•"/>
              <a:tabLst>
                <a:tab pos="231140" algn="l"/>
              </a:tabLst>
            </a:pPr>
            <a:r>
              <a:rPr sz="2200" b="1" dirty="0">
                <a:latin typeface="Calibri"/>
                <a:cs typeface="Calibri"/>
              </a:rPr>
              <a:t>Switch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case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with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defaults</a:t>
            </a:r>
            <a:endParaRPr sz="2200">
              <a:latin typeface="Calibri"/>
              <a:cs typeface="Calibri"/>
            </a:endParaRPr>
          </a:p>
          <a:p>
            <a:pPr marL="231140" marR="400050" indent="-8255">
              <a:lnSpc>
                <a:spcPts val="2630"/>
              </a:lnSpc>
              <a:spcBef>
                <a:spcPts val="90"/>
              </a:spcBef>
            </a:pPr>
            <a:r>
              <a:rPr sz="2200" dirty="0">
                <a:latin typeface="Calibri"/>
                <a:cs typeface="Calibri"/>
              </a:rPr>
              <a:t>Inside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switch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case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statement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unpredictable</a:t>
            </a:r>
            <a:r>
              <a:rPr sz="2200" spc="-25" dirty="0">
                <a:latin typeface="Calibri"/>
                <a:cs typeface="Calibri"/>
              </a:rPr>
              <a:t> is </a:t>
            </a: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argument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default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execute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3"/>
              <a:ext cx="5430838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3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8727" rIns="0" bIns="0" rtlCol="0">
            <a:spAutoFit/>
          </a:bodyPr>
          <a:lstStyle/>
          <a:p>
            <a:pPr marL="1115060">
              <a:lnSpc>
                <a:spcPct val="100000"/>
              </a:lnSpc>
              <a:spcBef>
                <a:spcPts val="100"/>
              </a:spcBef>
            </a:pPr>
            <a:r>
              <a:rPr dirty="0"/>
              <a:t>Coding</a:t>
            </a:r>
            <a:r>
              <a:rPr spc="-120" dirty="0"/>
              <a:t> </a:t>
            </a:r>
            <a:r>
              <a:rPr spc="-10" dirty="0"/>
              <a:t>Standards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7334" y="2527625"/>
            <a:ext cx="8441055" cy="4114800"/>
            <a:chOff x="487334" y="2527625"/>
            <a:chExt cx="8441055" cy="4114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0034" y="2540325"/>
              <a:ext cx="8267700" cy="2103120"/>
            </a:xfrm>
            <a:custGeom>
              <a:avLst/>
              <a:gdLst/>
              <a:ahLst/>
              <a:cxnLst/>
              <a:rect l="l" t="t" r="r" b="b"/>
              <a:pathLst>
                <a:path w="8267700" h="2103120">
                  <a:moveTo>
                    <a:pt x="0" y="277286"/>
                  </a:moveTo>
                  <a:lnTo>
                    <a:pt x="4464" y="227443"/>
                  </a:lnTo>
                  <a:lnTo>
                    <a:pt x="17339" y="180531"/>
                  </a:lnTo>
                  <a:lnTo>
                    <a:pt x="37839" y="137334"/>
                  </a:lnTo>
                  <a:lnTo>
                    <a:pt x="65184" y="98633"/>
                  </a:lnTo>
                  <a:lnTo>
                    <a:pt x="98589" y="65213"/>
                  </a:lnTo>
                  <a:lnTo>
                    <a:pt x="137272" y="37856"/>
                  </a:lnTo>
                  <a:lnTo>
                    <a:pt x="180450" y="17346"/>
                  </a:lnTo>
                  <a:lnTo>
                    <a:pt x="227341" y="4466"/>
                  </a:lnTo>
                  <a:lnTo>
                    <a:pt x="277161" y="0"/>
                  </a:lnTo>
                  <a:lnTo>
                    <a:pt x="1377949" y="0"/>
                  </a:lnTo>
                  <a:lnTo>
                    <a:pt x="3444869" y="0"/>
                  </a:lnTo>
                  <a:lnTo>
                    <a:pt x="7990538" y="0"/>
                  </a:lnTo>
                  <a:lnTo>
                    <a:pt x="8040358" y="4466"/>
                  </a:lnTo>
                  <a:lnTo>
                    <a:pt x="8087247" y="17346"/>
                  </a:lnTo>
                  <a:lnTo>
                    <a:pt x="8130425" y="37856"/>
                  </a:lnTo>
                  <a:lnTo>
                    <a:pt x="8169108" y="65213"/>
                  </a:lnTo>
                  <a:lnTo>
                    <a:pt x="8202513" y="98633"/>
                  </a:lnTo>
                  <a:lnTo>
                    <a:pt x="8229858" y="137334"/>
                  </a:lnTo>
                  <a:lnTo>
                    <a:pt x="8250359" y="180531"/>
                  </a:lnTo>
                  <a:lnTo>
                    <a:pt x="8263234" y="227443"/>
                  </a:lnTo>
                  <a:lnTo>
                    <a:pt x="8267700" y="277286"/>
                  </a:lnTo>
                  <a:lnTo>
                    <a:pt x="8267700" y="970487"/>
                  </a:lnTo>
                  <a:lnTo>
                    <a:pt x="8267700" y="1386421"/>
                  </a:lnTo>
                  <a:lnTo>
                    <a:pt x="8263234" y="1436254"/>
                  </a:lnTo>
                  <a:lnTo>
                    <a:pt x="8250359" y="1483168"/>
                  </a:lnTo>
                  <a:lnTo>
                    <a:pt x="8229858" y="1526364"/>
                  </a:lnTo>
                  <a:lnTo>
                    <a:pt x="8202513" y="1565064"/>
                  </a:lnTo>
                  <a:lnTo>
                    <a:pt x="8169108" y="1598483"/>
                  </a:lnTo>
                  <a:lnTo>
                    <a:pt x="8130425" y="1625839"/>
                  </a:lnTo>
                  <a:lnTo>
                    <a:pt x="8087247" y="1646348"/>
                  </a:lnTo>
                  <a:lnTo>
                    <a:pt x="8040358" y="1659228"/>
                  </a:lnTo>
                  <a:lnTo>
                    <a:pt x="7990538" y="1663695"/>
                  </a:lnTo>
                  <a:lnTo>
                    <a:pt x="3444869" y="1663695"/>
                  </a:lnTo>
                  <a:lnTo>
                    <a:pt x="3535096" y="2102914"/>
                  </a:lnTo>
                  <a:lnTo>
                    <a:pt x="1377949" y="1663695"/>
                  </a:lnTo>
                  <a:lnTo>
                    <a:pt x="277161" y="1663695"/>
                  </a:lnTo>
                  <a:lnTo>
                    <a:pt x="227341" y="1659228"/>
                  </a:lnTo>
                  <a:lnTo>
                    <a:pt x="180450" y="1646348"/>
                  </a:lnTo>
                  <a:lnTo>
                    <a:pt x="137272" y="1625839"/>
                  </a:lnTo>
                  <a:lnTo>
                    <a:pt x="98589" y="1598483"/>
                  </a:lnTo>
                  <a:lnTo>
                    <a:pt x="65184" y="1565064"/>
                  </a:lnTo>
                  <a:lnTo>
                    <a:pt x="37839" y="1526364"/>
                  </a:lnTo>
                  <a:lnTo>
                    <a:pt x="17339" y="1483168"/>
                  </a:lnTo>
                  <a:lnTo>
                    <a:pt x="4464" y="1436254"/>
                  </a:lnTo>
                  <a:lnTo>
                    <a:pt x="0" y="1386411"/>
                  </a:lnTo>
                  <a:lnTo>
                    <a:pt x="0" y="970487"/>
                  </a:lnTo>
                  <a:lnTo>
                    <a:pt x="0" y="277286"/>
                  </a:lnTo>
                  <a:close/>
                </a:path>
              </a:pathLst>
            </a:custGeom>
            <a:ln w="25399">
              <a:solidFill>
                <a:srgbClr val="4BAB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1257" y="2753504"/>
            <a:ext cx="78682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Good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organizations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normally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require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their </a:t>
            </a:r>
            <a:r>
              <a:rPr sz="2000" b="1" spc="-10" dirty="0">
                <a:latin typeface="Calibri"/>
                <a:cs typeface="Calibri"/>
              </a:rPr>
              <a:t>programmers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adhere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some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well-</a:t>
            </a:r>
            <a:r>
              <a:rPr sz="2000" b="1" dirty="0">
                <a:latin typeface="Calibri"/>
                <a:cs typeface="Calibri"/>
              </a:rPr>
              <a:t>defined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style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coding </a:t>
            </a:r>
            <a:r>
              <a:rPr sz="2000" b="1" dirty="0">
                <a:latin typeface="Calibri"/>
                <a:cs typeface="Calibri"/>
              </a:rPr>
              <a:t>called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2503170">
              <a:lnSpc>
                <a:spcPct val="100000"/>
              </a:lnSpc>
              <a:spcBef>
                <a:spcPts val="100"/>
              </a:spcBef>
            </a:pPr>
            <a:r>
              <a:rPr dirty="0"/>
              <a:t>Coding</a:t>
            </a:r>
            <a:r>
              <a:rPr spc="-85" dirty="0"/>
              <a:t> </a:t>
            </a:r>
            <a:r>
              <a:rPr dirty="0"/>
              <a:t>Standards</a:t>
            </a:r>
            <a:r>
              <a:rPr spc="-80" dirty="0"/>
              <a:t> </a:t>
            </a:r>
            <a:r>
              <a:rPr spc="-1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3518" y="2196457"/>
            <a:ext cx="7830820" cy="213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marR="5080" indent="-316230" algn="just">
              <a:lnSpc>
                <a:spcPct val="134400"/>
              </a:lnSpc>
              <a:spcBef>
                <a:spcPts val="1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Most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development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organizations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formulate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their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own</a:t>
            </a:r>
            <a:r>
              <a:rPr sz="2000" b="1" spc="-10" dirty="0">
                <a:latin typeface="Calibri"/>
                <a:cs typeface="Calibri"/>
              </a:rPr>
              <a:t> coding 	</a:t>
            </a:r>
            <a:r>
              <a:rPr sz="2000" b="1" dirty="0">
                <a:latin typeface="Calibri"/>
                <a:cs typeface="Calibri"/>
              </a:rPr>
              <a:t>standards</a:t>
            </a:r>
            <a:r>
              <a:rPr sz="2000" b="1" spc="4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4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suit</a:t>
            </a:r>
            <a:r>
              <a:rPr sz="2000" b="1" spc="4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them</a:t>
            </a:r>
            <a:r>
              <a:rPr sz="2000" b="1" spc="48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most,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48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their</a:t>
            </a:r>
            <a:r>
              <a:rPr sz="2000" b="1" spc="48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engineers</a:t>
            </a:r>
            <a:r>
              <a:rPr sz="2000" b="1" spc="4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4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follow 	</a:t>
            </a:r>
            <a:r>
              <a:rPr sz="2000" b="1" dirty="0">
                <a:latin typeface="Calibri"/>
                <a:cs typeface="Calibri"/>
              </a:rPr>
              <a:t>these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strictly.</a:t>
            </a:r>
            <a:endParaRPr sz="2000">
              <a:latin typeface="Calibri"/>
              <a:cs typeface="Calibri"/>
            </a:endParaRPr>
          </a:p>
          <a:p>
            <a:pPr marL="328295" marR="5080" indent="-316230" algn="just">
              <a:lnSpc>
                <a:spcPct val="134800"/>
              </a:lnSpc>
              <a:spcBef>
                <a:spcPts val="43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purpose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requiring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engineers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organization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4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adhere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 	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style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following: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595" y="4286255"/>
            <a:ext cx="8597900" cy="635000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2371725" marR="632460" indent="-1854200"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gives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uniform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appearance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codes</a:t>
            </a:r>
            <a:r>
              <a:rPr sz="2000" b="1" spc="3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written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by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engineers.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595" y="5226055"/>
            <a:ext cx="8597900" cy="334645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enhances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understanding.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595" y="5784855"/>
            <a:ext cx="8597900" cy="327660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546225"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encourages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good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programming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practices.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038" rIns="0" bIns="0" rtlCol="0">
            <a:spAutoFit/>
          </a:bodyPr>
          <a:lstStyle/>
          <a:p>
            <a:pPr marL="2503170">
              <a:lnSpc>
                <a:spcPct val="100000"/>
              </a:lnSpc>
              <a:spcBef>
                <a:spcPts val="100"/>
              </a:spcBef>
            </a:pPr>
            <a:r>
              <a:rPr dirty="0"/>
              <a:t>Coding</a:t>
            </a:r>
            <a:r>
              <a:rPr spc="-85" dirty="0"/>
              <a:t> </a:t>
            </a:r>
            <a:r>
              <a:rPr dirty="0"/>
              <a:t>Standards</a:t>
            </a:r>
            <a:r>
              <a:rPr spc="-80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5895" y="3987803"/>
            <a:ext cx="8623300" cy="2654300"/>
            <a:chOff x="415895" y="3987803"/>
            <a:chExt cx="8623300" cy="2654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8595" y="4000503"/>
              <a:ext cx="8597900" cy="673735"/>
            </a:xfrm>
            <a:custGeom>
              <a:avLst/>
              <a:gdLst/>
              <a:ahLst/>
              <a:cxnLst/>
              <a:rect l="l" t="t" r="r" b="b"/>
              <a:pathLst>
                <a:path w="8597900" h="673735">
                  <a:moveTo>
                    <a:pt x="0" y="0"/>
                  </a:moveTo>
                  <a:lnTo>
                    <a:pt x="8597899" y="0"/>
                  </a:lnTo>
                  <a:lnTo>
                    <a:pt x="8597899" y="673260"/>
                  </a:lnTo>
                  <a:lnTo>
                    <a:pt x="0" y="67326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3518" y="2196457"/>
            <a:ext cx="7830184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marR="5080" indent="-316230" algn="just">
              <a:lnSpc>
                <a:spcPct val="134400"/>
              </a:lnSpc>
              <a:spcBef>
                <a:spcPts val="100"/>
              </a:spcBef>
              <a:buFont typeface="Arial Black"/>
              <a:buChar char="▪"/>
              <a:tabLst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1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standard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lists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several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rules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1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followed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such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as,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7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way 	</a:t>
            </a:r>
            <a:r>
              <a:rPr sz="2000" b="1" dirty="0">
                <a:latin typeface="Calibri"/>
                <a:cs typeface="Calibri"/>
              </a:rPr>
              <a:t>variables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named,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2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way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2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laid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out,</a:t>
            </a:r>
            <a:r>
              <a:rPr sz="2000" b="1" spc="2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error 	</a:t>
            </a:r>
            <a:r>
              <a:rPr sz="2000" b="1" dirty="0">
                <a:latin typeface="Calibri"/>
                <a:cs typeface="Calibri"/>
              </a:rPr>
              <a:t>return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conventions,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21590" marR="1499870" indent="-9525">
              <a:lnSpc>
                <a:spcPct val="123800"/>
              </a:lnSpc>
              <a:spcBef>
                <a:spcPts val="955"/>
              </a:spcBef>
              <a:buFont typeface="Arial Black"/>
              <a:buChar char="▪"/>
              <a:tabLst>
                <a:tab pos="21590" algn="l"/>
                <a:tab pos="330835" algn="l"/>
              </a:tabLst>
            </a:pPr>
            <a:r>
              <a:rPr sz="2000" b="1" dirty="0">
                <a:latin typeface="Calibri"/>
                <a:cs typeface="Calibri"/>
              </a:rPr>
              <a:t>	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some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representative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standards: </a:t>
            </a:r>
            <a:r>
              <a:rPr sz="2000" b="1" dirty="0">
                <a:latin typeface="Calibri"/>
                <a:cs typeface="Calibri"/>
              </a:rPr>
              <a:t>Rules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limiting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global</a:t>
            </a:r>
            <a:endParaRPr sz="20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825"/>
              </a:spcBef>
            </a:pP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declared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cannot.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595" y="4857760"/>
            <a:ext cx="8597900" cy="1440815"/>
          </a:xfrm>
          <a:prstGeom prst="rect">
            <a:avLst/>
          </a:prstGeom>
          <a:ln w="25399">
            <a:solidFill>
              <a:srgbClr val="4F81BD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Calibri"/>
                <a:cs typeface="Calibri"/>
              </a:rPr>
              <a:t>Naming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conventions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global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variables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constant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identifiers</a:t>
            </a:r>
            <a:endParaRPr sz="2000">
              <a:latin typeface="Calibri"/>
              <a:cs typeface="Calibri"/>
            </a:endParaRPr>
          </a:p>
          <a:p>
            <a:pPr marL="36830" marR="81280">
              <a:lnSpc>
                <a:spcPct val="1375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convention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always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capital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letter,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letters,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5" y="6111250"/>
            <a:ext cx="3447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names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always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capital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letters.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496" y="1697673"/>
            <a:ext cx="4157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Coding</a:t>
            </a:r>
            <a:r>
              <a:rPr spc="-85" dirty="0"/>
              <a:t> </a:t>
            </a:r>
            <a:r>
              <a:rPr dirty="0"/>
              <a:t>Standards</a:t>
            </a:r>
            <a:r>
              <a:rPr spc="-80" dirty="0"/>
              <a:t> </a:t>
            </a:r>
            <a:r>
              <a:rPr spc="-1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9278" y="4062417"/>
            <a:ext cx="8578850" cy="2795905"/>
            <a:chOff x="349278" y="4062417"/>
            <a:chExt cx="8578850" cy="2795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8803" y="4062417"/>
              <a:ext cx="0" cy="2572385"/>
            </a:xfrm>
            <a:custGeom>
              <a:avLst/>
              <a:gdLst/>
              <a:ahLst/>
              <a:cxnLst/>
              <a:rect l="l" t="t" r="r" b="b"/>
              <a:pathLst>
                <a:path h="2572384">
                  <a:moveTo>
                    <a:pt x="0" y="0"/>
                  </a:moveTo>
                  <a:lnTo>
                    <a:pt x="0" y="257237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78" y="6634792"/>
              <a:ext cx="19050" cy="223520"/>
            </a:xfrm>
            <a:custGeom>
              <a:avLst/>
              <a:gdLst/>
              <a:ahLst/>
              <a:cxnLst/>
              <a:rect l="l" t="t" r="r" b="b"/>
              <a:pathLst>
                <a:path w="19050" h="223520">
                  <a:moveTo>
                    <a:pt x="0" y="0"/>
                  </a:moveTo>
                  <a:lnTo>
                    <a:pt x="19049" y="0"/>
                  </a:lnTo>
                  <a:lnTo>
                    <a:pt x="19049" y="223207"/>
                  </a:lnTo>
                  <a:lnTo>
                    <a:pt x="0" y="223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15403" y="4062417"/>
              <a:ext cx="0" cy="2572385"/>
            </a:xfrm>
            <a:custGeom>
              <a:avLst/>
              <a:gdLst/>
              <a:ahLst/>
              <a:cxnLst/>
              <a:rect l="l" t="t" r="r" b="b"/>
              <a:pathLst>
                <a:path h="2572384">
                  <a:moveTo>
                    <a:pt x="0" y="0"/>
                  </a:moveTo>
                  <a:lnTo>
                    <a:pt x="0" y="257237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5878" y="6634792"/>
              <a:ext cx="19050" cy="223520"/>
            </a:xfrm>
            <a:custGeom>
              <a:avLst/>
              <a:gdLst/>
              <a:ahLst/>
              <a:cxnLst/>
              <a:rect l="l" t="t" r="r" b="b"/>
              <a:pathLst>
                <a:path w="19050" h="223520">
                  <a:moveTo>
                    <a:pt x="0" y="0"/>
                  </a:moveTo>
                  <a:lnTo>
                    <a:pt x="19049" y="0"/>
                  </a:lnTo>
                  <a:lnTo>
                    <a:pt x="19049" y="223207"/>
                  </a:lnTo>
                  <a:lnTo>
                    <a:pt x="0" y="223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278" y="4071942"/>
              <a:ext cx="8375650" cy="324485"/>
            </a:xfrm>
            <a:custGeom>
              <a:avLst/>
              <a:gdLst/>
              <a:ahLst/>
              <a:cxnLst/>
              <a:rect l="l" t="t" r="r" b="b"/>
              <a:pathLst>
                <a:path w="8375650" h="324485">
                  <a:moveTo>
                    <a:pt x="0" y="0"/>
                  </a:moveTo>
                  <a:lnTo>
                    <a:pt x="8375649" y="0"/>
                  </a:lnTo>
                </a:path>
                <a:path w="8375650" h="324485">
                  <a:moveTo>
                    <a:pt x="0" y="324474"/>
                  </a:moveTo>
                  <a:lnTo>
                    <a:pt x="8375649" y="3244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278" y="6644317"/>
              <a:ext cx="8375650" cy="0"/>
            </a:xfrm>
            <a:custGeom>
              <a:avLst/>
              <a:gdLst/>
              <a:ahLst/>
              <a:cxnLst/>
              <a:rect l="l" t="t" r="r" b="b"/>
              <a:pathLst>
                <a:path w="8375650">
                  <a:moveTo>
                    <a:pt x="0" y="0"/>
                  </a:moveTo>
                  <a:lnTo>
                    <a:pt x="8375649" y="0"/>
                  </a:lnTo>
                </a:path>
              </a:pathLst>
            </a:custGeom>
            <a:ln w="1904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545" y="2158357"/>
            <a:ext cx="7711440" cy="261239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000" b="1" spc="-10" dirty="0">
                <a:latin typeface="Calibri"/>
                <a:cs typeface="Calibri"/>
              </a:rPr>
              <a:t>Contents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headers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preceding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modules</a:t>
            </a:r>
            <a:endParaRPr sz="2000">
              <a:latin typeface="Calibri"/>
              <a:cs typeface="Calibri"/>
            </a:endParaRPr>
          </a:p>
          <a:p>
            <a:pPr marL="351155" marR="745490" indent="-317500">
              <a:lnSpc>
                <a:spcPct val="146900"/>
              </a:lnSpc>
              <a:buFont typeface="Arial"/>
              <a:buChar char="•"/>
              <a:tabLst>
                <a:tab pos="35115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information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contained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headers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modules </a:t>
            </a:r>
            <a:r>
              <a:rPr sz="2000" b="1" dirty="0">
                <a:latin typeface="Calibri"/>
                <a:cs typeface="Calibri"/>
              </a:rPr>
              <a:t>should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organization.</a:t>
            </a:r>
            <a:endParaRPr sz="2000">
              <a:latin typeface="Calibri"/>
              <a:cs typeface="Calibri"/>
            </a:endParaRPr>
          </a:p>
          <a:p>
            <a:pPr marL="351155" marR="52705" indent="-317500">
              <a:lnSpc>
                <a:spcPct val="100000"/>
              </a:lnSpc>
              <a:buFont typeface="Arial"/>
              <a:buChar char="•"/>
              <a:tabLst>
                <a:tab pos="35115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exact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format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header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information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organized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38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header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also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specified.</a:t>
            </a:r>
            <a:endParaRPr sz="2000">
              <a:latin typeface="Calibri"/>
              <a:cs typeface="Calibri"/>
            </a:endParaRPr>
          </a:p>
          <a:p>
            <a:pPr marL="1744980">
              <a:lnSpc>
                <a:spcPts val="2065"/>
              </a:lnSpc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some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header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184910">
              <a:lnSpc>
                <a:spcPct val="100000"/>
              </a:lnSpc>
              <a:spcBef>
                <a:spcPts val="530"/>
              </a:spcBef>
              <a:tabLst>
                <a:tab pos="4639945" algn="l"/>
              </a:tabLst>
            </a:pPr>
            <a:r>
              <a:rPr sz="2000" b="1" dirty="0">
                <a:latin typeface="Calibri"/>
                <a:cs typeface="Calibri"/>
              </a:rPr>
              <a:t>Module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Name</a:t>
            </a:r>
            <a:r>
              <a:rPr sz="2000" b="1" spc="3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Creation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Date</a:t>
            </a:r>
            <a:r>
              <a:rPr sz="2000" b="1" dirty="0">
                <a:latin typeface="Calibri"/>
                <a:cs typeface="Calibri"/>
              </a:rPr>
              <a:t>	Author’s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Name</a:t>
            </a:r>
            <a:r>
              <a:rPr sz="2000" b="1" spc="4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Modification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0654" y="5249857"/>
            <a:ext cx="760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history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6890" y="5249857"/>
            <a:ext cx="2484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Synopsis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module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113" y="6312847"/>
            <a:ext cx="7679690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65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Global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variables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accessed/modifiedby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module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supported,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along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their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input/output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parameters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2185</Words>
  <Application>Microsoft Office PowerPoint</Application>
  <PresentationFormat>On-screen Show (4:3)</PresentationFormat>
  <Paragraphs>347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Software Engineering  (303105254)</vt:lpstr>
      <vt:lpstr>Slide 2</vt:lpstr>
      <vt:lpstr>Programming Principles and Guidelines</vt:lpstr>
      <vt:lpstr>Programming Practices</vt:lpstr>
      <vt:lpstr>Programming Practices (Contd.)</vt:lpstr>
      <vt:lpstr>Coding Standards</vt:lpstr>
      <vt:lpstr>Coding Standards (Contd.)</vt:lpstr>
      <vt:lpstr>Coding Standards (Contd.)</vt:lpstr>
      <vt:lpstr>Coding Standards (Contd.)</vt:lpstr>
      <vt:lpstr>Coding Standards (Contd.)</vt:lpstr>
      <vt:lpstr>Incremental Development of Code</vt:lpstr>
      <vt:lpstr>Coding Guidelines</vt:lpstr>
      <vt:lpstr>The Types of Faults</vt:lpstr>
      <vt:lpstr>Code Review</vt:lpstr>
      <vt:lpstr>Code Walk Through</vt:lpstr>
      <vt:lpstr>Code Inspection</vt:lpstr>
      <vt:lpstr>Few Classical Programming Errors</vt:lpstr>
      <vt:lpstr>Software Documentation</vt:lpstr>
      <vt:lpstr>Software Testing</vt:lpstr>
      <vt:lpstr>Who tests the Software?</vt:lpstr>
      <vt:lpstr>When to test Software?</vt:lpstr>
      <vt:lpstr>Verification vs Validation</vt:lpstr>
      <vt:lpstr>Verification</vt:lpstr>
      <vt:lpstr>Software Testing Strategy</vt:lpstr>
      <vt:lpstr>Software Testing Strategy (Contd.)</vt:lpstr>
      <vt:lpstr>Unit Testing</vt:lpstr>
      <vt:lpstr>Unit Testing (Contd.)</vt:lpstr>
      <vt:lpstr>Unit Testing (Contd.)</vt:lpstr>
      <vt:lpstr>Unit Testing (Contd.)</vt:lpstr>
      <vt:lpstr>Unit Testing (Contd.)</vt:lpstr>
      <vt:lpstr>Unit Testing (Contd.)</vt:lpstr>
      <vt:lpstr>Metrics</vt:lpstr>
      <vt:lpstr>Size Measure</vt:lpstr>
      <vt:lpstr>Complexity Measure</vt:lpstr>
      <vt:lpstr>Cyclomatic Complexity</vt:lpstr>
      <vt:lpstr>Cyclomatic Complexity</vt:lpstr>
      <vt:lpstr>Halstead Measure</vt:lpstr>
      <vt:lpstr>Halstead Measure (Contd.)</vt:lpstr>
      <vt:lpstr>Halstead Measure (Contd.)</vt:lpstr>
      <vt:lpstr>Knot Count</vt:lpstr>
      <vt:lpstr>Comparison of Different Metrics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</dc:title>
  <cp:lastModifiedBy>dell</cp:lastModifiedBy>
  <cp:revision>16</cp:revision>
  <dcterms:created xsi:type="dcterms:W3CDTF">2024-06-06T19:34:27Z</dcterms:created>
  <dcterms:modified xsi:type="dcterms:W3CDTF">2024-09-25T07:45:01Z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