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1375" y="500063"/>
            <a:ext cx="2381249" cy="62864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17637" y="2738437"/>
            <a:ext cx="6286500" cy="1905"/>
          </a:xfrm>
          <a:custGeom>
            <a:avLst/>
            <a:gdLst/>
            <a:ahLst/>
            <a:cxnLst/>
            <a:rect l="l" t="t" r="r" b="b"/>
            <a:pathLst>
              <a:path w="6286500" h="1905">
                <a:moveTo>
                  <a:pt x="0" y="0"/>
                </a:moveTo>
                <a:lnTo>
                  <a:pt x="6286500" y="1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7637" y="2692400"/>
            <a:ext cx="93661" cy="93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2700" y="2692400"/>
            <a:ext cx="93663" cy="9366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4135" y="1461645"/>
            <a:ext cx="5355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5465" y="1710968"/>
            <a:ext cx="211306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3726" y="2459368"/>
            <a:ext cx="375602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8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://www.paruluniversity.ac.in/" TargetMode="Externa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4135" y="1600200"/>
            <a:ext cx="53028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smtClean="0">
                <a:latin typeface="Cambria"/>
                <a:cs typeface="Cambria"/>
              </a:rPr>
              <a:t>Software</a:t>
            </a:r>
            <a:r>
              <a:rPr lang="en-US" sz="3600" b="1" spc="-5" dirty="0" smtClean="0">
                <a:latin typeface="Cambria"/>
                <a:cs typeface="Cambria"/>
              </a:rPr>
              <a:t>  </a:t>
            </a:r>
            <a:r>
              <a:rPr lang="en-US" sz="3600" b="1" spc="-5" dirty="0" smtClean="0">
                <a:latin typeface="Cambria"/>
                <a:cs typeface="Cambria"/>
              </a:rPr>
              <a:t>Engineering (303105254)</a:t>
            </a:r>
            <a:r>
              <a:rPr lang="en-US" sz="3600" b="1" spc="-80" dirty="0" smtClean="0">
                <a:latin typeface="Cambria"/>
                <a:cs typeface="Cambria"/>
              </a:rPr>
              <a:t> 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5272" y="1697673"/>
            <a:ext cx="36880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</a:t>
            </a:r>
            <a:r>
              <a:rPr spc="-45" dirty="0"/>
              <a:t> </a:t>
            </a:r>
            <a:r>
              <a:rPr spc="-5" dirty="0"/>
              <a:t>Planning</a:t>
            </a:r>
            <a:r>
              <a:rPr spc="-45" dirty="0"/>
              <a:t> </a:t>
            </a:r>
            <a:r>
              <a:rPr spc="-5" dirty="0"/>
              <a:t>Activities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1718" y="2724160"/>
            <a:ext cx="72739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To determine the scope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the risks that need to be tested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to be tested.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Documenting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Strategy.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Deciding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criteria.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estimate.</a:t>
            </a:r>
            <a:endParaRPr sz="2000">
              <a:latin typeface="Calibri"/>
              <a:cs typeface="Calibri"/>
            </a:endParaRPr>
          </a:p>
          <a:p>
            <a:pPr marL="100965" marR="2349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Planning when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how to test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deciding how the test results will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evaluated,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defining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 exit criterion.</a:t>
            </a:r>
            <a:endParaRPr sz="2000">
              <a:latin typeface="Calibri"/>
              <a:cs typeface="Calibri"/>
            </a:endParaRPr>
          </a:p>
          <a:p>
            <a:pPr marL="100965" marR="53403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Ensuring that the test documentation generates repeatable test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796" y="1697673"/>
            <a:ext cx="2577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</a:t>
            </a:r>
            <a:r>
              <a:rPr spc="-50" dirty="0"/>
              <a:t> </a:t>
            </a:r>
            <a:r>
              <a:rPr spc="-5" dirty="0"/>
              <a:t>case</a:t>
            </a:r>
            <a:r>
              <a:rPr spc="-45" dirty="0"/>
              <a:t> </a:t>
            </a:r>
            <a:r>
              <a:rPr spc="-5" dirty="0"/>
              <a:t>design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5175" y="2963424"/>
            <a:ext cx="7315200" cy="28067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608965" marR="111125" indent="-495300">
              <a:lnSpc>
                <a:spcPts val="1950"/>
              </a:lnSpc>
              <a:spcBef>
                <a:spcPts val="540"/>
              </a:spcBef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Test case design methods 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mechanism that can help 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completeness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tests</a:t>
            </a:r>
            <a:endParaRPr sz="2000">
              <a:latin typeface="Calibri"/>
              <a:cs typeface="Calibri"/>
            </a:endParaRPr>
          </a:p>
          <a:p>
            <a:pPr marL="608965" indent="-495934">
              <a:lnSpc>
                <a:spcPts val="1960"/>
              </a:lnSpc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likelihood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uncovering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  <a:p>
            <a:pPr marL="75565">
              <a:lnSpc>
                <a:spcPts val="2175"/>
              </a:lnSpc>
              <a:spcBef>
                <a:spcPts val="1500"/>
              </a:spcBef>
            </a:pPr>
            <a:r>
              <a:rPr sz="2000" b="1" spc="-5" dirty="0">
                <a:latin typeface="Calibri"/>
                <a:cs typeface="Calibri"/>
              </a:rPr>
              <a:t>Any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system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two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ways:</a:t>
            </a:r>
            <a:endParaRPr sz="2000">
              <a:latin typeface="Calibri"/>
              <a:cs typeface="Calibri"/>
            </a:endParaRPr>
          </a:p>
          <a:p>
            <a:pPr marL="608965" marR="5080" indent="-596900">
              <a:lnSpc>
                <a:spcPts val="1950"/>
              </a:lnSpc>
              <a:spcBef>
                <a:spcPts val="215"/>
              </a:spcBef>
              <a:buFont typeface="Times New Roman"/>
              <a:buAutoNum type="arabicPeriod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Knowing the specified function that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product has been designed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perform; (Black Box)</a:t>
            </a:r>
            <a:endParaRPr sz="2000">
              <a:latin typeface="Calibri"/>
              <a:cs typeface="Calibri"/>
            </a:endParaRPr>
          </a:p>
          <a:p>
            <a:pPr marL="608965" marR="34290" indent="-596900">
              <a:lnSpc>
                <a:spcPts val="1950"/>
              </a:lnSpc>
              <a:buFont typeface="Times New Roman"/>
              <a:buAutoNum type="arabicPeriod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knowing the internal workings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product, tests can be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conducted to ensure that "all gears mesh," that is, internal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operations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performed </a:t>
            </a:r>
            <a:r>
              <a:rPr sz="2000" dirty="0">
                <a:latin typeface="Calibri"/>
                <a:cs typeface="Calibri"/>
              </a:rPr>
              <a:t>according </a:t>
            </a:r>
            <a:r>
              <a:rPr sz="2000" spc="-5" dirty="0">
                <a:latin typeface="Calibri"/>
                <a:cs typeface="Calibri"/>
              </a:rPr>
              <a:t>to specifications (White box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8207" y="1697673"/>
            <a:ext cx="2324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</a:t>
            </a:r>
            <a:r>
              <a:rPr spc="-85" dirty="0"/>
              <a:t> </a:t>
            </a:r>
            <a:r>
              <a:rPr spc="-5" dirty="0"/>
              <a:t>Execution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9710" y="2724160"/>
            <a:ext cx="746760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6515" indent="-88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Test execution is the process of executing the code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comparing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expected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-5" dirty="0">
                <a:latin typeface="Calibri"/>
                <a:cs typeface="Calibri"/>
              </a:rPr>
              <a:t> results.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Following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factors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considered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execution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process:</a:t>
            </a:r>
            <a:endParaRPr sz="2000">
              <a:latin typeface="Calibri"/>
              <a:cs typeface="Calibri"/>
            </a:endParaRPr>
          </a:p>
          <a:p>
            <a:pPr marL="558165" marR="5080" lvl="1" indent="-90170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Based on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risk, select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subset of test suite to be executed for this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cycle.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Assign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suite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execution.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Execute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bugs,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capture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continuously.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Resolve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arise.</a:t>
            </a:r>
            <a:endParaRPr sz="2000">
              <a:latin typeface="Calibri"/>
              <a:cs typeface="Calibri"/>
            </a:endParaRPr>
          </a:p>
          <a:p>
            <a:pPr marL="558165" marR="661035" lvl="1" indent="-90170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Report status, </a:t>
            </a:r>
            <a:r>
              <a:rPr sz="2000" dirty="0">
                <a:latin typeface="Calibri"/>
                <a:cs typeface="Calibri"/>
              </a:rPr>
              <a:t>adjust assignments, and </a:t>
            </a:r>
            <a:r>
              <a:rPr sz="2000" spc="-5" dirty="0">
                <a:latin typeface="Calibri"/>
                <a:cs typeface="Calibri"/>
              </a:rPr>
              <a:t>reconsider plans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priorities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daily.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Report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cycle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findings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status.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889" y="1697673"/>
            <a:ext cx="2573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Levels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5734" y="2796169"/>
            <a:ext cx="702055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44145">
              <a:lnSpc>
                <a:spcPct val="100000"/>
              </a:lnSpc>
              <a:spcBef>
                <a:spcPts val="100"/>
              </a:spcBef>
              <a:buSzPct val="90000"/>
              <a:buFont typeface="Arial MT"/>
              <a:buChar char="•"/>
              <a:tabLst>
                <a:tab pos="165100" algn="l"/>
              </a:tabLst>
            </a:pP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levels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testing.</a:t>
            </a:r>
            <a:endParaRPr sz="2000">
              <a:latin typeface="Calibri"/>
              <a:cs typeface="Calibri"/>
            </a:endParaRPr>
          </a:p>
          <a:p>
            <a:pPr marL="100965" marR="5080" indent="-88900">
              <a:lnSpc>
                <a:spcPct val="100000"/>
              </a:lnSpc>
              <a:buFont typeface="Arial MT"/>
              <a:buChar char="•"/>
              <a:tabLst>
                <a:tab pos="216535" algn="l"/>
              </a:tabLst>
            </a:pPr>
            <a:r>
              <a:rPr sz="2000" spc="-5" dirty="0">
                <a:latin typeface="Calibri"/>
                <a:cs typeface="Calibri"/>
              </a:rPr>
              <a:t>Levels of testing include different methodologies that can be used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conducting software testing.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levels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software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−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Functional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Non-functional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4737" y="1697673"/>
            <a:ext cx="2907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Functional</a:t>
            </a:r>
            <a:r>
              <a:rPr spc="-8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5694" y="2749560"/>
            <a:ext cx="7983855" cy="33426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0965" marR="86995" indent="-88900">
              <a:lnSpc>
                <a:spcPct val="102200"/>
              </a:lnSpc>
              <a:spcBef>
                <a:spcPts val="50"/>
              </a:spcBef>
              <a:buSzPct val="111111"/>
              <a:buFont typeface="Arial MT"/>
              <a:buChar char="•"/>
              <a:tabLst>
                <a:tab pos="159385" algn="l"/>
              </a:tabLst>
            </a:pPr>
            <a:r>
              <a:rPr sz="1800" spc="-5" dirty="0">
                <a:latin typeface="Calibri"/>
                <a:cs typeface="Calibri"/>
              </a:rPr>
              <a:t>This 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type of black-box testing that is based on the specifications of the software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to be tested.</a:t>
            </a:r>
            <a:endParaRPr sz="1800">
              <a:latin typeface="Calibri"/>
              <a:cs typeface="Calibri"/>
            </a:endParaRPr>
          </a:p>
          <a:p>
            <a:pPr marL="100965" marR="254635" indent="-80645">
              <a:lnSpc>
                <a:spcPct val="100699"/>
              </a:lnSpc>
              <a:buFont typeface="Arial MT"/>
              <a:buChar char="•"/>
              <a:tabLst>
                <a:tab pos="153670" algn="l"/>
              </a:tabLst>
            </a:pPr>
            <a:r>
              <a:rPr sz="1800" spc="-5" dirty="0">
                <a:latin typeface="Calibri"/>
                <a:cs typeface="Calibri"/>
              </a:rPr>
              <a:t>Functional testing 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software is conducted on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complete, integrated system 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system's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compliance with its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 requirements.</a:t>
            </a:r>
            <a:endParaRPr sz="1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Calibri"/>
                <a:cs typeface="Calibri"/>
              </a:rPr>
              <a:t>There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are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five steps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 are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involved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while testing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 application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functionality.</a:t>
            </a:r>
            <a:endParaRPr sz="1800">
              <a:latin typeface="Calibri"/>
              <a:cs typeface="Calibri"/>
            </a:endParaRPr>
          </a:p>
          <a:p>
            <a:pPr marL="558165" marR="5080" indent="-516890">
              <a:lnSpc>
                <a:spcPct val="100699"/>
              </a:lnSpc>
              <a:buAutoNum type="arabicPeriod"/>
              <a:tabLst>
                <a:tab pos="558165" algn="l"/>
                <a:tab pos="558800" algn="l"/>
              </a:tabLst>
            </a:pPr>
            <a:r>
              <a:rPr sz="1800" spc="-5" dirty="0">
                <a:latin typeface="Calibri"/>
                <a:cs typeface="Calibri"/>
              </a:rPr>
              <a:t>The determination of the functionality that the intended </a:t>
            </a:r>
            <a:r>
              <a:rPr sz="1800" dirty="0">
                <a:latin typeface="Calibri"/>
                <a:cs typeface="Calibri"/>
              </a:rPr>
              <a:t>application </a:t>
            </a:r>
            <a:r>
              <a:rPr sz="1800" spc="-5" dirty="0">
                <a:latin typeface="Calibri"/>
                <a:cs typeface="Calibri"/>
              </a:rPr>
              <a:t>is meant 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perform.</a:t>
            </a:r>
            <a:endParaRPr sz="1800">
              <a:latin typeface="Calibri"/>
              <a:cs typeface="Calibri"/>
            </a:endParaRPr>
          </a:p>
          <a:p>
            <a:pPr marL="558165" indent="-51689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58165" algn="l"/>
                <a:tab pos="5588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 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specifications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610235" indent="-56896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0235" algn="l"/>
                <a:tab pos="61087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 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 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specifications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610235" indent="-56896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0235" algn="l"/>
                <a:tab pos="61087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writing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scenarios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execution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cases.</a:t>
            </a:r>
            <a:endParaRPr sz="1800">
              <a:latin typeface="Calibri"/>
              <a:cs typeface="Calibri"/>
            </a:endParaRPr>
          </a:p>
          <a:p>
            <a:pPr marL="558165" marR="480695" indent="-516890">
              <a:lnSpc>
                <a:spcPct val="100699"/>
              </a:lnSpc>
              <a:buFont typeface="Calibri"/>
              <a:buAutoNum type="arabicPeriod"/>
              <a:tabLst>
                <a:tab pos="610235" algn="l"/>
                <a:tab pos="610870" algn="l"/>
              </a:tabLst>
            </a:pPr>
            <a:r>
              <a:rPr dirty="0"/>
              <a:t>	</a:t>
            </a:r>
            <a:r>
              <a:rPr sz="1800" spc="-5" dirty="0">
                <a:latin typeface="Calibri"/>
                <a:cs typeface="Calibri"/>
              </a:rPr>
              <a:t>The comparison of </a:t>
            </a:r>
            <a:r>
              <a:rPr sz="1800" dirty="0">
                <a:latin typeface="Calibri"/>
                <a:cs typeface="Calibri"/>
              </a:rPr>
              <a:t>actual and </a:t>
            </a:r>
            <a:r>
              <a:rPr sz="1800" spc="-5" dirty="0">
                <a:latin typeface="Calibri"/>
                <a:cs typeface="Calibri"/>
              </a:rPr>
              <a:t>expected results based on the executed test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218" y="1697673"/>
            <a:ext cx="1931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Unit</a:t>
            </a:r>
            <a:r>
              <a:rPr spc="-90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9710" y="2868176"/>
            <a:ext cx="78447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This type of testing is performed by developers before the setup is handed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the testing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 to formally execute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test cases.</a:t>
            </a:r>
            <a:endParaRPr sz="2000">
              <a:latin typeface="Calibri"/>
              <a:cs typeface="Calibri"/>
            </a:endParaRPr>
          </a:p>
          <a:p>
            <a:pPr marL="100965" marR="29019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Unit testing is performed by the respective developers on the individual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source code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areas.</a:t>
            </a:r>
            <a:endParaRPr sz="2000">
              <a:latin typeface="Calibri"/>
              <a:cs typeface="Calibri"/>
            </a:endParaRPr>
          </a:p>
          <a:p>
            <a:pPr marL="100965" marR="45529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 developers use test data that is different from the test data of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assurance</a:t>
            </a:r>
            <a:r>
              <a:rPr sz="2000" spc="-5" dirty="0">
                <a:latin typeface="Calibri"/>
                <a:cs typeface="Calibri"/>
              </a:rPr>
              <a:t> team.</a:t>
            </a:r>
            <a:endParaRPr sz="2000">
              <a:latin typeface="Calibri"/>
              <a:cs typeface="Calibri"/>
            </a:endParaRPr>
          </a:p>
          <a:p>
            <a:pPr marL="100965" marR="38417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 goal of unit testing is to isolate each part of the program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show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individual parts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correct in terms of requirements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0135" y="1697673"/>
            <a:ext cx="3018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</a:t>
            </a:r>
            <a:r>
              <a:rPr spc="-8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7702" y="2652152"/>
            <a:ext cx="763270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8890" indent="-88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2245" algn="l"/>
              </a:tabLst>
            </a:pPr>
            <a:r>
              <a:rPr sz="2000" spc="-5" dirty="0">
                <a:latin typeface="Calibri"/>
                <a:cs typeface="Calibri"/>
              </a:rPr>
              <a:t>Integration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combined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parts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determine 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 function correctly.</a:t>
            </a:r>
            <a:endParaRPr sz="2000">
              <a:latin typeface="Calibri"/>
              <a:cs typeface="Calibri"/>
            </a:endParaRPr>
          </a:p>
          <a:p>
            <a:pPr marL="100965" marR="10795" indent="-88900">
              <a:lnSpc>
                <a:spcPct val="100000"/>
              </a:lnSpc>
              <a:buFont typeface="Arial MT"/>
              <a:buChar char="•"/>
              <a:tabLst>
                <a:tab pos="186055" algn="l"/>
              </a:tabLst>
            </a:pPr>
            <a:r>
              <a:rPr sz="2000" spc="-5" dirty="0">
                <a:latin typeface="Calibri"/>
                <a:cs typeface="Calibri"/>
              </a:rPr>
              <a:t>Integration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done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two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ways: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Bottom-up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integration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Top-down integration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testing.</a:t>
            </a:r>
            <a:endParaRPr sz="2000">
              <a:latin typeface="Calibri"/>
              <a:cs typeface="Calibri"/>
            </a:endParaRPr>
          </a:p>
          <a:p>
            <a:pPr marL="558165" indent="-527050">
              <a:lnSpc>
                <a:spcPct val="100000"/>
              </a:lnSpc>
              <a:buAutoNum type="arabicPeriod"/>
              <a:tabLst>
                <a:tab pos="558165" algn="l"/>
                <a:tab pos="558800" algn="l"/>
              </a:tabLst>
            </a:pPr>
            <a:r>
              <a:rPr sz="2000" b="1" spc="-5" dirty="0">
                <a:latin typeface="Calibri"/>
                <a:cs typeface="Calibri"/>
              </a:rPr>
              <a:t>Bottom-up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integration</a:t>
            </a:r>
            <a:endParaRPr sz="2000">
              <a:latin typeface="Calibri"/>
              <a:cs typeface="Calibri"/>
            </a:endParaRPr>
          </a:p>
          <a:p>
            <a:pPr marL="100965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begins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testing,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followed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tests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progressively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higher-level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combinations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units called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modules or builds.</a:t>
            </a:r>
            <a:endParaRPr sz="2000">
              <a:latin typeface="Calibri"/>
              <a:cs typeface="Calibri"/>
            </a:endParaRPr>
          </a:p>
          <a:p>
            <a:pPr marL="584200" indent="-483870">
              <a:lnSpc>
                <a:spcPct val="100000"/>
              </a:lnSpc>
              <a:buAutoNum type="arabicPeriod" startAt="2"/>
              <a:tabLst>
                <a:tab pos="584200" algn="l"/>
                <a:tab pos="584835" algn="l"/>
              </a:tabLst>
            </a:pPr>
            <a:r>
              <a:rPr sz="2000" b="1" spc="-5" dirty="0">
                <a:latin typeface="Calibri"/>
                <a:cs typeface="Calibri"/>
              </a:rPr>
              <a:t>Top-down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integration</a:t>
            </a:r>
            <a:endParaRPr sz="2000">
              <a:latin typeface="Calibri"/>
              <a:cs typeface="Calibri"/>
            </a:endParaRPr>
          </a:p>
          <a:p>
            <a:pPr marL="100965" marR="5080">
              <a:lnSpc>
                <a:spcPct val="100000"/>
              </a:lnSpc>
              <a:tabLst>
                <a:tab pos="503555" algn="l"/>
                <a:tab pos="1083310" algn="l"/>
                <a:tab pos="2055495" algn="l"/>
                <a:tab pos="2604770" algn="l"/>
                <a:tab pos="4125595" algn="l"/>
                <a:tab pos="5215890" algn="l"/>
                <a:tab pos="5758180" algn="l"/>
                <a:tab pos="6616700" algn="l"/>
                <a:tab pos="7230745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5" dirty="0">
                <a:latin typeface="Calibri"/>
                <a:cs typeface="Calibri"/>
              </a:rPr>
              <a:t>thi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,	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highest-leve</a:t>
            </a:r>
            <a:r>
              <a:rPr sz="2000" dirty="0">
                <a:latin typeface="Calibri"/>
                <a:cs typeface="Calibri"/>
              </a:rPr>
              <a:t>l	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dirty="0">
                <a:latin typeface="Calibri"/>
                <a:cs typeface="Calibri"/>
              </a:rPr>
              <a:t>s	are	</a:t>
            </a:r>
            <a:r>
              <a:rPr sz="2000" spc="-5" dirty="0">
                <a:latin typeface="Calibri"/>
                <a:cs typeface="Calibri"/>
              </a:rPr>
              <a:t>teste</a:t>
            </a:r>
            <a:r>
              <a:rPr sz="2000" dirty="0">
                <a:latin typeface="Calibri"/>
                <a:cs typeface="Calibri"/>
              </a:rPr>
              <a:t>d	</a:t>
            </a:r>
            <a:r>
              <a:rPr sz="2000" spc="-5" dirty="0">
                <a:latin typeface="Calibri"/>
                <a:cs typeface="Calibri"/>
              </a:rPr>
              <a:t>firs</a:t>
            </a:r>
            <a:r>
              <a:rPr sz="2000" dirty="0">
                <a:latin typeface="Calibri"/>
                <a:cs typeface="Calibri"/>
              </a:rPr>
              <a:t>t	and  </a:t>
            </a:r>
            <a:r>
              <a:rPr sz="2000" spc="-5" dirty="0">
                <a:latin typeface="Calibri"/>
                <a:cs typeface="Calibri"/>
              </a:rPr>
              <a:t>progressively,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lower-level modules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tested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thereafter.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1465" y="1697673"/>
            <a:ext cx="2397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</a:t>
            </a:r>
            <a:r>
              <a:rPr spc="-8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686" y="2652152"/>
            <a:ext cx="765683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indent="-110489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•"/>
              <a:tabLst>
                <a:tab pos="144780" algn="l"/>
              </a:tabLst>
            </a:pP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whole.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team.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System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important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because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following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reasons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−</a:t>
            </a:r>
            <a:endParaRPr sz="2000">
              <a:latin typeface="Calibri"/>
              <a:cs typeface="Calibri"/>
            </a:endParaRPr>
          </a:p>
          <a:p>
            <a:pPr marL="100965" marR="224154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System testing is the first step in the Software Development Life Cycle,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tested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whole.</a:t>
            </a:r>
            <a:endParaRPr sz="2000">
              <a:latin typeface="Calibri"/>
              <a:cs typeface="Calibri"/>
            </a:endParaRPr>
          </a:p>
          <a:p>
            <a:pPr marL="100965" marR="5080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application </a:t>
            </a:r>
            <a:r>
              <a:rPr sz="2000" spc="-5" dirty="0">
                <a:latin typeface="Calibri"/>
                <a:cs typeface="Calibri"/>
              </a:rPr>
              <a:t>is tested thoroughly to verify that it meets the functional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technical specifications.</a:t>
            </a:r>
            <a:endParaRPr sz="2000">
              <a:latin typeface="Calibri"/>
              <a:cs typeface="Calibri"/>
            </a:endParaRPr>
          </a:p>
          <a:p>
            <a:pPr marL="100965" marR="57467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application </a:t>
            </a:r>
            <a:r>
              <a:rPr sz="2000" spc="-5" dirty="0">
                <a:latin typeface="Calibri"/>
                <a:cs typeface="Calibri"/>
              </a:rPr>
              <a:t>is tested in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environment that is very close to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environment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deployed.</a:t>
            </a:r>
            <a:endParaRPr sz="2000">
              <a:latin typeface="Calibri"/>
              <a:cs typeface="Calibri"/>
            </a:endParaRPr>
          </a:p>
          <a:p>
            <a:pPr marL="100965" marR="14922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System testing enables us to test, verify,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validate both the business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well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6295" y="1697673"/>
            <a:ext cx="3684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Non-Functional</a:t>
            </a:r>
            <a:r>
              <a:rPr spc="-8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0576" y="2652152"/>
            <a:ext cx="73748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  <a:buSzPct val="90000"/>
              <a:buFont typeface="Arial MT"/>
              <a:buChar char="•"/>
              <a:tabLst>
                <a:tab pos="156845" algn="l"/>
              </a:tabLst>
            </a:pPr>
            <a:r>
              <a:rPr sz="2000" spc="-5" dirty="0">
                <a:latin typeface="Calibri"/>
                <a:cs typeface="Calibri"/>
              </a:rPr>
              <a:t>Non-functional testing involves testing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software from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 which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nonfunctional in nature but important 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security, user interface,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92710" marR="30797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Some of the important and commonly used non-functional testing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types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are discussed below.</a:t>
            </a:r>
            <a:endParaRPr sz="2000">
              <a:latin typeface="Calibri"/>
              <a:cs typeface="Calibri"/>
            </a:endParaRPr>
          </a:p>
          <a:p>
            <a:pPr marL="607060" lvl="1" indent="-147955">
              <a:lnSpc>
                <a:spcPct val="100000"/>
              </a:lnSpc>
              <a:buFont typeface="Segoe UI Symbol"/>
              <a:buChar char="▪"/>
              <a:tabLst>
                <a:tab pos="607695" algn="l"/>
              </a:tabLst>
            </a:pP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607060" lvl="1" indent="-147955">
              <a:lnSpc>
                <a:spcPct val="100000"/>
              </a:lnSpc>
              <a:buFont typeface="Segoe UI Symbol"/>
              <a:buChar char="▪"/>
              <a:tabLst>
                <a:tab pos="607695" algn="l"/>
              </a:tabLst>
            </a:pPr>
            <a:r>
              <a:rPr sz="2000" spc="-5" dirty="0">
                <a:latin typeface="Calibri"/>
                <a:cs typeface="Calibri"/>
              </a:rPr>
              <a:t>Load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607060" lvl="1" indent="-147955">
              <a:lnSpc>
                <a:spcPct val="100000"/>
              </a:lnSpc>
              <a:buFont typeface="Segoe UI Symbol"/>
              <a:buChar char="▪"/>
              <a:tabLst>
                <a:tab pos="607695" algn="l"/>
              </a:tabLst>
            </a:pPr>
            <a:r>
              <a:rPr sz="2000" spc="-5" dirty="0">
                <a:latin typeface="Calibri"/>
                <a:cs typeface="Calibri"/>
              </a:rPr>
              <a:t>Stress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607060" lvl="1" indent="-147955">
              <a:lnSpc>
                <a:spcPct val="100000"/>
              </a:lnSpc>
              <a:buFont typeface="Segoe UI Symbol"/>
              <a:buChar char="▪"/>
              <a:tabLst>
                <a:tab pos="607695" algn="l"/>
              </a:tabLst>
            </a:pP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607060" lvl="1" indent="-147955">
              <a:lnSpc>
                <a:spcPct val="100000"/>
              </a:lnSpc>
              <a:buFont typeface="Segoe UI Symbol"/>
              <a:buChar char="▪"/>
              <a:tabLst>
                <a:tab pos="607695" algn="l"/>
              </a:tabLst>
            </a:pPr>
            <a:r>
              <a:rPr sz="2000" spc="-5" dirty="0">
                <a:latin typeface="Calibri"/>
                <a:cs typeface="Calibri"/>
              </a:rPr>
              <a:t>Security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607060" lvl="1" indent="-147955">
              <a:lnSpc>
                <a:spcPct val="100000"/>
              </a:lnSpc>
              <a:buFont typeface="Segoe UI Symbol"/>
              <a:buChar char="▪"/>
              <a:tabLst>
                <a:tab pos="607695" algn="l"/>
              </a:tabLst>
            </a:pPr>
            <a:r>
              <a:rPr sz="2000" spc="-5" dirty="0">
                <a:latin typeface="Calibri"/>
                <a:cs typeface="Calibri"/>
              </a:rPr>
              <a:t>Portability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2780928"/>
            <a:ext cx="5430837" cy="2803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9104" y="1697673"/>
            <a:ext cx="2740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Black-Box</a:t>
            </a:r>
            <a:r>
              <a:rPr spc="-8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3389" y="3606684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60" dirty="0">
                <a:solidFill>
                  <a:srgbClr val="061C57"/>
                </a:solidFill>
                <a:latin typeface="Arial MT"/>
                <a:cs typeface="Arial MT"/>
              </a:rPr>
              <a:t>●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9" y="4245494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60" dirty="0">
                <a:solidFill>
                  <a:srgbClr val="061C57"/>
                </a:solidFill>
                <a:latin typeface="Arial MT"/>
                <a:cs typeface="Arial MT"/>
              </a:rPr>
              <a:t>●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389" y="2581159"/>
            <a:ext cx="3799204" cy="2128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90855" marR="280035" indent="-478790">
              <a:lnSpc>
                <a:spcPct val="100699"/>
              </a:lnSpc>
              <a:spcBef>
                <a:spcPts val="85"/>
              </a:spcBef>
              <a:buClr>
                <a:srgbClr val="061C57"/>
              </a:buClr>
              <a:buSzPct val="50000"/>
              <a:buFont typeface="Arial MT"/>
              <a:buChar char="●"/>
              <a:tabLst>
                <a:tab pos="490855" algn="l"/>
                <a:tab pos="49149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approach to testing where the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considered 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‘black-box’</a:t>
            </a:r>
            <a:endParaRPr sz="1800">
              <a:latin typeface="Times New Roman"/>
              <a:cs typeface="Times New Roman"/>
            </a:endParaRPr>
          </a:p>
          <a:p>
            <a:pPr marL="490855" marR="5080">
              <a:lnSpc>
                <a:spcPct val="101899"/>
              </a:lnSpc>
              <a:spcBef>
                <a:spcPts val="620"/>
              </a:spcBef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specification</a:t>
            </a:r>
            <a:endParaRPr sz="1800">
              <a:latin typeface="Times New Roman"/>
              <a:cs typeface="Times New Roman"/>
            </a:endParaRPr>
          </a:p>
          <a:p>
            <a:pPr marL="490855" marR="365760">
              <a:lnSpc>
                <a:spcPct val="101600"/>
              </a:lnSpc>
              <a:spcBef>
                <a:spcPts val="640"/>
              </a:spcBef>
            </a:pPr>
            <a:r>
              <a:rPr sz="1800" spc="-5" dirty="0">
                <a:latin typeface="Times New Roman"/>
                <a:cs typeface="Times New Roman"/>
              </a:rPr>
              <a:t>Test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planning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begin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early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software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4048" y="2553140"/>
            <a:ext cx="3821434" cy="33961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6833" y="6183591"/>
            <a:ext cx="2036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Figure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6.3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Black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box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2571750"/>
              <a:ext cx="5430838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714750"/>
              <a:ext cx="9144000" cy="714375"/>
            </a:xfrm>
            <a:custGeom>
              <a:avLst/>
              <a:gdLst/>
              <a:ahLst/>
              <a:cxnLst/>
              <a:rect l="l" t="t" r="r" b="b"/>
              <a:pathLst>
                <a:path w="9144000" h="714375">
                  <a:moveTo>
                    <a:pt x="9143999" y="714374"/>
                  </a:moveTo>
                  <a:lnTo>
                    <a:pt x="0" y="71437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714374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0275" y="2928621"/>
            <a:ext cx="7308215" cy="192722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285"/>
              </a:spcBef>
            </a:pPr>
            <a:r>
              <a:rPr sz="3500" b="1" spc="-5" dirty="0">
                <a:latin typeface="Calibri"/>
                <a:cs typeface="Calibri"/>
              </a:rPr>
              <a:t>Unit-6</a:t>
            </a:r>
            <a:endParaRPr sz="3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3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3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3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assurance</a:t>
            </a:r>
            <a:endParaRPr sz="3500">
              <a:latin typeface="Calibri"/>
              <a:cs typeface="Calibri"/>
            </a:endParaRPr>
          </a:p>
          <a:p>
            <a:pPr marL="1227455" algn="ctr">
              <a:lnSpc>
                <a:spcPct val="100000"/>
              </a:lnSpc>
            </a:pP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IOT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686" y="2675392"/>
            <a:ext cx="7977505" cy="30543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0965" marR="5080" indent="-88900">
              <a:lnSpc>
                <a:spcPts val="1950"/>
              </a:lnSpc>
              <a:spcBef>
                <a:spcPts val="54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behavioral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testing,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focuses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  <a:p>
            <a:pPr marL="100965" marR="130810" indent="-88900">
              <a:lnSpc>
                <a:spcPts val="1950"/>
              </a:lnSpc>
              <a:buSzPct val="95000"/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It enables the software engineer to derive sets of input conditions that will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exercise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 requirements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program.</a:t>
            </a:r>
            <a:endParaRPr sz="2000">
              <a:latin typeface="Calibri"/>
              <a:cs typeface="Calibri"/>
            </a:endParaRPr>
          </a:p>
          <a:p>
            <a:pPr marL="100965" marR="561975" indent="-88900">
              <a:lnSpc>
                <a:spcPts val="1950"/>
              </a:lnSpc>
              <a:buSzPct val="95000"/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Black-box testing is not </a:t>
            </a:r>
            <a:r>
              <a:rPr sz="2000" dirty="0">
                <a:latin typeface="Calibri"/>
                <a:cs typeface="Calibri"/>
              </a:rPr>
              <a:t>an alternative </a:t>
            </a:r>
            <a:r>
              <a:rPr sz="2000" spc="-5" dirty="0">
                <a:latin typeface="Calibri"/>
                <a:cs typeface="Calibri"/>
              </a:rPr>
              <a:t>to white-box techniques but it 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complementary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approach.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1735"/>
              </a:lnSpc>
              <a:buSzPct val="95000"/>
              <a:buFont typeface="Arial MT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Black-box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 attempts to find errors in the following </a:t>
            </a:r>
            <a:r>
              <a:rPr sz="2000" b="1" dirty="0">
                <a:latin typeface="Calibri"/>
                <a:cs typeface="Calibri"/>
              </a:rPr>
              <a:t>categories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195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Incorrect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functions,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195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Interface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errors,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195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Errors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external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access.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195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Behavior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errors,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2175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Initialization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termination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609" y="4336934"/>
            <a:ext cx="2883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satisfy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criteria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718" y="2603384"/>
            <a:ext cx="7079615" cy="28067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0965" marR="78105" indent="-88900">
              <a:lnSpc>
                <a:spcPts val="1950"/>
              </a:lnSpc>
              <a:spcBef>
                <a:spcPts val="54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Black-box testing purposely ignored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control structure, </a:t>
            </a:r>
            <a:r>
              <a:rPr sz="2000" dirty="0">
                <a:latin typeface="Calibri"/>
                <a:cs typeface="Calibri"/>
              </a:rPr>
              <a:t>attention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focused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the information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domain.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ts val="1735"/>
              </a:lnSpc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Tests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questions: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195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tested?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195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behavior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tested?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195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cases?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175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black-box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endParaRPr sz="2000">
              <a:latin typeface="Calibri"/>
              <a:cs typeface="Calibri"/>
            </a:endParaRPr>
          </a:p>
          <a:p>
            <a:pPr marL="558165" marR="36830" lvl="1" indent="-90170">
              <a:lnSpc>
                <a:spcPts val="1950"/>
              </a:lnSpc>
              <a:spcBef>
                <a:spcPts val="1939"/>
              </a:spcBef>
              <a:buFont typeface="Segoe UI Symbol"/>
              <a:buChar char="▪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 cases that reduce the number of </a:t>
            </a:r>
            <a:r>
              <a:rPr sz="2000" dirty="0">
                <a:latin typeface="Calibri"/>
                <a:cs typeface="Calibri"/>
              </a:rPr>
              <a:t>additional </a:t>
            </a:r>
            <a:r>
              <a:rPr sz="2000" spc="-5" dirty="0">
                <a:latin typeface="Calibri"/>
                <a:cs typeface="Calibri"/>
              </a:rPr>
              <a:t>test cases that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 be designed to </a:t>
            </a:r>
            <a:r>
              <a:rPr sz="2000" dirty="0">
                <a:latin typeface="Calibri"/>
                <a:cs typeface="Calibri"/>
              </a:rPr>
              <a:t>achieve </a:t>
            </a:r>
            <a:r>
              <a:rPr sz="2000" spc="-5" dirty="0">
                <a:latin typeface="Calibri"/>
                <a:cs typeface="Calibri"/>
              </a:rPr>
              <a:t>reasonable testing (i.e minimize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effort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time)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927" y="5327534"/>
            <a:ext cx="6710045" cy="5778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2235" marR="5080" indent="-90170">
              <a:lnSpc>
                <a:spcPts val="1950"/>
              </a:lnSpc>
              <a:spcBef>
                <a:spcPts val="540"/>
              </a:spcBef>
              <a:buSzPct val="95000"/>
              <a:buFont typeface="Segoe UI Symbol"/>
              <a:buChar char="▪"/>
              <a:tabLst>
                <a:tab pos="103505" algn="l"/>
              </a:tabLst>
            </a:pPr>
            <a:r>
              <a:rPr sz="2000" spc="-5" dirty="0">
                <a:latin typeface="Calibri"/>
                <a:cs typeface="Calibri"/>
              </a:rPr>
              <a:t>Test cases that tell us something </a:t>
            </a:r>
            <a:r>
              <a:rPr sz="2000" dirty="0">
                <a:latin typeface="Calibri"/>
                <a:cs typeface="Calibri"/>
              </a:rPr>
              <a:t>about </a:t>
            </a:r>
            <a:r>
              <a:rPr sz="2000" spc="-5" dirty="0">
                <a:latin typeface="Calibri"/>
                <a:cs typeface="Calibri"/>
              </a:rPr>
              <a:t>the presence or </a:t>
            </a:r>
            <a:r>
              <a:rPr sz="2000" dirty="0">
                <a:latin typeface="Calibri"/>
                <a:cs typeface="Calibri"/>
              </a:rPr>
              <a:t>absence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classes of errors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0114" y="1697673"/>
            <a:ext cx="3837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Boundary</a:t>
            </a:r>
            <a:r>
              <a:rPr spc="-50" dirty="0"/>
              <a:t> </a:t>
            </a:r>
            <a:r>
              <a:rPr spc="-5" dirty="0"/>
              <a:t>value</a:t>
            </a:r>
            <a:r>
              <a:rPr spc="-45" dirty="0"/>
              <a:t> </a:t>
            </a:r>
            <a:r>
              <a:rPr spc="-5" dirty="0"/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1891" y="2764875"/>
            <a:ext cx="7414895" cy="27247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19380" marR="461009" indent="-88900">
              <a:lnSpc>
                <a:spcPts val="2620"/>
              </a:lnSpc>
              <a:spcBef>
                <a:spcPts val="405"/>
              </a:spcBef>
              <a:buSzPct val="83333"/>
              <a:buFont typeface="Arial MT"/>
              <a:buChar char="•"/>
              <a:tabLst>
                <a:tab pos="177165" algn="l"/>
              </a:tabLst>
            </a:pPr>
            <a:r>
              <a:rPr sz="2400" spc="-5" dirty="0">
                <a:latin typeface="Calibri"/>
                <a:cs typeface="Calibri"/>
              </a:rPr>
              <a:t>Boundary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technique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complements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equivalence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partitioning.</a:t>
            </a:r>
            <a:endParaRPr sz="2400">
              <a:latin typeface="Calibri"/>
              <a:cs typeface="Calibri"/>
            </a:endParaRPr>
          </a:p>
          <a:p>
            <a:pPr marL="119380" marR="5080" indent="-107314">
              <a:lnSpc>
                <a:spcPts val="2630"/>
              </a:lnSpc>
              <a:buFont typeface="Arial MT"/>
              <a:buChar char="•"/>
              <a:tabLst>
                <a:tab pos="188595" algn="l"/>
              </a:tabLst>
            </a:pPr>
            <a:r>
              <a:rPr sz="2400" spc="-5" dirty="0">
                <a:latin typeface="Calibri"/>
                <a:cs typeface="Calibri"/>
              </a:rPr>
              <a:t>Rather than selecting </a:t>
            </a:r>
            <a:r>
              <a:rPr sz="240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element 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equivalence class,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BVA leads to the selection of test cases </a:t>
            </a:r>
            <a:r>
              <a:rPr sz="2400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the "edges" 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187960" indent="-175895">
              <a:lnSpc>
                <a:spcPts val="2440"/>
              </a:lnSpc>
              <a:buFont typeface="Arial MT"/>
              <a:buChar char="•"/>
              <a:tabLst>
                <a:tab pos="18859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focusing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solely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marL="119380" marR="32384">
              <a:lnSpc>
                <a:spcPts val="263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conditions, BVA derives test cases from the output domain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well.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1670" y="1697673"/>
            <a:ext cx="2997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Guidelines</a:t>
            </a:r>
            <a:r>
              <a:rPr spc="-50" dirty="0"/>
              <a:t> </a:t>
            </a:r>
            <a:r>
              <a:rPr spc="-5" dirty="0"/>
              <a:t>for</a:t>
            </a:r>
            <a:r>
              <a:rPr spc="-45" dirty="0"/>
              <a:t> </a:t>
            </a:r>
            <a:r>
              <a:rPr spc="-5" dirty="0"/>
              <a:t>BVA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6485" y="2813515"/>
            <a:ext cx="7240905" cy="30276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27990" marR="151130" indent="-415925">
              <a:lnSpc>
                <a:spcPct val="79500"/>
              </a:lnSpc>
              <a:spcBef>
                <a:spcPts val="640"/>
              </a:spcBef>
              <a:buFont typeface="Arial MT"/>
              <a:buChar char="•"/>
              <a:tabLst>
                <a:tab pos="427355" algn="l"/>
                <a:tab pos="428625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condition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range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bounded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a </a:t>
            </a:r>
            <a:r>
              <a:rPr sz="2200" i="1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b, </a:t>
            </a:r>
            <a:r>
              <a:rPr sz="2200" spc="-5" dirty="0">
                <a:latin typeface="Calibri"/>
                <a:cs typeface="Calibri"/>
              </a:rPr>
              <a:t>test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cases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 be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b 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just </a:t>
            </a:r>
            <a:r>
              <a:rPr sz="2200" dirty="0">
                <a:latin typeface="Calibri"/>
                <a:cs typeface="Calibri"/>
              </a:rPr>
              <a:t>above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just below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427990" marR="5080" indent="-415925">
              <a:lnSpc>
                <a:spcPct val="79500"/>
              </a:lnSpc>
              <a:buFont typeface="Arial MT"/>
              <a:buChar char="•"/>
              <a:tabLst>
                <a:tab pos="427355" algn="l"/>
                <a:tab pos="428625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input condition specifies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number of values, test cases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 be developed that exercise the minimum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maximum numbers. Values just </a:t>
            </a:r>
            <a:r>
              <a:rPr sz="2200" dirty="0">
                <a:latin typeface="Calibri"/>
                <a:cs typeface="Calibri"/>
              </a:rPr>
              <a:t>above and </a:t>
            </a:r>
            <a:r>
              <a:rPr sz="2200" spc="-5" dirty="0">
                <a:latin typeface="Calibri"/>
                <a:cs typeface="Calibri"/>
              </a:rPr>
              <a:t>below minimum </a:t>
            </a:r>
            <a:r>
              <a:rPr sz="2200" dirty="0">
                <a:latin typeface="Calibri"/>
                <a:cs typeface="Calibri"/>
              </a:rPr>
              <a:t> 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maximum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tested.</a:t>
            </a:r>
            <a:endParaRPr sz="2200">
              <a:latin typeface="Calibri"/>
              <a:cs typeface="Calibri"/>
            </a:endParaRPr>
          </a:p>
          <a:p>
            <a:pPr marL="427990" indent="-415925">
              <a:lnSpc>
                <a:spcPts val="1830"/>
              </a:lnSpc>
              <a:buFont typeface="Arial MT"/>
              <a:buChar char="•"/>
              <a:tabLst>
                <a:tab pos="427355" algn="l"/>
                <a:tab pos="428625" algn="l"/>
              </a:tabLst>
            </a:pPr>
            <a:r>
              <a:rPr sz="2200" spc="-5" dirty="0">
                <a:latin typeface="Calibri"/>
                <a:cs typeface="Calibri"/>
              </a:rPr>
              <a:t>Apply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guidelines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conditions.</a:t>
            </a:r>
            <a:endParaRPr sz="2200">
              <a:latin typeface="Calibri"/>
              <a:cs typeface="Calibri"/>
            </a:endParaRPr>
          </a:p>
          <a:p>
            <a:pPr marL="427990" marR="238760" indent="-415925">
              <a:lnSpc>
                <a:spcPct val="79500"/>
              </a:lnSpc>
              <a:spcBef>
                <a:spcPts val="270"/>
              </a:spcBef>
              <a:buFont typeface="Arial MT"/>
              <a:buChar char="•"/>
              <a:tabLst>
                <a:tab pos="427355" algn="l"/>
                <a:tab pos="428625" algn="l"/>
              </a:tabLst>
            </a:pPr>
            <a:r>
              <a:rPr sz="2200" spc="-5" dirty="0">
                <a:latin typeface="Calibri"/>
                <a:cs typeface="Calibri"/>
              </a:rPr>
              <a:t>If internal program data structures have prescribed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boundaries be certain to design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test case to exercise 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structure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its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boundary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286" y="1697673"/>
            <a:ext cx="2622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Pair</a:t>
            </a:r>
            <a:r>
              <a:rPr spc="-50" dirty="0"/>
              <a:t> </a:t>
            </a:r>
            <a:r>
              <a:rPr spc="-5" dirty="0"/>
              <a:t>wise</a:t>
            </a:r>
            <a:r>
              <a:rPr spc="-4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1718" y="2652152"/>
            <a:ext cx="759968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88265" indent="-88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Pairwise Testing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type of software testing in which permutation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 is 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test the software.</a:t>
            </a:r>
            <a:endParaRPr sz="2000">
              <a:latin typeface="Calibri"/>
              <a:cs typeface="Calibri"/>
            </a:endParaRPr>
          </a:p>
          <a:p>
            <a:pPr marL="100965" marR="308610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used to test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the possible discrete combinations of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parameters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involved.</a:t>
            </a:r>
            <a:endParaRPr sz="2000">
              <a:latin typeface="Calibri"/>
              <a:cs typeface="Calibri"/>
            </a:endParaRPr>
          </a:p>
          <a:p>
            <a:pPr marL="100965" marR="32321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It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P&amp;C based method, in which to test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or </a:t>
            </a:r>
            <a:r>
              <a:rPr sz="2000" dirty="0">
                <a:latin typeface="Calibri"/>
                <a:cs typeface="Calibri"/>
              </a:rPr>
              <a:t>an application,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each pair of input parameters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system,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possible discrete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 parameters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tested.</a:t>
            </a:r>
            <a:endParaRPr sz="2000">
              <a:latin typeface="Calibri"/>
              <a:cs typeface="Calibri"/>
            </a:endParaRPr>
          </a:p>
          <a:p>
            <a:pPr marL="100965" marR="5080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By using the conventional or exhaustive testing </a:t>
            </a:r>
            <a:r>
              <a:rPr sz="2000" dirty="0">
                <a:latin typeface="Calibri"/>
                <a:cs typeface="Calibri"/>
              </a:rPr>
              <a:t>approach </a:t>
            </a:r>
            <a:r>
              <a:rPr sz="2000" spc="-5" dirty="0">
                <a:latin typeface="Calibri"/>
                <a:cs typeface="Calibri"/>
              </a:rPr>
              <a:t>it may be hard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 the system</a:t>
            </a:r>
            <a:endParaRPr sz="2000">
              <a:latin typeface="Calibri"/>
              <a:cs typeface="Calibri"/>
            </a:endParaRPr>
          </a:p>
          <a:p>
            <a:pPr marL="100965" marR="175260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but by using the permutation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combination method it can be easily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8892" y="1697673"/>
            <a:ext cx="493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Advantages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Pairwise</a:t>
            </a:r>
            <a:r>
              <a:rPr spc="-30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3899" y="2724160"/>
            <a:ext cx="7991475" cy="322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ts val="239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advantages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pairwise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testing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are:</a:t>
            </a:r>
            <a:endParaRPr sz="2000">
              <a:latin typeface="Arial MT"/>
              <a:cs typeface="Arial MT"/>
            </a:endParaRPr>
          </a:p>
          <a:p>
            <a:pPr marL="176530" indent="-146685">
              <a:lnSpc>
                <a:spcPts val="2855"/>
              </a:lnSpc>
              <a:buSzPct val="83333"/>
              <a:buFont typeface="Arial MT"/>
              <a:buChar char="•"/>
              <a:tabLst>
                <a:tab pos="177165" algn="l"/>
              </a:tabLst>
            </a:pPr>
            <a:r>
              <a:rPr sz="2400" spc="-5" dirty="0">
                <a:latin typeface="Calibri"/>
                <a:cs typeface="Calibri"/>
              </a:rPr>
              <a:t>Pairwise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testing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execution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cases.</a:t>
            </a:r>
            <a:endParaRPr sz="2400">
              <a:latin typeface="Calibri"/>
              <a:cs typeface="Calibri"/>
            </a:endParaRPr>
          </a:p>
          <a:p>
            <a:pPr marL="119380" marR="783590" indent="-107314">
              <a:lnSpc>
                <a:spcPts val="2850"/>
              </a:lnSpc>
              <a:spcBef>
                <a:spcPts val="105"/>
              </a:spcBef>
              <a:buFont typeface="Arial MT"/>
              <a:buChar char="•"/>
              <a:tabLst>
                <a:tab pos="188595" algn="l"/>
              </a:tabLst>
            </a:pPr>
            <a:r>
              <a:rPr sz="2400" spc="-5" dirty="0">
                <a:latin typeface="Calibri"/>
                <a:cs typeface="Calibri"/>
              </a:rPr>
              <a:t>Pairwise testing increases the test coverage </a:t>
            </a:r>
            <a:r>
              <a:rPr sz="2400" dirty="0">
                <a:latin typeface="Calibri"/>
                <a:cs typeface="Calibri"/>
              </a:rPr>
              <a:t>almost </a:t>
            </a:r>
            <a:r>
              <a:rPr sz="2400" spc="-5" dirty="0">
                <a:latin typeface="Calibri"/>
                <a:cs typeface="Calibri"/>
              </a:rPr>
              <a:t>up to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hundred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percentage.</a:t>
            </a:r>
            <a:endParaRPr sz="2400">
              <a:latin typeface="Calibri"/>
              <a:cs typeface="Calibri"/>
            </a:endParaRPr>
          </a:p>
          <a:p>
            <a:pPr marL="187960" indent="-175895">
              <a:lnSpc>
                <a:spcPts val="2745"/>
              </a:lnSpc>
              <a:buFont typeface="Arial MT"/>
              <a:buChar char="•"/>
              <a:tabLst>
                <a:tab pos="188595" algn="l"/>
              </a:tabLst>
            </a:pPr>
            <a:r>
              <a:rPr sz="2400" spc="-5" dirty="0">
                <a:latin typeface="Calibri"/>
                <a:cs typeface="Calibri"/>
              </a:rPr>
              <a:t>Pairwise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testing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increases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ratio.</a:t>
            </a:r>
            <a:endParaRPr sz="2400">
              <a:latin typeface="Calibri"/>
              <a:cs typeface="Calibri"/>
            </a:endParaRPr>
          </a:p>
          <a:p>
            <a:pPr marL="119380" marR="311150" indent="-107314">
              <a:lnSpc>
                <a:spcPts val="2850"/>
              </a:lnSpc>
              <a:spcBef>
                <a:spcPts val="105"/>
              </a:spcBef>
              <a:buFont typeface="Arial MT"/>
              <a:buChar char="•"/>
              <a:tabLst>
                <a:tab pos="188595" algn="l"/>
              </a:tabLst>
            </a:pPr>
            <a:r>
              <a:rPr sz="2400" spc="-5" dirty="0">
                <a:latin typeface="Calibri"/>
                <a:cs typeface="Calibri"/>
              </a:rPr>
              <a:t>Pairwise testing takes less time to complete the execution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test suite.</a:t>
            </a:r>
            <a:endParaRPr sz="2400">
              <a:latin typeface="Calibri"/>
              <a:cs typeface="Calibri"/>
            </a:endParaRPr>
          </a:p>
          <a:p>
            <a:pPr marL="119380" marR="909319" indent="-107314">
              <a:lnSpc>
                <a:spcPts val="2850"/>
              </a:lnSpc>
              <a:buFont typeface="Arial MT"/>
              <a:buChar char="•"/>
              <a:tabLst>
                <a:tab pos="188595" algn="l"/>
              </a:tabLst>
            </a:pPr>
            <a:r>
              <a:rPr sz="2400" spc="-5" dirty="0">
                <a:latin typeface="Calibri"/>
                <a:cs typeface="Calibri"/>
              </a:rPr>
              <a:t>Pairwise testing reduces the overall testing budget 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7417" y="1697673"/>
            <a:ext cx="5382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Pairwise</a:t>
            </a:r>
            <a:r>
              <a:rPr spc="-30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1718" y="2796168"/>
            <a:ext cx="757618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disadvantages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pairwise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are:</a:t>
            </a:r>
            <a:endParaRPr sz="2000">
              <a:latin typeface="Calibri"/>
              <a:cs typeface="Calibri"/>
            </a:endParaRPr>
          </a:p>
          <a:p>
            <a:pPr marL="100965" marR="762000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Pairwise testing is not beneficial if the values of the variables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inappropriate.</a:t>
            </a:r>
            <a:endParaRPr sz="2000">
              <a:latin typeface="Calibri"/>
              <a:cs typeface="Calibri"/>
            </a:endParaRPr>
          </a:p>
          <a:p>
            <a:pPr marL="100965" marR="952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In pairwise testing it is possible to miss the highly probable combination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selecting the test data.</a:t>
            </a:r>
            <a:endParaRPr sz="2000">
              <a:latin typeface="Calibri"/>
              <a:cs typeface="Calibri"/>
            </a:endParaRPr>
          </a:p>
          <a:p>
            <a:pPr marL="100965" marR="5080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In pairwise testing, defect yield ratio may be reduced if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combination 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missed.</a:t>
            </a:r>
            <a:endParaRPr sz="2000">
              <a:latin typeface="Calibri"/>
              <a:cs typeface="Calibri"/>
            </a:endParaRPr>
          </a:p>
          <a:p>
            <a:pPr marL="100965" marR="78168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Pairwise testing is not useful if combinations of variables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understood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correctly.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7392" y="1697673"/>
            <a:ext cx="3042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State</a:t>
            </a:r>
            <a:r>
              <a:rPr spc="-50" dirty="0"/>
              <a:t> </a:t>
            </a:r>
            <a:r>
              <a:rPr spc="-5" dirty="0"/>
              <a:t>based</a:t>
            </a:r>
            <a:r>
              <a:rPr spc="-4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3726" y="2387360"/>
            <a:ext cx="7183755" cy="37973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0965" marR="401955" indent="-88900">
              <a:lnSpc>
                <a:spcPts val="1950"/>
              </a:lnSpc>
              <a:spcBef>
                <a:spcPts val="54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To understand the objects that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modeled in software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connect these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objects.</a:t>
            </a:r>
            <a:endParaRPr sz="2000">
              <a:latin typeface="Calibri"/>
              <a:cs typeface="Calibri"/>
            </a:endParaRPr>
          </a:p>
          <a:p>
            <a:pPr marL="100965" marR="302895" indent="-88900">
              <a:lnSpc>
                <a:spcPts val="195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Next step is to define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series of tests that verify “all objects have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expected relationship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dirty="0">
                <a:latin typeface="Calibri"/>
                <a:cs typeface="Calibri"/>
              </a:rPr>
              <a:t>another.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1735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Stated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way: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195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Create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relationships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2175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Develop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cover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graph,</a:t>
            </a:r>
            <a:endParaRPr sz="2000">
              <a:latin typeface="Calibri"/>
              <a:cs typeface="Calibri"/>
            </a:endParaRPr>
          </a:p>
          <a:p>
            <a:pPr marL="558165" marR="5080">
              <a:lnSpc>
                <a:spcPts val="1950"/>
              </a:lnSpc>
              <a:spcBef>
                <a:spcPts val="1939"/>
              </a:spcBef>
            </a:pPr>
            <a:r>
              <a:rPr sz="2000" b="1" spc="-5" dirty="0">
                <a:latin typeface="Calibri"/>
                <a:cs typeface="Calibri"/>
              </a:rPr>
              <a:t>So that each object and relationship is exercised and errors are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uncovered.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ts val="1735"/>
              </a:lnSpc>
            </a:pPr>
            <a:r>
              <a:rPr sz="2000" b="1" spc="-5" dirty="0">
                <a:latin typeface="Calibri"/>
                <a:cs typeface="Calibri"/>
              </a:rPr>
              <a:t>Begin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creating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graph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  <a:p>
            <a:pPr marL="615950" indent="-146685">
              <a:lnSpc>
                <a:spcPts val="1950"/>
              </a:lnSpc>
              <a:buFont typeface="Arial MT"/>
              <a:buChar char="•"/>
              <a:tabLst>
                <a:tab pos="61658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nodes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represent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endParaRPr sz="2000">
              <a:latin typeface="Calibri"/>
              <a:cs typeface="Calibri"/>
            </a:endParaRPr>
          </a:p>
          <a:p>
            <a:pPr marL="615950" indent="-146685">
              <a:lnSpc>
                <a:spcPts val="1950"/>
              </a:lnSpc>
              <a:buFont typeface="Arial"/>
              <a:buChar char="•"/>
              <a:tabLst>
                <a:tab pos="616585" algn="l"/>
              </a:tabLst>
            </a:pPr>
            <a:r>
              <a:rPr sz="2000" b="1" spc="-5" dirty="0">
                <a:latin typeface="Calibri"/>
                <a:cs typeface="Calibri"/>
              </a:rPr>
              <a:t>links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represent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endParaRPr sz="2000">
              <a:latin typeface="Calibri"/>
              <a:cs typeface="Calibri"/>
            </a:endParaRPr>
          </a:p>
          <a:p>
            <a:pPr marL="615950" indent="-146685">
              <a:lnSpc>
                <a:spcPts val="1950"/>
              </a:lnSpc>
              <a:buFont typeface="Arial MT"/>
              <a:buChar char="•"/>
              <a:tabLst>
                <a:tab pos="616585" algn="l"/>
              </a:tabLst>
            </a:pPr>
            <a:r>
              <a:rPr sz="2000" b="1" spc="-5" dirty="0">
                <a:latin typeface="Calibri"/>
                <a:cs typeface="Calibri"/>
              </a:rPr>
              <a:t>node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weights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properties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559435" indent="-90170">
              <a:lnSpc>
                <a:spcPts val="2175"/>
              </a:lnSpc>
              <a:buFont typeface="Arial MT"/>
              <a:buChar char="•"/>
              <a:tabLst>
                <a:tab pos="560070" algn="l"/>
              </a:tabLst>
            </a:pP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link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weights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characteristic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link.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95536" y="2492896"/>
            <a:ext cx="8533130" cy="4149725"/>
            <a:chOff x="395536" y="2492896"/>
            <a:chExt cx="8533130" cy="41497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2492896"/>
              <a:ext cx="8229599" cy="388619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01009" y="6183591"/>
            <a:ext cx="12433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Calibri"/>
                <a:cs typeface="Calibri"/>
              </a:rPr>
              <a:t>Figure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6.4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Graph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notation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3899" y="2764875"/>
            <a:ext cx="7312025" cy="27247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19380" marR="170180" indent="-88900">
              <a:lnSpc>
                <a:spcPts val="2620"/>
              </a:lnSpc>
              <a:spcBef>
                <a:spcPts val="405"/>
              </a:spcBef>
              <a:buSzPct val="83333"/>
              <a:buFont typeface="Arial MT"/>
              <a:buChar char="•"/>
              <a:tabLst>
                <a:tab pos="177165" algn="l"/>
              </a:tabLst>
            </a:pPr>
            <a:r>
              <a:rPr sz="2400" spc="-5" dirty="0">
                <a:latin typeface="Calibri"/>
                <a:cs typeface="Calibri"/>
              </a:rPr>
              <a:t>Nodes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represented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circles connected by links 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different forms.</a:t>
            </a:r>
            <a:endParaRPr sz="2400">
              <a:latin typeface="Calibri"/>
              <a:cs typeface="Calibri"/>
            </a:endParaRPr>
          </a:p>
          <a:p>
            <a:pPr marL="119380" marR="5080" indent="-107314">
              <a:lnSpc>
                <a:spcPts val="2630"/>
              </a:lnSpc>
              <a:buFont typeface="Arial MT"/>
              <a:buChar char="•"/>
              <a:tabLst>
                <a:tab pos="18859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directed link </a:t>
            </a:r>
            <a:r>
              <a:rPr sz="2400" spc="-5" dirty="0">
                <a:latin typeface="Calibri"/>
                <a:cs typeface="Calibri"/>
              </a:rPr>
              <a:t>(represented by </a:t>
            </a:r>
            <a:r>
              <a:rPr sz="2400" dirty="0">
                <a:latin typeface="Calibri"/>
                <a:cs typeface="Calibri"/>
              </a:rPr>
              <a:t>an arrow) </a:t>
            </a:r>
            <a:r>
              <a:rPr sz="2400" spc="-5" dirty="0">
                <a:latin typeface="Calibri"/>
                <a:cs typeface="Calibri"/>
              </a:rPr>
              <a:t>indicates that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moves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direction.</a:t>
            </a:r>
            <a:endParaRPr sz="2400">
              <a:latin typeface="Calibri"/>
              <a:cs typeface="Calibri"/>
            </a:endParaRPr>
          </a:p>
          <a:p>
            <a:pPr marL="187960" indent="-175895">
              <a:lnSpc>
                <a:spcPts val="2445"/>
              </a:lnSpc>
              <a:buFont typeface="Arial MT"/>
              <a:buChar char="•"/>
              <a:tabLst>
                <a:tab pos="18859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bidirectional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link</a:t>
            </a:r>
            <a:r>
              <a:rPr sz="2400" spc="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symmetric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implies</a:t>
            </a:r>
            <a:endParaRPr sz="2400">
              <a:latin typeface="Calibri"/>
              <a:cs typeface="Calibri"/>
            </a:endParaRPr>
          </a:p>
          <a:p>
            <a:pPr marL="119380">
              <a:lnSpc>
                <a:spcPts val="2625"/>
              </a:lnSpc>
            </a:pP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directions.</a:t>
            </a:r>
            <a:endParaRPr sz="2400">
              <a:latin typeface="Calibri"/>
              <a:cs typeface="Calibri"/>
            </a:endParaRPr>
          </a:p>
          <a:p>
            <a:pPr marL="119380" marR="803910" indent="-107314">
              <a:lnSpc>
                <a:spcPts val="2630"/>
              </a:lnSpc>
              <a:spcBef>
                <a:spcPts val="170"/>
              </a:spcBef>
              <a:buFont typeface="Arial MT"/>
              <a:buChar char="•"/>
              <a:tabLst>
                <a:tab pos="188595" algn="l"/>
              </a:tabLst>
            </a:pPr>
            <a:r>
              <a:rPr sz="2400" b="1" spc="-5" dirty="0">
                <a:latin typeface="Calibri"/>
                <a:cs typeface="Calibri"/>
              </a:rPr>
              <a:t>Parallel links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when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number of different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established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graph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710" y="2652152"/>
            <a:ext cx="583628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Psychology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Levels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Testing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Process-</a:t>
            </a:r>
            <a:endParaRPr sz="2000">
              <a:latin typeface="Calibri"/>
              <a:cs typeface="Calibri"/>
            </a:endParaRPr>
          </a:p>
          <a:p>
            <a:pPr marL="673100" lvl="1" indent="-205104">
              <a:lnSpc>
                <a:spcPct val="100000"/>
              </a:lnSpc>
              <a:buFont typeface="Segoe UI Symbol"/>
              <a:buChar char="▪"/>
              <a:tabLst>
                <a:tab pos="673735" algn="l"/>
              </a:tabLst>
            </a:pPr>
            <a:r>
              <a:rPr sz="2000" b="1" spc="-5" dirty="0">
                <a:latin typeface="Calibri"/>
                <a:cs typeface="Calibri"/>
              </a:rPr>
              <a:t>test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plan,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design,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Black-Box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b="1" spc="-5" dirty="0">
                <a:latin typeface="Calibri"/>
                <a:cs typeface="Calibri"/>
              </a:rPr>
              <a:t>Boundary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Pair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wise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state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based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testing,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White-Box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b="1" spc="-5" dirty="0">
                <a:latin typeface="Calibri"/>
                <a:cs typeface="Calibri"/>
              </a:rPr>
              <a:t>criteria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generation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tool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43063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525" y="1697673"/>
            <a:ext cx="4311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Contents-</a:t>
            </a:r>
            <a:r>
              <a:rPr spc="-45" dirty="0"/>
              <a:t> </a:t>
            </a:r>
            <a:r>
              <a:rPr spc="-5" dirty="0"/>
              <a:t>Software</a:t>
            </a:r>
            <a:r>
              <a:rPr spc="-45" dirty="0"/>
              <a:t> </a:t>
            </a:r>
            <a:r>
              <a:rPr spc="-5" dirty="0"/>
              <a:t>Testing</a:t>
            </a:r>
          </a:p>
        </p:txBody>
      </p:sp>
      <p:sp>
        <p:nvSpPr>
          <p:cNvPr id="5" name="object 5"/>
          <p:cNvSpPr/>
          <p:nvPr/>
        </p:nvSpPr>
        <p:spPr>
          <a:xfrm>
            <a:off x="6643688" y="6073775"/>
            <a:ext cx="2500630" cy="214629"/>
          </a:xfrm>
          <a:custGeom>
            <a:avLst/>
            <a:gdLst/>
            <a:ahLst/>
            <a:cxnLst/>
            <a:rect l="l" t="t" r="r" b="b"/>
            <a:pathLst>
              <a:path w="2500629" h="214629">
                <a:moveTo>
                  <a:pt x="2500311" y="214312"/>
                </a:moveTo>
                <a:lnTo>
                  <a:pt x="0" y="214312"/>
                </a:lnTo>
                <a:lnTo>
                  <a:pt x="0" y="0"/>
                </a:lnTo>
                <a:lnTo>
                  <a:pt x="2500311" y="0"/>
                </a:lnTo>
                <a:lnTo>
                  <a:pt x="2500311" y="2143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16713" y="6095111"/>
            <a:ext cx="9423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Image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source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64313" y="6032500"/>
            <a:ext cx="2364105" cy="609600"/>
            <a:chOff x="6564313" y="6032500"/>
            <a:chExt cx="2364105" cy="609600"/>
          </a:xfrm>
        </p:grpSpPr>
        <p:sp>
          <p:nvSpPr>
            <p:cNvPr id="8" name="object 8"/>
            <p:cNvSpPr/>
            <p:nvPr/>
          </p:nvSpPr>
          <p:spPr>
            <a:xfrm>
              <a:off x="6564313" y="6072187"/>
              <a:ext cx="46355" cy="214629"/>
            </a:xfrm>
            <a:custGeom>
              <a:avLst/>
              <a:gdLst/>
              <a:ahLst/>
              <a:cxnLst/>
              <a:rect l="l" t="t" r="r" b="b"/>
              <a:pathLst>
                <a:path w="46354" h="214629">
                  <a:moveTo>
                    <a:pt x="46036" y="214311"/>
                  </a:moveTo>
                  <a:lnTo>
                    <a:pt x="0" y="214311"/>
                  </a:lnTo>
                  <a:lnTo>
                    <a:pt x="0" y="0"/>
                  </a:lnTo>
                  <a:lnTo>
                    <a:pt x="46036" y="0"/>
                  </a:lnTo>
                  <a:lnTo>
                    <a:pt x="46036" y="21431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568" y="2636912"/>
            <a:ext cx="7704856" cy="31683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84785" y="6111583"/>
            <a:ext cx="12877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Calibri"/>
                <a:cs typeface="Calibri"/>
              </a:rPr>
              <a:t>Figure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6.5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Simple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7702" y="2339736"/>
            <a:ext cx="8136255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indent="-146685">
              <a:lnSpc>
                <a:spcPts val="229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Object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#1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file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menu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select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175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Object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#2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document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window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175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Object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#3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document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  <a:p>
            <a:pPr marL="100965" marR="23495">
              <a:lnSpc>
                <a:spcPts val="2180"/>
              </a:lnSpc>
              <a:spcBef>
                <a:spcPts val="140"/>
              </a:spcBef>
            </a:pPr>
            <a:r>
              <a:rPr sz="2000" spc="-5" dirty="0">
                <a:latin typeface="Calibri"/>
                <a:cs typeface="Calibri"/>
              </a:rPr>
              <a:t>Referring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example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figure,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menu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file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generates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document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window.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02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link weight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indicates 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window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generated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less than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1.0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ts val="2175"/>
              </a:lnSpc>
            </a:pPr>
            <a:r>
              <a:rPr sz="2000" spc="-5" dirty="0">
                <a:latin typeface="Calibri"/>
                <a:cs typeface="Calibri"/>
              </a:rPr>
              <a:t>second.</a:t>
            </a:r>
            <a:endParaRPr sz="2000">
              <a:latin typeface="Calibri"/>
              <a:cs typeface="Calibri"/>
            </a:endParaRPr>
          </a:p>
          <a:p>
            <a:pPr marL="100965" marR="905510" indent="-88900">
              <a:lnSpc>
                <a:spcPts val="2180"/>
              </a:lnSpc>
              <a:spcBef>
                <a:spcPts val="145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 node weight of </a:t>
            </a:r>
            <a:r>
              <a:rPr sz="2000" b="1" spc="-5" dirty="0">
                <a:latin typeface="Calibri"/>
                <a:cs typeface="Calibri"/>
              </a:rPr>
              <a:t>document window </a:t>
            </a:r>
            <a:r>
              <a:rPr sz="2000" spc="-5" dirty="0">
                <a:latin typeface="Calibri"/>
                <a:cs typeface="Calibri"/>
              </a:rPr>
              <a:t>provides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list of the window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attributes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expected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window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generated.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02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undirected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establishes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symmetric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ts val="2175"/>
              </a:lnSpc>
            </a:pPr>
            <a:r>
              <a:rPr sz="2000" b="1" spc="-5" dirty="0">
                <a:latin typeface="Calibri"/>
                <a:cs typeface="Calibri"/>
              </a:rPr>
              <a:t>menu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select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document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text,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175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parallel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links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indicate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document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window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ts val="2290"/>
              </a:lnSpc>
            </a:pPr>
            <a:r>
              <a:rPr sz="2000" b="1" spc="-5" dirty="0">
                <a:latin typeface="Calibri"/>
                <a:cs typeface="Calibri"/>
              </a:rPr>
              <a:t>document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1678" y="2324541"/>
            <a:ext cx="8436610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indent="-146685" algn="just">
              <a:lnSpc>
                <a:spcPts val="229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behavioral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 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graphs:</a:t>
            </a:r>
            <a:endParaRPr sz="2000">
              <a:latin typeface="Calibri"/>
              <a:cs typeface="Calibri"/>
            </a:endParaRPr>
          </a:p>
          <a:p>
            <a:pPr marL="100965" algn="just">
              <a:lnSpc>
                <a:spcPts val="2175"/>
              </a:lnSpc>
            </a:pPr>
            <a:r>
              <a:rPr sz="2000" b="1" spc="-5" dirty="0">
                <a:latin typeface="Calibri"/>
                <a:cs typeface="Calibri"/>
              </a:rPr>
              <a:t>Transaction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flow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modeling.</a:t>
            </a:r>
            <a:endParaRPr sz="2000">
              <a:latin typeface="Calibri"/>
              <a:cs typeface="Calibri"/>
            </a:endParaRPr>
          </a:p>
          <a:p>
            <a:pPr marL="558165" marR="221615" lvl="1" indent="-90170" algn="just">
              <a:lnSpc>
                <a:spcPts val="2180"/>
              </a:lnSpc>
              <a:spcBef>
                <a:spcPts val="140"/>
              </a:spcBef>
              <a:buSzPct val="95000"/>
              <a:buFont typeface="Segoe UI Symbol"/>
              <a:buChar char="▪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The nodes represent steps in some transaction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the links represent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connection between steps</a:t>
            </a:r>
            <a:endParaRPr sz="2000">
              <a:latin typeface="Calibri"/>
              <a:cs typeface="Calibri"/>
            </a:endParaRPr>
          </a:p>
          <a:p>
            <a:pPr marL="100965" algn="just">
              <a:lnSpc>
                <a:spcPts val="2020"/>
              </a:lnSpc>
            </a:pPr>
            <a:r>
              <a:rPr sz="2000" b="1" spc="-5" dirty="0">
                <a:latin typeface="Calibri"/>
                <a:cs typeface="Calibri"/>
              </a:rPr>
              <a:t>Finite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modeling.</a:t>
            </a:r>
            <a:endParaRPr sz="2000">
              <a:latin typeface="Calibri"/>
              <a:cs typeface="Calibri"/>
            </a:endParaRPr>
          </a:p>
          <a:p>
            <a:pPr marL="558165" marR="265430" lvl="1" indent="-90170" algn="just">
              <a:lnSpc>
                <a:spcPts val="2180"/>
              </a:lnSpc>
              <a:spcBef>
                <a:spcPts val="145"/>
              </a:spcBef>
              <a:buSzPct val="95000"/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The nodes represent different user observable states of the software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links represent the transitions that occur to move from state to state.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(Starting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ending point)</a:t>
            </a:r>
            <a:endParaRPr sz="2000">
              <a:latin typeface="Calibri"/>
              <a:cs typeface="Calibri"/>
            </a:endParaRPr>
          </a:p>
          <a:p>
            <a:pPr marL="100965" algn="just">
              <a:lnSpc>
                <a:spcPts val="2014"/>
              </a:lnSpc>
            </a:pPr>
            <a:r>
              <a:rPr sz="2000" b="1" spc="-5" dirty="0">
                <a:latin typeface="Calibri"/>
                <a:cs typeface="Calibri"/>
              </a:rPr>
              <a:t>Data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flow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modeling.</a:t>
            </a:r>
            <a:endParaRPr sz="2000">
              <a:latin typeface="Calibri"/>
              <a:cs typeface="Calibri"/>
            </a:endParaRPr>
          </a:p>
          <a:p>
            <a:pPr marL="558165" marR="47625" lvl="1" indent="-90170" algn="just">
              <a:lnSpc>
                <a:spcPts val="2170"/>
              </a:lnSpc>
              <a:spcBef>
                <a:spcPts val="150"/>
              </a:spcBef>
              <a:buSzPct val="95000"/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The nodes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data objects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the links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the transformations that occur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translate one data object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another.</a:t>
            </a:r>
            <a:endParaRPr sz="2000">
              <a:latin typeface="Calibri"/>
              <a:cs typeface="Calibri"/>
            </a:endParaRPr>
          </a:p>
          <a:p>
            <a:pPr marL="100965" algn="just">
              <a:lnSpc>
                <a:spcPts val="2035"/>
              </a:lnSpc>
            </a:pPr>
            <a:r>
              <a:rPr sz="2000" b="1" spc="-5" dirty="0">
                <a:latin typeface="Calibri"/>
                <a:cs typeface="Calibri"/>
              </a:rPr>
              <a:t>Timing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modeling.</a:t>
            </a:r>
            <a:endParaRPr sz="2000">
              <a:latin typeface="Calibri"/>
              <a:cs typeface="Calibri"/>
            </a:endParaRPr>
          </a:p>
          <a:p>
            <a:pPr marL="558165" marR="5080" lvl="1" indent="-90170" algn="just">
              <a:lnSpc>
                <a:spcPts val="2180"/>
              </a:lnSpc>
              <a:spcBef>
                <a:spcPts val="145"/>
              </a:spcBef>
              <a:buSzPct val="95000"/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The nodes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program objects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the links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the sequential connections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those objects.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4270" y="1697673"/>
            <a:ext cx="2872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White-Box</a:t>
            </a:r>
            <a:r>
              <a:rPr spc="-8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979711" y="4869160"/>
            <a:ext cx="2619375" cy="1019175"/>
          </a:xfrm>
          <a:custGeom>
            <a:avLst/>
            <a:gdLst/>
            <a:ahLst/>
            <a:cxnLst/>
            <a:rect l="l" t="t" r="r" b="b"/>
            <a:pathLst>
              <a:path w="2619375" h="1019175">
                <a:moveTo>
                  <a:pt x="0" y="0"/>
                </a:moveTo>
                <a:lnTo>
                  <a:pt x="2619374" y="0"/>
                </a:lnTo>
                <a:lnTo>
                  <a:pt x="2619374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5997" y="4872258"/>
            <a:ext cx="1638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190" marR="5080" indent="-491490">
              <a:lnSpc>
                <a:spcPct val="113199"/>
              </a:lnSpc>
              <a:spcBef>
                <a:spcPts val="100"/>
              </a:spcBef>
            </a:pPr>
            <a:r>
              <a:rPr sz="2650" spc="-5" dirty="0">
                <a:latin typeface="Calibri"/>
                <a:cs typeface="Calibri"/>
              </a:rPr>
              <a:t>Component  code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57415" y="4896146"/>
            <a:ext cx="2719070" cy="835025"/>
          </a:xfrm>
          <a:custGeom>
            <a:avLst/>
            <a:gdLst/>
            <a:ahLst/>
            <a:cxnLst/>
            <a:rect l="l" t="t" r="r" b="b"/>
            <a:pathLst>
              <a:path w="2719070" h="835025">
                <a:moveTo>
                  <a:pt x="0" y="0"/>
                </a:moveTo>
                <a:lnTo>
                  <a:pt x="2719040" y="0"/>
                </a:lnTo>
                <a:lnTo>
                  <a:pt x="2719040" y="834842"/>
                </a:lnTo>
                <a:lnTo>
                  <a:pt x="0" y="834842"/>
                </a:lnTo>
                <a:lnTo>
                  <a:pt x="0" y="0"/>
                </a:lnTo>
                <a:close/>
              </a:path>
            </a:pathLst>
          </a:custGeom>
          <a:ln w="53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3546" y="4873795"/>
            <a:ext cx="1089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695">
              <a:lnSpc>
                <a:spcPct val="113199"/>
              </a:lnSpc>
              <a:spcBef>
                <a:spcPts val="100"/>
              </a:spcBef>
            </a:pPr>
            <a:r>
              <a:rPr sz="2650" spc="-5" dirty="0">
                <a:latin typeface="Calibri"/>
                <a:cs typeface="Calibri"/>
              </a:rPr>
              <a:t>Test 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outputs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711" y="2420888"/>
            <a:ext cx="2565400" cy="592455"/>
          </a:xfrm>
          <a:prstGeom prst="rect">
            <a:avLst/>
          </a:prstGeom>
          <a:ln w="53974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1315"/>
              </a:spcBef>
            </a:pPr>
            <a:r>
              <a:rPr sz="2650" spc="-5" dirty="0">
                <a:latin typeface="Calibri"/>
                <a:cs typeface="Calibri"/>
              </a:rPr>
              <a:t>Test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data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3351" y="3838924"/>
            <a:ext cx="104521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5" dirty="0">
                <a:latin typeface="Calibri"/>
                <a:cs typeface="Calibri"/>
              </a:rPr>
              <a:t>Derives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598" y="3801648"/>
            <a:ext cx="60134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5" dirty="0">
                <a:latin typeface="Calibri"/>
                <a:cs typeface="Calibri"/>
              </a:rPr>
              <a:t>Test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598" y="4201698"/>
            <a:ext cx="15748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Calibri"/>
                <a:cs typeface="Calibri"/>
              </a:rPr>
              <a:t>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6141" y="2743497"/>
            <a:ext cx="1098550" cy="1168400"/>
          </a:xfrm>
          <a:custGeom>
            <a:avLst/>
            <a:gdLst/>
            <a:ahLst/>
            <a:cxnLst/>
            <a:rect l="l" t="t" r="r" b="b"/>
            <a:pathLst>
              <a:path w="1098550" h="1168400">
                <a:moveTo>
                  <a:pt x="1098549" y="0"/>
                </a:moveTo>
                <a:lnTo>
                  <a:pt x="0" y="0"/>
                </a:lnTo>
                <a:lnTo>
                  <a:pt x="0" y="1168399"/>
                </a:lnTo>
              </a:path>
            </a:pathLst>
          </a:custGeom>
          <a:ln w="53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203480" y="3049279"/>
            <a:ext cx="123825" cy="758825"/>
            <a:chOff x="3203480" y="3049279"/>
            <a:chExt cx="123825" cy="758825"/>
          </a:xfrm>
        </p:grpSpPr>
        <p:sp>
          <p:nvSpPr>
            <p:cNvPr id="15" name="object 15"/>
            <p:cNvSpPr/>
            <p:nvPr/>
          </p:nvSpPr>
          <p:spPr>
            <a:xfrm>
              <a:off x="3264626" y="3143192"/>
              <a:ext cx="11430" cy="646430"/>
            </a:xfrm>
            <a:custGeom>
              <a:avLst/>
              <a:gdLst/>
              <a:ahLst/>
              <a:cxnLst/>
              <a:rect l="l" t="t" r="r" b="b"/>
              <a:pathLst>
                <a:path w="11429" h="646429">
                  <a:moveTo>
                    <a:pt x="11229" y="64584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480" y="3049279"/>
              <a:ext cx="123780" cy="15654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09153" y="4224634"/>
            <a:ext cx="5175250" cy="1301750"/>
            <a:chOff x="809153" y="4224634"/>
            <a:chExt cx="5175250" cy="1301750"/>
          </a:xfrm>
        </p:grpSpPr>
        <p:sp>
          <p:nvSpPr>
            <p:cNvPr id="18" name="object 18"/>
            <p:cNvSpPr/>
            <p:nvPr/>
          </p:nvSpPr>
          <p:spPr>
            <a:xfrm>
              <a:off x="1442566" y="5235871"/>
              <a:ext cx="492125" cy="263525"/>
            </a:xfrm>
            <a:custGeom>
              <a:avLst/>
              <a:gdLst/>
              <a:ahLst/>
              <a:cxnLst/>
              <a:rect l="l" t="t" r="r" b="b"/>
              <a:pathLst>
                <a:path w="492125" h="263525">
                  <a:moveTo>
                    <a:pt x="0" y="263524"/>
                  </a:moveTo>
                  <a:lnTo>
                    <a:pt x="114299" y="149224"/>
                  </a:lnTo>
                  <a:lnTo>
                    <a:pt x="0" y="0"/>
                  </a:lnTo>
                  <a:lnTo>
                    <a:pt x="492124" y="149224"/>
                  </a:lnTo>
                  <a:lnTo>
                    <a:pt x="0" y="263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6141" y="4251621"/>
              <a:ext cx="1098550" cy="1247775"/>
            </a:xfrm>
            <a:custGeom>
              <a:avLst/>
              <a:gdLst/>
              <a:ahLst/>
              <a:cxnLst/>
              <a:rect l="l" t="t" r="r" b="b"/>
              <a:pathLst>
                <a:path w="1098550" h="1247775">
                  <a:moveTo>
                    <a:pt x="720724" y="1133474"/>
                  </a:moveTo>
                  <a:lnTo>
                    <a:pt x="606424" y="984249"/>
                  </a:lnTo>
                  <a:lnTo>
                    <a:pt x="1098549" y="1133474"/>
                  </a:lnTo>
                  <a:lnTo>
                    <a:pt x="606424" y="1247774"/>
                  </a:lnTo>
                  <a:lnTo>
                    <a:pt x="720724" y="1133474"/>
                  </a:lnTo>
                  <a:close/>
                </a:path>
                <a:path w="1098550" h="1247775">
                  <a:moveTo>
                    <a:pt x="0" y="0"/>
                  </a:moveTo>
                  <a:lnTo>
                    <a:pt x="0" y="1133474"/>
                  </a:lnTo>
                  <a:lnTo>
                    <a:pt x="835024" y="1133474"/>
                  </a:lnTo>
                </a:path>
              </a:pathLst>
            </a:custGeom>
            <a:ln w="53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03391" y="5235871"/>
              <a:ext cx="454025" cy="263525"/>
            </a:xfrm>
            <a:custGeom>
              <a:avLst/>
              <a:gdLst/>
              <a:ahLst/>
              <a:cxnLst/>
              <a:rect l="l" t="t" r="r" b="b"/>
              <a:pathLst>
                <a:path w="454025" h="263525">
                  <a:moveTo>
                    <a:pt x="0" y="263524"/>
                  </a:moveTo>
                  <a:lnTo>
                    <a:pt x="76199" y="149224"/>
                  </a:lnTo>
                  <a:lnTo>
                    <a:pt x="0" y="0"/>
                  </a:lnTo>
                  <a:lnTo>
                    <a:pt x="454024" y="149224"/>
                  </a:lnTo>
                  <a:lnTo>
                    <a:pt x="0" y="263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5966" y="5235871"/>
              <a:ext cx="1441450" cy="263525"/>
            </a:xfrm>
            <a:custGeom>
              <a:avLst/>
              <a:gdLst/>
              <a:ahLst/>
              <a:cxnLst/>
              <a:rect l="l" t="t" r="r" b="b"/>
              <a:pathLst>
                <a:path w="1441450" h="263525">
                  <a:moveTo>
                    <a:pt x="1063624" y="149224"/>
                  </a:moveTo>
                  <a:lnTo>
                    <a:pt x="987424" y="0"/>
                  </a:lnTo>
                  <a:lnTo>
                    <a:pt x="1441449" y="149224"/>
                  </a:lnTo>
                  <a:lnTo>
                    <a:pt x="987424" y="263524"/>
                  </a:lnTo>
                  <a:lnTo>
                    <a:pt x="1063624" y="149224"/>
                  </a:lnTo>
                  <a:close/>
                </a:path>
                <a:path w="1441450" h="263525">
                  <a:moveTo>
                    <a:pt x="0" y="149224"/>
                  </a:moveTo>
                  <a:lnTo>
                    <a:pt x="1139824" y="149224"/>
                  </a:lnTo>
                </a:path>
              </a:pathLst>
            </a:custGeom>
            <a:ln w="53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5856" y="4293095"/>
              <a:ext cx="6985" cy="584835"/>
            </a:xfrm>
            <a:custGeom>
              <a:avLst/>
              <a:gdLst/>
              <a:ahLst/>
              <a:cxnLst/>
              <a:rect l="l" t="t" r="r" b="b"/>
              <a:pathLst>
                <a:path w="6985" h="584835">
                  <a:moveTo>
                    <a:pt x="0" y="0"/>
                  </a:moveTo>
                  <a:lnTo>
                    <a:pt x="6461" y="58433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00809" y="6183591"/>
            <a:ext cx="3338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Figure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6.6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Architecture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White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–Box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5694" y="2580144"/>
            <a:ext cx="709295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White-box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100965" marR="231140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Uses the control structure of the procedural design to derive test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  <a:p>
            <a:pPr marL="100965" marR="5080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Using white-box testing methods, the software engineer can derive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 that</a:t>
            </a:r>
            <a:endParaRPr sz="2000">
              <a:latin typeface="Calibri"/>
              <a:cs typeface="Calibri"/>
            </a:endParaRPr>
          </a:p>
          <a:p>
            <a:pPr marL="100965" marR="19240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Guarantee that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independent paths within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module have been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exercised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least once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Exercise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false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sides</a:t>
            </a:r>
            <a:endParaRPr sz="2000">
              <a:latin typeface="Calibri"/>
              <a:cs typeface="Calibri"/>
            </a:endParaRPr>
          </a:p>
          <a:p>
            <a:pPr marL="100965" marR="22669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Execute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loops </a:t>
            </a:r>
            <a:r>
              <a:rPr sz="2000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their boundaries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within their operational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bounds</a:t>
            </a:r>
            <a:endParaRPr sz="2000">
              <a:latin typeface="Calibri"/>
              <a:cs typeface="Calibri"/>
            </a:endParaRPr>
          </a:p>
          <a:p>
            <a:pPr marL="215900" indent="-203835">
              <a:lnSpc>
                <a:spcPct val="100000"/>
              </a:lnSpc>
              <a:buFont typeface="Arial MT"/>
              <a:buChar char="•"/>
              <a:tabLst>
                <a:tab pos="216535" algn="l"/>
              </a:tabLst>
            </a:pPr>
            <a:r>
              <a:rPr sz="2000" spc="-5" dirty="0">
                <a:latin typeface="Calibri"/>
                <a:cs typeface="Calibri"/>
              </a:rPr>
              <a:t>Exercise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ensure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validity.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5710" y="1621720"/>
            <a:ext cx="2807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Basis</a:t>
            </a:r>
            <a:r>
              <a:rPr spc="-50" dirty="0"/>
              <a:t> </a:t>
            </a:r>
            <a:r>
              <a:rPr spc="-5" dirty="0"/>
              <a:t>path</a:t>
            </a:r>
            <a:r>
              <a:rPr spc="-4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5175" y="2819408"/>
            <a:ext cx="7489825" cy="255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ts val="2175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Basis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white-box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technique</a:t>
            </a:r>
            <a:endParaRPr sz="2000">
              <a:latin typeface="Calibri"/>
              <a:cs typeface="Calibri"/>
            </a:endParaRPr>
          </a:p>
          <a:p>
            <a:pPr marL="1066165" indent="-496570">
              <a:lnSpc>
                <a:spcPts val="1950"/>
              </a:lnSpc>
              <a:buFont typeface="Segoe UI Symbol"/>
              <a:buChar char="▪"/>
              <a:tabLst>
                <a:tab pos="1066165" algn="l"/>
                <a:tab pos="1066800" algn="l"/>
              </a:tabLst>
            </a:pP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complexity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procedural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  <a:p>
            <a:pPr marL="1066165" marR="110489" indent="-496570">
              <a:lnSpc>
                <a:spcPts val="1950"/>
              </a:lnSpc>
              <a:spcBef>
                <a:spcPts val="215"/>
              </a:spcBef>
              <a:buFont typeface="Segoe UI Symbol"/>
              <a:buChar char="▪"/>
              <a:tabLst>
                <a:tab pos="1066165" algn="l"/>
                <a:tab pos="1066800" algn="l"/>
              </a:tabLst>
            </a:pPr>
            <a:r>
              <a:rPr sz="2000" spc="-5" dirty="0">
                <a:latin typeface="Calibri"/>
                <a:cs typeface="Calibri"/>
              </a:rPr>
              <a:t>Test cases derived to exercise the basis set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guaranteed 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execute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75565">
              <a:lnSpc>
                <a:spcPts val="2175"/>
              </a:lnSpc>
              <a:spcBef>
                <a:spcPts val="1510"/>
              </a:spcBef>
            </a:pPr>
            <a:r>
              <a:rPr sz="2000" b="1" dirty="0">
                <a:latin typeface="Calibri"/>
                <a:cs typeface="Calibri"/>
              </a:rPr>
              <a:t>Methods:</a:t>
            </a:r>
            <a:endParaRPr sz="2000">
              <a:latin typeface="Calibri"/>
              <a:cs typeface="Calibri"/>
            </a:endParaRPr>
          </a:p>
          <a:p>
            <a:pPr marL="608965" indent="-596900">
              <a:lnSpc>
                <a:spcPts val="1950"/>
              </a:lnSpc>
              <a:buFont typeface="Times New Roman"/>
              <a:buAutoNum type="arabicPeriod" startAt="2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Flow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notation</a:t>
            </a:r>
            <a:endParaRPr sz="2000">
              <a:latin typeface="Calibri"/>
              <a:cs typeface="Calibri"/>
            </a:endParaRPr>
          </a:p>
          <a:p>
            <a:pPr marL="608965" indent="-596900">
              <a:lnSpc>
                <a:spcPts val="1950"/>
              </a:lnSpc>
              <a:buFont typeface="Times New Roman"/>
              <a:buAutoNum type="arabicPeriod" startAt="2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Cyclamatic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  <a:p>
            <a:pPr marL="608965" indent="-596900">
              <a:lnSpc>
                <a:spcPts val="1950"/>
              </a:lnSpc>
              <a:buFont typeface="Times New Roman"/>
              <a:buAutoNum type="arabicPeriod" startAt="2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Deriving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  <a:p>
            <a:pPr marL="608965" indent="-596900">
              <a:lnSpc>
                <a:spcPts val="2175"/>
              </a:lnSpc>
              <a:buFont typeface="Times New Roman"/>
              <a:buAutoNum type="arabicPeriod" startAt="2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Matrices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1540" y="1621720"/>
            <a:ext cx="3335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Flow</a:t>
            </a:r>
            <a:r>
              <a:rPr spc="-50" dirty="0"/>
              <a:t> </a:t>
            </a:r>
            <a:r>
              <a:rPr spc="-5" dirty="0"/>
              <a:t>Graph</a:t>
            </a:r>
            <a:r>
              <a:rPr spc="-45" dirty="0"/>
              <a:t> </a:t>
            </a:r>
            <a:r>
              <a:rPr spc="-5" dirty="0"/>
              <a:t>Notation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3686" y="2292112"/>
            <a:ext cx="7520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Start with simple notation for the representation of control flow (called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graph). It represent logical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control flow.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0743" y="3068960"/>
            <a:ext cx="7823200" cy="2803525"/>
            <a:chOff x="670743" y="3068960"/>
            <a:chExt cx="7823200" cy="28035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743" y="3535631"/>
              <a:ext cx="7823199" cy="17545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12" y="3068960"/>
              <a:ext cx="5430837" cy="28035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60849" y="6039576"/>
            <a:ext cx="16065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Calibri"/>
                <a:cs typeface="Calibri"/>
              </a:rPr>
              <a:t>Figure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6.7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Flow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graph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notation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5619" y="1638960"/>
            <a:ext cx="1732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57375" y="3071813"/>
            <a:ext cx="7070725" cy="3570604"/>
            <a:chOff x="1857375" y="3071813"/>
            <a:chExt cx="7070725" cy="35706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0965" marR="5080" indent="-88900" algn="just">
              <a:lnSpc>
                <a:spcPts val="1950"/>
              </a:lnSpc>
              <a:spcBef>
                <a:spcPts val="540"/>
              </a:spcBef>
              <a:buFont typeface="Arial MT"/>
              <a:buChar char="•"/>
              <a:tabLst>
                <a:tab pos="175260" algn="l"/>
              </a:tabLst>
            </a:pPr>
            <a:r>
              <a:rPr dirty="0"/>
              <a:t>A </a:t>
            </a:r>
            <a:r>
              <a:rPr spc="-5" dirty="0"/>
              <a:t>sequence of process boxes </a:t>
            </a:r>
            <a:r>
              <a:rPr dirty="0"/>
              <a:t>and </a:t>
            </a:r>
            <a:r>
              <a:rPr spc="5" dirty="0"/>
              <a:t> </a:t>
            </a:r>
            <a:r>
              <a:rPr spc="-5" dirty="0"/>
              <a:t>decision diamond can map into </a:t>
            </a:r>
            <a:r>
              <a:rPr dirty="0"/>
              <a:t>a </a:t>
            </a:r>
            <a:r>
              <a:rPr spc="5" dirty="0"/>
              <a:t> </a:t>
            </a:r>
            <a:r>
              <a:rPr spc="-5" dirty="0"/>
              <a:t>single</a:t>
            </a:r>
            <a:r>
              <a:rPr spc="-10" dirty="0"/>
              <a:t> </a:t>
            </a:r>
            <a:r>
              <a:rPr spc="-5" dirty="0"/>
              <a:t>node.</a:t>
            </a:r>
          </a:p>
          <a:p>
            <a:pPr marL="100965" marR="5080" indent="-88900" algn="just">
              <a:lnSpc>
                <a:spcPts val="1950"/>
              </a:lnSpc>
              <a:buFont typeface="Arial MT"/>
              <a:buChar char="•"/>
              <a:tabLst>
                <a:tab pos="203200" algn="l"/>
              </a:tabLst>
            </a:pPr>
            <a:r>
              <a:rPr spc="-5" dirty="0"/>
              <a:t>The</a:t>
            </a:r>
            <a:r>
              <a:rPr dirty="0"/>
              <a:t> arrows</a:t>
            </a:r>
            <a:r>
              <a:rPr spc="5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flow</a:t>
            </a:r>
            <a:r>
              <a:rPr dirty="0"/>
              <a:t> </a:t>
            </a:r>
            <a:r>
              <a:rPr spc="-5" dirty="0"/>
              <a:t>graph, </a:t>
            </a:r>
            <a:r>
              <a:rPr dirty="0"/>
              <a:t> </a:t>
            </a:r>
            <a:r>
              <a:rPr spc="-5" dirty="0"/>
              <a:t>called</a:t>
            </a:r>
            <a:r>
              <a:rPr dirty="0"/>
              <a:t> </a:t>
            </a:r>
            <a:r>
              <a:rPr spc="-5" dirty="0"/>
              <a:t>edges</a:t>
            </a:r>
            <a:r>
              <a:rPr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5" dirty="0"/>
              <a:t>links,</a:t>
            </a:r>
            <a:r>
              <a:rPr spc="440" dirty="0"/>
              <a:t> </a:t>
            </a:r>
            <a:r>
              <a:rPr spc="-5" dirty="0"/>
              <a:t>represent </a:t>
            </a:r>
            <a:r>
              <a:rPr dirty="0"/>
              <a:t> </a:t>
            </a:r>
            <a:r>
              <a:rPr spc="-5" dirty="0"/>
              <a:t>flow of control </a:t>
            </a:r>
            <a:r>
              <a:rPr dirty="0"/>
              <a:t>and are </a:t>
            </a:r>
            <a:r>
              <a:rPr spc="-5" dirty="0"/>
              <a:t>parallel to </a:t>
            </a:r>
            <a:r>
              <a:rPr dirty="0"/>
              <a:t> </a:t>
            </a:r>
            <a:r>
              <a:rPr spc="-5" dirty="0"/>
              <a:t>flowchart</a:t>
            </a:r>
            <a:r>
              <a:rPr spc="-10" dirty="0"/>
              <a:t> </a:t>
            </a:r>
            <a:r>
              <a:rPr dirty="0"/>
              <a:t>arrows.</a:t>
            </a:r>
          </a:p>
          <a:p>
            <a:pPr marL="100965" marR="6350" indent="-88900" algn="just">
              <a:lnSpc>
                <a:spcPts val="1950"/>
              </a:lnSpc>
              <a:buFont typeface="Arial MT"/>
              <a:buChar char="•"/>
              <a:tabLst>
                <a:tab pos="217170" algn="l"/>
              </a:tabLst>
            </a:pP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edge</a:t>
            </a:r>
            <a:r>
              <a:rPr dirty="0"/>
              <a:t> </a:t>
            </a:r>
            <a:r>
              <a:rPr spc="-5" dirty="0"/>
              <a:t>must</a:t>
            </a:r>
            <a:r>
              <a:rPr dirty="0"/>
              <a:t> </a:t>
            </a:r>
            <a:r>
              <a:rPr spc="-5" dirty="0"/>
              <a:t>terminate</a:t>
            </a:r>
            <a:r>
              <a:rPr dirty="0"/>
              <a:t> at</a:t>
            </a:r>
            <a:r>
              <a:rPr spc="455" dirty="0"/>
              <a:t> </a:t>
            </a:r>
            <a:r>
              <a:rPr dirty="0"/>
              <a:t>a </a:t>
            </a:r>
            <a:r>
              <a:rPr spc="-440" dirty="0"/>
              <a:t> </a:t>
            </a:r>
            <a:r>
              <a:rPr spc="-5" dirty="0"/>
              <a:t>node,</a:t>
            </a:r>
            <a:r>
              <a:rPr spc="5" dirty="0"/>
              <a:t> </a:t>
            </a:r>
            <a:r>
              <a:rPr spc="-5" dirty="0"/>
              <a:t>even</a:t>
            </a:r>
            <a:r>
              <a:rPr spc="5" dirty="0"/>
              <a:t> </a:t>
            </a:r>
            <a:r>
              <a:rPr spc="-5" dirty="0"/>
              <a:t>if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node</a:t>
            </a:r>
            <a:r>
              <a:rPr spc="5" dirty="0"/>
              <a:t> </a:t>
            </a:r>
            <a:r>
              <a:rPr spc="-5" dirty="0"/>
              <a:t>does</a:t>
            </a:r>
            <a:r>
              <a:rPr spc="5" dirty="0"/>
              <a:t> </a:t>
            </a:r>
            <a:r>
              <a:rPr spc="-5" dirty="0"/>
              <a:t>not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2616" y="4688218"/>
            <a:ext cx="1971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8770" algn="l"/>
              </a:tabLst>
            </a:pPr>
            <a:r>
              <a:rPr sz="2000" spc="-5" dirty="0">
                <a:latin typeface="Calibri"/>
                <a:cs typeface="Calibri"/>
              </a:rPr>
              <a:t>represen</a:t>
            </a:r>
            <a:r>
              <a:rPr sz="2000" dirty="0">
                <a:latin typeface="Calibri"/>
                <a:cs typeface="Calibri"/>
              </a:rPr>
              <a:t>t	any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0370" y="4688218"/>
            <a:ext cx="1148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procedural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2616" y="4935868"/>
            <a:ext cx="1155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statement.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726" y="5183518"/>
            <a:ext cx="1938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26695" algn="l"/>
                <a:tab pos="999490" algn="l"/>
              </a:tabLst>
            </a:pPr>
            <a:r>
              <a:rPr sz="2000" spc="-5" dirty="0">
                <a:latin typeface="Calibri"/>
                <a:cs typeface="Calibri"/>
              </a:rPr>
              <a:t>Area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bounded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8913" y="5183518"/>
            <a:ext cx="1649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  <a:tab pos="1247775" algn="l"/>
              </a:tabLst>
            </a:pP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	</a:t>
            </a:r>
            <a:r>
              <a:rPr sz="2000" spc="-5" dirty="0">
                <a:latin typeface="Calibri"/>
                <a:cs typeface="Calibri"/>
              </a:rPr>
              <a:t>edge</a:t>
            </a:r>
            <a:r>
              <a:rPr sz="2000" dirty="0">
                <a:latin typeface="Calibri"/>
                <a:cs typeface="Calibri"/>
              </a:rPr>
              <a:t>s	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3726" y="5431168"/>
            <a:ext cx="375348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ts val="2175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regions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0965" marR="5080" indent="-88900">
              <a:lnSpc>
                <a:spcPts val="1950"/>
              </a:lnSpc>
              <a:spcBef>
                <a:spcPts val="215"/>
              </a:spcBef>
              <a:buFont typeface="Arial MT"/>
              <a:buChar char="•"/>
              <a:tabLst>
                <a:tab pos="212090" algn="l"/>
                <a:tab pos="992505" algn="l"/>
                <a:tab pos="2264410" algn="l"/>
                <a:tab pos="3401060" algn="l"/>
              </a:tabLst>
            </a:pPr>
            <a:r>
              <a:rPr sz="2000" spc="-5" dirty="0">
                <a:latin typeface="Calibri"/>
                <a:cs typeface="Calibri"/>
              </a:rPr>
              <a:t>Whe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5" dirty="0">
                <a:latin typeface="Calibri"/>
                <a:cs typeface="Calibri"/>
              </a:rPr>
              <a:t>compoun</a:t>
            </a:r>
            <a:r>
              <a:rPr sz="2000" dirty="0">
                <a:latin typeface="Calibri"/>
                <a:cs typeface="Calibri"/>
              </a:rPr>
              <a:t>d	</a:t>
            </a:r>
            <a:r>
              <a:rPr sz="2000" spc="-5" dirty="0">
                <a:latin typeface="Calibri"/>
                <a:cs typeface="Calibri"/>
              </a:rPr>
              <a:t>conditio</a:t>
            </a:r>
            <a:r>
              <a:rPr sz="2000" dirty="0">
                <a:latin typeface="Calibri"/>
                <a:cs typeface="Calibri"/>
              </a:rPr>
              <a:t>n	are  </a:t>
            </a:r>
            <a:r>
              <a:rPr sz="2000" spc="-5" dirty="0">
                <a:latin typeface="Calibri"/>
                <a:cs typeface="Calibri"/>
              </a:rPr>
              <a:t>encountered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procedural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2616" y="6174118"/>
            <a:ext cx="3665854" cy="5778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540"/>
              </a:spcBef>
            </a:pPr>
            <a:r>
              <a:rPr sz="2000" spc="-5" dirty="0">
                <a:latin typeface="Calibri"/>
                <a:cs typeface="Calibri"/>
              </a:rPr>
              <a:t>flow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becomes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slightly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complicated.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8064" y="2564904"/>
            <a:ext cx="3750567" cy="356577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725145" y="6255600"/>
            <a:ext cx="1979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Figure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6.8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Compound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logic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3726" y="3084200"/>
            <a:ext cx="716025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When we translating PDL segment into flow graph, separate node 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each condition.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00965" marR="106680" indent="-88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contains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predicate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node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characterized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two 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 edges comes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it.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885" y="1697673"/>
            <a:ext cx="8524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Independent</a:t>
            </a:r>
            <a:r>
              <a:rPr spc="-20" dirty="0"/>
              <a:t> </a:t>
            </a:r>
            <a:r>
              <a:rPr spc="-5" dirty="0"/>
              <a:t>program</a:t>
            </a:r>
            <a:r>
              <a:rPr spc="-20" dirty="0"/>
              <a:t> </a:t>
            </a:r>
            <a:r>
              <a:rPr spc="-5" dirty="0"/>
              <a:t>paths</a:t>
            </a:r>
            <a:r>
              <a:rPr spc="-20" dirty="0"/>
              <a:t> </a:t>
            </a:r>
            <a:r>
              <a:rPr spc="-5" dirty="0"/>
              <a:t>or</a:t>
            </a:r>
            <a:r>
              <a:rPr spc="-20" dirty="0"/>
              <a:t> </a:t>
            </a:r>
            <a:r>
              <a:rPr spc="-5" dirty="0"/>
              <a:t>Cyclomatic</a:t>
            </a:r>
            <a:r>
              <a:rPr spc="-20" dirty="0"/>
              <a:t> </a:t>
            </a:r>
            <a:r>
              <a:rPr spc="-5" dirty="0"/>
              <a:t>complexity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7702" y="2675392"/>
            <a:ext cx="7658100" cy="3302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0965" marR="5080" indent="-88900">
              <a:lnSpc>
                <a:spcPts val="1950"/>
              </a:lnSpc>
              <a:spcBef>
                <a:spcPts val="54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An independent path is </a:t>
            </a:r>
            <a:r>
              <a:rPr sz="200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path through the program that introduces </a:t>
            </a:r>
            <a:r>
              <a:rPr sz="2000" dirty="0">
                <a:latin typeface="Calibri"/>
                <a:cs typeface="Calibri"/>
              </a:rPr>
              <a:t>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 of processing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statement or 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condition.</a:t>
            </a:r>
            <a:endParaRPr sz="2000">
              <a:latin typeface="Calibri"/>
              <a:cs typeface="Calibri"/>
            </a:endParaRPr>
          </a:p>
          <a:p>
            <a:pPr marL="558165" marR="1802764" indent="-457200">
              <a:lnSpc>
                <a:spcPts val="1950"/>
              </a:lnSpc>
            </a:pPr>
            <a:r>
              <a:rPr sz="2000" spc="-5" dirty="0">
                <a:latin typeface="Calibri"/>
                <a:cs typeface="Calibri"/>
              </a:rPr>
              <a:t>For example,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set of independent paths for flow graph: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1: 1-11</a:t>
            </a:r>
            <a:endParaRPr sz="2000">
              <a:latin typeface="Calibri"/>
              <a:cs typeface="Calibri"/>
            </a:endParaRPr>
          </a:p>
          <a:p>
            <a:pPr marL="558165">
              <a:lnSpc>
                <a:spcPts val="1735"/>
              </a:lnSpc>
            </a:pPr>
            <a:r>
              <a:rPr sz="2000" spc="-5" dirty="0">
                <a:latin typeface="Calibri"/>
                <a:cs typeface="Calibri"/>
              </a:rPr>
              <a:t>Path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1-2-3-4-5-10-1-11</a:t>
            </a:r>
            <a:endParaRPr sz="2000">
              <a:latin typeface="Calibri"/>
              <a:cs typeface="Calibri"/>
            </a:endParaRPr>
          </a:p>
          <a:p>
            <a:pPr marL="558165">
              <a:lnSpc>
                <a:spcPts val="1950"/>
              </a:lnSpc>
            </a:pPr>
            <a:r>
              <a:rPr sz="2000" spc="-5" dirty="0">
                <a:latin typeface="Calibri"/>
                <a:cs typeface="Calibri"/>
              </a:rPr>
              <a:t>Path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1-2-3-6-8-9-1-11</a:t>
            </a:r>
            <a:endParaRPr sz="2000">
              <a:latin typeface="Calibri"/>
              <a:cs typeface="Calibri"/>
            </a:endParaRPr>
          </a:p>
          <a:p>
            <a:pPr marL="558165">
              <a:lnSpc>
                <a:spcPts val="1950"/>
              </a:lnSpc>
            </a:pPr>
            <a:r>
              <a:rPr sz="2000" spc="-5" dirty="0">
                <a:latin typeface="Calibri"/>
                <a:cs typeface="Calibri"/>
              </a:rPr>
              <a:t>Path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4: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1-2-3-6-7-9-1-11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195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Note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introduces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edge.</a:t>
            </a:r>
            <a:endParaRPr sz="2000">
              <a:latin typeface="Calibri"/>
              <a:cs typeface="Calibri"/>
            </a:endParaRPr>
          </a:p>
          <a:p>
            <a:pPr marL="558165" marR="541655" lvl="1" indent="-90170" algn="just">
              <a:lnSpc>
                <a:spcPts val="1950"/>
              </a:lnSpc>
              <a:spcBef>
                <a:spcPts val="215"/>
              </a:spcBef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The path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1-2-3-4-5-10-1-2-3-6-8-9-1-11 is not considered to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 path because it is simply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combination of </a:t>
            </a:r>
            <a:r>
              <a:rPr sz="2000" dirty="0">
                <a:latin typeface="Calibri"/>
                <a:cs typeface="Calibri"/>
              </a:rPr>
              <a:t>already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traverse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" dirty="0">
                <a:latin typeface="Calibri"/>
                <a:cs typeface="Calibri"/>
              </a:rPr>
              <a:t> 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edges.</a:t>
            </a:r>
            <a:endParaRPr sz="2000">
              <a:latin typeface="Calibri"/>
              <a:cs typeface="Calibri"/>
            </a:endParaRPr>
          </a:p>
          <a:p>
            <a:pPr marL="558165" marR="479425" lvl="1" indent="-90170" algn="just">
              <a:lnSpc>
                <a:spcPts val="195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Test cases should be designed to force execution of these paths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(basis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6529"/>
            <a:ext cx="9144000" cy="6801484"/>
            <a:chOff x="0" y="56529"/>
            <a:chExt cx="9144000" cy="68014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6529"/>
              <a:ext cx="9143999" cy="68014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3063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525" y="1697673"/>
            <a:ext cx="4501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Contents-</a:t>
            </a:r>
            <a:r>
              <a:rPr spc="-45" dirty="0"/>
              <a:t> </a:t>
            </a:r>
            <a:r>
              <a:rPr spc="-5" dirty="0"/>
              <a:t>Quality</a:t>
            </a:r>
            <a:r>
              <a:rPr spc="-45" dirty="0"/>
              <a:t> </a:t>
            </a:r>
            <a:r>
              <a:rPr spc="-10" dirty="0"/>
              <a:t>Assurance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1718" y="3156207"/>
            <a:ext cx="41160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Quality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Assurance,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Cost,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Reviews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Quality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Assurance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Approaches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SQA</a:t>
            </a:r>
            <a:endParaRPr sz="2000">
              <a:latin typeface="Calibri"/>
              <a:cs typeface="Calibri"/>
            </a:endParaRPr>
          </a:p>
          <a:p>
            <a:pPr marL="215900" indent="-203835">
              <a:lnSpc>
                <a:spcPct val="100000"/>
              </a:lnSpc>
              <a:buFont typeface="Arial"/>
              <a:buChar char="•"/>
              <a:tabLst>
                <a:tab pos="216535" algn="l"/>
              </a:tabLst>
            </a:pPr>
            <a:r>
              <a:rPr sz="2000" b="1" spc="-5" dirty="0">
                <a:latin typeface="Calibri"/>
                <a:cs typeface="Calibri"/>
              </a:rPr>
              <a:t>Reliability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Quality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Standards-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ISO9000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9001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4584" y="2483752"/>
            <a:ext cx="7969884" cy="39211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22300" marR="1109345" indent="-57150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000" b="1" spc="-5" dirty="0">
                <a:latin typeface="Calibri"/>
                <a:cs typeface="Calibri"/>
              </a:rPr>
              <a:t>Cyclomatic complexity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software metrics that provides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quantitative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complexity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no.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paths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basis set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5" dirty="0">
                <a:latin typeface="Calibri"/>
                <a:cs typeface="Calibri"/>
              </a:rPr>
              <a:t> provides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  <a:p>
            <a:pPr marL="622300">
              <a:lnSpc>
                <a:spcPts val="2175"/>
              </a:lnSpc>
            </a:pP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conducted.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</a:pP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ways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cyclomatic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complexity:</a:t>
            </a:r>
            <a:endParaRPr sz="2000">
              <a:latin typeface="Calibri"/>
              <a:cs typeface="Calibri"/>
            </a:endParaRPr>
          </a:p>
          <a:p>
            <a:pPr marL="1003300" lvl="1" indent="-596900">
              <a:lnSpc>
                <a:spcPts val="2175"/>
              </a:lnSpc>
              <a:buFont typeface="Times New Roman"/>
              <a:buAutoNum type="arabicPeriod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no.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of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regions </a:t>
            </a:r>
            <a:r>
              <a:rPr sz="2000" spc="-5" dirty="0">
                <a:latin typeface="Calibri"/>
                <a:cs typeface="Calibri"/>
              </a:rPr>
              <a:t>corresponds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cyclomatic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complexity.</a:t>
            </a:r>
            <a:endParaRPr sz="2000">
              <a:latin typeface="Calibri"/>
              <a:cs typeface="Calibri"/>
            </a:endParaRPr>
          </a:p>
          <a:p>
            <a:pPr marL="927100" marR="631190" lvl="1" indent="-520700">
              <a:lnSpc>
                <a:spcPts val="2180"/>
              </a:lnSpc>
              <a:spcBef>
                <a:spcPts val="145"/>
              </a:spcBef>
              <a:buFont typeface="Times New Roman"/>
              <a:buAutoNum type="arabicPeriod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Cyclomatic complexity, V(G), 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flow graph, G, is defined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V(G)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020"/>
              </a:lnSpc>
            </a:pP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flow graph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edges,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flow</a:t>
            </a:r>
            <a:endParaRPr sz="2000">
              <a:latin typeface="Calibri"/>
              <a:cs typeface="Calibri"/>
            </a:endParaRPr>
          </a:p>
          <a:p>
            <a:pPr marL="1384300">
              <a:lnSpc>
                <a:spcPts val="2175"/>
              </a:lnSpc>
            </a:pP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1003300" marR="160020" lvl="1" indent="-596900">
              <a:lnSpc>
                <a:spcPts val="2180"/>
              </a:lnSpc>
              <a:spcBef>
                <a:spcPts val="140"/>
              </a:spcBef>
              <a:buFont typeface="Times New Roman"/>
              <a:buAutoNum type="arabicPeriod" startAt="3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Cyclomatic complexity, V(G), 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flow graph, G, is </a:t>
            </a:r>
            <a:r>
              <a:rPr sz="2000" dirty="0">
                <a:latin typeface="Calibri"/>
                <a:cs typeface="Calibri"/>
              </a:rPr>
              <a:t>also </a:t>
            </a:r>
            <a:r>
              <a:rPr sz="2000" spc="-5" dirty="0">
                <a:latin typeface="Calibri"/>
                <a:cs typeface="Calibri"/>
              </a:rPr>
              <a:t>defined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V(G)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003300">
              <a:lnSpc>
                <a:spcPts val="2020"/>
              </a:lnSpc>
            </a:pPr>
            <a:r>
              <a:rPr sz="2000" spc="-5" dirty="0">
                <a:latin typeface="Calibri"/>
                <a:cs typeface="Calibri"/>
              </a:rPr>
              <a:t>where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edges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90"/>
              </a:lnSpc>
            </a:pP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V(G) provides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upper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bound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8183" y="1697673"/>
            <a:ext cx="3064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Deriving</a:t>
            </a:r>
            <a:r>
              <a:rPr spc="-50" dirty="0"/>
              <a:t> </a:t>
            </a:r>
            <a:r>
              <a:rPr spc="-5" dirty="0"/>
              <a:t>Test</a:t>
            </a:r>
            <a:r>
              <a:rPr spc="-45" dirty="0"/>
              <a:t> </a:t>
            </a:r>
            <a:r>
              <a:rPr spc="-5" dirty="0"/>
              <a:t>Cases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9191" y="2699776"/>
            <a:ext cx="7315200" cy="281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indent="-495934">
              <a:lnSpc>
                <a:spcPts val="2290"/>
              </a:lnSpc>
              <a:spcBef>
                <a:spcPts val="100"/>
              </a:spcBef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steps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method.</a:t>
            </a:r>
            <a:endParaRPr sz="2000">
              <a:latin typeface="Calibri"/>
              <a:cs typeface="Calibri"/>
            </a:endParaRPr>
          </a:p>
          <a:p>
            <a:pPr marL="608965" indent="-495934">
              <a:lnSpc>
                <a:spcPts val="2175"/>
              </a:lnSpc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procedure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average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depicted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PDL.</a:t>
            </a:r>
            <a:endParaRPr sz="2000">
              <a:latin typeface="Calibri"/>
              <a:cs typeface="Calibri"/>
            </a:endParaRPr>
          </a:p>
          <a:p>
            <a:pPr marL="608965" marR="434975" indent="-495300">
              <a:lnSpc>
                <a:spcPts val="2170"/>
              </a:lnSpc>
              <a:spcBef>
                <a:spcPts val="150"/>
              </a:spcBef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2000" spc="-5" dirty="0">
                <a:latin typeface="Calibri"/>
                <a:cs typeface="Calibri"/>
              </a:rPr>
              <a:t>Average,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extremely simple </a:t>
            </a:r>
            <a:r>
              <a:rPr sz="2000" dirty="0">
                <a:latin typeface="Calibri"/>
                <a:cs typeface="Calibri"/>
              </a:rPr>
              <a:t>algorithm, </a:t>
            </a:r>
            <a:r>
              <a:rPr sz="2000" spc="-5" dirty="0">
                <a:latin typeface="Calibri"/>
                <a:cs typeface="Calibri"/>
              </a:rPr>
              <a:t>contains compound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loops.</a:t>
            </a:r>
            <a:endParaRPr sz="2000">
              <a:latin typeface="Calibri"/>
              <a:cs typeface="Calibri"/>
            </a:endParaRPr>
          </a:p>
          <a:p>
            <a:pPr marL="75565">
              <a:lnSpc>
                <a:spcPts val="2145"/>
              </a:lnSpc>
            </a:pP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steps.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608965" marR="5080" indent="-596900">
              <a:lnSpc>
                <a:spcPts val="2180"/>
              </a:lnSpc>
              <a:buFont typeface="Times New Roman"/>
              <a:buAutoNum type="arabicPeriod"/>
              <a:tabLst>
                <a:tab pos="608965" algn="l"/>
                <a:tab pos="609600" algn="l"/>
              </a:tabLst>
            </a:pPr>
            <a:r>
              <a:rPr sz="2000" b="1" spc="-5" dirty="0">
                <a:latin typeface="Calibri"/>
                <a:cs typeface="Calibri"/>
              </a:rPr>
              <a:t>Using the design or code as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foundation, draw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corresponding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flow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graph.</a:t>
            </a:r>
            <a:endParaRPr sz="2000">
              <a:latin typeface="Calibri"/>
              <a:cs typeface="Calibri"/>
            </a:endParaRPr>
          </a:p>
          <a:p>
            <a:pPr marL="1066165" lvl="1" indent="-496570">
              <a:lnSpc>
                <a:spcPts val="2020"/>
              </a:lnSpc>
              <a:buFont typeface="Segoe UI Symbol"/>
              <a:buChar char="▪"/>
              <a:tabLst>
                <a:tab pos="1066165" algn="l"/>
                <a:tab pos="10668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PDL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statements</a:t>
            </a:r>
            <a:endParaRPr sz="2000">
              <a:latin typeface="Calibri"/>
              <a:cs typeface="Calibri"/>
            </a:endParaRPr>
          </a:p>
          <a:p>
            <a:pPr marL="1066165">
              <a:lnSpc>
                <a:spcPts val="2290"/>
              </a:lnSpc>
            </a:pP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mapped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corresponding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183" y="1697673"/>
            <a:ext cx="3064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Deriving</a:t>
            </a:r>
            <a:r>
              <a:rPr spc="-50" dirty="0"/>
              <a:t> </a:t>
            </a:r>
            <a:r>
              <a:rPr spc="-5" dirty="0"/>
              <a:t>Test</a:t>
            </a:r>
            <a:r>
              <a:rPr spc="-45" dirty="0"/>
              <a:t> </a:t>
            </a:r>
            <a:r>
              <a:rPr spc="-5" dirty="0"/>
              <a:t>Cases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57375" y="2348880"/>
            <a:ext cx="5431155" cy="3553460"/>
            <a:chOff x="1857375" y="2348880"/>
            <a:chExt cx="5431155" cy="35534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752" y="2348880"/>
              <a:ext cx="3312367" cy="355339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40769" y="6108536"/>
            <a:ext cx="3928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graph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procedure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4951" y="2330084"/>
            <a:ext cx="168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2.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777" y="2330084"/>
            <a:ext cx="7449820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64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Determine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the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cyclomatic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complexity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of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the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resultant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flow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graph.</a:t>
            </a:r>
            <a:endParaRPr sz="1500">
              <a:latin typeface="Calibri"/>
              <a:cs typeface="Calibri"/>
            </a:endParaRPr>
          </a:p>
          <a:p>
            <a:pPr marL="393700" marR="5080" indent="-353695">
              <a:lnSpc>
                <a:spcPct val="79200"/>
              </a:lnSpc>
              <a:spcBef>
                <a:spcPts val="335"/>
              </a:spcBef>
              <a:buFont typeface="Segoe UI Symbol"/>
              <a:buChar char="▪"/>
              <a:tabLst>
                <a:tab pos="393065" algn="l"/>
                <a:tab pos="393700" algn="l"/>
              </a:tabLst>
            </a:pPr>
            <a:r>
              <a:rPr sz="1500" i="1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5" dirty="0">
                <a:latin typeface="Calibri"/>
                <a:cs typeface="Calibri"/>
              </a:rPr>
              <a:t>can be determined without developing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flow graph by counting </a:t>
            </a:r>
            <a:r>
              <a:rPr sz="1500" dirty="0">
                <a:latin typeface="Calibri"/>
                <a:cs typeface="Calibri"/>
              </a:rPr>
              <a:t>all </a:t>
            </a:r>
            <a:r>
              <a:rPr sz="1500" spc="-5" dirty="0">
                <a:latin typeface="Calibri"/>
                <a:cs typeface="Calibri"/>
              </a:rPr>
              <a:t>conditional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statements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 PDL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(for 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procedure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average,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compound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conditions count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two)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589" y="3130184"/>
            <a:ext cx="2995930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indent="-353695">
              <a:lnSpc>
                <a:spcPts val="1764"/>
              </a:lnSpc>
              <a:spcBef>
                <a:spcPts val="100"/>
              </a:spcBef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i="1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6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regions</a:t>
            </a:r>
            <a:endParaRPr sz="1500">
              <a:latin typeface="Calibri"/>
              <a:cs typeface="Calibri"/>
            </a:endParaRPr>
          </a:p>
          <a:p>
            <a:pPr marL="365760" indent="-353695">
              <a:lnSpc>
                <a:spcPts val="1725"/>
              </a:lnSpc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i="1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17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edges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13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6</a:t>
            </a:r>
            <a:endParaRPr sz="1500">
              <a:latin typeface="Calibri"/>
              <a:cs typeface="Calibri"/>
            </a:endParaRPr>
          </a:p>
          <a:p>
            <a:pPr marL="365760" indent="-353695">
              <a:lnSpc>
                <a:spcPts val="1764"/>
              </a:lnSpc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i="1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5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predicate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51" y="3787409"/>
            <a:ext cx="168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3.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777" y="3787409"/>
            <a:ext cx="40982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Determine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basis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set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of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linearly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independent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paths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589" y="4006484"/>
            <a:ext cx="7518400" cy="21494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65760" marR="156210" indent="-353695">
              <a:lnSpc>
                <a:spcPct val="79200"/>
              </a:lnSpc>
              <a:spcBef>
                <a:spcPts val="475"/>
              </a:spcBef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spc="-5" dirty="0">
                <a:latin typeface="Calibri"/>
                <a:cs typeface="Calibri"/>
              </a:rPr>
              <a:t>The value of </a:t>
            </a:r>
            <a:r>
              <a:rPr sz="1500" i="1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5" dirty="0">
                <a:latin typeface="Calibri"/>
                <a:cs typeface="Calibri"/>
              </a:rPr>
              <a:t>provides the number of linearly independent paths through the program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control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structure.</a:t>
            </a:r>
            <a:endParaRPr sz="1500">
              <a:latin typeface="Calibri"/>
              <a:cs typeface="Calibri"/>
            </a:endParaRPr>
          </a:p>
          <a:p>
            <a:pPr marL="365760" indent="-353695">
              <a:lnSpc>
                <a:spcPts val="1689"/>
              </a:lnSpc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spc="-5" dirty="0">
                <a:latin typeface="Calibri"/>
                <a:cs typeface="Calibri"/>
              </a:rPr>
              <a:t>path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1: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1-2-10-11-13</a:t>
            </a:r>
            <a:endParaRPr sz="1500">
              <a:latin typeface="Calibri"/>
              <a:cs typeface="Calibri"/>
            </a:endParaRPr>
          </a:p>
          <a:p>
            <a:pPr marL="365760" indent="-353695">
              <a:lnSpc>
                <a:spcPts val="1725"/>
              </a:lnSpc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spc="-5" dirty="0">
                <a:latin typeface="Calibri"/>
                <a:cs typeface="Calibri"/>
              </a:rPr>
              <a:t>path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2: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1-2-10-12-13</a:t>
            </a:r>
            <a:endParaRPr sz="1500">
              <a:latin typeface="Calibri"/>
              <a:cs typeface="Calibri"/>
            </a:endParaRPr>
          </a:p>
          <a:p>
            <a:pPr marL="365760" indent="-353695">
              <a:lnSpc>
                <a:spcPts val="1725"/>
              </a:lnSpc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spc="-5" dirty="0">
                <a:latin typeface="Calibri"/>
                <a:cs typeface="Calibri"/>
              </a:rPr>
              <a:t>path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3: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1-2-3-10-11-13</a:t>
            </a:r>
            <a:endParaRPr sz="1500">
              <a:latin typeface="Calibri"/>
              <a:cs typeface="Calibri"/>
            </a:endParaRPr>
          </a:p>
          <a:p>
            <a:pPr marL="365760" indent="-353695">
              <a:lnSpc>
                <a:spcPts val="1725"/>
              </a:lnSpc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spc="-5" dirty="0">
                <a:latin typeface="Calibri"/>
                <a:cs typeface="Calibri"/>
              </a:rPr>
              <a:t>path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4: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1-2-3-4-5-8-9-2-.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65760" indent="-353695">
              <a:lnSpc>
                <a:spcPts val="1725"/>
              </a:lnSpc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spc="-5" dirty="0">
                <a:latin typeface="Calibri"/>
                <a:cs typeface="Calibri"/>
              </a:rPr>
              <a:t>path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5: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1-2-3-4-5-6-8-9-2-.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65760" indent="-353695">
              <a:lnSpc>
                <a:spcPts val="1725"/>
              </a:lnSpc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spc="-5" dirty="0">
                <a:latin typeface="Calibri"/>
                <a:cs typeface="Calibri"/>
              </a:rPr>
              <a:t>path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6: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1-2-3-4-5-6-7-8-9-2-.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365760" marR="5080" indent="-353695">
              <a:lnSpc>
                <a:spcPct val="79200"/>
              </a:lnSpc>
              <a:spcBef>
                <a:spcPts val="335"/>
              </a:spcBef>
              <a:buFont typeface="Segoe UI Symbol"/>
              <a:buChar char="▪"/>
              <a:tabLst>
                <a:tab pos="365760" algn="l"/>
                <a:tab pos="366395" algn="l"/>
              </a:tabLst>
            </a:pPr>
            <a:r>
              <a:rPr sz="1500" spc="-5" dirty="0">
                <a:latin typeface="Calibri"/>
                <a:cs typeface="Calibri"/>
              </a:rPr>
              <a:t>The ellipsis (. </a:t>
            </a:r>
            <a:r>
              <a:rPr sz="1500" dirty="0">
                <a:latin typeface="Calibri"/>
                <a:cs typeface="Calibri"/>
              </a:rPr>
              <a:t>. </a:t>
            </a:r>
            <a:r>
              <a:rPr sz="1500" spc="-5" dirty="0">
                <a:latin typeface="Calibri"/>
                <a:cs typeface="Calibri"/>
              </a:rPr>
              <a:t>.) following paths 4, 5, </a:t>
            </a:r>
            <a:r>
              <a:rPr sz="1500" dirty="0">
                <a:latin typeface="Calibri"/>
                <a:cs typeface="Calibri"/>
              </a:rPr>
              <a:t>and 6 </a:t>
            </a:r>
            <a:r>
              <a:rPr sz="1500" spc="-5" dirty="0">
                <a:latin typeface="Calibri"/>
                <a:cs typeface="Calibri"/>
              </a:rPr>
              <a:t>indicates that </a:t>
            </a:r>
            <a:r>
              <a:rPr sz="1500" dirty="0">
                <a:latin typeface="Calibri"/>
                <a:cs typeface="Calibri"/>
              </a:rPr>
              <a:t>any </a:t>
            </a:r>
            <a:r>
              <a:rPr sz="1500" spc="-5" dirty="0">
                <a:latin typeface="Calibri"/>
                <a:cs typeface="Calibri"/>
              </a:rPr>
              <a:t>path through the remainder of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control structure is </a:t>
            </a:r>
            <a:r>
              <a:rPr sz="1500" dirty="0">
                <a:latin typeface="Calibri"/>
                <a:cs typeface="Calibri"/>
              </a:rPr>
              <a:t>acceptable.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9191" y="2915800"/>
            <a:ext cx="7049770" cy="2540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08965" marR="276860" indent="-596900">
              <a:lnSpc>
                <a:spcPts val="2180"/>
              </a:lnSpc>
              <a:spcBef>
                <a:spcPts val="355"/>
              </a:spcBef>
              <a:buFont typeface="Times New Roman"/>
              <a:buAutoNum type="arabicPeriod" startAt="4"/>
              <a:tabLst>
                <a:tab pos="608965" algn="l"/>
                <a:tab pos="609600" algn="l"/>
              </a:tabLst>
            </a:pPr>
            <a:r>
              <a:rPr sz="2000" b="1" spc="-5" dirty="0">
                <a:latin typeface="Calibri"/>
                <a:cs typeface="Calibri"/>
              </a:rPr>
              <a:t>Prepare test cases that will force execution of each path in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basis set.</a:t>
            </a:r>
            <a:endParaRPr sz="2000">
              <a:latin typeface="Calibri"/>
              <a:cs typeface="Calibri"/>
            </a:endParaRPr>
          </a:p>
          <a:p>
            <a:pPr marL="989965" lvl="1" indent="-420370">
              <a:lnSpc>
                <a:spcPts val="2020"/>
              </a:lnSpc>
              <a:buFont typeface="Segoe UI Symbol"/>
              <a:buChar char="▪"/>
              <a:tabLst>
                <a:tab pos="989965" algn="l"/>
                <a:tab pos="990600" algn="l"/>
              </a:tabLst>
            </a:pP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chosen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predicate</a:t>
            </a:r>
            <a:endParaRPr sz="2000">
              <a:latin typeface="Calibri"/>
              <a:cs typeface="Calibri"/>
            </a:endParaRPr>
          </a:p>
          <a:p>
            <a:pPr marL="989965">
              <a:lnSpc>
                <a:spcPts val="2175"/>
              </a:lnSpc>
            </a:pP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appropriately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tested.</a:t>
            </a:r>
            <a:endParaRPr sz="2000">
              <a:latin typeface="Calibri"/>
              <a:cs typeface="Calibri"/>
            </a:endParaRPr>
          </a:p>
          <a:p>
            <a:pPr marL="989965" marR="558165" lvl="1" indent="-420370">
              <a:lnSpc>
                <a:spcPts val="2180"/>
              </a:lnSpc>
              <a:spcBef>
                <a:spcPts val="145"/>
              </a:spcBef>
              <a:buFont typeface="Segoe UI Symbol"/>
              <a:buChar char="▪"/>
              <a:tabLst>
                <a:tab pos="989965" algn="l"/>
                <a:tab pos="990600" algn="l"/>
              </a:tabLst>
            </a:pPr>
            <a:r>
              <a:rPr sz="2000" spc="-5" dirty="0">
                <a:latin typeface="Calibri"/>
                <a:cs typeface="Calibri"/>
              </a:rPr>
              <a:t>Each test case is executed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compared to expected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marL="989965" lvl="1" indent="-420370">
              <a:lnSpc>
                <a:spcPts val="2020"/>
              </a:lnSpc>
              <a:buFont typeface="Segoe UI Symbol"/>
              <a:buChar char="▪"/>
              <a:tabLst>
                <a:tab pos="989965" algn="l"/>
                <a:tab pos="990600" algn="l"/>
              </a:tabLst>
            </a:pPr>
            <a:r>
              <a:rPr sz="2000" spc="-5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completed,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989965" marR="882015">
              <a:lnSpc>
                <a:spcPts val="2180"/>
              </a:lnSpc>
              <a:spcBef>
                <a:spcPts val="140"/>
              </a:spcBef>
            </a:pPr>
            <a:r>
              <a:rPr sz="2000" spc="-5" dirty="0">
                <a:latin typeface="Calibri"/>
                <a:cs typeface="Calibri"/>
              </a:rPr>
              <a:t>sure that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statements in the program have been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executed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least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5932" y="1697673"/>
            <a:ext cx="2471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Graph</a:t>
            </a:r>
            <a:r>
              <a:rPr spc="-85" dirty="0"/>
              <a:t> </a:t>
            </a:r>
            <a:r>
              <a:rPr spc="-5" dirty="0"/>
              <a:t>Matrices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8568" y="2609276"/>
            <a:ext cx="7211695" cy="29286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92710" marR="556260" indent="-80645">
              <a:lnSpc>
                <a:spcPct val="79900"/>
              </a:lnSpc>
              <a:spcBef>
                <a:spcPts val="535"/>
              </a:spcBef>
              <a:buFont typeface="Arial MT"/>
              <a:buChar char="•"/>
              <a:tabLst>
                <a:tab pos="14478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graph matrix 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square matrix whose size (i.e., number of rows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columns)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equal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number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 on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flow graph.</a:t>
            </a:r>
            <a:endParaRPr sz="1800">
              <a:latin typeface="Calibri"/>
              <a:cs typeface="Calibri"/>
            </a:endParaRPr>
          </a:p>
          <a:p>
            <a:pPr marL="92710" marR="67945" indent="-80645">
              <a:lnSpc>
                <a:spcPct val="79900"/>
              </a:lnSpc>
              <a:buFont typeface="Arial MT"/>
              <a:buChar char="•"/>
              <a:tabLst>
                <a:tab pos="144780" algn="l"/>
              </a:tabLst>
            </a:pPr>
            <a:r>
              <a:rPr sz="1800" spc="-5" dirty="0">
                <a:latin typeface="Calibri"/>
                <a:cs typeface="Calibri"/>
              </a:rPr>
              <a:t>Each row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column corresponds to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identified node,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matrix entries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correspond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 connections (an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edge) between nodes.</a:t>
            </a:r>
            <a:endParaRPr sz="1800">
              <a:latin typeface="Calibri"/>
              <a:cs typeface="Calibri"/>
            </a:endParaRPr>
          </a:p>
          <a:p>
            <a:pPr marL="92710" marR="497840" indent="-80645">
              <a:lnSpc>
                <a:spcPct val="79900"/>
              </a:lnSpc>
              <a:buFont typeface="Arial MT"/>
              <a:buChar char="•"/>
              <a:tabLst>
                <a:tab pos="144780" algn="l"/>
              </a:tabLst>
            </a:pPr>
            <a:r>
              <a:rPr sz="1800" spc="-5" dirty="0">
                <a:latin typeface="Calibri"/>
                <a:cs typeface="Calibri"/>
              </a:rPr>
              <a:t>Each node on the flow graph is identify by numbers, while each edge is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letters.</a:t>
            </a:r>
            <a:endParaRPr sz="1800">
              <a:latin typeface="Calibri"/>
              <a:cs typeface="Calibri"/>
            </a:endParaRPr>
          </a:p>
          <a:p>
            <a:pPr marL="92710" marR="321945" indent="-80645">
              <a:lnSpc>
                <a:spcPct val="79900"/>
              </a:lnSpc>
              <a:buFont typeface="Arial MT"/>
              <a:buChar char="•"/>
              <a:tabLst>
                <a:tab pos="144780" algn="l"/>
              </a:tabLst>
            </a:pPr>
            <a:r>
              <a:rPr sz="1800" spc="-5" dirty="0">
                <a:latin typeface="Calibri"/>
                <a:cs typeface="Calibri"/>
              </a:rPr>
              <a:t>The graph matrix is nothing more than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tabular representation 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flow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graph.</a:t>
            </a:r>
            <a:endParaRPr sz="1800">
              <a:latin typeface="Calibri"/>
              <a:cs typeface="Calibri"/>
            </a:endParaRPr>
          </a:p>
          <a:p>
            <a:pPr marL="92710" marR="5080" indent="-80645">
              <a:lnSpc>
                <a:spcPct val="79900"/>
              </a:lnSpc>
              <a:buFont typeface="Arial MT"/>
              <a:buChar char="•"/>
              <a:tabLst>
                <a:tab pos="144780" algn="l"/>
              </a:tabLst>
            </a:pP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adding a </a:t>
            </a:r>
            <a:r>
              <a:rPr sz="1800" spc="-5" dirty="0">
                <a:latin typeface="Calibri"/>
                <a:cs typeface="Calibri"/>
              </a:rPr>
              <a:t>link weight to each matrix entry, the graph matrix can become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powerful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tool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evaluating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program control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structure during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testing.</a:t>
            </a:r>
            <a:endParaRPr sz="1800">
              <a:latin typeface="Calibri"/>
              <a:cs typeface="Calibri"/>
            </a:endParaRPr>
          </a:p>
          <a:p>
            <a:pPr marL="92710" marR="299720" indent="-80645" algn="just">
              <a:lnSpc>
                <a:spcPct val="79900"/>
              </a:lnSpc>
              <a:buFont typeface="Arial MT"/>
              <a:buChar char="•"/>
              <a:tabLst>
                <a:tab pos="144780" algn="l"/>
              </a:tabLst>
            </a:pPr>
            <a:r>
              <a:rPr sz="1800" spc="-5" dirty="0">
                <a:latin typeface="Calibri"/>
                <a:cs typeface="Calibri"/>
              </a:rPr>
              <a:t>The link weight provides </a:t>
            </a:r>
            <a:r>
              <a:rPr sz="1800" dirty="0">
                <a:latin typeface="Calibri"/>
                <a:cs typeface="Calibri"/>
              </a:rPr>
              <a:t>additional </a:t>
            </a:r>
            <a:r>
              <a:rPr sz="1800" spc="-5" dirty="0">
                <a:latin typeface="Calibri"/>
                <a:cs typeface="Calibri"/>
              </a:rPr>
              <a:t>information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5" dirty="0">
                <a:latin typeface="Calibri"/>
                <a:cs typeface="Calibri"/>
              </a:rPr>
              <a:t>control flow. In its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simplest form, the link weight is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(a connection exists) or </a:t>
            </a:r>
            <a:r>
              <a:rPr sz="1800" dirty="0">
                <a:latin typeface="Calibri"/>
                <a:cs typeface="Calibri"/>
              </a:rPr>
              <a:t>0 </a:t>
            </a:r>
            <a:r>
              <a:rPr sz="1800" spc="-5" dirty="0">
                <a:latin typeface="Calibri"/>
                <a:cs typeface="Calibri"/>
              </a:rPr>
              <a:t>(a connection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exist).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5536" y="2636912"/>
            <a:ext cx="8229600" cy="3240405"/>
            <a:chOff x="395536" y="2636912"/>
            <a:chExt cx="8229600" cy="32404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2636912"/>
              <a:ext cx="8229599" cy="32403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366" y="1697673"/>
            <a:ext cx="2944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Connection</a:t>
            </a:r>
            <a:r>
              <a:rPr spc="-85" dirty="0"/>
              <a:t> </a:t>
            </a:r>
            <a:r>
              <a:rPr spc="-5" dirty="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9591" y="2564904"/>
            <a:ext cx="8028940" cy="4077335"/>
            <a:chOff x="899591" y="2564904"/>
            <a:chExt cx="8028940" cy="4077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591" y="2564904"/>
              <a:ext cx="7496943" cy="345638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80928" y="6111583"/>
            <a:ext cx="2150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Figure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6.9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Connection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matrix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8366" y="1697673"/>
            <a:ext cx="2944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Connection</a:t>
            </a:r>
            <a:r>
              <a:rPr spc="-85" dirty="0"/>
              <a:t> </a:t>
            </a:r>
            <a:r>
              <a:rPr spc="-5" dirty="0"/>
              <a:t>matrix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6560" y="2725176"/>
            <a:ext cx="7352665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710" marR="410209" indent="-80645">
              <a:lnSpc>
                <a:spcPct val="100699"/>
              </a:lnSpc>
              <a:spcBef>
                <a:spcPts val="8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Each letter has been </a:t>
            </a:r>
            <a:r>
              <a:rPr sz="1800" dirty="0">
                <a:latin typeface="Arial MT"/>
                <a:cs typeface="Arial MT"/>
              </a:rPr>
              <a:t>replaced </a:t>
            </a:r>
            <a:r>
              <a:rPr sz="1800" spc="-5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1, indicating that </a:t>
            </a:r>
            <a:r>
              <a:rPr sz="1800" dirty="0">
                <a:latin typeface="Arial MT"/>
                <a:cs typeface="Arial MT"/>
              </a:rPr>
              <a:t>a connection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exists </a:t>
            </a:r>
            <a:r>
              <a:rPr sz="1800" b="1" dirty="0">
                <a:latin typeface="Arial"/>
                <a:cs typeface="Arial"/>
              </a:rPr>
              <a:t>(this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graph matrix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 called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connection matrix).</a:t>
            </a:r>
            <a:endParaRPr sz="1800">
              <a:latin typeface="Arial"/>
              <a:cs typeface="Arial"/>
            </a:endParaRPr>
          </a:p>
          <a:p>
            <a:pPr marL="92710" marR="5080" indent="-80645">
              <a:lnSpc>
                <a:spcPct val="100699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In fig.( </a:t>
            </a:r>
            <a:r>
              <a:rPr sz="1800" dirty="0">
                <a:latin typeface="Arial MT"/>
                <a:cs typeface="Arial MT"/>
              </a:rPr>
              <a:t>connection matrix) </a:t>
            </a:r>
            <a:r>
              <a:rPr sz="1800" spc="-5" dirty="0">
                <a:latin typeface="Arial MT"/>
                <a:cs typeface="Arial MT"/>
              </a:rPr>
              <a:t>each </a:t>
            </a:r>
            <a:r>
              <a:rPr sz="1800" dirty="0">
                <a:latin typeface="Arial MT"/>
                <a:cs typeface="Arial MT"/>
              </a:rPr>
              <a:t>row </a:t>
            </a:r>
            <a:r>
              <a:rPr sz="1800" spc="-5" dirty="0">
                <a:latin typeface="Arial MT"/>
                <a:cs typeface="Arial MT"/>
              </a:rPr>
              <a:t>with two or </a:t>
            </a:r>
            <a:r>
              <a:rPr sz="1800" dirty="0">
                <a:latin typeface="Arial MT"/>
                <a:cs typeface="Arial MT"/>
              </a:rPr>
              <a:t>more </a:t>
            </a:r>
            <a:r>
              <a:rPr sz="1800" spc="-5" dirty="0">
                <a:latin typeface="Arial MT"/>
                <a:cs typeface="Arial MT"/>
              </a:rPr>
              <a:t>entries </a:t>
            </a:r>
            <a:r>
              <a:rPr sz="1800" dirty="0">
                <a:latin typeface="Arial MT"/>
                <a:cs typeface="Arial MT"/>
              </a:rPr>
              <a:t>represents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predicate node.</a:t>
            </a:r>
            <a:endParaRPr sz="1800">
              <a:latin typeface="Arial MT"/>
              <a:cs typeface="Arial MT"/>
            </a:endParaRPr>
          </a:p>
          <a:p>
            <a:pPr marL="92710" marR="332105" indent="-80645">
              <a:lnSpc>
                <a:spcPct val="100699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We </a:t>
            </a:r>
            <a:r>
              <a:rPr sz="1800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directly </a:t>
            </a:r>
            <a:r>
              <a:rPr sz="1800" dirty="0">
                <a:latin typeface="Arial MT"/>
                <a:cs typeface="Arial MT"/>
              </a:rPr>
              <a:t>measure cyclomatic complexity value </a:t>
            </a:r>
            <a:r>
              <a:rPr sz="1800" spc="-5" dirty="0">
                <a:latin typeface="Arial MT"/>
                <a:cs typeface="Arial MT"/>
              </a:rPr>
              <a:t>by performing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arithmetic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</a:t>
            </a:r>
            <a:endParaRPr sz="1800">
              <a:latin typeface="Arial MT"/>
              <a:cs typeface="Arial MT"/>
            </a:endParaRPr>
          </a:p>
          <a:p>
            <a:pPr marL="213995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Connections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Total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1.</a:t>
            </a:r>
            <a:endParaRPr sz="1800">
              <a:latin typeface="Arial MT"/>
              <a:cs typeface="Arial MT"/>
            </a:endParaRPr>
          </a:p>
          <a:p>
            <a:pPr marL="216535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 MT"/>
                <a:cs typeface="Arial MT"/>
              </a:rPr>
              <a:t>V(G)=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connections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799" y="2852936"/>
            <a:ext cx="5430838" cy="2803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3301" y="1722056"/>
            <a:ext cx="3997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830" algn="l"/>
              </a:tabLst>
            </a:pPr>
            <a:r>
              <a:rPr spc="-5" dirty="0"/>
              <a:t>Qualit</a:t>
            </a:r>
            <a:r>
              <a:rPr dirty="0"/>
              <a:t>y</a:t>
            </a:r>
            <a:r>
              <a:rPr spc="-5" dirty="0"/>
              <a:t> Contro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-	</a:t>
            </a:r>
            <a:r>
              <a:rPr spc="-5" dirty="0"/>
              <a:t>Quality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5166" y="2541671"/>
            <a:ext cx="855027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Quality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“a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characteristic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attribute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something.”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Two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encountered:</a:t>
            </a:r>
            <a:endParaRPr sz="2000">
              <a:latin typeface="Calibri"/>
              <a:cs typeface="Calibri"/>
            </a:endParaRPr>
          </a:p>
          <a:p>
            <a:pPr marL="558165" marR="596265" lvl="1" indent="-90170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Quality of design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product increases, if the product is manufactured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according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 specifications.</a:t>
            </a:r>
            <a:endParaRPr sz="2000">
              <a:latin typeface="Calibri"/>
              <a:cs typeface="Calibri"/>
            </a:endParaRPr>
          </a:p>
          <a:p>
            <a:pPr marL="558165" marR="240665" lvl="1" indent="-90170">
              <a:lnSpc>
                <a:spcPct val="100000"/>
              </a:lnSpc>
              <a:buFont typeface="Segoe UI Symbol"/>
              <a:buChar char="▪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Quality of conformance is the degree to which the design specifications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during manufacturing.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Segoe UI Symbol"/>
              <a:buChar char="▪"/>
            </a:pPr>
            <a:endParaRPr sz="195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software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558165" marR="140970" lvl="1" indent="-90170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Quality of design encompasses requirements, specifications,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the design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system.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conformance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focused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primarily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endParaRPr sz="2000">
              <a:latin typeface="Calibri"/>
              <a:cs typeface="Calibri"/>
            </a:endParaRPr>
          </a:p>
          <a:p>
            <a:pPr marL="100965" marR="5080" indent="-88900">
              <a:lnSpc>
                <a:spcPct val="100000"/>
              </a:lnSpc>
              <a:buSzPct val="95000"/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User satisfaction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compliant product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" dirty="0">
                <a:latin typeface="Calibri"/>
                <a:cs typeface="Calibri"/>
              </a:rPr>
              <a:t>good quality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" dirty="0">
                <a:latin typeface="Calibri"/>
                <a:cs typeface="Calibri"/>
              </a:rPr>
              <a:t>delivery within budget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3063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3948" y="1697673"/>
            <a:ext cx="1475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Concepts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6373" y="3593479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0" dirty="0">
                <a:solidFill>
                  <a:srgbClr val="061C57"/>
                </a:solidFill>
                <a:latin typeface="Arial MT"/>
                <a:cs typeface="Arial MT"/>
              </a:rPr>
              <a:t>●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373" y="4285629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0" dirty="0">
                <a:solidFill>
                  <a:srgbClr val="061C57"/>
                </a:solidFill>
                <a:latin typeface="Arial MT"/>
                <a:cs typeface="Arial MT"/>
              </a:rPr>
              <a:t>●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373" y="4695204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0" dirty="0">
                <a:solidFill>
                  <a:srgbClr val="061C57"/>
                </a:solidFill>
                <a:latin typeface="Arial MT"/>
                <a:cs typeface="Arial MT"/>
              </a:rPr>
              <a:t>●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373" y="2847354"/>
            <a:ext cx="8221345" cy="20510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92125" marR="5080" indent="-480059">
              <a:lnSpc>
                <a:spcPts val="2390"/>
              </a:lnSpc>
              <a:spcBef>
                <a:spcPts val="185"/>
              </a:spcBef>
              <a:buClr>
                <a:srgbClr val="061C57"/>
              </a:buClr>
              <a:buSzPct val="50000"/>
              <a:buFont typeface="Arial MT"/>
              <a:buChar char="●"/>
              <a:tabLst>
                <a:tab pos="492125" algn="l"/>
                <a:tab pos="492759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exercising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intent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 prior to delivery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end user.</a:t>
            </a:r>
            <a:endParaRPr sz="2000">
              <a:latin typeface="Calibri"/>
              <a:cs typeface="Calibri"/>
            </a:endParaRPr>
          </a:p>
          <a:p>
            <a:pPr marL="492125" marR="6985">
              <a:lnSpc>
                <a:spcPts val="239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understand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geared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discover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faults</a:t>
            </a:r>
            <a:endParaRPr sz="2000">
              <a:latin typeface="Calibri"/>
              <a:cs typeface="Calibri"/>
            </a:endParaRPr>
          </a:p>
          <a:p>
            <a:pPr marL="492125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introduce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guidelines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interface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492125">
              <a:lnSpc>
                <a:spcPct val="100000"/>
              </a:lnSpc>
              <a:spcBef>
                <a:spcPts val="825"/>
              </a:spcBef>
            </a:pP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understand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approaches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oriented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373" y="5245113"/>
            <a:ext cx="6863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100"/>
              </a:spcBef>
              <a:buClr>
                <a:srgbClr val="061C57"/>
              </a:buClr>
              <a:buSzPct val="50000"/>
              <a:buFont typeface="Arial MT"/>
              <a:buChar char="●"/>
              <a:tabLst>
                <a:tab pos="492125" algn="l"/>
                <a:tab pos="492759" algn="l"/>
              </a:tabLst>
            </a:pP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understand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principles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9828" y="1566952"/>
            <a:ext cx="23983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Quality</a:t>
            </a:r>
            <a:r>
              <a:rPr spc="-95" dirty="0"/>
              <a:t> </a:t>
            </a:r>
            <a:r>
              <a:rPr spc="-5" dirty="0"/>
              <a:t>control </a:t>
            </a:r>
            <a:r>
              <a:rPr spc="-660" dirty="0"/>
              <a:t> </a:t>
            </a:r>
            <a:r>
              <a:rPr spc="-5" dirty="0"/>
              <a:t>process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3686" y="2884944"/>
            <a:ext cx="78486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6350" indent="-88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7640" algn="l"/>
              </a:tabLst>
            </a:pPr>
            <a:r>
              <a:rPr sz="2000" spc="-5" dirty="0">
                <a:latin typeface="Calibri"/>
                <a:cs typeface="Calibri"/>
              </a:rPr>
              <a:t>Quality control involves the series of inspections, reviews,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tests used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software process.</a:t>
            </a:r>
            <a:endParaRPr sz="2000">
              <a:latin typeface="Calibri"/>
              <a:cs typeface="Calibri"/>
            </a:endParaRPr>
          </a:p>
          <a:p>
            <a:pPr marL="158750" indent="-146685" algn="just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control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 marL="100965" marR="5080" indent="-88900" algn="just">
              <a:lnSpc>
                <a:spcPct val="100000"/>
              </a:lnSpc>
              <a:buFont typeface="Arial MT"/>
              <a:buChar char="•"/>
              <a:tabLst>
                <a:tab pos="17589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key concept of quality control is that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work products have defined,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measurable specifications to which we may compare the output of each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 marL="158750" indent="-146685" algn="just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essential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minimize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defects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produced.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9190" y="1638960"/>
            <a:ext cx="2880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Quality</a:t>
            </a:r>
            <a:r>
              <a:rPr spc="-85" dirty="0"/>
              <a:t> </a:t>
            </a:r>
            <a:r>
              <a:rPr spc="-5" dirty="0"/>
              <a:t>Assurance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3686" y="2884944"/>
            <a:ext cx="7195184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Quality </a:t>
            </a:r>
            <a:r>
              <a:rPr sz="2000" dirty="0">
                <a:latin typeface="Calibri"/>
                <a:cs typeface="Calibri"/>
              </a:rPr>
              <a:t>assurance </a:t>
            </a:r>
            <a:r>
              <a:rPr sz="2000" spc="-5" dirty="0">
                <a:latin typeface="Calibri"/>
                <a:cs typeface="Calibri"/>
              </a:rPr>
              <a:t>consists of the </a:t>
            </a:r>
            <a:r>
              <a:rPr sz="2000" dirty="0">
                <a:latin typeface="Calibri"/>
                <a:cs typeface="Calibri"/>
              </a:rPr>
              <a:t>auditing and </a:t>
            </a:r>
            <a:r>
              <a:rPr sz="2000" spc="-5" dirty="0">
                <a:latin typeface="Calibri"/>
                <a:cs typeface="Calibri"/>
              </a:rPr>
              <a:t>reporting functions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assurance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responsibility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latin typeface="Calibri"/>
                <a:cs typeface="Calibri"/>
              </a:rPr>
              <a:t>apply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necessary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resources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resolve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issues</a:t>
            </a:r>
            <a:r>
              <a:rPr sz="1800" spc="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8394" y="1697673"/>
            <a:ext cx="2365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Cost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Quality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1678" y="2928377"/>
            <a:ext cx="7519034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5080" indent="-159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 cost of quality includes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costs incurred in the pursuit of quality 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performing quality-related </a:t>
            </a:r>
            <a:r>
              <a:rPr sz="2000" dirty="0">
                <a:latin typeface="Calibri"/>
                <a:cs typeface="Calibri"/>
              </a:rPr>
              <a:t>activities.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costs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divided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cost: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Prevention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Appraisal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36" y="3068960"/>
            <a:ext cx="5430838" cy="2803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4131" y="1638960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1718" y="2580144"/>
            <a:ext cx="648398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Prevention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costs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planning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Formal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technical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reviews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equipment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Training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Appraisal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costs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include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activities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gain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insight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In-process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Inter-process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inspection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Equipment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calibration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maintenance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36" y="2924944"/>
            <a:ext cx="5430838" cy="2803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4131" y="1638960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1718" y="2580144"/>
            <a:ext cx="396557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indent="-1466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Failure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costs</a:t>
            </a:r>
            <a:endParaRPr sz="2000">
              <a:latin typeface="Calibri"/>
              <a:cs typeface="Calibri"/>
            </a:endParaRPr>
          </a:p>
          <a:p>
            <a:pPr marL="559435" lvl="1" indent="-91440">
              <a:lnSpc>
                <a:spcPct val="100000"/>
              </a:lnSpc>
              <a:buSzPct val="95000"/>
              <a:buFont typeface="Segoe UI Symbol"/>
              <a:buChar char="▪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Internal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Cost</a:t>
            </a:r>
            <a:endParaRPr sz="2000">
              <a:latin typeface="Calibri"/>
              <a:cs typeface="Calibri"/>
            </a:endParaRPr>
          </a:p>
          <a:p>
            <a:pPr marL="8636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rework</a:t>
            </a:r>
            <a:endParaRPr sz="2000">
              <a:latin typeface="Calibri"/>
              <a:cs typeface="Calibri"/>
            </a:endParaRPr>
          </a:p>
          <a:p>
            <a:pPr marL="8636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repair</a:t>
            </a:r>
            <a:endParaRPr sz="2000">
              <a:latin typeface="Calibri"/>
              <a:cs typeface="Calibri"/>
            </a:endParaRPr>
          </a:p>
          <a:p>
            <a:pPr marL="8636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failur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mod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External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Failure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Cost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SzPct val="95000"/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complaint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resolution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SzPct val="95000"/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product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SzPct val="95000"/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SzPct val="95000"/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warranty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3071814"/>
            <a:ext cx="5306913" cy="27395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7748" y="1638960"/>
            <a:ext cx="4399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50" dirty="0"/>
              <a:t> </a:t>
            </a:r>
            <a:r>
              <a:rPr spc="-5" dirty="0"/>
              <a:t>Quality</a:t>
            </a:r>
            <a:r>
              <a:rPr spc="-45" dirty="0"/>
              <a:t> </a:t>
            </a:r>
            <a:r>
              <a:rPr spc="-5" dirty="0"/>
              <a:t>Assurance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1718" y="2580144"/>
            <a:ext cx="733615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Definition:</a:t>
            </a:r>
            <a:endParaRPr sz="2000">
              <a:latin typeface="Calibri"/>
              <a:cs typeface="Calibri"/>
            </a:endParaRPr>
          </a:p>
          <a:p>
            <a:pPr marL="100965" marR="416559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Conformance to explicitly stated functional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requirements, explicitly documented development standards,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implicit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characteristics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expected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professionally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Definition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serves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emphasize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three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important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points:</a:t>
            </a:r>
            <a:endParaRPr sz="2000">
              <a:latin typeface="Calibri"/>
              <a:cs typeface="Calibri"/>
            </a:endParaRPr>
          </a:p>
          <a:p>
            <a:pPr marL="558165" marR="125730" lvl="1" indent="-90170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Software requirements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the foundation from which quality 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measured.</a:t>
            </a:r>
            <a:endParaRPr sz="2000">
              <a:latin typeface="Calibri"/>
              <a:cs typeface="Calibri"/>
            </a:endParaRPr>
          </a:p>
          <a:p>
            <a:pPr marL="558165" marR="5080" lvl="1" indent="-90170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If specified standards criteria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not followed, lack of quality will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almost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surely result.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implicit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unmentioned.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937" y="1566952"/>
            <a:ext cx="2997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SQA</a:t>
            </a:r>
            <a:r>
              <a:rPr spc="-50" dirty="0"/>
              <a:t> </a:t>
            </a:r>
            <a:r>
              <a:rPr spc="-5" dirty="0"/>
              <a:t>group</a:t>
            </a:r>
            <a:r>
              <a:rPr spc="-45" dirty="0"/>
              <a:t> </a:t>
            </a:r>
            <a:r>
              <a:rPr spc="-5" dirty="0"/>
              <a:t>Activity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1" y="2852936"/>
            <a:ext cx="7173350" cy="27736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4658" y="1697673"/>
            <a:ext cx="3388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an</a:t>
            </a:r>
            <a:r>
              <a:rPr spc="-20" dirty="0"/>
              <a:t> </a:t>
            </a:r>
            <a:r>
              <a:rPr spc="-5" dirty="0"/>
              <a:t>SQA</a:t>
            </a:r>
            <a:r>
              <a:rPr spc="-25" dirty="0"/>
              <a:t> </a:t>
            </a:r>
            <a:r>
              <a:rPr spc="-5" dirty="0"/>
              <a:t>group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3686" y="2580144"/>
            <a:ext cx="709168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Prepares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SQA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project.</a:t>
            </a:r>
            <a:endParaRPr sz="2000">
              <a:latin typeface="Calibri"/>
              <a:cs typeface="Calibri"/>
            </a:endParaRPr>
          </a:p>
          <a:p>
            <a:pPr marL="100965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 plan is developed during project planning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is reviewed by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stakeholders.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identifies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Evaluations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performed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Audits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reviews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performed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Standards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Procedures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tracking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Documents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group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ct val="100000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Amount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6248400"/>
            <a:ext cx="609599" cy="609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546" y="3040156"/>
            <a:ext cx="7193042" cy="27603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5371" y="1722056"/>
            <a:ext cx="3129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25" dirty="0"/>
              <a:t> </a:t>
            </a:r>
            <a:r>
              <a:rPr spc="-5" dirty="0"/>
              <a:t>Reliability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1718" y="2915800"/>
            <a:ext cx="7273290" cy="25400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0965" marR="203835" indent="-88900">
              <a:lnSpc>
                <a:spcPts val="2170"/>
              </a:lnSpc>
              <a:spcBef>
                <a:spcPts val="365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Software reliability is defined in statistical terms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"the probability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failure-free operation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computer program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specified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environment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specified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time“.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039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failure?</a:t>
            </a:r>
            <a:endParaRPr sz="2000">
              <a:latin typeface="Calibri"/>
              <a:cs typeface="Calibri"/>
            </a:endParaRPr>
          </a:p>
          <a:p>
            <a:pPr marL="615950" lvl="1" indent="-147955">
              <a:lnSpc>
                <a:spcPts val="2175"/>
              </a:lnSpc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Failure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nonconformance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  <a:p>
            <a:pPr marL="558165" marR="22225" lvl="1" indent="-90170">
              <a:lnSpc>
                <a:spcPts val="2180"/>
              </a:lnSpc>
              <a:spcBef>
                <a:spcPts val="140"/>
              </a:spcBef>
              <a:buFont typeface="Segoe UI Symbol"/>
              <a:buChar char="▪"/>
              <a:tabLst>
                <a:tab pos="616585" algn="l"/>
              </a:tabLst>
            </a:pPr>
            <a:r>
              <a:rPr sz="2000" spc="-5" dirty="0">
                <a:latin typeface="Calibri"/>
                <a:cs typeface="Calibri"/>
              </a:rPr>
              <a:t>Correction of one failure may in fact result in the introduction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errors 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ultimately result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 failures.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ts val="2020"/>
              </a:lnSpc>
            </a:pPr>
            <a:r>
              <a:rPr sz="2000" spc="-5" dirty="0">
                <a:latin typeface="Calibri"/>
                <a:cs typeface="Calibri"/>
              </a:rPr>
              <a:t>Software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measured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directed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estimated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ts val="2290"/>
              </a:lnSpc>
            </a:pPr>
            <a:r>
              <a:rPr sz="2000" spc="-5" dirty="0">
                <a:latin typeface="Calibri"/>
                <a:cs typeface="Calibri"/>
              </a:rPr>
              <a:t>historical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developmental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5448" y="1697673"/>
            <a:ext cx="3368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Psychology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1718" y="2843791"/>
            <a:ext cx="7453630" cy="226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indent="-146685">
              <a:lnSpc>
                <a:spcPts val="2290"/>
              </a:lnSpc>
              <a:spcBef>
                <a:spcPts val="100"/>
              </a:spcBef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All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should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traceable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customer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175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Tests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should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planned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before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begins.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175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Pareto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principle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applies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software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testing.</a:t>
            </a:r>
            <a:endParaRPr sz="2000">
              <a:latin typeface="Calibri"/>
              <a:cs typeface="Calibri"/>
            </a:endParaRPr>
          </a:p>
          <a:p>
            <a:pPr marL="100965" marR="242570" indent="-88900">
              <a:lnSpc>
                <a:spcPts val="2180"/>
              </a:lnSpc>
              <a:spcBef>
                <a:spcPts val="140"/>
              </a:spcBef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Testing should begin “in the small” and progress toward testing “in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large.”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020"/>
              </a:lnSpc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Exhaustive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possible.</a:t>
            </a:r>
            <a:endParaRPr sz="2000">
              <a:latin typeface="Calibri"/>
              <a:cs typeface="Calibri"/>
            </a:endParaRPr>
          </a:p>
          <a:p>
            <a:pPr marL="100965" marR="5080" indent="-88900">
              <a:lnSpc>
                <a:spcPts val="2180"/>
              </a:lnSpc>
              <a:spcBef>
                <a:spcPts val="145"/>
              </a:spcBef>
              <a:buFont typeface="Arial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To be most effective, testing should be conducted by an independent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third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party.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5860" y="1697673"/>
            <a:ext cx="6177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Measures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Reliability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Availability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712" y="3068960"/>
            <a:ext cx="5430837" cy="2803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7702" y="2819408"/>
            <a:ext cx="7532370" cy="25590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00965" marR="128905" indent="-88900">
              <a:lnSpc>
                <a:spcPts val="1950"/>
              </a:lnSpc>
              <a:spcBef>
                <a:spcPts val="54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simple measure of reliability is mean-time- between-failure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(MTBF),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</a:t>
            </a:r>
            <a:endParaRPr sz="2000">
              <a:latin typeface="Calibri"/>
              <a:cs typeface="Calibri"/>
            </a:endParaRPr>
          </a:p>
          <a:p>
            <a:pPr marL="1015365">
              <a:lnSpc>
                <a:spcPts val="1960"/>
              </a:lnSpc>
            </a:pPr>
            <a:r>
              <a:rPr sz="2000" spc="-5" dirty="0">
                <a:latin typeface="Calibri"/>
                <a:cs typeface="Calibri"/>
              </a:rPr>
              <a:t>MTBF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MTTF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MTTR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100965" marR="1118870" indent="-88900">
              <a:lnSpc>
                <a:spcPts val="195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acronyms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MTTF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MTTR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mean-time-to-failure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mean-time-to-repair,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respectively.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1735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MTBF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defects/KLOC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defects/FP.</a:t>
            </a:r>
            <a:endParaRPr sz="2000">
              <a:latin typeface="Calibri"/>
              <a:cs typeface="Calibri"/>
            </a:endParaRPr>
          </a:p>
          <a:p>
            <a:pPr marL="100965" marR="5080" indent="-88900">
              <a:lnSpc>
                <a:spcPts val="1950"/>
              </a:lnSpc>
              <a:spcBef>
                <a:spcPts val="215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Stated simply,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end-user is concerned with failures, not with the total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error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196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availability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119" y="1697673"/>
            <a:ext cx="17329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712" y="3068960"/>
            <a:ext cx="5430837" cy="2803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5734" y="2915800"/>
            <a:ext cx="6994525" cy="25400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0965" marR="5080" indent="-88900">
              <a:lnSpc>
                <a:spcPts val="2170"/>
              </a:lnSpc>
              <a:spcBef>
                <a:spcPts val="365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b="1" spc="-5" dirty="0">
                <a:latin typeface="Calibri"/>
                <a:cs typeface="Calibri"/>
              </a:rPr>
              <a:t>Software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availability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is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 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program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operating </a:t>
            </a:r>
            <a:r>
              <a:rPr sz="2000" dirty="0">
                <a:latin typeface="Calibri"/>
                <a:cs typeface="Calibri"/>
              </a:rPr>
              <a:t>according </a:t>
            </a:r>
            <a:r>
              <a:rPr sz="2000" spc="-5" dirty="0">
                <a:latin typeface="Calibri"/>
                <a:cs typeface="Calibri"/>
              </a:rPr>
              <a:t>to requirements </a:t>
            </a:r>
            <a:r>
              <a:rPr sz="2000" dirty="0">
                <a:latin typeface="Calibri"/>
                <a:cs typeface="Calibri"/>
              </a:rPr>
              <a:t>at a </a:t>
            </a:r>
            <a:r>
              <a:rPr sz="2000" spc="-5" dirty="0">
                <a:latin typeface="Calibri"/>
                <a:cs typeface="Calibri"/>
              </a:rPr>
              <a:t>given point in time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558165">
              <a:lnSpc>
                <a:spcPts val="2150"/>
              </a:lnSpc>
            </a:pPr>
            <a:r>
              <a:rPr sz="2000" spc="-5" dirty="0">
                <a:latin typeface="Calibri"/>
                <a:cs typeface="Calibri"/>
              </a:rPr>
              <a:t>Availability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[MTTF/(MTTF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MTTR)]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100%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100965" marR="492759" indent="-88900">
              <a:lnSpc>
                <a:spcPts val="218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 MTBF reliability measure is equally sensitive to MTTF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MTTR.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ts val="202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availability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MTTR,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ts val="2290"/>
              </a:lnSpc>
            </a:pPr>
            <a:r>
              <a:rPr sz="2000" spc="-5" dirty="0">
                <a:latin typeface="Calibri"/>
                <a:cs typeface="Calibri"/>
              </a:rPr>
              <a:t>indirect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maintainability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5387" y="1697673"/>
            <a:ext cx="5941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Quality</a:t>
            </a:r>
            <a:r>
              <a:rPr spc="-25" dirty="0"/>
              <a:t> </a:t>
            </a:r>
            <a:r>
              <a:rPr spc="-5" dirty="0"/>
              <a:t>Standards-</a:t>
            </a:r>
            <a:r>
              <a:rPr spc="-25" dirty="0"/>
              <a:t> </a:t>
            </a:r>
            <a:r>
              <a:rPr spc="-5" dirty="0"/>
              <a:t>ISO9000</a:t>
            </a:r>
            <a:r>
              <a:rPr spc="-20" dirty="0"/>
              <a:t> </a:t>
            </a:r>
            <a:r>
              <a:rPr spc="-10" dirty="0"/>
              <a:t>And</a:t>
            </a:r>
            <a:r>
              <a:rPr spc="-30" dirty="0"/>
              <a:t> </a:t>
            </a:r>
            <a:r>
              <a:rPr spc="-5" dirty="0"/>
              <a:t>9001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9710" y="2940184"/>
            <a:ext cx="7366634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SQA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Standards</a:t>
            </a:r>
            <a:endParaRPr sz="2000">
              <a:latin typeface="Calibri"/>
              <a:cs typeface="Calibri"/>
            </a:endParaRPr>
          </a:p>
          <a:p>
            <a:pPr marL="100965" marR="122555" indent="-88900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Software quality </a:t>
            </a:r>
            <a:r>
              <a:rPr sz="2000" dirty="0">
                <a:latin typeface="Calibri"/>
                <a:cs typeface="Calibri"/>
              </a:rPr>
              <a:t>assurance </a:t>
            </a:r>
            <a:r>
              <a:rPr sz="2000" spc="-5" dirty="0">
                <a:latin typeface="Calibri"/>
                <a:cs typeface="Calibri"/>
              </a:rPr>
              <a:t>standards can be classified into two main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−</a:t>
            </a:r>
            <a:endParaRPr sz="2000">
              <a:latin typeface="Calibri"/>
              <a:cs typeface="Calibri"/>
            </a:endParaRPr>
          </a:p>
          <a:p>
            <a:pPr marL="558165" marR="5080" indent="-523240">
              <a:lnSpc>
                <a:spcPct val="100000"/>
              </a:lnSpc>
              <a:buAutoNum type="arabicPeriod"/>
              <a:tabLst>
                <a:tab pos="558165" algn="l"/>
                <a:tab pos="558800" algn="l"/>
              </a:tabLst>
            </a:pPr>
            <a:r>
              <a:rPr sz="2000" spc="-5" dirty="0">
                <a:latin typeface="Calibri"/>
                <a:cs typeface="Calibri"/>
              </a:rPr>
              <a:t>Software quality </a:t>
            </a:r>
            <a:r>
              <a:rPr sz="2000" dirty="0">
                <a:latin typeface="Calibri"/>
                <a:cs typeface="Calibri"/>
              </a:rPr>
              <a:t>assurance </a:t>
            </a:r>
            <a:r>
              <a:rPr sz="2000" spc="-5" dirty="0">
                <a:latin typeface="Calibri"/>
                <a:cs typeface="Calibri"/>
              </a:rPr>
              <a:t>management standards, including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certification </a:t>
            </a:r>
            <a:r>
              <a:rPr sz="2000" dirty="0">
                <a:latin typeface="Calibri"/>
                <a:cs typeface="Calibri"/>
              </a:rPr>
              <a:t>and assessment </a:t>
            </a:r>
            <a:r>
              <a:rPr sz="2000" spc="-5" dirty="0">
                <a:latin typeface="Calibri"/>
                <a:cs typeface="Calibri"/>
              </a:rPr>
              <a:t>methodologies (quality management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standards)</a:t>
            </a:r>
            <a:endParaRPr sz="2000">
              <a:latin typeface="Calibri"/>
              <a:cs typeface="Calibri"/>
            </a:endParaRPr>
          </a:p>
          <a:p>
            <a:pPr marL="558165" marR="17780" indent="-523240">
              <a:lnSpc>
                <a:spcPct val="100000"/>
              </a:lnSpc>
              <a:buAutoNum type="arabicPeriod"/>
              <a:tabLst>
                <a:tab pos="558165" algn="l"/>
                <a:tab pos="558800" algn="l"/>
              </a:tabLst>
            </a:pPr>
            <a:r>
              <a:rPr sz="2000" spc="-5" dirty="0">
                <a:latin typeface="Calibri"/>
                <a:cs typeface="Calibri"/>
              </a:rPr>
              <a:t>Software project development process standards (project process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standards)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9639" y="1697673"/>
            <a:ext cx="5062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Quality</a:t>
            </a:r>
            <a:r>
              <a:rPr spc="-45" dirty="0"/>
              <a:t> </a:t>
            </a:r>
            <a:r>
              <a:rPr spc="-5" dirty="0"/>
              <a:t>Management</a:t>
            </a:r>
            <a:r>
              <a:rPr spc="-45" dirty="0"/>
              <a:t> </a:t>
            </a:r>
            <a:r>
              <a:rPr spc="-5" dirty="0"/>
              <a:t>Standards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2809" y="2651136"/>
            <a:ext cx="7381875" cy="30276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10489" marR="304800" indent="-98425">
              <a:lnSpc>
                <a:spcPts val="2630"/>
              </a:lnSpc>
              <a:spcBef>
                <a:spcPts val="195"/>
              </a:spcBef>
              <a:buFont typeface="Arial MT"/>
              <a:buChar char="•"/>
              <a:tabLst>
                <a:tab pos="173990" algn="l"/>
              </a:tabLst>
            </a:pPr>
            <a:r>
              <a:rPr sz="2200" spc="-5" dirty="0">
                <a:latin typeface="Calibri"/>
                <a:cs typeface="Calibri"/>
              </a:rPr>
              <a:t>These focus on the organization’s SQA system, infrastructure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requirements,</a:t>
            </a:r>
            <a:endParaRPr sz="2200">
              <a:latin typeface="Calibri"/>
              <a:cs typeface="Calibri"/>
            </a:endParaRPr>
          </a:p>
          <a:p>
            <a:pPr marL="173355" indent="-161290">
              <a:lnSpc>
                <a:spcPts val="2525"/>
              </a:lnSpc>
              <a:buFont typeface="Arial MT"/>
              <a:buChar char="•"/>
              <a:tabLst>
                <a:tab pos="173990" algn="l"/>
              </a:tabLst>
            </a:pP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leaving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choice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tools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110489">
              <a:lnSpc>
                <a:spcPts val="2625"/>
              </a:lnSpc>
            </a:pPr>
            <a:r>
              <a:rPr sz="2200" spc="-5" dirty="0">
                <a:latin typeface="Calibri"/>
                <a:cs typeface="Calibri"/>
              </a:rPr>
              <a:t>organization.</a:t>
            </a:r>
            <a:endParaRPr sz="2200">
              <a:latin typeface="Calibri"/>
              <a:cs typeface="Calibri"/>
            </a:endParaRPr>
          </a:p>
          <a:p>
            <a:pPr marL="110489" marR="5080" indent="-98425">
              <a:lnSpc>
                <a:spcPts val="2630"/>
              </a:lnSpc>
              <a:spcBef>
                <a:spcPts val="90"/>
              </a:spcBef>
              <a:buFont typeface="Arial MT"/>
              <a:buChar char="•"/>
              <a:tabLst>
                <a:tab pos="173990" algn="l"/>
              </a:tabLst>
            </a:pPr>
            <a:r>
              <a:rPr sz="2200" spc="-5" dirty="0">
                <a:latin typeface="Calibri"/>
                <a:cs typeface="Calibri"/>
              </a:rPr>
              <a:t>With quality management standards, organizations can steadily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assure </a:t>
            </a:r>
            <a:r>
              <a:rPr sz="2200" spc="-5" dirty="0">
                <a:latin typeface="Calibri"/>
                <a:cs typeface="Calibri"/>
              </a:rPr>
              <a:t>that their software products </a:t>
            </a:r>
            <a:r>
              <a:rPr sz="2200" dirty="0">
                <a:latin typeface="Calibri"/>
                <a:cs typeface="Calibri"/>
              </a:rPr>
              <a:t>achieve an acceptable </a:t>
            </a:r>
            <a:r>
              <a:rPr sz="2200" spc="-5" dirty="0">
                <a:latin typeface="Calibri"/>
                <a:cs typeface="Calibri"/>
              </a:rPr>
              <a:t>level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quality.</a:t>
            </a:r>
            <a:endParaRPr sz="2200">
              <a:latin typeface="Calibri"/>
              <a:cs typeface="Calibri"/>
            </a:endParaRPr>
          </a:p>
          <a:p>
            <a:pPr marL="110489">
              <a:lnSpc>
                <a:spcPts val="2520"/>
              </a:lnSpc>
            </a:pPr>
            <a:r>
              <a:rPr sz="2200" b="1" spc="-5" dirty="0">
                <a:latin typeface="Calibri"/>
                <a:cs typeface="Calibri"/>
              </a:rPr>
              <a:t>Example </a:t>
            </a:r>
            <a:r>
              <a:rPr sz="2200" dirty="0">
                <a:latin typeface="Calibri"/>
                <a:cs typeface="Calibri"/>
              </a:rPr>
              <a:t>−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9000-3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Capability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Maturity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110489">
              <a:lnSpc>
                <a:spcPts val="2635"/>
              </a:lnSpc>
            </a:pPr>
            <a:r>
              <a:rPr sz="2200" spc="-5" dirty="0">
                <a:latin typeface="Calibri"/>
                <a:cs typeface="Calibri"/>
              </a:rPr>
              <a:t>(CMM)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730" y="1697673"/>
            <a:ext cx="3455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ISO</a:t>
            </a:r>
            <a:r>
              <a:rPr spc="-50" dirty="0"/>
              <a:t> </a:t>
            </a:r>
            <a:r>
              <a:rPr spc="-5" dirty="0"/>
              <a:t>9001</a:t>
            </a:r>
            <a:r>
              <a:rPr spc="-50" dirty="0"/>
              <a:t> </a:t>
            </a:r>
            <a:r>
              <a:rPr spc="-5" dirty="0"/>
              <a:t>Certification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9710" y="2580144"/>
            <a:ext cx="7385684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1112520" indent="-159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ISO (the International Organization for Standardization)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worldwide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federation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standards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bodies.</a:t>
            </a:r>
            <a:endParaRPr sz="2000">
              <a:latin typeface="Calibri"/>
              <a:cs typeface="Calibri"/>
            </a:endParaRPr>
          </a:p>
          <a:p>
            <a:pPr marL="158750" indent="-1466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ISO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committees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International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Standards.</a:t>
            </a:r>
            <a:endParaRPr sz="2000">
              <a:latin typeface="Calibri"/>
              <a:cs typeface="Calibri"/>
            </a:endParaRPr>
          </a:p>
          <a:p>
            <a:pPr marL="159385" marR="43815" indent="-1593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ISO collaborates closely with the International Electro-technical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Commission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(IEC)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matters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electro-technical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standardization.</a:t>
            </a:r>
            <a:endParaRPr sz="2000">
              <a:latin typeface="Calibri"/>
              <a:cs typeface="Calibri"/>
            </a:endParaRPr>
          </a:p>
          <a:p>
            <a:pPr marL="159385" marR="5080" indent="-1593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International Standards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drafted in </a:t>
            </a:r>
            <a:r>
              <a:rPr sz="2000" dirty="0">
                <a:latin typeface="Calibri"/>
                <a:cs typeface="Calibri"/>
              </a:rPr>
              <a:t>accordance </a:t>
            </a:r>
            <a:r>
              <a:rPr sz="2000" spc="-5" dirty="0">
                <a:latin typeface="Calibri"/>
                <a:cs typeface="Calibri"/>
              </a:rPr>
              <a:t>with the rules given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ISO/IEC Directives, Part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  <a:p>
            <a:pPr marL="159385" marR="922019" indent="-159385">
              <a:lnSpc>
                <a:spcPct val="100000"/>
              </a:lnSpc>
              <a:buFont typeface="Arial MT"/>
              <a:buChar char="•"/>
              <a:tabLst>
                <a:tab pos="159385" algn="l"/>
              </a:tabLst>
            </a:pPr>
            <a:r>
              <a:rPr sz="2000" spc="-5" dirty="0">
                <a:latin typeface="Calibri"/>
                <a:cs typeface="Calibri"/>
              </a:rPr>
              <a:t>Draft of the International Standards </a:t>
            </a:r>
            <a:r>
              <a:rPr sz="2000" dirty="0">
                <a:latin typeface="Calibri"/>
                <a:cs typeface="Calibri"/>
              </a:rPr>
              <a:t>adopted </a:t>
            </a:r>
            <a:r>
              <a:rPr sz="2000" spc="-5" dirty="0">
                <a:latin typeface="Calibri"/>
                <a:cs typeface="Calibri"/>
              </a:rPr>
              <a:t>by the technical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committees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circulated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bodies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voting.</a:t>
            </a:r>
            <a:endParaRPr sz="2000">
              <a:latin typeface="Calibri"/>
              <a:cs typeface="Calibri"/>
            </a:endParaRPr>
          </a:p>
          <a:p>
            <a:pPr marL="102870" marR="283845" indent="-102870">
              <a:lnSpc>
                <a:spcPct val="100000"/>
              </a:lnSpc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Calibri"/>
                <a:cs typeface="Calibri"/>
              </a:rPr>
              <a:t>ISO 9001 was prepared by Technical Committee ISO/TC 176, Quality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quality </a:t>
            </a:r>
            <a:r>
              <a:rPr sz="2000" dirty="0">
                <a:latin typeface="Calibri"/>
                <a:cs typeface="Calibri"/>
              </a:rPr>
              <a:t>assurance, </a:t>
            </a:r>
            <a:r>
              <a:rPr sz="2000" spc="-5" dirty="0">
                <a:latin typeface="Calibri"/>
                <a:cs typeface="Calibri"/>
              </a:rPr>
              <a:t>Subcommittee SC 2, Quality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6791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525" y="1697673"/>
            <a:ext cx="1775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0536" y="2517913"/>
            <a:ext cx="7527290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marR="327025" indent="-190500">
              <a:lnSpc>
                <a:spcPct val="149300"/>
              </a:lnSpc>
              <a:spcBef>
                <a:spcPts val="100"/>
              </a:spcBef>
              <a:buChar char="•"/>
              <a:tabLst>
                <a:tab pos="236220" algn="l"/>
              </a:tabLst>
            </a:pPr>
            <a:r>
              <a:rPr sz="1800" spc="-5" dirty="0">
                <a:latin typeface="Arial MT"/>
                <a:cs typeface="Arial MT"/>
              </a:rPr>
              <a:t>Pressman, Roger S. Software engineering: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practitioner's approach.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Palgrave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Macmillan,</a:t>
            </a:r>
            <a:r>
              <a:rPr sz="1800" spc="-5" dirty="0">
                <a:latin typeface="Arial MT"/>
                <a:cs typeface="Arial MT"/>
              </a:rPr>
              <a:t> 2005.</a:t>
            </a:r>
            <a:endParaRPr sz="1800">
              <a:latin typeface="Arial MT"/>
              <a:cs typeface="Arial MT"/>
            </a:endParaRPr>
          </a:p>
          <a:p>
            <a:pPr marL="156210" marR="552450" indent="-156210">
              <a:lnSpc>
                <a:spcPct val="149300"/>
              </a:lnSpc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Sommerville, Ian. Software Engineering: Pearson New International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Edition.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Pearson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Education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Limited, 2013.</a:t>
            </a:r>
            <a:endParaRPr sz="1800">
              <a:latin typeface="Arial MT"/>
              <a:cs typeface="Arial MT"/>
            </a:endParaRPr>
          </a:p>
          <a:p>
            <a:pPr marL="156210" marR="5080" indent="-156210">
              <a:lnSpc>
                <a:spcPct val="149300"/>
              </a:lnSpc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Jalote, </a:t>
            </a:r>
            <a:r>
              <a:rPr sz="1800" spc="-5" dirty="0">
                <a:latin typeface="Arial MT"/>
                <a:cs typeface="Arial MT"/>
              </a:rPr>
              <a:t>Pankaj. An integrated approach to </a:t>
            </a:r>
            <a:r>
              <a:rPr sz="1800" dirty="0">
                <a:latin typeface="Arial MT"/>
                <a:cs typeface="Arial MT"/>
              </a:rPr>
              <a:t>software </a:t>
            </a:r>
            <a:r>
              <a:rPr sz="1800" spc="-5" dirty="0">
                <a:latin typeface="Arial MT"/>
                <a:cs typeface="Arial MT"/>
              </a:rPr>
              <a:t>engineering. Springer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Science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Business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Media,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2012.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65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  <a:hlinkClick r:id="rId4"/>
              </a:rPr>
              <a:t>www.google.com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61112"/>
            <a:ext cx="9144000" cy="497205"/>
          </a:xfrm>
          <a:custGeom>
            <a:avLst/>
            <a:gdLst/>
            <a:ahLst/>
            <a:cxnLst/>
            <a:rect l="l" t="t" r="r" b="b"/>
            <a:pathLst>
              <a:path w="9144000" h="497204">
                <a:moveTo>
                  <a:pt x="0" y="496886"/>
                </a:moveTo>
                <a:lnTo>
                  <a:pt x="9143999" y="496886"/>
                </a:lnTo>
                <a:lnTo>
                  <a:pt x="9143999" y="0"/>
                </a:lnTo>
                <a:lnTo>
                  <a:pt x="0" y="0"/>
                </a:lnTo>
                <a:lnTo>
                  <a:pt x="0" y="49688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61950"/>
            <a:ext cx="9144000" cy="5641975"/>
            <a:chOff x="0" y="361950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687"/>
              <a:ext cx="9144000" cy="2789555"/>
            </a:xfrm>
            <a:custGeom>
              <a:avLst/>
              <a:gdLst/>
              <a:ahLst/>
              <a:cxnLst/>
              <a:rect l="l" t="t" r="r" b="b"/>
              <a:pathLst>
                <a:path w="9144000" h="2789554">
                  <a:moveTo>
                    <a:pt x="0" y="2789236"/>
                  </a:moveTo>
                  <a:lnTo>
                    <a:pt x="9143999" y="2789236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27892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61950"/>
              <a:ext cx="6705599" cy="2857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3638" y="4000500"/>
              <a:ext cx="4276725" cy="57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475" y="4946650"/>
              <a:ext cx="3067049" cy="2603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41681" y="6013831"/>
            <a:ext cx="245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97D"/>
                </a:solidFill>
                <a:latin typeface="Calibri"/>
                <a:cs typeface="Calibri"/>
                <a:hlinkClick r:id="rId5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28799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5090" y="1697673"/>
            <a:ext cx="3803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50" dirty="0"/>
              <a:t> </a:t>
            </a:r>
            <a:r>
              <a:rPr spc="-5" dirty="0"/>
              <a:t>testing</a:t>
            </a:r>
            <a:r>
              <a:rPr spc="-45" dirty="0"/>
              <a:t> </a:t>
            </a:r>
            <a:r>
              <a:rPr spc="-5" dirty="0"/>
              <a:t>phases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207372" y="2984251"/>
            <a:ext cx="3721100" cy="3658235"/>
            <a:chOff x="5207372" y="2984251"/>
            <a:chExt cx="3721100" cy="36582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20072" y="2996951"/>
              <a:ext cx="1656714" cy="504190"/>
            </a:xfrm>
            <a:custGeom>
              <a:avLst/>
              <a:gdLst/>
              <a:ahLst/>
              <a:cxnLst/>
              <a:rect l="l" t="t" r="r" b="b"/>
              <a:pathLst>
                <a:path w="1656715" h="504189">
                  <a:moveTo>
                    <a:pt x="0" y="0"/>
                  </a:moveTo>
                  <a:lnTo>
                    <a:pt x="1656184" y="0"/>
                  </a:lnTo>
                  <a:lnTo>
                    <a:pt x="1656184" y="504055"/>
                  </a:lnTo>
                  <a:lnTo>
                    <a:pt x="0" y="5040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9765" y="2574811"/>
            <a:ext cx="2552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634">
              <a:lnSpc>
                <a:spcPct val="100000"/>
              </a:lnSpc>
              <a:spcBef>
                <a:spcPts val="100"/>
              </a:spcBef>
              <a:buClr>
                <a:srgbClr val="061C57"/>
              </a:buClr>
              <a:buSzPct val="50000"/>
              <a:buFont typeface="Segoe UI Symbol"/>
              <a:buChar char="❑"/>
              <a:tabLst>
                <a:tab pos="520700" algn="l"/>
                <a:tab pos="521334" algn="l"/>
              </a:tabLst>
            </a:pPr>
            <a:r>
              <a:rPr sz="2000" b="1" spc="-5" dirty="0">
                <a:latin typeface="Calibri"/>
                <a:cs typeface="Calibri"/>
              </a:rPr>
              <a:t>Component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090" y="2951112"/>
            <a:ext cx="3776979" cy="13068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72440" marR="5080" indent="-460375">
              <a:lnSpc>
                <a:spcPct val="101499"/>
              </a:lnSpc>
              <a:spcBef>
                <a:spcPts val="65"/>
              </a:spcBef>
              <a:buChar char="•"/>
              <a:tabLst>
                <a:tab pos="472440" algn="l"/>
                <a:tab pos="473075" algn="l"/>
              </a:tabLst>
            </a:pPr>
            <a:r>
              <a:rPr sz="2000" spc="-5" dirty="0">
                <a:latin typeface="Calibri"/>
                <a:cs typeface="Calibri"/>
              </a:rPr>
              <a:t>Individual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472440" marR="570865" indent="-460375">
              <a:lnSpc>
                <a:spcPts val="2380"/>
              </a:lnSpc>
              <a:spcBef>
                <a:spcPts val="570"/>
              </a:spcBef>
              <a:buChar char="•"/>
              <a:tabLst>
                <a:tab pos="472440" algn="l"/>
                <a:tab pos="473075" algn="l"/>
              </a:tabLst>
            </a:pPr>
            <a:r>
              <a:rPr sz="2000" spc="-5" dirty="0">
                <a:latin typeface="Calibri"/>
                <a:cs typeface="Calibri"/>
              </a:rPr>
              <a:t>Tests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developer’s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765" y="4308361"/>
            <a:ext cx="2490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634">
              <a:lnSpc>
                <a:spcPct val="100000"/>
              </a:lnSpc>
              <a:spcBef>
                <a:spcPts val="100"/>
              </a:spcBef>
              <a:buClr>
                <a:srgbClr val="061C57"/>
              </a:buClr>
              <a:buSzPct val="50000"/>
              <a:buFont typeface="Segoe UI Symbol"/>
              <a:buChar char="❑"/>
              <a:tabLst>
                <a:tab pos="520700" algn="l"/>
                <a:tab pos="521334" algn="l"/>
              </a:tabLst>
            </a:pPr>
            <a:r>
              <a:rPr sz="2000" b="1" spc="-5" dirty="0">
                <a:latin typeface="Calibri"/>
                <a:cs typeface="Calibri"/>
              </a:rPr>
              <a:t>Integration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090" y="4681487"/>
            <a:ext cx="387350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2440" marR="5080" indent="-460375">
              <a:lnSpc>
                <a:spcPct val="99700"/>
              </a:lnSpc>
              <a:spcBef>
                <a:spcPts val="105"/>
              </a:spcBef>
              <a:buChar char="•"/>
              <a:tabLst>
                <a:tab pos="472440" algn="l"/>
                <a:tab pos="473075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groups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integrated to create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system 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sub-system</a:t>
            </a:r>
            <a:endParaRPr sz="2000">
              <a:latin typeface="Calibri"/>
              <a:cs typeface="Calibri"/>
            </a:endParaRPr>
          </a:p>
          <a:p>
            <a:pPr marL="472440" marR="506095" indent="-460375">
              <a:lnSpc>
                <a:spcPts val="2380"/>
              </a:lnSpc>
              <a:spcBef>
                <a:spcPts val="570"/>
              </a:spcBef>
              <a:buChar char="•"/>
              <a:tabLst>
                <a:tab pos="472440" algn="l"/>
                <a:tab pos="473075" algn="l"/>
              </a:tabLst>
            </a:pPr>
            <a:r>
              <a:rPr sz="2000" spc="-5" dirty="0">
                <a:latin typeface="Calibri"/>
                <a:cs typeface="Calibri"/>
              </a:rPr>
              <a:t>Tests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0072" y="2996951"/>
            <a:ext cx="1656714" cy="504190"/>
          </a:xfrm>
          <a:prstGeom prst="rect">
            <a:avLst/>
          </a:prstGeom>
          <a:ln w="25399">
            <a:solidFill>
              <a:srgbClr val="385E88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85725" marR="710565">
              <a:lnSpc>
                <a:spcPts val="1650"/>
              </a:lnSpc>
              <a:spcBef>
                <a:spcPts val="690"/>
              </a:spcBef>
            </a:pPr>
            <a:r>
              <a:rPr sz="1400" spc="-5" dirty="0">
                <a:latin typeface="Calibri"/>
                <a:cs typeface="Calibri"/>
              </a:rPr>
              <a:t>Component  Testing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8304" y="2996951"/>
            <a:ext cx="1656714" cy="504190"/>
          </a:xfrm>
          <a:prstGeom prst="rect">
            <a:avLst/>
          </a:prstGeom>
          <a:ln w="25399">
            <a:solidFill>
              <a:srgbClr val="385E88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57480" marR="689610">
              <a:lnSpc>
                <a:spcPts val="1650"/>
              </a:lnSpc>
              <a:spcBef>
                <a:spcPts val="690"/>
              </a:spcBef>
            </a:pPr>
            <a:r>
              <a:rPr sz="1400" spc="-5" dirty="0">
                <a:latin typeface="Calibri"/>
                <a:cs typeface="Calibri"/>
              </a:rPr>
              <a:t>Integration  Testing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76256" y="3233505"/>
            <a:ext cx="422909" cy="31115"/>
            <a:chOff x="6876256" y="3233505"/>
            <a:chExt cx="422909" cy="31115"/>
          </a:xfrm>
        </p:grpSpPr>
        <p:sp>
          <p:nvSpPr>
            <p:cNvPr id="17" name="object 17"/>
            <p:cNvSpPr/>
            <p:nvPr/>
          </p:nvSpPr>
          <p:spPr>
            <a:xfrm>
              <a:off x="6876256" y="3248980"/>
              <a:ext cx="399415" cy="0"/>
            </a:xfrm>
            <a:custGeom>
              <a:avLst/>
              <a:gdLst/>
              <a:ahLst/>
              <a:cxnLst/>
              <a:rect l="l" t="t" r="r" b="b"/>
              <a:pathLst>
                <a:path w="399415">
                  <a:moveTo>
                    <a:pt x="0" y="0"/>
                  </a:moveTo>
                  <a:lnTo>
                    <a:pt x="3993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64901" y="32382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64901" y="323826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21089" y="3663312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Software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developer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3891" y="3663312"/>
            <a:ext cx="14852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alibri"/>
                <a:cs typeface="Calibri"/>
              </a:rPr>
              <a:t>Independen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 testing  team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41169" y="4095360"/>
            <a:ext cx="200278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Calibri"/>
                <a:cs typeface="Calibri"/>
              </a:rPr>
              <a:t>Figure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6.1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Software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testing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phase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676" y="1697673"/>
            <a:ext cx="2451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Testing</a:t>
            </a:r>
            <a:r>
              <a:rPr spc="-85" dirty="0"/>
              <a:t> </a:t>
            </a:r>
            <a:r>
              <a:rPr spc="-5" dirty="0"/>
              <a:t>process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356992"/>
            <a:ext cx="8397874" cy="16700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0929" y="4315066"/>
            <a:ext cx="941069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 indent="-92075">
              <a:lnSpc>
                <a:spcPct val="1237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Desig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test  cases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5816" y="4349991"/>
            <a:ext cx="802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94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Prepare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test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8024" y="4349991"/>
            <a:ext cx="7518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94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Run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program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 test  data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0232" y="4349991"/>
            <a:ext cx="102616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9400"/>
              </a:lnSpc>
              <a:spcBef>
                <a:spcPts val="100"/>
              </a:spcBef>
              <a:tabLst>
                <a:tab pos="838200" algn="l"/>
              </a:tabLst>
            </a:pPr>
            <a:r>
              <a:rPr sz="1600" spc="-5" dirty="0">
                <a:latin typeface="Calibri"/>
                <a:cs typeface="Calibri"/>
              </a:rPr>
              <a:t>Compare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result</a:t>
            </a:r>
            <a:r>
              <a:rPr sz="1600" dirty="0">
                <a:latin typeface="Calibri"/>
                <a:cs typeface="Calibri"/>
              </a:rPr>
              <a:t>s	</a:t>
            </a:r>
            <a:r>
              <a:rPr sz="1600" spc="-5" dirty="0">
                <a:latin typeface="Calibri"/>
                <a:cs typeface="Calibri"/>
              </a:rPr>
              <a:t>to  test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cases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1720" y="3341879"/>
            <a:ext cx="4679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94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Test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cases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7944" y="3341879"/>
            <a:ext cx="4121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94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Test  data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4168" y="3341879"/>
            <a:ext cx="42989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 algn="just">
              <a:lnSpc>
                <a:spcPct val="1094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Test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resul  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0392" y="3413887"/>
            <a:ext cx="54991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94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Test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report  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67749" y="2924950"/>
            <a:ext cx="5110480" cy="1360805"/>
            <a:chOff x="2267749" y="2924950"/>
            <a:chExt cx="5110480" cy="1360805"/>
          </a:xfrm>
        </p:grpSpPr>
        <p:sp>
          <p:nvSpPr>
            <p:cNvPr id="15" name="object 15"/>
            <p:cNvSpPr/>
            <p:nvPr/>
          </p:nvSpPr>
          <p:spPr>
            <a:xfrm>
              <a:off x="7242175" y="3978251"/>
              <a:ext cx="120650" cy="292100"/>
            </a:xfrm>
            <a:custGeom>
              <a:avLst/>
              <a:gdLst/>
              <a:ahLst/>
              <a:cxnLst/>
              <a:rect l="l" t="t" r="r" b="b"/>
              <a:pathLst>
                <a:path w="120650" h="292100">
                  <a:moveTo>
                    <a:pt x="60324" y="292099"/>
                  </a:moveTo>
                  <a:lnTo>
                    <a:pt x="0" y="0"/>
                  </a:lnTo>
                  <a:lnTo>
                    <a:pt x="60324" y="66674"/>
                  </a:lnTo>
                  <a:lnTo>
                    <a:pt x="120649" y="0"/>
                  </a:lnTo>
                  <a:lnTo>
                    <a:pt x="60324" y="292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2824" y="2940025"/>
              <a:ext cx="5080000" cy="1330325"/>
            </a:xfrm>
            <a:custGeom>
              <a:avLst/>
              <a:gdLst/>
              <a:ahLst/>
              <a:cxnLst/>
              <a:rect l="l" t="t" r="r" b="b"/>
              <a:pathLst>
                <a:path w="5080000" h="1330325">
                  <a:moveTo>
                    <a:pt x="5019674" y="1104900"/>
                  </a:moveTo>
                  <a:lnTo>
                    <a:pt x="5079999" y="1038225"/>
                  </a:lnTo>
                  <a:lnTo>
                    <a:pt x="5019674" y="1330325"/>
                  </a:lnTo>
                  <a:lnTo>
                    <a:pt x="4959349" y="1038225"/>
                  </a:lnTo>
                  <a:lnTo>
                    <a:pt x="5019674" y="1104900"/>
                  </a:lnTo>
                  <a:close/>
                </a:path>
                <a:path w="5080000" h="1330325">
                  <a:moveTo>
                    <a:pt x="5019674" y="1174750"/>
                  </a:moveTo>
                  <a:lnTo>
                    <a:pt x="5019674" y="0"/>
                  </a:lnTo>
                  <a:lnTo>
                    <a:pt x="0" y="0"/>
                  </a:lnTo>
                  <a:lnTo>
                    <a:pt x="0" y="384175"/>
                  </a:lnTo>
                </a:path>
              </a:pathLst>
            </a:custGeom>
            <a:ln w="30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484785" y="5967567"/>
            <a:ext cx="200278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Calibri"/>
                <a:cs typeface="Calibri"/>
              </a:rPr>
              <a:t>Figure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6.2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Software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testing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process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28799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8692" y="1697673"/>
            <a:ext cx="1465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</a:t>
            </a:r>
            <a:r>
              <a:rPr spc="-85" dirty="0"/>
              <a:t> </a:t>
            </a:r>
            <a:r>
              <a:rPr spc="-5" dirty="0"/>
              <a:t>plan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62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0800" y="2867160"/>
            <a:ext cx="7526020" cy="2360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10489" marR="5080" indent="-80645">
              <a:lnSpc>
                <a:spcPts val="2620"/>
              </a:lnSpc>
              <a:spcBef>
                <a:spcPts val="204"/>
              </a:spcBef>
              <a:buSzPct val="81818"/>
              <a:buFont typeface="Arial MT"/>
              <a:buChar char="•"/>
              <a:tabLst>
                <a:tab pos="174625" algn="l"/>
              </a:tabLst>
            </a:pPr>
            <a:r>
              <a:rPr sz="2200" spc="-5" dirty="0">
                <a:latin typeface="Calibri"/>
                <a:cs typeface="Calibri"/>
              </a:rPr>
              <a:t>Test planning, the most important </a:t>
            </a:r>
            <a:r>
              <a:rPr sz="2200" dirty="0">
                <a:latin typeface="Calibri"/>
                <a:cs typeface="Calibri"/>
              </a:rPr>
              <a:t>activity </a:t>
            </a:r>
            <a:r>
              <a:rPr sz="2200" spc="-5" dirty="0">
                <a:latin typeface="Calibri"/>
                <a:cs typeface="Calibri"/>
              </a:rPr>
              <a:t>to ensure that there 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initially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list of tasks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milestones in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baseline plan to track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progress of the project.</a:t>
            </a:r>
            <a:endParaRPr sz="2200">
              <a:latin typeface="Calibri"/>
              <a:cs typeface="Calibri"/>
            </a:endParaRPr>
          </a:p>
          <a:p>
            <a:pPr marL="173355" indent="-161290">
              <a:lnSpc>
                <a:spcPts val="2545"/>
              </a:lnSpc>
              <a:buFont typeface="Arial MT"/>
              <a:buChar char="•"/>
              <a:tabLst>
                <a:tab pos="17399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size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test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effort.</a:t>
            </a:r>
            <a:endParaRPr sz="2200">
              <a:latin typeface="Calibri"/>
              <a:cs typeface="Calibri"/>
            </a:endParaRPr>
          </a:p>
          <a:p>
            <a:pPr marL="110489" marR="57785" indent="-98425">
              <a:lnSpc>
                <a:spcPts val="2630"/>
              </a:lnSpc>
              <a:spcBef>
                <a:spcPts val="85"/>
              </a:spcBef>
              <a:buFont typeface="Arial MT"/>
              <a:buChar char="•"/>
              <a:tabLst>
                <a:tab pos="173990" algn="l"/>
              </a:tabLst>
            </a:pPr>
            <a:r>
              <a:rPr sz="2200" spc="-5" dirty="0">
                <a:latin typeface="Calibri"/>
                <a:cs typeface="Calibri"/>
              </a:rPr>
              <a:t>It is the main document often called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master test plan 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project test plan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usually developed during the early phase 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project.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4245</Words>
  <Application>Microsoft Office PowerPoint</Application>
  <PresentationFormat>On-screen Show (4:3)</PresentationFormat>
  <Paragraphs>465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Slide 2</vt:lpstr>
      <vt:lpstr>Contents- Software Testing</vt:lpstr>
      <vt:lpstr>Contents- Quality Assurance</vt:lpstr>
      <vt:lpstr>Concepts</vt:lpstr>
      <vt:lpstr>Psychology of testing</vt:lpstr>
      <vt:lpstr>Software testing phases</vt:lpstr>
      <vt:lpstr>Testing process</vt:lpstr>
      <vt:lpstr>Test plan</vt:lpstr>
      <vt:lpstr>Test Planning Activities</vt:lpstr>
      <vt:lpstr>Test case design</vt:lpstr>
      <vt:lpstr>Test Execution</vt:lpstr>
      <vt:lpstr>Levels of testing</vt:lpstr>
      <vt:lpstr>Functional Testing</vt:lpstr>
      <vt:lpstr>Unit Testing</vt:lpstr>
      <vt:lpstr>Integration Testing</vt:lpstr>
      <vt:lpstr>System Testing</vt:lpstr>
      <vt:lpstr>Non-Functional Testing</vt:lpstr>
      <vt:lpstr>Black-Box testing</vt:lpstr>
      <vt:lpstr>Continue…</vt:lpstr>
      <vt:lpstr>Continue…</vt:lpstr>
      <vt:lpstr>Boundary value analysis</vt:lpstr>
      <vt:lpstr>Guidelines for BVA</vt:lpstr>
      <vt:lpstr>Pair wise testing</vt:lpstr>
      <vt:lpstr>Advantages of Pairwise Testing</vt:lpstr>
      <vt:lpstr>Disadvantages of Pairwise Testing</vt:lpstr>
      <vt:lpstr>State based testing</vt:lpstr>
      <vt:lpstr>Continue…</vt:lpstr>
      <vt:lpstr>Continue…</vt:lpstr>
      <vt:lpstr>Continue…</vt:lpstr>
      <vt:lpstr>Continue…</vt:lpstr>
      <vt:lpstr>Continue…</vt:lpstr>
      <vt:lpstr>White-Box testing</vt:lpstr>
      <vt:lpstr>Continue…</vt:lpstr>
      <vt:lpstr>Basis path testing</vt:lpstr>
      <vt:lpstr>Flow Graph Notation</vt:lpstr>
      <vt:lpstr>Continue…</vt:lpstr>
      <vt:lpstr>Continue…</vt:lpstr>
      <vt:lpstr>Independent program paths or Cyclomatic complexity</vt:lpstr>
      <vt:lpstr>Continue…</vt:lpstr>
      <vt:lpstr>Deriving Test Cases</vt:lpstr>
      <vt:lpstr>Deriving Test Cases</vt:lpstr>
      <vt:lpstr>Continue…</vt:lpstr>
      <vt:lpstr>Continue…</vt:lpstr>
      <vt:lpstr>Graph Matrices</vt:lpstr>
      <vt:lpstr>Continue…</vt:lpstr>
      <vt:lpstr>Connection matrix</vt:lpstr>
      <vt:lpstr>Connection matrix</vt:lpstr>
      <vt:lpstr>Quality Control - Quality</vt:lpstr>
      <vt:lpstr>Quality control  process</vt:lpstr>
      <vt:lpstr>Quality Assurance</vt:lpstr>
      <vt:lpstr>Cost of Quality</vt:lpstr>
      <vt:lpstr>Continue…</vt:lpstr>
      <vt:lpstr>Continue…</vt:lpstr>
      <vt:lpstr>Software Quality Assurance</vt:lpstr>
      <vt:lpstr>SQA group Activity</vt:lpstr>
      <vt:lpstr>Role of an SQA group</vt:lpstr>
      <vt:lpstr>Continue…</vt:lpstr>
      <vt:lpstr>Software Reliability</vt:lpstr>
      <vt:lpstr>Measures of Reliability and Availability</vt:lpstr>
      <vt:lpstr>Continue…</vt:lpstr>
      <vt:lpstr>Quality Standards- ISO9000 And 9001</vt:lpstr>
      <vt:lpstr>Quality Management Standards</vt:lpstr>
      <vt:lpstr>ISO 9001 Certification</vt:lpstr>
      <vt:lpstr>References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dell</cp:lastModifiedBy>
  <cp:revision>3</cp:revision>
  <dcterms:created xsi:type="dcterms:W3CDTF">2024-06-06T19:34:55Z</dcterms:created>
  <dcterms:modified xsi:type="dcterms:W3CDTF">2024-06-08T19:54:42Z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