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9595" y="1420469"/>
            <a:ext cx="530480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5691" y="3071811"/>
            <a:ext cx="5430837" cy="2803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643063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6670" y="2086927"/>
            <a:ext cx="3642995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3697" y="1655728"/>
            <a:ext cx="343660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280" y="2221863"/>
            <a:ext cx="8059439" cy="2352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ixabay.com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://www.paruluniversity.ac.in/" TargetMode="Externa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99" cy="6857999"/>
            <a:chOff x="0" y="0"/>
            <a:chExt cx="9143999" cy="6857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1375" y="500063"/>
              <a:ext cx="2381249" cy="6286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17637" y="3350895"/>
              <a:ext cx="6286500" cy="1905"/>
            </a:xfrm>
            <a:custGeom>
              <a:avLst/>
              <a:gdLst/>
              <a:ahLst/>
              <a:cxnLst/>
              <a:rect l="l" t="t" r="r" b="b"/>
              <a:pathLst>
                <a:path w="6286500" h="1905">
                  <a:moveTo>
                    <a:pt x="0" y="0"/>
                  </a:moveTo>
                  <a:lnTo>
                    <a:pt x="6286500" y="15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3276600"/>
              <a:ext cx="93661" cy="93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2700" y="3335338"/>
              <a:ext cx="93663" cy="936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xfrm>
            <a:off x="2010391" y="2155780"/>
            <a:ext cx="530480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Software</a:t>
            </a:r>
            <a:r>
              <a:rPr lang="en-US" spc="-5" dirty="0" smtClean="0"/>
              <a:t> Engineering (303105254)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05942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1770871"/>
            <a:ext cx="2713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Disadvantages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8678" y="2387575"/>
            <a:ext cx="3459479" cy="3683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59715" algn="l"/>
                <a:tab pos="260350" algn="l"/>
              </a:tabLst>
            </a:pPr>
            <a:r>
              <a:rPr sz="2000" spc="-5" dirty="0">
                <a:latin typeface="Calibri"/>
                <a:cs typeface="Calibri"/>
              </a:rPr>
              <a:t>CASE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tools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complex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  <a:p>
            <a:pPr marL="259715" indent="-24765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59715" algn="l"/>
                <a:tab pos="260350" algn="l"/>
              </a:tabLst>
            </a:pP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maintain</a:t>
            </a:r>
            <a:endParaRPr sz="2000">
              <a:latin typeface="Calibri"/>
              <a:cs typeface="Calibri"/>
            </a:endParaRPr>
          </a:p>
          <a:p>
            <a:pPr marL="259715" marR="330200" indent="-247650">
              <a:lnSpc>
                <a:spcPct val="150000"/>
              </a:lnSpc>
              <a:buFont typeface="Arial MT"/>
              <a:buChar char="•"/>
              <a:tabLst>
                <a:tab pos="259715" algn="l"/>
                <a:tab pos="260350" algn="l"/>
              </a:tabLst>
            </a:pPr>
            <a:r>
              <a:rPr sz="2000" spc="-5" dirty="0">
                <a:latin typeface="Calibri"/>
                <a:cs typeface="Calibri"/>
              </a:rPr>
              <a:t>Good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quality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tools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expensive</a:t>
            </a:r>
            <a:endParaRPr sz="2000">
              <a:latin typeface="Calibri"/>
              <a:cs typeface="Calibri"/>
            </a:endParaRPr>
          </a:p>
          <a:p>
            <a:pPr marL="259715" marR="1270000" indent="-247650">
              <a:lnSpc>
                <a:spcPct val="150000"/>
              </a:lnSpc>
              <a:buFont typeface="Arial MT"/>
              <a:buChar char="•"/>
              <a:tabLst>
                <a:tab pos="259715" algn="l"/>
                <a:tab pos="260350" algn="l"/>
              </a:tabLst>
            </a:pPr>
            <a:r>
              <a:rPr sz="2000" spc="-5" dirty="0">
                <a:latin typeface="Calibri"/>
                <a:cs typeface="Calibri"/>
              </a:rPr>
              <a:t>Require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maintenance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staff</a:t>
            </a:r>
            <a:endParaRPr sz="2000">
              <a:latin typeface="Calibri"/>
              <a:cs typeface="Calibri"/>
            </a:endParaRPr>
          </a:p>
          <a:p>
            <a:pPr marL="259715" marR="5080" indent="-247650">
              <a:lnSpc>
                <a:spcPct val="150000"/>
              </a:lnSpc>
              <a:buFont typeface="Arial MT"/>
              <a:buChar char="•"/>
              <a:tabLst>
                <a:tab pos="259715" algn="l"/>
                <a:tab pos="260350" algn="l"/>
              </a:tabLst>
            </a:pPr>
            <a:r>
              <a:rPr sz="2000" spc="-5" dirty="0">
                <a:latin typeface="Calibri"/>
                <a:cs typeface="Calibri"/>
              </a:rPr>
              <a:t>It might become difficult to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integrate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existing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4313" y="1665128"/>
            <a:ext cx="27292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b="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b="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Scrum?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45025" y="3053715"/>
            <a:ext cx="442087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scrum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6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6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restarting</a:t>
            </a:r>
            <a:r>
              <a:rPr sz="2000" spc="6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play </a:t>
            </a:r>
            <a:r>
              <a:rPr sz="2000" spc="-4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rugby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players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packing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closely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together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heads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down </a:t>
            </a:r>
            <a:r>
              <a:rPr sz="2000" dirty="0">
                <a:latin typeface="Calibri"/>
                <a:cs typeface="Calibri"/>
              </a:rPr>
              <a:t> and attempting </a:t>
            </a:r>
            <a:r>
              <a:rPr sz="2000" spc="-5" dirty="0">
                <a:latin typeface="Calibri"/>
                <a:cs typeface="Calibri"/>
              </a:rPr>
              <a:t>to gain possession of 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ball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4448" y="2405830"/>
            <a:ext cx="4542155" cy="4316095"/>
            <a:chOff x="124448" y="2405830"/>
            <a:chExt cx="4542155" cy="43160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48" y="2405830"/>
              <a:ext cx="4541688" cy="43159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408" y="2467789"/>
              <a:ext cx="4363887" cy="41381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7358" y="2448739"/>
              <a:ext cx="4402455" cy="4176395"/>
            </a:xfrm>
            <a:custGeom>
              <a:avLst/>
              <a:gdLst/>
              <a:ahLst/>
              <a:cxnLst/>
              <a:rect l="l" t="t" r="r" b="b"/>
              <a:pathLst>
                <a:path w="4402455" h="4176395">
                  <a:moveTo>
                    <a:pt x="0" y="0"/>
                  </a:moveTo>
                  <a:lnTo>
                    <a:pt x="4401987" y="0"/>
                  </a:lnTo>
                  <a:lnTo>
                    <a:pt x="4401987" y="4176290"/>
                  </a:lnTo>
                  <a:lnTo>
                    <a:pt x="0" y="417629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538C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638" y="2258377"/>
            <a:ext cx="8154670" cy="225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19050" indent="-3048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Scrum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strategy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development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organizes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software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developers as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5" dirty="0">
                <a:latin typeface="Calibri"/>
                <a:cs typeface="Calibri"/>
              </a:rPr>
              <a:t>team</a:t>
            </a:r>
            <a:r>
              <a:rPr sz="2000" b="1" spc="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achieve a </a:t>
            </a:r>
            <a:r>
              <a:rPr sz="2000" spc="-5" dirty="0">
                <a:latin typeface="Calibri"/>
                <a:cs typeface="Calibri"/>
              </a:rPr>
              <a:t>common goal i.e. to create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product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ready for market.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 is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subset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agile,</a:t>
            </a:r>
            <a:r>
              <a:rPr sz="2000" spc="-5" dirty="0">
                <a:latin typeface="Calibri"/>
                <a:cs typeface="Calibri"/>
              </a:rPr>
              <a:t> that 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widely used.</a:t>
            </a:r>
            <a:endParaRPr sz="2000">
              <a:latin typeface="Calibri"/>
              <a:cs typeface="Calibri"/>
            </a:endParaRPr>
          </a:p>
          <a:p>
            <a:pPr marL="316865" marR="5080" indent="-304800" algn="just">
              <a:lnSpc>
                <a:spcPts val="2370"/>
              </a:lnSpc>
              <a:spcBef>
                <a:spcPts val="505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agile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complex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software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systems.</a:t>
            </a:r>
            <a:endParaRPr sz="2000">
              <a:latin typeface="Calibri"/>
              <a:cs typeface="Calibri"/>
            </a:endParaRPr>
          </a:p>
          <a:p>
            <a:pPr marL="316865" marR="5080" indent="-304800" algn="just">
              <a:lnSpc>
                <a:spcPts val="2370"/>
              </a:lnSpc>
              <a:spcBef>
                <a:spcPts val="430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lightweight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framework.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(Lightweight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refers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minimizing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overhead to maximize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productivity.)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16150" y="1665127"/>
            <a:ext cx="3509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SCRUM</a:t>
            </a:r>
            <a:r>
              <a:rPr b="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Developments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50651" y="4639096"/>
            <a:ext cx="7955280" cy="2033905"/>
            <a:chOff x="450651" y="4639096"/>
            <a:chExt cx="7955280" cy="20339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552" y="4727997"/>
              <a:ext cx="7776863" cy="18556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7321" y="4665766"/>
              <a:ext cx="7901940" cy="1980564"/>
            </a:xfrm>
            <a:custGeom>
              <a:avLst/>
              <a:gdLst/>
              <a:ahLst/>
              <a:cxnLst/>
              <a:rect l="l" t="t" r="r" b="b"/>
              <a:pathLst>
                <a:path w="7901940" h="1980565">
                  <a:moveTo>
                    <a:pt x="0" y="0"/>
                  </a:moveTo>
                  <a:lnTo>
                    <a:pt x="7901322" y="0"/>
                  </a:lnTo>
                  <a:lnTo>
                    <a:pt x="7901322" y="1980073"/>
                  </a:lnTo>
                  <a:lnTo>
                    <a:pt x="0" y="1980073"/>
                  </a:lnTo>
                  <a:lnTo>
                    <a:pt x="0" y="0"/>
                  </a:lnTo>
                  <a:close/>
                </a:path>
              </a:pathLst>
            </a:custGeom>
            <a:ln w="53339">
              <a:solidFill>
                <a:srgbClr val="538C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0662" y="4719106"/>
              <a:ext cx="7795259" cy="1873885"/>
            </a:xfrm>
            <a:custGeom>
              <a:avLst/>
              <a:gdLst/>
              <a:ahLst/>
              <a:cxnLst/>
              <a:rect l="l" t="t" r="r" b="b"/>
              <a:pathLst>
                <a:path w="7795259" h="1873884">
                  <a:moveTo>
                    <a:pt x="0" y="0"/>
                  </a:moveTo>
                  <a:lnTo>
                    <a:pt x="7794643" y="0"/>
                  </a:lnTo>
                  <a:lnTo>
                    <a:pt x="7794643" y="1873393"/>
                  </a:lnTo>
                  <a:lnTo>
                    <a:pt x="0" y="1873393"/>
                  </a:lnTo>
                  <a:lnTo>
                    <a:pt x="0" y="0"/>
                  </a:lnTo>
                  <a:close/>
                </a:path>
              </a:pathLst>
            </a:custGeom>
            <a:ln w="17779">
              <a:solidFill>
                <a:srgbClr val="538C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8825" y="1665127"/>
            <a:ext cx="3234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FFFFFF"/>
                </a:solidFill>
                <a:latin typeface="Calibri"/>
                <a:cs typeface="Calibri"/>
              </a:rPr>
              <a:t>Roles</a:t>
            </a:r>
            <a:r>
              <a:rPr b="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b="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Scrum</a:t>
            </a:r>
            <a:r>
              <a:rPr b="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98167" y="2382737"/>
            <a:ext cx="1946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Product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Owner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3072" y="3036327"/>
            <a:ext cx="7488555" cy="2768600"/>
            <a:chOff x="413072" y="3036327"/>
            <a:chExt cx="7488555" cy="27686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971" y="3125228"/>
              <a:ext cx="4038599" cy="25907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9742" y="3062997"/>
              <a:ext cx="4163060" cy="2715260"/>
            </a:xfrm>
            <a:custGeom>
              <a:avLst/>
              <a:gdLst/>
              <a:ahLst/>
              <a:cxnLst/>
              <a:rect l="l" t="t" r="r" b="b"/>
              <a:pathLst>
                <a:path w="4163060" h="2715260">
                  <a:moveTo>
                    <a:pt x="0" y="0"/>
                  </a:moveTo>
                  <a:lnTo>
                    <a:pt x="4163059" y="0"/>
                  </a:lnTo>
                  <a:lnTo>
                    <a:pt x="4163059" y="2715260"/>
                  </a:lnTo>
                  <a:lnTo>
                    <a:pt x="0" y="2715260"/>
                  </a:lnTo>
                  <a:lnTo>
                    <a:pt x="0" y="0"/>
                  </a:lnTo>
                  <a:close/>
                </a:path>
              </a:pathLst>
            </a:custGeom>
            <a:ln w="53339">
              <a:solidFill>
                <a:srgbClr val="538C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3081" y="3116337"/>
              <a:ext cx="4056379" cy="2608580"/>
            </a:xfrm>
            <a:custGeom>
              <a:avLst/>
              <a:gdLst/>
              <a:ahLst/>
              <a:cxnLst/>
              <a:rect l="l" t="t" r="r" b="b"/>
              <a:pathLst>
                <a:path w="4056379" h="2608579">
                  <a:moveTo>
                    <a:pt x="0" y="0"/>
                  </a:moveTo>
                  <a:lnTo>
                    <a:pt x="4056379" y="0"/>
                  </a:lnTo>
                  <a:lnTo>
                    <a:pt x="4056379" y="2608580"/>
                  </a:lnTo>
                  <a:lnTo>
                    <a:pt x="0" y="2608580"/>
                  </a:lnTo>
                  <a:lnTo>
                    <a:pt x="0" y="0"/>
                  </a:lnTo>
                  <a:close/>
                </a:path>
              </a:pathLst>
            </a:custGeom>
            <a:ln w="17779">
              <a:solidFill>
                <a:srgbClr val="538C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9328" y="3125228"/>
              <a:ext cx="2943031" cy="25829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07098" y="3062997"/>
              <a:ext cx="3067685" cy="2707640"/>
            </a:xfrm>
            <a:custGeom>
              <a:avLst/>
              <a:gdLst/>
              <a:ahLst/>
              <a:cxnLst/>
              <a:rect l="l" t="t" r="r" b="b"/>
              <a:pathLst>
                <a:path w="3067684" h="2707640">
                  <a:moveTo>
                    <a:pt x="0" y="0"/>
                  </a:moveTo>
                  <a:lnTo>
                    <a:pt x="3067491" y="0"/>
                  </a:lnTo>
                  <a:lnTo>
                    <a:pt x="3067491" y="2707452"/>
                  </a:lnTo>
                  <a:lnTo>
                    <a:pt x="0" y="2707452"/>
                  </a:lnTo>
                  <a:lnTo>
                    <a:pt x="0" y="0"/>
                  </a:lnTo>
                  <a:close/>
                </a:path>
              </a:pathLst>
            </a:custGeom>
            <a:ln w="53339">
              <a:solidFill>
                <a:srgbClr val="538C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60438" y="3116337"/>
              <a:ext cx="2961005" cy="2600960"/>
            </a:xfrm>
            <a:custGeom>
              <a:avLst/>
              <a:gdLst/>
              <a:ahLst/>
              <a:cxnLst/>
              <a:rect l="l" t="t" r="r" b="b"/>
              <a:pathLst>
                <a:path w="2961004" h="2600960">
                  <a:moveTo>
                    <a:pt x="0" y="0"/>
                  </a:moveTo>
                  <a:lnTo>
                    <a:pt x="2960811" y="0"/>
                  </a:lnTo>
                  <a:lnTo>
                    <a:pt x="2960811" y="2600771"/>
                  </a:lnTo>
                  <a:lnTo>
                    <a:pt x="0" y="2600771"/>
                  </a:lnTo>
                  <a:lnTo>
                    <a:pt x="0" y="0"/>
                  </a:lnTo>
                  <a:close/>
                </a:path>
              </a:pathLst>
            </a:custGeom>
            <a:ln w="17779">
              <a:solidFill>
                <a:srgbClr val="538C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4759" y="5778424"/>
            <a:ext cx="7260590" cy="8261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4632325" algn="l"/>
              </a:tabLst>
            </a:pPr>
            <a:r>
              <a:rPr sz="2000" spc="-5" dirty="0">
                <a:latin typeface="Arial MT"/>
                <a:cs typeface="Arial MT"/>
              </a:rPr>
              <a:t>Voice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&amp;</a:t>
            </a:r>
            <a:r>
              <a:rPr sz="2000" spc="-5" dirty="0">
                <a:latin typeface="Arial MT"/>
                <a:cs typeface="Arial MT"/>
              </a:rPr>
              <a:t> inputs of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Customer	Voice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Business</a:t>
            </a:r>
            <a:endParaRPr sz="2000">
              <a:latin typeface="Arial MT"/>
              <a:cs typeface="Arial MT"/>
            </a:endParaRPr>
          </a:p>
          <a:p>
            <a:pPr marL="295910">
              <a:lnSpc>
                <a:spcPct val="100000"/>
              </a:lnSpc>
              <a:spcBef>
                <a:spcPts val="750"/>
              </a:spcBef>
            </a:pPr>
            <a:r>
              <a:rPr sz="2000" b="1" spc="-5" dirty="0">
                <a:latin typeface="Arial"/>
                <a:cs typeface="Arial"/>
              </a:rPr>
              <a:t>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takes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scenarios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have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most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business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952888"/>
            <a:ext cx="3903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What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Does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/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334" y="2745368"/>
            <a:ext cx="5361305" cy="21463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Represent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interests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Represents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customers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Owns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backlog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Creates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acceptance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criteria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backlog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items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Prioritizes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388" y="1690056"/>
            <a:ext cx="22307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Scrum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Master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89625" y="2398339"/>
            <a:ext cx="2764790" cy="3274695"/>
            <a:chOff x="3189625" y="2398339"/>
            <a:chExt cx="2764790" cy="32746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8526" y="2487239"/>
              <a:ext cx="2586944" cy="30963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16295" y="2425009"/>
              <a:ext cx="2711450" cy="3221355"/>
            </a:xfrm>
            <a:custGeom>
              <a:avLst/>
              <a:gdLst/>
              <a:ahLst/>
              <a:cxnLst/>
              <a:rect l="l" t="t" r="r" b="b"/>
              <a:pathLst>
                <a:path w="2711450" h="3221354">
                  <a:moveTo>
                    <a:pt x="0" y="0"/>
                  </a:moveTo>
                  <a:lnTo>
                    <a:pt x="2711405" y="0"/>
                  </a:lnTo>
                  <a:lnTo>
                    <a:pt x="2711405" y="3220803"/>
                  </a:lnTo>
                  <a:lnTo>
                    <a:pt x="0" y="3220803"/>
                  </a:lnTo>
                  <a:lnTo>
                    <a:pt x="0" y="0"/>
                  </a:lnTo>
                  <a:close/>
                </a:path>
              </a:pathLst>
            </a:custGeom>
            <a:ln w="53339">
              <a:solidFill>
                <a:srgbClr val="538C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9635" y="2478349"/>
              <a:ext cx="2604770" cy="3114675"/>
            </a:xfrm>
            <a:custGeom>
              <a:avLst/>
              <a:gdLst/>
              <a:ahLst/>
              <a:cxnLst/>
              <a:rect l="l" t="t" r="r" b="b"/>
              <a:pathLst>
                <a:path w="2604770" h="3114675">
                  <a:moveTo>
                    <a:pt x="0" y="0"/>
                  </a:moveTo>
                  <a:lnTo>
                    <a:pt x="2604724" y="0"/>
                  </a:lnTo>
                  <a:lnTo>
                    <a:pt x="2604724" y="3114123"/>
                  </a:lnTo>
                  <a:lnTo>
                    <a:pt x="0" y="3114123"/>
                  </a:lnTo>
                  <a:lnTo>
                    <a:pt x="0" y="0"/>
                  </a:lnTo>
                  <a:close/>
                </a:path>
              </a:pathLst>
            </a:custGeom>
            <a:ln w="17779">
              <a:solidFill>
                <a:srgbClr val="538C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82747" y="5888131"/>
            <a:ext cx="19742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“</a:t>
            </a:r>
            <a:r>
              <a:rPr sz="2000" b="1" spc="-5" dirty="0">
                <a:latin typeface="Arial"/>
                <a:cs typeface="Arial"/>
              </a:rPr>
              <a:t>Servant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leader”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682244"/>
            <a:ext cx="3816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What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Does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He/She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Do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334" y="2421418"/>
            <a:ext cx="6873240" cy="17430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Removes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obstacles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team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sprint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goals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Ensures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scrum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executed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plans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Facilitates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changes</a:t>
            </a:r>
            <a:endParaRPr sz="2000">
              <a:latin typeface="Calibri"/>
              <a:cs typeface="Calibri"/>
            </a:endParaRPr>
          </a:p>
          <a:p>
            <a:pPr marL="316865" marR="5080" indent="-304800">
              <a:lnSpc>
                <a:spcPts val="2380"/>
              </a:lnSpc>
              <a:spcBef>
                <a:spcPts val="47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He/She is not the team boss. They prioritize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high-performing,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self-organized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team.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996" y="1871752"/>
            <a:ext cx="3132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Development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Team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00102" y="2381997"/>
            <a:ext cx="6797675" cy="3016250"/>
            <a:chOff x="1200102" y="2381997"/>
            <a:chExt cx="6797675" cy="3016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0102" y="2381997"/>
              <a:ext cx="6797675" cy="30162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062" y="2443955"/>
              <a:ext cx="6619874" cy="28384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43012" y="2424905"/>
              <a:ext cx="6657975" cy="2876550"/>
            </a:xfrm>
            <a:custGeom>
              <a:avLst/>
              <a:gdLst/>
              <a:ahLst/>
              <a:cxnLst/>
              <a:rect l="l" t="t" r="r" b="b"/>
              <a:pathLst>
                <a:path w="6657975" h="2876550">
                  <a:moveTo>
                    <a:pt x="0" y="0"/>
                  </a:moveTo>
                  <a:lnTo>
                    <a:pt x="6657974" y="0"/>
                  </a:lnTo>
                  <a:lnTo>
                    <a:pt x="6657974" y="2876549"/>
                  </a:lnTo>
                  <a:lnTo>
                    <a:pt x="0" y="287654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538C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44090" y="5552876"/>
            <a:ext cx="3251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One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one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one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all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0811" y="1682244"/>
            <a:ext cx="3816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What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Does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He/She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Do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334" y="2421418"/>
            <a:ext cx="7797165" cy="17938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Complete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stories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incrementally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Self-organizes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necessary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work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done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Creates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estimates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Make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“how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accomplish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goal”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decisions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Avoid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“not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job”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thinking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665" y="2327295"/>
              <a:ext cx="8407400" cy="45307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625" y="2389254"/>
              <a:ext cx="8229599" cy="436549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5575" y="2370203"/>
              <a:ext cx="8267700" cy="4403725"/>
            </a:xfrm>
            <a:custGeom>
              <a:avLst/>
              <a:gdLst/>
              <a:ahLst/>
              <a:cxnLst/>
              <a:rect l="l" t="t" r="r" b="b"/>
              <a:pathLst>
                <a:path w="8267700" h="4403725">
                  <a:moveTo>
                    <a:pt x="0" y="0"/>
                  </a:moveTo>
                  <a:lnTo>
                    <a:pt x="8267699" y="0"/>
                  </a:lnTo>
                  <a:lnTo>
                    <a:pt x="8267699" y="4403590"/>
                  </a:lnTo>
                  <a:lnTo>
                    <a:pt x="0" y="440359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538C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00200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025" y="1665128"/>
            <a:ext cx="5261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FFFFFF"/>
                </a:solidFill>
                <a:latin typeface="Arial MT"/>
                <a:cs typeface="Arial MT"/>
              </a:rPr>
              <a:t>Scrum</a:t>
            </a:r>
            <a:r>
              <a:rPr b="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Framework</a:t>
            </a:r>
            <a:r>
              <a:rPr b="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b="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b="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Glance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2571750"/>
              <a:ext cx="5430838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756025"/>
              <a:ext cx="9144000" cy="1113155"/>
            </a:xfrm>
            <a:custGeom>
              <a:avLst/>
              <a:gdLst/>
              <a:ahLst/>
              <a:cxnLst/>
              <a:rect l="l" t="t" r="r" b="b"/>
              <a:pathLst>
                <a:path w="9144000" h="1113154">
                  <a:moveTo>
                    <a:pt x="9143999" y="1113134"/>
                  </a:moveTo>
                  <a:lnTo>
                    <a:pt x="0" y="1113134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113134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8216" y="3763136"/>
            <a:ext cx="841184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651635" marR="5080" indent="-1639570">
              <a:lnSpc>
                <a:spcPct val="100699"/>
              </a:lnSpc>
              <a:spcBef>
                <a:spcPts val="70"/>
              </a:spcBef>
            </a:pP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CASE Tools and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Advance 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Practices of System </a:t>
            </a:r>
            <a:r>
              <a:rPr sz="3600" b="1" spc="-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Dependability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7978" y="3079433"/>
            <a:ext cx="13061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5" dirty="0">
                <a:latin typeface="Calibri"/>
                <a:cs typeface="Calibri"/>
              </a:rPr>
              <a:t>UNIT-7</a:t>
            </a:r>
            <a:endParaRPr sz="35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4259" y="1655728"/>
            <a:ext cx="9740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Sprint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134" y="2241312"/>
            <a:ext cx="8196580" cy="33623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800" algn="just">
              <a:lnSpc>
                <a:spcPct val="100000"/>
              </a:lnSpc>
              <a:spcBef>
                <a:spcPts val="500"/>
              </a:spcBef>
              <a:buChar char="•"/>
              <a:tabLst>
                <a:tab pos="317500" algn="l"/>
              </a:tabLst>
            </a:pPr>
            <a:r>
              <a:rPr sz="2000" spc="-5" dirty="0">
                <a:latin typeface="Arial MT"/>
                <a:cs typeface="Arial MT"/>
              </a:rPr>
              <a:t>fixed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length,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normally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2–4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weeks</a:t>
            </a:r>
            <a:endParaRPr sz="2000">
              <a:latin typeface="Arial MT"/>
              <a:cs typeface="Arial MT"/>
            </a:endParaRPr>
          </a:p>
          <a:p>
            <a:pPr marL="316865" indent="-304800" algn="just">
              <a:lnSpc>
                <a:spcPct val="100000"/>
              </a:lnSpc>
              <a:spcBef>
                <a:spcPts val="400"/>
              </a:spcBef>
              <a:buChar char="•"/>
              <a:tabLst>
                <a:tab pos="317500" algn="l"/>
              </a:tabLst>
            </a:pP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starting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point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sprint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planning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product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backlog</a:t>
            </a:r>
            <a:endParaRPr sz="2000">
              <a:latin typeface="Arial MT"/>
              <a:cs typeface="Arial MT"/>
            </a:endParaRPr>
          </a:p>
          <a:p>
            <a:pPr marL="316865" marR="5080" indent="-304800" algn="just">
              <a:lnSpc>
                <a:spcPts val="2380"/>
              </a:lnSpc>
              <a:spcBef>
                <a:spcPts val="470"/>
              </a:spcBef>
              <a:buChar char="•"/>
              <a:tabLst>
                <a:tab pos="317500" algn="l"/>
              </a:tabLst>
            </a:pPr>
            <a:r>
              <a:rPr sz="2000" spc="-5" dirty="0">
                <a:latin typeface="Arial MT"/>
                <a:cs typeface="Arial MT"/>
              </a:rPr>
              <a:t>During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assessment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phase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sprint, </a:t>
            </a:r>
            <a:r>
              <a:rPr sz="2000" spc="-5" dirty="0">
                <a:latin typeface="Arial MT"/>
                <a:cs typeface="Arial MT"/>
              </a:rPr>
              <a:t>this is</a:t>
            </a:r>
            <a:r>
              <a:rPr sz="2000" spc="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reviewed </a:t>
            </a:r>
            <a:r>
              <a:rPr sz="2000" spc="-5" dirty="0">
                <a:latin typeface="Arial MT"/>
                <a:cs typeface="Arial MT"/>
              </a:rPr>
              <a:t>after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which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priorities 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risks</a:t>
            </a:r>
            <a:r>
              <a:rPr sz="2000" spc="-5" dirty="0">
                <a:latin typeface="Arial MT"/>
                <a:cs typeface="Arial MT"/>
              </a:rPr>
              <a:t> are assigned</a:t>
            </a:r>
            <a:endParaRPr sz="2000">
              <a:latin typeface="Arial MT"/>
              <a:cs typeface="Arial MT"/>
            </a:endParaRPr>
          </a:p>
          <a:p>
            <a:pPr marL="316865" marR="5080" indent="-304800" algn="just">
              <a:lnSpc>
                <a:spcPct val="99500"/>
              </a:lnSpc>
              <a:spcBef>
                <a:spcPts val="330"/>
              </a:spcBef>
              <a:buChar char="•"/>
              <a:tabLst>
                <a:tab pos="317500" algn="l"/>
              </a:tabLst>
            </a:pPr>
            <a:r>
              <a:rPr sz="2000" dirty="0">
                <a:latin typeface="Arial MT"/>
                <a:cs typeface="Arial MT"/>
              </a:rPr>
              <a:t>selection </a:t>
            </a:r>
            <a:r>
              <a:rPr sz="2000" spc="-5" dirty="0">
                <a:latin typeface="Arial MT"/>
                <a:cs typeface="Arial MT"/>
              </a:rPr>
              <a:t>phase involves all of the project team who work with the </a:t>
            </a:r>
            <a:r>
              <a:rPr sz="2000" dirty="0">
                <a:latin typeface="Arial MT"/>
                <a:cs typeface="Arial MT"/>
              </a:rPr>
              <a:t> customer </a:t>
            </a:r>
            <a:r>
              <a:rPr sz="2000" spc="-5" dirty="0">
                <a:latin typeface="Arial MT"/>
                <a:cs typeface="Arial MT"/>
              </a:rPr>
              <a:t>to finalize the features and functionality to be developed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during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sprint.</a:t>
            </a:r>
            <a:endParaRPr sz="2000">
              <a:latin typeface="Arial MT"/>
              <a:cs typeface="Arial MT"/>
            </a:endParaRPr>
          </a:p>
          <a:p>
            <a:pPr marL="316865" indent="-304800" algn="just">
              <a:lnSpc>
                <a:spcPct val="100000"/>
              </a:lnSpc>
              <a:spcBef>
                <a:spcPts val="400"/>
              </a:spcBef>
              <a:buChar char="•"/>
              <a:tabLst>
                <a:tab pos="317500" algn="l"/>
              </a:tabLst>
            </a:pPr>
            <a:r>
              <a:rPr sz="2000" spc="-5" dirty="0">
                <a:latin typeface="Arial MT"/>
                <a:cs typeface="Arial MT"/>
              </a:rPr>
              <a:t>Short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daily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meetings</a:t>
            </a:r>
            <a:endParaRPr sz="2000">
              <a:latin typeface="Arial MT"/>
              <a:cs typeface="Arial MT"/>
            </a:endParaRPr>
          </a:p>
          <a:p>
            <a:pPr marL="316865" marR="5715" indent="-304800" algn="just">
              <a:lnSpc>
                <a:spcPts val="2380"/>
              </a:lnSpc>
              <a:spcBef>
                <a:spcPts val="470"/>
              </a:spcBef>
              <a:buChar char="•"/>
              <a:tabLst>
                <a:tab pos="317500" algn="l"/>
              </a:tabLst>
            </a:pPr>
            <a:r>
              <a:rPr sz="2000" spc="-5" dirty="0">
                <a:latin typeface="Arial MT"/>
                <a:cs typeface="Arial MT"/>
              </a:rPr>
              <a:t>Scrum</a:t>
            </a:r>
            <a:r>
              <a:rPr sz="2000" dirty="0">
                <a:latin typeface="Arial MT"/>
                <a:cs typeface="Arial MT"/>
              </a:rPr>
              <a:t> master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protects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development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team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from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external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distractions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Stand-up</a:t>
            </a:r>
            <a:r>
              <a:rPr spc="-90" dirty="0"/>
              <a:t> </a:t>
            </a:r>
            <a:r>
              <a:rPr dirty="0"/>
              <a:t>Meetings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334" y="2267356"/>
            <a:ext cx="6320155" cy="21463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share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information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describe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progress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problems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arisen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planned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day.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everyone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team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well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informed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going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short-term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planning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900" y="2358929"/>
              <a:ext cx="8730080" cy="42273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860" y="2420888"/>
              <a:ext cx="8552279" cy="40495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6809" y="2401838"/>
              <a:ext cx="8590915" cy="4088129"/>
            </a:xfrm>
            <a:custGeom>
              <a:avLst/>
              <a:gdLst/>
              <a:ahLst/>
              <a:cxnLst/>
              <a:rect l="l" t="t" r="r" b="b"/>
              <a:pathLst>
                <a:path w="8590915" h="4088129">
                  <a:moveTo>
                    <a:pt x="0" y="0"/>
                  </a:moveTo>
                  <a:lnTo>
                    <a:pt x="8590379" y="0"/>
                  </a:lnTo>
                  <a:lnTo>
                    <a:pt x="8590379" y="4087688"/>
                  </a:lnTo>
                  <a:lnTo>
                    <a:pt x="0" y="408768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538C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00200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8562" y="1665128"/>
            <a:ext cx="1973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Continued..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1136" y="1665128"/>
            <a:ext cx="3642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Dependable</a:t>
            </a:r>
            <a:r>
              <a:rPr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2654" y="2324258"/>
            <a:ext cx="750697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10795" indent="-3048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b="1" spc="-5" dirty="0">
                <a:latin typeface="Calibri"/>
                <a:cs typeface="Calibri"/>
              </a:rPr>
              <a:t>dependable system </a:t>
            </a:r>
            <a:r>
              <a:rPr sz="2000" spc="-5" dirty="0">
                <a:latin typeface="Calibri"/>
                <a:cs typeface="Calibri"/>
              </a:rPr>
              <a:t>is one that can be trusted by users. It requires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 to be </a:t>
            </a:r>
            <a:r>
              <a:rPr sz="2000" b="1" spc="-5" dirty="0">
                <a:latin typeface="Calibri"/>
                <a:cs typeface="Calibri"/>
              </a:rPr>
              <a:t>highly available </a:t>
            </a:r>
            <a:r>
              <a:rPr sz="2000" spc="-5" dirty="0">
                <a:latin typeface="Calibri"/>
                <a:cs typeface="Calibri"/>
              </a:rPr>
              <a:t>(to </a:t>
            </a:r>
            <a:r>
              <a:rPr sz="2000" dirty="0">
                <a:latin typeface="Calibri"/>
                <a:cs typeface="Calibri"/>
              </a:rPr>
              <a:t>authorized </a:t>
            </a:r>
            <a:r>
              <a:rPr sz="2000" spc="-5" dirty="0">
                <a:latin typeface="Calibri"/>
                <a:cs typeface="Calibri"/>
              </a:rPr>
              <a:t>users) </a:t>
            </a:r>
            <a:r>
              <a:rPr sz="2000" dirty="0">
                <a:latin typeface="Calibri"/>
                <a:cs typeface="Calibri"/>
              </a:rPr>
              <a:t>and at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 ensure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high degree of service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integrity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16865" marR="5080" indent="-304800" algn="just">
              <a:lnSpc>
                <a:spcPts val="2380"/>
              </a:lnSpc>
              <a:spcBef>
                <a:spcPts val="495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system is dependable when it can produce the results for which it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designed,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creates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 </a:t>
            </a:r>
            <a:r>
              <a:rPr sz="2000" dirty="0">
                <a:latin typeface="Calibri"/>
                <a:cs typeface="Calibri"/>
              </a:rPr>
              <a:t>adverse</a:t>
            </a:r>
            <a:r>
              <a:rPr sz="2000" spc="-5" dirty="0">
                <a:latin typeface="Calibri"/>
                <a:cs typeface="Calibri"/>
              </a:rPr>
              <a:t> effects.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562" y="1665128"/>
            <a:ext cx="3704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Dependability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2654" y="2594472"/>
            <a:ext cx="759079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marR="6350" indent="-24765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60350" algn="l"/>
              </a:tabLst>
            </a:pPr>
            <a:r>
              <a:rPr sz="2000" spc="-5" dirty="0">
                <a:latin typeface="Arial MT"/>
                <a:cs typeface="Arial MT"/>
              </a:rPr>
              <a:t>For </a:t>
            </a:r>
            <a:r>
              <a:rPr sz="2000" dirty="0">
                <a:latin typeface="Arial MT"/>
                <a:cs typeface="Arial MT"/>
              </a:rPr>
              <a:t>many computer-based systems,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most </a:t>
            </a:r>
            <a:r>
              <a:rPr sz="2000" spc="-5" dirty="0">
                <a:latin typeface="Arial MT"/>
                <a:cs typeface="Arial MT"/>
              </a:rPr>
              <a:t>important </a:t>
            </a:r>
            <a:r>
              <a:rPr sz="2000" dirty="0">
                <a:latin typeface="Arial MT"/>
                <a:cs typeface="Arial MT"/>
              </a:rPr>
              <a:t>system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property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 the dependability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 the </a:t>
            </a:r>
            <a:r>
              <a:rPr sz="2000" dirty="0"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  <a:p>
            <a:pPr marL="259715" marR="9525" indent="-247650" algn="just">
              <a:lnSpc>
                <a:spcPct val="100000"/>
              </a:lnSpc>
              <a:buChar char="•"/>
              <a:tabLst>
                <a:tab pos="260350" algn="l"/>
              </a:tabLst>
            </a:pPr>
            <a:r>
              <a:rPr sz="2000" spc="-5" dirty="0">
                <a:latin typeface="Arial MT"/>
                <a:cs typeface="Arial MT"/>
              </a:rPr>
              <a:t>The dependability of </a:t>
            </a:r>
            <a:r>
              <a:rPr sz="2000" dirty="0">
                <a:latin typeface="Arial MT"/>
                <a:cs typeface="Arial MT"/>
              </a:rPr>
              <a:t>a system reflects </a:t>
            </a:r>
            <a:r>
              <a:rPr sz="2000" spc="-5" dirty="0">
                <a:latin typeface="Arial MT"/>
                <a:cs typeface="Arial MT"/>
              </a:rPr>
              <a:t>the extent of user’s</a:t>
            </a:r>
            <a:r>
              <a:rPr sz="2000" spc="10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trust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 that </a:t>
            </a:r>
            <a:r>
              <a:rPr sz="2000" dirty="0">
                <a:latin typeface="Arial MT"/>
                <a:cs typeface="Arial MT"/>
              </a:rPr>
              <a:t>system. </a:t>
            </a:r>
            <a:r>
              <a:rPr sz="2000" spc="-5" dirty="0">
                <a:latin typeface="Arial MT"/>
                <a:cs typeface="Arial MT"/>
              </a:rPr>
              <a:t>It </a:t>
            </a:r>
            <a:r>
              <a:rPr sz="2000" dirty="0">
                <a:latin typeface="Arial MT"/>
                <a:cs typeface="Arial MT"/>
              </a:rPr>
              <a:t>reflects </a:t>
            </a:r>
            <a:r>
              <a:rPr sz="2000" spc="-5" dirty="0">
                <a:latin typeface="Arial MT"/>
                <a:cs typeface="Arial MT"/>
              </a:rPr>
              <a:t>how </a:t>
            </a:r>
            <a:r>
              <a:rPr sz="2000" dirty="0">
                <a:latin typeface="Arial MT"/>
                <a:cs typeface="Arial MT"/>
              </a:rPr>
              <a:t>much </a:t>
            </a:r>
            <a:r>
              <a:rPr sz="2000" spc="-5" dirty="0">
                <a:latin typeface="Arial MT"/>
                <a:cs typeface="Arial MT"/>
              </a:rPr>
              <a:t>user trusts that the </a:t>
            </a:r>
            <a:r>
              <a:rPr sz="2000" dirty="0">
                <a:latin typeface="Arial MT"/>
                <a:cs typeface="Arial MT"/>
              </a:rPr>
              <a:t>system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will</a:t>
            </a:r>
            <a:r>
              <a:rPr sz="2000" spc="3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operate</a:t>
            </a:r>
            <a:r>
              <a:rPr sz="2000" spc="3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</a:t>
            </a:r>
            <a:r>
              <a:rPr sz="2000" spc="3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users</a:t>
            </a:r>
            <a:r>
              <a:rPr sz="2000" spc="3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expect</a:t>
            </a:r>
            <a:r>
              <a:rPr sz="2000" spc="3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3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3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3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will</a:t>
            </a:r>
            <a:r>
              <a:rPr sz="2000" spc="3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not</a:t>
            </a:r>
            <a:r>
              <a:rPr sz="2000" spc="3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‘fail’</a:t>
            </a:r>
            <a:r>
              <a:rPr sz="2000" spc="3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3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normal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use.</a:t>
            </a:r>
            <a:endParaRPr sz="2000">
              <a:latin typeface="Arial MT"/>
              <a:cs typeface="Arial MT"/>
            </a:endParaRPr>
          </a:p>
          <a:p>
            <a:pPr marL="259715" marR="5080" indent="-247650" algn="just">
              <a:lnSpc>
                <a:spcPct val="100000"/>
              </a:lnSpc>
              <a:buChar char="•"/>
              <a:tabLst>
                <a:tab pos="260350" algn="l"/>
              </a:tabLst>
            </a:pPr>
            <a:r>
              <a:rPr sz="2000" spc="-5" dirty="0">
                <a:latin typeface="Arial MT"/>
                <a:cs typeface="Arial MT"/>
              </a:rPr>
              <a:t>Dependability </a:t>
            </a:r>
            <a:r>
              <a:rPr sz="2000" dirty="0">
                <a:latin typeface="Arial MT"/>
                <a:cs typeface="Arial MT"/>
              </a:rPr>
              <a:t>covers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related systems </a:t>
            </a:r>
            <a:r>
              <a:rPr sz="2000" spc="-5" dirty="0">
                <a:latin typeface="Arial MT"/>
                <a:cs typeface="Arial MT"/>
              </a:rPr>
              <a:t>properties of </a:t>
            </a:r>
            <a:r>
              <a:rPr sz="2000" dirty="0">
                <a:latin typeface="Arial MT"/>
                <a:cs typeface="Arial MT"/>
              </a:rPr>
              <a:t>reliability,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availability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security.</a:t>
            </a:r>
            <a:r>
              <a:rPr sz="2000" spc="-5" dirty="0">
                <a:latin typeface="Arial MT"/>
                <a:cs typeface="Arial MT"/>
              </a:rPr>
              <a:t> These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 all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dependent.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562" y="1665128"/>
            <a:ext cx="4698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Importance</a:t>
            </a:r>
            <a:r>
              <a:rPr b="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b="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dependability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0646" y="2315527"/>
            <a:ext cx="8035290" cy="260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failures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huge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huge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affected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failure.</a:t>
            </a:r>
            <a:endParaRPr sz="2000">
              <a:latin typeface="Calibri"/>
              <a:cs typeface="Calibri"/>
            </a:endParaRPr>
          </a:p>
          <a:p>
            <a:pPr marL="316865" marR="5080" indent="-304800">
              <a:lnSpc>
                <a:spcPts val="2380"/>
              </a:lnSpc>
              <a:spcBef>
                <a:spcPts val="49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Systems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dependable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unreliable,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unsafe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insecure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prone to user rejection.</a:t>
            </a:r>
            <a:endParaRPr sz="2000">
              <a:latin typeface="Calibri"/>
              <a:cs typeface="Calibri"/>
            </a:endParaRPr>
          </a:p>
          <a:p>
            <a:pPr marL="316865" marR="8255" indent="-304800">
              <a:lnSpc>
                <a:spcPts val="2370"/>
              </a:lnSpc>
              <a:spcBef>
                <a:spcPts val="42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failure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may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very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costly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failure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leads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monetory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physical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loss.</a:t>
            </a:r>
            <a:endParaRPr sz="2000">
              <a:latin typeface="Calibri"/>
              <a:cs typeface="Calibri"/>
            </a:endParaRPr>
          </a:p>
          <a:p>
            <a:pPr marL="316865" marR="9525" indent="-304800">
              <a:lnSpc>
                <a:spcPts val="2380"/>
              </a:lnSpc>
              <a:spcBef>
                <a:spcPts val="430"/>
              </a:spcBef>
              <a:buFont typeface="Arial MT"/>
              <a:buChar char="•"/>
              <a:tabLst>
                <a:tab pos="316865" algn="l"/>
                <a:tab pos="317500" algn="l"/>
                <a:tab pos="7573645" algn="l"/>
              </a:tabLst>
            </a:pPr>
            <a:r>
              <a:rPr sz="2000" spc="-5" dirty="0">
                <a:latin typeface="Calibri"/>
                <a:cs typeface="Calibri"/>
              </a:rPr>
              <a:t>Undependabl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los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informatio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causin</a:t>
            </a:r>
            <a:r>
              <a:rPr sz="2000" dirty="0">
                <a:latin typeface="Calibri"/>
                <a:cs typeface="Calibri"/>
              </a:rPr>
              <a:t>g 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	</a:t>
            </a:r>
            <a:r>
              <a:rPr sz="2000" spc="-5" dirty="0">
                <a:latin typeface="Calibri"/>
                <a:cs typeface="Calibri"/>
              </a:rPr>
              <a:t>high  consequent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recovery cost.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562" y="1665128"/>
            <a:ext cx="2880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Causes</a:t>
            </a:r>
            <a:r>
              <a:rPr b="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b="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failure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334" y="2236152"/>
            <a:ext cx="7910195" cy="30575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Hardware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failure</a:t>
            </a:r>
            <a:endParaRPr sz="2000">
              <a:latin typeface="Calibri"/>
              <a:cs typeface="Calibri"/>
            </a:endParaRPr>
          </a:p>
          <a:p>
            <a:pPr marL="716915" marR="5080" lvl="1" indent="-300355">
              <a:lnSpc>
                <a:spcPts val="2380"/>
              </a:lnSpc>
              <a:spcBef>
                <a:spcPts val="495"/>
              </a:spcBef>
              <a:buFont typeface="Arial MT"/>
              <a:buChar char="–"/>
              <a:tabLst>
                <a:tab pos="774700" algn="l"/>
                <a:tab pos="775335" algn="l"/>
              </a:tabLst>
            </a:pPr>
            <a:r>
              <a:rPr dirty="0"/>
              <a:t>	</a:t>
            </a:r>
            <a:r>
              <a:rPr sz="2000" spc="-5" dirty="0">
                <a:latin typeface="Calibri"/>
                <a:cs typeface="Calibri"/>
              </a:rPr>
              <a:t>Hardware fails because of errors in design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manufacturing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due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components wear out.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Software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failure</a:t>
            </a:r>
            <a:endParaRPr sz="2000">
              <a:latin typeface="Calibri"/>
              <a:cs typeface="Calibri"/>
            </a:endParaRPr>
          </a:p>
          <a:p>
            <a:pPr marL="716915" marR="93345" lvl="1" indent="-300355">
              <a:lnSpc>
                <a:spcPts val="2370"/>
              </a:lnSpc>
              <a:spcBef>
                <a:spcPts val="475"/>
              </a:spcBef>
              <a:buFont typeface="Arial MT"/>
              <a:buChar char="–"/>
              <a:tabLst>
                <a:tab pos="774700" algn="l"/>
                <a:tab pos="775335" algn="l"/>
              </a:tabLst>
            </a:pPr>
            <a:r>
              <a:rPr dirty="0"/>
              <a:t>	</a:t>
            </a:r>
            <a:r>
              <a:rPr sz="2000" spc="-5" dirty="0">
                <a:latin typeface="Calibri"/>
                <a:cs typeface="Calibri"/>
              </a:rPr>
              <a:t>Software can fail because of specification, implementation or design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errors.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Operational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failure</a:t>
            </a:r>
            <a:endParaRPr sz="2000">
              <a:latin typeface="Calibri"/>
              <a:cs typeface="Calibri"/>
            </a:endParaRPr>
          </a:p>
          <a:p>
            <a:pPr marL="716915" marR="426084" lvl="1" indent="-300355">
              <a:lnSpc>
                <a:spcPts val="2380"/>
              </a:lnSpc>
              <a:spcBef>
                <a:spcPts val="470"/>
              </a:spcBef>
              <a:buFont typeface="Arial MT"/>
              <a:buChar char="–"/>
              <a:tabLst>
                <a:tab pos="774700" algn="l"/>
                <a:tab pos="775335" algn="l"/>
              </a:tabLst>
            </a:pPr>
            <a:r>
              <a:rPr dirty="0"/>
              <a:t>	</a:t>
            </a:r>
            <a:r>
              <a:rPr sz="2000" spc="-5" dirty="0">
                <a:latin typeface="Calibri"/>
                <a:cs typeface="Calibri"/>
              </a:rPr>
              <a:t>Human operators make mistakes. Now perhaps the largest single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cause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system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failures 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socio-technical systems.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44" y="2430937"/>
              <a:ext cx="9098455" cy="38997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04" y="2492895"/>
              <a:ext cx="8928991" cy="37219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8454" y="2473845"/>
              <a:ext cx="8967470" cy="3760470"/>
            </a:xfrm>
            <a:custGeom>
              <a:avLst/>
              <a:gdLst/>
              <a:ahLst/>
              <a:cxnLst/>
              <a:rect l="l" t="t" r="r" b="b"/>
              <a:pathLst>
                <a:path w="8967470" h="3760470">
                  <a:moveTo>
                    <a:pt x="0" y="0"/>
                  </a:moveTo>
                  <a:lnTo>
                    <a:pt x="8967091" y="0"/>
                  </a:lnTo>
                  <a:lnTo>
                    <a:pt x="8967091" y="3760077"/>
                  </a:lnTo>
                  <a:lnTo>
                    <a:pt x="0" y="3760077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538C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00200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8562" y="1665128"/>
            <a:ext cx="6352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b="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principal</a:t>
            </a:r>
            <a:r>
              <a:rPr b="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dependability</a:t>
            </a:r>
            <a:r>
              <a:rPr b="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properties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7001" y="1665128"/>
            <a:ext cx="37896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Reliability</a:t>
            </a:r>
            <a:r>
              <a:rPr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8638" y="2286952"/>
            <a:ext cx="8567420" cy="235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In general, software customers expect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software to be dependable. However,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non-critical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accept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failures.</a:t>
            </a:r>
            <a:endParaRPr sz="2000">
              <a:latin typeface="Calibri"/>
              <a:cs typeface="Calibri"/>
            </a:endParaRPr>
          </a:p>
          <a:p>
            <a:pPr marL="316865" marR="109220" indent="-304800">
              <a:lnSpc>
                <a:spcPts val="2380"/>
              </a:lnSpc>
              <a:spcBef>
                <a:spcPts val="49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Some </a:t>
            </a:r>
            <a:r>
              <a:rPr sz="2000" dirty="0">
                <a:latin typeface="Calibri"/>
                <a:cs typeface="Calibri"/>
              </a:rPr>
              <a:t>applications </a:t>
            </a:r>
            <a:r>
              <a:rPr sz="2000" spc="-5" dirty="0">
                <a:latin typeface="Calibri"/>
                <a:cs typeface="Calibri"/>
              </a:rPr>
              <a:t>(critical systems) have very high reliability requirements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software engineering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 may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achieve</a:t>
            </a:r>
            <a:r>
              <a:rPr sz="2000" spc="-5" dirty="0">
                <a:latin typeface="Calibri"/>
                <a:cs typeface="Calibri"/>
              </a:rPr>
              <a:t> this.</a:t>
            </a:r>
            <a:endParaRPr sz="2000">
              <a:latin typeface="Calibri"/>
              <a:cs typeface="Calibri"/>
            </a:endParaRPr>
          </a:p>
          <a:p>
            <a:pPr marL="716915" lvl="1" indent="-300355">
              <a:lnSpc>
                <a:spcPct val="100000"/>
              </a:lnSpc>
              <a:spcBef>
                <a:spcPts val="320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Medical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16915" lvl="1" indent="-300355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Telecommunications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power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16915" lvl="1" indent="-300355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Aerospace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334" y="1615440"/>
            <a:ext cx="8038465" cy="453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Reliability can be defined formally only with respect to specification 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i.e.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failure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operations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specification.</a:t>
            </a:r>
            <a:endParaRPr sz="2000">
              <a:latin typeface="Calibri"/>
              <a:cs typeface="Calibri"/>
            </a:endParaRPr>
          </a:p>
          <a:p>
            <a:pPr marL="316865" marR="6985" indent="-304800" algn="just">
              <a:lnSpc>
                <a:spcPct val="99500"/>
              </a:lnSpc>
              <a:spcBef>
                <a:spcPts val="409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But, large number of specifications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incomplete or incorrect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so,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 that </a:t>
            </a:r>
            <a:r>
              <a:rPr sz="2000" dirty="0">
                <a:latin typeface="Calibri"/>
                <a:cs typeface="Calibri"/>
              </a:rPr>
              <a:t>adheres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its specification may still ‘fail’ from the users point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view.</a:t>
            </a:r>
            <a:endParaRPr sz="2000">
              <a:latin typeface="Calibri"/>
              <a:cs typeface="Calibri"/>
            </a:endParaRPr>
          </a:p>
          <a:p>
            <a:pPr marL="316865" marR="5715" indent="-304800" algn="just">
              <a:lnSpc>
                <a:spcPts val="2380"/>
              </a:lnSpc>
              <a:spcBef>
                <a:spcPts val="495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Additionally,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don’t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specifications,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hence</a:t>
            </a:r>
            <a:r>
              <a:rPr sz="2000" dirty="0">
                <a:latin typeface="Calibri"/>
                <a:cs typeface="Calibri"/>
              </a:rPr>
              <a:t> 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unaware</a:t>
            </a:r>
            <a:r>
              <a:rPr sz="2000" dirty="0">
                <a:latin typeface="Calibri"/>
                <a:cs typeface="Calibri"/>
              </a:rPr>
              <a:t> about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 behaviour.</a:t>
            </a:r>
            <a:endParaRPr sz="2000">
              <a:latin typeface="Calibri"/>
              <a:cs typeface="Calibri"/>
            </a:endParaRPr>
          </a:p>
          <a:p>
            <a:pPr marL="316865" indent="-304800" algn="just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Therefore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perceived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important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practice.</a:t>
            </a:r>
            <a:endParaRPr sz="2000">
              <a:latin typeface="Calibri"/>
              <a:cs typeface="Calibri"/>
            </a:endParaRPr>
          </a:p>
          <a:p>
            <a:pPr marL="316865" marR="5715" indent="-304800" algn="just">
              <a:lnSpc>
                <a:spcPct val="99500"/>
              </a:lnSpc>
              <a:spcBef>
                <a:spcPts val="390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definition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dirty="0">
                <a:latin typeface="Calibri"/>
                <a:cs typeface="Calibri"/>
              </a:rPr>
              <a:t> always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reflect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user’s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perception 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system’s reliability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assumptions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made </a:t>
            </a:r>
            <a:r>
              <a:rPr sz="2000" dirty="0">
                <a:latin typeface="Calibri"/>
                <a:cs typeface="Calibri"/>
              </a:rPr>
              <a:t>about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environment where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system 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used may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incorrect</a:t>
            </a:r>
            <a:endParaRPr sz="2000">
              <a:latin typeface="Calibri"/>
              <a:cs typeface="Calibri"/>
            </a:endParaRPr>
          </a:p>
          <a:p>
            <a:pPr marL="316865" marR="8890" indent="-304800" algn="just">
              <a:lnSpc>
                <a:spcPts val="2380"/>
              </a:lnSpc>
              <a:spcBef>
                <a:spcPts val="495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Usage 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system in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office environment is likely to be quite different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usage of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 system 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university environment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3071813"/>
            <a:ext cx="5430838" cy="28035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1634" y="2148840"/>
            <a:ext cx="843597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715" indent="-30480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To make the software system building faster </a:t>
            </a:r>
            <a:r>
              <a:rPr sz="2000" dirty="0">
                <a:latin typeface="Calibri"/>
                <a:cs typeface="Calibri"/>
              </a:rPr>
              <a:t>, a </a:t>
            </a:r>
            <a:r>
              <a:rPr sz="2000" spc="-5" dirty="0">
                <a:latin typeface="Calibri"/>
                <a:cs typeface="Calibri"/>
              </a:rPr>
              <a:t>new concept of designing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software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introduced,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known</a:t>
            </a:r>
            <a:r>
              <a:rPr sz="2000" dirty="0">
                <a:latin typeface="Calibri"/>
                <a:cs typeface="Calibri"/>
              </a:rPr>
              <a:t> as </a:t>
            </a:r>
            <a:r>
              <a:rPr sz="2000" spc="-5" dirty="0">
                <a:latin typeface="Calibri"/>
                <a:cs typeface="Calibri"/>
              </a:rPr>
              <a:t>Computer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Aided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Software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Engineering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(CASE)..</a:t>
            </a:r>
            <a:endParaRPr sz="2000">
              <a:latin typeface="Calibri"/>
              <a:cs typeface="Calibri"/>
            </a:endParaRPr>
          </a:p>
          <a:p>
            <a:pPr marL="316865" marR="6985" indent="-304800" algn="just">
              <a:lnSpc>
                <a:spcPct val="150000"/>
              </a:lnSpc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It deals with development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maintenance of software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projects by using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various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software tools.</a:t>
            </a:r>
            <a:endParaRPr sz="2000">
              <a:latin typeface="Calibri"/>
              <a:cs typeface="Calibri"/>
            </a:endParaRPr>
          </a:p>
          <a:p>
            <a:pPr marL="316865" marR="5080" indent="-304800" algn="just">
              <a:lnSpc>
                <a:spcPct val="150000"/>
              </a:lnSpc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CASE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includes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software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intended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Automated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 for software process </a:t>
            </a:r>
            <a:r>
              <a:rPr sz="2000" dirty="0">
                <a:latin typeface="Calibri"/>
                <a:cs typeface="Calibri"/>
              </a:rPr>
              <a:t>activities. </a:t>
            </a:r>
            <a:r>
              <a:rPr sz="2000" spc="-5" dirty="0">
                <a:latin typeface="Calibri"/>
                <a:cs typeface="Calibri"/>
              </a:rPr>
              <a:t>Automated Support is something that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 some software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another</a:t>
            </a:r>
            <a:r>
              <a:rPr sz="2000" spc="-5" dirty="0">
                <a:latin typeface="Calibri"/>
                <a:cs typeface="Calibri"/>
              </a:rPr>
              <a:t> software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3063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8112" y="1697673"/>
            <a:ext cx="1753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</a:p>
        </p:txBody>
      </p:sp>
      <p:sp>
        <p:nvSpPr>
          <p:cNvPr id="6" name="object 6"/>
          <p:cNvSpPr/>
          <p:nvPr/>
        </p:nvSpPr>
        <p:spPr>
          <a:xfrm>
            <a:off x="6643688" y="6073775"/>
            <a:ext cx="2500630" cy="214629"/>
          </a:xfrm>
          <a:custGeom>
            <a:avLst/>
            <a:gdLst/>
            <a:ahLst/>
            <a:cxnLst/>
            <a:rect l="l" t="t" r="r" b="b"/>
            <a:pathLst>
              <a:path w="2500629" h="214629">
                <a:moveTo>
                  <a:pt x="2500311" y="214312"/>
                </a:moveTo>
                <a:lnTo>
                  <a:pt x="0" y="214312"/>
                </a:lnTo>
                <a:lnTo>
                  <a:pt x="0" y="0"/>
                </a:lnTo>
                <a:lnTo>
                  <a:pt x="2500311" y="0"/>
                </a:lnTo>
                <a:lnTo>
                  <a:pt x="2500311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16713" y="6095111"/>
            <a:ext cx="9423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libri"/>
                <a:cs typeface="Calibri"/>
              </a:rPr>
              <a:t>Image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source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64313" y="6032500"/>
            <a:ext cx="2364105" cy="609600"/>
            <a:chOff x="6564313" y="6032500"/>
            <a:chExt cx="2364105" cy="609600"/>
          </a:xfrm>
        </p:grpSpPr>
        <p:sp>
          <p:nvSpPr>
            <p:cNvPr id="9" name="object 9"/>
            <p:cNvSpPr/>
            <p:nvPr/>
          </p:nvSpPr>
          <p:spPr>
            <a:xfrm>
              <a:off x="6564313" y="6072187"/>
              <a:ext cx="46355" cy="214629"/>
            </a:xfrm>
            <a:custGeom>
              <a:avLst/>
              <a:gdLst/>
              <a:ahLst/>
              <a:cxnLst/>
              <a:rect l="l" t="t" r="r" b="b"/>
              <a:pathLst>
                <a:path w="46354" h="214629">
                  <a:moveTo>
                    <a:pt x="46036" y="214311"/>
                  </a:moveTo>
                  <a:lnTo>
                    <a:pt x="0" y="214311"/>
                  </a:lnTo>
                  <a:lnTo>
                    <a:pt x="0" y="0"/>
                  </a:lnTo>
                  <a:lnTo>
                    <a:pt x="46036" y="0"/>
                  </a:lnTo>
                  <a:lnTo>
                    <a:pt x="46036" y="21431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646" y="1564640"/>
            <a:ext cx="7795259" cy="13906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consequences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failures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affects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perception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Unreliable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windscreen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wipers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irrelevant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dry climate</a:t>
            </a:r>
            <a:endParaRPr sz="2000">
              <a:latin typeface="Calibri"/>
              <a:cs typeface="Calibri"/>
            </a:endParaRPr>
          </a:p>
          <a:p>
            <a:pPr marL="316865" marR="5080" indent="-304800">
              <a:lnSpc>
                <a:spcPts val="2380"/>
              </a:lnSpc>
              <a:spcBef>
                <a:spcPts val="47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Failures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serious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consequences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(like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engine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failure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greater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weight 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than failures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inconvenient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3161" y="2342530"/>
          <a:ext cx="8640444" cy="4229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/>
                <a:gridCol w="7128509"/>
              </a:tblGrid>
              <a:tr h="3962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1329699">
                <a:tc>
                  <a:txBody>
                    <a:bodyPr/>
                    <a:lstStyle/>
                    <a:p>
                      <a:pPr marL="85725" marR="220345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Human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error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mistake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6192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Human behaviour that results in the introduction of faults into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system. For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example, in the wilderness weather system,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programmer might decide that the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way to compute the time for the next transmission is to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add 1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hour to the current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time. This works except when the transmission time is between 23.00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midnight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(midnight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is 00.00 in the 24-hour clock).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</a:tr>
              <a:tr h="834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fault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7314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characteristic of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software system that can lead to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system error. The fault is the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inclusion of the code to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add 1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hour to the time of the last transmission, without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check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if the time is greater than or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equal to 23.00.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</a:tr>
              <a:tr h="834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error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7970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 erroneous system state that can lead to system behavior that is unexpected by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system users. The value of transmission time is set incorrectly (to 24.XX rather than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00.XX)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when the faulty code is executed.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</a:tr>
              <a:tr h="834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failure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557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 event that occurs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some point in time when the system does not deliver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service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expected by its users. No weather data is transmitted because the time is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invalid.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562" y="1665128"/>
            <a:ext cx="39300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Fault,</a:t>
            </a:r>
            <a:r>
              <a:rPr b="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FFFFFF"/>
                </a:solidFill>
                <a:latin typeface="Arial MT"/>
                <a:cs typeface="Arial MT"/>
              </a:rPr>
              <a:t>Errors</a:t>
            </a:r>
            <a:r>
              <a:rPr b="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b="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Failures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562" y="1665128"/>
            <a:ext cx="39198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Reliability</a:t>
            </a:r>
            <a:r>
              <a:rPr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achievement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334" y="2273458"/>
            <a:ext cx="8014970" cy="33623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Fault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avoidance</a:t>
            </a:r>
            <a:endParaRPr sz="2000">
              <a:latin typeface="Calibri"/>
              <a:cs typeface="Calibri"/>
            </a:endParaRPr>
          </a:p>
          <a:p>
            <a:pPr marL="716915" marR="27305" lvl="1" indent="-300355">
              <a:lnSpc>
                <a:spcPts val="2380"/>
              </a:lnSpc>
              <a:spcBef>
                <a:spcPts val="495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Development technique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used that will either nullify the probability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mistakes 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catch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them before they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lead to system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faults.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Fault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detection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removal</a:t>
            </a:r>
            <a:endParaRPr sz="2000">
              <a:latin typeface="Calibri"/>
              <a:cs typeface="Calibri"/>
            </a:endParaRPr>
          </a:p>
          <a:p>
            <a:pPr marL="716915" marR="5080" lvl="1" indent="-300355">
              <a:lnSpc>
                <a:spcPct val="99500"/>
              </a:lnSpc>
              <a:spcBef>
                <a:spcPts val="385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Verification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validation techniques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used that will improve 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chances of detecting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correcting errors before the system goes into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service.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Fault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tolerance</a:t>
            </a:r>
            <a:endParaRPr sz="2000">
              <a:latin typeface="Calibri"/>
              <a:cs typeface="Calibri"/>
            </a:endParaRPr>
          </a:p>
          <a:p>
            <a:pPr marL="716915" marR="276225" lvl="1" indent="-300355">
              <a:lnSpc>
                <a:spcPts val="2380"/>
              </a:lnSpc>
              <a:spcBef>
                <a:spcPts val="470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Run-time techniques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so that system faults do not lead to system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errors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and/or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 system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errors don’t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cause system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failure.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2147" y="1665128"/>
            <a:ext cx="3235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FFFFFF"/>
                </a:solidFill>
                <a:latin typeface="Arial MT"/>
                <a:cs typeface="Arial MT"/>
              </a:rPr>
              <a:t>Safety</a:t>
            </a:r>
            <a:r>
              <a:rPr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334" y="2301238"/>
            <a:ext cx="780986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Safety 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characterstic 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system that reflects the system’s </a:t>
            </a:r>
            <a:r>
              <a:rPr sz="2000" dirty="0">
                <a:latin typeface="Calibri"/>
                <a:cs typeface="Calibri"/>
              </a:rPr>
              <a:t>ability </a:t>
            </a:r>
            <a:r>
              <a:rPr sz="2000" spc="-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operate,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abnormally,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without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danger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causing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human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injury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death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without damage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system’s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environment.</a:t>
            </a:r>
            <a:endParaRPr sz="2000">
              <a:latin typeface="Calibri"/>
              <a:cs typeface="Calibri"/>
            </a:endParaRPr>
          </a:p>
          <a:p>
            <a:pPr marL="316865" marR="10160" indent="-304800" algn="just">
              <a:lnSpc>
                <a:spcPts val="2380"/>
              </a:lnSpc>
              <a:spcBef>
                <a:spcPts val="495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It is important to consider software safety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most devices whose failure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critical now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incorporate software-based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control systems.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562" y="1665128"/>
            <a:ext cx="5756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FFFFFF"/>
                </a:solidFill>
                <a:latin typeface="Arial MT"/>
                <a:cs typeface="Arial MT"/>
              </a:rPr>
              <a:t>Software</a:t>
            </a:r>
            <a:r>
              <a:rPr b="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b="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FF"/>
                </a:solidFill>
                <a:latin typeface="Arial MT"/>
                <a:cs typeface="Arial MT"/>
              </a:rPr>
              <a:t>safety-critical</a:t>
            </a:r>
            <a:r>
              <a:rPr b="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FF"/>
                </a:solidFill>
                <a:latin typeface="Arial MT"/>
                <a:cs typeface="Arial MT"/>
              </a:rPr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334" y="2324258"/>
            <a:ext cx="8034655" cy="282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317500" algn="l"/>
                <a:tab pos="5247640" algn="l"/>
              </a:tabLst>
            </a:pP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may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software-controlled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	the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decisions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taken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software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subsequent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actions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safety-critical.</a:t>
            </a:r>
            <a:endParaRPr sz="2000">
              <a:latin typeface="Calibri"/>
              <a:cs typeface="Calibri"/>
            </a:endParaRPr>
          </a:p>
          <a:p>
            <a:pPr marL="316865" marR="5715" indent="-304800">
              <a:lnSpc>
                <a:spcPts val="2380"/>
              </a:lnSpc>
              <a:spcBef>
                <a:spcPts val="49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Therefore,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software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behaviour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directly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related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overall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safety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system.</a:t>
            </a:r>
            <a:endParaRPr sz="2000">
              <a:latin typeface="Calibri"/>
              <a:cs typeface="Calibri"/>
            </a:endParaRPr>
          </a:p>
          <a:p>
            <a:pPr marL="316865" marR="8255" indent="-304800">
              <a:lnSpc>
                <a:spcPts val="2380"/>
              </a:lnSpc>
              <a:spcBef>
                <a:spcPts val="415"/>
              </a:spcBef>
              <a:buFont typeface="Arial MT"/>
              <a:buChar char="•"/>
              <a:tabLst>
                <a:tab pos="442595" algn="l"/>
                <a:tab pos="443230" algn="l"/>
                <a:tab pos="1565910" algn="l"/>
                <a:tab pos="1917064" algn="l"/>
                <a:tab pos="3260725" algn="l"/>
                <a:tab pos="3946525" algn="l"/>
                <a:tab pos="4439920" algn="l"/>
                <a:tab pos="5531485" algn="l"/>
                <a:tab pos="6113780" algn="l"/>
                <a:tab pos="7451090" algn="l"/>
              </a:tabLst>
            </a:pPr>
            <a:r>
              <a:rPr dirty="0"/>
              <a:t>	</a:t>
            </a:r>
            <a:r>
              <a:rPr sz="2000" spc="-5" dirty="0">
                <a:latin typeface="Calibri"/>
                <a:cs typeface="Calibri"/>
              </a:rPr>
              <a:t>Softwar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	</a:t>
            </a:r>
            <a:r>
              <a:rPr sz="2000" spc="-5" dirty="0">
                <a:latin typeface="Calibri"/>
                <a:cs typeface="Calibri"/>
              </a:rPr>
              <a:t>extensivel</a:t>
            </a:r>
            <a:r>
              <a:rPr sz="2000" dirty="0">
                <a:latin typeface="Calibri"/>
                <a:cs typeface="Calibri"/>
              </a:rPr>
              <a:t>y	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d	</a:t>
            </a:r>
            <a:r>
              <a:rPr sz="2000" spc="-5" dirty="0">
                <a:latin typeface="Calibri"/>
                <a:cs typeface="Calibri"/>
              </a:rPr>
              <a:t>fo</a:t>
            </a:r>
            <a:r>
              <a:rPr sz="2000" dirty="0">
                <a:latin typeface="Calibri"/>
                <a:cs typeface="Calibri"/>
              </a:rPr>
              <a:t>r	</a:t>
            </a:r>
            <a:r>
              <a:rPr sz="2000" spc="-5" dirty="0">
                <a:latin typeface="Calibri"/>
                <a:cs typeface="Calibri"/>
              </a:rPr>
              <a:t>checkin</a:t>
            </a:r>
            <a:r>
              <a:rPr sz="2000" dirty="0">
                <a:latin typeface="Calibri"/>
                <a:cs typeface="Calibri"/>
              </a:rPr>
              <a:t>g	and	</a:t>
            </a:r>
            <a:r>
              <a:rPr sz="2000" spc="-5" dirty="0">
                <a:latin typeface="Calibri"/>
                <a:cs typeface="Calibri"/>
              </a:rPr>
              <a:t>monitorin</a:t>
            </a:r>
            <a:r>
              <a:rPr sz="2000" dirty="0">
                <a:latin typeface="Calibri"/>
                <a:cs typeface="Calibri"/>
              </a:rPr>
              <a:t>g	</a:t>
            </a:r>
            <a:r>
              <a:rPr sz="2000" spc="-5" dirty="0">
                <a:latin typeface="Calibri"/>
                <a:cs typeface="Calibri"/>
              </a:rPr>
              <a:t>other  safety-critical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components in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system.</a:t>
            </a:r>
            <a:endParaRPr sz="2000">
              <a:latin typeface="Calibri"/>
              <a:cs typeface="Calibri"/>
            </a:endParaRPr>
          </a:p>
          <a:p>
            <a:pPr marL="716915" marR="5080" indent="-299085" algn="just">
              <a:lnSpc>
                <a:spcPct val="101000"/>
              </a:lnSpc>
              <a:spcBef>
                <a:spcPts val="265"/>
              </a:spcBef>
            </a:pPr>
            <a:r>
              <a:rPr sz="1800" dirty="0">
                <a:latin typeface="Arial MT"/>
                <a:cs typeface="Arial MT"/>
              </a:rPr>
              <a:t>–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Calibri"/>
                <a:cs typeface="Calibri"/>
              </a:rPr>
              <a:t>Eg.,all </a:t>
            </a:r>
            <a:r>
              <a:rPr sz="1800" dirty="0">
                <a:latin typeface="Calibri"/>
                <a:cs typeface="Calibri"/>
              </a:rPr>
              <a:t>aircraft </a:t>
            </a:r>
            <a:r>
              <a:rPr sz="1800" spc="-5" dirty="0">
                <a:latin typeface="Calibri"/>
                <a:cs typeface="Calibri"/>
              </a:rPr>
              <a:t>engine components </a:t>
            </a:r>
            <a:r>
              <a:rPr sz="180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monitored by software looking for early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indications of component failure. This software is safety-critical because, if it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fails,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 components may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fail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cause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accident.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1665128"/>
            <a:ext cx="3429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FFFFFF"/>
                </a:solidFill>
                <a:latin typeface="Arial MT"/>
                <a:cs typeface="Arial MT"/>
              </a:rPr>
              <a:t>Safety</a:t>
            </a:r>
            <a:r>
              <a:rPr b="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b="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FF"/>
                </a:solidFill>
                <a:latin typeface="Arial MT"/>
                <a:cs typeface="Arial MT"/>
              </a:rPr>
              <a:t>reliability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334" y="2207577"/>
            <a:ext cx="7799070" cy="30607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Safety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distinct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yet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related</a:t>
            </a:r>
            <a:endParaRPr sz="2000">
              <a:latin typeface="Calibri"/>
              <a:cs typeface="Calibri"/>
            </a:endParaRPr>
          </a:p>
          <a:p>
            <a:pPr marL="716915" marR="5080" lvl="1" indent="-300355">
              <a:lnSpc>
                <a:spcPts val="2380"/>
              </a:lnSpc>
              <a:spcBef>
                <a:spcPts val="495"/>
              </a:spcBef>
              <a:buFont typeface="Arial MT"/>
              <a:buChar char="–"/>
              <a:tabLst>
                <a:tab pos="774700" algn="l"/>
                <a:tab pos="775335" algn="l"/>
              </a:tabLst>
            </a:pPr>
            <a:r>
              <a:rPr dirty="0"/>
              <a:t>	</a:t>
            </a:r>
            <a:r>
              <a:rPr sz="2000" spc="-5" dirty="0">
                <a:latin typeface="Calibri"/>
                <a:cs typeface="Calibri"/>
              </a:rPr>
              <a:t>In general, reliability </a:t>
            </a:r>
            <a:r>
              <a:rPr sz="2000" dirty="0">
                <a:latin typeface="Calibri"/>
                <a:cs typeface="Calibri"/>
              </a:rPr>
              <a:t>and availability are </a:t>
            </a:r>
            <a:r>
              <a:rPr sz="2000" spc="-5" dirty="0">
                <a:latin typeface="Calibri"/>
                <a:cs typeface="Calibri"/>
              </a:rPr>
              <a:t>necessary but not sufficient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ensure system safety.</a:t>
            </a:r>
            <a:endParaRPr sz="2000">
              <a:latin typeface="Calibri"/>
              <a:cs typeface="Calibri"/>
            </a:endParaRPr>
          </a:p>
          <a:p>
            <a:pPr marL="316865" marR="309880" indent="-304800">
              <a:lnSpc>
                <a:spcPts val="2370"/>
              </a:lnSpc>
              <a:spcBef>
                <a:spcPts val="42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Reliability is concerned with conformance to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given specification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service</a:t>
            </a:r>
            <a:endParaRPr sz="2000">
              <a:latin typeface="Calibri"/>
              <a:cs typeface="Calibri"/>
            </a:endParaRPr>
          </a:p>
          <a:p>
            <a:pPr marL="316865" marR="931544" indent="-304800">
              <a:lnSpc>
                <a:spcPts val="2380"/>
              </a:lnSpc>
              <a:spcBef>
                <a:spcPts val="43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Safety is concerned with ensuring system cannot cause damage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irrespective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whether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 conforms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specification.</a:t>
            </a:r>
            <a:endParaRPr sz="2000">
              <a:latin typeface="Calibri"/>
              <a:cs typeface="Calibri"/>
            </a:endParaRPr>
          </a:p>
          <a:p>
            <a:pPr marL="774700" lvl="1" indent="-358140">
              <a:lnSpc>
                <a:spcPct val="100000"/>
              </a:lnSpc>
              <a:spcBef>
                <a:spcPts val="320"/>
              </a:spcBef>
              <a:buFont typeface="Arial MT"/>
              <a:buChar char="–"/>
              <a:tabLst>
                <a:tab pos="774700" algn="l"/>
                <a:tab pos="775335" algn="l"/>
              </a:tabLst>
            </a:pP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essential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safety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enough</a:t>
            </a:r>
            <a:endParaRPr sz="2000">
              <a:latin typeface="Calibri"/>
              <a:cs typeface="Calibri"/>
            </a:endParaRPr>
          </a:p>
          <a:p>
            <a:pPr marL="774700" lvl="1" indent="-35814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74700" algn="l"/>
                <a:tab pos="775335" algn="l"/>
              </a:tabLst>
            </a:pPr>
            <a:r>
              <a:rPr sz="2000" spc="-5" dirty="0">
                <a:latin typeface="Calibri"/>
                <a:cs typeface="Calibri"/>
              </a:rPr>
              <a:t>Reliable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unsafe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1665128"/>
            <a:ext cx="4068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Unsafe</a:t>
            </a:r>
            <a:r>
              <a:rPr b="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FF"/>
                </a:solidFill>
                <a:latin typeface="Arial MT"/>
                <a:cs typeface="Arial MT"/>
              </a:rPr>
              <a:t>reliable</a:t>
            </a:r>
            <a:r>
              <a:rPr b="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FF"/>
                </a:solidFill>
                <a:latin typeface="Arial MT"/>
                <a:cs typeface="Arial MT"/>
              </a:rPr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334" y="2258377"/>
            <a:ext cx="7899400" cy="336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262255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There might be hidden faults 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system that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not detected for long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rarely cause trouble.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Specification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errors</a:t>
            </a:r>
            <a:endParaRPr sz="2000">
              <a:latin typeface="Calibri"/>
              <a:cs typeface="Calibri"/>
            </a:endParaRPr>
          </a:p>
          <a:p>
            <a:pPr marL="716915" marR="536575" lvl="1" indent="-300355">
              <a:lnSpc>
                <a:spcPts val="2370"/>
              </a:lnSpc>
              <a:spcBef>
                <a:spcPts val="480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If specification 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system is wrong, system might still behave 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manner but lead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an.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Hardware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failures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generating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spurious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inputs</a:t>
            </a:r>
            <a:endParaRPr sz="2000">
              <a:latin typeface="Calibri"/>
              <a:cs typeface="Calibri"/>
            </a:endParaRPr>
          </a:p>
          <a:p>
            <a:pPr marL="774700" lvl="1" indent="-35814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74700" algn="l"/>
                <a:tab pos="775335" algn="l"/>
              </a:tabLst>
            </a:pPr>
            <a:r>
              <a:rPr sz="2000" spc="-5" dirty="0">
                <a:latin typeface="Calibri"/>
                <a:cs typeface="Calibri"/>
              </a:rPr>
              <a:t>Hard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anticipate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specification.</a:t>
            </a:r>
            <a:endParaRPr sz="2000">
              <a:latin typeface="Calibri"/>
              <a:cs typeface="Calibri"/>
            </a:endParaRPr>
          </a:p>
          <a:p>
            <a:pPr marL="316865" marR="5080" indent="-304800">
              <a:lnSpc>
                <a:spcPts val="2380"/>
              </a:lnSpc>
              <a:spcBef>
                <a:spcPts val="470"/>
              </a:spcBef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dirty="0"/>
              <a:t>	</a:t>
            </a:r>
            <a:r>
              <a:rPr sz="2000" spc="-5" dirty="0">
                <a:latin typeface="Calibri"/>
                <a:cs typeface="Calibri"/>
              </a:rPr>
              <a:t>Context-sensitive commands i.e. issuing the right command </a:t>
            </a:r>
            <a:r>
              <a:rPr sz="2000" dirty="0">
                <a:latin typeface="Calibri"/>
                <a:cs typeface="Calibri"/>
              </a:rPr>
              <a:t>at </a:t>
            </a:r>
            <a:r>
              <a:rPr sz="2000" spc="-5" dirty="0">
                <a:latin typeface="Calibri"/>
                <a:cs typeface="Calibri"/>
              </a:rPr>
              <a:t>the wrong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716915" lvl="1" indent="-300355">
              <a:lnSpc>
                <a:spcPct val="100000"/>
              </a:lnSpc>
              <a:spcBef>
                <a:spcPts val="320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Often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operator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error.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1665128"/>
            <a:ext cx="2667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FFFFFF"/>
                </a:solidFill>
                <a:latin typeface="Arial MT"/>
                <a:cs typeface="Arial MT"/>
              </a:rPr>
              <a:t>Safety</a:t>
            </a:r>
            <a:r>
              <a:rPr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FF"/>
                </a:solidFill>
                <a:latin typeface="Arial MT"/>
                <a:cs typeface="Arial MT"/>
              </a:rPr>
              <a:t>criticality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334" y="2207577"/>
            <a:ext cx="7960359" cy="36671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Primary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safety-critical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16915" marR="136525" lvl="1" indent="-300355">
              <a:lnSpc>
                <a:spcPct val="99500"/>
              </a:lnSpc>
              <a:spcBef>
                <a:spcPts val="409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The failure of Embedded software can cause the related hardware 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directly </a:t>
            </a:r>
            <a:r>
              <a:rPr sz="2000" dirty="0">
                <a:latin typeface="Calibri"/>
                <a:cs typeface="Calibri"/>
              </a:rPr>
              <a:t>affect </a:t>
            </a:r>
            <a:r>
              <a:rPr sz="2000" spc="-5" dirty="0">
                <a:latin typeface="Calibri"/>
                <a:cs typeface="Calibri"/>
              </a:rPr>
              <a:t>people. Example is the insulin pump control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374650" indent="-3625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2000" spc="-5" dirty="0">
                <a:latin typeface="Calibri"/>
                <a:cs typeface="Calibri"/>
              </a:rPr>
              <a:t>Secondary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safety-critical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16915" marR="689610" lvl="1" indent="-300355">
              <a:lnSpc>
                <a:spcPts val="2380"/>
              </a:lnSpc>
              <a:spcBef>
                <a:spcPts val="470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Systems whose failure results in faults in other (socio-technical)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 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 safety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consequences.</a:t>
            </a:r>
            <a:endParaRPr sz="2000">
              <a:latin typeface="Calibri"/>
              <a:cs typeface="Calibri"/>
            </a:endParaRPr>
          </a:p>
          <a:p>
            <a:pPr marL="1116965" marR="5080" lvl="2" indent="-190500">
              <a:lnSpc>
                <a:spcPts val="2380"/>
              </a:lnSpc>
              <a:spcBef>
                <a:spcPts val="415"/>
              </a:spcBef>
              <a:buFont typeface="Arial MT"/>
              <a:buChar char="•"/>
              <a:tabLst>
                <a:tab pos="1117600" algn="l"/>
              </a:tabLst>
            </a:pPr>
            <a:r>
              <a:rPr sz="2000" spc="-5" dirty="0">
                <a:latin typeface="Calibri"/>
                <a:cs typeface="Calibri"/>
              </a:rPr>
              <a:t>For example,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hospital system is safety-critical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failure may lead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inappropriate treatment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being prescribed.</a:t>
            </a:r>
            <a:endParaRPr sz="2000">
              <a:latin typeface="Calibri"/>
              <a:cs typeface="Calibri"/>
            </a:endParaRPr>
          </a:p>
          <a:p>
            <a:pPr marL="1116965" marR="304165" lvl="2" indent="-190500">
              <a:lnSpc>
                <a:spcPts val="2380"/>
              </a:lnSpc>
              <a:spcBef>
                <a:spcPts val="415"/>
              </a:spcBef>
              <a:buFont typeface="Arial MT"/>
              <a:buChar char="•"/>
              <a:tabLst>
                <a:tab pos="1117600" algn="l"/>
              </a:tabLst>
            </a:pPr>
            <a:r>
              <a:rPr sz="2000" spc="-5" dirty="0">
                <a:latin typeface="Calibri"/>
                <a:cs typeface="Calibri"/>
              </a:rPr>
              <a:t>Infrastructure control systems </a:t>
            </a:r>
            <a:r>
              <a:rPr sz="2000" dirty="0">
                <a:latin typeface="Calibri"/>
                <a:cs typeface="Calibri"/>
              </a:rPr>
              <a:t>are also </a:t>
            </a:r>
            <a:r>
              <a:rPr sz="2000" spc="-5" dirty="0">
                <a:latin typeface="Calibri"/>
                <a:cs typeface="Calibri"/>
              </a:rPr>
              <a:t>secondary safety-critical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1665128"/>
            <a:ext cx="1443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Hazards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334" y="2296476"/>
            <a:ext cx="7520940" cy="21463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Events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circumstances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cause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accident</a:t>
            </a:r>
            <a:endParaRPr sz="2000">
              <a:latin typeface="Calibri"/>
              <a:cs typeface="Calibri"/>
            </a:endParaRPr>
          </a:p>
          <a:p>
            <a:pPr marL="716915" lvl="1" indent="-300355">
              <a:lnSpc>
                <a:spcPct val="100000"/>
              </a:lnSpc>
              <a:spcBef>
                <a:spcPts val="400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Faulty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valve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reactor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control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16915" lvl="1" indent="-300355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Wrong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software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navigation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16915" lvl="1" indent="-300355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Failure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allergy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prescribing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Hazards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inevitably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accidents</a:t>
            </a:r>
            <a:endParaRPr sz="2000">
              <a:latin typeface="Calibri"/>
              <a:cs typeface="Calibri"/>
            </a:endParaRPr>
          </a:p>
          <a:p>
            <a:pPr marL="716915" lvl="1" indent="-300355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dirty="0">
                <a:latin typeface="Calibri"/>
                <a:cs typeface="Calibri"/>
              </a:rPr>
              <a:t>accident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prevention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actions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taken</a:t>
            </a:r>
            <a:r>
              <a:rPr sz="160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1665128"/>
            <a:ext cx="3172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FFFFFF"/>
                </a:solidFill>
                <a:latin typeface="Arial MT"/>
                <a:cs typeface="Arial MT"/>
              </a:rPr>
              <a:t>Safety</a:t>
            </a:r>
            <a:r>
              <a:rPr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terminology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43136"/>
            <a:ext cx="9143999" cy="46148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3"/>
              <a:ext cx="5430838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643063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525" y="1697673"/>
            <a:ext cx="27451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Tools?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0372" y="2455228"/>
            <a:ext cx="844804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8255" indent="-3048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CASE makes use of computer-assisted method to organize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control 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development of software, </a:t>
            </a:r>
            <a:r>
              <a:rPr sz="2000" b="1" spc="-5" dirty="0">
                <a:latin typeface="Calibri"/>
                <a:cs typeface="Calibri"/>
              </a:rPr>
              <a:t>especially on large, complex projects that involve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many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software components and </a:t>
            </a:r>
            <a:r>
              <a:rPr sz="2000" b="1" dirty="0">
                <a:latin typeface="Calibri"/>
                <a:cs typeface="Calibri"/>
              </a:rPr>
              <a:t>people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16865" marR="13970" indent="-30480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allows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designers,</a:t>
            </a:r>
            <a:r>
              <a:rPr sz="2000" b="1" spc="1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code</a:t>
            </a:r>
            <a:r>
              <a:rPr sz="2000" b="1" spc="1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writers,</a:t>
            </a:r>
            <a:r>
              <a:rPr sz="2000" b="1" spc="1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testers,</a:t>
            </a:r>
            <a:r>
              <a:rPr sz="2000" b="1" spc="1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planners</a:t>
            </a:r>
            <a:r>
              <a:rPr sz="2000" b="1" spc="1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and</a:t>
            </a:r>
            <a:r>
              <a:rPr sz="2000" b="1" spc="1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managers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share</a:t>
            </a:r>
            <a:r>
              <a:rPr sz="2000" b="1" dirty="0">
                <a:latin typeface="Calibri"/>
                <a:cs typeface="Calibri"/>
              </a:rPr>
              <a:t> a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common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understanding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progress</a:t>
            </a:r>
            <a:r>
              <a:rPr sz="2000" dirty="0">
                <a:latin typeface="Calibri"/>
                <a:cs typeface="Calibri"/>
              </a:rPr>
              <a:t> 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development.</a:t>
            </a:r>
            <a:endParaRPr sz="2000">
              <a:latin typeface="Calibri"/>
              <a:cs typeface="Calibri"/>
            </a:endParaRPr>
          </a:p>
          <a:p>
            <a:pPr marL="316865" marR="5080" indent="-304800" algn="just">
              <a:lnSpc>
                <a:spcPct val="100000"/>
              </a:lnSpc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CASE tools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mainly used to decrease the development time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5" dirty="0">
                <a:latin typeface="Calibri"/>
                <a:cs typeface="Calibri"/>
              </a:rPr>
              <a:t>cost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improve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software quality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1665128"/>
            <a:ext cx="33623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FFFFFF"/>
                </a:solidFill>
                <a:latin typeface="Arial MT"/>
                <a:cs typeface="Arial MT"/>
              </a:rPr>
              <a:t>Safety</a:t>
            </a:r>
            <a:r>
              <a:rPr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Specification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2694" y="2272663"/>
            <a:ext cx="7885430" cy="265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aim </a:t>
            </a:r>
            <a:r>
              <a:rPr sz="2000" spc="-5" dirty="0">
                <a:latin typeface="Calibri"/>
                <a:cs typeface="Calibri"/>
              </a:rPr>
              <a:t>of safety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engineering is to find protection requirements that can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assure </a:t>
            </a:r>
            <a:r>
              <a:rPr sz="2000" spc="-5" dirty="0">
                <a:latin typeface="Calibri"/>
                <a:cs typeface="Calibri"/>
              </a:rPr>
              <a:t>that system failures do not cause damage to </a:t>
            </a:r>
            <a:r>
              <a:rPr sz="2000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human 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environment.</a:t>
            </a:r>
            <a:endParaRPr sz="2000">
              <a:latin typeface="Calibri"/>
              <a:cs typeface="Calibri"/>
            </a:endParaRPr>
          </a:p>
          <a:p>
            <a:pPr marL="316865" marR="286385" indent="-304800">
              <a:lnSpc>
                <a:spcPts val="2380"/>
              </a:lnSpc>
              <a:spcBef>
                <a:spcPts val="495"/>
              </a:spcBef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dirty="0"/>
              <a:t>	</a:t>
            </a:r>
            <a:r>
              <a:rPr sz="2000" spc="-5" dirty="0">
                <a:latin typeface="Calibri"/>
                <a:cs typeface="Calibri"/>
              </a:rPr>
              <a:t>Safety requirements can very well be ‘shall not’ requirements i.e. they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explain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situations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events which must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never occur.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Functional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safety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requirements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define:</a:t>
            </a:r>
            <a:endParaRPr sz="2000">
              <a:latin typeface="Calibri"/>
              <a:cs typeface="Calibri"/>
            </a:endParaRPr>
          </a:p>
          <a:p>
            <a:pPr marL="716915" lvl="1" indent="-300355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Checking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recovery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features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16915" lvl="1" indent="-300355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Features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security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external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attacks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&amp;system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failures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1665128"/>
            <a:ext cx="3366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FFFFFF"/>
                </a:solidFill>
                <a:latin typeface="Arial MT"/>
                <a:cs typeface="Arial MT"/>
              </a:rPr>
              <a:t>Safety</a:t>
            </a:r>
            <a:r>
              <a:rPr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achievement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334" y="2221863"/>
            <a:ext cx="7686040" cy="30575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Hazard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avoidance</a:t>
            </a:r>
            <a:endParaRPr sz="2000">
              <a:latin typeface="Calibri"/>
              <a:cs typeface="Calibri"/>
            </a:endParaRPr>
          </a:p>
          <a:p>
            <a:pPr marL="716915" marR="5080" lvl="1" indent="-300355">
              <a:lnSpc>
                <a:spcPts val="2380"/>
              </a:lnSpc>
              <a:spcBef>
                <a:spcPts val="495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The system is built in such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way that some classes of hazard simply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cannot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arise.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Hazard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detection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removal</a:t>
            </a:r>
            <a:endParaRPr sz="2000">
              <a:latin typeface="Calibri"/>
              <a:cs typeface="Calibri"/>
            </a:endParaRPr>
          </a:p>
          <a:p>
            <a:pPr marL="716915" marR="164465" lvl="1" indent="-300355">
              <a:lnSpc>
                <a:spcPts val="2380"/>
              </a:lnSpc>
              <a:spcBef>
                <a:spcPts val="470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The system is designed so that hazards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detected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removed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before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 result in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accident.</a:t>
            </a:r>
            <a:endParaRPr sz="2000">
              <a:latin typeface="Calibri"/>
              <a:cs typeface="Calibri"/>
            </a:endParaRPr>
          </a:p>
          <a:p>
            <a:pPr marL="374650" indent="-36258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2000" spc="-5" dirty="0">
                <a:latin typeface="Calibri"/>
                <a:cs typeface="Calibri"/>
              </a:rPr>
              <a:t>Damage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limitation</a:t>
            </a:r>
            <a:endParaRPr sz="2000">
              <a:latin typeface="Calibri"/>
              <a:cs typeface="Calibri"/>
            </a:endParaRPr>
          </a:p>
          <a:p>
            <a:pPr marL="716915" marR="73025" lvl="1" indent="-300355">
              <a:lnSpc>
                <a:spcPts val="2380"/>
              </a:lnSpc>
              <a:spcBef>
                <a:spcPts val="470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The system includes protection features that minimise the damage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may result from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accident.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1454" y="1665128"/>
            <a:ext cx="3530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r>
              <a:rPr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334" y="2324258"/>
            <a:ext cx="8032750" cy="160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Security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Engineering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tools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 the maintenance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development of systems that can withstand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malicious </a:t>
            </a:r>
            <a:r>
              <a:rPr sz="2000" dirty="0">
                <a:latin typeface="Calibri"/>
                <a:cs typeface="Calibri"/>
              </a:rPr>
              <a:t>attacks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are aimed at </a:t>
            </a:r>
            <a:r>
              <a:rPr sz="2000" spc="-5" dirty="0">
                <a:latin typeface="Calibri"/>
                <a:cs typeface="Calibri"/>
              </a:rPr>
              <a:t>damaging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computer-based system </a:t>
            </a:r>
            <a:r>
              <a:rPr sz="2000" dirty="0">
                <a:latin typeface="Calibri"/>
                <a:cs typeface="Calibri"/>
              </a:rPr>
              <a:t> and/or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system.</a:t>
            </a:r>
            <a:endParaRPr sz="2000">
              <a:latin typeface="Calibri"/>
              <a:cs typeface="Calibri"/>
            </a:endParaRPr>
          </a:p>
          <a:p>
            <a:pPr marL="316865" indent="-304800" algn="just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sub-field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security.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1665128"/>
            <a:ext cx="34277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r>
              <a:rPr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dimensions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334" y="2382201"/>
            <a:ext cx="7833359" cy="27527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Confidentiality</a:t>
            </a:r>
            <a:endParaRPr sz="2000">
              <a:latin typeface="Calibri"/>
              <a:cs typeface="Calibri"/>
            </a:endParaRPr>
          </a:p>
          <a:p>
            <a:pPr marL="716915" lvl="1" indent="-300355">
              <a:lnSpc>
                <a:spcPct val="100000"/>
              </a:lnSpc>
              <a:spcBef>
                <a:spcPts val="400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Information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disclosed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intended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audience.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Integrity</a:t>
            </a:r>
            <a:endParaRPr sz="2000">
              <a:latin typeface="Calibri"/>
              <a:cs typeface="Calibri"/>
            </a:endParaRPr>
          </a:p>
          <a:p>
            <a:pPr marL="716915" marR="337185" lvl="1" indent="-300355">
              <a:lnSpc>
                <a:spcPts val="2380"/>
              </a:lnSpc>
              <a:spcBef>
                <a:spcPts val="470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The system should ensure that there is no corruption or malicious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modification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data.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Availability</a:t>
            </a:r>
            <a:endParaRPr sz="2000">
              <a:latin typeface="Calibri"/>
              <a:cs typeface="Calibri"/>
            </a:endParaRPr>
          </a:p>
          <a:p>
            <a:pPr marL="716915" marR="229235" lvl="1" indent="-300355">
              <a:lnSpc>
                <a:spcPts val="2370"/>
              </a:lnSpc>
              <a:spcBef>
                <a:spcPts val="480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Access to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system or its data that is normally </a:t>
            </a:r>
            <a:r>
              <a:rPr sz="2000" dirty="0">
                <a:latin typeface="Calibri"/>
                <a:cs typeface="Calibri"/>
              </a:rPr>
              <a:t>available </a:t>
            </a:r>
            <a:r>
              <a:rPr sz="2000" spc="-5" dirty="0">
                <a:latin typeface="Calibri"/>
                <a:cs typeface="Calibri"/>
              </a:rPr>
              <a:t>may not 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1665128"/>
            <a:ext cx="24752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r>
              <a:rPr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levels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334" y="2207577"/>
            <a:ext cx="2626995" cy="10890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Infrastructure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security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security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Operational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security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965200"/>
          </a:xfrm>
          <a:custGeom>
            <a:avLst/>
            <a:gdLst/>
            <a:ahLst/>
            <a:cxnLst/>
            <a:rect l="l" t="t" r="r" b="b"/>
            <a:pathLst>
              <a:path w="9144000" h="965200">
                <a:moveTo>
                  <a:pt x="9143999" y="964703"/>
                </a:moveTo>
                <a:lnTo>
                  <a:pt x="0" y="964703"/>
                </a:lnTo>
                <a:lnTo>
                  <a:pt x="0" y="0"/>
                </a:lnTo>
                <a:lnTo>
                  <a:pt x="9143999" y="0"/>
                </a:lnTo>
                <a:lnTo>
                  <a:pt x="9143999" y="964703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1597412"/>
            <a:ext cx="63277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b="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layers</a:t>
            </a:r>
            <a:r>
              <a:rPr b="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b="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r>
              <a:rPr b="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FF"/>
                </a:solidFill>
                <a:latin typeface="Arial MT"/>
                <a:cs typeface="Arial MT"/>
              </a:rPr>
              <a:t>may</a:t>
            </a:r>
            <a:r>
              <a:rPr b="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be </a:t>
            </a:r>
            <a:r>
              <a:rPr b="0" spc="-81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FF"/>
                </a:solidFill>
                <a:latin typeface="Arial MT"/>
                <a:cs typeface="Arial MT"/>
              </a:rPr>
              <a:t>compromised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93616" y="2507718"/>
            <a:ext cx="7811134" cy="4244975"/>
            <a:chOff x="693616" y="2507718"/>
            <a:chExt cx="7811134" cy="4244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616" y="2507718"/>
              <a:ext cx="7810647" cy="4244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2569677"/>
              <a:ext cx="7632847" cy="4067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6525" y="2550626"/>
              <a:ext cx="7671434" cy="4105275"/>
            </a:xfrm>
            <a:custGeom>
              <a:avLst/>
              <a:gdLst/>
              <a:ahLst/>
              <a:cxnLst/>
              <a:rect l="l" t="t" r="r" b="b"/>
              <a:pathLst>
                <a:path w="7671434" h="4105275">
                  <a:moveTo>
                    <a:pt x="0" y="0"/>
                  </a:moveTo>
                  <a:lnTo>
                    <a:pt x="7670948" y="0"/>
                  </a:lnTo>
                  <a:lnTo>
                    <a:pt x="7670948" y="4105275"/>
                  </a:lnTo>
                  <a:lnTo>
                    <a:pt x="0" y="4105275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538C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1665128"/>
            <a:ext cx="3467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r>
              <a:rPr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terminology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4875" y="2286920"/>
            <a:ext cx="8602980" cy="4385310"/>
            <a:chOff x="204875" y="2286920"/>
            <a:chExt cx="8602980" cy="43853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875" y="2286920"/>
              <a:ext cx="8602528" cy="43852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834" y="2348880"/>
              <a:ext cx="8424728" cy="42074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7784" y="2329830"/>
              <a:ext cx="8463280" cy="4245610"/>
            </a:xfrm>
            <a:custGeom>
              <a:avLst/>
              <a:gdLst/>
              <a:ahLst/>
              <a:cxnLst/>
              <a:rect l="l" t="t" r="r" b="b"/>
              <a:pathLst>
                <a:path w="8463280" h="4245609">
                  <a:moveTo>
                    <a:pt x="0" y="0"/>
                  </a:moveTo>
                  <a:lnTo>
                    <a:pt x="8462828" y="0"/>
                  </a:lnTo>
                  <a:lnTo>
                    <a:pt x="8462828" y="4245594"/>
                  </a:lnTo>
                  <a:lnTo>
                    <a:pt x="0" y="4245594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1665128"/>
            <a:ext cx="2264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Threat</a:t>
            </a:r>
            <a:r>
              <a:rPr b="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334" y="2179001"/>
            <a:ext cx="7818755" cy="23526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Interception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threats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attacker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gain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asset.</a:t>
            </a:r>
            <a:endParaRPr sz="2000">
              <a:latin typeface="Calibri"/>
              <a:cs typeface="Calibri"/>
            </a:endParaRPr>
          </a:p>
          <a:p>
            <a:pPr marL="716915" marR="5080" lvl="1" indent="-300355">
              <a:lnSpc>
                <a:spcPts val="2380"/>
              </a:lnSpc>
              <a:spcBef>
                <a:spcPts val="495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possible threat to the Mentcare system might be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situation where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attacker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gains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records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individual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patient.</a:t>
            </a:r>
            <a:endParaRPr sz="2000">
              <a:latin typeface="Calibri"/>
              <a:cs typeface="Calibri"/>
            </a:endParaRPr>
          </a:p>
          <a:p>
            <a:pPr marL="316865" marR="290830" indent="-304800">
              <a:lnSpc>
                <a:spcPts val="2380"/>
              </a:lnSpc>
              <a:spcBef>
                <a:spcPts val="41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Interruption threats that </a:t>
            </a:r>
            <a:r>
              <a:rPr sz="2000" dirty="0">
                <a:latin typeface="Calibri"/>
                <a:cs typeface="Calibri"/>
              </a:rPr>
              <a:t>allow an attacker </a:t>
            </a:r>
            <a:r>
              <a:rPr sz="2000" spc="-5" dirty="0">
                <a:latin typeface="Calibri"/>
                <a:cs typeface="Calibri"/>
              </a:rPr>
              <a:t>to make part of the system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unavailable.</a:t>
            </a:r>
            <a:endParaRPr sz="2000">
              <a:latin typeface="Calibri"/>
              <a:cs typeface="Calibri"/>
            </a:endParaRPr>
          </a:p>
          <a:p>
            <a:pPr marL="716915" marR="266700" lvl="1" indent="-300355">
              <a:lnSpc>
                <a:spcPts val="2380"/>
              </a:lnSpc>
              <a:spcBef>
                <a:spcPts val="415"/>
              </a:spcBef>
              <a:buFont typeface="Arial MT"/>
              <a:buChar char="–"/>
              <a:tabLst>
                <a:tab pos="716915" algn="l"/>
                <a:tab pos="71755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possible threat might be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denial of service </a:t>
            </a:r>
            <a:r>
              <a:rPr sz="2000" dirty="0">
                <a:latin typeface="Calibri"/>
                <a:cs typeface="Calibri"/>
              </a:rPr>
              <a:t>attack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database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database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connections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become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impossible.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1665128"/>
            <a:ext cx="1973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Continued..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42900" indent="-3048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pc="-5" dirty="0"/>
              <a:t>Modification</a:t>
            </a:r>
            <a:r>
              <a:rPr spc="-15" dirty="0"/>
              <a:t> </a:t>
            </a:r>
            <a:r>
              <a:rPr spc="-5" dirty="0"/>
              <a:t>threats</a:t>
            </a:r>
            <a:r>
              <a:rPr spc="-10" dirty="0"/>
              <a:t> </a:t>
            </a:r>
            <a:r>
              <a:rPr spc="-5" dirty="0"/>
              <a:t>that</a:t>
            </a:r>
            <a:r>
              <a:rPr spc="-10" dirty="0"/>
              <a:t> </a:t>
            </a:r>
            <a:r>
              <a:rPr dirty="0"/>
              <a:t>allow</a:t>
            </a:r>
            <a:r>
              <a:rPr spc="-10" dirty="0"/>
              <a:t> </a:t>
            </a:r>
            <a:r>
              <a:rPr dirty="0"/>
              <a:t>an</a:t>
            </a:r>
            <a:r>
              <a:rPr spc="-10" dirty="0"/>
              <a:t> </a:t>
            </a:r>
            <a:r>
              <a:rPr dirty="0"/>
              <a:t>attacker</a:t>
            </a:r>
            <a:r>
              <a:rPr spc="-10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tamper</a:t>
            </a:r>
            <a:r>
              <a:rPr spc="-10" dirty="0"/>
              <a:t> </a:t>
            </a:r>
            <a:r>
              <a:rPr spc="-5" dirty="0"/>
              <a:t>with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system</a:t>
            </a:r>
            <a:r>
              <a:rPr spc="-10" dirty="0"/>
              <a:t> </a:t>
            </a:r>
            <a:r>
              <a:rPr dirty="0"/>
              <a:t>asset.</a:t>
            </a:r>
          </a:p>
          <a:p>
            <a:pPr marL="742950" marR="10795" lvl="1" indent="-300355">
              <a:lnSpc>
                <a:spcPts val="2380"/>
              </a:lnSpc>
              <a:spcBef>
                <a:spcPts val="495"/>
              </a:spcBef>
              <a:buFont typeface="Arial MT"/>
              <a:buChar char="–"/>
              <a:tabLst>
                <a:tab pos="742950" algn="l"/>
                <a:tab pos="743585" algn="l"/>
              </a:tabLst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hospital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system,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modification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threat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would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attacker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alters</a:t>
            </a:r>
            <a:r>
              <a:rPr sz="2000" spc="-5" dirty="0">
                <a:latin typeface="Calibri"/>
                <a:cs typeface="Calibri"/>
              </a:rPr>
              <a:t> or destroys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patient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record.</a:t>
            </a:r>
            <a:endParaRPr sz="2000">
              <a:latin typeface="Calibri"/>
              <a:cs typeface="Calibri"/>
            </a:endParaRPr>
          </a:p>
          <a:p>
            <a:pPr marL="342900" marR="6985" indent="-304800">
              <a:lnSpc>
                <a:spcPts val="2380"/>
              </a:lnSpc>
              <a:spcBef>
                <a:spcPts val="415"/>
              </a:spcBef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pc="-5" dirty="0"/>
              <a:t>Fabrication</a:t>
            </a:r>
            <a:r>
              <a:rPr spc="20" dirty="0"/>
              <a:t> </a:t>
            </a:r>
            <a:r>
              <a:rPr spc="-5" dirty="0"/>
              <a:t>threats</a:t>
            </a:r>
            <a:r>
              <a:rPr spc="25" dirty="0"/>
              <a:t> </a:t>
            </a:r>
            <a:r>
              <a:rPr spc="-5" dirty="0"/>
              <a:t>that</a:t>
            </a:r>
            <a:r>
              <a:rPr spc="25" dirty="0"/>
              <a:t> </a:t>
            </a:r>
            <a:r>
              <a:rPr dirty="0"/>
              <a:t>allow</a:t>
            </a:r>
            <a:r>
              <a:rPr spc="25" dirty="0"/>
              <a:t> </a:t>
            </a:r>
            <a:r>
              <a:rPr dirty="0"/>
              <a:t>an</a:t>
            </a:r>
            <a:r>
              <a:rPr spc="25" dirty="0"/>
              <a:t> </a:t>
            </a:r>
            <a:r>
              <a:rPr dirty="0"/>
              <a:t>attacker</a:t>
            </a:r>
            <a:r>
              <a:rPr spc="25" dirty="0"/>
              <a:t> </a:t>
            </a:r>
            <a:r>
              <a:rPr spc="-5" dirty="0"/>
              <a:t>to</a:t>
            </a:r>
            <a:r>
              <a:rPr spc="25" dirty="0"/>
              <a:t> </a:t>
            </a:r>
            <a:r>
              <a:rPr spc="-5" dirty="0"/>
              <a:t>insert</a:t>
            </a:r>
            <a:r>
              <a:rPr spc="25" dirty="0"/>
              <a:t> </a:t>
            </a:r>
            <a:r>
              <a:rPr spc="-5" dirty="0"/>
              <a:t>false</a:t>
            </a:r>
            <a:r>
              <a:rPr spc="25" dirty="0"/>
              <a:t> </a:t>
            </a:r>
            <a:r>
              <a:rPr spc="-5" dirty="0"/>
              <a:t>information</a:t>
            </a:r>
            <a:r>
              <a:rPr spc="25" dirty="0"/>
              <a:t> </a:t>
            </a:r>
            <a:r>
              <a:rPr spc="-5" dirty="0"/>
              <a:t>into</a:t>
            </a:r>
            <a:r>
              <a:rPr spc="25" dirty="0"/>
              <a:t> </a:t>
            </a:r>
            <a:r>
              <a:rPr dirty="0"/>
              <a:t>a </a:t>
            </a:r>
            <a:r>
              <a:rPr spc="-440" dirty="0"/>
              <a:t> </a:t>
            </a:r>
            <a:r>
              <a:rPr spc="-5" dirty="0"/>
              <a:t>system.</a:t>
            </a:r>
          </a:p>
          <a:p>
            <a:pPr marL="742950" marR="5080" lvl="1" indent="-300355">
              <a:lnSpc>
                <a:spcPts val="2380"/>
              </a:lnSpc>
              <a:spcBef>
                <a:spcPts val="415"/>
              </a:spcBef>
              <a:buFont typeface="Arial MT"/>
              <a:buChar char="–"/>
              <a:tabLst>
                <a:tab pos="742950" algn="l"/>
                <a:tab pos="743585" algn="l"/>
                <a:tab pos="2835910" algn="l"/>
              </a:tabLst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bank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system,	false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transactions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might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added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transfer money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the perpetrator’s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bank </a:t>
            </a:r>
            <a:r>
              <a:rPr sz="2000" dirty="0">
                <a:latin typeface="Calibri"/>
                <a:cs typeface="Calibri"/>
              </a:rPr>
              <a:t>account.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1665128"/>
            <a:ext cx="4486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r>
              <a:rPr b="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b="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dependability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334" y="2440940"/>
            <a:ext cx="80403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00"/>
              </a:spcBef>
              <a:buChar char="•"/>
              <a:tabLst>
                <a:tab pos="259715" algn="l"/>
                <a:tab pos="260350" algn="l"/>
              </a:tabLst>
            </a:pPr>
            <a:r>
              <a:rPr sz="2000" b="1" spc="-5" dirty="0">
                <a:latin typeface="Arial"/>
                <a:cs typeface="Arial"/>
              </a:rPr>
              <a:t>Security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reliability</a:t>
            </a:r>
            <a:endParaRPr sz="2000">
              <a:latin typeface="Arial"/>
              <a:cs typeface="Arial"/>
            </a:endParaRPr>
          </a:p>
          <a:p>
            <a:pPr marL="716915" marR="5080" lvl="1" indent="-247650" algn="just">
              <a:lnSpc>
                <a:spcPct val="100000"/>
              </a:lnSpc>
              <a:buChar char="•"/>
              <a:tabLst>
                <a:tab pos="717550" algn="l"/>
              </a:tabLst>
            </a:pPr>
            <a:r>
              <a:rPr sz="2000" spc="-5" dirty="0">
                <a:latin typeface="Arial MT"/>
                <a:cs typeface="Arial MT"/>
              </a:rPr>
              <a:t>If </a:t>
            </a:r>
            <a:r>
              <a:rPr sz="2000" dirty="0">
                <a:latin typeface="Arial MT"/>
                <a:cs typeface="Arial MT"/>
              </a:rPr>
              <a:t>a system </a:t>
            </a:r>
            <a:r>
              <a:rPr sz="2000" spc="-5" dirty="0">
                <a:latin typeface="Arial MT"/>
                <a:cs typeface="Arial MT"/>
              </a:rPr>
              <a:t>is attacked and the </a:t>
            </a:r>
            <a:r>
              <a:rPr sz="2000" dirty="0">
                <a:latin typeface="Arial MT"/>
                <a:cs typeface="Arial MT"/>
              </a:rPr>
              <a:t>system </a:t>
            </a:r>
            <a:r>
              <a:rPr sz="2000" spc="-5" dirty="0">
                <a:latin typeface="Arial MT"/>
                <a:cs typeface="Arial MT"/>
              </a:rPr>
              <a:t>or its data are </a:t>
            </a:r>
            <a:r>
              <a:rPr sz="2000" dirty="0">
                <a:latin typeface="Arial MT"/>
                <a:cs typeface="Arial MT"/>
              </a:rPr>
              <a:t>corrupted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 </a:t>
            </a:r>
            <a:r>
              <a:rPr sz="2000" dirty="0">
                <a:latin typeface="Arial MT"/>
                <a:cs typeface="Arial MT"/>
              </a:rPr>
              <a:t>a consequence </a:t>
            </a:r>
            <a:r>
              <a:rPr sz="2000" spc="-5" dirty="0">
                <a:latin typeface="Arial MT"/>
                <a:cs typeface="Arial MT"/>
              </a:rPr>
              <a:t>of that attack, then this </a:t>
            </a:r>
            <a:r>
              <a:rPr sz="2000" dirty="0">
                <a:latin typeface="Arial MT"/>
                <a:cs typeface="Arial MT"/>
              </a:rPr>
              <a:t>may </a:t>
            </a:r>
            <a:r>
              <a:rPr sz="2000" spc="-5" dirty="0">
                <a:latin typeface="Arial MT"/>
                <a:cs typeface="Arial MT"/>
              </a:rPr>
              <a:t>induce </a:t>
            </a:r>
            <a:r>
              <a:rPr sz="2000" dirty="0">
                <a:latin typeface="Arial MT"/>
                <a:cs typeface="Arial MT"/>
              </a:rPr>
              <a:t>system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failures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compromise</a:t>
            </a:r>
            <a:r>
              <a:rPr sz="2000" spc="-5" dirty="0">
                <a:latin typeface="Arial MT"/>
                <a:cs typeface="Arial MT"/>
              </a:rPr>
              <a:t> 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reliability</a:t>
            </a:r>
            <a:r>
              <a:rPr sz="2000" spc="-5" dirty="0">
                <a:latin typeface="Arial MT"/>
                <a:cs typeface="Arial MT"/>
              </a:rPr>
              <a:t> 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  <a:p>
            <a:pPr marL="259715" indent="-247650">
              <a:lnSpc>
                <a:spcPct val="100000"/>
              </a:lnSpc>
              <a:buChar char="•"/>
              <a:tabLst>
                <a:tab pos="259715" algn="l"/>
                <a:tab pos="260350" algn="l"/>
              </a:tabLst>
            </a:pPr>
            <a:r>
              <a:rPr sz="2000" b="1" spc="-5" dirty="0">
                <a:latin typeface="Arial"/>
                <a:cs typeface="Arial"/>
              </a:rPr>
              <a:t>Security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availability</a:t>
            </a:r>
            <a:endParaRPr sz="2000">
              <a:latin typeface="Arial"/>
              <a:cs typeface="Arial"/>
            </a:endParaRPr>
          </a:p>
          <a:p>
            <a:pPr marL="716915" marR="5080" lvl="1" indent="-247650" algn="just">
              <a:lnSpc>
                <a:spcPct val="100000"/>
              </a:lnSpc>
              <a:buFont typeface="Arial MT"/>
              <a:buChar char="•"/>
              <a:tabLst>
                <a:tab pos="795020" algn="l"/>
              </a:tabLst>
            </a:pPr>
            <a:r>
              <a:rPr dirty="0"/>
              <a:t>	</a:t>
            </a:r>
            <a:r>
              <a:rPr sz="2000" dirty="0">
                <a:latin typeface="Arial MT"/>
                <a:cs typeface="Arial MT"/>
              </a:rPr>
              <a:t>A common </a:t>
            </a:r>
            <a:r>
              <a:rPr sz="2000" spc="-5" dirty="0">
                <a:latin typeface="Arial MT"/>
                <a:cs typeface="Arial MT"/>
              </a:rPr>
              <a:t>attack on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" dirty="0">
                <a:latin typeface="Arial MT"/>
                <a:cs typeface="Arial MT"/>
              </a:rPr>
              <a:t>web-based </a:t>
            </a:r>
            <a:r>
              <a:rPr sz="2000" dirty="0">
                <a:latin typeface="Arial MT"/>
                <a:cs typeface="Arial MT"/>
              </a:rPr>
              <a:t>system </a:t>
            </a:r>
            <a:r>
              <a:rPr sz="2000" spc="-5" dirty="0">
                <a:latin typeface="Arial MT"/>
                <a:cs typeface="Arial MT"/>
              </a:rPr>
              <a:t>is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" dirty="0">
                <a:latin typeface="Arial MT"/>
                <a:cs typeface="Arial MT"/>
              </a:rPr>
              <a:t>denial of </a:t>
            </a:r>
            <a:r>
              <a:rPr sz="2000" dirty="0">
                <a:latin typeface="Arial MT"/>
                <a:cs typeface="Arial MT"/>
              </a:rPr>
              <a:t>service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attack, where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" dirty="0">
                <a:latin typeface="Arial MT"/>
                <a:cs typeface="Arial MT"/>
              </a:rPr>
              <a:t>web </a:t>
            </a:r>
            <a:r>
              <a:rPr sz="2000" dirty="0">
                <a:latin typeface="Arial MT"/>
                <a:cs typeface="Arial MT"/>
              </a:rPr>
              <a:t>server </a:t>
            </a:r>
            <a:r>
              <a:rPr sz="2000" spc="-5" dirty="0">
                <a:latin typeface="Arial MT"/>
                <a:cs typeface="Arial MT"/>
              </a:rPr>
              <a:t>is flooded with </a:t>
            </a:r>
            <a:r>
              <a:rPr sz="2000" dirty="0">
                <a:latin typeface="Arial MT"/>
                <a:cs typeface="Arial MT"/>
              </a:rPr>
              <a:t>service requests </a:t>
            </a:r>
            <a:r>
              <a:rPr sz="2000" spc="-5" dirty="0">
                <a:latin typeface="Arial MT"/>
                <a:cs typeface="Arial MT"/>
              </a:rPr>
              <a:t>from </a:t>
            </a:r>
            <a:r>
              <a:rPr sz="2000" dirty="0">
                <a:latin typeface="Arial MT"/>
                <a:cs typeface="Arial MT"/>
              </a:rPr>
              <a:t> a range </a:t>
            </a:r>
            <a:r>
              <a:rPr sz="2000" spc="-5" dirty="0">
                <a:latin typeface="Arial MT"/>
                <a:cs typeface="Arial MT"/>
              </a:rPr>
              <a:t>of different </a:t>
            </a:r>
            <a:r>
              <a:rPr sz="2000" dirty="0">
                <a:latin typeface="Arial MT"/>
                <a:cs typeface="Arial MT"/>
              </a:rPr>
              <a:t>sources. </a:t>
            </a:r>
            <a:r>
              <a:rPr sz="2000" spc="-5" dirty="0">
                <a:latin typeface="Arial MT"/>
                <a:cs typeface="Arial MT"/>
              </a:rPr>
              <a:t>The aim of this attack is to </a:t>
            </a:r>
            <a:r>
              <a:rPr sz="2000" dirty="0">
                <a:latin typeface="Arial MT"/>
                <a:cs typeface="Arial MT"/>
              </a:rPr>
              <a:t>make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unavailable.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8334" y="1564640"/>
            <a:ext cx="5795645" cy="24987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CASE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tools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following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purposes:</a:t>
            </a:r>
            <a:endParaRPr sz="2000">
              <a:latin typeface="Calibri"/>
              <a:cs typeface="Calibri"/>
            </a:endParaRPr>
          </a:p>
          <a:p>
            <a:pPr marL="716915" lvl="1" indent="-2482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Quick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Installation</a:t>
            </a:r>
            <a:endParaRPr sz="2000">
              <a:latin typeface="Calibri"/>
              <a:cs typeface="Calibri"/>
            </a:endParaRPr>
          </a:p>
          <a:p>
            <a:pPr marL="716915" lvl="1" indent="-24828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Reduce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time.</a:t>
            </a:r>
            <a:endParaRPr sz="2000">
              <a:latin typeface="Calibri"/>
              <a:cs typeface="Calibri"/>
            </a:endParaRPr>
          </a:p>
          <a:p>
            <a:pPr marL="716915" lvl="1" indent="-24828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Improve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graphical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flow.</a:t>
            </a:r>
            <a:endParaRPr sz="2000">
              <a:latin typeface="Calibri"/>
              <a:cs typeface="Calibri"/>
            </a:endParaRPr>
          </a:p>
          <a:p>
            <a:pPr marL="716915" lvl="1" indent="-24828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Enhanced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development.</a:t>
            </a:r>
            <a:endParaRPr sz="2000">
              <a:latin typeface="Calibri"/>
              <a:cs typeface="Calibri"/>
            </a:endParaRPr>
          </a:p>
          <a:p>
            <a:pPr marL="716915" lvl="1" indent="-24828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Easily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work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documentation</a:t>
            </a:r>
            <a:endParaRPr sz="2000">
              <a:latin typeface="Calibri"/>
              <a:cs typeface="Calibri"/>
            </a:endParaRPr>
          </a:p>
          <a:p>
            <a:pPr marL="716915" lvl="1" indent="-24828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716915" algn="l"/>
                <a:tab pos="717550" algn="l"/>
              </a:tabLst>
            </a:pPr>
            <a:r>
              <a:rPr sz="2000" spc="-5" dirty="0">
                <a:latin typeface="Calibri"/>
                <a:cs typeface="Calibri"/>
              </a:rPr>
              <a:t>Increase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development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1665128"/>
            <a:ext cx="2143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Continued…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334" y="2232750"/>
            <a:ext cx="7684134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00"/>
              </a:spcBef>
              <a:buChar char="•"/>
              <a:tabLst>
                <a:tab pos="259715" algn="l"/>
                <a:tab pos="260350" algn="l"/>
              </a:tabLst>
            </a:pPr>
            <a:r>
              <a:rPr sz="2000" b="1" spc="-5" dirty="0">
                <a:latin typeface="Arial"/>
                <a:cs typeface="Arial"/>
              </a:rPr>
              <a:t>Security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safety</a:t>
            </a:r>
            <a:endParaRPr sz="2000">
              <a:latin typeface="Arial"/>
              <a:cs typeface="Arial"/>
            </a:endParaRPr>
          </a:p>
          <a:p>
            <a:pPr marL="716915" marR="5080" lvl="1" indent="-247650">
              <a:lnSpc>
                <a:spcPct val="100000"/>
              </a:lnSpc>
              <a:buFont typeface="Arial MT"/>
              <a:buChar char="•"/>
              <a:tabLst>
                <a:tab pos="787400" algn="l"/>
                <a:tab pos="788035" algn="l"/>
              </a:tabLst>
            </a:pPr>
            <a:r>
              <a:rPr dirty="0"/>
              <a:t>	</a:t>
            </a:r>
            <a:r>
              <a:rPr sz="2000" spc="-5" dirty="0">
                <a:latin typeface="Arial MT"/>
                <a:cs typeface="Arial MT"/>
              </a:rPr>
              <a:t>An attack that </a:t>
            </a:r>
            <a:r>
              <a:rPr sz="2000" dirty="0">
                <a:latin typeface="Arial MT"/>
                <a:cs typeface="Arial MT"/>
              </a:rPr>
              <a:t>corrupts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system </a:t>
            </a:r>
            <a:r>
              <a:rPr sz="2000" spc="-5" dirty="0">
                <a:latin typeface="Arial MT"/>
                <a:cs typeface="Arial MT"/>
              </a:rPr>
              <a:t>or its data </a:t>
            </a:r>
            <a:r>
              <a:rPr sz="2000" dirty="0">
                <a:latin typeface="Arial MT"/>
                <a:cs typeface="Arial MT"/>
              </a:rPr>
              <a:t>means </a:t>
            </a:r>
            <a:r>
              <a:rPr sz="2000" spc="-5" dirty="0">
                <a:latin typeface="Arial MT"/>
                <a:cs typeface="Arial MT"/>
              </a:rPr>
              <a:t>that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assumptions about </a:t>
            </a:r>
            <a:r>
              <a:rPr sz="2000" dirty="0">
                <a:latin typeface="Arial MT"/>
                <a:cs typeface="Arial MT"/>
              </a:rPr>
              <a:t>safety may </a:t>
            </a:r>
            <a:r>
              <a:rPr sz="2000" spc="-5" dirty="0">
                <a:latin typeface="Arial MT"/>
                <a:cs typeface="Arial MT"/>
              </a:rPr>
              <a:t>not hold. Safety </a:t>
            </a:r>
            <a:r>
              <a:rPr sz="2000" dirty="0">
                <a:latin typeface="Arial MT"/>
                <a:cs typeface="Arial MT"/>
              </a:rPr>
              <a:t>checks rely </a:t>
            </a:r>
            <a:r>
              <a:rPr sz="2000" spc="-5" dirty="0">
                <a:latin typeface="Arial MT"/>
                <a:cs typeface="Arial MT"/>
              </a:rPr>
              <a:t>on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analysing the </a:t>
            </a:r>
            <a:r>
              <a:rPr sz="2000" dirty="0">
                <a:latin typeface="Arial MT"/>
                <a:cs typeface="Arial MT"/>
              </a:rPr>
              <a:t>source code </a:t>
            </a:r>
            <a:r>
              <a:rPr sz="2000" spc="-5" dirty="0">
                <a:latin typeface="Arial MT"/>
                <a:cs typeface="Arial MT"/>
              </a:rPr>
              <a:t>of </a:t>
            </a:r>
            <a:r>
              <a:rPr sz="2000" dirty="0">
                <a:latin typeface="Arial MT"/>
                <a:cs typeface="Arial MT"/>
              </a:rPr>
              <a:t>safety critical software </a:t>
            </a:r>
            <a:r>
              <a:rPr sz="2000" spc="-5" dirty="0">
                <a:latin typeface="Arial MT"/>
                <a:cs typeface="Arial MT"/>
              </a:rPr>
              <a:t>and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assume the executing </a:t>
            </a:r>
            <a:r>
              <a:rPr sz="2000" dirty="0">
                <a:latin typeface="Arial MT"/>
                <a:cs typeface="Arial MT"/>
              </a:rPr>
              <a:t>code </a:t>
            </a:r>
            <a:r>
              <a:rPr sz="2000" spc="-5" dirty="0">
                <a:latin typeface="Arial MT"/>
                <a:cs typeface="Arial MT"/>
              </a:rPr>
              <a:t>is </a:t>
            </a:r>
            <a:r>
              <a:rPr sz="2000" dirty="0">
                <a:latin typeface="Arial MT"/>
                <a:cs typeface="Arial MT"/>
              </a:rPr>
              <a:t>a completely </a:t>
            </a:r>
            <a:r>
              <a:rPr sz="2000" spc="-5" dirty="0">
                <a:latin typeface="Arial MT"/>
                <a:cs typeface="Arial MT"/>
              </a:rPr>
              <a:t>accurate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translation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 that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source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code.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If this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 not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case,</a:t>
            </a:r>
            <a:endParaRPr sz="2000">
              <a:latin typeface="Arial MT"/>
              <a:cs typeface="Arial MT"/>
            </a:endParaRPr>
          </a:p>
          <a:p>
            <a:pPr marL="716915" marR="40005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safety-related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failures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induced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safety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case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 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software</a:t>
            </a:r>
            <a:r>
              <a:rPr sz="2000" spc="-5" dirty="0">
                <a:latin typeface="Arial MT"/>
                <a:cs typeface="Arial MT"/>
              </a:rPr>
              <a:t> is invalid.</a:t>
            </a:r>
            <a:endParaRPr sz="2000">
              <a:latin typeface="Arial MT"/>
              <a:cs typeface="Arial MT"/>
            </a:endParaRPr>
          </a:p>
          <a:p>
            <a:pPr marL="259715" indent="-247650">
              <a:lnSpc>
                <a:spcPct val="100000"/>
              </a:lnSpc>
              <a:buChar char="•"/>
              <a:tabLst>
                <a:tab pos="259715" algn="l"/>
                <a:tab pos="260350" algn="l"/>
              </a:tabLst>
            </a:pPr>
            <a:r>
              <a:rPr sz="2000" b="1" spc="-5" dirty="0">
                <a:latin typeface="Arial"/>
                <a:cs typeface="Arial"/>
              </a:rPr>
              <a:t>Security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resilience</a:t>
            </a:r>
            <a:endParaRPr sz="2000">
              <a:latin typeface="Arial"/>
              <a:cs typeface="Arial"/>
            </a:endParaRPr>
          </a:p>
          <a:p>
            <a:pPr marL="716915" marR="103505" lvl="1" indent="-247650">
              <a:lnSpc>
                <a:spcPct val="100000"/>
              </a:lnSpc>
              <a:buChar char="•"/>
              <a:tabLst>
                <a:tab pos="716915" algn="l"/>
                <a:tab pos="717550" algn="l"/>
              </a:tabLst>
            </a:pPr>
            <a:r>
              <a:rPr sz="2000" spc="-5" dirty="0">
                <a:latin typeface="Arial MT"/>
                <a:cs typeface="Arial MT"/>
              </a:rPr>
              <a:t>Resilience is </a:t>
            </a:r>
            <a:r>
              <a:rPr sz="2000" dirty="0">
                <a:latin typeface="Arial MT"/>
                <a:cs typeface="Arial MT"/>
              </a:rPr>
              <a:t>a system characteristic </a:t>
            </a:r>
            <a:r>
              <a:rPr sz="2000" spc="-5" dirty="0">
                <a:latin typeface="Arial MT"/>
                <a:cs typeface="Arial MT"/>
              </a:rPr>
              <a:t>that </a:t>
            </a:r>
            <a:r>
              <a:rPr sz="2000" dirty="0">
                <a:latin typeface="Arial MT"/>
                <a:cs typeface="Arial MT"/>
              </a:rPr>
              <a:t>reflects </a:t>
            </a:r>
            <a:r>
              <a:rPr sz="2000" spc="-5" dirty="0">
                <a:latin typeface="Arial MT"/>
                <a:cs typeface="Arial MT"/>
              </a:rPr>
              <a:t>its ability to </a:t>
            </a:r>
            <a:r>
              <a:rPr sz="2000" dirty="0">
                <a:latin typeface="Arial MT"/>
                <a:cs typeface="Arial MT"/>
              </a:rPr>
              <a:t> resist </a:t>
            </a:r>
            <a:r>
              <a:rPr sz="2000" spc="-5" dirty="0">
                <a:latin typeface="Arial MT"/>
                <a:cs typeface="Arial MT"/>
              </a:rPr>
              <a:t>and </a:t>
            </a:r>
            <a:r>
              <a:rPr sz="2000" dirty="0">
                <a:latin typeface="Arial MT"/>
                <a:cs typeface="Arial MT"/>
              </a:rPr>
              <a:t>recover </a:t>
            </a:r>
            <a:r>
              <a:rPr sz="2000" spc="-5" dirty="0">
                <a:latin typeface="Arial MT"/>
                <a:cs typeface="Arial MT"/>
              </a:rPr>
              <a:t>from damaging events. The </a:t>
            </a:r>
            <a:r>
              <a:rPr sz="2000" dirty="0">
                <a:latin typeface="Arial MT"/>
                <a:cs typeface="Arial MT"/>
              </a:rPr>
              <a:t>most </a:t>
            </a:r>
            <a:r>
              <a:rPr sz="2000" spc="-5" dirty="0">
                <a:latin typeface="Arial MT"/>
                <a:cs typeface="Arial MT"/>
              </a:rPr>
              <a:t>probable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damaging event on networked </a:t>
            </a:r>
            <a:r>
              <a:rPr sz="2000" dirty="0">
                <a:latin typeface="Arial MT"/>
                <a:cs typeface="Arial MT"/>
              </a:rPr>
              <a:t>software systems </a:t>
            </a:r>
            <a:r>
              <a:rPr sz="2000" spc="-5" dirty="0">
                <a:latin typeface="Arial MT"/>
                <a:cs typeface="Arial MT"/>
              </a:rPr>
              <a:t>is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cyberattack </a:t>
            </a:r>
            <a:r>
              <a:rPr sz="2000" spc="-5" dirty="0">
                <a:latin typeface="Arial MT"/>
                <a:cs typeface="Arial MT"/>
              </a:rPr>
              <a:t>of </a:t>
            </a:r>
            <a:r>
              <a:rPr sz="2000" dirty="0">
                <a:latin typeface="Arial MT"/>
                <a:cs typeface="Arial MT"/>
              </a:rPr>
              <a:t>some kind, so most </a:t>
            </a:r>
            <a:r>
              <a:rPr sz="2000" spc="-5" dirty="0">
                <a:latin typeface="Arial MT"/>
                <a:cs typeface="Arial MT"/>
              </a:rPr>
              <a:t>of the work now done in </a:t>
            </a:r>
            <a:r>
              <a:rPr sz="2000" dirty="0">
                <a:latin typeface="Arial MT"/>
                <a:cs typeface="Arial MT"/>
              </a:rPr>
              <a:t> resilience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aimed 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preventing </a:t>
            </a:r>
            <a:r>
              <a:rPr sz="2000" dirty="0">
                <a:latin typeface="Arial MT"/>
                <a:cs typeface="Arial MT"/>
              </a:rPr>
              <a:t>cyber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attacks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334" y="2286953"/>
            <a:ext cx="7924800" cy="207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The resilience 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system 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judgment of how well that system can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maintain the continuity of its critical services in the presence of disruptive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events,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equipment failure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cyberattacks.</a:t>
            </a:r>
            <a:endParaRPr sz="2000">
              <a:latin typeface="Calibri"/>
              <a:cs typeface="Calibri"/>
            </a:endParaRPr>
          </a:p>
          <a:p>
            <a:pPr marL="316865" marR="164465" indent="-304800" algn="just">
              <a:lnSpc>
                <a:spcPct val="99300"/>
              </a:lnSpc>
              <a:spcBef>
                <a:spcPts val="615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Cyberattacks by malicious outsiders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perhaps the most serious threat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faced by networked systems but resilience is </a:t>
            </a:r>
            <a:r>
              <a:rPr sz="2000" dirty="0">
                <a:latin typeface="Calibri"/>
                <a:cs typeface="Calibri"/>
              </a:rPr>
              <a:t>also </a:t>
            </a:r>
            <a:r>
              <a:rPr sz="2000" spc="-5" dirty="0">
                <a:latin typeface="Calibri"/>
                <a:cs typeface="Calibri"/>
              </a:rPr>
              <a:t>intended to cope with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failures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other disruptive events</a:t>
            </a:r>
            <a:r>
              <a:rPr sz="3000" spc="-5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0767" y="1665128"/>
            <a:ext cx="39173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Resilience</a:t>
            </a:r>
            <a:r>
              <a:rPr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Engineeirng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334" y="2301238"/>
            <a:ext cx="8037830" cy="255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6350" indent="-3048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The idea that some of the services offered by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critical services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whose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failure could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serious human,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social 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economic effects.</a:t>
            </a:r>
            <a:endParaRPr sz="2000">
              <a:latin typeface="Calibri"/>
              <a:cs typeface="Calibri"/>
            </a:endParaRPr>
          </a:p>
          <a:p>
            <a:pPr marL="316865" marR="5080" indent="-304800" algn="just">
              <a:lnSpc>
                <a:spcPts val="2380"/>
              </a:lnSpc>
              <a:spcBef>
                <a:spcPts val="495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The idea that some events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disruptive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affect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ability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deliver its critical services.</a:t>
            </a:r>
            <a:endParaRPr sz="2000">
              <a:latin typeface="Calibri"/>
              <a:cs typeface="Calibri"/>
            </a:endParaRPr>
          </a:p>
          <a:p>
            <a:pPr marL="316865" marR="7620" indent="-304800" algn="just">
              <a:lnSpc>
                <a:spcPct val="99700"/>
              </a:lnSpc>
              <a:spcBef>
                <a:spcPts val="325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The idea that resilience 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judgment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there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no resilience metrics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resilience cannot be measured. The resilience 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system can only be </a:t>
            </a:r>
            <a:r>
              <a:rPr sz="2000" dirty="0">
                <a:latin typeface="Calibri"/>
                <a:cs typeface="Calibri"/>
              </a:rPr>
              <a:t> assessed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experts,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examine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operational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025" y="1665128"/>
            <a:ext cx="4295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FFFFFF"/>
                </a:solidFill>
                <a:latin typeface="Arial MT"/>
                <a:cs typeface="Arial MT"/>
              </a:rPr>
              <a:t>Essential</a:t>
            </a:r>
            <a:r>
              <a:rPr b="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FF"/>
                </a:solidFill>
                <a:latin typeface="Arial MT"/>
                <a:cs typeface="Arial MT"/>
              </a:rPr>
              <a:t>resilience</a:t>
            </a:r>
            <a:r>
              <a:rPr b="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ideas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334" y="2148096"/>
            <a:ext cx="7624445" cy="321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681990" indent="-3048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7500" algn="l"/>
              </a:tabLst>
            </a:pPr>
            <a:r>
              <a:rPr sz="2000" b="1" spc="-5" dirty="0">
                <a:latin typeface="Calibri"/>
                <a:cs typeface="Calibri"/>
              </a:rPr>
              <a:t>Recognition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The system or its operators should recognise early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indications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system failure.</a:t>
            </a:r>
            <a:endParaRPr sz="2000">
              <a:latin typeface="Calibri"/>
              <a:cs typeface="Calibri"/>
            </a:endParaRPr>
          </a:p>
          <a:p>
            <a:pPr marL="316865" marR="31115" indent="-304800" algn="just">
              <a:lnSpc>
                <a:spcPct val="99500"/>
              </a:lnSpc>
              <a:spcBef>
                <a:spcPts val="409"/>
              </a:spcBef>
              <a:buFont typeface="Arial"/>
              <a:buChar char="•"/>
              <a:tabLst>
                <a:tab pos="317500" algn="l"/>
              </a:tabLst>
            </a:pPr>
            <a:r>
              <a:rPr sz="2000" b="1" spc="-5" dirty="0">
                <a:latin typeface="Calibri"/>
                <a:cs typeface="Calibri"/>
              </a:rPr>
              <a:t>Resistance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If the symptoms 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problem or cyberattack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detected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early, then resistance strategies may be used to reduce the probability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system will fail.</a:t>
            </a:r>
            <a:endParaRPr sz="2000">
              <a:latin typeface="Calibri"/>
              <a:cs typeface="Calibri"/>
            </a:endParaRPr>
          </a:p>
          <a:p>
            <a:pPr marL="316865" marR="5080" indent="-304800" algn="just">
              <a:lnSpc>
                <a:spcPct val="99500"/>
              </a:lnSpc>
              <a:spcBef>
                <a:spcPts val="409"/>
              </a:spcBef>
              <a:buFont typeface="Arial"/>
              <a:buChar char="•"/>
              <a:tabLst>
                <a:tab pos="317500" algn="l"/>
              </a:tabLst>
            </a:pPr>
            <a:r>
              <a:rPr sz="2000" b="1" spc="-5" dirty="0">
                <a:latin typeface="Calibri"/>
                <a:cs typeface="Calibri"/>
              </a:rPr>
              <a:t>Recovery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failure occurs, the recovery </a:t>
            </a:r>
            <a:r>
              <a:rPr sz="2000" dirty="0">
                <a:latin typeface="Calibri"/>
                <a:cs typeface="Calibri"/>
              </a:rPr>
              <a:t>activity </a:t>
            </a:r>
            <a:r>
              <a:rPr sz="2000" spc="-5" dirty="0">
                <a:latin typeface="Calibri"/>
                <a:cs typeface="Calibri"/>
              </a:rPr>
              <a:t>ensures that critical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 services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restored quickly so that system users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not badly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affected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failure.</a:t>
            </a:r>
            <a:endParaRPr sz="2000">
              <a:latin typeface="Calibri"/>
              <a:cs typeface="Calibri"/>
            </a:endParaRPr>
          </a:p>
          <a:p>
            <a:pPr marL="316865" marR="476250" indent="-304800" algn="just">
              <a:lnSpc>
                <a:spcPts val="2380"/>
              </a:lnSpc>
              <a:spcBef>
                <a:spcPts val="500"/>
              </a:spcBef>
              <a:buFont typeface="Arial"/>
              <a:buChar char="•"/>
              <a:tabLst>
                <a:tab pos="375285" algn="l"/>
              </a:tabLst>
            </a:pPr>
            <a:r>
              <a:rPr dirty="0"/>
              <a:t>	</a:t>
            </a:r>
            <a:r>
              <a:rPr sz="2000" b="1" spc="-5" dirty="0">
                <a:latin typeface="Calibri"/>
                <a:cs typeface="Calibri"/>
              </a:rPr>
              <a:t>Reinstatement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In this final </a:t>
            </a:r>
            <a:r>
              <a:rPr sz="2000" dirty="0">
                <a:latin typeface="Calibri"/>
                <a:cs typeface="Calibri"/>
              </a:rPr>
              <a:t>activity, all </a:t>
            </a:r>
            <a:r>
              <a:rPr sz="2000" spc="-5" dirty="0">
                <a:latin typeface="Calibri"/>
                <a:cs typeface="Calibri"/>
              </a:rPr>
              <a:t>of the system services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restored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normal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 operation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continue.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025" y="1665128"/>
            <a:ext cx="6121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Resilience</a:t>
            </a:r>
            <a:r>
              <a:rPr b="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engineering</a:t>
            </a:r>
            <a:r>
              <a:rPr b="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assumptions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334" y="2258377"/>
            <a:ext cx="804100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Resistance strategies may focus on </a:t>
            </a:r>
            <a:r>
              <a:rPr sz="2000" b="1" spc="-5" dirty="0">
                <a:latin typeface="Calibri"/>
                <a:cs typeface="Calibri"/>
              </a:rPr>
              <a:t>isolating critical parts </a:t>
            </a:r>
            <a:r>
              <a:rPr sz="2000" spc="-5" dirty="0">
                <a:latin typeface="Calibri"/>
                <a:cs typeface="Calibri"/>
              </a:rPr>
              <a:t>of the system so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unaffected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by problems </a:t>
            </a:r>
            <a:r>
              <a:rPr sz="2000" b="1" dirty="0">
                <a:latin typeface="Calibri"/>
                <a:cs typeface="Calibri"/>
              </a:rPr>
              <a:t>elsewhere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16865" marR="13970" indent="-304800" algn="just">
              <a:lnSpc>
                <a:spcPct val="99500"/>
              </a:lnSpc>
              <a:spcBef>
                <a:spcPts val="409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Resistance includes proactive resistance where defences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included 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 to trap problems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reactive resistance where </a:t>
            </a:r>
            <a:r>
              <a:rPr sz="2000" dirty="0">
                <a:latin typeface="Calibri"/>
                <a:cs typeface="Calibri"/>
              </a:rPr>
              <a:t>actions are </a:t>
            </a:r>
            <a:r>
              <a:rPr sz="2000" spc="-5" dirty="0">
                <a:latin typeface="Calibri"/>
                <a:cs typeface="Calibri"/>
              </a:rPr>
              <a:t>taken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problem is discovered.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025" y="1665128"/>
            <a:ext cx="19100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Resistance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1665128"/>
            <a:ext cx="3347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Resilience</a:t>
            </a:r>
            <a:r>
              <a:rPr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activities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7592" y="2790976"/>
            <a:ext cx="8270240" cy="3562350"/>
            <a:chOff x="477592" y="2790976"/>
            <a:chExt cx="8270240" cy="35623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592" y="2790976"/>
              <a:ext cx="8269854" cy="35621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551" y="2852935"/>
              <a:ext cx="8092054" cy="33843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0501" y="2833885"/>
              <a:ext cx="8130540" cy="3422650"/>
            </a:xfrm>
            <a:custGeom>
              <a:avLst/>
              <a:gdLst/>
              <a:ahLst/>
              <a:cxnLst/>
              <a:rect l="l" t="t" r="r" b="b"/>
              <a:pathLst>
                <a:path w="8130540" h="3422650">
                  <a:moveTo>
                    <a:pt x="0" y="0"/>
                  </a:moveTo>
                  <a:lnTo>
                    <a:pt x="8130154" y="0"/>
                  </a:lnTo>
                  <a:lnTo>
                    <a:pt x="8130154" y="3422475"/>
                  </a:lnTo>
                  <a:lnTo>
                    <a:pt x="0" y="3422475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538C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1665128"/>
            <a:ext cx="1973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334" y="2324258"/>
            <a:ext cx="7814945" cy="300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483870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Pressman,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Roger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S.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Software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engineering: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practitioner's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approach</a:t>
            </a:r>
            <a:r>
              <a:rPr sz="2000" spc="-5" dirty="0">
                <a:latin typeface="Calibri"/>
                <a:cs typeface="Calibri"/>
              </a:rPr>
              <a:t>.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Palgrave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Macmillan, 2005.</a:t>
            </a:r>
            <a:endParaRPr sz="2000">
              <a:latin typeface="Calibri"/>
              <a:cs typeface="Calibri"/>
            </a:endParaRPr>
          </a:p>
          <a:p>
            <a:pPr marL="316865" marR="564515" indent="-304800">
              <a:lnSpc>
                <a:spcPts val="2380"/>
              </a:lnSpc>
              <a:spcBef>
                <a:spcPts val="49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Sommerville, Ian. </a:t>
            </a:r>
            <a:r>
              <a:rPr sz="2000" i="1" spc="-5" dirty="0">
                <a:latin typeface="Calibri"/>
                <a:cs typeface="Calibri"/>
              </a:rPr>
              <a:t>Software Engineering: Pearson New International </a:t>
            </a:r>
            <a:r>
              <a:rPr sz="2000" i="1" spc="-4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Edition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Pearson Education Limited,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2013.</a:t>
            </a:r>
            <a:endParaRPr sz="2000">
              <a:latin typeface="Calibri"/>
              <a:cs typeface="Calibri"/>
            </a:endParaRPr>
          </a:p>
          <a:p>
            <a:pPr marL="316865" marR="5080" indent="-304800">
              <a:lnSpc>
                <a:spcPts val="2380"/>
              </a:lnSpc>
              <a:spcBef>
                <a:spcPts val="41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Jalote,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Pankaj.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An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integrated approach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to software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engineering</a:t>
            </a:r>
            <a:r>
              <a:rPr sz="2000" spc="-5" dirty="0">
                <a:latin typeface="Calibri"/>
                <a:cs typeface="Calibri"/>
              </a:rPr>
              <a:t>. Springer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Science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5" dirty="0">
                <a:latin typeface="Calibri"/>
                <a:cs typeface="Calibri"/>
              </a:rPr>
              <a:t> Business Media, 2012.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www.google.com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www.wikipedia.com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www.pixabay.com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61112"/>
            <a:ext cx="9144000" cy="497205"/>
          </a:xfrm>
          <a:custGeom>
            <a:avLst/>
            <a:gdLst/>
            <a:ahLst/>
            <a:cxnLst/>
            <a:rect l="l" t="t" r="r" b="b"/>
            <a:pathLst>
              <a:path w="9144000" h="497204">
                <a:moveTo>
                  <a:pt x="0" y="496886"/>
                </a:moveTo>
                <a:lnTo>
                  <a:pt x="9143999" y="496886"/>
                </a:lnTo>
                <a:lnTo>
                  <a:pt x="9143999" y="0"/>
                </a:lnTo>
                <a:lnTo>
                  <a:pt x="0" y="0"/>
                </a:lnTo>
                <a:lnTo>
                  <a:pt x="0" y="49688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61950"/>
            <a:ext cx="9144000" cy="5641975"/>
            <a:chOff x="0" y="361950"/>
            <a:chExt cx="9144000" cy="5641975"/>
          </a:xfrm>
        </p:grpSpPr>
        <p:sp>
          <p:nvSpPr>
            <p:cNvPr id="4" name="object 4"/>
            <p:cNvSpPr/>
            <p:nvPr/>
          </p:nvSpPr>
          <p:spPr>
            <a:xfrm>
              <a:off x="0" y="3214687"/>
              <a:ext cx="9144000" cy="2789555"/>
            </a:xfrm>
            <a:custGeom>
              <a:avLst/>
              <a:gdLst/>
              <a:ahLst/>
              <a:cxnLst/>
              <a:rect l="l" t="t" r="r" b="b"/>
              <a:pathLst>
                <a:path w="9144000" h="2789554">
                  <a:moveTo>
                    <a:pt x="0" y="2789236"/>
                  </a:moveTo>
                  <a:lnTo>
                    <a:pt x="9143999" y="2789236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27892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361950"/>
              <a:ext cx="6705599" cy="2857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3638" y="4000500"/>
              <a:ext cx="4276725" cy="57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8475" y="4946650"/>
              <a:ext cx="3067049" cy="2603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41681" y="6013831"/>
            <a:ext cx="245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libri"/>
                <a:cs typeface="Calibri"/>
                <a:hlinkClick r:id="rId5"/>
              </a:rPr>
              <a:t>www.paruluniversity.ac.in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3"/>
              <a:ext cx="5430838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3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3525" y="1697673"/>
            <a:ext cx="4257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0" y="2133600"/>
            <a:ext cx="7043420" cy="3225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6215" indent="-184150">
              <a:lnSpc>
                <a:spcPct val="100000"/>
              </a:lnSpc>
              <a:spcBef>
                <a:spcPts val="1300"/>
              </a:spcBef>
              <a:buFont typeface="Calibri"/>
              <a:buChar char="•"/>
              <a:tabLst>
                <a:tab pos="196850" algn="l"/>
              </a:tabLst>
            </a:pP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two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tools:</a:t>
            </a:r>
            <a:endParaRPr sz="2000">
              <a:latin typeface="Calibri"/>
              <a:cs typeface="Calibri"/>
            </a:endParaRPr>
          </a:p>
          <a:p>
            <a:pPr marL="819150" marR="5080" lvl="1" indent="-136525">
              <a:lnSpc>
                <a:spcPct val="150000"/>
              </a:lnSpc>
              <a:buFont typeface="Arial"/>
              <a:buChar char="•"/>
              <a:tabLst>
                <a:tab pos="819150" algn="l"/>
              </a:tabLst>
            </a:pPr>
            <a:r>
              <a:rPr sz="2000" b="1" spc="-5" dirty="0">
                <a:latin typeface="Calibri"/>
                <a:cs typeface="Calibri"/>
              </a:rPr>
              <a:t>Classic CASE tools</a:t>
            </a:r>
            <a:r>
              <a:rPr sz="2000" spc="-5" dirty="0">
                <a:latin typeface="Calibri"/>
                <a:cs typeface="Calibri"/>
              </a:rPr>
              <a:t>: Interactive debuggers, compilers, project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progress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control systems</a:t>
            </a:r>
            <a:endParaRPr sz="2000">
              <a:latin typeface="Calibri"/>
              <a:cs typeface="Calibri"/>
            </a:endParaRPr>
          </a:p>
          <a:p>
            <a:pPr marL="819150" lvl="1" indent="-13652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9150" algn="l"/>
              </a:tabLst>
            </a:pPr>
            <a:r>
              <a:rPr sz="2000" b="1" spc="-5" dirty="0">
                <a:latin typeface="Calibri"/>
                <a:cs typeface="Calibri"/>
              </a:rPr>
              <a:t>Real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Case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tools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several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phases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development</a:t>
            </a:r>
            <a:endParaRPr sz="2000">
              <a:latin typeface="Calibri"/>
              <a:cs typeface="Calibri"/>
            </a:endParaRPr>
          </a:p>
          <a:p>
            <a:pPr marL="1498600" lvl="2" indent="-344170">
              <a:lnSpc>
                <a:spcPct val="100000"/>
              </a:lnSpc>
              <a:spcBef>
                <a:spcPts val="1200"/>
              </a:spcBef>
              <a:buAutoNum type="romanUcPeriod"/>
              <a:tabLst>
                <a:tab pos="1497965" algn="l"/>
                <a:tab pos="1498600" algn="l"/>
              </a:tabLst>
            </a:pPr>
            <a:r>
              <a:rPr sz="2000" spc="-5" dirty="0">
                <a:latin typeface="Calibri"/>
                <a:cs typeface="Calibri"/>
              </a:rPr>
              <a:t>Upper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tools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design.</a:t>
            </a:r>
            <a:endParaRPr sz="2000">
              <a:latin typeface="Calibri"/>
              <a:cs typeface="Calibri"/>
            </a:endParaRPr>
          </a:p>
          <a:p>
            <a:pPr marL="1499870" marR="1379220" lvl="2" indent="-409575">
              <a:lnSpc>
                <a:spcPct val="150000"/>
              </a:lnSpc>
              <a:buAutoNum type="romanUcPeriod"/>
              <a:tabLst>
                <a:tab pos="1497965" algn="l"/>
                <a:tab pos="1498600" algn="l"/>
              </a:tabLst>
            </a:pPr>
            <a:r>
              <a:rPr sz="2000" spc="-5" dirty="0">
                <a:latin typeface="Calibri"/>
                <a:cs typeface="Calibri"/>
              </a:rPr>
              <a:t>Lower CASE tools refer to the location 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phases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Waterfall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5343964"/>
            <a:ext cx="280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III.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5400" y="5343964"/>
            <a:ext cx="4832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Integrated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tools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5374" y="5801164"/>
            <a:ext cx="1220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coding.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43688" y="6357937"/>
            <a:ext cx="2500630" cy="214629"/>
          </a:xfrm>
          <a:custGeom>
            <a:avLst/>
            <a:gdLst/>
            <a:ahLst/>
            <a:cxnLst/>
            <a:rect l="l" t="t" r="r" b="b"/>
            <a:pathLst>
              <a:path w="2500629" h="214629">
                <a:moveTo>
                  <a:pt x="2500311" y="214311"/>
                </a:moveTo>
                <a:lnTo>
                  <a:pt x="0" y="214311"/>
                </a:lnTo>
                <a:lnTo>
                  <a:pt x="0" y="0"/>
                </a:lnTo>
                <a:lnTo>
                  <a:pt x="2500311" y="0"/>
                </a:lnTo>
                <a:lnTo>
                  <a:pt x="2500311" y="21431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37338" y="6728524"/>
            <a:ext cx="9423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libri"/>
                <a:cs typeface="Calibri"/>
              </a:rPr>
              <a:t>Image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source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61217" y="3867104"/>
            <a:ext cx="2783205" cy="2892425"/>
            <a:chOff x="6361217" y="3867104"/>
            <a:chExt cx="2783205" cy="2892425"/>
          </a:xfrm>
        </p:grpSpPr>
        <p:sp>
          <p:nvSpPr>
            <p:cNvPr id="13" name="object 13"/>
            <p:cNvSpPr/>
            <p:nvPr/>
          </p:nvSpPr>
          <p:spPr>
            <a:xfrm>
              <a:off x="6564313" y="6354763"/>
              <a:ext cx="46355" cy="214629"/>
            </a:xfrm>
            <a:custGeom>
              <a:avLst/>
              <a:gdLst/>
              <a:ahLst/>
              <a:cxnLst/>
              <a:rect l="l" t="t" r="r" b="b"/>
              <a:pathLst>
                <a:path w="46354" h="214629">
                  <a:moveTo>
                    <a:pt x="46036" y="214311"/>
                  </a:moveTo>
                  <a:lnTo>
                    <a:pt x="0" y="214311"/>
                  </a:lnTo>
                  <a:lnTo>
                    <a:pt x="0" y="0"/>
                  </a:lnTo>
                  <a:lnTo>
                    <a:pt x="46036" y="0"/>
                  </a:lnTo>
                  <a:lnTo>
                    <a:pt x="46036" y="21431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1217" y="3867104"/>
              <a:ext cx="2782782" cy="28921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3177" y="3929063"/>
              <a:ext cx="2673945" cy="271430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404126" y="3910013"/>
              <a:ext cx="2712085" cy="2752725"/>
            </a:xfrm>
            <a:custGeom>
              <a:avLst/>
              <a:gdLst/>
              <a:ahLst/>
              <a:cxnLst/>
              <a:rect l="l" t="t" r="r" b="b"/>
              <a:pathLst>
                <a:path w="2712084" h="2752725">
                  <a:moveTo>
                    <a:pt x="0" y="0"/>
                  </a:moveTo>
                  <a:lnTo>
                    <a:pt x="2712045" y="0"/>
                  </a:lnTo>
                  <a:lnTo>
                    <a:pt x="2712045" y="2752406"/>
                  </a:lnTo>
                  <a:lnTo>
                    <a:pt x="0" y="2752406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3"/>
              <a:ext cx="5430838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3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3525" y="1697673"/>
            <a:ext cx="3166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1634" y="2209799"/>
            <a:ext cx="8484235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99695" indent="-3048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000" b="1" spc="-5" dirty="0">
                <a:latin typeface="Calibri"/>
                <a:cs typeface="Calibri"/>
              </a:rPr>
              <a:t>Diagram tool :</a:t>
            </a:r>
            <a:r>
              <a:rPr sz="2000" spc="-5" dirty="0">
                <a:latin typeface="Calibri"/>
                <a:cs typeface="Calibri"/>
              </a:rPr>
              <a:t>These tools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represent system components, data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control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flow 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large set of software components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system structure 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graphical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manner.</a:t>
            </a:r>
            <a:endParaRPr sz="2000">
              <a:latin typeface="Calibri"/>
              <a:cs typeface="Calibri"/>
            </a:endParaRPr>
          </a:p>
          <a:p>
            <a:pPr marL="316865" marR="5080" indent="-304800">
              <a:lnSpc>
                <a:spcPct val="150000"/>
              </a:lnSpc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000" b="1" spc="-5" dirty="0">
                <a:latin typeface="Calibri"/>
                <a:cs typeface="Calibri"/>
              </a:rPr>
              <a:t>Process Modelling Tools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Process modelling is used to create software process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 is used to develop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software.</a:t>
            </a:r>
            <a:endParaRPr sz="2000">
              <a:latin typeface="Calibri"/>
              <a:cs typeface="Calibri"/>
            </a:endParaRPr>
          </a:p>
          <a:p>
            <a:pPr marL="316865" marR="38735" indent="-304800">
              <a:lnSpc>
                <a:spcPct val="150000"/>
              </a:lnSpc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000" b="1" spc="-5" dirty="0">
                <a:latin typeface="Calibri"/>
                <a:cs typeface="Calibri"/>
              </a:rPr>
              <a:t>Project Management Tools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These tools will be used for project planning, cost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effort estimation,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 scheduling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resource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planning.</a:t>
            </a:r>
            <a:endParaRPr sz="2000">
              <a:latin typeface="Calibri"/>
              <a:cs typeface="Calibri"/>
            </a:endParaRPr>
          </a:p>
          <a:p>
            <a:pPr marL="316865" marR="34290" indent="-304800" algn="just">
              <a:lnSpc>
                <a:spcPct val="150000"/>
              </a:lnSpc>
              <a:buFont typeface="Arial"/>
              <a:buChar char="•"/>
              <a:tabLst>
                <a:tab pos="317500" algn="l"/>
              </a:tabLst>
            </a:pPr>
            <a:r>
              <a:rPr sz="2000" b="1" spc="-5" dirty="0">
                <a:latin typeface="Calibri"/>
                <a:cs typeface="Calibri"/>
              </a:rPr>
              <a:t>Documentation Tools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Documentation 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software project starts prior to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software process, goes throughout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phases of SDLC </a:t>
            </a:r>
            <a:r>
              <a:rPr sz="2000" dirty="0">
                <a:latin typeface="Calibri"/>
                <a:cs typeface="Calibri"/>
              </a:rPr>
              <a:t>and after </a:t>
            </a:r>
            <a:r>
              <a:rPr sz="2000" spc="-5" dirty="0">
                <a:latin typeface="Calibri"/>
                <a:cs typeface="Calibri"/>
              </a:rPr>
              <a:t>the completion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project.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3"/>
              <a:ext cx="5430838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3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3525" y="1697673"/>
            <a:ext cx="3324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Tools: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297" y="2148840"/>
            <a:ext cx="3788410" cy="4140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Analysis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Tools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Design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Tools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Configuration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Tools</a:t>
            </a:r>
            <a:endParaRPr sz="2000">
              <a:latin typeface="Calibri"/>
              <a:cs typeface="Calibri"/>
            </a:endParaRPr>
          </a:p>
          <a:p>
            <a:pPr marL="374650" indent="-36258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2000" spc="-5" dirty="0">
                <a:latin typeface="Calibri"/>
                <a:cs typeface="Calibri"/>
              </a:rPr>
              <a:t>Change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Control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Tools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Programming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Tools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Prototyping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Tools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Web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Tools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Quality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Assurance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Tools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Maintenance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Tools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" y="1697673"/>
            <a:ext cx="1871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Advantages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506670" y="2565400"/>
            <a:ext cx="364299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marR="5080" indent="-24765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59715" algn="l"/>
                <a:tab pos="260350" algn="l"/>
              </a:tabLst>
            </a:pPr>
            <a:r>
              <a:rPr spc="-5" dirty="0"/>
              <a:t>Improve</a:t>
            </a:r>
            <a:r>
              <a:rPr spc="-35" dirty="0"/>
              <a:t> </a:t>
            </a:r>
            <a:r>
              <a:rPr spc="-5" dirty="0"/>
              <a:t>quality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productivity </a:t>
            </a:r>
            <a:r>
              <a:rPr spc="-44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software</a:t>
            </a:r>
          </a:p>
          <a:p>
            <a:pPr marL="259715" marR="232410" indent="-247650">
              <a:lnSpc>
                <a:spcPct val="150000"/>
              </a:lnSpc>
              <a:buFont typeface="Arial MT"/>
              <a:buChar char="•"/>
              <a:tabLst>
                <a:tab pos="259715" algn="l"/>
                <a:tab pos="260350" algn="l"/>
              </a:tabLst>
            </a:pPr>
            <a:r>
              <a:rPr spc="-5" dirty="0"/>
              <a:t>Produces software that meets </a:t>
            </a:r>
            <a:r>
              <a:rPr spc="-440" dirty="0"/>
              <a:t> </a:t>
            </a:r>
            <a:r>
              <a:rPr spc="-5" dirty="0"/>
              <a:t>user</a:t>
            </a:r>
            <a:r>
              <a:rPr spc="-35" dirty="0"/>
              <a:t> </a:t>
            </a:r>
            <a:r>
              <a:rPr spc="-5" dirty="0"/>
              <a:t>demands</a:t>
            </a:r>
            <a:r>
              <a:rPr spc="-35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5" dirty="0"/>
              <a:t>requirements</a:t>
            </a:r>
          </a:p>
          <a:p>
            <a:pPr marL="259715" marR="645795" indent="-247650">
              <a:lnSpc>
                <a:spcPct val="150000"/>
              </a:lnSpc>
              <a:buFont typeface="Arial MT"/>
              <a:buChar char="•"/>
              <a:tabLst>
                <a:tab pos="259715" algn="l"/>
                <a:tab pos="260350" algn="l"/>
              </a:tabLst>
            </a:pPr>
            <a:r>
              <a:rPr spc="-5" dirty="0"/>
              <a:t>Produce</a:t>
            </a:r>
            <a:r>
              <a:rPr spc="-35" dirty="0"/>
              <a:t> </a:t>
            </a:r>
            <a:r>
              <a:rPr spc="-5" dirty="0"/>
              <a:t>system</a:t>
            </a:r>
            <a:r>
              <a:rPr spc="-30" dirty="0"/>
              <a:t> </a:t>
            </a:r>
            <a:r>
              <a:rPr spc="-5" dirty="0"/>
              <a:t>with</a:t>
            </a:r>
            <a:r>
              <a:rPr spc="-35" dirty="0"/>
              <a:t> </a:t>
            </a:r>
            <a:r>
              <a:rPr spc="-5" dirty="0"/>
              <a:t>good </a:t>
            </a:r>
            <a:r>
              <a:rPr spc="-434" dirty="0"/>
              <a:t> </a:t>
            </a:r>
            <a:r>
              <a:rPr spc="-5" dirty="0"/>
              <a:t>documentation</a:t>
            </a:r>
          </a:p>
          <a:p>
            <a:pPr marL="259715" marR="393065" indent="-247650">
              <a:lnSpc>
                <a:spcPct val="150000"/>
              </a:lnSpc>
              <a:buFont typeface="Arial MT"/>
              <a:buChar char="•"/>
              <a:tabLst>
                <a:tab pos="259715" algn="l"/>
                <a:tab pos="260350" algn="l"/>
              </a:tabLst>
            </a:pPr>
            <a:r>
              <a:rPr spc="-5" dirty="0"/>
              <a:t>Effective</a:t>
            </a:r>
            <a:r>
              <a:rPr spc="-30" dirty="0"/>
              <a:t> </a:t>
            </a:r>
            <a:r>
              <a:rPr spc="-5" dirty="0"/>
              <a:t>for</a:t>
            </a:r>
            <a:r>
              <a:rPr spc="-25" dirty="0"/>
              <a:t> </a:t>
            </a:r>
            <a:r>
              <a:rPr spc="-5" dirty="0"/>
              <a:t>large</a:t>
            </a:r>
            <a:r>
              <a:rPr spc="-25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5" dirty="0"/>
              <a:t>complex </a:t>
            </a:r>
            <a:r>
              <a:rPr spc="-434" dirty="0"/>
              <a:t> </a:t>
            </a:r>
            <a:r>
              <a:rPr spc="-5" dirty="0"/>
              <a:t>systems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56520" y="2590800"/>
            <a:ext cx="29641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marR="5080" indent="-24765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59715" algn="l"/>
                <a:tab pos="260350" algn="l"/>
              </a:tabLst>
            </a:pPr>
            <a:r>
              <a:rPr sz="2000" spc="-5" dirty="0">
                <a:latin typeface="Calibri"/>
                <a:cs typeface="Calibri"/>
              </a:rPr>
              <a:t>Reduce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error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correction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maintenance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259715" indent="-24765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59715" algn="l"/>
                <a:tab pos="260350" algn="l"/>
              </a:tabLst>
            </a:pPr>
            <a:r>
              <a:rPr sz="2000" spc="-5" dirty="0">
                <a:latin typeface="Calibri"/>
                <a:cs typeface="Calibri"/>
              </a:rPr>
              <a:t>More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Flexible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2584</Words>
  <Application>Microsoft Office PowerPoint</Application>
  <PresentationFormat>On-screen Show (4:3)</PresentationFormat>
  <Paragraphs>271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Software Engineering (303105254)</vt:lpstr>
      <vt:lpstr>Slide 2</vt:lpstr>
      <vt:lpstr>CASE Tools</vt:lpstr>
      <vt:lpstr>Why CASE Tools?</vt:lpstr>
      <vt:lpstr>Slide 5</vt:lpstr>
      <vt:lpstr>Components of CASE Tools</vt:lpstr>
      <vt:lpstr>Types of CASE Tools</vt:lpstr>
      <vt:lpstr>Types Of CASE Tools:</vt:lpstr>
      <vt:lpstr>Advantages</vt:lpstr>
      <vt:lpstr>Disadvantages</vt:lpstr>
      <vt:lpstr>What Is Scrum?</vt:lpstr>
      <vt:lpstr>SCRUM Developments</vt:lpstr>
      <vt:lpstr>Roles in Scrum Team</vt:lpstr>
      <vt:lpstr>What Does He / She Do?</vt:lpstr>
      <vt:lpstr>Scrum Master</vt:lpstr>
      <vt:lpstr>What Does He/She Do ?</vt:lpstr>
      <vt:lpstr>Development Team</vt:lpstr>
      <vt:lpstr>What Does He/She Do ?</vt:lpstr>
      <vt:lpstr>Scrum Framework At A Glance</vt:lpstr>
      <vt:lpstr>Sprint</vt:lpstr>
      <vt:lpstr>Stand-up Meetings</vt:lpstr>
      <vt:lpstr>Continued..</vt:lpstr>
      <vt:lpstr>Dependable Systems</vt:lpstr>
      <vt:lpstr>System Dependability</vt:lpstr>
      <vt:lpstr>Importance of dependability</vt:lpstr>
      <vt:lpstr>Causes of failure</vt:lpstr>
      <vt:lpstr>The principal dependability properties</vt:lpstr>
      <vt:lpstr>Reliability Engineering</vt:lpstr>
      <vt:lpstr>Slide 29</vt:lpstr>
      <vt:lpstr>Slide 30</vt:lpstr>
      <vt:lpstr>Fault, Errors &amp; Failures</vt:lpstr>
      <vt:lpstr>Reliability achievement</vt:lpstr>
      <vt:lpstr>Safety Engineering</vt:lpstr>
      <vt:lpstr>Software in safety-critical systems</vt:lpstr>
      <vt:lpstr>Safety and reliability</vt:lpstr>
      <vt:lpstr>Unsafe reliable systems</vt:lpstr>
      <vt:lpstr>Safety criticality</vt:lpstr>
      <vt:lpstr>Hazards</vt:lpstr>
      <vt:lpstr>Safety terminology</vt:lpstr>
      <vt:lpstr>Safety Specification</vt:lpstr>
      <vt:lpstr>Safety achievement</vt:lpstr>
      <vt:lpstr>Security Engineering</vt:lpstr>
      <vt:lpstr>Security dimensions</vt:lpstr>
      <vt:lpstr>Security levels</vt:lpstr>
      <vt:lpstr>System layers where security may be  compromised</vt:lpstr>
      <vt:lpstr>Security terminology</vt:lpstr>
      <vt:lpstr>Threat Types</vt:lpstr>
      <vt:lpstr>Continued..</vt:lpstr>
      <vt:lpstr>Security and dependability</vt:lpstr>
      <vt:lpstr>Continued…</vt:lpstr>
      <vt:lpstr>Resilience Engineeirng</vt:lpstr>
      <vt:lpstr>Essential resilience ideas</vt:lpstr>
      <vt:lpstr>Resilience engineering assumptions</vt:lpstr>
      <vt:lpstr>Resistance</vt:lpstr>
      <vt:lpstr>Resilience activities</vt:lpstr>
      <vt:lpstr>References</vt:lpstr>
      <vt:lpstr>Slide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cp:lastModifiedBy>dell</cp:lastModifiedBy>
  <cp:revision>7</cp:revision>
  <dcterms:created xsi:type="dcterms:W3CDTF">2024-06-06T19:41:44Z</dcterms:created>
  <dcterms:modified xsi:type="dcterms:W3CDTF">2024-10-02T12:30:58Z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