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7093" y="3079432"/>
            <a:ext cx="1509812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1375" y="500062"/>
            <a:ext cx="2381249" cy="62864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17637" y="2738437"/>
            <a:ext cx="6286500" cy="1905"/>
          </a:xfrm>
          <a:custGeom>
            <a:avLst/>
            <a:gdLst/>
            <a:ahLst/>
            <a:cxnLst/>
            <a:rect l="l" t="t" r="r" b="b"/>
            <a:pathLst>
              <a:path w="6286500" h="1905">
                <a:moveTo>
                  <a:pt x="0" y="0"/>
                </a:moveTo>
                <a:lnTo>
                  <a:pt x="6286500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7637" y="2692400"/>
            <a:ext cx="93661" cy="9366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2699" y="2692400"/>
            <a:ext cx="93662" cy="9366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1112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>
                <a:moveTo>
                  <a:pt x="0" y="496887"/>
                </a:moveTo>
                <a:lnTo>
                  <a:pt x="9143999" y="496887"/>
                </a:lnTo>
                <a:lnTo>
                  <a:pt x="9143999" y="0"/>
                </a:lnTo>
                <a:lnTo>
                  <a:pt x="0" y="0"/>
                </a:lnTo>
                <a:lnTo>
                  <a:pt x="0" y="49688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14686"/>
            <a:ext cx="9144000" cy="2789555"/>
          </a:xfrm>
          <a:custGeom>
            <a:avLst/>
            <a:gdLst/>
            <a:ahLst/>
            <a:cxnLst/>
            <a:rect l="l" t="t" r="r" b="b"/>
            <a:pathLst>
              <a:path w="9144000" h="2789554">
                <a:moveTo>
                  <a:pt x="0" y="2789237"/>
                </a:moveTo>
                <a:lnTo>
                  <a:pt x="9143999" y="2789237"/>
                </a:lnTo>
                <a:lnTo>
                  <a:pt x="9143999" y="0"/>
                </a:lnTo>
                <a:lnTo>
                  <a:pt x="0" y="0"/>
                </a:lnTo>
                <a:lnTo>
                  <a:pt x="0" y="278923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61950"/>
            <a:ext cx="6705599" cy="2857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3637" y="4000500"/>
            <a:ext cx="4276724" cy="571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475" y="4946650"/>
            <a:ext cx="3067049" cy="26034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6003925"/>
            <a:ext cx="9144000" cy="357505"/>
          </a:xfrm>
          <a:custGeom>
            <a:avLst/>
            <a:gdLst/>
            <a:ahLst/>
            <a:cxnLst/>
            <a:rect l="l" t="t" r="r" b="b"/>
            <a:pathLst>
              <a:path w="9144000" h="357504">
                <a:moveTo>
                  <a:pt x="9143999" y="357186"/>
                </a:moveTo>
                <a:lnTo>
                  <a:pt x="0" y="357186"/>
                </a:lnTo>
                <a:lnTo>
                  <a:pt x="0" y="0"/>
                </a:lnTo>
                <a:lnTo>
                  <a:pt x="9143999" y="0"/>
                </a:lnTo>
                <a:lnTo>
                  <a:pt x="9143999" y="357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375" y="3071812"/>
            <a:ext cx="5430836" cy="2803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306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25" y="1697671"/>
            <a:ext cx="861695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371" y="2220277"/>
            <a:ext cx="7033259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143000"/>
            <a:ext cx="5339080" cy="1629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 algn="ctr">
              <a:lnSpc>
                <a:spcPct val="156300"/>
              </a:lnSpc>
              <a:spcBef>
                <a:spcPts val="95"/>
              </a:spcBef>
            </a:pPr>
            <a:r>
              <a:rPr sz="3600" spc="-10" smtClean="0">
                <a:solidFill>
                  <a:srgbClr val="000000"/>
                </a:solidFill>
                <a:latin typeface="Cambria"/>
                <a:cs typeface="Cambria"/>
              </a:rPr>
              <a:t>Software Engineering</a:t>
            </a:r>
            <a:r>
              <a:rPr lang="en-US" sz="3600" spc="-10" dirty="0" smtClean="0">
                <a:solidFill>
                  <a:srgbClr val="000000"/>
                </a:solidFill>
                <a:latin typeface="Cambria"/>
                <a:cs typeface="Cambria"/>
              </a:rPr>
              <a:t> (303105254)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Component</a:t>
            </a:r>
            <a:r>
              <a:rPr spc="-85" dirty="0"/>
              <a:t> </a:t>
            </a:r>
            <a:r>
              <a:rPr dirty="0"/>
              <a:t>Based</a:t>
            </a:r>
            <a:r>
              <a:rPr spc="-85" dirty="0"/>
              <a:t> </a:t>
            </a:r>
            <a:r>
              <a:rPr dirty="0"/>
              <a:t>Software</a:t>
            </a:r>
            <a:r>
              <a:rPr spc="-80" dirty="0"/>
              <a:t> </a:t>
            </a:r>
            <a:r>
              <a:rPr spc="-10" dirty="0"/>
              <a:t>Engineering</a:t>
            </a:r>
            <a:r>
              <a:rPr spc="-85" dirty="0"/>
              <a:t> </a:t>
            </a:r>
            <a:r>
              <a:rPr spc="-10" dirty="0"/>
              <a:t>(CBSE)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565721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Components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289" y="1697671"/>
            <a:ext cx="5770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Component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Component</a:t>
            </a:r>
            <a:r>
              <a:rPr spc="-70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184400"/>
            <a:ext cx="8436610" cy="4597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Components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Highly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Useful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Achieving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Reusability</a:t>
            </a:r>
            <a:endParaRPr sz="2000">
              <a:latin typeface="Calibri"/>
              <a:cs typeface="Calibri"/>
            </a:endParaRPr>
          </a:p>
          <a:p>
            <a:pPr marL="716915" marR="506095" lvl="1" indent="-300355">
              <a:lnSpc>
                <a:spcPct val="150000"/>
              </a:lnSpc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Module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which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independently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functions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deployed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composed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without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modifications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from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Characteristics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Standardized,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Independent,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Compos-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able,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Deployable,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Documented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Models:</a:t>
            </a:r>
            <a:endParaRPr sz="2000">
              <a:latin typeface="Calibri"/>
              <a:cs typeface="Calibri"/>
            </a:endParaRPr>
          </a:p>
          <a:p>
            <a:pPr marL="716915" marR="990600" lvl="1" indent="-300355">
              <a:lnSpc>
                <a:spcPct val="150000"/>
              </a:lnSpc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Based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definition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standards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component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implementation, documentation,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deployment.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ct val="150000"/>
              </a:lnSpc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Implement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through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interfaces,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usage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Deployment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through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Platform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Support</a:t>
            </a:r>
            <a:r>
              <a:rPr sz="2000" spc="-1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Component</a:t>
            </a:r>
            <a:r>
              <a:rPr spc="-85" dirty="0"/>
              <a:t> </a:t>
            </a:r>
            <a:r>
              <a:rPr dirty="0"/>
              <a:t>Based</a:t>
            </a:r>
            <a:r>
              <a:rPr spc="-85" dirty="0"/>
              <a:t> </a:t>
            </a:r>
            <a:r>
              <a:rPr dirty="0"/>
              <a:t>Software</a:t>
            </a:r>
            <a:r>
              <a:rPr spc="-80" dirty="0"/>
              <a:t> </a:t>
            </a:r>
            <a:r>
              <a:rPr spc="-10" dirty="0"/>
              <a:t>Engineering</a:t>
            </a:r>
            <a:r>
              <a:rPr spc="-85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6598920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Development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reuse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Development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with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reuse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Reuse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supports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related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Component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acquisition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Component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Component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certification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20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Component</a:t>
            </a:r>
            <a:r>
              <a:rPr spc="-105" dirty="0"/>
              <a:t> </a:t>
            </a:r>
            <a:r>
              <a:rPr spc="-10" dirty="0"/>
              <a:t>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6364605" cy="4140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/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Formation: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process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integrating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Sequential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composition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Hierarchical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composition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Additive</a:t>
            </a:r>
            <a:r>
              <a:rPr sz="2000" spc="-1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composition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Factors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Failure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Composition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Parameter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Incompatibility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Operation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Incompatibility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Operation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incompleteness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83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Distributed</a:t>
            </a:r>
            <a:r>
              <a:rPr spc="-6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321877"/>
            <a:ext cx="7504430" cy="32035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Distributed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Presently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Known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collection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independent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computers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Appears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user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single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coherent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Practices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Distributed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Main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Focuses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handling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Distributed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systems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issues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Client–server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computing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Architectural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patterns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distributed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service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18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Distributed</a:t>
            </a:r>
            <a:r>
              <a:rPr spc="-114" dirty="0"/>
              <a:t> </a:t>
            </a:r>
            <a:r>
              <a:rPr dirty="0"/>
              <a:t>systems</a:t>
            </a:r>
            <a:r>
              <a:rPr spc="-110" dirty="0"/>
              <a:t> </a:t>
            </a:r>
            <a:r>
              <a:rPr spc="-10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321877"/>
            <a:ext cx="7710805" cy="39084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Important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issues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considered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Transparency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Openness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Scalability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Security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Quality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service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Failure</a:t>
            </a:r>
            <a:r>
              <a:rPr sz="2000" spc="-9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Dimensions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Scalability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Distribution,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Manageability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attacks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–Interception,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Interruption,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Modification,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Fabrication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quality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service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reflects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system’s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ability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Recovery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Plans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interaction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Middleware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10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Client–server</a:t>
            </a:r>
            <a:r>
              <a:rPr spc="-10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321877"/>
            <a:ext cx="6858634" cy="28511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Distributed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referred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client–server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create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Depend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Various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layers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computations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layered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architectural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client–server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Presentation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Data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management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Application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processing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Database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Architectural</a:t>
            </a:r>
            <a:r>
              <a:rPr spc="-55" dirty="0"/>
              <a:t> </a:t>
            </a:r>
            <a:r>
              <a:rPr dirty="0"/>
              <a:t>patterns</a:t>
            </a:r>
            <a:r>
              <a:rPr spc="-5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distributed</a:t>
            </a:r>
            <a:r>
              <a:rPr spc="-5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321877"/>
            <a:ext cx="4449445" cy="21463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Applicable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architectural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styles: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Master-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slave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Two-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tier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client–server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Multitier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client–server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Distributed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component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Peer-to-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peer</a:t>
            </a:r>
            <a:r>
              <a:rPr sz="20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414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2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372677"/>
            <a:ext cx="7692390" cy="381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Useful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reduce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client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dependencies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spc="-20" dirty="0">
                <a:latin typeface="Calibri"/>
                <a:cs typeface="Calibri"/>
              </a:rPr>
              <a:t>client-</a:t>
            </a:r>
            <a:r>
              <a:rPr sz="2000" b="1" dirty="0">
                <a:latin typeface="Calibri"/>
                <a:cs typeface="Calibri"/>
              </a:rPr>
              <a:t>server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Examples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Oauth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Service,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Google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Docs,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Sheets,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Also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popular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SaaS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Service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deployed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owned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managed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Users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may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pay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requiring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Important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factors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consideration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Configurability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Multi-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tenancy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Scalability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01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Service-</a:t>
            </a:r>
            <a:r>
              <a:rPr dirty="0"/>
              <a:t>Oriented</a:t>
            </a:r>
            <a:r>
              <a:rPr spc="-20" dirty="0"/>
              <a:t> </a:t>
            </a:r>
            <a:r>
              <a:rPr dirty="0"/>
              <a:t>Software</a:t>
            </a:r>
            <a:r>
              <a:rPr spc="-2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7517130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Focused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Reusable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Separation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concerns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Extends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characteristics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component-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Attention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Service-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oriented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interaction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pattern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Service-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oriented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analysis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2571750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4750"/>
              <a:ext cx="9144000" cy="714375"/>
            </a:xfrm>
            <a:custGeom>
              <a:avLst/>
              <a:gdLst/>
              <a:ahLst/>
              <a:cxnLst/>
              <a:rect l="l" t="t" r="r" b="b"/>
              <a:pathLst>
                <a:path w="9144000" h="714375">
                  <a:moveTo>
                    <a:pt x="9143999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14374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20243" y="3763645"/>
            <a:ext cx="59010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Advanced</a:t>
            </a:r>
            <a:r>
              <a:rPr sz="35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35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00000"/>
                </a:solidFill>
              </a:rPr>
              <a:t>UNIT</a:t>
            </a:r>
            <a:r>
              <a:rPr sz="3500" spc="-55" dirty="0">
                <a:solidFill>
                  <a:srgbClr val="000000"/>
                </a:solidFill>
              </a:rPr>
              <a:t> </a:t>
            </a:r>
            <a:r>
              <a:rPr sz="3500" dirty="0">
                <a:solidFill>
                  <a:srgbClr val="000000"/>
                </a:solidFill>
              </a:rPr>
              <a:t>-</a:t>
            </a:r>
            <a:r>
              <a:rPr sz="3500" spc="-55" dirty="0">
                <a:solidFill>
                  <a:srgbClr val="000000"/>
                </a:solidFill>
              </a:rPr>
              <a:t> </a:t>
            </a:r>
            <a:r>
              <a:rPr sz="3500" spc="-50" dirty="0">
                <a:solidFill>
                  <a:srgbClr val="000000"/>
                </a:solidFill>
              </a:rPr>
              <a:t>8</a:t>
            </a:r>
            <a:endParaRPr sz="3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01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Service-</a:t>
            </a:r>
            <a:r>
              <a:rPr dirty="0"/>
              <a:t>Oriented</a:t>
            </a:r>
            <a:r>
              <a:rPr spc="-55" dirty="0"/>
              <a:t> </a:t>
            </a:r>
            <a:r>
              <a:rPr dirty="0"/>
              <a:t>Software</a:t>
            </a:r>
            <a:r>
              <a:rPr spc="-50" dirty="0"/>
              <a:t> </a:t>
            </a:r>
            <a:r>
              <a:rPr dirty="0"/>
              <a:t>Design</a:t>
            </a:r>
            <a:r>
              <a:rPr spc="-5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4932680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Primary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Concerns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Focuses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on: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Service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candidate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identification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Service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interface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Service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implementation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deployment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Legacy</a:t>
            </a:r>
            <a:r>
              <a:rPr sz="2000" spc="-9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8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Service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construction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Workflow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design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implementation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Service</a:t>
            </a:r>
            <a:r>
              <a:rPr sz="2000" spc="-9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60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Real-</a:t>
            </a:r>
            <a:r>
              <a:rPr dirty="0"/>
              <a:t>Time</a:t>
            </a:r>
            <a:r>
              <a:rPr spc="-20" dirty="0"/>
              <a:t> </a:t>
            </a:r>
            <a:r>
              <a:rPr dirty="0"/>
              <a:t>Software</a:t>
            </a:r>
            <a:r>
              <a:rPr spc="-1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7884159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Critical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Response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Result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(Time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Constrained)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Soft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Real-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Time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Systems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–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Some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Delays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Permitted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Hard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Real-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Time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No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Delays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Permitted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Monitor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Environments/Systems/Hardware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IoT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/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Embedded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Stimulus/Response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Periodic</a:t>
            </a:r>
            <a:r>
              <a:rPr sz="2000" spc="-1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stimuli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Aperiodic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stimuli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39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Real-</a:t>
            </a:r>
            <a:r>
              <a:rPr dirty="0"/>
              <a:t>Time</a:t>
            </a:r>
            <a:r>
              <a:rPr spc="-75" dirty="0"/>
              <a:t> </a:t>
            </a:r>
            <a:r>
              <a:rPr dirty="0"/>
              <a:t>Software</a:t>
            </a:r>
            <a:r>
              <a:rPr spc="-70" dirty="0"/>
              <a:t> </a:t>
            </a:r>
            <a:r>
              <a:rPr dirty="0"/>
              <a:t>Systems</a:t>
            </a:r>
            <a:r>
              <a:rPr spc="-70" dirty="0"/>
              <a:t> </a:t>
            </a:r>
            <a:r>
              <a:rPr dirty="0"/>
              <a:t>Design</a:t>
            </a:r>
            <a:r>
              <a:rPr spc="-7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pc="-10" dirty="0"/>
              <a:t>Real-</a:t>
            </a:r>
            <a:r>
              <a:rPr dirty="0"/>
              <a:t>Time</a:t>
            </a:r>
            <a:r>
              <a:rPr spc="-60" dirty="0"/>
              <a:t> </a:t>
            </a:r>
            <a:r>
              <a:rPr dirty="0"/>
              <a:t>Systems</a:t>
            </a:r>
            <a:r>
              <a:rPr spc="-55" dirty="0"/>
              <a:t> </a:t>
            </a:r>
            <a:r>
              <a:rPr dirty="0"/>
              <a:t>design</a:t>
            </a:r>
            <a:r>
              <a:rPr spc="-55" dirty="0"/>
              <a:t> </a:t>
            </a:r>
            <a:r>
              <a:rPr dirty="0"/>
              <a:t>key</a:t>
            </a:r>
            <a:r>
              <a:rPr spc="-60" dirty="0"/>
              <a:t> </a:t>
            </a:r>
            <a:r>
              <a:rPr spc="-10" dirty="0"/>
              <a:t>factors</a:t>
            </a: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Real-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time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programming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Real</a:t>
            </a:r>
            <a:r>
              <a:rPr sz="20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Time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Process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Real-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time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Operating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dirty="0"/>
              <a:t>Attention</a:t>
            </a:r>
            <a:r>
              <a:rPr spc="-45" dirty="0"/>
              <a:t> </a:t>
            </a:r>
            <a:r>
              <a:rPr spc="-25" dirty="0"/>
              <a:t>to:</a:t>
            </a: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Process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Priority,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Switching,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Scheduling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Interrupt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handling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2875">
              <a:lnSpc>
                <a:spcPct val="100000"/>
              </a:lnSpc>
              <a:spcBef>
                <a:spcPts val="100"/>
              </a:spcBef>
            </a:pPr>
            <a:r>
              <a:rPr dirty="0"/>
              <a:t>Systems</a:t>
            </a:r>
            <a:r>
              <a:rPr spc="-14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7952105" cy="4140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Interdisciplinary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field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316865" marR="8890" indent="-304800">
              <a:lnSpc>
                <a:spcPct val="15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Emphases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3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complex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systems </a:t>
            </a:r>
            <a:r>
              <a:rPr sz="2000" b="1" dirty="0">
                <a:latin typeface="Calibri"/>
                <a:cs typeface="Calibri"/>
              </a:rPr>
              <a:t>over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life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cycles</a:t>
            </a:r>
            <a:r>
              <a:rPr sz="2000" b="1" spc="-50" dirty="0">
                <a:latin typeface="Calibri"/>
                <a:cs typeface="Calibri"/>
              </a:rPr>
              <a:t> 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Integrate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Manage</a:t>
            </a:r>
            <a:r>
              <a:rPr sz="20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complex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systems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over</a:t>
            </a:r>
            <a:r>
              <a:rPr sz="20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their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life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cycles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handles: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ct val="150000"/>
              </a:lnSpc>
              <a:buFont typeface="Arial MT"/>
              <a:buChar char="–"/>
              <a:tabLst>
                <a:tab pos="716915" algn="l"/>
              </a:tabLst>
            </a:pP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Work-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processes,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optimization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methods,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risk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management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tools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such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projects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452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Systems</a:t>
            </a:r>
            <a:r>
              <a:rPr spc="-7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System</a:t>
            </a:r>
            <a:r>
              <a:rPr spc="-7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8233409" cy="4140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Tools: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Strategies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Procedures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ct val="150000"/>
              </a:lnSpc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abstraction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reality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designed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answer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specific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questions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about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real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world,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through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imitation,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analogue,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representation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real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world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process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structure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represented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conceptual,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mathematical,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97D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physical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tool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assist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decision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maker.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6455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65" dirty="0"/>
              <a:t> </a:t>
            </a:r>
            <a:r>
              <a:rPr spc="-10" dirty="0"/>
              <a:t>Engineering</a:t>
            </a:r>
            <a:r>
              <a:rPr spc="-6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3291204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Task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definition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Informative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definition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Conceptual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stage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Cardinal</a:t>
            </a:r>
            <a:r>
              <a:rPr sz="2000" spc="-1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definition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stage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Formative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definition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stage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Manufacturing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definitio</a:t>
            </a:r>
            <a:r>
              <a:rPr sz="1600" b="1" spc="-1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718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Systems</a:t>
            </a:r>
            <a:r>
              <a:rPr spc="-9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7128509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Collection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capable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independent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Example: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Enterprise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Goal:</a:t>
            </a:r>
            <a:endParaRPr sz="2000">
              <a:latin typeface="Calibri"/>
              <a:cs typeface="Calibri"/>
            </a:endParaRPr>
          </a:p>
          <a:p>
            <a:pPr marL="716915" marR="5080" lvl="1" indent="-300355">
              <a:lnSpc>
                <a:spcPct val="150000"/>
              </a:lnSpc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Collected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Systems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interoperate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together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achieve</a:t>
            </a:r>
            <a:r>
              <a:rPr sz="2000" spc="-7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additional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desired</a:t>
            </a:r>
            <a:r>
              <a:rPr sz="2000" spc="-1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capabilities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communication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structure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among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3589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Systems</a:t>
            </a:r>
            <a:r>
              <a:rPr spc="-7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8173720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Virtual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Lack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central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management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authority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centrally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agreed-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purpose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Collaborative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Interact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less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voluntarily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fulfill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agreed-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central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purposes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Acknowledged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Recognized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objectives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designated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Directed</a:t>
            </a:r>
            <a:endParaRPr sz="2000">
              <a:latin typeface="Calibri"/>
              <a:cs typeface="Calibri"/>
            </a:endParaRPr>
          </a:p>
          <a:p>
            <a:pPr marL="716915" lvl="1" indent="-2997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169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Built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centrally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managed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during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long-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term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82516" y="1697671"/>
            <a:ext cx="1775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87" y="2148840"/>
            <a:ext cx="81426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1805" indent="348615">
              <a:lnSpc>
                <a:spcPct val="150000"/>
              </a:lnSpc>
              <a:spcBef>
                <a:spcPts val="100"/>
              </a:spcBef>
              <a:buAutoNum type="arabicPlain"/>
              <a:tabLst>
                <a:tab pos="361315" algn="l"/>
              </a:tabLst>
            </a:pPr>
            <a:r>
              <a:rPr sz="2000" b="1" spc="-10" dirty="0">
                <a:latin typeface="Calibri"/>
                <a:cs typeface="Calibri"/>
              </a:rPr>
              <a:t>Pressman,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Roger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"Software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professional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approach." (2016).</a:t>
            </a:r>
            <a:endParaRPr sz="2000">
              <a:latin typeface="Calibri"/>
              <a:cs typeface="Calibri"/>
            </a:endParaRPr>
          </a:p>
          <a:p>
            <a:pPr marL="12700" marR="5080" indent="348615">
              <a:lnSpc>
                <a:spcPct val="150000"/>
              </a:lnSpc>
              <a:buAutoNum type="arabicPlain"/>
              <a:tabLst>
                <a:tab pos="361315" algn="l"/>
              </a:tabLst>
            </a:pPr>
            <a:r>
              <a:rPr sz="2000" b="1" spc="-10" dirty="0">
                <a:latin typeface="Calibri"/>
                <a:cs typeface="Calibri"/>
              </a:rPr>
              <a:t>Sommerville,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Ian.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"Software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9th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Edition."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ISBN-</a:t>
            </a:r>
            <a:r>
              <a:rPr sz="2000" b="1" dirty="0">
                <a:latin typeface="Calibri"/>
                <a:cs typeface="Calibri"/>
              </a:rPr>
              <a:t>10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137035152 (2011).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1680" y="6013831"/>
            <a:ext cx="245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1634" y="2148840"/>
            <a:ext cx="4573905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Reuse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Distributed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20" dirty="0">
                <a:latin typeface="Calibri"/>
                <a:cs typeface="Calibri"/>
              </a:rPr>
              <a:t>Service-</a:t>
            </a:r>
            <a:r>
              <a:rPr sz="2000" b="1" spc="-10" dirty="0">
                <a:latin typeface="Calibri"/>
                <a:cs typeface="Calibri"/>
              </a:rPr>
              <a:t>Oriented Software Engineering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Real-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64306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525" y="1697671"/>
            <a:ext cx="6148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Advanced</a:t>
            </a:r>
            <a:r>
              <a:rPr spc="-60" dirty="0"/>
              <a:t> </a:t>
            </a:r>
            <a:r>
              <a:rPr dirty="0"/>
              <a:t>Software</a:t>
            </a:r>
            <a:r>
              <a:rPr spc="-55" dirty="0"/>
              <a:t> </a:t>
            </a:r>
            <a:r>
              <a:rPr spc="-10" dirty="0"/>
              <a:t>Engineering</a:t>
            </a:r>
            <a:r>
              <a:rPr spc="-60" dirty="0"/>
              <a:t> </a:t>
            </a:r>
            <a:r>
              <a:rPr spc="-10" dirty="0"/>
              <a:t>Topics</a:t>
            </a:r>
          </a:p>
        </p:txBody>
      </p:sp>
      <p:sp>
        <p:nvSpPr>
          <p:cNvPr id="8" name="object 8"/>
          <p:cNvSpPr/>
          <p:nvPr/>
        </p:nvSpPr>
        <p:spPr>
          <a:xfrm>
            <a:off x="6564311" y="6072187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1"/>
                </a:moveTo>
                <a:lnTo>
                  <a:pt x="0" y="214311"/>
                </a:lnTo>
                <a:lnTo>
                  <a:pt x="0" y="0"/>
                </a:lnTo>
                <a:lnTo>
                  <a:pt x="46037" y="0"/>
                </a:lnTo>
                <a:lnTo>
                  <a:pt x="46037" y="2143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40" dirty="0"/>
              <a:t> </a:t>
            </a:r>
            <a:r>
              <a:rPr spc="-10" dirty="0"/>
              <a:t>Reuse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800" y="2455735"/>
            <a:ext cx="7804784" cy="37306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7155" marR="5080">
              <a:lnSpc>
                <a:spcPts val="2250"/>
              </a:lnSpc>
              <a:spcBef>
                <a:spcPts val="200"/>
              </a:spcBef>
            </a:pPr>
            <a:r>
              <a:rPr sz="1900" spc="-20" dirty="0">
                <a:latin typeface="Calibri"/>
                <a:cs typeface="Calibri"/>
              </a:rPr>
              <a:t>Reuse-</a:t>
            </a:r>
            <a:r>
              <a:rPr sz="1900" dirty="0">
                <a:latin typeface="Calibri"/>
                <a:cs typeface="Calibri"/>
              </a:rPr>
              <a:t>based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software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engineering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approach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development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tries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maximize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reuse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existing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software.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165"/>
              </a:lnSpc>
              <a:buSzPct val="94736"/>
              <a:buFont typeface="Arial MT"/>
              <a:buChar char="•"/>
              <a:tabLst>
                <a:tab pos="96520" algn="l"/>
              </a:tabLst>
            </a:pPr>
            <a:r>
              <a:rPr sz="1900" spc="-10" dirty="0">
                <a:latin typeface="Calibri"/>
                <a:cs typeface="Calibri"/>
              </a:rPr>
              <a:t>Availability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reusable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software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low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cost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250"/>
              </a:lnSpc>
              <a:buSzPct val="94736"/>
              <a:buFont typeface="Arial MT"/>
              <a:buChar char="•"/>
              <a:tabLst>
                <a:tab pos="96520" algn="l"/>
              </a:tabLst>
            </a:pPr>
            <a:r>
              <a:rPr sz="1900" spc="-10" dirty="0">
                <a:latin typeface="Calibri"/>
                <a:cs typeface="Calibri"/>
              </a:rPr>
              <a:t>Demands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lower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software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production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maintenance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costs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250"/>
              </a:lnSpc>
              <a:buSzPct val="94736"/>
              <a:buFont typeface="Arial MT"/>
              <a:buChar char="•"/>
              <a:tabLst>
                <a:tab pos="96520" algn="l"/>
              </a:tabLst>
            </a:pPr>
            <a:r>
              <a:rPr sz="1900" dirty="0">
                <a:latin typeface="Calibri"/>
                <a:cs typeface="Calibri"/>
              </a:rPr>
              <a:t>Faster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delivery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systems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265"/>
              </a:lnSpc>
              <a:buSzPct val="94736"/>
              <a:buFont typeface="Arial MT"/>
              <a:buChar char="•"/>
              <a:tabLst>
                <a:tab pos="96520" algn="l"/>
              </a:tabLst>
            </a:pPr>
            <a:r>
              <a:rPr sz="1900" spc="-10" dirty="0">
                <a:latin typeface="Calibri"/>
                <a:cs typeface="Calibri"/>
              </a:rPr>
              <a:t>Recognized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software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quality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280035" lvl="1" indent="-182880">
              <a:lnSpc>
                <a:spcPct val="100000"/>
              </a:lnSpc>
              <a:buChar char="•"/>
              <a:tabLst>
                <a:tab pos="280035" algn="l"/>
              </a:tabLst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Reuse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Levels</a:t>
            </a:r>
            <a:endParaRPr sz="2000">
              <a:latin typeface="Calibri"/>
              <a:cs typeface="Calibri"/>
            </a:endParaRPr>
          </a:p>
          <a:p>
            <a:pPr marL="403225" lvl="2" indent="-133985">
              <a:lnSpc>
                <a:spcPct val="100000"/>
              </a:lnSpc>
              <a:spcBef>
                <a:spcPts val="1200"/>
              </a:spcBef>
              <a:buChar char="-"/>
              <a:tabLst>
                <a:tab pos="40322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Application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reuse</a:t>
            </a:r>
            <a:endParaRPr sz="2000">
              <a:latin typeface="Calibri"/>
              <a:cs typeface="Calibri"/>
            </a:endParaRPr>
          </a:p>
          <a:p>
            <a:pPr marL="403225" lvl="2" indent="-133985">
              <a:lnSpc>
                <a:spcPct val="100000"/>
              </a:lnSpc>
              <a:spcBef>
                <a:spcPts val="1200"/>
              </a:spcBef>
              <a:buChar char="-"/>
              <a:tabLst>
                <a:tab pos="40322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Component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reuse</a:t>
            </a:r>
            <a:endParaRPr sz="2000">
              <a:latin typeface="Calibri"/>
              <a:cs typeface="Calibri"/>
            </a:endParaRPr>
          </a:p>
          <a:p>
            <a:pPr marL="403225" lvl="2" indent="-133985">
              <a:lnSpc>
                <a:spcPct val="100000"/>
              </a:lnSpc>
              <a:spcBef>
                <a:spcPts val="1200"/>
              </a:spcBef>
              <a:buChar char="-"/>
              <a:tabLst>
                <a:tab pos="40322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Object</a:t>
            </a:r>
            <a:r>
              <a:rPr sz="2000" spc="-8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8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function</a:t>
            </a:r>
            <a:r>
              <a:rPr sz="2000" spc="-8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reuse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043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Software</a:t>
            </a:r>
            <a:r>
              <a:rPr spc="-70" dirty="0"/>
              <a:t> </a:t>
            </a:r>
            <a:r>
              <a:rPr spc="-10" dirty="0"/>
              <a:t>Reuse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pc="-10" dirty="0"/>
              <a:t>Increased</a:t>
            </a:r>
            <a:r>
              <a:rPr spc="-40" dirty="0"/>
              <a:t> </a:t>
            </a:r>
            <a:r>
              <a:rPr spc="-10" dirty="0"/>
              <a:t>dependability</a:t>
            </a: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Tried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tested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dependable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than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new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Identified</a:t>
            </a:r>
            <a:r>
              <a:rPr sz="2000" spc="32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Fixed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design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implementation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faults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dirty="0"/>
              <a:t>Reduced</a:t>
            </a:r>
            <a:r>
              <a:rPr spc="-105" dirty="0"/>
              <a:t> </a:t>
            </a:r>
            <a:r>
              <a:rPr dirty="0"/>
              <a:t>process</a:t>
            </a:r>
            <a:r>
              <a:rPr spc="-105" dirty="0"/>
              <a:t> </a:t>
            </a:r>
            <a:r>
              <a:rPr spc="-20" dirty="0"/>
              <a:t>risk</a:t>
            </a: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Known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cost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existing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Easy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make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decision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Project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Rebuilt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Reduces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margin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error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project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cost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estimation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Highly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Helpful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large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software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components-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subsystems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043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Software</a:t>
            </a:r>
            <a:r>
              <a:rPr spc="-70" dirty="0"/>
              <a:t> </a:t>
            </a:r>
            <a:r>
              <a:rPr spc="-10" dirty="0"/>
              <a:t>Reuse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6069965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Effective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specialists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Reduce</a:t>
            </a:r>
            <a:r>
              <a:rPr sz="2000" spc="-9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Rework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Better</a:t>
            </a:r>
            <a:r>
              <a:rPr sz="2000" spc="-5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Utilization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specialist's</a:t>
            </a:r>
            <a:r>
              <a:rPr sz="20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knowledge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Standards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compliance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Use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standard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user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interfaces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Improves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dependability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Reduces</a:t>
            </a:r>
            <a:r>
              <a:rPr sz="2000" spc="-8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mistakes</a:t>
            </a:r>
            <a:r>
              <a:rPr sz="20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from</a:t>
            </a:r>
            <a:r>
              <a:rPr sz="20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user</a:t>
            </a:r>
            <a:r>
              <a:rPr sz="2000" spc="-8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as</a:t>
            </a:r>
            <a:r>
              <a:rPr sz="20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familiar</a:t>
            </a:r>
            <a:r>
              <a:rPr sz="20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Accelerated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00" y="6354762"/>
            <a:ext cx="2580005" cy="217804"/>
          </a:xfrm>
          <a:custGeom>
            <a:avLst/>
            <a:gdLst/>
            <a:ahLst/>
            <a:cxnLst/>
            <a:rect l="l" t="t" r="r" b="b"/>
            <a:pathLst>
              <a:path w="2580004" h="217804">
                <a:moveTo>
                  <a:pt x="46037" y="0"/>
                </a:moveTo>
                <a:lnTo>
                  <a:pt x="0" y="0"/>
                </a:lnTo>
                <a:lnTo>
                  <a:pt x="0" y="214312"/>
                </a:lnTo>
                <a:lnTo>
                  <a:pt x="46037" y="214312"/>
                </a:lnTo>
                <a:lnTo>
                  <a:pt x="46037" y="0"/>
                </a:lnTo>
                <a:close/>
              </a:path>
              <a:path w="2580004" h="217804">
                <a:moveTo>
                  <a:pt x="2579687" y="3175"/>
                </a:moveTo>
                <a:lnTo>
                  <a:pt x="79375" y="3175"/>
                </a:lnTo>
                <a:lnTo>
                  <a:pt x="79375" y="217487"/>
                </a:lnTo>
                <a:lnTo>
                  <a:pt x="2579687" y="217487"/>
                </a:lnTo>
                <a:lnTo>
                  <a:pt x="2579687" y="31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043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Software</a:t>
            </a:r>
            <a:r>
              <a:rPr spc="-70" dirty="0"/>
              <a:t> </a:t>
            </a:r>
            <a:r>
              <a:rPr spc="-10" dirty="0"/>
              <a:t>Reuse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585025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Accelerated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Launch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market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at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earliest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Speed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up</a:t>
            </a:r>
            <a:r>
              <a:rPr sz="2000" spc="-6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r>
              <a:rPr sz="2000" spc="-5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production</a:t>
            </a:r>
            <a:endParaRPr sz="2000">
              <a:latin typeface="Calibri"/>
              <a:cs typeface="Calibri"/>
            </a:endParaRPr>
          </a:p>
          <a:p>
            <a:pPr marL="1059815" lvl="1" indent="-35687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1059815" algn="l"/>
              </a:tabLst>
            </a:pP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Reduction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development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97D"/>
                </a:solidFill>
                <a:latin typeface="Calibri"/>
                <a:cs typeface="Calibri"/>
              </a:rPr>
              <a:t>validation</a:t>
            </a:r>
            <a:r>
              <a:rPr sz="2000" spc="-4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97D"/>
                </a:solidFill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00"/>
              </a:spcBef>
            </a:pPr>
            <a:r>
              <a:rPr dirty="0"/>
              <a:t>Threats</a:t>
            </a:r>
            <a:r>
              <a:rPr spc="-50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spc="-10" dirty="0"/>
              <a:t>Challenges</a:t>
            </a:r>
            <a:r>
              <a:rPr spc="-5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Software</a:t>
            </a:r>
            <a:r>
              <a:rPr spc="-50" dirty="0"/>
              <a:t> </a:t>
            </a:r>
            <a:r>
              <a:rPr spc="-10" dirty="0"/>
              <a:t>Reuse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6592570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Lack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tool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20" dirty="0">
                <a:latin typeface="Calibri"/>
                <a:cs typeface="Calibri"/>
              </a:rPr>
              <a:t>Not-invented-</a:t>
            </a:r>
            <a:r>
              <a:rPr sz="2000" b="1" dirty="0">
                <a:latin typeface="Calibri"/>
                <a:cs typeface="Calibri"/>
              </a:rPr>
              <a:t>here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syndrome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Creating,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maintaining,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library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Increased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maintenance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costs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Finding,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understanding,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reusable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33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80" dirty="0"/>
              <a:t> </a:t>
            </a:r>
            <a:r>
              <a:rPr dirty="0"/>
              <a:t>factors</a:t>
            </a:r>
            <a:r>
              <a:rPr spc="-80" dirty="0"/>
              <a:t> </a:t>
            </a:r>
            <a:r>
              <a:rPr dirty="0"/>
              <a:t>during</a:t>
            </a:r>
            <a:r>
              <a:rPr spc="-80" dirty="0"/>
              <a:t> </a:t>
            </a:r>
            <a:r>
              <a:rPr dirty="0"/>
              <a:t>planning</a:t>
            </a:r>
            <a:r>
              <a:rPr spc="-80" dirty="0"/>
              <a:t> </a:t>
            </a:r>
            <a:r>
              <a:rPr dirty="0"/>
              <a:t>Software</a:t>
            </a:r>
            <a:r>
              <a:rPr spc="-75" dirty="0"/>
              <a:t> </a:t>
            </a:r>
            <a:r>
              <a:rPr spc="-10" dirty="0"/>
              <a:t>Reuse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1" y="2220277"/>
            <a:ext cx="6194425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schedule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Expected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lifetime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team's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background,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skills,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experience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Criticality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Software's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non-</a:t>
            </a:r>
            <a:r>
              <a:rPr sz="2000" b="1" dirty="0">
                <a:latin typeface="Calibri"/>
                <a:cs typeface="Calibri"/>
              </a:rPr>
              <a:t>functional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domain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execution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platform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4311" y="6354762"/>
            <a:ext cx="46355" cy="214629"/>
          </a:xfrm>
          <a:custGeom>
            <a:avLst/>
            <a:gdLst/>
            <a:ahLst/>
            <a:cxnLst/>
            <a:rect l="l" t="t" r="r" b="b"/>
            <a:pathLst>
              <a:path w="46354" h="214629">
                <a:moveTo>
                  <a:pt x="46037" y="214312"/>
                </a:moveTo>
                <a:lnTo>
                  <a:pt x="0" y="214312"/>
                </a:lnTo>
                <a:lnTo>
                  <a:pt x="0" y="0"/>
                </a:lnTo>
                <a:lnTo>
                  <a:pt x="46037" y="0"/>
                </a:lnTo>
                <a:lnTo>
                  <a:pt x="46037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1039</Words>
  <Application>Microsoft Office PowerPoint</Application>
  <PresentationFormat>On-screen Show (4:3)</PresentationFormat>
  <Paragraphs>217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Software Engineering (303105254)</vt:lpstr>
      <vt:lpstr>UNIT - 8</vt:lpstr>
      <vt:lpstr>Advanced Software Engineering Topics</vt:lpstr>
      <vt:lpstr>Software Reuse</vt:lpstr>
      <vt:lpstr>Benefits of Software Reuse</vt:lpstr>
      <vt:lpstr>Benefits of Software Reuse</vt:lpstr>
      <vt:lpstr>Benefits of Software Reuse</vt:lpstr>
      <vt:lpstr>Threats or Challenges with Software Reuse</vt:lpstr>
      <vt:lpstr>Key factors during planning Software Reuse</vt:lpstr>
      <vt:lpstr>Component Based Software Engineering (CBSE)</vt:lpstr>
      <vt:lpstr>Component and Component Models</vt:lpstr>
      <vt:lpstr>Component Based Software Engineering Processes</vt:lpstr>
      <vt:lpstr>Component Formation</vt:lpstr>
      <vt:lpstr>Distributed Software Engineering</vt:lpstr>
      <vt:lpstr>Distributed systems issues</vt:lpstr>
      <vt:lpstr>Client–server computing</vt:lpstr>
      <vt:lpstr>Architectural patterns for distributed systems</vt:lpstr>
      <vt:lpstr>Software as a service</vt:lpstr>
      <vt:lpstr>Service-Oriented Software Engineering</vt:lpstr>
      <vt:lpstr>Service-Oriented Software Design Process</vt:lpstr>
      <vt:lpstr>Real-Time Software Engineering</vt:lpstr>
      <vt:lpstr>Real-Time Software Systems Design Process</vt:lpstr>
      <vt:lpstr>Systems Engineering</vt:lpstr>
      <vt:lpstr>Systems in System Engineering</vt:lpstr>
      <vt:lpstr>System Engineering Process</vt:lpstr>
      <vt:lpstr>Systems of System</vt:lpstr>
      <vt:lpstr>Types of Systems of Systems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cp:lastModifiedBy>dell</cp:lastModifiedBy>
  <cp:revision>3</cp:revision>
  <dcterms:created xsi:type="dcterms:W3CDTF">2024-06-06T19:52:14Z</dcterms:created>
  <dcterms:modified xsi:type="dcterms:W3CDTF">2024-10-07T16:29:58Z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