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F6671-C0EA-4979-B755-54BCA2F49180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3F128-C06D-4202-B72F-37E8EE3101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3F128-C06D-4202-B72F-37E8EE31010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8FEA-3E70-4988-B5BB-35094E6D045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4EEA-73E9-4959-A433-F6541FF94F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8FEA-3E70-4988-B5BB-35094E6D045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4EEA-73E9-4959-A433-F6541FF94F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8FEA-3E70-4988-B5BB-35094E6D045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4EEA-73E9-4959-A433-F6541FF94F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8FEA-3E70-4988-B5BB-35094E6D045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4EEA-73E9-4959-A433-F6541FF94F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8FEA-3E70-4988-B5BB-35094E6D045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4EEA-73E9-4959-A433-F6541FF94F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8FEA-3E70-4988-B5BB-35094E6D045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4EEA-73E9-4959-A433-F6541FF94F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8FEA-3E70-4988-B5BB-35094E6D045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4EEA-73E9-4959-A433-F6541FF94F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8FEA-3E70-4988-B5BB-35094E6D045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4EEA-73E9-4959-A433-F6541FF94F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8FEA-3E70-4988-B5BB-35094E6D045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4EEA-73E9-4959-A433-F6541FF94F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8FEA-3E70-4988-B5BB-35094E6D045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4EEA-73E9-4959-A433-F6541FF94F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8FEA-3E70-4988-B5BB-35094E6D045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4EEA-73E9-4959-A433-F6541FF94F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78FEA-3E70-4988-B5BB-35094E6D045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24EEA-73E9-4959-A433-F6541FF94FA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3999" cy="6857999"/>
            <a:chOff x="0" y="0"/>
            <a:chExt cx="9143999" cy="685799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1375" y="500063"/>
              <a:ext cx="2381249" cy="6286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17637" y="3579495"/>
              <a:ext cx="6286500" cy="1905"/>
            </a:xfrm>
            <a:custGeom>
              <a:avLst/>
              <a:gdLst/>
              <a:ahLst/>
              <a:cxnLst/>
              <a:rect l="l" t="t" r="r" b="b"/>
              <a:pathLst>
                <a:path w="6286500" h="1905">
                  <a:moveTo>
                    <a:pt x="0" y="0"/>
                  </a:moveTo>
                  <a:lnTo>
                    <a:pt x="6286500" y="158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7637" y="3505200"/>
              <a:ext cx="93661" cy="93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32700" y="3563938"/>
              <a:ext cx="93663" cy="936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xfrm>
            <a:off x="2087245" y="2384380"/>
            <a:ext cx="530415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-10" smtClean="0">
                <a:solidFill>
                  <a:srgbClr val="000000"/>
                </a:solidFill>
                <a:latin typeface="Cambria"/>
                <a:cs typeface="Cambria"/>
              </a:rPr>
              <a:t>Software</a:t>
            </a:r>
            <a:r>
              <a:rPr lang="en-US" sz="3600" spc="-10" dirty="0" smtClean="0">
                <a:solidFill>
                  <a:srgbClr val="000000"/>
                </a:solidFill>
                <a:latin typeface="Cambria"/>
                <a:cs typeface="Cambria"/>
              </a:rPr>
              <a:t> Engineering  (303105254)</a:t>
            </a:r>
            <a:endParaRPr sz="3600" spc="-10">
              <a:solidFill>
                <a:srgbClr val="000000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30641"/>
            <a:ext cx="9144000" cy="4930482"/>
            <a:chOff x="0" y="1728202"/>
            <a:chExt cx="9144000" cy="41471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728202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6"/>
          <p:cNvGrpSpPr/>
          <p:nvPr/>
        </p:nvGrpSpPr>
        <p:grpSpPr>
          <a:xfrm>
            <a:off x="6564311" y="6032500"/>
            <a:ext cx="2580005" cy="609600"/>
            <a:chOff x="6564311" y="6032500"/>
            <a:chExt cx="2580005" cy="609600"/>
          </a:xfrm>
        </p:grpSpPr>
        <p:sp>
          <p:nvSpPr>
            <p:cNvPr id="7" name="object 7"/>
            <p:cNvSpPr/>
            <p:nvPr/>
          </p:nvSpPr>
          <p:spPr>
            <a:xfrm>
              <a:off x="6564300" y="6354762"/>
              <a:ext cx="2580005" cy="217804"/>
            </a:xfrm>
            <a:custGeom>
              <a:avLst/>
              <a:gdLst/>
              <a:ahLst/>
              <a:cxnLst/>
              <a:rect l="l" t="t" r="r" b="b"/>
              <a:pathLst>
                <a:path w="2580004" h="217804">
                  <a:moveTo>
                    <a:pt x="46037" y="0"/>
                  </a:moveTo>
                  <a:lnTo>
                    <a:pt x="0" y="0"/>
                  </a:lnTo>
                  <a:lnTo>
                    <a:pt x="0" y="214312"/>
                  </a:lnTo>
                  <a:lnTo>
                    <a:pt x="46037" y="214312"/>
                  </a:lnTo>
                  <a:lnTo>
                    <a:pt x="46037" y="0"/>
                  </a:lnTo>
                  <a:close/>
                </a:path>
                <a:path w="2580004" h="217804">
                  <a:moveTo>
                    <a:pt x="2579687" y="3175"/>
                  </a:moveTo>
                  <a:lnTo>
                    <a:pt x="79375" y="3175"/>
                  </a:lnTo>
                  <a:lnTo>
                    <a:pt x="79375" y="217487"/>
                  </a:lnTo>
                  <a:lnTo>
                    <a:pt x="2579687" y="217487"/>
                  </a:lnTo>
                  <a:lnTo>
                    <a:pt x="2579687" y="317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637336" y="6728523"/>
            <a:ext cx="9429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Image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source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: </a:t>
            </a:r>
            <a:r>
              <a:rPr sz="800" spc="-10" dirty="0">
                <a:latin typeface="Calibri"/>
                <a:cs typeface="Calibri"/>
              </a:rPr>
              <a:t>Google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0835" y="634425"/>
            <a:ext cx="13093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b="1" dirty="0" smtClean="0">
                <a:solidFill>
                  <a:schemeClr val="bg1"/>
                </a:solidFill>
              </a:rPr>
              <a:t>Cont…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12192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US" sz="2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" y="1676400"/>
            <a:ext cx="8915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business logic (the content of the webpage) in an application is a different concern and user interface is a different concern in a web application program. One of the good examples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SoC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the MVC pattern where data (“model”), the logic (“controller”), and what the end-user sees (“view”) divided into three different sections and each part is handled independently. Saving of data to a database has nothing to do with rendering the data on the web.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Picture 17" descr="Separation-of-Concerns-(SoC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733800"/>
            <a:ext cx="883920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30641"/>
            <a:ext cx="9144000" cy="4930482"/>
            <a:chOff x="0" y="1728202"/>
            <a:chExt cx="9144000" cy="41471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728202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6"/>
          <p:cNvGrpSpPr/>
          <p:nvPr/>
        </p:nvGrpSpPr>
        <p:grpSpPr>
          <a:xfrm>
            <a:off x="6564311" y="6032500"/>
            <a:ext cx="2580005" cy="609600"/>
            <a:chOff x="6564311" y="6032500"/>
            <a:chExt cx="2580005" cy="609600"/>
          </a:xfrm>
        </p:grpSpPr>
        <p:sp>
          <p:nvSpPr>
            <p:cNvPr id="7" name="object 7"/>
            <p:cNvSpPr/>
            <p:nvPr/>
          </p:nvSpPr>
          <p:spPr>
            <a:xfrm>
              <a:off x="6564300" y="6354762"/>
              <a:ext cx="2580005" cy="217804"/>
            </a:xfrm>
            <a:custGeom>
              <a:avLst/>
              <a:gdLst/>
              <a:ahLst/>
              <a:cxnLst/>
              <a:rect l="l" t="t" r="r" b="b"/>
              <a:pathLst>
                <a:path w="2580004" h="217804">
                  <a:moveTo>
                    <a:pt x="46037" y="0"/>
                  </a:moveTo>
                  <a:lnTo>
                    <a:pt x="0" y="0"/>
                  </a:lnTo>
                  <a:lnTo>
                    <a:pt x="0" y="214312"/>
                  </a:lnTo>
                  <a:lnTo>
                    <a:pt x="46037" y="214312"/>
                  </a:lnTo>
                  <a:lnTo>
                    <a:pt x="46037" y="0"/>
                  </a:lnTo>
                  <a:close/>
                </a:path>
                <a:path w="2580004" h="217804">
                  <a:moveTo>
                    <a:pt x="2579687" y="3175"/>
                  </a:moveTo>
                  <a:lnTo>
                    <a:pt x="79375" y="3175"/>
                  </a:lnTo>
                  <a:lnTo>
                    <a:pt x="79375" y="217487"/>
                  </a:lnTo>
                  <a:lnTo>
                    <a:pt x="2579687" y="217487"/>
                  </a:lnTo>
                  <a:lnTo>
                    <a:pt x="2579687" y="317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637336" y="6728523"/>
            <a:ext cx="9429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Image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source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: </a:t>
            </a:r>
            <a:r>
              <a:rPr sz="800" spc="-10" dirty="0">
                <a:latin typeface="Calibri"/>
                <a:cs typeface="Calibri"/>
              </a:rPr>
              <a:t>Google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0835" y="634425"/>
            <a:ext cx="13093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b="1" dirty="0" smtClean="0">
                <a:solidFill>
                  <a:schemeClr val="bg1"/>
                </a:solidFill>
              </a:rPr>
              <a:t>Cont…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137160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Avoid Premature Optimization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" y="18288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400" dirty="0" smtClean="0"/>
              <a:t> Optimization </a:t>
            </a:r>
            <a:r>
              <a:rPr lang="en-US" sz="2400" dirty="0"/>
              <a:t>indeed helps in speeding up the program or algorithm but according to this principle you don’t need to optimize your algorithm at an early stage of development.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29718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400" dirty="0" smtClean="0"/>
              <a:t> If </a:t>
            </a:r>
            <a:r>
              <a:rPr lang="en-US" sz="2400" dirty="0"/>
              <a:t>you do premature optimization you won’t be able to know where a program’s bottlenecks will be and maintenance will become harder for you. 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600" y="4133671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400" dirty="0" smtClean="0"/>
              <a:t> If </a:t>
            </a:r>
            <a:r>
              <a:rPr lang="en-US" sz="2400" dirty="0"/>
              <a:t>you optimize your code in the beginning and case if the requirement may change than your efforts will be wasted and your code will go to the garbage.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" y="54102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it’s better to optimize the algorithm at the right time to get the right benefit of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30641"/>
            <a:ext cx="9144000" cy="4930482"/>
            <a:chOff x="0" y="1728202"/>
            <a:chExt cx="9144000" cy="41471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728202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6"/>
          <p:cNvGrpSpPr/>
          <p:nvPr/>
        </p:nvGrpSpPr>
        <p:grpSpPr>
          <a:xfrm>
            <a:off x="6564311" y="6032500"/>
            <a:ext cx="2580005" cy="609600"/>
            <a:chOff x="6564311" y="6032500"/>
            <a:chExt cx="2580005" cy="609600"/>
          </a:xfrm>
        </p:grpSpPr>
        <p:sp>
          <p:nvSpPr>
            <p:cNvPr id="7" name="object 7"/>
            <p:cNvSpPr/>
            <p:nvPr/>
          </p:nvSpPr>
          <p:spPr>
            <a:xfrm>
              <a:off x="6564300" y="6354762"/>
              <a:ext cx="2580005" cy="217804"/>
            </a:xfrm>
            <a:custGeom>
              <a:avLst/>
              <a:gdLst/>
              <a:ahLst/>
              <a:cxnLst/>
              <a:rect l="l" t="t" r="r" b="b"/>
              <a:pathLst>
                <a:path w="2580004" h="217804">
                  <a:moveTo>
                    <a:pt x="46037" y="0"/>
                  </a:moveTo>
                  <a:lnTo>
                    <a:pt x="0" y="0"/>
                  </a:lnTo>
                  <a:lnTo>
                    <a:pt x="0" y="214312"/>
                  </a:lnTo>
                  <a:lnTo>
                    <a:pt x="46037" y="214312"/>
                  </a:lnTo>
                  <a:lnTo>
                    <a:pt x="46037" y="0"/>
                  </a:lnTo>
                  <a:close/>
                </a:path>
                <a:path w="2580004" h="217804">
                  <a:moveTo>
                    <a:pt x="2579687" y="3175"/>
                  </a:moveTo>
                  <a:lnTo>
                    <a:pt x="79375" y="3175"/>
                  </a:lnTo>
                  <a:lnTo>
                    <a:pt x="79375" y="217487"/>
                  </a:lnTo>
                  <a:lnTo>
                    <a:pt x="2579687" y="217487"/>
                  </a:lnTo>
                  <a:lnTo>
                    <a:pt x="2579687" y="317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637336" y="6728523"/>
            <a:ext cx="9429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Image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source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: </a:t>
            </a:r>
            <a:r>
              <a:rPr sz="800" spc="-10" dirty="0">
                <a:latin typeface="Calibri"/>
                <a:cs typeface="Calibri"/>
              </a:rPr>
              <a:t>Google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0835" y="634425"/>
            <a:ext cx="13093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b="1" dirty="0" smtClean="0">
                <a:solidFill>
                  <a:schemeClr val="bg1"/>
                </a:solidFill>
              </a:rPr>
              <a:t>Cont…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137160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Law of Demeter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" y="18288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400" dirty="0" smtClean="0"/>
              <a:t> This </a:t>
            </a:r>
            <a:r>
              <a:rPr lang="en-US" sz="2400" dirty="0"/>
              <a:t>principle was first introduced by </a:t>
            </a:r>
            <a:r>
              <a:rPr lang="en-US" sz="2400" b="1" dirty="0"/>
              <a:t>Ian Holland</a:t>
            </a:r>
            <a:r>
              <a:rPr lang="en-US" sz="2400" dirty="0"/>
              <a:t> in 1987 at Northeastern University. It is also known as the </a:t>
            </a:r>
            <a:r>
              <a:rPr lang="en-US" sz="2400" i="1" dirty="0"/>
              <a:t>principle of least knowledge</a:t>
            </a:r>
            <a:r>
              <a:rPr lang="en-US" sz="2400" dirty="0"/>
              <a:t>. 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29718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400" dirty="0" smtClean="0"/>
              <a:t> This </a:t>
            </a:r>
            <a:r>
              <a:rPr lang="en-US" sz="2400" dirty="0"/>
              <a:t>principle divides the responsibility between classes or different units and it can be summarized in three points.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600" y="3886200"/>
            <a:ext cx="815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fontAlgn="base">
              <a:buFont typeface="+mj-lt"/>
              <a:buAutoNum type="arabicPeriod"/>
            </a:pPr>
            <a:r>
              <a:rPr lang="en-US" sz="2400" dirty="0"/>
              <a:t>Each unit should have only limited knowledge about other units: only units “closely” related to the current unit.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400" dirty="0"/>
              <a:t>Each unit should only talk to its friends; don’t talk to strangers.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en-US" sz="2400" dirty="0"/>
              <a:t>Only talk to your immediate friends.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Law-of-Deme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048000"/>
            <a:ext cx="7620000" cy="3581400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0" y="530641"/>
            <a:ext cx="9144000" cy="4930482"/>
            <a:chOff x="0" y="1728202"/>
            <a:chExt cx="9144000" cy="4147134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728202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6"/>
          <p:cNvGrpSpPr/>
          <p:nvPr/>
        </p:nvGrpSpPr>
        <p:grpSpPr>
          <a:xfrm>
            <a:off x="6564311" y="6032500"/>
            <a:ext cx="2580005" cy="609600"/>
            <a:chOff x="6564311" y="6032500"/>
            <a:chExt cx="2580005" cy="609600"/>
          </a:xfrm>
        </p:grpSpPr>
        <p:sp>
          <p:nvSpPr>
            <p:cNvPr id="7" name="object 7"/>
            <p:cNvSpPr/>
            <p:nvPr/>
          </p:nvSpPr>
          <p:spPr>
            <a:xfrm>
              <a:off x="6564300" y="6354762"/>
              <a:ext cx="2580005" cy="217804"/>
            </a:xfrm>
            <a:custGeom>
              <a:avLst/>
              <a:gdLst/>
              <a:ahLst/>
              <a:cxnLst/>
              <a:rect l="l" t="t" r="r" b="b"/>
              <a:pathLst>
                <a:path w="2580004" h="217804">
                  <a:moveTo>
                    <a:pt x="46037" y="0"/>
                  </a:moveTo>
                  <a:lnTo>
                    <a:pt x="0" y="0"/>
                  </a:lnTo>
                  <a:lnTo>
                    <a:pt x="0" y="214312"/>
                  </a:lnTo>
                  <a:lnTo>
                    <a:pt x="46037" y="214312"/>
                  </a:lnTo>
                  <a:lnTo>
                    <a:pt x="46037" y="0"/>
                  </a:lnTo>
                  <a:close/>
                </a:path>
                <a:path w="2580004" h="217804">
                  <a:moveTo>
                    <a:pt x="2579687" y="3175"/>
                  </a:moveTo>
                  <a:lnTo>
                    <a:pt x="79375" y="3175"/>
                  </a:lnTo>
                  <a:lnTo>
                    <a:pt x="79375" y="217487"/>
                  </a:lnTo>
                  <a:lnTo>
                    <a:pt x="2579687" y="217487"/>
                  </a:lnTo>
                  <a:lnTo>
                    <a:pt x="2579687" y="317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637336" y="6728523"/>
            <a:ext cx="9429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Image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source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: </a:t>
            </a:r>
            <a:r>
              <a:rPr sz="800" spc="-10" dirty="0">
                <a:latin typeface="Calibri"/>
                <a:cs typeface="Calibri"/>
              </a:rPr>
              <a:t>Google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0835" y="634425"/>
            <a:ext cx="13093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b="1" dirty="0" smtClean="0">
                <a:solidFill>
                  <a:schemeClr val="bg1"/>
                </a:solidFill>
              </a:rPr>
              <a:t>Cont…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13716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Law of Demeter helps in maintaining independent classes and makes your code less which is very important in software development to make your application flexible, stable, maintainable and understandable.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30641"/>
            <a:ext cx="9144000" cy="4930482"/>
            <a:chOff x="0" y="1728202"/>
            <a:chExt cx="9144000" cy="41471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728202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6"/>
          <p:cNvGrpSpPr/>
          <p:nvPr/>
        </p:nvGrpSpPr>
        <p:grpSpPr>
          <a:xfrm>
            <a:off x="6564311" y="6032500"/>
            <a:ext cx="2580005" cy="609600"/>
            <a:chOff x="6564311" y="6032500"/>
            <a:chExt cx="2580005" cy="609600"/>
          </a:xfrm>
        </p:grpSpPr>
        <p:sp>
          <p:nvSpPr>
            <p:cNvPr id="7" name="object 7"/>
            <p:cNvSpPr/>
            <p:nvPr/>
          </p:nvSpPr>
          <p:spPr>
            <a:xfrm>
              <a:off x="6564300" y="6354762"/>
              <a:ext cx="2580005" cy="217804"/>
            </a:xfrm>
            <a:custGeom>
              <a:avLst/>
              <a:gdLst/>
              <a:ahLst/>
              <a:cxnLst/>
              <a:rect l="l" t="t" r="r" b="b"/>
              <a:pathLst>
                <a:path w="2580004" h="217804">
                  <a:moveTo>
                    <a:pt x="46037" y="0"/>
                  </a:moveTo>
                  <a:lnTo>
                    <a:pt x="0" y="0"/>
                  </a:lnTo>
                  <a:lnTo>
                    <a:pt x="0" y="214312"/>
                  </a:lnTo>
                  <a:lnTo>
                    <a:pt x="46037" y="214312"/>
                  </a:lnTo>
                  <a:lnTo>
                    <a:pt x="46037" y="0"/>
                  </a:lnTo>
                  <a:close/>
                </a:path>
                <a:path w="2580004" h="217804">
                  <a:moveTo>
                    <a:pt x="2579687" y="3175"/>
                  </a:moveTo>
                  <a:lnTo>
                    <a:pt x="79375" y="3175"/>
                  </a:lnTo>
                  <a:lnTo>
                    <a:pt x="79375" y="217487"/>
                  </a:lnTo>
                  <a:lnTo>
                    <a:pt x="2579687" y="217487"/>
                  </a:lnTo>
                  <a:lnTo>
                    <a:pt x="2579687" y="317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637336" y="6728523"/>
            <a:ext cx="9429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Image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source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: </a:t>
            </a:r>
            <a:r>
              <a:rPr sz="800" spc="-10" dirty="0">
                <a:latin typeface="Calibri"/>
                <a:cs typeface="Calibri"/>
              </a:rPr>
              <a:t>Google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0835" y="634425"/>
            <a:ext cx="43145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Programming practices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" y="13716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Control </a:t>
            </a:r>
            <a:r>
              <a:rPr lang="en-US" sz="2400" b="1" dirty="0"/>
              <a:t>construct</a:t>
            </a:r>
          </a:p>
          <a:p>
            <a:r>
              <a:rPr lang="en-US" sz="2400" dirty="0"/>
              <a:t>The single entry and exit constructs need to be used.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2140803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Use </a:t>
            </a:r>
            <a:r>
              <a:rPr lang="en-US" sz="2400" b="1" dirty="0"/>
              <a:t>of </a:t>
            </a:r>
            <a:r>
              <a:rPr lang="en-US" sz="2400" b="1" dirty="0" err="1"/>
              <a:t>goto</a:t>
            </a:r>
            <a:endParaRPr lang="en-US" sz="2400" b="1" dirty="0"/>
          </a:p>
          <a:p>
            <a:r>
              <a:rPr lang="en-US" sz="2400" dirty="0"/>
              <a:t>The </a:t>
            </a:r>
            <a:r>
              <a:rPr lang="en-US" sz="2400" dirty="0" err="1"/>
              <a:t>goto</a:t>
            </a:r>
            <a:r>
              <a:rPr lang="en-US" sz="2400" dirty="0"/>
              <a:t> statements make the program unstructured. So avoid </a:t>
            </a:r>
            <a:r>
              <a:rPr lang="en-US" sz="2400" dirty="0" smtClean="0"/>
              <a:t>use of </a:t>
            </a:r>
            <a:r>
              <a:rPr lang="en-US" sz="2400" dirty="0" err="1"/>
              <a:t>goto</a:t>
            </a:r>
            <a:r>
              <a:rPr lang="en-US" sz="2400" dirty="0"/>
              <a:t> statements as possible.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330714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Nesting</a:t>
            </a:r>
            <a:endParaRPr lang="en-US" sz="2400" b="1" dirty="0"/>
          </a:p>
          <a:p>
            <a:r>
              <a:rPr lang="en-US" sz="2400" dirty="0"/>
              <a:t>Structure inside another structure is called as nesting. If there is </a:t>
            </a:r>
            <a:r>
              <a:rPr lang="en-US" sz="2400" dirty="0" smtClean="0"/>
              <a:t>too deep </a:t>
            </a:r>
            <a:r>
              <a:rPr lang="en-US" sz="2400" dirty="0"/>
              <a:t>nesting then it becomes hard to understand the code as well </a:t>
            </a:r>
            <a:r>
              <a:rPr lang="en-US" sz="2400" dirty="0" smtClean="0"/>
              <a:t>as complex</a:t>
            </a:r>
            <a:r>
              <a:rPr lang="en-US" sz="2400" dirty="0"/>
              <a:t>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483114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User </a:t>
            </a:r>
            <a:r>
              <a:rPr lang="en-US" sz="2400" b="1" dirty="0"/>
              <a:t>defined data types</a:t>
            </a:r>
          </a:p>
          <a:p>
            <a:r>
              <a:rPr lang="en-US" sz="2400" dirty="0"/>
              <a:t>User can define data type to enhance the readability of the code.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30641"/>
            <a:ext cx="9144000" cy="4930482"/>
            <a:chOff x="0" y="1728202"/>
            <a:chExt cx="9144000" cy="41471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728202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6"/>
          <p:cNvGrpSpPr/>
          <p:nvPr/>
        </p:nvGrpSpPr>
        <p:grpSpPr>
          <a:xfrm>
            <a:off x="6564311" y="6032500"/>
            <a:ext cx="2580005" cy="609600"/>
            <a:chOff x="6564311" y="6032500"/>
            <a:chExt cx="2580005" cy="609600"/>
          </a:xfrm>
        </p:grpSpPr>
        <p:sp>
          <p:nvSpPr>
            <p:cNvPr id="7" name="object 7"/>
            <p:cNvSpPr/>
            <p:nvPr/>
          </p:nvSpPr>
          <p:spPr>
            <a:xfrm>
              <a:off x="6564300" y="6354762"/>
              <a:ext cx="2580005" cy="217804"/>
            </a:xfrm>
            <a:custGeom>
              <a:avLst/>
              <a:gdLst/>
              <a:ahLst/>
              <a:cxnLst/>
              <a:rect l="l" t="t" r="r" b="b"/>
              <a:pathLst>
                <a:path w="2580004" h="217804">
                  <a:moveTo>
                    <a:pt x="46037" y="0"/>
                  </a:moveTo>
                  <a:lnTo>
                    <a:pt x="0" y="0"/>
                  </a:lnTo>
                  <a:lnTo>
                    <a:pt x="0" y="214312"/>
                  </a:lnTo>
                  <a:lnTo>
                    <a:pt x="46037" y="214312"/>
                  </a:lnTo>
                  <a:lnTo>
                    <a:pt x="46037" y="0"/>
                  </a:lnTo>
                  <a:close/>
                </a:path>
                <a:path w="2580004" h="217804">
                  <a:moveTo>
                    <a:pt x="2579687" y="3175"/>
                  </a:moveTo>
                  <a:lnTo>
                    <a:pt x="79375" y="3175"/>
                  </a:lnTo>
                  <a:lnTo>
                    <a:pt x="79375" y="217487"/>
                  </a:lnTo>
                  <a:lnTo>
                    <a:pt x="2579687" y="217487"/>
                  </a:lnTo>
                  <a:lnTo>
                    <a:pt x="2579687" y="317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637336" y="6728523"/>
            <a:ext cx="9429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Image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source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: </a:t>
            </a:r>
            <a:r>
              <a:rPr sz="800" spc="-10" dirty="0">
                <a:latin typeface="Calibri"/>
                <a:cs typeface="Calibri"/>
              </a:rPr>
              <a:t>Google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0835" y="634425"/>
            <a:ext cx="15632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Cont….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13716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Modular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size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size of program may be large or small. There is no rule for size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program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So as possible generate different module but not of large size.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28956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Side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effects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Sometimes if some part of code may change then it may generate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some kind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problems called as side effects.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41148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Robustness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any kind of exception is generated, the program should generate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some kind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output. Then it is called as robustness. In this situation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programs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do not crash.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30641"/>
            <a:ext cx="9144000" cy="4930482"/>
            <a:chOff x="0" y="1728202"/>
            <a:chExt cx="9144000" cy="41471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728202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6"/>
          <p:cNvGrpSpPr/>
          <p:nvPr/>
        </p:nvGrpSpPr>
        <p:grpSpPr>
          <a:xfrm>
            <a:off x="6564311" y="6032500"/>
            <a:ext cx="2580005" cy="609600"/>
            <a:chOff x="6564311" y="6032500"/>
            <a:chExt cx="2580005" cy="609600"/>
          </a:xfrm>
        </p:grpSpPr>
        <p:sp>
          <p:nvSpPr>
            <p:cNvPr id="7" name="object 7"/>
            <p:cNvSpPr/>
            <p:nvPr/>
          </p:nvSpPr>
          <p:spPr>
            <a:xfrm>
              <a:off x="6564300" y="6354762"/>
              <a:ext cx="2580005" cy="217804"/>
            </a:xfrm>
            <a:custGeom>
              <a:avLst/>
              <a:gdLst/>
              <a:ahLst/>
              <a:cxnLst/>
              <a:rect l="l" t="t" r="r" b="b"/>
              <a:pathLst>
                <a:path w="2580004" h="217804">
                  <a:moveTo>
                    <a:pt x="46037" y="0"/>
                  </a:moveTo>
                  <a:lnTo>
                    <a:pt x="0" y="0"/>
                  </a:lnTo>
                  <a:lnTo>
                    <a:pt x="0" y="214312"/>
                  </a:lnTo>
                  <a:lnTo>
                    <a:pt x="46037" y="214312"/>
                  </a:lnTo>
                  <a:lnTo>
                    <a:pt x="46037" y="0"/>
                  </a:lnTo>
                  <a:close/>
                </a:path>
                <a:path w="2580004" h="217804">
                  <a:moveTo>
                    <a:pt x="2579687" y="3175"/>
                  </a:moveTo>
                  <a:lnTo>
                    <a:pt x="79375" y="3175"/>
                  </a:lnTo>
                  <a:lnTo>
                    <a:pt x="79375" y="217487"/>
                  </a:lnTo>
                  <a:lnTo>
                    <a:pt x="2579687" y="217487"/>
                  </a:lnTo>
                  <a:lnTo>
                    <a:pt x="2579687" y="317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637336" y="6728523"/>
            <a:ext cx="9429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Image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source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: </a:t>
            </a:r>
            <a:r>
              <a:rPr sz="800" spc="-10" dirty="0">
                <a:latin typeface="Calibri"/>
                <a:cs typeface="Calibri"/>
              </a:rPr>
              <a:t>Google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0835" y="634425"/>
            <a:ext cx="15632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Cont….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13716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Switch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case with defaults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Inside the switch case statement if any value which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unpredictable is given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argument then there should be default case to execute it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30641"/>
            <a:ext cx="9144000" cy="4930482"/>
            <a:chOff x="0" y="1728202"/>
            <a:chExt cx="9144000" cy="41471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728202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6"/>
          <p:cNvGrpSpPr/>
          <p:nvPr/>
        </p:nvGrpSpPr>
        <p:grpSpPr>
          <a:xfrm>
            <a:off x="6564311" y="6032500"/>
            <a:ext cx="2580005" cy="609600"/>
            <a:chOff x="6564311" y="6032500"/>
            <a:chExt cx="2580005" cy="609600"/>
          </a:xfrm>
        </p:grpSpPr>
        <p:sp>
          <p:nvSpPr>
            <p:cNvPr id="7" name="object 7"/>
            <p:cNvSpPr/>
            <p:nvPr/>
          </p:nvSpPr>
          <p:spPr>
            <a:xfrm>
              <a:off x="6564300" y="6354762"/>
              <a:ext cx="2580005" cy="217804"/>
            </a:xfrm>
            <a:custGeom>
              <a:avLst/>
              <a:gdLst/>
              <a:ahLst/>
              <a:cxnLst/>
              <a:rect l="l" t="t" r="r" b="b"/>
              <a:pathLst>
                <a:path w="2580004" h="217804">
                  <a:moveTo>
                    <a:pt x="46037" y="0"/>
                  </a:moveTo>
                  <a:lnTo>
                    <a:pt x="0" y="0"/>
                  </a:lnTo>
                  <a:lnTo>
                    <a:pt x="0" y="214312"/>
                  </a:lnTo>
                  <a:lnTo>
                    <a:pt x="46037" y="214312"/>
                  </a:lnTo>
                  <a:lnTo>
                    <a:pt x="46037" y="0"/>
                  </a:lnTo>
                  <a:close/>
                </a:path>
                <a:path w="2580004" h="217804">
                  <a:moveTo>
                    <a:pt x="2579687" y="3175"/>
                  </a:moveTo>
                  <a:lnTo>
                    <a:pt x="79375" y="3175"/>
                  </a:lnTo>
                  <a:lnTo>
                    <a:pt x="79375" y="217487"/>
                  </a:lnTo>
                  <a:lnTo>
                    <a:pt x="2579687" y="217487"/>
                  </a:lnTo>
                  <a:lnTo>
                    <a:pt x="2579687" y="317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637336" y="6728523"/>
            <a:ext cx="9429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Image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source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: </a:t>
            </a:r>
            <a:r>
              <a:rPr sz="800" spc="-10" dirty="0">
                <a:latin typeface="Calibri"/>
                <a:cs typeface="Calibri"/>
              </a:rPr>
              <a:t>Google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0835" y="634425"/>
            <a:ext cx="33634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Coding Standards</a:t>
            </a:r>
          </a:p>
        </p:txBody>
      </p:sp>
      <p:sp>
        <p:nvSpPr>
          <p:cNvPr id="12" name="Cloud Callout 11"/>
          <p:cNvSpPr/>
          <p:nvPr/>
        </p:nvSpPr>
        <p:spPr>
          <a:xfrm>
            <a:off x="228600" y="1676400"/>
            <a:ext cx="8686800" cy="3962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Good software development organizations normally require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their programmers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to adhere to some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well defined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and standard style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coding called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coding standards.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30641"/>
            <a:ext cx="9144000" cy="4930482"/>
            <a:chOff x="0" y="1728202"/>
            <a:chExt cx="9144000" cy="41471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728202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6"/>
          <p:cNvGrpSpPr/>
          <p:nvPr/>
        </p:nvGrpSpPr>
        <p:grpSpPr>
          <a:xfrm>
            <a:off x="6564311" y="6032500"/>
            <a:ext cx="2580005" cy="609600"/>
            <a:chOff x="6564311" y="6032500"/>
            <a:chExt cx="2580005" cy="609600"/>
          </a:xfrm>
        </p:grpSpPr>
        <p:sp>
          <p:nvSpPr>
            <p:cNvPr id="7" name="object 7"/>
            <p:cNvSpPr/>
            <p:nvPr/>
          </p:nvSpPr>
          <p:spPr>
            <a:xfrm>
              <a:off x="6564300" y="6354762"/>
              <a:ext cx="2580005" cy="217804"/>
            </a:xfrm>
            <a:custGeom>
              <a:avLst/>
              <a:gdLst/>
              <a:ahLst/>
              <a:cxnLst/>
              <a:rect l="l" t="t" r="r" b="b"/>
              <a:pathLst>
                <a:path w="2580004" h="217804">
                  <a:moveTo>
                    <a:pt x="46037" y="0"/>
                  </a:moveTo>
                  <a:lnTo>
                    <a:pt x="0" y="0"/>
                  </a:lnTo>
                  <a:lnTo>
                    <a:pt x="0" y="214312"/>
                  </a:lnTo>
                  <a:lnTo>
                    <a:pt x="46037" y="214312"/>
                  </a:lnTo>
                  <a:lnTo>
                    <a:pt x="46037" y="0"/>
                  </a:lnTo>
                  <a:close/>
                </a:path>
                <a:path w="2580004" h="217804">
                  <a:moveTo>
                    <a:pt x="2579687" y="3175"/>
                  </a:moveTo>
                  <a:lnTo>
                    <a:pt x="79375" y="3175"/>
                  </a:lnTo>
                  <a:lnTo>
                    <a:pt x="79375" y="217487"/>
                  </a:lnTo>
                  <a:lnTo>
                    <a:pt x="2579687" y="217487"/>
                  </a:lnTo>
                  <a:lnTo>
                    <a:pt x="2579687" y="317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637336" y="6728523"/>
            <a:ext cx="9429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Image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source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: </a:t>
            </a:r>
            <a:r>
              <a:rPr sz="800" spc="-10" dirty="0">
                <a:latin typeface="Calibri"/>
                <a:cs typeface="Calibri"/>
              </a:rPr>
              <a:t>Google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0835" y="634425"/>
            <a:ext cx="49343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Coding Standards (Contd.)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" y="137160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Most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software development organizations formulate their own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coding standards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suit them most, and need their engineers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follow these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standards strictly.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purpose of requiring all engineers of an organization to adhere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standard style of coding is the following: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5800" y="3505200"/>
            <a:ext cx="8229600" cy="762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coding standard gives a uniform appearance to the codes written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by different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engineers.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" y="4572000"/>
            <a:ext cx="8229600" cy="533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enhances code understanding.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" y="5410200"/>
            <a:ext cx="8229600" cy="533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encourages good programming practices.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30641"/>
            <a:ext cx="9144000" cy="4930482"/>
            <a:chOff x="0" y="1728202"/>
            <a:chExt cx="9144000" cy="41471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728202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6"/>
          <p:cNvGrpSpPr/>
          <p:nvPr/>
        </p:nvGrpSpPr>
        <p:grpSpPr>
          <a:xfrm>
            <a:off x="6564311" y="6032500"/>
            <a:ext cx="2580005" cy="609600"/>
            <a:chOff x="6564311" y="6032500"/>
            <a:chExt cx="2580005" cy="609600"/>
          </a:xfrm>
        </p:grpSpPr>
        <p:sp>
          <p:nvSpPr>
            <p:cNvPr id="7" name="object 7"/>
            <p:cNvSpPr/>
            <p:nvPr/>
          </p:nvSpPr>
          <p:spPr>
            <a:xfrm>
              <a:off x="6564300" y="6354762"/>
              <a:ext cx="2580005" cy="217804"/>
            </a:xfrm>
            <a:custGeom>
              <a:avLst/>
              <a:gdLst/>
              <a:ahLst/>
              <a:cxnLst/>
              <a:rect l="l" t="t" r="r" b="b"/>
              <a:pathLst>
                <a:path w="2580004" h="217804">
                  <a:moveTo>
                    <a:pt x="46037" y="0"/>
                  </a:moveTo>
                  <a:lnTo>
                    <a:pt x="0" y="0"/>
                  </a:lnTo>
                  <a:lnTo>
                    <a:pt x="0" y="214312"/>
                  </a:lnTo>
                  <a:lnTo>
                    <a:pt x="46037" y="214312"/>
                  </a:lnTo>
                  <a:lnTo>
                    <a:pt x="46037" y="0"/>
                  </a:lnTo>
                  <a:close/>
                </a:path>
                <a:path w="2580004" h="217804">
                  <a:moveTo>
                    <a:pt x="2579687" y="3175"/>
                  </a:moveTo>
                  <a:lnTo>
                    <a:pt x="79375" y="3175"/>
                  </a:lnTo>
                  <a:lnTo>
                    <a:pt x="79375" y="217487"/>
                  </a:lnTo>
                  <a:lnTo>
                    <a:pt x="2579687" y="217487"/>
                  </a:lnTo>
                  <a:lnTo>
                    <a:pt x="2579687" y="317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637336" y="6728523"/>
            <a:ext cx="9429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Image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source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: </a:t>
            </a:r>
            <a:r>
              <a:rPr sz="800" spc="-10" dirty="0">
                <a:latin typeface="Calibri"/>
                <a:cs typeface="Calibri"/>
              </a:rPr>
              <a:t>Google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0835" y="634425"/>
            <a:ext cx="49343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Coding Standards (Contd.)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" y="13716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coding standard lists several rules to be followed such as,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way variables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to be named, the way the code is to be laid out,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error return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conventions, etc.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▪ The following are some representative coding standards: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5800" y="2971800"/>
            <a:ext cx="8229600" cy="1143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Rules for limiting the use of global</a:t>
            </a:r>
          </a:p>
          <a:p>
            <a:r>
              <a:rPr lang="en-US" sz="2400" dirty="0"/>
              <a:t>These rules list what types of data can be declared global and what cannot.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" y="4267200"/>
            <a:ext cx="8229600" cy="2438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Naming conventions for global &amp; local variables &amp; constant identifiers</a:t>
            </a:r>
          </a:p>
          <a:p>
            <a:r>
              <a:rPr lang="en-US" sz="2400" dirty="0"/>
              <a:t>A possible naming convention can be that global variable names always start </a:t>
            </a:r>
            <a:r>
              <a:rPr lang="en-US" sz="2400" dirty="0" smtClean="0"/>
              <a:t>with a </a:t>
            </a:r>
            <a:r>
              <a:rPr lang="en-US" sz="2400" dirty="0"/>
              <a:t>capital letter, local variable names are made of small letters, and </a:t>
            </a:r>
            <a:r>
              <a:rPr lang="en-US" sz="2400" dirty="0" smtClean="0"/>
              <a:t>constant names </a:t>
            </a:r>
            <a:r>
              <a:rPr lang="en-US" sz="2400" dirty="0"/>
              <a:t>are always capital letters.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7375" y="2571750"/>
              <a:ext cx="5430838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714750"/>
              <a:ext cx="9144000" cy="714375"/>
            </a:xfrm>
            <a:custGeom>
              <a:avLst/>
              <a:gdLst/>
              <a:ahLst/>
              <a:cxnLst/>
              <a:rect l="l" t="t" r="r" b="b"/>
              <a:pathLst>
                <a:path w="9144000" h="714375">
                  <a:moveTo>
                    <a:pt x="9143999" y="714374"/>
                  </a:moveTo>
                  <a:lnTo>
                    <a:pt x="0" y="714374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714374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362358" y="3763645"/>
            <a:ext cx="441769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dirty="0">
                <a:solidFill>
                  <a:srgbClr val="FFFFFF"/>
                </a:solidFill>
                <a:latin typeface="Calibri"/>
                <a:cs typeface="Calibri"/>
              </a:rPr>
              <a:t>Coding</a:t>
            </a:r>
            <a:r>
              <a:rPr sz="35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5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dirty="0">
                <a:solidFill>
                  <a:srgbClr val="FFFFFF"/>
                </a:solidFill>
                <a:latin typeface="Calibri"/>
                <a:cs typeface="Calibri"/>
              </a:rPr>
              <a:t>Unit</a:t>
            </a:r>
            <a:r>
              <a:rPr sz="35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-10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7978" y="3079433"/>
            <a:ext cx="130619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30" dirty="0">
                <a:latin typeface="Calibri"/>
                <a:cs typeface="Calibri"/>
              </a:rPr>
              <a:t>UNIT-</a:t>
            </a:r>
            <a:r>
              <a:rPr sz="3500" b="1" spc="-50" dirty="0">
                <a:latin typeface="Calibri"/>
                <a:cs typeface="Calibri"/>
              </a:rPr>
              <a:t>5</a:t>
            </a:r>
            <a:endParaRPr sz="35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ommon-Programming-Princip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143250"/>
            <a:ext cx="7594600" cy="3638550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0" y="530641"/>
            <a:ext cx="9144000" cy="4930482"/>
            <a:chOff x="0" y="1728202"/>
            <a:chExt cx="9144000" cy="4147134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728202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6"/>
          <p:cNvGrpSpPr/>
          <p:nvPr/>
        </p:nvGrpSpPr>
        <p:grpSpPr>
          <a:xfrm>
            <a:off x="6564311" y="6032500"/>
            <a:ext cx="2580005" cy="609600"/>
            <a:chOff x="6564311" y="6032500"/>
            <a:chExt cx="2580005" cy="609600"/>
          </a:xfrm>
        </p:grpSpPr>
        <p:sp>
          <p:nvSpPr>
            <p:cNvPr id="7" name="object 7"/>
            <p:cNvSpPr/>
            <p:nvPr/>
          </p:nvSpPr>
          <p:spPr>
            <a:xfrm>
              <a:off x="6564300" y="6354762"/>
              <a:ext cx="2580005" cy="217804"/>
            </a:xfrm>
            <a:custGeom>
              <a:avLst/>
              <a:gdLst/>
              <a:ahLst/>
              <a:cxnLst/>
              <a:rect l="l" t="t" r="r" b="b"/>
              <a:pathLst>
                <a:path w="2580004" h="217804">
                  <a:moveTo>
                    <a:pt x="46037" y="0"/>
                  </a:moveTo>
                  <a:lnTo>
                    <a:pt x="0" y="0"/>
                  </a:lnTo>
                  <a:lnTo>
                    <a:pt x="0" y="214312"/>
                  </a:lnTo>
                  <a:lnTo>
                    <a:pt x="46037" y="214312"/>
                  </a:lnTo>
                  <a:lnTo>
                    <a:pt x="46037" y="0"/>
                  </a:lnTo>
                  <a:close/>
                </a:path>
                <a:path w="2580004" h="217804">
                  <a:moveTo>
                    <a:pt x="2579687" y="3175"/>
                  </a:moveTo>
                  <a:lnTo>
                    <a:pt x="79375" y="3175"/>
                  </a:lnTo>
                  <a:lnTo>
                    <a:pt x="79375" y="217487"/>
                  </a:lnTo>
                  <a:lnTo>
                    <a:pt x="2579687" y="217487"/>
                  </a:lnTo>
                  <a:lnTo>
                    <a:pt x="2579687" y="317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637336" y="6728523"/>
            <a:ext cx="9429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Image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source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: </a:t>
            </a:r>
            <a:r>
              <a:rPr sz="800" spc="-10" dirty="0">
                <a:latin typeface="Calibri"/>
                <a:cs typeface="Calibri"/>
              </a:rPr>
              <a:t>Google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0835" y="634425"/>
            <a:ext cx="6652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>
                <a:solidFill>
                  <a:schemeClr val="bg1"/>
                </a:solidFill>
              </a:rPr>
              <a:t>Programming principles and guidelines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15240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 smtClean="0"/>
              <a:t> Programming </a:t>
            </a:r>
            <a:r>
              <a:rPr lang="en-US" sz="2400" dirty="0"/>
              <a:t>principles are guidelines and best practices that help developers write clean, maintainable, and efficient code. 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000" y="2381071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 smtClean="0"/>
              <a:t> Here </a:t>
            </a:r>
            <a:r>
              <a:rPr lang="en-US" sz="2400" dirty="0"/>
              <a:t>are 7 common programming </a:t>
            </a:r>
            <a:r>
              <a:rPr lang="en-US" sz="2400" dirty="0" smtClean="0"/>
              <a:t>principles.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30641"/>
            <a:ext cx="9144000" cy="4930482"/>
            <a:chOff x="0" y="1728202"/>
            <a:chExt cx="9144000" cy="41471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728202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6"/>
          <p:cNvGrpSpPr/>
          <p:nvPr/>
        </p:nvGrpSpPr>
        <p:grpSpPr>
          <a:xfrm>
            <a:off x="6564311" y="6032500"/>
            <a:ext cx="2580005" cy="609600"/>
            <a:chOff x="6564311" y="6032500"/>
            <a:chExt cx="2580005" cy="609600"/>
          </a:xfrm>
        </p:grpSpPr>
        <p:sp>
          <p:nvSpPr>
            <p:cNvPr id="7" name="object 7"/>
            <p:cNvSpPr/>
            <p:nvPr/>
          </p:nvSpPr>
          <p:spPr>
            <a:xfrm>
              <a:off x="6564300" y="6354762"/>
              <a:ext cx="2580005" cy="217804"/>
            </a:xfrm>
            <a:custGeom>
              <a:avLst/>
              <a:gdLst/>
              <a:ahLst/>
              <a:cxnLst/>
              <a:rect l="l" t="t" r="r" b="b"/>
              <a:pathLst>
                <a:path w="2580004" h="217804">
                  <a:moveTo>
                    <a:pt x="46037" y="0"/>
                  </a:moveTo>
                  <a:lnTo>
                    <a:pt x="0" y="0"/>
                  </a:lnTo>
                  <a:lnTo>
                    <a:pt x="0" y="214312"/>
                  </a:lnTo>
                  <a:lnTo>
                    <a:pt x="46037" y="214312"/>
                  </a:lnTo>
                  <a:lnTo>
                    <a:pt x="46037" y="0"/>
                  </a:lnTo>
                  <a:close/>
                </a:path>
                <a:path w="2580004" h="217804">
                  <a:moveTo>
                    <a:pt x="2579687" y="3175"/>
                  </a:moveTo>
                  <a:lnTo>
                    <a:pt x="79375" y="3175"/>
                  </a:lnTo>
                  <a:lnTo>
                    <a:pt x="79375" y="217487"/>
                  </a:lnTo>
                  <a:lnTo>
                    <a:pt x="2579687" y="217487"/>
                  </a:lnTo>
                  <a:lnTo>
                    <a:pt x="2579687" y="317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637336" y="6728523"/>
            <a:ext cx="9429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Image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source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: </a:t>
            </a:r>
            <a:r>
              <a:rPr sz="800" spc="-10" dirty="0">
                <a:latin typeface="Calibri"/>
                <a:cs typeface="Calibri"/>
              </a:rPr>
              <a:t>Google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0835" y="634425"/>
            <a:ext cx="13093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b="1" dirty="0" smtClean="0">
                <a:solidFill>
                  <a:schemeClr val="bg1"/>
                </a:solidFill>
              </a:rPr>
              <a:t>Cont…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2057400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Single Responsibility Principle (SRP)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Open/Closed Principle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Liskov’s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Substitution Principle (LSP)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Interface Segregation Principle (ISP)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Dependency Inversion Principle (DIP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1519535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SOLID Principles</a:t>
            </a:r>
            <a:endParaRPr lang="en-US" sz="2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15" descr="SOLID-Principle-in-Programming-Understand-With-Real-Life-Exampl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3810000"/>
            <a:ext cx="3124200" cy="29055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30641"/>
            <a:ext cx="9144000" cy="4930482"/>
            <a:chOff x="0" y="1728202"/>
            <a:chExt cx="9144000" cy="41471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728202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6"/>
          <p:cNvGrpSpPr/>
          <p:nvPr/>
        </p:nvGrpSpPr>
        <p:grpSpPr>
          <a:xfrm>
            <a:off x="6564311" y="6032500"/>
            <a:ext cx="2580005" cy="609600"/>
            <a:chOff x="6564311" y="6032500"/>
            <a:chExt cx="2580005" cy="609600"/>
          </a:xfrm>
        </p:grpSpPr>
        <p:sp>
          <p:nvSpPr>
            <p:cNvPr id="7" name="object 7"/>
            <p:cNvSpPr/>
            <p:nvPr/>
          </p:nvSpPr>
          <p:spPr>
            <a:xfrm>
              <a:off x="6564300" y="6354762"/>
              <a:ext cx="2580005" cy="217804"/>
            </a:xfrm>
            <a:custGeom>
              <a:avLst/>
              <a:gdLst/>
              <a:ahLst/>
              <a:cxnLst/>
              <a:rect l="l" t="t" r="r" b="b"/>
              <a:pathLst>
                <a:path w="2580004" h="217804">
                  <a:moveTo>
                    <a:pt x="46037" y="0"/>
                  </a:moveTo>
                  <a:lnTo>
                    <a:pt x="0" y="0"/>
                  </a:lnTo>
                  <a:lnTo>
                    <a:pt x="0" y="214312"/>
                  </a:lnTo>
                  <a:lnTo>
                    <a:pt x="46037" y="214312"/>
                  </a:lnTo>
                  <a:lnTo>
                    <a:pt x="46037" y="0"/>
                  </a:lnTo>
                  <a:close/>
                </a:path>
                <a:path w="2580004" h="217804">
                  <a:moveTo>
                    <a:pt x="2579687" y="3175"/>
                  </a:moveTo>
                  <a:lnTo>
                    <a:pt x="79375" y="3175"/>
                  </a:lnTo>
                  <a:lnTo>
                    <a:pt x="79375" y="217487"/>
                  </a:lnTo>
                  <a:lnTo>
                    <a:pt x="2579687" y="217487"/>
                  </a:lnTo>
                  <a:lnTo>
                    <a:pt x="2579687" y="317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637336" y="6728523"/>
            <a:ext cx="9429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Image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source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: </a:t>
            </a:r>
            <a:r>
              <a:rPr sz="800" spc="-10" dirty="0">
                <a:latin typeface="Calibri"/>
                <a:cs typeface="Calibri"/>
              </a:rPr>
              <a:t>Google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0835" y="634425"/>
            <a:ext cx="13093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b="1" dirty="0" smtClean="0">
                <a:solidFill>
                  <a:schemeClr val="bg1"/>
                </a:solidFill>
              </a:rPr>
              <a:t>Cont…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13716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YAGNI (</a:t>
            </a:r>
            <a:r>
              <a:rPr lang="en-US" sz="2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You Aren’t </a:t>
            </a:r>
            <a:r>
              <a:rPr lang="en-US" sz="2800" b="1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Gonna</a:t>
            </a:r>
            <a:r>
              <a:rPr lang="en-US" sz="2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Need It )</a:t>
            </a:r>
            <a:endParaRPr lang="en-US" sz="2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18288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 Your </a:t>
            </a:r>
            <a:r>
              <a:rPr lang="en-US" sz="2400" dirty="0"/>
              <a:t>software or program can become larger and complex if you are writing some code which you may need in the future but not at the moment.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29718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You Aren’t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Gonna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Need It (YAGNI)”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principle states that “don’t implement something until it is necessary” because in most of the cases you are not going to use that piece of code in future.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76400" y="4267200"/>
            <a:ext cx="563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// If Programmer asked to write a Program to add 7 and 3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function (</a:t>
            </a:r>
            <a:r>
              <a:rPr lang="en-US" b="1" dirty="0" err="1" smtClean="0">
                <a:solidFill>
                  <a:srgbClr val="FF0000"/>
                </a:solidFill>
              </a:rPr>
              <a:t>x,y</a:t>
            </a:r>
            <a:r>
              <a:rPr lang="en-US" b="1" dirty="0" smtClean="0">
                <a:solidFill>
                  <a:srgbClr val="FF0000"/>
                </a:solidFill>
              </a:rPr>
              <a:t>){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return </a:t>
            </a:r>
            <a:r>
              <a:rPr lang="en-US" b="1" dirty="0" err="1" smtClean="0">
                <a:solidFill>
                  <a:srgbClr val="FF0000"/>
                </a:solidFill>
              </a:rPr>
              <a:t>x+y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}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instead of this write what you have to told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function ( 7, 3 ){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return 7+3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}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30641"/>
            <a:ext cx="9144000" cy="4930482"/>
            <a:chOff x="0" y="1728202"/>
            <a:chExt cx="9144000" cy="41471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728202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6"/>
          <p:cNvGrpSpPr/>
          <p:nvPr/>
        </p:nvGrpSpPr>
        <p:grpSpPr>
          <a:xfrm>
            <a:off x="6564311" y="6032500"/>
            <a:ext cx="2580005" cy="609600"/>
            <a:chOff x="6564311" y="6032500"/>
            <a:chExt cx="2580005" cy="609600"/>
          </a:xfrm>
        </p:grpSpPr>
        <p:sp>
          <p:nvSpPr>
            <p:cNvPr id="7" name="object 7"/>
            <p:cNvSpPr/>
            <p:nvPr/>
          </p:nvSpPr>
          <p:spPr>
            <a:xfrm>
              <a:off x="6564300" y="6354762"/>
              <a:ext cx="2580005" cy="217804"/>
            </a:xfrm>
            <a:custGeom>
              <a:avLst/>
              <a:gdLst/>
              <a:ahLst/>
              <a:cxnLst/>
              <a:rect l="l" t="t" r="r" b="b"/>
              <a:pathLst>
                <a:path w="2580004" h="217804">
                  <a:moveTo>
                    <a:pt x="46037" y="0"/>
                  </a:moveTo>
                  <a:lnTo>
                    <a:pt x="0" y="0"/>
                  </a:lnTo>
                  <a:lnTo>
                    <a:pt x="0" y="214312"/>
                  </a:lnTo>
                  <a:lnTo>
                    <a:pt x="46037" y="214312"/>
                  </a:lnTo>
                  <a:lnTo>
                    <a:pt x="46037" y="0"/>
                  </a:lnTo>
                  <a:close/>
                </a:path>
                <a:path w="2580004" h="217804">
                  <a:moveTo>
                    <a:pt x="2579687" y="3175"/>
                  </a:moveTo>
                  <a:lnTo>
                    <a:pt x="79375" y="3175"/>
                  </a:lnTo>
                  <a:lnTo>
                    <a:pt x="79375" y="217487"/>
                  </a:lnTo>
                  <a:lnTo>
                    <a:pt x="2579687" y="217487"/>
                  </a:lnTo>
                  <a:lnTo>
                    <a:pt x="2579687" y="317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637336" y="6728523"/>
            <a:ext cx="9429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Image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source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: </a:t>
            </a:r>
            <a:r>
              <a:rPr sz="800" spc="-10" dirty="0">
                <a:latin typeface="Calibri"/>
                <a:cs typeface="Calibri"/>
              </a:rPr>
              <a:t>Google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0835" y="634425"/>
            <a:ext cx="13093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b="1" dirty="0" smtClean="0">
                <a:solidFill>
                  <a:schemeClr val="bg1"/>
                </a:solidFill>
              </a:rPr>
              <a:t>Cont…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13716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KISS (Keep It Simple, Stupid)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" y="1912203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Nobody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programming loves to debug, maintain, or make changes in complex code.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" y="26670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Keep It Simple, Stupid (KISS)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states that most systems work best if they are kept simple rather than making it complex, so when you are writing code your solution should not be complicated that takes a lot of time and effort to understand.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3400" y="420987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your code is simple then other developers won’t face any problem understanding the code logic and they can easily proceed further with your code.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400" y="54102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KISS principal we neither want less nor more, we only want to have as much as is required.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30641"/>
            <a:ext cx="9144000" cy="4930482"/>
            <a:chOff x="0" y="1728202"/>
            <a:chExt cx="9144000" cy="41471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728202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6"/>
          <p:cNvGrpSpPr/>
          <p:nvPr/>
        </p:nvGrpSpPr>
        <p:grpSpPr>
          <a:xfrm>
            <a:off x="6564311" y="6032500"/>
            <a:ext cx="2580005" cy="609600"/>
            <a:chOff x="6564311" y="6032500"/>
            <a:chExt cx="2580005" cy="609600"/>
          </a:xfrm>
        </p:grpSpPr>
        <p:sp>
          <p:nvSpPr>
            <p:cNvPr id="7" name="object 7"/>
            <p:cNvSpPr/>
            <p:nvPr/>
          </p:nvSpPr>
          <p:spPr>
            <a:xfrm>
              <a:off x="6564300" y="6354762"/>
              <a:ext cx="2580005" cy="217804"/>
            </a:xfrm>
            <a:custGeom>
              <a:avLst/>
              <a:gdLst/>
              <a:ahLst/>
              <a:cxnLst/>
              <a:rect l="l" t="t" r="r" b="b"/>
              <a:pathLst>
                <a:path w="2580004" h="217804">
                  <a:moveTo>
                    <a:pt x="46037" y="0"/>
                  </a:moveTo>
                  <a:lnTo>
                    <a:pt x="0" y="0"/>
                  </a:lnTo>
                  <a:lnTo>
                    <a:pt x="0" y="214312"/>
                  </a:lnTo>
                  <a:lnTo>
                    <a:pt x="46037" y="214312"/>
                  </a:lnTo>
                  <a:lnTo>
                    <a:pt x="46037" y="0"/>
                  </a:lnTo>
                  <a:close/>
                </a:path>
                <a:path w="2580004" h="217804">
                  <a:moveTo>
                    <a:pt x="2579687" y="3175"/>
                  </a:moveTo>
                  <a:lnTo>
                    <a:pt x="79375" y="3175"/>
                  </a:lnTo>
                  <a:lnTo>
                    <a:pt x="79375" y="217487"/>
                  </a:lnTo>
                  <a:lnTo>
                    <a:pt x="2579687" y="217487"/>
                  </a:lnTo>
                  <a:lnTo>
                    <a:pt x="2579687" y="317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637336" y="6728523"/>
            <a:ext cx="9429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Image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source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: </a:t>
            </a:r>
            <a:r>
              <a:rPr sz="800" spc="-10" dirty="0">
                <a:latin typeface="Calibri"/>
                <a:cs typeface="Calibri"/>
              </a:rPr>
              <a:t>Google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0835" y="634425"/>
            <a:ext cx="13093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b="1" dirty="0" smtClean="0">
                <a:solidFill>
                  <a:schemeClr val="bg1"/>
                </a:solidFill>
              </a:rPr>
              <a:t>Cont…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13716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DRY (</a:t>
            </a:r>
            <a:r>
              <a:rPr lang="en-US" sz="2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Don’t Repeat Yourself )</a:t>
            </a:r>
            <a:endParaRPr lang="en-US" sz="2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1912203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/>
              <a:t>Duplication of data, logic, or function in code not only makes your code lengthy but also wastes a lot of time when it comes to maintaining, debug or modify the code. 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400" y="30480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/>
              <a:t> If you need to make a small change in your code then you need to do it at several places.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400" y="38862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i="1" dirty="0" smtClean="0"/>
              <a:t> Don’t </a:t>
            </a:r>
            <a:r>
              <a:rPr lang="en-US" sz="2400" b="1" i="1" dirty="0"/>
              <a:t>Repeat Yourself (DRY)”</a:t>
            </a:r>
            <a:r>
              <a:rPr lang="en-US" sz="2400" dirty="0"/>
              <a:t> principal goal is to reduce the repetition of code.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" y="47244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/>
              <a:t> It states that a piece of code should be implemented in just one place in the source code.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30641"/>
            <a:ext cx="9144000" cy="4930482"/>
            <a:chOff x="0" y="1728202"/>
            <a:chExt cx="9144000" cy="41471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728202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6"/>
          <p:cNvGrpSpPr/>
          <p:nvPr/>
        </p:nvGrpSpPr>
        <p:grpSpPr>
          <a:xfrm>
            <a:off x="6564311" y="6032500"/>
            <a:ext cx="2580005" cy="609600"/>
            <a:chOff x="6564311" y="6032500"/>
            <a:chExt cx="2580005" cy="609600"/>
          </a:xfrm>
        </p:grpSpPr>
        <p:sp>
          <p:nvSpPr>
            <p:cNvPr id="7" name="object 7"/>
            <p:cNvSpPr/>
            <p:nvPr/>
          </p:nvSpPr>
          <p:spPr>
            <a:xfrm>
              <a:off x="6564300" y="6354762"/>
              <a:ext cx="2580005" cy="217804"/>
            </a:xfrm>
            <a:custGeom>
              <a:avLst/>
              <a:gdLst/>
              <a:ahLst/>
              <a:cxnLst/>
              <a:rect l="l" t="t" r="r" b="b"/>
              <a:pathLst>
                <a:path w="2580004" h="217804">
                  <a:moveTo>
                    <a:pt x="46037" y="0"/>
                  </a:moveTo>
                  <a:lnTo>
                    <a:pt x="0" y="0"/>
                  </a:lnTo>
                  <a:lnTo>
                    <a:pt x="0" y="214312"/>
                  </a:lnTo>
                  <a:lnTo>
                    <a:pt x="46037" y="214312"/>
                  </a:lnTo>
                  <a:lnTo>
                    <a:pt x="46037" y="0"/>
                  </a:lnTo>
                  <a:close/>
                </a:path>
                <a:path w="2580004" h="217804">
                  <a:moveTo>
                    <a:pt x="2579687" y="3175"/>
                  </a:moveTo>
                  <a:lnTo>
                    <a:pt x="79375" y="3175"/>
                  </a:lnTo>
                  <a:lnTo>
                    <a:pt x="79375" y="217487"/>
                  </a:lnTo>
                  <a:lnTo>
                    <a:pt x="2579687" y="217487"/>
                  </a:lnTo>
                  <a:lnTo>
                    <a:pt x="2579687" y="317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637336" y="6728523"/>
            <a:ext cx="9429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Image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source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: </a:t>
            </a:r>
            <a:r>
              <a:rPr sz="800" spc="-10" dirty="0">
                <a:latin typeface="Calibri"/>
                <a:cs typeface="Calibri"/>
              </a:rPr>
              <a:t>Google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0835" y="634425"/>
            <a:ext cx="13093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b="1" dirty="0" smtClean="0">
                <a:solidFill>
                  <a:schemeClr val="bg1"/>
                </a:solidFill>
              </a:rPr>
              <a:t>Cont…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13716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DRY 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(Example</a:t>
            </a:r>
            <a:r>
              <a:rPr lang="en-US" sz="28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1912203"/>
            <a:ext cx="8305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//Convert Two Temperatures From Fahrenheit to Celsius before applying DRY principal</a:t>
            </a:r>
            <a:br>
              <a:rPr lang="en-US" sz="1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input far1 from user</a:t>
            </a:r>
            <a:br>
              <a:rPr lang="en-US" sz="1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input far2 from user</a:t>
            </a:r>
            <a:br>
              <a:rPr lang="en-US" sz="1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calculate cel1 = (fah1-32) *5/9</a:t>
            </a:r>
            <a:br>
              <a:rPr lang="en-US" sz="1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calculate cel2= (fah2-32)*5/9</a:t>
            </a:r>
            <a:br>
              <a:rPr lang="en-US" sz="1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print cel1</a:t>
            </a:r>
            <a:br>
              <a:rPr lang="en-US" sz="1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print cel2</a:t>
            </a:r>
            <a:br>
              <a:rPr lang="en-US" sz="1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//Convert Two Temperatures From Fahrenheit to Celsius after applying DRY principal</a:t>
            </a:r>
            <a:br>
              <a:rPr lang="en-US" sz="1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input far1 from user</a:t>
            </a:r>
            <a:br>
              <a:rPr lang="en-US" sz="1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input far2 from user</a:t>
            </a:r>
            <a:br>
              <a:rPr lang="en-US" sz="1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calculate cel1 = cal ( f1) </a:t>
            </a:r>
            <a:br>
              <a:rPr lang="en-US" sz="1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calculate cel2= cal (f2)</a:t>
            </a:r>
            <a:br>
              <a:rPr lang="en-US" sz="1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print cel1</a:t>
            </a:r>
            <a:br>
              <a:rPr lang="en-US" sz="1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print cel2</a:t>
            </a:r>
            <a:br>
              <a:rPr lang="en-US" sz="1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function cal (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fah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) {</a:t>
            </a:r>
            <a:br>
              <a:rPr lang="en-US" sz="1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= (fah1-32) *5/9</a:t>
            </a:r>
            <a:br>
              <a:rPr lang="en-US" sz="1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30641"/>
            <a:ext cx="9144000" cy="4930482"/>
            <a:chOff x="0" y="1728202"/>
            <a:chExt cx="9144000" cy="41471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728202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6"/>
          <p:cNvGrpSpPr/>
          <p:nvPr/>
        </p:nvGrpSpPr>
        <p:grpSpPr>
          <a:xfrm>
            <a:off x="6564311" y="6032500"/>
            <a:ext cx="2580005" cy="609600"/>
            <a:chOff x="6564311" y="6032500"/>
            <a:chExt cx="2580005" cy="609600"/>
          </a:xfrm>
        </p:grpSpPr>
        <p:sp>
          <p:nvSpPr>
            <p:cNvPr id="7" name="object 7"/>
            <p:cNvSpPr/>
            <p:nvPr/>
          </p:nvSpPr>
          <p:spPr>
            <a:xfrm>
              <a:off x="6564300" y="6354762"/>
              <a:ext cx="2580005" cy="217804"/>
            </a:xfrm>
            <a:custGeom>
              <a:avLst/>
              <a:gdLst/>
              <a:ahLst/>
              <a:cxnLst/>
              <a:rect l="l" t="t" r="r" b="b"/>
              <a:pathLst>
                <a:path w="2580004" h="217804">
                  <a:moveTo>
                    <a:pt x="46037" y="0"/>
                  </a:moveTo>
                  <a:lnTo>
                    <a:pt x="0" y="0"/>
                  </a:lnTo>
                  <a:lnTo>
                    <a:pt x="0" y="214312"/>
                  </a:lnTo>
                  <a:lnTo>
                    <a:pt x="46037" y="214312"/>
                  </a:lnTo>
                  <a:lnTo>
                    <a:pt x="46037" y="0"/>
                  </a:lnTo>
                  <a:close/>
                </a:path>
                <a:path w="2580004" h="217804">
                  <a:moveTo>
                    <a:pt x="2579687" y="3175"/>
                  </a:moveTo>
                  <a:lnTo>
                    <a:pt x="79375" y="3175"/>
                  </a:lnTo>
                  <a:lnTo>
                    <a:pt x="79375" y="217487"/>
                  </a:lnTo>
                  <a:lnTo>
                    <a:pt x="2579687" y="217487"/>
                  </a:lnTo>
                  <a:lnTo>
                    <a:pt x="2579687" y="317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637336" y="6728523"/>
            <a:ext cx="9429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Image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source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: </a:t>
            </a:r>
            <a:r>
              <a:rPr sz="800" spc="-10" dirty="0">
                <a:latin typeface="Calibri"/>
                <a:cs typeface="Calibri"/>
              </a:rPr>
              <a:t>Google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0835" y="634425"/>
            <a:ext cx="13093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b="1" dirty="0" smtClean="0">
                <a:solidFill>
                  <a:schemeClr val="bg1"/>
                </a:solidFill>
              </a:rPr>
              <a:t>Cont…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13716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Separation </a:t>
            </a:r>
            <a:r>
              <a:rPr lang="en-US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of Concerns (</a:t>
            </a:r>
            <a:r>
              <a:rPr lang="en-US" sz="28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SoC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1912203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Separation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Concerns Principle partition a complicated application into different sections or domains. 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28194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Each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section or domain addresses a separate concern or has a specific job.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" y="37338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Each section is independent of each other and that’s why each section can be tackled independently also it becomes easier to maintain, update, and reuse the code.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1167</Words>
  <Application>Microsoft Office PowerPoint</Application>
  <PresentationFormat>On-screen Show (4:3)</PresentationFormat>
  <Paragraphs>108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Software Engineering  (303105254)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 (303105254)</dc:title>
  <dc:creator>dell</dc:creator>
  <cp:lastModifiedBy>dell</cp:lastModifiedBy>
  <cp:revision>35</cp:revision>
  <dcterms:created xsi:type="dcterms:W3CDTF">2024-09-08T15:59:15Z</dcterms:created>
  <dcterms:modified xsi:type="dcterms:W3CDTF">2024-09-08T18:46:49Z</dcterms:modified>
</cp:coreProperties>
</file>