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460" r:id="rId2"/>
    <p:sldId id="606" r:id="rId3"/>
    <p:sldId id="607" r:id="rId4"/>
    <p:sldId id="608" r:id="rId5"/>
    <p:sldId id="609" r:id="rId6"/>
    <p:sldId id="463" r:id="rId7"/>
    <p:sldId id="610" r:id="rId8"/>
    <p:sldId id="611" r:id="rId9"/>
    <p:sldId id="612" r:id="rId10"/>
    <p:sldId id="613" r:id="rId11"/>
    <p:sldId id="614" r:id="rId12"/>
    <p:sldId id="616" r:id="rId13"/>
    <p:sldId id="617" r:id="rId14"/>
    <p:sldId id="618" r:id="rId15"/>
    <p:sldId id="619" r:id="rId16"/>
    <p:sldId id="620" r:id="rId17"/>
    <p:sldId id="621" r:id="rId18"/>
    <p:sldId id="622" r:id="rId19"/>
    <p:sldId id="623" r:id="rId20"/>
    <p:sldId id="624" r:id="rId21"/>
    <p:sldId id="62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51"/>
    <p:restoredTop sz="94672"/>
  </p:normalViewPr>
  <p:slideViewPr>
    <p:cSldViewPr snapToGrid="0">
      <p:cViewPr varScale="1">
        <p:scale>
          <a:sx n="112" d="100"/>
          <a:sy n="112"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F7EE9-23FF-9E41-9F09-A026714D5818}" type="datetimeFigureOut">
              <a:rPr lang="en-US" smtClean="0"/>
              <a:t>7/9/24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6B5E2-06C6-B54B-AF99-2F5F8484E4D1}" type="slidenum">
              <a:rPr lang="en-US" smtClean="0"/>
              <a:t>‹#›</a:t>
            </a:fld>
            <a:endParaRPr lang="en-US"/>
          </a:p>
        </p:txBody>
      </p:sp>
    </p:spTree>
    <p:extLst>
      <p:ext uri="{BB962C8B-B14F-4D97-AF65-F5344CB8AC3E}">
        <p14:creationId xmlns:p14="http://schemas.microsoft.com/office/powerpoint/2010/main" val="3932155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86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785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26EF-FFDB-6AE7-812D-9206CF42728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6F3963-716B-B0BC-7A1A-CC2D0CB92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559D79C-E766-8975-D04A-A5DC0CF26A3C}"/>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5" name="Footer Placeholder 4">
            <a:extLst>
              <a:ext uri="{FF2B5EF4-FFF2-40B4-BE49-F238E27FC236}">
                <a16:creationId xmlns:a16="http://schemas.microsoft.com/office/drawing/2014/main" id="{72A3673C-2FDF-367C-FDCF-D845BDC1B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E3E8E-9278-4A9B-EFA8-27E4F3C7DBA8}"/>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23811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979A-DA5F-905C-5D7C-3AC714F7903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192FC4-D138-E012-F9AD-E9E89E7358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91565A-FCE3-06B1-EB8C-DB33B8FE0722}"/>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5" name="Footer Placeholder 4">
            <a:extLst>
              <a:ext uri="{FF2B5EF4-FFF2-40B4-BE49-F238E27FC236}">
                <a16:creationId xmlns:a16="http://schemas.microsoft.com/office/drawing/2014/main" id="{9984FA34-1FF0-E028-4A79-55E6B75CE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2FAE6-8759-B443-A3DA-40A7AC4FFD01}"/>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79210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5DEDC-7DD6-0D11-F7F5-CE9D867C19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A2565C6-2283-04F4-9AF2-CEF67049DC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A0B8B0-D8AF-AD92-B610-FFC66081A557}"/>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5" name="Footer Placeholder 4">
            <a:extLst>
              <a:ext uri="{FF2B5EF4-FFF2-40B4-BE49-F238E27FC236}">
                <a16:creationId xmlns:a16="http://schemas.microsoft.com/office/drawing/2014/main" id="{9CA89A3F-B0AF-E7A4-4C47-FA36BF33B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5F4B-063A-D1BC-B71A-8BE0E470533F}"/>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2527056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05068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D7A5-2624-96E1-AEB5-984F62B29E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7055879-F226-12B8-9C71-E88239E9064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5BA1D5-FAE9-1F6A-7DB2-CF8B17705B91}"/>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5" name="Footer Placeholder 4">
            <a:extLst>
              <a:ext uri="{FF2B5EF4-FFF2-40B4-BE49-F238E27FC236}">
                <a16:creationId xmlns:a16="http://schemas.microsoft.com/office/drawing/2014/main" id="{3899BF20-D933-F7BC-717B-9641846EA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40113-F138-B08F-9E34-68A8AD2490AE}"/>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360688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465C-6BE9-4821-2A4B-8B6CC3B0C64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024808E-38AE-8C67-5AA7-C8AC536838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10240C0-36DC-9B2A-8079-1284F3E7EAA6}"/>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5" name="Footer Placeholder 4">
            <a:extLst>
              <a:ext uri="{FF2B5EF4-FFF2-40B4-BE49-F238E27FC236}">
                <a16:creationId xmlns:a16="http://schemas.microsoft.com/office/drawing/2014/main" id="{58EE219F-F929-574A-022B-AE0D2095F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10F12-65F2-A09B-9459-7ACC60FCDFB2}"/>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228548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7F1D-B040-FEFD-4914-F3047345639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6A1B05-B5D2-F4FF-BC4C-27DB148649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CF2846A-FD7A-5231-2FFB-27E783A3936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1F17C5A-2738-6C02-E20B-3BBE69CFF82A}"/>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6" name="Footer Placeholder 5">
            <a:extLst>
              <a:ext uri="{FF2B5EF4-FFF2-40B4-BE49-F238E27FC236}">
                <a16:creationId xmlns:a16="http://schemas.microsoft.com/office/drawing/2014/main" id="{32B31D05-C821-DAB8-9642-12186DFD1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5FA25-8685-7E07-6AB3-A674726D2DCE}"/>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133918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F535-43A1-32C4-733E-1B65FB16395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B86CE5-0AED-D7AD-4359-C5C6E1CA6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2586F2-1CD4-2E0C-C45E-44C89E98912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5171F9C-C2D6-51EE-8750-20AB73EB0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B479A96-2661-0002-1C72-9DFF537C97F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DEE3C6C-2B60-1667-423F-3102BCCB1055}"/>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8" name="Footer Placeholder 7">
            <a:extLst>
              <a:ext uri="{FF2B5EF4-FFF2-40B4-BE49-F238E27FC236}">
                <a16:creationId xmlns:a16="http://schemas.microsoft.com/office/drawing/2014/main" id="{4EE4B48D-D67D-0822-91DE-28123AD25D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BF6E47-DDBF-8D7B-D938-929F59E2EF32}"/>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419818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C266-3C5E-0366-1253-EDEA55F2470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4BAB61-151A-41B2-6C14-9E68061B4209}"/>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4" name="Footer Placeholder 3">
            <a:extLst>
              <a:ext uri="{FF2B5EF4-FFF2-40B4-BE49-F238E27FC236}">
                <a16:creationId xmlns:a16="http://schemas.microsoft.com/office/drawing/2014/main" id="{8D6D95DB-EB12-1FD7-2FF6-653E4DAA6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0A0AA-DDD4-81CF-4DD3-F4BE03B8D725}"/>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108918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7DDF5-8BCC-FBC0-48EA-1FE6A308BC1F}"/>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3" name="Footer Placeholder 2">
            <a:extLst>
              <a:ext uri="{FF2B5EF4-FFF2-40B4-BE49-F238E27FC236}">
                <a16:creationId xmlns:a16="http://schemas.microsoft.com/office/drawing/2014/main" id="{838466E6-8C29-A32D-A4A4-7FF5B93B72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89000E-2821-CBA5-61DC-867CBF962AF5}"/>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172791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01B0-7B70-4633-42FF-D5C0E45CE8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859660-E799-E7F5-18B5-AB26E85A4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3824A0-710E-96BE-EB2D-C1ECE8539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EFE547-DB99-7E88-A198-909FC51081BC}"/>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6" name="Footer Placeholder 5">
            <a:extLst>
              <a:ext uri="{FF2B5EF4-FFF2-40B4-BE49-F238E27FC236}">
                <a16:creationId xmlns:a16="http://schemas.microsoft.com/office/drawing/2014/main" id="{95ABB0F0-1F59-3078-63D6-19D58805C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F978E-F080-3BBE-2DC6-164090179CB1}"/>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153755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7704-8B43-20F7-3B09-42A6762786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16AC09-9E55-5CFB-3618-6314E7F40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69B477-93CE-C874-5724-5FCF5383F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4875D1-CFAA-A3E9-43C7-DD650C8A6716}"/>
              </a:ext>
            </a:extLst>
          </p:cNvPr>
          <p:cNvSpPr>
            <a:spLocks noGrp="1"/>
          </p:cNvSpPr>
          <p:nvPr>
            <p:ph type="dt" sz="half" idx="10"/>
          </p:nvPr>
        </p:nvSpPr>
        <p:spPr/>
        <p:txBody>
          <a:bodyPr/>
          <a:lstStyle/>
          <a:p>
            <a:fld id="{8E433FC3-5C6D-EB4E-99E8-46983152A5B5}" type="datetimeFigureOut">
              <a:rPr lang="en-US" smtClean="0"/>
              <a:t>7/9/24</a:t>
            </a:fld>
            <a:endParaRPr lang="en-US"/>
          </a:p>
        </p:txBody>
      </p:sp>
      <p:sp>
        <p:nvSpPr>
          <p:cNvPr id="6" name="Footer Placeholder 5">
            <a:extLst>
              <a:ext uri="{FF2B5EF4-FFF2-40B4-BE49-F238E27FC236}">
                <a16:creationId xmlns:a16="http://schemas.microsoft.com/office/drawing/2014/main" id="{9830BCC4-5F5D-644C-364C-55A1CDDB8D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9E305-42C9-480D-485A-D1C3AD336502}"/>
              </a:ext>
            </a:extLst>
          </p:cNvPr>
          <p:cNvSpPr>
            <a:spLocks noGrp="1"/>
          </p:cNvSpPr>
          <p:nvPr>
            <p:ph type="sldNum" sz="quarter" idx="12"/>
          </p:nvPr>
        </p:nvSpPr>
        <p:spPr/>
        <p:txBody>
          <a:bodyPr/>
          <a:lstStyle/>
          <a:p>
            <a:fld id="{29D53CA6-22FD-AF4D-948C-F91BC361C68C}" type="slidenum">
              <a:rPr lang="en-US" smtClean="0"/>
              <a:t>‹#›</a:t>
            </a:fld>
            <a:endParaRPr lang="en-US"/>
          </a:p>
        </p:txBody>
      </p:sp>
    </p:spTree>
    <p:extLst>
      <p:ext uri="{BB962C8B-B14F-4D97-AF65-F5344CB8AC3E}">
        <p14:creationId xmlns:p14="http://schemas.microsoft.com/office/powerpoint/2010/main" val="9985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0CE59-4701-F40C-C6E0-FC6BE25C1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140659-ACA3-597B-558E-F68C773F8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B21F87-F7A4-D861-8B47-9EF2C0209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433FC3-5C6D-EB4E-99E8-46983152A5B5}" type="datetimeFigureOut">
              <a:rPr lang="en-US" smtClean="0"/>
              <a:t>7/9/24</a:t>
            </a:fld>
            <a:endParaRPr lang="en-US"/>
          </a:p>
        </p:txBody>
      </p:sp>
      <p:sp>
        <p:nvSpPr>
          <p:cNvPr id="5" name="Footer Placeholder 4">
            <a:extLst>
              <a:ext uri="{FF2B5EF4-FFF2-40B4-BE49-F238E27FC236}">
                <a16:creationId xmlns:a16="http://schemas.microsoft.com/office/drawing/2014/main" id="{2D27D5CD-F6BF-1D8F-D5D8-06197ADDE5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678E26-FC15-A720-66A9-CCAF73F9D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D53CA6-22FD-AF4D-948C-F91BC361C68C}" type="slidenum">
              <a:rPr lang="en-US" smtClean="0"/>
              <a:t>‹#›</a:t>
            </a:fld>
            <a:endParaRPr lang="en-US"/>
          </a:p>
        </p:txBody>
      </p:sp>
    </p:spTree>
    <p:extLst>
      <p:ext uri="{BB962C8B-B14F-4D97-AF65-F5344CB8AC3E}">
        <p14:creationId xmlns:p14="http://schemas.microsoft.com/office/powerpoint/2010/main" val="353190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applications-advantages-and-disadvantages-of-binary-search/" TargetMode="External"/><Relationship Id="rId2" Type="http://schemas.openxmlformats.org/officeDocument/2006/relationships/hyperlink" Target="https://www.geeksforgeeks.org/complexity-analysis-of-binary-search/"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eeksforgeeks.org/introduction-to-divide-and-conquer-algorithm-data-structure-and-algorithm-tutorials/"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eeksforgeeks.org/divide-and-conquer-algorithm-introduction/"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quicksort-using-random-pivoting/" TargetMode="External"/><Relationship Id="rId2" Type="http://schemas.openxmlformats.org/officeDocument/2006/relationships/hyperlink" Target="https://www.geeksforgeeks.org/implement-quicksort-with-first-element-as-pivot/"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time-and-space-complexity-analysis-of-quick-sor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merge-sort/" TargetMode="External"/><Relationship Id="rId2" Type="http://schemas.openxmlformats.org/officeDocument/2006/relationships/hyperlink" Target="https://www.geeksforgeeks.org/quick-sort/" TargetMode="External"/><Relationship Id="rId1" Type="http://schemas.openxmlformats.org/officeDocument/2006/relationships/slideLayout" Target="../slideLayouts/slideLayout12.xml"/><Relationship Id="rId5" Type="http://schemas.openxmlformats.org/officeDocument/2006/relationships/hyperlink" Target="https://www.geeksforgeeks.org/strassens-matrix-multiplication/" TargetMode="External"/><Relationship Id="rId4" Type="http://schemas.openxmlformats.org/officeDocument/2006/relationships/hyperlink" Target="https://www.geeksforgeeks.org/closest-pair-of-points-using-divide-and-conquer-algorith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problem-binary-search-implementation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77555" y="1"/>
            <a:ext cx="11603149" cy="781879"/>
          </a:xfrm>
          <a:prstGeom prst="rect">
            <a:avLst/>
          </a:prstGeom>
          <a:noFill/>
          <a:ln>
            <a:noFill/>
          </a:ln>
        </p:spPr>
        <p:txBody>
          <a:bodyPr spcFirstLastPara="1" vert="horz" wrap="square" lIns="91433" tIns="45700" rIns="91433" bIns="45700" rtlCol="0" anchor="ctr" anchorCtr="0">
            <a:noAutofit/>
          </a:bodyPr>
          <a:lstStyle/>
          <a:p>
            <a:pPr algn="l" fontAlgn="base"/>
            <a:r>
              <a:rPr lang="en-IN" b="1" i="0" dirty="0">
                <a:solidFill>
                  <a:srgbClr val="273239"/>
                </a:solidFill>
                <a:effectLst/>
                <a:highlight>
                  <a:srgbClr val="FFFFFF"/>
                </a:highlight>
                <a:latin typeface="Source Sans 3"/>
              </a:rPr>
              <a:t>Introduction to Divide and Conquer Algorithm</a:t>
            </a:r>
          </a:p>
        </p:txBody>
      </p:sp>
      <p:sp>
        <p:nvSpPr>
          <p:cNvPr id="137" name="Google Shape;137;p21"/>
          <p:cNvSpPr txBox="1">
            <a:spLocks noGrp="1"/>
          </p:cNvSpPr>
          <p:nvPr>
            <p:ph type="body" idx="1"/>
          </p:nvPr>
        </p:nvSpPr>
        <p:spPr>
          <a:xfrm>
            <a:off x="317506" y="914400"/>
            <a:ext cx="11874495" cy="5387248"/>
          </a:xfrm>
          <a:prstGeom prst="rect">
            <a:avLst/>
          </a:prstGeom>
          <a:noFill/>
          <a:ln>
            <a:noFill/>
          </a:ln>
        </p:spPr>
        <p:txBody>
          <a:bodyPr spcFirstLastPara="1" vert="horz" wrap="square" lIns="91433" tIns="45700" rIns="91433" bIns="45700" numCol="1" rtlCol="0" anchor="t" anchorCtr="0">
            <a:noAutofit/>
          </a:bodyPr>
          <a:lstStyle/>
          <a:p>
            <a:pPr marL="0" indent="0" fontAlgn="base">
              <a:lnSpc>
                <a:spcPct val="150000"/>
              </a:lnSpc>
              <a:buNone/>
            </a:pPr>
            <a:r>
              <a:rPr lang="en-IN" sz="2667" b="1" dirty="0">
                <a:highlight>
                  <a:srgbClr val="FFFFFF"/>
                </a:highlight>
                <a:latin typeface="Times New Roman" panose="02020603050405020304" pitchFamily="18" charset="0"/>
                <a:cs typeface="Times New Roman" panose="02020603050405020304" pitchFamily="18" charset="0"/>
              </a:rPr>
              <a:t>Divide and Conquer</a:t>
            </a:r>
            <a:r>
              <a:rPr lang="en-IN" sz="2667" dirty="0">
                <a:highlight>
                  <a:srgbClr val="FFFFFF"/>
                </a:highlight>
                <a:latin typeface="Times New Roman" panose="02020603050405020304" pitchFamily="18" charset="0"/>
                <a:cs typeface="Times New Roman" panose="02020603050405020304" pitchFamily="18" charset="0"/>
              </a:rPr>
              <a:t> </a:t>
            </a:r>
            <a:r>
              <a:rPr lang="en-IN" sz="2667" b="1" dirty="0">
                <a:highlight>
                  <a:srgbClr val="FFFFFF"/>
                </a:highlight>
                <a:latin typeface="Times New Roman" panose="02020603050405020304" pitchFamily="18" charset="0"/>
                <a:cs typeface="Times New Roman" panose="02020603050405020304" pitchFamily="18" charset="0"/>
              </a:rPr>
              <a:t>Algorithm </a:t>
            </a:r>
            <a:r>
              <a:rPr lang="en-IN" sz="2667" dirty="0">
                <a:highlight>
                  <a:srgbClr val="FFFFFF"/>
                </a:highlight>
                <a:latin typeface="Times New Roman" panose="02020603050405020304" pitchFamily="18" charset="0"/>
                <a:cs typeface="Times New Roman" panose="02020603050405020304" pitchFamily="18" charset="0"/>
              </a:rPr>
              <a:t>is a problem-solving technique used to solve problems by dividing the main problem into subproblems, solving them individually and then merging them to find solution to the original problem.</a:t>
            </a:r>
            <a:r>
              <a:rPr lang="en-US" sz="2667" dirty="0">
                <a:latin typeface="Times New Roman" panose="02020603050405020304" pitchFamily="18" charset="0"/>
                <a:cs typeface="Times New Roman" pitchFamily="18" charset="0"/>
              </a:rPr>
              <a:t> A typical Divide and Conquer algorithm solves a problem using following three steps.</a:t>
            </a:r>
          </a:p>
          <a:p>
            <a:pPr marL="1310197" lvl="1" indent="-514350" fontAlgn="base">
              <a:lnSpc>
                <a:spcPct val="150000"/>
              </a:lnSpc>
              <a:buFont typeface="+mj-lt"/>
              <a:buAutoNum type="arabicPeriod"/>
            </a:pPr>
            <a:r>
              <a:rPr lang="en-US" sz="2667" b="1" dirty="0">
                <a:latin typeface="Times New Roman" pitchFamily="18" charset="0"/>
                <a:cs typeface="Times New Roman" pitchFamily="18" charset="0"/>
              </a:rPr>
              <a:t>Divide</a:t>
            </a:r>
            <a:r>
              <a:rPr lang="en-US" sz="2667" dirty="0">
                <a:latin typeface="Times New Roman" pitchFamily="18" charset="0"/>
                <a:cs typeface="Times New Roman" pitchFamily="18" charset="0"/>
              </a:rPr>
              <a:t>: Break the given problem into sub-problems of same type.</a:t>
            </a:r>
          </a:p>
          <a:p>
            <a:pPr marL="1310197" lvl="1" indent="-514350" fontAlgn="base">
              <a:lnSpc>
                <a:spcPct val="150000"/>
              </a:lnSpc>
              <a:buFont typeface="+mj-lt"/>
              <a:buAutoNum type="arabicPeriod"/>
            </a:pPr>
            <a:r>
              <a:rPr lang="en-US" sz="2667" b="1" dirty="0">
                <a:latin typeface="Times New Roman" pitchFamily="18" charset="0"/>
                <a:cs typeface="Times New Roman" pitchFamily="18" charset="0"/>
              </a:rPr>
              <a:t>Conquer</a:t>
            </a:r>
            <a:r>
              <a:rPr lang="en-US" sz="2667" dirty="0">
                <a:latin typeface="Times New Roman" pitchFamily="18" charset="0"/>
                <a:cs typeface="Times New Roman" pitchFamily="18" charset="0"/>
              </a:rPr>
              <a:t>: Recursively solve these sub-problems</a:t>
            </a:r>
          </a:p>
          <a:p>
            <a:pPr marL="1310197" lvl="1" indent="-514350" fontAlgn="base">
              <a:lnSpc>
                <a:spcPct val="150000"/>
              </a:lnSpc>
              <a:buFont typeface="+mj-lt"/>
              <a:buAutoNum type="arabicPeriod"/>
            </a:pPr>
            <a:r>
              <a:rPr lang="en-US" sz="2667" b="1" dirty="0">
                <a:latin typeface="Times New Roman" pitchFamily="18" charset="0"/>
                <a:cs typeface="Times New Roman" pitchFamily="18" charset="0"/>
              </a:rPr>
              <a:t>Combine</a:t>
            </a:r>
            <a:r>
              <a:rPr lang="en-US" sz="2667" dirty="0">
                <a:latin typeface="Times New Roman" pitchFamily="18" charset="0"/>
                <a:cs typeface="Times New Roman" pitchFamily="18" charset="0"/>
              </a:rPr>
              <a:t>: Appropriately combine the answers</a:t>
            </a:r>
          </a:p>
          <a:p>
            <a:pPr marL="0" indent="0" algn="just" fontAlgn="base">
              <a:lnSpc>
                <a:spcPct val="150000"/>
              </a:lnSpc>
              <a:buNone/>
            </a:pPr>
            <a:endParaRPr lang="en-US" sz="3200" dirty="0">
              <a:solidFill>
                <a:schemeClr val="tx1">
                  <a:lumMod val="85000"/>
                  <a:lumOff val="15000"/>
                </a:schemeClr>
              </a:solidFill>
              <a:latin typeface="Times New Roman" pitchFamily="18" charset="0"/>
              <a:cs typeface="Times New Roman" pitchFamily="18" charset="0"/>
            </a:endParaRPr>
          </a:p>
        </p:txBody>
      </p:sp>
      <p:sp>
        <p:nvSpPr>
          <p:cNvPr id="141" name="Google Shape;141;p21"/>
          <p:cNvSpPr txBox="1"/>
          <p:nvPr/>
        </p:nvSpPr>
        <p:spPr>
          <a:xfrm>
            <a:off x="10628700" y="6356367"/>
            <a:ext cx="1376000" cy="365200"/>
          </a:xfrm>
          <a:prstGeom prst="rect">
            <a:avLst/>
          </a:prstGeom>
          <a:noFill/>
          <a:ln>
            <a:noFill/>
          </a:ln>
        </p:spPr>
        <p:txBody>
          <a:bodyPr spcFirstLastPara="1" wrap="square" lIns="91433" tIns="91433" rIns="91433" bIns="91433" anchor="t" anchorCtr="0">
            <a:noAutofit/>
          </a:bodyPr>
          <a:lstStyle/>
          <a:p>
            <a:pPr>
              <a:buClr>
                <a:srgbClr val="000000"/>
              </a:buClr>
              <a:buSzPts val="1000"/>
            </a:pPr>
            <a:r>
              <a:rPr lang="en-US" sz="1333" dirty="0">
                <a:solidFill>
                  <a:srgbClr val="888888"/>
                </a:solidFill>
                <a:latin typeface="Times New Roman"/>
                <a:ea typeface="Times New Roman"/>
                <a:cs typeface="Times New Roman"/>
                <a:sym typeface="Times New Roman"/>
              </a:rPr>
              <a:t>Slide No. </a:t>
            </a:r>
            <a:endParaRPr sz="160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EFD14F10-BB8C-47BD-987A-D38823A91EA2}" type="datetime1">
              <a:rPr lang="en-US" smtClean="0"/>
              <a:t>7/9/24</a:t>
            </a:fld>
            <a:endParaRPr lang="en-US"/>
          </a:p>
        </p:txBody>
      </p:sp>
    </p:spTree>
    <p:extLst>
      <p:ext uri="{BB962C8B-B14F-4D97-AF65-F5344CB8AC3E}">
        <p14:creationId xmlns:p14="http://schemas.microsoft.com/office/powerpoint/2010/main" val="94954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5815-AECA-18C6-D9FB-2F4510A88746}"/>
              </a:ext>
            </a:extLst>
          </p:cNvPr>
          <p:cNvSpPr>
            <a:spLocks noGrp="1"/>
          </p:cNvSpPr>
          <p:nvPr>
            <p:ph type="title"/>
          </p:nvPr>
        </p:nvSpPr>
        <p:spPr>
          <a:xfrm>
            <a:off x="415600" y="204043"/>
            <a:ext cx="11360800" cy="763600"/>
          </a:xfrm>
        </p:spPr>
        <p:txBody>
          <a:bodyPr/>
          <a:lstStyle/>
          <a:p>
            <a:r>
              <a:rPr lang="en-IN" sz="3200" dirty="0">
                <a:highlight>
                  <a:srgbClr val="FFFFFF"/>
                </a:highlight>
                <a:latin typeface="Nunito" pitchFamily="2" charset="77"/>
                <a:hlinkClick r:id="rId2">
                  <a:extLst>
                    <a:ext uri="{A12FA001-AC4F-418D-AE19-62706E023703}">
                      <ahyp:hlinkClr xmlns:ahyp="http://schemas.microsoft.com/office/drawing/2018/hyperlinkcolor" val="tx"/>
                    </a:ext>
                  </a:extLst>
                </a:hlinkClick>
              </a:rPr>
              <a:t>Complexity Analysis of Binary Search Algorithm:</a:t>
            </a:r>
            <a:endParaRPr lang="en-US" sz="3200" dirty="0"/>
          </a:p>
        </p:txBody>
      </p:sp>
      <p:sp>
        <p:nvSpPr>
          <p:cNvPr id="5" name="TextBox 4">
            <a:extLst>
              <a:ext uri="{FF2B5EF4-FFF2-40B4-BE49-F238E27FC236}">
                <a16:creationId xmlns:a16="http://schemas.microsoft.com/office/drawing/2014/main" id="{C2343CAC-947C-4228-F8A9-3EAB6C2DF0A7}"/>
              </a:ext>
            </a:extLst>
          </p:cNvPr>
          <p:cNvSpPr txBox="1"/>
          <p:nvPr/>
        </p:nvSpPr>
        <p:spPr>
          <a:xfrm>
            <a:off x="415600" y="1059151"/>
            <a:ext cx="11360800" cy="2759858"/>
          </a:xfrm>
          <a:prstGeom prst="rect">
            <a:avLst/>
          </a:prstGeom>
          <a:noFill/>
        </p:spPr>
        <p:txBody>
          <a:bodyPr wrap="square">
            <a:spAutoFit/>
          </a:bodyPr>
          <a:lstStyle/>
          <a:p>
            <a:pPr algn="l" fontAlgn="base"/>
            <a:r>
              <a:rPr lang="en-IN" sz="2667" b="1" dirty="0">
                <a:highlight>
                  <a:srgbClr val="FFFFFF"/>
                </a:highlight>
                <a:latin typeface="Nunito" pitchFamily="2" charset="77"/>
              </a:rPr>
              <a:t>Time Complexity:</a:t>
            </a:r>
            <a:r>
              <a:rPr lang="en-IN" sz="2667" dirty="0">
                <a:highlight>
                  <a:srgbClr val="FFFFFF"/>
                </a:highlight>
                <a:latin typeface="Nunito" pitchFamily="2" charset="77"/>
              </a:rPr>
              <a:t> </a:t>
            </a:r>
          </a:p>
          <a:p>
            <a:pPr marL="990575" lvl="1" indent="-380990" fontAlgn="base">
              <a:buFont typeface="Arial" panose="020B0604020202020204" pitchFamily="34" charset="0"/>
              <a:buChar char="•"/>
            </a:pPr>
            <a:r>
              <a:rPr lang="en-IN" sz="2400" dirty="0">
                <a:highlight>
                  <a:srgbClr val="FFFFFF"/>
                </a:highlight>
                <a:latin typeface="Nunito" pitchFamily="2" charset="77"/>
              </a:rPr>
              <a:t>Best Case: O(1)</a:t>
            </a:r>
          </a:p>
          <a:p>
            <a:pPr marL="990575" lvl="1" indent="-380990" fontAlgn="base">
              <a:buFont typeface="Arial" panose="020B0604020202020204" pitchFamily="34" charset="0"/>
              <a:buChar char="•"/>
            </a:pPr>
            <a:r>
              <a:rPr lang="en-IN" sz="2400" dirty="0">
                <a:highlight>
                  <a:srgbClr val="FFFFFF"/>
                </a:highlight>
                <a:latin typeface="Nunito" pitchFamily="2" charset="77"/>
              </a:rPr>
              <a:t>Average Case: O(log N)</a:t>
            </a:r>
          </a:p>
          <a:p>
            <a:pPr marL="990575" lvl="1" indent="-380990" fontAlgn="base">
              <a:buFont typeface="Arial" panose="020B0604020202020204" pitchFamily="34" charset="0"/>
              <a:buChar char="•"/>
            </a:pPr>
            <a:r>
              <a:rPr lang="en-IN" sz="2400" dirty="0">
                <a:highlight>
                  <a:srgbClr val="FFFFFF"/>
                </a:highlight>
                <a:latin typeface="Nunito" pitchFamily="2" charset="77"/>
              </a:rPr>
              <a:t>Worst Case: O(log N)</a:t>
            </a:r>
          </a:p>
          <a:p>
            <a:pPr marL="609585" lvl="1" fontAlgn="base"/>
            <a:endParaRPr lang="en-IN" sz="2400" dirty="0">
              <a:highlight>
                <a:srgbClr val="FFFFFF"/>
              </a:highlight>
              <a:latin typeface="Nunito" pitchFamily="2" charset="77"/>
            </a:endParaRPr>
          </a:p>
          <a:p>
            <a:pPr algn="l" fontAlgn="base"/>
            <a:r>
              <a:rPr lang="en-IN" sz="2667" b="1" dirty="0">
                <a:highlight>
                  <a:srgbClr val="FFFFFF"/>
                </a:highlight>
                <a:latin typeface="Nunito" pitchFamily="2" charset="77"/>
              </a:rPr>
              <a:t>Auxiliary Space:</a:t>
            </a:r>
            <a:r>
              <a:rPr lang="en-IN" sz="2667" dirty="0">
                <a:highlight>
                  <a:srgbClr val="FFFFFF"/>
                </a:highlight>
                <a:latin typeface="Nunito" pitchFamily="2" charset="77"/>
              </a:rPr>
              <a:t> </a:t>
            </a:r>
            <a:r>
              <a:rPr lang="en-IN" sz="2400" dirty="0">
                <a:highlight>
                  <a:srgbClr val="FFFFFF"/>
                </a:highlight>
                <a:latin typeface="Nunito" pitchFamily="2" charset="77"/>
              </a:rPr>
              <a:t>O(1), If the recursive call stack is considered then the auxiliary space will be O(</a:t>
            </a:r>
            <a:r>
              <a:rPr lang="en-IN" sz="2400" dirty="0" err="1">
                <a:highlight>
                  <a:srgbClr val="FFFFFF"/>
                </a:highlight>
                <a:latin typeface="Nunito" pitchFamily="2" charset="77"/>
              </a:rPr>
              <a:t>logN</a:t>
            </a:r>
            <a:r>
              <a:rPr lang="en-IN" sz="2400" dirty="0">
                <a:highlight>
                  <a:srgbClr val="FFFFFF"/>
                </a:highlight>
                <a:latin typeface="Nunito" pitchFamily="2" charset="77"/>
              </a:rPr>
              <a:t>).</a:t>
            </a:r>
          </a:p>
        </p:txBody>
      </p:sp>
      <p:sp>
        <p:nvSpPr>
          <p:cNvPr id="6" name="TextBox 5">
            <a:extLst>
              <a:ext uri="{FF2B5EF4-FFF2-40B4-BE49-F238E27FC236}">
                <a16:creationId xmlns:a16="http://schemas.microsoft.com/office/drawing/2014/main" id="{9FA22A3D-2F0C-69C3-9667-BB6D2E154DFA}"/>
              </a:ext>
            </a:extLst>
          </p:cNvPr>
          <p:cNvSpPr txBox="1"/>
          <p:nvPr/>
        </p:nvSpPr>
        <p:spPr>
          <a:xfrm>
            <a:off x="415601" y="3951559"/>
            <a:ext cx="9655607" cy="502766"/>
          </a:xfrm>
          <a:prstGeom prst="rect">
            <a:avLst/>
          </a:prstGeom>
          <a:noFill/>
        </p:spPr>
        <p:txBody>
          <a:bodyPr wrap="square" rtlCol="0">
            <a:spAutoFit/>
          </a:bodyPr>
          <a:lstStyle/>
          <a:p>
            <a:r>
              <a:rPr lang="en-IN" sz="2667" u="sng" dirty="0">
                <a:highlight>
                  <a:srgbClr val="FFFFFF"/>
                </a:highlight>
                <a:latin typeface="Nunito" pitchFamily="2" charset="77"/>
                <a:hlinkClick r:id="rId3">
                  <a:extLst>
                    <a:ext uri="{A12FA001-AC4F-418D-AE19-62706E023703}">
                      <ahyp:hlinkClr xmlns:ahyp="http://schemas.microsoft.com/office/drawing/2018/hyperlinkcolor" val="tx"/>
                    </a:ext>
                  </a:extLst>
                </a:hlinkClick>
              </a:rPr>
              <a:t>Applications of Binary Search Algorithm:</a:t>
            </a:r>
            <a:endParaRPr lang="en-IN" sz="2667" u="sng" dirty="0">
              <a:highlight>
                <a:srgbClr val="FFFFFF"/>
              </a:highlight>
              <a:latin typeface="Nunito" pitchFamily="2" charset="77"/>
            </a:endParaRPr>
          </a:p>
        </p:txBody>
      </p:sp>
      <p:sp>
        <p:nvSpPr>
          <p:cNvPr id="7" name="TextBox 6">
            <a:extLst>
              <a:ext uri="{FF2B5EF4-FFF2-40B4-BE49-F238E27FC236}">
                <a16:creationId xmlns:a16="http://schemas.microsoft.com/office/drawing/2014/main" id="{6B4FB7BC-CA6F-A8B3-AFB0-5A82A4099BB1}"/>
              </a:ext>
            </a:extLst>
          </p:cNvPr>
          <p:cNvSpPr txBox="1"/>
          <p:nvPr/>
        </p:nvSpPr>
        <p:spPr>
          <a:xfrm>
            <a:off x="415600" y="4485039"/>
            <a:ext cx="11360800" cy="2308324"/>
          </a:xfrm>
          <a:prstGeom prst="rect">
            <a:avLst/>
          </a:prstGeom>
          <a:noFill/>
        </p:spPr>
        <p:txBody>
          <a:bodyPr wrap="square" rtlCol="0">
            <a:spAutoFit/>
          </a:bodyPr>
          <a:lstStyle/>
          <a:p>
            <a:pPr marL="380990" indent="-380990" fontAlgn="base">
              <a:buFont typeface="Arial" panose="020B0604020202020204" pitchFamily="34" charset="0"/>
              <a:buChar char="•"/>
            </a:pPr>
            <a:r>
              <a:rPr lang="en-IN" sz="2400" dirty="0">
                <a:highlight>
                  <a:srgbClr val="FFFFFF"/>
                </a:highlight>
                <a:latin typeface="Nunito" pitchFamily="2" charset="77"/>
              </a:rPr>
              <a:t>Binary search can be used as a building block for more complex algorithms used in machine learning, such as algorithms for training neural networks or finding the optimal hyperparameters for a model.</a:t>
            </a:r>
          </a:p>
          <a:p>
            <a:pPr marL="380990" indent="-380990" fontAlgn="base">
              <a:buFont typeface="Arial" panose="020B0604020202020204" pitchFamily="34" charset="0"/>
              <a:buChar char="•"/>
            </a:pPr>
            <a:r>
              <a:rPr lang="en-IN" sz="2400" dirty="0">
                <a:highlight>
                  <a:srgbClr val="FFFFFF"/>
                </a:highlight>
                <a:latin typeface="Nunito" pitchFamily="2" charset="77"/>
              </a:rPr>
              <a:t>It can be used for searching in computer graphics such as algorithms for ray tracing or texture mapping.</a:t>
            </a:r>
          </a:p>
          <a:p>
            <a:pPr marL="380990" indent="-380990" fontAlgn="base">
              <a:buFont typeface="Arial" panose="020B0604020202020204" pitchFamily="34" charset="0"/>
              <a:buChar char="•"/>
            </a:pPr>
            <a:r>
              <a:rPr lang="en-IN" sz="2400" dirty="0">
                <a:highlight>
                  <a:srgbClr val="FFFFFF"/>
                </a:highlight>
                <a:latin typeface="Nunito" pitchFamily="2" charset="77"/>
              </a:rPr>
              <a:t>It can be used for searching a database.</a:t>
            </a:r>
          </a:p>
        </p:txBody>
      </p:sp>
    </p:spTree>
    <p:extLst>
      <p:ext uri="{BB962C8B-B14F-4D97-AF65-F5344CB8AC3E}">
        <p14:creationId xmlns:p14="http://schemas.microsoft.com/office/powerpoint/2010/main" val="234744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5D4AE-1F78-FD9E-ACF6-8B0FF3B9960A}"/>
              </a:ext>
            </a:extLst>
          </p:cNvPr>
          <p:cNvSpPr txBox="1"/>
          <p:nvPr/>
        </p:nvSpPr>
        <p:spPr>
          <a:xfrm>
            <a:off x="461043" y="891349"/>
            <a:ext cx="11054763" cy="5796715"/>
          </a:xfrm>
          <a:prstGeom prst="rect">
            <a:avLst/>
          </a:prstGeom>
          <a:noFill/>
        </p:spPr>
        <p:txBody>
          <a:bodyPr wrap="square" rtlCol="0">
            <a:spAutoFit/>
          </a:bodyPr>
          <a:lstStyle/>
          <a:p>
            <a:pPr algn="l" fontAlgn="base"/>
            <a:r>
              <a:rPr lang="en-IN" sz="2667" b="1" dirty="0">
                <a:solidFill>
                  <a:srgbClr val="273239"/>
                </a:solidFill>
                <a:highlight>
                  <a:srgbClr val="FFFFFF"/>
                </a:highlight>
                <a:latin typeface="Nunito" pitchFamily="2" charset="77"/>
              </a:rPr>
              <a:t>Advantages of Binary Search:</a:t>
            </a:r>
          </a:p>
          <a:p>
            <a:pPr algn="l" fontAlgn="base"/>
            <a:endParaRPr lang="en-IN" sz="2667" b="1" dirty="0">
              <a:solidFill>
                <a:srgbClr val="273239"/>
              </a:solidFill>
              <a:highlight>
                <a:srgbClr val="FFFFFF"/>
              </a:highlight>
              <a:latin typeface="Nunito" pitchFamily="2" charset="77"/>
            </a:endParaRPr>
          </a:p>
          <a:p>
            <a:pPr marL="380990" indent="-380990" fontAlgn="base">
              <a:buFont typeface="Arial" panose="020B0604020202020204" pitchFamily="34" charset="0"/>
              <a:buChar char="•"/>
            </a:pPr>
            <a:r>
              <a:rPr lang="en-IN" sz="2400" dirty="0">
                <a:solidFill>
                  <a:srgbClr val="273239"/>
                </a:solidFill>
                <a:highlight>
                  <a:srgbClr val="FFFFFF"/>
                </a:highlight>
                <a:latin typeface="Nunito" pitchFamily="2" charset="77"/>
              </a:rPr>
              <a:t>Binary search is faster than linear search, especially for large arrays.</a:t>
            </a:r>
          </a:p>
          <a:p>
            <a:pPr marL="380990" indent="-380990" fontAlgn="base">
              <a:buFont typeface="Arial" panose="020B0604020202020204" pitchFamily="34" charset="0"/>
              <a:buChar char="•"/>
            </a:pPr>
            <a:r>
              <a:rPr lang="en-IN" sz="2400" dirty="0">
                <a:solidFill>
                  <a:srgbClr val="273239"/>
                </a:solidFill>
                <a:highlight>
                  <a:srgbClr val="FFFFFF"/>
                </a:highlight>
                <a:latin typeface="Nunito" pitchFamily="2" charset="77"/>
              </a:rPr>
              <a:t>More efficient than other searching algorithms with a similar time complexity, such as interpolation search or exponential search.</a:t>
            </a:r>
          </a:p>
          <a:p>
            <a:pPr marL="380990" indent="-380990" fontAlgn="base">
              <a:buFont typeface="Arial" panose="020B0604020202020204" pitchFamily="34" charset="0"/>
              <a:buChar char="•"/>
            </a:pPr>
            <a:r>
              <a:rPr lang="en-IN" sz="2400" dirty="0">
                <a:solidFill>
                  <a:srgbClr val="273239"/>
                </a:solidFill>
                <a:highlight>
                  <a:srgbClr val="FFFFFF"/>
                </a:highlight>
                <a:latin typeface="Nunito" pitchFamily="2" charset="77"/>
              </a:rPr>
              <a:t>Binary search is well-suited for searching large datasets that are stored in external memory, such as on a hard drive or in the cloud.</a:t>
            </a:r>
          </a:p>
          <a:p>
            <a:pPr marL="380990" indent="-380990" fontAlgn="base">
              <a:buFont typeface="Arial" panose="020B0604020202020204" pitchFamily="34" charset="0"/>
              <a:buChar char="•"/>
            </a:pPr>
            <a:endParaRPr lang="en-IN" sz="2400" dirty="0">
              <a:solidFill>
                <a:srgbClr val="273239"/>
              </a:solidFill>
              <a:highlight>
                <a:srgbClr val="FFFFFF"/>
              </a:highlight>
              <a:latin typeface="Nunito" pitchFamily="2" charset="77"/>
            </a:endParaRPr>
          </a:p>
          <a:p>
            <a:pPr algn="l" fontAlgn="base"/>
            <a:r>
              <a:rPr lang="en-IN" sz="2667" b="1" dirty="0">
                <a:solidFill>
                  <a:srgbClr val="273239"/>
                </a:solidFill>
                <a:highlight>
                  <a:srgbClr val="FFFFFF"/>
                </a:highlight>
                <a:latin typeface="Nunito" pitchFamily="2" charset="77"/>
              </a:rPr>
              <a:t>Disadvantages of Binary Search:</a:t>
            </a:r>
          </a:p>
          <a:p>
            <a:pPr algn="l" fontAlgn="base"/>
            <a:endParaRPr lang="en-IN" sz="2667" b="1" dirty="0">
              <a:solidFill>
                <a:srgbClr val="273239"/>
              </a:solidFill>
              <a:highlight>
                <a:srgbClr val="FFFFFF"/>
              </a:highlight>
              <a:latin typeface="Nunito" pitchFamily="2" charset="77"/>
            </a:endParaRPr>
          </a:p>
          <a:p>
            <a:pPr marL="380990" indent="-380990" fontAlgn="base">
              <a:buFont typeface="Arial" panose="020B0604020202020204" pitchFamily="34" charset="0"/>
              <a:buChar char="•"/>
            </a:pPr>
            <a:r>
              <a:rPr lang="en-IN" sz="2400" dirty="0">
                <a:highlight>
                  <a:srgbClr val="FFFFFF"/>
                </a:highlight>
                <a:latin typeface="Nunito" pitchFamily="2" charset="77"/>
              </a:rPr>
              <a:t>The array should be sorted.</a:t>
            </a:r>
          </a:p>
          <a:p>
            <a:pPr marL="380990" indent="-380990" fontAlgn="base">
              <a:buFont typeface="Arial" panose="020B0604020202020204" pitchFamily="34" charset="0"/>
              <a:buChar char="•"/>
            </a:pPr>
            <a:r>
              <a:rPr lang="en-IN" sz="2400" dirty="0">
                <a:highlight>
                  <a:srgbClr val="FFFFFF"/>
                </a:highlight>
                <a:latin typeface="Nunito" pitchFamily="2" charset="77"/>
              </a:rPr>
              <a:t>Binary search requires that the data structure being searched be stored in contiguous memory locations. </a:t>
            </a:r>
          </a:p>
          <a:p>
            <a:pPr marL="380990" indent="-380990" fontAlgn="base">
              <a:buFont typeface="Arial" panose="020B0604020202020204" pitchFamily="34" charset="0"/>
              <a:buChar char="•"/>
            </a:pPr>
            <a:r>
              <a:rPr lang="en-IN" sz="2400" dirty="0">
                <a:highlight>
                  <a:srgbClr val="FFFFFF"/>
                </a:highlight>
                <a:latin typeface="Nunito" pitchFamily="2" charset="77"/>
              </a:rPr>
              <a:t>Binary search requires that the elements of the array be comparable, meaning that they must be able to be ordered.</a:t>
            </a:r>
          </a:p>
        </p:txBody>
      </p:sp>
    </p:spTree>
    <p:extLst>
      <p:ext uri="{BB962C8B-B14F-4D97-AF65-F5344CB8AC3E}">
        <p14:creationId xmlns:p14="http://schemas.microsoft.com/office/powerpoint/2010/main" val="269539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5DA0-B29D-D91B-33AF-6F74F7881EA2}"/>
              </a:ext>
            </a:extLst>
          </p:cNvPr>
          <p:cNvSpPr>
            <a:spLocks noGrp="1"/>
          </p:cNvSpPr>
          <p:nvPr>
            <p:ph type="title"/>
          </p:nvPr>
        </p:nvSpPr>
        <p:spPr>
          <a:xfrm>
            <a:off x="415600" y="191748"/>
            <a:ext cx="11360800" cy="763600"/>
          </a:xfrm>
        </p:spPr>
        <p:txBody>
          <a:bodyPr/>
          <a:lstStyle/>
          <a:p>
            <a:r>
              <a:rPr lang="en-US" b="1" dirty="0"/>
              <a:t>Merge Sort</a:t>
            </a:r>
          </a:p>
        </p:txBody>
      </p:sp>
      <p:sp>
        <p:nvSpPr>
          <p:cNvPr id="3" name="TextBox 2">
            <a:extLst>
              <a:ext uri="{FF2B5EF4-FFF2-40B4-BE49-F238E27FC236}">
                <a16:creationId xmlns:a16="http://schemas.microsoft.com/office/drawing/2014/main" id="{0649400B-A899-0153-E1B0-4A14B46C2C32}"/>
              </a:ext>
            </a:extLst>
          </p:cNvPr>
          <p:cNvSpPr txBox="1"/>
          <p:nvPr/>
        </p:nvSpPr>
        <p:spPr>
          <a:xfrm>
            <a:off x="358589" y="1021820"/>
            <a:ext cx="11417812" cy="1200329"/>
          </a:xfrm>
          <a:prstGeom prst="rect">
            <a:avLst/>
          </a:prstGeom>
          <a:noFill/>
        </p:spPr>
        <p:txBody>
          <a:bodyPr wrap="square" rtlCol="0">
            <a:spAutoFit/>
          </a:bodyPr>
          <a:lstStyle/>
          <a:p>
            <a:r>
              <a:rPr lang="en-IN" sz="2400" dirty="0">
                <a:highlight>
                  <a:srgbClr val="FFFFFF"/>
                </a:highlight>
                <a:latin typeface="Nunito" pitchFamily="2" charset="77"/>
              </a:rPr>
              <a:t>Merge sort is a sorting algorithm that follows the </a:t>
            </a:r>
            <a:r>
              <a:rPr lang="en-IN" sz="2400" dirty="0">
                <a:highlight>
                  <a:srgbClr val="FFFFFF"/>
                </a:highlight>
                <a:latin typeface="Nunito" pitchFamily="2" charset="77"/>
                <a:hlinkClick r:id="rId2">
                  <a:extLst>
                    <a:ext uri="{A12FA001-AC4F-418D-AE19-62706E023703}">
                      <ahyp:hlinkClr xmlns:ahyp="http://schemas.microsoft.com/office/drawing/2018/hyperlinkcolor" val="tx"/>
                    </a:ext>
                  </a:extLst>
                </a:hlinkClick>
              </a:rPr>
              <a:t>divide-and-conquer </a:t>
            </a:r>
            <a:r>
              <a:rPr lang="en-IN" sz="2400" dirty="0">
                <a:highlight>
                  <a:srgbClr val="FFFFFF"/>
                </a:highlight>
                <a:latin typeface="Nunito" pitchFamily="2" charset="77"/>
              </a:rPr>
              <a:t>approach. It works by recursively dividing the input array into smaller subarrays and sorting those subarrays then merging them back together to obtain the sorted array.</a:t>
            </a:r>
            <a:endParaRPr lang="en-US" sz="2400" dirty="0"/>
          </a:p>
        </p:txBody>
      </p:sp>
      <p:pic>
        <p:nvPicPr>
          <p:cNvPr id="2050" name="Picture 2" descr="Merge-Sort-Algorithm-(1)">
            <a:extLst>
              <a:ext uri="{FF2B5EF4-FFF2-40B4-BE49-F238E27FC236}">
                <a16:creationId xmlns:a16="http://schemas.microsoft.com/office/drawing/2014/main" id="{BF7B4960-AD82-CE1C-2849-2893EF9EA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695" y="2522070"/>
            <a:ext cx="7718611" cy="385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B03F-4B27-2CB2-AEBC-9BC28B8607FD}"/>
              </a:ext>
            </a:extLst>
          </p:cNvPr>
          <p:cNvSpPr>
            <a:spLocks noGrp="1"/>
          </p:cNvSpPr>
          <p:nvPr>
            <p:ph type="title"/>
          </p:nvPr>
        </p:nvSpPr>
        <p:spPr>
          <a:xfrm>
            <a:off x="415597" y="222825"/>
            <a:ext cx="11360803" cy="763600"/>
          </a:xfrm>
        </p:spPr>
        <p:txBody>
          <a:bodyPr/>
          <a:lstStyle/>
          <a:p>
            <a:r>
              <a:rPr lang="en-IN" sz="3200" b="1" dirty="0">
                <a:solidFill>
                  <a:srgbClr val="273239"/>
                </a:solidFill>
                <a:highlight>
                  <a:srgbClr val="FFFFFF"/>
                </a:highlight>
                <a:latin typeface="Nunito" pitchFamily="2" charset="77"/>
              </a:rPr>
              <a:t>How does Merge Sort work?</a:t>
            </a:r>
            <a:endParaRPr lang="en-US" sz="3200" dirty="0"/>
          </a:p>
        </p:txBody>
      </p:sp>
      <p:sp>
        <p:nvSpPr>
          <p:cNvPr id="3" name="TextBox 2">
            <a:extLst>
              <a:ext uri="{FF2B5EF4-FFF2-40B4-BE49-F238E27FC236}">
                <a16:creationId xmlns:a16="http://schemas.microsoft.com/office/drawing/2014/main" id="{6D463BA3-3A21-E550-EBD0-F12AA571F912}"/>
              </a:ext>
            </a:extLst>
          </p:cNvPr>
          <p:cNvSpPr txBox="1"/>
          <p:nvPr/>
        </p:nvSpPr>
        <p:spPr>
          <a:xfrm>
            <a:off x="415598" y="1075766"/>
            <a:ext cx="11360801" cy="5025030"/>
          </a:xfrm>
          <a:prstGeom prst="rect">
            <a:avLst/>
          </a:prstGeom>
          <a:noFill/>
        </p:spPr>
        <p:txBody>
          <a:bodyPr wrap="square" rtlCol="0">
            <a:spAutoFit/>
          </a:bodyPr>
          <a:lstStyle/>
          <a:p>
            <a:pPr algn="l" rtl="0" fontAlgn="base">
              <a:lnSpc>
                <a:spcPct val="150000"/>
              </a:lnSpc>
            </a:pPr>
            <a:r>
              <a:rPr lang="en-IN" sz="2400" dirty="0">
                <a:solidFill>
                  <a:srgbClr val="273239"/>
                </a:solidFill>
                <a:highlight>
                  <a:srgbClr val="FFFFFF"/>
                </a:highlight>
                <a:latin typeface="Nunito" pitchFamily="2" charset="77"/>
              </a:rPr>
              <a:t>Merge sort is a popular sorting algorithm known for its efficiency and stability. It follows the </a:t>
            </a:r>
            <a:r>
              <a:rPr lang="en-IN" sz="2400" b="1" dirty="0">
                <a:solidFill>
                  <a:srgbClr val="273239"/>
                </a:solidFill>
                <a:highlight>
                  <a:srgbClr val="FFFFFF"/>
                </a:highlight>
                <a:latin typeface="Nunito" pitchFamily="2" charset="77"/>
              </a:rPr>
              <a:t>divide-and-conquer </a:t>
            </a:r>
            <a:r>
              <a:rPr lang="en-IN" sz="2400" dirty="0">
                <a:solidFill>
                  <a:srgbClr val="273239"/>
                </a:solidFill>
                <a:highlight>
                  <a:srgbClr val="FFFFFF"/>
                </a:highlight>
                <a:latin typeface="Nunito" pitchFamily="2" charset="77"/>
              </a:rPr>
              <a:t>approach to sort a given array of elements.</a:t>
            </a:r>
          </a:p>
          <a:p>
            <a:pPr algn="l" rtl="0" fontAlgn="base">
              <a:lnSpc>
                <a:spcPct val="150000"/>
              </a:lnSpc>
            </a:pPr>
            <a:r>
              <a:rPr lang="en-IN" sz="2400" dirty="0">
                <a:solidFill>
                  <a:srgbClr val="273239"/>
                </a:solidFill>
                <a:highlight>
                  <a:srgbClr val="FFFFFF"/>
                </a:highlight>
                <a:latin typeface="Nunito" pitchFamily="2" charset="77"/>
              </a:rPr>
              <a:t>Here’s a step-by-step explanation of how merge sort works:</a:t>
            </a:r>
          </a:p>
          <a:p>
            <a:pPr marL="457189" indent="-457189" fontAlgn="base">
              <a:lnSpc>
                <a:spcPct val="150000"/>
              </a:lnSpc>
              <a:buFont typeface="+mj-lt"/>
              <a:buAutoNum type="arabicPeriod"/>
            </a:pPr>
            <a:r>
              <a:rPr lang="en-IN" sz="2400" b="1" dirty="0">
                <a:solidFill>
                  <a:srgbClr val="273239"/>
                </a:solidFill>
                <a:highlight>
                  <a:srgbClr val="FFFFFF"/>
                </a:highlight>
                <a:latin typeface="Nunito" pitchFamily="2" charset="77"/>
              </a:rPr>
              <a:t>Divide: </a:t>
            </a:r>
            <a:r>
              <a:rPr lang="en-IN" sz="2400" dirty="0">
                <a:solidFill>
                  <a:srgbClr val="273239"/>
                </a:solidFill>
                <a:highlight>
                  <a:srgbClr val="FFFFFF"/>
                </a:highlight>
                <a:latin typeface="Nunito" pitchFamily="2" charset="77"/>
              </a:rPr>
              <a:t>Divide the list or array recursively into two halves until it can no more be divided.</a:t>
            </a:r>
          </a:p>
          <a:p>
            <a:pPr marL="457189" indent="-457189" fontAlgn="base">
              <a:lnSpc>
                <a:spcPct val="150000"/>
              </a:lnSpc>
              <a:buFont typeface="+mj-lt"/>
              <a:buAutoNum type="arabicPeriod"/>
            </a:pPr>
            <a:r>
              <a:rPr lang="en-IN" sz="2400" b="1" dirty="0">
                <a:solidFill>
                  <a:srgbClr val="273239"/>
                </a:solidFill>
                <a:highlight>
                  <a:srgbClr val="FFFFFF"/>
                </a:highlight>
                <a:latin typeface="Nunito" pitchFamily="2" charset="77"/>
              </a:rPr>
              <a:t>Conquer: </a:t>
            </a:r>
            <a:r>
              <a:rPr lang="en-IN" sz="2400" dirty="0">
                <a:solidFill>
                  <a:srgbClr val="273239"/>
                </a:solidFill>
                <a:highlight>
                  <a:srgbClr val="FFFFFF"/>
                </a:highlight>
                <a:latin typeface="Nunito" pitchFamily="2" charset="77"/>
              </a:rPr>
              <a:t>Each subarray is sorted individually using the merge sort algorithm.</a:t>
            </a:r>
          </a:p>
          <a:p>
            <a:pPr marL="457189" indent="-457189" fontAlgn="base">
              <a:lnSpc>
                <a:spcPct val="150000"/>
              </a:lnSpc>
              <a:buFont typeface="+mj-lt"/>
              <a:buAutoNum type="arabicPeriod"/>
            </a:pPr>
            <a:r>
              <a:rPr lang="en-IN" sz="2400" b="1" dirty="0">
                <a:solidFill>
                  <a:srgbClr val="273239"/>
                </a:solidFill>
                <a:highlight>
                  <a:srgbClr val="FFFFFF"/>
                </a:highlight>
                <a:latin typeface="Nunito" pitchFamily="2" charset="77"/>
              </a:rPr>
              <a:t>Merge: </a:t>
            </a:r>
            <a:r>
              <a:rPr lang="en-IN" sz="2400" dirty="0">
                <a:solidFill>
                  <a:srgbClr val="273239"/>
                </a:solidFill>
                <a:highlight>
                  <a:srgbClr val="FFFFFF"/>
                </a:highlight>
                <a:latin typeface="Nunito" pitchFamily="2" charset="77"/>
              </a:rPr>
              <a:t>The sorted subarrays are merged back together in sorted order. The process continues until all elements from both subarrays have been merged.</a:t>
            </a:r>
          </a:p>
          <a:p>
            <a:pPr>
              <a:lnSpc>
                <a:spcPct val="150000"/>
              </a:lnSpc>
            </a:pPr>
            <a:endParaRPr lang="en-US" sz="2400" dirty="0"/>
          </a:p>
        </p:txBody>
      </p:sp>
    </p:spTree>
    <p:extLst>
      <p:ext uri="{BB962C8B-B14F-4D97-AF65-F5344CB8AC3E}">
        <p14:creationId xmlns:p14="http://schemas.microsoft.com/office/powerpoint/2010/main" val="253102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A3B3-69BF-9082-BD99-34C42C0E94A8}"/>
              </a:ext>
            </a:extLst>
          </p:cNvPr>
          <p:cNvSpPr>
            <a:spLocks noGrp="1"/>
          </p:cNvSpPr>
          <p:nvPr>
            <p:ph type="title"/>
          </p:nvPr>
        </p:nvSpPr>
        <p:spPr>
          <a:xfrm>
            <a:off x="415600" y="175013"/>
            <a:ext cx="11360800" cy="763600"/>
          </a:xfrm>
        </p:spPr>
        <p:txBody>
          <a:bodyPr>
            <a:normAutofit fontScale="90000"/>
          </a:bodyPr>
          <a:lstStyle/>
          <a:p>
            <a:r>
              <a:rPr lang="en-IN" sz="3200" b="1" dirty="0">
                <a:solidFill>
                  <a:srgbClr val="273239"/>
                </a:solidFill>
                <a:highlight>
                  <a:srgbClr val="FFFFFF"/>
                </a:highlight>
                <a:latin typeface="Nunito" pitchFamily="2" charset="77"/>
              </a:rPr>
              <a:t>Illustration of Merge Sort</a:t>
            </a:r>
            <a:br>
              <a:rPr lang="en-IN" sz="3200" b="1" dirty="0">
                <a:solidFill>
                  <a:srgbClr val="273239"/>
                </a:solidFill>
                <a:highlight>
                  <a:srgbClr val="FFFFFF"/>
                </a:highlight>
                <a:latin typeface="Nunito" pitchFamily="2" charset="77"/>
              </a:rPr>
            </a:br>
            <a:endParaRPr lang="en-US" sz="3200" dirty="0"/>
          </a:p>
        </p:txBody>
      </p:sp>
      <p:pic>
        <p:nvPicPr>
          <p:cNvPr id="3074" name="Picture 2" descr="Merge-Sort-1.webp">
            <a:extLst>
              <a:ext uri="{FF2B5EF4-FFF2-40B4-BE49-F238E27FC236}">
                <a16:creationId xmlns:a16="http://schemas.microsoft.com/office/drawing/2014/main" id="{485E0964-06CA-59F9-EE98-FAAD6BABC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1" y="1158062"/>
            <a:ext cx="5477200" cy="27347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erge-Sort-2.webp">
            <a:extLst>
              <a:ext uri="{FF2B5EF4-FFF2-40B4-BE49-F238E27FC236}">
                <a16:creationId xmlns:a16="http://schemas.microsoft.com/office/drawing/2014/main" id="{92377BEA-0312-D86B-55DB-CD67A7E76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58062"/>
            <a:ext cx="5657104" cy="273479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erge-Sort-3.webp">
            <a:extLst>
              <a:ext uri="{FF2B5EF4-FFF2-40B4-BE49-F238E27FC236}">
                <a16:creationId xmlns:a16="http://schemas.microsoft.com/office/drawing/2014/main" id="{40FCD629-26C6-81C1-6B60-99DB69914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95" y="3986613"/>
            <a:ext cx="5477199" cy="273479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erge-Sort-4.webp">
            <a:extLst>
              <a:ext uri="{FF2B5EF4-FFF2-40B4-BE49-F238E27FC236}">
                <a16:creationId xmlns:a16="http://schemas.microsoft.com/office/drawing/2014/main" id="{B552560F-E439-ED83-AFEF-78F426207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986613"/>
            <a:ext cx="5657104" cy="2734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2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C672-A445-75C2-A60E-11AACEE300F5}"/>
              </a:ext>
            </a:extLst>
          </p:cNvPr>
          <p:cNvSpPr>
            <a:spLocks noGrp="1"/>
          </p:cNvSpPr>
          <p:nvPr>
            <p:ph type="title"/>
          </p:nvPr>
        </p:nvSpPr>
        <p:spPr>
          <a:xfrm>
            <a:off x="415600" y="139155"/>
            <a:ext cx="11360800" cy="763600"/>
          </a:xfrm>
        </p:spPr>
        <p:txBody>
          <a:bodyPr/>
          <a:lstStyle/>
          <a:p>
            <a:r>
              <a:rPr lang="en-IN" sz="3200" b="1" dirty="0">
                <a:solidFill>
                  <a:srgbClr val="273239"/>
                </a:solidFill>
                <a:highlight>
                  <a:srgbClr val="FFFFFF"/>
                </a:highlight>
                <a:latin typeface="Nunito" pitchFamily="2" charset="77"/>
              </a:rPr>
              <a:t>Complexity Analysis of Merge Sort:</a:t>
            </a:r>
            <a:endParaRPr lang="en-US" sz="3200" dirty="0"/>
          </a:p>
        </p:txBody>
      </p:sp>
      <p:sp>
        <p:nvSpPr>
          <p:cNvPr id="4" name="TextBox 3">
            <a:extLst>
              <a:ext uri="{FF2B5EF4-FFF2-40B4-BE49-F238E27FC236}">
                <a16:creationId xmlns:a16="http://schemas.microsoft.com/office/drawing/2014/main" id="{B5AB06CF-395F-D996-DE6E-651E65C4B382}"/>
              </a:ext>
            </a:extLst>
          </p:cNvPr>
          <p:cNvSpPr txBox="1"/>
          <p:nvPr/>
        </p:nvSpPr>
        <p:spPr>
          <a:xfrm>
            <a:off x="415600" y="986426"/>
            <a:ext cx="11360800" cy="1708160"/>
          </a:xfrm>
          <a:prstGeom prst="rect">
            <a:avLst/>
          </a:prstGeom>
          <a:noFill/>
        </p:spPr>
        <p:txBody>
          <a:bodyPr wrap="square" rtlCol="0">
            <a:spAutoFit/>
          </a:bodyPr>
          <a:lstStyle/>
          <a:p>
            <a:pPr marL="380990" indent="-380990" fontAlgn="base">
              <a:lnSpc>
                <a:spcPct val="150000"/>
              </a:lnSpc>
              <a:buFont typeface="Arial" panose="020B0604020202020204" pitchFamily="34" charset="0"/>
              <a:buChar char="•"/>
            </a:pPr>
            <a:r>
              <a:rPr lang="en-IN" sz="2400" b="1" dirty="0">
                <a:solidFill>
                  <a:srgbClr val="273239"/>
                </a:solidFill>
                <a:highlight>
                  <a:srgbClr val="FFFFFF"/>
                </a:highlight>
                <a:latin typeface="Nunito" pitchFamily="2" charset="77"/>
              </a:rPr>
              <a:t>Best Case: </a:t>
            </a:r>
            <a:r>
              <a:rPr lang="en-IN" sz="2400" dirty="0">
                <a:solidFill>
                  <a:srgbClr val="273239"/>
                </a:solidFill>
                <a:highlight>
                  <a:srgbClr val="FFFFFF"/>
                </a:highlight>
                <a:latin typeface="Nunito" pitchFamily="2" charset="77"/>
              </a:rPr>
              <a:t>O(n log n), When the array is already sorted or nearly sorted.</a:t>
            </a:r>
          </a:p>
          <a:p>
            <a:pPr marL="380990" indent="-380990" fontAlgn="base">
              <a:lnSpc>
                <a:spcPct val="150000"/>
              </a:lnSpc>
              <a:buFont typeface="Arial" panose="020B0604020202020204" pitchFamily="34" charset="0"/>
              <a:buChar char="•"/>
            </a:pPr>
            <a:r>
              <a:rPr lang="en-IN" sz="2400" b="1" dirty="0">
                <a:solidFill>
                  <a:srgbClr val="273239"/>
                </a:solidFill>
                <a:highlight>
                  <a:srgbClr val="FFFFFF"/>
                </a:highlight>
                <a:latin typeface="Nunito" pitchFamily="2" charset="77"/>
              </a:rPr>
              <a:t>Average Case: </a:t>
            </a:r>
            <a:r>
              <a:rPr lang="en-IN" sz="2400" dirty="0">
                <a:solidFill>
                  <a:srgbClr val="273239"/>
                </a:solidFill>
                <a:highlight>
                  <a:srgbClr val="FFFFFF"/>
                </a:highlight>
                <a:latin typeface="Nunito" pitchFamily="2" charset="77"/>
              </a:rPr>
              <a:t>O(n log n), When the array is randomly ordered.</a:t>
            </a:r>
          </a:p>
          <a:p>
            <a:pPr marL="380990" indent="-380990" fontAlgn="base">
              <a:lnSpc>
                <a:spcPct val="150000"/>
              </a:lnSpc>
              <a:buFont typeface="Arial" panose="020B0604020202020204" pitchFamily="34" charset="0"/>
              <a:buChar char="•"/>
            </a:pPr>
            <a:r>
              <a:rPr lang="en-IN" sz="2400" b="1" dirty="0">
                <a:solidFill>
                  <a:srgbClr val="273239"/>
                </a:solidFill>
                <a:highlight>
                  <a:srgbClr val="FFFFFF"/>
                </a:highlight>
                <a:latin typeface="Nunito" pitchFamily="2" charset="77"/>
              </a:rPr>
              <a:t>Worst Case: </a:t>
            </a:r>
            <a:r>
              <a:rPr lang="en-IN" sz="2400" dirty="0">
                <a:solidFill>
                  <a:srgbClr val="273239"/>
                </a:solidFill>
                <a:highlight>
                  <a:srgbClr val="FFFFFF"/>
                </a:highlight>
                <a:latin typeface="Nunito" pitchFamily="2" charset="77"/>
              </a:rPr>
              <a:t>O(n log n), When the array is sorted in reverse order.</a:t>
            </a:r>
          </a:p>
        </p:txBody>
      </p:sp>
      <p:sp>
        <p:nvSpPr>
          <p:cNvPr id="5" name="TextBox 4">
            <a:extLst>
              <a:ext uri="{FF2B5EF4-FFF2-40B4-BE49-F238E27FC236}">
                <a16:creationId xmlns:a16="http://schemas.microsoft.com/office/drawing/2014/main" id="{67E513E3-9BE3-9881-A79F-F27DC914141B}"/>
              </a:ext>
            </a:extLst>
          </p:cNvPr>
          <p:cNvSpPr txBox="1"/>
          <p:nvPr/>
        </p:nvSpPr>
        <p:spPr>
          <a:xfrm>
            <a:off x="415600" y="2511929"/>
            <a:ext cx="13821412" cy="461665"/>
          </a:xfrm>
          <a:prstGeom prst="rect">
            <a:avLst/>
          </a:prstGeom>
          <a:noFill/>
        </p:spPr>
        <p:txBody>
          <a:bodyPr wrap="none" rtlCol="0">
            <a:spAutoFit/>
          </a:bodyPr>
          <a:lstStyle/>
          <a:p>
            <a:r>
              <a:rPr lang="en-IN" sz="2400" b="1" dirty="0">
                <a:solidFill>
                  <a:srgbClr val="273239"/>
                </a:solidFill>
                <a:highlight>
                  <a:srgbClr val="FFFFFF"/>
                </a:highlight>
                <a:latin typeface="Nunito" pitchFamily="2" charset="77"/>
              </a:rPr>
              <a:t>Space Complexity: </a:t>
            </a:r>
            <a:r>
              <a:rPr lang="en-IN" sz="2400" dirty="0">
                <a:solidFill>
                  <a:srgbClr val="273239"/>
                </a:solidFill>
                <a:highlight>
                  <a:srgbClr val="FFFFFF"/>
                </a:highlight>
                <a:latin typeface="Nunito" pitchFamily="2" charset="77"/>
              </a:rPr>
              <a:t>O(n), Additional space is required for the temporary array used during merging.</a:t>
            </a:r>
            <a:endParaRPr lang="en-US" sz="2400" dirty="0"/>
          </a:p>
        </p:txBody>
      </p:sp>
      <p:sp>
        <p:nvSpPr>
          <p:cNvPr id="6" name="TextBox 5">
            <a:extLst>
              <a:ext uri="{FF2B5EF4-FFF2-40B4-BE49-F238E27FC236}">
                <a16:creationId xmlns:a16="http://schemas.microsoft.com/office/drawing/2014/main" id="{3CDE81E9-355C-A043-7AB3-800BAD0569BA}"/>
              </a:ext>
            </a:extLst>
          </p:cNvPr>
          <p:cNvSpPr txBox="1"/>
          <p:nvPr/>
        </p:nvSpPr>
        <p:spPr>
          <a:xfrm>
            <a:off x="415600" y="3071792"/>
            <a:ext cx="11360800" cy="3424720"/>
          </a:xfrm>
          <a:prstGeom prst="rect">
            <a:avLst/>
          </a:prstGeom>
          <a:noFill/>
        </p:spPr>
        <p:txBody>
          <a:bodyPr wrap="square" rtlCol="0">
            <a:spAutoFit/>
          </a:bodyPr>
          <a:lstStyle/>
          <a:p>
            <a:pPr algn="l" fontAlgn="base">
              <a:lnSpc>
                <a:spcPct val="150000"/>
              </a:lnSpc>
            </a:pPr>
            <a:r>
              <a:rPr lang="en-IN" sz="2667" b="1" dirty="0">
                <a:solidFill>
                  <a:srgbClr val="273239"/>
                </a:solidFill>
                <a:highlight>
                  <a:srgbClr val="FFFFFF"/>
                </a:highlight>
                <a:latin typeface="Nunito" pitchFamily="2" charset="77"/>
              </a:rPr>
              <a:t>Applications of Merge Sort:</a:t>
            </a:r>
          </a:p>
          <a:p>
            <a:pPr marL="457189" indent="-457189" fontAlgn="base">
              <a:lnSpc>
                <a:spcPct val="150000"/>
              </a:lnSpc>
              <a:buFont typeface="+mj-lt"/>
              <a:buAutoNum type="arabicPeriod"/>
            </a:pPr>
            <a:r>
              <a:rPr lang="en-IN" sz="2400" dirty="0">
                <a:solidFill>
                  <a:srgbClr val="273239"/>
                </a:solidFill>
                <a:highlight>
                  <a:srgbClr val="FFFFFF"/>
                </a:highlight>
                <a:latin typeface="Nunito" pitchFamily="2" charset="77"/>
              </a:rPr>
              <a:t>Sorting large datasets</a:t>
            </a:r>
          </a:p>
          <a:p>
            <a:pPr marL="457189" indent="-457189" fontAlgn="base">
              <a:lnSpc>
                <a:spcPct val="150000"/>
              </a:lnSpc>
              <a:buFont typeface="+mj-lt"/>
              <a:buAutoNum type="arabicPeriod"/>
            </a:pPr>
            <a:r>
              <a:rPr lang="en-IN" sz="2400" dirty="0">
                <a:solidFill>
                  <a:srgbClr val="273239"/>
                </a:solidFill>
                <a:highlight>
                  <a:srgbClr val="FFFFFF"/>
                </a:highlight>
                <a:latin typeface="Nunito" pitchFamily="2" charset="77"/>
              </a:rPr>
              <a:t>External sorting (when the dataset is too large to fit in memory)</a:t>
            </a:r>
          </a:p>
          <a:p>
            <a:pPr marL="457189" indent="-457189" fontAlgn="base">
              <a:lnSpc>
                <a:spcPct val="150000"/>
              </a:lnSpc>
              <a:buFont typeface="+mj-lt"/>
              <a:buAutoNum type="arabicPeriod"/>
            </a:pPr>
            <a:r>
              <a:rPr lang="en-IN" sz="2400" dirty="0">
                <a:solidFill>
                  <a:srgbClr val="273239"/>
                </a:solidFill>
                <a:highlight>
                  <a:srgbClr val="FFFFFF"/>
                </a:highlight>
                <a:latin typeface="Nunito" pitchFamily="2" charset="77"/>
              </a:rPr>
              <a:t>Inversion counting (counting the number of inversions in an array)</a:t>
            </a:r>
          </a:p>
          <a:p>
            <a:pPr marL="457189" indent="-457189" fontAlgn="base">
              <a:lnSpc>
                <a:spcPct val="150000"/>
              </a:lnSpc>
              <a:buFont typeface="+mj-lt"/>
              <a:buAutoNum type="arabicPeriod"/>
            </a:pPr>
            <a:r>
              <a:rPr lang="en-IN" sz="2400" dirty="0">
                <a:solidFill>
                  <a:srgbClr val="273239"/>
                </a:solidFill>
                <a:highlight>
                  <a:srgbClr val="FFFFFF"/>
                </a:highlight>
                <a:latin typeface="Nunito" pitchFamily="2" charset="77"/>
              </a:rPr>
              <a:t>Finding the median of an array</a:t>
            </a:r>
          </a:p>
          <a:p>
            <a:pPr>
              <a:lnSpc>
                <a:spcPct val="150000"/>
              </a:lnSpc>
            </a:pPr>
            <a:endParaRPr lang="en-US" sz="2400" dirty="0"/>
          </a:p>
        </p:txBody>
      </p:sp>
    </p:spTree>
    <p:extLst>
      <p:ext uri="{BB962C8B-B14F-4D97-AF65-F5344CB8AC3E}">
        <p14:creationId xmlns:p14="http://schemas.microsoft.com/office/powerpoint/2010/main" val="411279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F8B5D-A858-F19D-2A13-7F5A087E3EE8}"/>
              </a:ext>
            </a:extLst>
          </p:cNvPr>
          <p:cNvSpPr txBox="1"/>
          <p:nvPr/>
        </p:nvSpPr>
        <p:spPr>
          <a:xfrm>
            <a:off x="448236" y="285377"/>
            <a:ext cx="11295529" cy="6432530"/>
          </a:xfrm>
          <a:prstGeom prst="rect">
            <a:avLst/>
          </a:prstGeom>
          <a:noFill/>
        </p:spPr>
        <p:txBody>
          <a:bodyPr wrap="square" rtlCol="0">
            <a:spAutoFit/>
          </a:bodyPr>
          <a:lstStyle/>
          <a:p>
            <a:pPr algn="l" fontAlgn="base">
              <a:lnSpc>
                <a:spcPct val="150000"/>
              </a:lnSpc>
            </a:pPr>
            <a:r>
              <a:rPr lang="en-IN" sz="2400" b="1" dirty="0">
                <a:solidFill>
                  <a:srgbClr val="273239"/>
                </a:solidFill>
                <a:highlight>
                  <a:srgbClr val="FFFFFF"/>
                </a:highlight>
                <a:latin typeface="Nunito" pitchFamily="2" charset="77"/>
              </a:rPr>
              <a:t>Advantages of Merge Sort:</a:t>
            </a:r>
          </a:p>
          <a:p>
            <a:pPr marL="380990" indent="-380990" fontAlgn="base">
              <a:lnSpc>
                <a:spcPct val="150000"/>
              </a:lnSpc>
              <a:buFont typeface="Arial" panose="020B0604020202020204" pitchFamily="34" charset="0"/>
              <a:buChar char="•"/>
            </a:pPr>
            <a:r>
              <a:rPr lang="en-IN" sz="2000" b="1" dirty="0">
                <a:solidFill>
                  <a:srgbClr val="273239"/>
                </a:solidFill>
                <a:highlight>
                  <a:srgbClr val="FFFFFF"/>
                </a:highlight>
                <a:latin typeface="Nunito" pitchFamily="2" charset="77"/>
              </a:rPr>
              <a:t>Stability </a:t>
            </a:r>
            <a:r>
              <a:rPr lang="en-IN" sz="2000" dirty="0">
                <a:solidFill>
                  <a:srgbClr val="273239"/>
                </a:solidFill>
                <a:highlight>
                  <a:srgbClr val="FFFFFF"/>
                </a:highlight>
                <a:latin typeface="Nunito" pitchFamily="2" charset="77"/>
              </a:rPr>
              <a:t>: Merge sort is a stable sorting algorithm, which means it maintains the relative order of equal elements in the input array.</a:t>
            </a:r>
          </a:p>
          <a:p>
            <a:pPr marL="380990" indent="-380990" fontAlgn="base">
              <a:lnSpc>
                <a:spcPct val="150000"/>
              </a:lnSpc>
              <a:buFont typeface="Arial" panose="020B0604020202020204" pitchFamily="34" charset="0"/>
              <a:buChar char="•"/>
            </a:pPr>
            <a:r>
              <a:rPr lang="en-IN" sz="2000" b="1" dirty="0">
                <a:solidFill>
                  <a:srgbClr val="273239"/>
                </a:solidFill>
                <a:highlight>
                  <a:srgbClr val="FFFFFF"/>
                </a:highlight>
                <a:latin typeface="Nunito" pitchFamily="2" charset="77"/>
              </a:rPr>
              <a:t>Guaranteed worst-case performance: </a:t>
            </a:r>
            <a:r>
              <a:rPr lang="en-IN" sz="2000" dirty="0">
                <a:solidFill>
                  <a:srgbClr val="273239"/>
                </a:solidFill>
                <a:highlight>
                  <a:srgbClr val="FFFFFF"/>
                </a:highlight>
                <a:latin typeface="Nunito" pitchFamily="2" charset="77"/>
              </a:rPr>
              <a:t>Merge sort has a worst-case time complexity of </a:t>
            </a:r>
            <a:r>
              <a:rPr lang="en-IN" sz="2000" b="1" dirty="0">
                <a:solidFill>
                  <a:srgbClr val="273239"/>
                </a:solidFill>
                <a:highlight>
                  <a:srgbClr val="FFFFFF"/>
                </a:highlight>
                <a:latin typeface="Nunito" pitchFamily="2" charset="77"/>
              </a:rPr>
              <a:t>O(N </a:t>
            </a:r>
            <a:r>
              <a:rPr lang="en-IN" sz="2000" b="1" dirty="0" err="1">
                <a:solidFill>
                  <a:srgbClr val="273239"/>
                </a:solidFill>
                <a:highlight>
                  <a:srgbClr val="FFFFFF"/>
                </a:highlight>
                <a:latin typeface="Nunito" pitchFamily="2" charset="77"/>
              </a:rPr>
              <a:t>logN</a:t>
            </a:r>
            <a:r>
              <a:rPr lang="en-IN" sz="2000" b="1" dirty="0">
                <a:solidFill>
                  <a:srgbClr val="273239"/>
                </a:solidFill>
                <a:highlight>
                  <a:srgbClr val="FFFFFF"/>
                </a:highlight>
                <a:latin typeface="Nunito" pitchFamily="2" charset="77"/>
              </a:rPr>
              <a:t>) </a:t>
            </a:r>
            <a:r>
              <a:rPr lang="en-IN" sz="2000" dirty="0">
                <a:solidFill>
                  <a:srgbClr val="273239"/>
                </a:solidFill>
                <a:highlight>
                  <a:srgbClr val="FFFFFF"/>
                </a:highlight>
                <a:latin typeface="Nunito" pitchFamily="2" charset="77"/>
              </a:rPr>
              <a:t>, which means it performs well even on large datasets.</a:t>
            </a:r>
          </a:p>
          <a:p>
            <a:pPr marL="380990" indent="-380990" fontAlgn="base">
              <a:lnSpc>
                <a:spcPct val="150000"/>
              </a:lnSpc>
              <a:buFont typeface="Arial" panose="020B0604020202020204" pitchFamily="34" charset="0"/>
              <a:buChar char="•"/>
            </a:pPr>
            <a:r>
              <a:rPr lang="en-IN" sz="2000" b="1" dirty="0">
                <a:solidFill>
                  <a:srgbClr val="273239"/>
                </a:solidFill>
                <a:highlight>
                  <a:srgbClr val="FFFFFF"/>
                </a:highlight>
                <a:latin typeface="Nunito" pitchFamily="2" charset="77"/>
              </a:rPr>
              <a:t>Simple to implement: </a:t>
            </a:r>
            <a:r>
              <a:rPr lang="en-IN" sz="2000" dirty="0">
                <a:solidFill>
                  <a:srgbClr val="273239"/>
                </a:solidFill>
                <a:highlight>
                  <a:srgbClr val="FFFFFF"/>
                </a:highlight>
                <a:latin typeface="Nunito" pitchFamily="2" charset="77"/>
              </a:rPr>
              <a:t>The divide-and-conquer approach is straightforward.</a:t>
            </a:r>
          </a:p>
          <a:p>
            <a:pPr algn="l" fontAlgn="base">
              <a:lnSpc>
                <a:spcPct val="150000"/>
              </a:lnSpc>
            </a:pPr>
            <a:r>
              <a:rPr lang="en-IN" sz="2400" b="1" dirty="0">
                <a:solidFill>
                  <a:srgbClr val="273239"/>
                </a:solidFill>
                <a:highlight>
                  <a:srgbClr val="FFFFFF"/>
                </a:highlight>
                <a:latin typeface="Nunito" pitchFamily="2" charset="77"/>
              </a:rPr>
              <a:t>Disadvantages of Merge Sort:</a:t>
            </a:r>
          </a:p>
          <a:p>
            <a:pPr marL="380990" indent="-380990" fontAlgn="base">
              <a:lnSpc>
                <a:spcPct val="150000"/>
              </a:lnSpc>
              <a:buFont typeface="Arial" panose="020B0604020202020204" pitchFamily="34" charset="0"/>
              <a:buChar char="•"/>
            </a:pPr>
            <a:r>
              <a:rPr lang="en-IN" sz="2000" b="1" dirty="0">
                <a:solidFill>
                  <a:srgbClr val="273239"/>
                </a:solidFill>
                <a:highlight>
                  <a:srgbClr val="FFFFFF"/>
                </a:highlight>
                <a:latin typeface="Nunito" pitchFamily="2" charset="77"/>
              </a:rPr>
              <a:t>Space complexity: </a:t>
            </a:r>
            <a:r>
              <a:rPr lang="en-IN" sz="2000" dirty="0">
                <a:solidFill>
                  <a:srgbClr val="273239"/>
                </a:solidFill>
                <a:highlight>
                  <a:srgbClr val="FFFFFF"/>
                </a:highlight>
                <a:latin typeface="Nunito" pitchFamily="2" charset="77"/>
              </a:rPr>
              <a:t>Merge sort requires additional memory to store the merged sub-arrays during the sorting process.</a:t>
            </a:r>
          </a:p>
          <a:p>
            <a:pPr marL="380990" indent="-380990" fontAlgn="base">
              <a:lnSpc>
                <a:spcPct val="150000"/>
              </a:lnSpc>
              <a:buFont typeface="Arial" panose="020B0604020202020204" pitchFamily="34" charset="0"/>
              <a:buChar char="•"/>
            </a:pPr>
            <a:r>
              <a:rPr lang="en-IN" sz="2000" b="1" dirty="0">
                <a:solidFill>
                  <a:srgbClr val="273239"/>
                </a:solidFill>
                <a:highlight>
                  <a:srgbClr val="FFFFFF"/>
                </a:highlight>
                <a:latin typeface="Nunito" pitchFamily="2" charset="77"/>
              </a:rPr>
              <a:t>Not in-place: </a:t>
            </a:r>
            <a:r>
              <a:rPr lang="en-IN" sz="2000" dirty="0">
                <a:solidFill>
                  <a:srgbClr val="273239"/>
                </a:solidFill>
                <a:highlight>
                  <a:srgbClr val="FFFFFF"/>
                </a:highlight>
                <a:latin typeface="Nunito" pitchFamily="2" charset="77"/>
              </a:rPr>
              <a:t>Merge sort is not an in-place sorting algorithm, which means it requires additional memory to store the sorted data. This can be a disadvantage in applications where memory usage is a concern.</a:t>
            </a:r>
          </a:p>
          <a:p>
            <a:br>
              <a:rPr lang="en-IN" sz="2000" dirty="0"/>
            </a:br>
            <a:endParaRPr lang="en-US" sz="2000" dirty="0"/>
          </a:p>
        </p:txBody>
      </p:sp>
    </p:spTree>
    <p:extLst>
      <p:ext uri="{BB962C8B-B14F-4D97-AF65-F5344CB8AC3E}">
        <p14:creationId xmlns:p14="http://schemas.microsoft.com/office/powerpoint/2010/main" val="57339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5CB6-D3BC-B2FF-E4F4-E5494FB69A32}"/>
              </a:ext>
            </a:extLst>
          </p:cNvPr>
          <p:cNvSpPr>
            <a:spLocks noGrp="1"/>
          </p:cNvSpPr>
          <p:nvPr>
            <p:ph type="title"/>
          </p:nvPr>
        </p:nvSpPr>
        <p:spPr>
          <a:xfrm>
            <a:off x="399288" y="121285"/>
            <a:ext cx="10515600" cy="829691"/>
          </a:xfrm>
        </p:spPr>
        <p:txBody>
          <a:bodyPr/>
          <a:lstStyle/>
          <a:p>
            <a:r>
              <a:rPr lang="en-IN" b="1" i="0" dirty="0">
                <a:solidFill>
                  <a:srgbClr val="273239"/>
                </a:solidFill>
                <a:effectLst/>
                <a:highlight>
                  <a:srgbClr val="FFFFFF"/>
                </a:highlight>
                <a:latin typeface="Source Sans 3"/>
              </a:rPr>
              <a:t>Quick Sort Algorithm</a:t>
            </a:r>
            <a:endParaRPr lang="en-US" dirty="0"/>
          </a:p>
        </p:txBody>
      </p:sp>
      <p:sp>
        <p:nvSpPr>
          <p:cNvPr id="3" name="TextBox 2">
            <a:extLst>
              <a:ext uri="{FF2B5EF4-FFF2-40B4-BE49-F238E27FC236}">
                <a16:creationId xmlns:a16="http://schemas.microsoft.com/office/drawing/2014/main" id="{E1DDCF69-1AEB-A664-6893-C7B98A363768}"/>
              </a:ext>
            </a:extLst>
          </p:cNvPr>
          <p:cNvSpPr txBox="1"/>
          <p:nvPr/>
        </p:nvSpPr>
        <p:spPr>
          <a:xfrm>
            <a:off x="399288" y="1093383"/>
            <a:ext cx="11244072" cy="923330"/>
          </a:xfrm>
          <a:prstGeom prst="rect">
            <a:avLst/>
          </a:prstGeom>
          <a:noFill/>
        </p:spPr>
        <p:txBody>
          <a:bodyPr wrap="square" rtlCol="0">
            <a:spAutoFit/>
          </a:bodyPr>
          <a:lstStyle/>
          <a:p>
            <a:r>
              <a:rPr lang="en-IN" dirty="0" err="1">
                <a:effectLst/>
                <a:highlight>
                  <a:srgbClr val="F9F9F9"/>
                </a:highlight>
                <a:latin typeface="Nunito" pitchFamily="2" charset="77"/>
              </a:rPr>
              <a:t>QuickSort</a:t>
            </a:r>
            <a:r>
              <a:rPr lang="en-IN" dirty="0">
                <a:effectLst/>
                <a:highlight>
                  <a:srgbClr val="F9F9F9"/>
                </a:highlight>
                <a:latin typeface="Nunito" pitchFamily="2" charset="77"/>
              </a:rPr>
              <a:t> is a sorting algorithm based on the </a:t>
            </a:r>
            <a:r>
              <a:rPr lang="en-IN" dirty="0">
                <a:effectLst/>
                <a:highlight>
                  <a:srgbClr val="F9F9F9"/>
                </a:highlight>
                <a:latin typeface="Nunito" pitchFamily="2" charset="77"/>
                <a:hlinkClick r:id="rId2">
                  <a:extLst>
                    <a:ext uri="{A12FA001-AC4F-418D-AE19-62706E023703}">
                      <ahyp:hlinkClr xmlns:ahyp="http://schemas.microsoft.com/office/drawing/2018/hyperlinkcolor" val="tx"/>
                    </a:ext>
                  </a:extLst>
                </a:hlinkClick>
              </a:rPr>
              <a:t>Divide and Conquer algorithm </a:t>
            </a:r>
            <a:r>
              <a:rPr lang="en-IN" dirty="0">
                <a:effectLst/>
                <a:highlight>
                  <a:srgbClr val="F9F9F9"/>
                </a:highlight>
                <a:latin typeface="Nunito" pitchFamily="2" charset="77"/>
              </a:rPr>
              <a:t>that picks an element as a pivot and partitions the given array around the picked pivot by placing the pivot in its correct position in the sorted array.</a:t>
            </a:r>
            <a:endParaRPr lang="en-US" dirty="0"/>
          </a:p>
        </p:txBody>
      </p:sp>
      <p:sp>
        <p:nvSpPr>
          <p:cNvPr id="4" name="TextBox 3">
            <a:extLst>
              <a:ext uri="{FF2B5EF4-FFF2-40B4-BE49-F238E27FC236}">
                <a16:creationId xmlns:a16="http://schemas.microsoft.com/office/drawing/2014/main" id="{A2B92662-0686-F3DE-89D4-423A7AEE0A3D}"/>
              </a:ext>
            </a:extLst>
          </p:cNvPr>
          <p:cNvSpPr txBox="1"/>
          <p:nvPr/>
        </p:nvSpPr>
        <p:spPr>
          <a:xfrm>
            <a:off x="399288" y="2159120"/>
            <a:ext cx="5815584" cy="461665"/>
          </a:xfrm>
          <a:prstGeom prst="rect">
            <a:avLst/>
          </a:prstGeom>
          <a:noFill/>
        </p:spPr>
        <p:txBody>
          <a:bodyPr wrap="square" rtlCol="0">
            <a:spAutoFit/>
          </a:bodyPr>
          <a:lstStyle/>
          <a:p>
            <a:r>
              <a:rPr lang="en-IN" sz="2400" b="1" i="0" dirty="0">
                <a:solidFill>
                  <a:srgbClr val="273239"/>
                </a:solidFill>
                <a:effectLst/>
                <a:highlight>
                  <a:srgbClr val="FFFFFF"/>
                </a:highlight>
                <a:latin typeface="Nunito" pitchFamily="2" charset="77"/>
              </a:rPr>
              <a:t>How does </a:t>
            </a:r>
            <a:r>
              <a:rPr lang="en-IN" sz="2400" b="1" i="0" dirty="0" err="1">
                <a:solidFill>
                  <a:srgbClr val="273239"/>
                </a:solidFill>
                <a:effectLst/>
                <a:highlight>
                  <a:srgbClr val="FFFFFF"/>
                </a:highlight>
                <a:latin typeface="Nunito" pitchFamily="2" charset="77"/>
              </a:rPr>
              <a:t>QuickSort</a:t>
            </a:r>
            <a:r>
              <a:rPr lang="en-IN" sz="2400" b="1" i="0" dirty="0">
                <a:solidFill>
                  <a:srgbClr val="273239"/>
                </a:solidFill>
                <a:effectLst/>
                <a:highlight>
                  <a:srgbClr val="FFFFFF"/>
                </a:highlight>
                <a:latin typeface="Nunito" pitchFamily="2" charset="77"/>
              </a:rPr>
              <a:t> work?</a:t>
            </a:r>
          </a:p>
        </p:txBody>
      </p:sp>
      <p:pic>
        <p:nvPicPr>
          <p:cNvPr id="1026" name="Picture 2" descr="How Quicksort works">
            <a:extLst>
              <a:ext uri="{FF2B5EF4-FFF2-40B4-BE49-F238E27FC236}">
                <a16:creationId xmlns:a16="http://schemas.microsoft.com/office/drawing/2014/main" id="{791595C2-8D1F-D7A5-6C29-085C3AA73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274" y="2772684"/>
            <a:ext cx="8928100" cy="3962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54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70D82B-3483-547A-D563-A310607E5361}"/>
              </a:ext>
            </a:extLst>
          </p:cNvPr>
          <p:cNvSpPr txBox="1"/>
          <p:nvPr/>
        </p:nvSpPr>
        <p:spPr>
          <a:xfrm>
            <a:off x="297180" y="228600"/>
            <a:ext cx="11590020" cy="1754326"/>
          </a:xfrm>
          <a:prstGeom prst="rect">
            <a:avLst/>
          </a:prstGeom>
          <a:noFill/>
        </p:spPr>
        <p:txBody>
          <a:bodyPr wrap="square" rtlCol="0">
            <a:spAutoFit/>
          </a:bodyPr>
          <a:lstStyle/>
          <a:p>
            <a:pPr algn="l" rtl="0" fontAlgn="base"/>
            <a:r>
              <a:rPr lang="en-IN" dirty="0">
                <a:solidFill>
                  <a:srgbClr val="273239"/>
                </a:solidFill>
                <a:effectLst/>
                <a:latin typeface="Nunito" pitchFamily="2" charset="77"/>
              </a:rPr>
              <a:t>The key process in </a:t>
            </a:r>
            <a:r>
              <a:rPr lang="en-IN" dirty="0" err="1">
                <a:solidFill>
                  <a:srgbClr val="273239"/>
                </a:solidFill>
                <a:effectLst/>
                <a:latin typeface="Nunito" pitchFamily="2" charset="77"/>
              </a:rPr>
              <a:t>quickSort</a:t>
            </a:r>
            <a:r>
              <a:rPr lang="en-IN" dirty="0">
                <a:solidFill>
                  <a:srgbClr val="273239"/>
                </a:solidFill>
                <a:effectLst/>
                <a:latin typeface="Nunito" pitchFamily="2" charset="77"/>
              </a:rPr>
              <a:t> is a partition() . The target of partitions is to place the pivot (any element can be chosen to be a pivot) at its correct position in the sorted array and put all smaller elements to the left of the pivot, and all greater elements to the right of the pivot.</a:t>
            </a:r>
          </a:p>
          <a:p>
            <a:pPr algn="l" rtl="0" fontAlgn="base"/>
            <a:endParaRPr lang="en-IN" dirty="0">
              <a:solidFill>
                <a:srgbClr val="273239"/>
              </a:solidFill>
              <a:effectLst/>
              <a:latin typeface="Nunito" pitchFamily="2" charset="77"/>
            </a:endParaRPr>
          </a:p>
          <a:p>
            <a:pPr algn="l" rtl="0" fontAlgn="base"/>
            <a:r>
              <a:rPr lang="en-IN" dirty="0">
                <a:solidFill>
                  <a:srgbClr val="273239"/>
                </a:solidFill>
                <a:effectLst/>
                <a:latin typeface="Nunito" pitchFamily="2" charset="77"/>
              </a:rPr>
              <a:t>Partition is done recursively on each side of the pivot after the pivot is placed in its correct position and this finally sorts the array.</a:t>
            </a:r>
          </a:p>
        </p:txBody>
      </p:sp>
      <p:sp>
        <p:nvSpPr>
          <p:cNvPr id="4" name="TextBox 3">
            <a:extLst>
              <a:ext uri="{FF2B5EF4-FFF2-40B4-BE49-F238E27FC236}">
                <a16:creationId xmlns:a16="http://schemas.microsoft.com/office/drawing/2014/main" id="{A0BA38A5-9716-0CCA-68FF-4B236A76DFB8}"/>
              </a:ext>
            </a:extLst>
          </p:cNvPr>
          <p:cNvSpPr txBox="1"/>
          <p:nvPr/>
        </p:nvSpPr>
        <p:spPr>
          <a:xfrm>
            <a:off x="297180" y="2171700"/>
            <a:ext cx="5120640" cy="553998"/>
          </a:xfrm>
          <a:prstGeom prst="rect">
            <a:avLst/>
          </a:prstGeom>
          <a:noFill/>
        </p:spPr>
        <p:txBody>
          <a:bodyPr wrap="square" rtlCol="0">
            <a:spAutoFit/>
          </a:bodyPr>
          <a:lstStyle/>
          <a:p>
            <a:r>
              <a:rPr lang="en-IN" sz="3000" b="1" i="0" dirty="0">
                <a:solidFill>
                  <a:srgbClr val="273239"/>
                </a:solidFill>
                <a:effectLst/>
                <a:highlight>
                  <a:srgbClr val="FFFFFF"/>
                </a:highlight>
                <a:latin typeface="Nunito" pitchFamily="2" charset="77"/>
              </a:rPr>
              <a:t>Choice of Pivot:</a:t>
            </a:r>
          </a:p>
        </p:txBody>
      </p:sp>
      <p:sp>
        <p:nvSpPr>
          <p:cNvPr id="5" name="TextBox 4">
            <a:extLst>
              <a:ext uri="{FF2B5EF4-FFF2-40B4-BE49-F238E27FC236}">
                <a16:creationId xmlns:a16="http://schemas.microsoft.com/office/drawing/2014/main" id="{B1C4BE07-1FA3-312C-E0B8-EFF7CF57197C}"/>
              </a:ext>
            </a:extLst>
          </p:cNvPr>
          <p:cNvSpPr txBox="1"/>
          <p:nvPr/>
        </p:nvSpPr>
        <p:spPr>
          <a:xfrm>
            <a:off x="297180" y="2725698"/>
            <a:ext cx="10344150" cy="2545377"/>
          </a:xfrm>
          <a:prstGeom prst="rect">
            <a:avLst/>
          </a:prstGeom>
          <a:noFill/>
        </p:spPr>
        <p:txBody>
          <a:bodyPr wrap="square" rtlCol="0">
            <a:spAutoFit/>
          </a:bodyPr>
          <a:lstStyle/>
          <a:p>
            <a:pPr algn="l" rtl="0" fontAlgn="base">
              <a:lnSpc>
                <a:spcPct val="150000"/>
              </a:lnSpc>
            </a:pPr>
            <a:r>
              <a:rPr lang="en-IN" b="0" i="0" dirty="0">
                <a:effectLst/>
                <a:highlight>
                  <a:srgbClr val="FFFFFF"/>
                </a:highlight>
                <a:latin typeface="Nunito" pitchFamily="2" charset="77"/>
              </a:rPr>
              <a:t>There are many different choices for picking pivots.</a:t>
            </a:r>
          </a:p>
          <a:p>
            <a:pPr marL="285750" indent="-285750" algn="l" fontAlgn="base">
              <a:lnSpc>
                <a:spcPct val="150000"/>
              </a:lnSpc>
              <a:buFont typeface="Arial" panose="020B0604020202020204" pitchFamily="34" charset="0"/>
              <a:buChar char="•"/>
            </a:pPr>
            <a:r>
              <a:rPr lang="en-IN" b="0" i="0" dirty="0">
                <a:effectLst/>
                <a:highlight>
                  <a:srgbClr val="FFFFFF"/>
                </a:highlight>
                <a:latin typeface="Nunito" pitchFamily="2" charset="77"/>
                <a:hlinkClick r:id="rId2">
                  <a:extLst>
                    <a:ext uri="{A12FA001-AC4F-418D-AE19-62706E023703}">
                      <ahyp:hlinkClr xmlns:ahyp="http://schemas.microsoft.com/office/drawing/2018/hyperlinkcolor" val="tx"/>
                    </a:ext>
                  </a:extLst>
                </a:hlinkClick>
              </a:rPr>
              <a:t>Always pick the first element as a pivot </a:t>
            </a:r>
            <a:r>
              <a:rPr lang="en-IN" b="0" i="0" dirty="0">
                <a:effectLst/>
                <a:highlight>
                  <a:srgbClr val="FFFFFF"/>
                </a:highlight>
                <a:latin typeface="Nunito" pitchFamily="2" charset="77"/>
              </a:rPr>
              <a:t>.</a:t>
            </a:r>
          </a:p>
          <a:p>
            <a:pPr marL="285750" indent="-285750" algn="l" fontAlgn="base">
              <a:lnSpc>
                <a:spcPct val="150000"/>
              </a:lnSpc>
              <a:buFont typeface="Arial" panose="020B0604020202020204" pitchFamily="34" charset="0"/>
              <a:buChar char="•"/>
            </a:pPr>
            <a:r>
              <a:rPr lang="en-IN" b="0" i="0" dirty="0">
                <a:effectLst/>
                <a:highlight>
                  <a:srgbClr val="FFFFFF"/>
                </a:highlight>
                <a:latin typeface="Nunito" pitchFamily="2" charset="77"/>
              </a:rPr>
              <a:t>Always pick the last element as a pivot (implemented below)</a:t>
            </a:r>
          </a:p>
          <a:p>
            <a:pPr marL="285750" indent="-285750" algn="l" fontAlgn="base">
              <a:lnSpc>
                <a:spcPct val="150000"/>
              </a:lnSpc>
              <a:buFont typeface="Arial" panose="020B0604020202020204" pitchFamily="34" charset="0"/>
              <a:buChar char="•"/>
            </a:pPr>
            <a:r>
              <a:rPr lang="en-IN" b="0" i="0" dirty="0">
                <a:effectLst/>
                <a:highlight>
                  <a:srgbClr val="FFFFFF"/>
                </a:highlight>
                <a:latin typeface="Nunito" pitchFamily="2" charset="77"/>
                <a:hlinkClick r:id="rId3">
                  <a:extLst>
                    <a:ext uri="{A12FA001-AC4F-418D-AE19-62706E023703}">
                      <ahyp:hlinkClr xmlns:ahyp="http://schemas.microsoft.com/office/drawing/2018/hyperlinkcolor" val="tx"/>
                    </a:ext>
                  </a:extLst>
                </a:hlinkClick>
              </a:rPr>
              <a:t>Pick a random element as a pivot </a:t>
            </a:r>
            <a:r>
              <a:rPr lang="en-IN" b="0" i="0" dirty="0">
                <a:effectLst/>
                <a:highlight>
                  <a:srgbClr val="FFFFFF"/>
                </a:highlight>
                <a:latin typeface="Nunito" pitchFamily="2" charset="77"/>
              </a:rPr>
              <a:t>.</a:t>
            </a:r>
          </a:p>
          <a:p>
            <a:pPr marL="285750" indent="-285750" algn="l" fontAlgn="base">
              <a:lnSpc>
                <a:spcPct val="150000"/>
              </a:lnSpc>
              <a:buFont typeface="Arial" panose="020B0604020202020204" pitchFamily="34" charset="0"/>
              <a:buChar char="•"/>
            </a:pPr>
            <a:r>
              <a:rPr lang="en-IN" b="0" i="0" dirty="0">
                <a:effectLst/>
                <a:highlight>
                  <a:srgbClr val="FFFFFF"/>
                </a:highlight>
                <a:latin typeface="Nunito" pitchFamily="2" charset="77"/>
              </a:rPr>
              <a:t>Pick the middle as the pivot.</a:t>
            </a:r>
          </a:p>
          <a:p>
            <a:pPr>
              <a:lnSpc>
                <a:spcPct val="150000"/>
              </a:lnSpc>
            </a:pPr>
            <a:endParaRPr lang="en-US" dirty="0"/>
          </a:p>
        </p:txBody>
      </p:sp>
      <p:sp>
        <p:nvSpPr>
          <p:cNvPr id="6" name="TextBox 5">
            <a:extLst>
              <a:ext uri="{FF2B5EF4-FFF2-40B4-BE49-F238E27FC236}">
                <a16:creationId xmlns:a16="http://schemas.microsoft.com/office/drawing/2014/main" id="{C77B84C6-08E7-EF62-19CC-B180E1EF616B}"/>
              </a:ext>
            </a:extLst>
          </p:cNvPr>
          <p:cNvSpPr txBox="1"/>
          <p:nvPr/>
        </p:nvSpPr>
        <p:spPr>
          <a:xfrm>
            <a:off x="297180" y="4994076"/>
            <a:ext cx="5166360" cy="553998"/>
          </a:xfrm>
          <a:prstGeom prst="rect">
            <a:avLst/>
          </a:prstGeom>
          <a:noFill/>
        </p:spPr>
        <p:txBody>
          <a:bodyPr wrap="square" rtlCol="0">
            <a:spAutoFit/>
          </a:bodyPr>
          <a:lstStyle/>
          <a:p>
            <a:r>
              <a:rPr lang="en-IN" sz="3000" b="1" i="0" dirty="0">
                <a:solidFill>
                  <a:srgbClr val="273239"/>
                </a:solidFill>
                <a:effectLst/>
                <a:highlight>
                  <a:srgbClr val="FFFFFF"/>
                </a:highlight>
                <a:latin typeface="Nunito" pitchFamily="2" charset="77"/>
              </a:rPr>
              <a:t>Partition Algorithm:</a:t>
            </a:r>
          </a:p>
        </p:txBody>
      </p:sp>
      <p:sp>
        <p:nvSpPr>
          <p:cNvPr id="7" name="TextBox 6">
            <a:extLst>
              <a:ext uri="{FF2B5EF4-FFF2-40B4-BE49-F238E27FC236}">
                <a16:creationId xmlns:a16="http://schemas.microsoft.com/office/drawing/2014/main" id="{487DE5DD-C5AE-BF51-2A0C-6BB019429916}"/>
              </a:ext>
            </a:extLst>
          </p:cNvPr>
          <p:cNvSpPr txBox="1"/>
          <p:nvPr/>
        </p:nvSpPr>
        <p:spPr>
          <a:xfrm>
            <a:off x="297180" y="5634990"/>
            <a:ext cx="11590020" cy="923330"/>
          </a:xfrm>
          <a:prstGeom prst="rect">
            <a:avLst/>
          </a:prstGeom>
          <a:noFill/>
        </p:spPr>
        <p:txBody>
          <a:bodyPr wrap="square" rtlCol="0">
            <a:spAutoFit/>
          </a:bodyPr>
          <a:lstStyle/>
          <a:p>
            <a:r>
              <a:rPr lang="en-IN" b="0" dirty="0">
                <a:solidFill>
                  <a:srgbClr val="273239"/>
                </a:solidFill>
                <a:effectLst/>
                <a:highlight>
                  <a:srgbClr val="F9F9F9"/>
                </a:highlight>
                <a:latin typeface="Nunito" pitchFamily="2" charset="77"/>
              </a:rPr>
              <a:t>The logic is simple, we start from the leftmost element and keep track of the index of smaller (or equal) elements as </a:t>
            </a:r>
            <a:r>
              <a:rPr lang="en-IN" b="1" dirty="0" err="1">
                <a:solidFill>
                  <a:srgbClr val="273239"/>
                </a:solidFill>
                <a:effectLst/>
                <a:highlight>
                  <a:srgbClr val="F9F9F9"/>
                </a:highlight>
                <a:latin typeface="Nunito" pitchFamily="2" charset="77"/>
              </a:rPr>
              <a:t>i</a:t>
            </a:r>
            <a:r>
              <a:rPr lang="en-IN" b="1" dirty="0">
                <a:solidFill>
                  <a:srgbClr val="273239"/>
                </a:solidFill>
                <a:effectLst/>
                <a:highlight>
                  <a:srgbClr val="F9F9F9"/>
                </a:highlight>
                <a:latin typeface="Nunito" pitchFamily="2" charset="77"/>
              </a:rPr>
              <a:t> </a:t>
            </a:r>
            <a:r>
              <a:rPr lang="en-IN" b="0" dirty="0">
                <a:solidFill>
                  <a:srgbClr val="273239"/>
                </a:solidFill>
                <a:effectLst/>
                <a:highlight>
                  <a:srgbClr val="F9F9F9"/>
                </a:highlight>
                <a:latin typeface="Nunito" pitchFamily="2" charset="77"/>
              </a:rPr>
              <a:t>. While traversing, if we find a smaller element, we swap the current element with </a:t>
            </a:r>
            <a:r>
              <a:rPr lang="en-IN" b="0" dirty="0" err="1">
                <a:solidFill>
                  <a:srgbClr val="273239"/>
                </a:solidFill>
                <a:effectLst/>
                <a:highlight>
                  <a:srgbClr val="F9F9F9"/>
                </a:highlight>
                <a:latin typeface="Nunito" pitchFamily="2" charset="77"/>
              </a:rPr>
              <a:t>arr</a:t>
            </a:r>
            <a:r>
              <a:rPr lang="en-IN" b="0" dirty="0">
                <a:solidFill>
                  <a:srgbClr val="273239"/>
                </a:solidFill>
                <a:effectLst/>
                <a:highlight>
                  <a:srgbClr val="F9F9F9"/>
                </a:highlight>
                <a:latin typeface="Nunito" pitchFamily="2" charset="77"/>
              </a:rPr>
              <a:t>[</a:t>
            </a:r>
            <a:r>
              <a:rPr lang="en-IN" b="0" dirty="0" err="1">
                <a:solidFill>
                  <a:srgbClr val="273239"/>
                </a:solidFill>
                <a:effectLst/>
                <a:highlight>
                  <a:srgbClr val="F9F9F9"/>
                </a:highlight>
                <a:latin typeface="Nunito" pitchFamily="2" charset="77"/>
              </a:rPr>
              <a:t>i</a:t>
            </a:r>
            <a:r>
              <a:rPr lang="en-IN" b="0" dirty="0">
                <a:solidFill>
                  <a:srgbClr val="273239"/>
                </a:solidFill>
                <a:effectLst/>
                <a:highlight>
                  <a:srgbClr val="F9F9F9"/>
                </a:highlight>
                <a:latin typeface="Nunito" pitchFamily="2" charset="77"/>
              </a:rPr>
              <a:t>]. Otherwise, we ignore the current element.</a:t>
            </a:r>
            <a:endParaRPr lang="en-US" dirty="0"/>
          </a:p>
        </p:txBody>
      </p:sp>
    </p:spTree>
    <p:extLst>
      <p:ext uri="{BB962C8B-B14F-4D97-AF65-F5344CB8AC3E}">
        <p14:creationId xmlns:p14="http://schemas.microsoft.com/office/powerpoint/2010/main" val="29170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BF7A-E6B9-F9F1-FEBA-C4C3B2979E6C}"/>
              </a:ext>
            </a:extLst>
          </p:cNvPr>
          <p:cNvSpPr>
            <a:spLocks noGrp="1"/>
          </p:cNvSpPr>
          <p:nvPr>
            <p:ph type="title"/>
          </p:nvPr>
        </p:nvSpPr>
        <p:spPr>
          <a:xfrm>
            <a:off x="365760" y="90805"/>
            <a:ext cx="10515600" cy="640715"/>
          </a:xfrm>
        </p:spPr>
        <p:txBody>
          <a:bodyPr>
            <a:normAutofit/>
          </a:bodyPr>
          <a:lstStyle/>
          <a:p>
            <a:r>
              <a:rPr lang="en-IN" sz="3000" b="1" i="0" dirty="0">
                <a:effectLst/>
                <a:highlight>
                  <a:srgbClr val="FFFFFF"/>
                </a:highlight>
                <a:latin typeface="Nunito" pitchFamily="2" charset="77"/>
                <a:hlinkClick r:id="rId2">
                  <a:extLst>
                    <a:ext uri="{A12FA001-AC4F-418D-AE19-62706E023703}">
                      <ahyp:hlinkClr xmlns:ahyp="http://schemas.microsoft.com/office/drawing/2018/hyperlinkcolor" val="tx"/>
                    </a:ext>
                  </a:extLst>
                </a:hlinkClick>
              </a:rPr>
              <a:t>Complexity Analysis of Quick Sort </a:t>
            </a:r>
            <a:r>
              <a:rPr lang="en-IN" sz="3000" b="1" i="0" dirty="0">
                <a:effectLst/>
                <a:highlight>
                  <a:srgbClr val="FFFFFF"/>
                </a:highlight>
                <a:latin typeface="Nunito" pitchFamily="2" charset="77"/>
              </a:rPr>
              <a:t>:</a:t>
            </a:r>
            <a:endParaRPr lang="en-US" sz="3000" b="1" dirty="0"/>
          </a:p>
        </p:txBody>
      </p:sp>
      <p:sp>
        <p:nvSpPr>
          <p:cNvPr id="3" name="TextBox 2">
            <a:extLst>
              <a:ext uri="{FF2B5EF4-FFF2-40B4-BE49-F238E27FC236}">
                <a16:creationId xmlns:a16="http://schemas.microsoft.com/office/drawing/2014/main" id="{6CF8B82E-BFAE-9DF7-1553-77352A7145DE}"/>
              </a:ext>
            </a:extLst>
          </p:cNvPr>
          <p:cNvSpPr txBox="1"/>
          <p:nvPr/>
        </p:nvSpPr>
        <p:spPr>
          <a:xfrm>
            <a:off x="373380" y="731520"/>
            <a:ext cx="11452860" cy="5869364"/>
          </a:xfrm>
          <a:prstGeom prst="rect">
            <a:avLst/>
          </a:prstGeom>
          <a:noFill/>
        </p:spPr>
        <p:txBody>
          <a:bodyPr wrap="square" rtlCol="0">
            <a:spAutoFit/>
          </a:bodyPr>
          <a:lstStyle/>
          <a:p>
            <a:pPr marL="285750" indent="-285750" algn="l" fontAlgn="base">
              <a:lnSpc>
                <a:spcPct val="150000"/>
              </a:lnSpc>
              <a:buFont typeface="Arial" panose="020B0604020202020204" pitchFamily="34" charset="0"/>
              <a:buChar char="•"/>
            </a:pPr>
            <a:r>
              <a:rPr lang="en-IN" b="1" i="0" dirty="0">
                <a:solidFill>
                  <a:srgbClr val="273239"/>
                </a:solidFill>
                <a:effectLst/>
                <a:highlight>
                  <a:srgbClr val="FFFFFF"/>
                </a:highlight>
                <a:latin typeface="Nunito" pitchFamily="2" charset="77"/>
              </a:rPr>
              <a:t>Best Case </a:t>
            </a:r>
            <a:r>
              <a:rPr lang="en-IN" b="0" i="0" dirty="0">
                <a:solidFill>
                  <a:srgbClr val="273239"/>
                </a:solidFill>
                <a:effectLst/>
                <a:highlight>
                  <a:srgbClr val="FFFFFF"/>
                </a:highlight>
                <a:latin typeface="Nunito" pitchFamily="2" charset="77"/>
              </a:rPr>
              <a:t>: </a:t>
            </a:r>
            <a:r>
              <a:rPr lang="el-GR" b="0" i="0" dirty="0">
                <a:solidFill>
                  <a:srgbClr val="273239"/>
                </a:solidFill>
                <a:effectLst/>
                <a:highlight>
                  <a:srgbClr val="FFFFFF"/>
                </a:highlight>
                <a:latin typeface="Nunito" pitchFamily="2" charset="77"/>
              </a:rPr>
              <a:t>Ω (</a:t>
            </a:r>
            <a:r>
              <a:rPr lang="en-IN" b="0" i="0" dirty="0">
                <a:solidFill>
                  <a:srgbClr val="273239"/>
                </a:solidFill>
                <a:effectLst/>
                <a:highlight>
                  <a:srgbClr val="FFFFFF"/>
                </a:highlight>
                <a:latin typeface="Nunito" pitchFamily="2" charset="77"/>
              </a:rPr>
              <a:t>N log (N))</a:t>
            </a:r>
            <a:br>
              <a:rPr lang="en-IN" b="0" i="0" dirty="0">
                <a:solidFill>
                  <a:srgbClr val="273239"/>
                </a:solidFill>
                <a:effectLst/>
                <a:highlight>
                  <a:srgbClr val="FFFFFF"/>
                </a:highlight>
                <a:latin typeface="Nunito" pitchFamily="2" charset="77"/>
              </a:rPr>
            </a:br>
            <a:r>
              <a:rPr lang="en-IN" b="0" i="0" dirty="0">
                <a:solidFill>
                  <a:srgbClr val="273239"/>
                </a:solidFill>
                <a:effectLst/>
                <a:highlight>
                  <a:srgbClr val="FFFFFF"/>
                </a:highlight>
                <a:latin typeface="Nunito" pitchFamily="2" charset="77"/>
              </a:rPr>
              <a:t>The best-case scenario for quicksort occur when the pivot chosen at the each step divides the array into roughly equal halves.</a:t>
            </a:r>
            <a:br>
              <a:rPr lang="en-IN" b="0" i="0" dirty="0">
                <a:solidFill>
                  <a:srgbClr val="273239"/>
                </a:solidFill>
                <a:effectLst/>
                <a:highlight>
                  <a:srgbClr val="FFFFFF"/>
                </a:highlight>
                <a:latin typeface="Nunito" pitchFamily="2" charset="77"/>
              </a:rPr>
            </a:br>
            <a:r>
              <a:rPr lang="en-IN" b="0" i="0" dirty="0">
                <a:solidFill>
                  <a:srgbClr val="273239"/>
                </a:solidFill>
                <a:effectLst/>
                <a:highlight>
                  <a:srgbClr val="FFFFFF"/>
                </a:highlight>
                <a:latin typeface="Nunito" pitchFamily="2" charset="77"/>
              </a:rPr>
              <a:t>In this case, the algorithm will make balanced partitions, leading to efficient Sorting.</a:t>
            </a:r>
          </a:p>
          <a:p>
            <a:pPr marL="285750" indent="-285750" algn="l" fontAlgn="base">
              <a:lnSpc>
                <a:spcPct val="150000"/>
              </a:lnSpc>
              <a:buFont typeface="Arial" panose="020B0604020202020204" pitchFamily="34" charset="0"/>
              <a:buChar char="•"/>
            </a:pPr>
            <a:r>
              <a:rPr lang="en-IN" b="1" i="0" dirty="0">
                <a:solidFill>
                  <a:srgbClr val="273239"/>
                </a:solidFill>
                <a:effectLst/>
                <a:highlight>
                  <a:srgbClr val="FFFFFF"/>
                </a:highlight>
                <a:latin typeface="Nunito" pitchFamily="2" charset="77"/>
              </a:rPr>
              <a:t>Average Case: </a:t>
            </a:r>
            <a:r>
              <a:rPr lang="el-GR" b="1" i="0" dirty="0">
                <a:solidFill>
                  <a:srgbClr val="273239"/>
                </a:solidFill>
                <a:effectLst/>
                <a:highlight>
                  <a:srgbClr val="FFFFFF"/>
                </a:highlight>
                <a:latin typeface="Nunito" pitchFamily="2" charset="77"/>
              </a:rPr>
              <a:t>θ ( </a:t>
            </a:r>
            <a:r>
              <a:rPr lang="en-IN" b="1" i="0" dirty="0">
                <a:solidFill>
                  <a:srgbClr val="273239"/>
                </a:solidFill>
                <a:effectLst/>
                <a:highlight>
                  <a:srgbClr val="FFFFFF"/>
                </a:highlight>
                <a:latin typeface="Nunito" pitchFamily="2" charset="77"/>
              </a:rPr>
              <a:t>N log (N))</a:t>
            </a:r>
            <a:br>
              <a:rPr lang="en-IN" b="0" i="0" dirty="0">
                <a:solidFill>
                  <a:srgbClr val="273239"/>
                </a:solidFill>
                <a:effectLst/>
                <a:highlight>
                  <a:srgbClr val="FFFFFF"/>
                </a:highlight>
                <a:latin typeface="Nunito" pitchFamily="2" charset="77"/>
              </a:rPr>
            </a:br>
            <a:r>
              <a:rPr lang="en-IN" b="0" i="0" dirty="0">
                <a:solidFill>
                  <a:srgbClr val="273239"/>
                </a:solidFill>
                <a:effectLst/>
                <a:highlight>
                  <a:srgbClr val="FFFFFF"/>
                </a:highlight>
                <a:latin typeface="Nunito" pitchFamily="2" charset="77"/>
              </a:rPr>
              <a:t>Quicksort’s average-case performance is usually very good in practice, making it one of the fastest sorting Algorithm.</a:t>
            </a:r>
          </a:p>
          <a:p>
            <a:pPr marL="285750" indent="-285750" algn="l" fontAlgn="base">
              <a:lnSpc>
                <a:spcPct val="150000"/>
              </a:lnSpc>
              <a:buFont typeface="Arial" panose="020B0604020202020204" pitchFamily="34" charset="0"/>
              <a:buChar char="•"/>
            </a:pPr>
            <a:r>
              <a:rPr lang="en-IN" b="1" i="0" dirty="0">
                <a:solidFill>
                  <a:srgbClr val="273239"/>
                </a:solidFill>
                <a:effectLst/>
                <a:highlight>
                  <a:srgbClr val="FFFFFF"/>
                </a:highlight>
                <a:latin typeface="Nunito" pitchFamily="2" charset="77"/>
              </a:rPr>
              <a:t>Worst Case: O(N2)</a:t>
            </a:r>
            <a:br>
              <a:rPr lang="en-IN" b="0" i="0" dirty="0">
                <a:solidFill>
                  <a:srgbClr val="273239"/>
                </a:solidFill>
                <a:effectLst/>
                <a:highlight>
                  <a:srgbClr val="FFFFFF"/>
                </a:highlight>
                <a:latin typeface="Nunito" pitchFamily="2" charset="77"/>
              </a:rPr>
            </a:br>
            <a:r>
              <a:rPr lang="en-IN" b="0" i="0" dirty="0">
                <a:solidFill>
                  <a:srgbClr val="273239"/>
                </a:solidFill>
                <a:effectLst/>
                <a:highlight>
                  <a:srgbClr val="FFFFFF"/>
                </a:highlight>
                <a:latin typeface="Nunito" pitchFamily="2" charset="77"/>
              </a:rPr>
              <a:t>The worst-case Scenario for Quicksort occur when the pivot at each step consistently results in highly unbalanced partitions. When the array is already sorted and the pivot is always chosen as the smallest or largest element</a:t>
            </a:r>
          </a:p>
          <a:p>
            <a:pPr marL="285750" indent="-285750" algn="l" fontAlgn="base">
              <a:lnSpc>
                <a:spcPct val="150000"/>
              </a:lnSpc>
              <a:buFont typeface="Arial" panose="020B0604020202020204" pitchFamily="34" charset="0"/>
              <a:buChar char="•"/>
            </a:pPr>
            <a:r>
              <a:rPr lang="en-IN" b="1" i="0" dirty="0">
                <a:solidFill>
                  <a:srgbClr val="273239"/>
                </a:solidFill>
                <a:effectLst/>
                <a:highlight>
                  <a:srgbClr val="FFFFFF"/>
                </a:highlight>
                <a:latin typeface="Nunito" pitchFamily="2" charset="77"/>
              </a:rPr>
              <a:t>Auxiliary Space: </a:t>
            </a:r>
            <a:r>
              <a:rPr lang="en-IN" b="0" i="0" dirty="0">
                <a:solidFill>
                  <a:srgbClr val="273239"/>
                </a:solidFill>
                <a:effectLst/>
                <a:highlight>
                  <a:srgbClr val="FFFFFF"/>
                </a:highlight>
                <a:latin typeface="Nunito" pitchFamily="2" charset="77"/>
              </a:rPr>
              <a:t>O(1), if we don’t consider the recursive stack space. If we consider the recursive stack space then, in the worst case quicksort could make </a:t>
            </a:r>
            <a:r>
              <a:rPr lang="en-IN" b="0" i="1" dirty="0">
                <a:solidFill>
                  <a:srgbClr val="273239"/>
                </a:solidFill>
                <a:effectLst/>
                <a:highlight>
                  <a:srgbClr val="FFFFFF"/>
                </a:highlight>
                <a:latin typeface="Nunito" pitchFamily="2" charset="77"/>
              </a:rPr>
              <a:t>O </a:t>
            </a:r>
            <a:r>
              <a:rPr lang="en-IN" b="0" i="0" dirty="0">
                <a:solidFill>
                  <a:srgbClr val="273239"/>
                </a:solidFill>
                <a:effectLst/>
                <a:highlight>
                  <a:srgbClr val="FFFFFF"/>
                </a:highlight>
                <a:latin typeface="Nunito" pitchFamily="2" charset="77"/>
              </a:rPr>
              <a:t>( </a:t>
            </a:r>
            <a:r>
              <a:rPr lang="en-IN" b="0" i="1" dirty="0">
                <a:solidFill>
                  <a:srgbClr val="273239"/>
                </a:solidFill>
                <a:effectLst/>
                <a:highlight>
                  <a:srgbClr val="FFFFFF"/>
                </a:highlight>
                <a:latin typeface="Nunito" pitchFamily="2" charset="77"/>
              </a:rPr>
              <a:t>N </a:t>
            </a:r>
            <a:r>
              <a:rPr lang="en-IN" b="0" i="0" dirty="0">
                <a:solidFill>
                  <a:srgbClr val="273239"/>
                </a:solidFill>
                <a:effectLst/>
                <a:highlight>
                  <a:srgbClr val="FFFFFF"/>
                </a:highlight>
                <a:latin typeface="Nunito" pitchFamily="2" charset="77"/>
              </a:rPr>
              <a:t>).</a:t>
            </a:r>
          </a:p>
          <a:p>
            <a:pPr>
              <a:lnSpc>
                <a:spcPct val="150000"/>
              </a:lnSpc>
            </a:pPr>
            <a:endParaRPr lang="en-US" dirty="0"/>
          </a:p>
        </p:txBody>
      </p:sp>
    </p:spTree>
    <p:extLst>
      <p:ext uri="{BB962C8B-B14F-4D97-AF65-F5344CB8AC3E}">
        <p14:creationId xmlns:p14="http://schemas.microsoft.com/office/powerpoint/2010/main" val="314430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A7D5-9678-217E-F64F-562F382A5748}"/>
              </a:ext>
            </a:extLst>
          </p:cNvPr>
          <p:cNvSpPr>
            <a:spLocks noGrp="1"/>
          </p:cNvSpPr>
          <p:nvPr>
            <p:ph type="title"/>
          </p:nvPr>
        </p:nvSpPr>
        <p:spPr>
          <a:xfrm>
            <a:off x="415600" y="163744"/>
            <a:ext cx="11360800" cy="763600"/>
          </a:xfrm>
        </p:spPr>
        <p:txBody>
          <a:bodyPr/>
          <a:lstStyle/>
          <a:p>
            <a:r>
              <a:rPr lang="en-IN" b="1" i="0" dirty="0">
                <a:solidFill>
                  <a:schemeClr val="tx1"/>
                </a:solidFill>
                <a:effectLst/>
                <a:highlight>
                  <a:srgbClr val="FFFFFF"/>
                </a:highlight>
                <a:latin typeface="Times New Roman" panose="02020603050405020304" pitchFamily="18" charset="0"/>
                <a:cs typeface="Times New Roman" panose="02020603050405020304" pitchFamily="18" charset="0"/>
              </a:rPr>
              <a:t>Working of Divide and Conquer Algorithm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D62EE9-5230-86E4-A781-B18C9DF87F22}"/>
              </a:ext>
            </a:extLst>
          </p:cNvPr>
          <p:cNvSpPr txBox="1"/>
          <p:nvPr/>
        </p:nvSpPr>
        <p:spPr>
          <a:xfrm>
            <a:off x="545738" y="927345"/>
            <a:ext cx="11230663" cy="6247864"/>
          </a:xfrm>
          <a:prstGeom prst="rect">
            <a:avLst/>
          </a:prstGeom>
          <a:noFill/>
        </p:spPr>
        <p:txBody>
          <a:bodyPr wrap="square" rtlCol="0">
            <a:spAutoFit/>
          </a:bodyPr>
          <a:lstStyle/>
          <a:p>
            <a:r>
              <a:rPr lang="en-IN" sz="2000" dirty="0">
                <a:highlight>
                  <a:srgbClr val="FFFFFF"/>
                </a:highlight>
                <a:latin typeface="Nunito" pitchFamily="2" charset="77"/>
              </a:rPr>
              <a:t>Divide and Conquer Algorithm can be divided into three steps: Divide, Conquer and Merge .</a:t>
            </a:r>
          </a:p>
          <a:p>
            <a:endParaRPr lang="en-IN" sz="2000" dirty="0">
              <a:highlight>
                <a:srgbClr val="FFFFFF"/>
              </a:highlight>
              <a:latin typeface="Nunito" pitchFamily="2" charset="77"/>
            </a:endParaRPr>
          </a:p>
          <a:p>
            <a:pPr algn="l" fontAlgn="base"/>
            <a:r>
              <a:rPr lang="en-IN" sz="2000" b="1" dirty="0">
                <a:highlight>
                  <a:srgbClr val="FFFFFF"/>
                </a:highlight>
                <a:latin typeface="Nunito" pitchFamily="2" charset="77"/>
              </a:rPr>
              <a:t>1. Divide:</a:t>
            </a:r>
          </a:p>
          <a:p>
            <a:pPr marL="380990" indent="-380990" fontAlgn="base">
              <a:buFont typeface="Arial" panose="020B0604020202020204" pitchFamily="34" charset="0"/>
              <a:buChar char="•"/>
            </a:pPr>
            <a:r>
              <a:rPr lang="en-IN" sz="2000" dirty="0">
                <a:highlight>
                  <a:srgbClr val="FFFFFF"/>
                </a:highlight>
                <a:latin typeface="Nunito" pitchFamily="2" charset="77"/>
              </a:rPr>
              <a:t>Break down the original problem into smaller subproblems.</a:t>
            </a:r>
          </a:p>
          <a:p>
            <a:pPr marL="380990" indent="-380990" fontAlgn="base">
              <a:buFont typeface="Arial" panose="020B0604020202020204" pitchFamily="34" charset="0"/>
              <a:buChar char="•"/>
            </a:pPr>
            <a:r>
              <a:rPr lang="en-IN" sz="2000" dirty="0">
                <a:highlight>
                  <a:srgbClr val="FFFFFF"/>
                </a:highlight>
                <a:latin typeface="Nunito" pitchFamily="2" charset="77"/>
              </a:rPr>
              <a:t>Each subproblem should represent a part of the overall problem.</a:t>
            </a:r>
          </a:p>
          <a:p>
            <a:pPr marL="380990" indent="-380990" fontAlgn="base">
              <a:buFont typeface="Arial" panose="020B0604020202020204" pitchFamily="34" charset="0"/>
              <a:buChar char="•"/>
            </a:pPr>
            <a:r>
              <a:rPr lang="en-IN" sz="2000" dirty="0">
                <a:highlight>
                  <a:srgbClr val="FFFFFF"/>
                </a:highlight>
                <a:latin typeface="Nunito" pitchFamily="2" charset="77"/>
              </a:rPr>
              <a:t>The goal is to divide the problem until no further division is possible.</a:t>
            </a:r>
          </a:p>
          <a:p>
            <a:pPr algn="l" fontAlgn="base"/>
            <a:endParaRPr lang="en-IN" sz="2000" dirty="0">
              <a:highlight>
                <a:srgbClr val="FFFFFF"/>
              </a:highlight>
              <a:latin typeface="Nunito" pitchFamily="2" charset="77"/>
            </a:endParaRPr>
          </a:p>
          <a:p>
            <a:pPr algn="l" fontAlgn="base"/>
            <a:r>
              <a:rPr lang="en-IN" sz="2000" b="1" dirty="0">
                <a:highlight>
                  <a:srgbClr val="FFFFFF"/>
                </a:highlight>
                <a:latin typeface="Nunito" pitchFamily="2" charset="77"/>
              </a:rPr>
              <a:t>2. Conquer:</a:t>
            </a:r>
          </a:p>
          <a:p>
            <a:pPr marL="380990" indent="-380990" fontAlgn="base">
              <a:buFont typeface="Arial" panose="020B0604020202020204" pitchFamily="34" charset="0"/>
              <a:buChar char="•"/>
            </a:pPr>
            <a:r>
              <a:rPr lang="en-IN" sz="2000" dirty="0">
                <a:highlight>
                  <a:srgbClr val="FFFFFF"/>
                </a:highlight>
                <a:latin typeface="Nunito" pitchFamily="2" charset="77"/>
              </a:rPr>
              <a:t>Solve each of the smaller subproblems individually.</a:t>
            </a:r>
          </a:p>
          <a:p>
            <a:pPr marL="380990" indent="-380990" fontAlgn="base">
              <a:buFont typeface="Arial" panose="020B0604020202020204" pitchFamily="34" charset="0"/>
              <a:buChar char="•"/>
            </a:pPr>
            <a:r>
              <a:rPr lang="en-IN" sz="2000" dirty="0">
                <a:highlight>
                  <a:srgbClr val="FFFFFF"/>
                </a:highlight>
                <a:latin typeface="Nunito" pitchFamily="2" charset="77"/>
              </a:rPr>
              <a:t>If a subproblem is small enough (often referred to as the “base case”), we solve it directly without further recursion.</a:t>
            </a:r>
          </a:p>
          <a:p>
            <a:pPr marL="380990" indent="-380990" fontAlgn="base">
              <a:buFont typeface="Arial" panose="020B0604020202020204" pitchFamily="34" charset="0"/>
              <a:buChar char="•"/>
            </a:pPr>
            <a:r>
              <a:rPr lang="en-IN" sz="2000" dirty="0">
                <a:highlight>
                  <a:srgbClr val="FFFFFF"/>
                </a:highlight>
                <a:latin typeface="Nunito" pitchFamily="2" charset="77"/>
              </a:rPr>
              <a:t>The goal is to find solutions for these subproblems independently.</a:t>
            </a:r>
          </a:p>
          <a:p>
            <a:pPr marL="380990" indent="-380990" fontAlgn="base">
              <a:buFont typeface="Arial" panose="020B0604020202020204" pitchFamily="34" charset="0"/>
              <a:buChar char="•"/>
            </a:pPr>
            <a:endParaRPr lang="en-IN" sz="2000" dirty="0">
              <a:highlight>
                <a:srgbClr val="FFFFFF"/>
              </a:highlight>
              <a:latin typeface="Nunito" pitchFamily="2" charset="77"/>
            </a:endParaRPr>
          </a:p>
          <a:p>
            <a:pPr algn="l" fontAlgn="base"/>
            <a:r>
              <a:rPr lang="en-IN" sz="2000" b="1" dirty="0">
                <a:highlight>
                  <a:srgbClr val="FFFFFF"/>
                </a:highlight>
                <a:latin typeface="Nunito" pitchFamily="2" charset="77"/>
              </a:rPr>
              <a:t>3. Merge:</a:t>
            </a:r>
          </a:p>
          <a:p>
            <a:pPr marL="380990" indent="-380990" fontAlgn="base">
              <a:buFont typeface="Arial" panose="020B0604020202020204" pitchFamily="34" charset="0"/>
              <a:buChar char="•"/>
            </a:pPr>
            <a:r>
              <a:rPr lang="en-IN" sz="2000" dirty="0">
                <a:highlight>
                  <a:srgbClr val="FFFFFF"/>
                </a:highlight>
                <a:latin typeface="Nunito" pitchFamily="2" charset="77"/>
              </a:rPr>
              <a:t>Combine the sub-problems to get the final solution of the whole problem.</a:t>
            </a:r>
          </a:p>
          <a:p>
            <a:pPr marL="380990" indent="-380990" fontAlgn="base">
              <a:buFont typeface="Arial" panose="020B0604020202020204" pitchFamily="34" charset="0"/>
              <a:buChar char="•"/>
            </a:pPr>
            <a:r>
              <a:rPr lang="en-IN" sz="2000" dirty="0">
                <a:highlight>
                  <a:srgbClr val="FFFFFF"/>
                </a:highlight>
                <a:latin typeface="Nunito" pitchFamily="2" charset="77"/>
              </a:rPr>
              <a:t>Once the smaller subproblems are solved, we recursively combine their solutions to get the solution of larger problem.</a:t>
            </a:r>
          </a:p>
          <a:p>
            <a:pPr marL="380990" indent="-380990" fontAlgn="base">
              <a:buFont typeface="Arial" panose="020B0604020202020204" pitchFamily="34" charset="0"/>
              <a:buChar char="•"/>
            </a:pPr>
            <a:r>
              <a:rPr lang="en-IN" sz="2000" dirty="0">
                <a:highlight>
                  <a:srgbClr val="FFFFFF"/>
                </a:highlight>
                <a:latin typeface="Nunito" pitchFamily="2" charset="77"/>
              </a:rPr>
              <a:t>The goal is to formulate a solution for the original problem by merging the results from the subproblems.</a:t>
            </a:r>
          </a:p>
          <a:p>
            <a:endParaRPr lang="en-US" sz="2000" dirty="0"/>
          </a:p>
        </p:txBody>
      </p:sp>
    </p:spTree>
    <p:extLst>
      <p:ext uri="{BB962C8B-B14F-4D97-AF65-F5344CB8AC3E}">
        <p14:creationId xmlns:p14="http://schemas.microsoft.com/office/powerpoint/2010/main" val="32158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9D32DB-16FD-7465-0506-DB4E19518B90}"/>
              </a:ext>
            </a:extLst>
          </p:cNvPr>
          <p:cNvSpPr txBox="1"/>
          <p:nvPr/>
        </p:nvSpPr>
        <p:spPr>
          <a:xfrm>
            <a:off x="274320" y="262890"/>
            <a:ext cx="11647170" cy="5126275"/>
          </a:xfrm>
          <a:prstGeom prst="rect">
            <a:avLst/>
          </a:prstGeom>
          <a:noFill/>
        </p:spPr>
        <p:txBody>
          <a:bodyPr wrap="square" rtlCol="0">
            <a:spAutoFit/>
          </a:bodyPr>
          <a:lstStyle/>
          <a:p>
            <a:pPr algn="l" fontAlgn="base">
              <a:lnSpc>
                <a:spcPct val="150000"/>
              </a:lnSpc>
            </a:pPr>
            <a:r>
              <a:rPr lang="en-IN" sz="2000" b="1" i="0" dirty="0">
                <a:solidFill>
                  <a:srgbClr val="273239"/>
                </a:solidFill>
                <a:effectLst/>
                <a:highlight>
                  <a:srgbClr val="FFFFFF"/>
                </a:highlight>
                <a:latin typeface="Nunito" pitchFamily="2" charset="77"/>
              </a:rPr>
              <a:t>Advantages of Quick Sort:</a:t>
            </a:r>
          </a:p>
          <a:p>
            <a:pPr marL="285750" indent="-285750" algn="l" fontAlgn="base">
              <a:lnSpc>
                <a:spcPct val="150000"/>
              </a:lnSpc>
              <a:buFont typeface="Arial" panose="020B0604020202020204" pitchFamily="34" charset="0"/>
              <a:buChar char="•"/>
            </a:pPr>
            <a:r>
              <a:rPr lang="en-IN" sz="2000" b="0" i="0" dirty="0">
                <a:solidFill>
                  <a:srgbClr val="273239"/>
                </a:solidFill>
                <a:effectLst/>
                <a:highlight>
                  <a:srgbClr val="FFFFFF"/>
                </a:highlight>
                <a:latin typeface="Nunito" pitchFamily="2" charset="77"/>
              </a:rPr>
              <a:t>It is a divide-and-conquer algorithm that makes it easier to solve problems.</a:t>
            </a:r>
          </a:p>
          <a:p>
            <a:pPr marL="285750" indent="-285750" algn="l" fontAlgn="base">
              <a:lnSpc>
                <a:spcPct val="150000"/>
              </a:lnSpc>
              <a:buFont typeface="Arial" panose="020B0604020202020204" pitchFamily="34" charset="0"/>
              <a:buChar char="•"/>
            </a:pPr>
            <a:r>
              <a:rPr lang="en-IN" sz="2000" b="0" i="0" dirty="0">
                <a:solidFill>
                  <a:srgbClr val="273239"/>
                </a:solidFill>
                <a:effectLst/>
                <a:highlight>
                  <a:srgbClr val="FFFFFF"/>
                </a:highlight>
                <a:latin typeface="Nunito" pitchFamily="2" charset="77"/>
              </a:rPr>
              <a:t>It is efficient on large data sets.</a:t>
            </a:r>
          </a:p>
          <a:p>
            <a:pPr marL="285750" indent="-285750" algn="l" fontAlgn="base">
              <a:lnSpc>
                <a:spcPct val="150000"/>
              </a:lnSpc>
              <a:buFont typeface="Arial" panose="020B0604020202020204" pitchFamily="34" charset="0"/>
              <a:buChar char="•"/>
            </a:pPr>
            <a:r>
              <a:rPr lang="en-IN" sz="2000" b="0" i="0" dirty="0">
                <a:solidFill>
                  <a:srgbClr val="273239"/>
                </a:solidFill>
                <a:effectLst/>
                <a:highlight>
                  <a:srgbClr val="FFFFFF"/>
                </a:highlight>
                <a:latin typeface="Nunito" pitchFamily="2" charset="77"/>
              </a:rPr>
              <a:t>It has a low overhead, as it only requires a small amount of memory to function.</a:t>
            </a:r>
          </a:p>
          <a:p>
            <a:pPr algn="l" fontAlgn="base">
              <a:lnSpc>
                <a:spcPct val="150000"/>
              </a:lnSpc>
            </a:pPr>
            <a:r>
              <a:rPr lang="en-IN" sz="2000" b="1" i="0" dirty="0">
                <a:solidFill>
                  <a:srgbClr val="273239"/>
                </a:solidFill>
                <a:effectLst/>
                <a:highlight>
                  <a:srgbClr val="FFFFFF"/>
                </a:highlight>
                <a:latin typeface="Nunito" pitchFamily="2" charset="77"/>
              </a:rPr>
              <a:t>Disadvantages of Quick Sort:</a:t>
            </a:r>
          </a:p>
          <a:p>
            <a:pPr marL="285750" indent="-285750" algn="l" fontAlgn="base">
              <a:lnSpc>
                <a:spcPct val="150000"/>
              </a:lnSpc>
              <a:buFont typeface="Arial" panose="020B0604020202020204" pitchFamily="34" charset="0"/>
              <a:buChar char="•"/>
            </a:pPr>
            <a:r>
              <a:rPr lang="en-IN" sz="2000" b="0" i="0" dirty="0">
                <a:solidFill>
                  <a:srgbClr val="273239"/>
                </a:solidFill>
                <a:effectLst/>
                <a:highlight>
                  <a:srgbClr val="FFFFFF"/>
                </a:highlight>
                <a:latin typeface="Nunito" pitchFamily="2" charset="77"/>
              </a:rPr>
              <a:t>It has a worst-case time complexity of O(N </a:t>
            </a:r>
            <a:r>
              <a:rPr lang="en-IN" sz="2000" b="0" i="0" baseline="30000" dirty="0">
                <a:solidFill>
                  <a:srgbClr val="273239"/>
                </a:solidFill>
                <a:effectLst/>
                <a:highlight>
                  <a:srgbClr val="FFFFFF"/>
                </a:highlight>
                <a:latin typeface="Nunito" pitchFamily="2" charset="77"/>
              </a:rPr>
              <a:t>2 </a:t>
            </a:r>
            <a:r>
              <a:rPr lang="en-IN" sz="2000" b="0" i="0" dirty="0">
                <a:solidFill>
                  <a:srgbClr val="273239"/>
                </a:solidFill>
                <a:effectLst/>
                <a:highlight>
                  <a:srgbClr val="FFFFFF"/>
                </a:highlight>
                <a:latin typeface="Nunito" pitchFamily="2" charset="77"/>
              </a:rPr>
              <a:t>), which occurs when the pivot is chosen poorly.</a:t>
            </a:r>
          </a:p>
          <a:p>
            <a:pPr marL="285750" indent="-285750" algn="l" fontAlgn="base">
              <a:lnSpc>
                <a:spcPct val="150000"/>
              </a:lnSpc>
              <a:buFont typeface="Arial" panose="020B0604020202020204" pitchFamily="34" charset="0"/>
              <a:buChar char="•"/>
            </a:pPr>
            <a:r>
              <a:rPr lang="en-IN" sz="2000" b="0" i="0" dirty="0">
                <a:solidFill>
                  <a:srgbClr val="273239"/>
                </a:solidFill>
                <a:effectLst/>
                <a:highlight>
                  <a:srgbClr val="FFFFFF"/>
                </a:highlight>
                <a:latin typeface="Nunito" pitchFamily="2" charset="77"/>
              </a:rPr>
              <a:t>It is not a good choice for small data sets.</a:t>
            </a:r>
          </a:p>
          <a:p>
            <a:pPr marL="285750" indent="-285750" algn="l" fontAlgn="base">
              <a:lnSpc>
                <a:spcPct val="150000"/>
              </a:lnSpc>
              <a:buFont typeface="Arial" panose="020B0604020202020204" pitchFamily="34" charset="0"/>
              <a:buChar char="•"/>
            </a:pPr>
            <a:r>
              <a:rPr lang="en-IN" sz="2000" b="0" i="0" dirty="0">
                <a:solidFill>
                  <a:srgbClr val="273239"/>
                </a:solidFill>
                <a:effectLst/>
                <a:highlight>
                  <a:srgbClr val="FFFFFF"/>
                </a:highlight>
                <a:latin typeface="Nunito" pitchFamily="2" charset="77"/>
              </a:rPr>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p>
          <a:p>
            <a:pPr>
              <a:lnSpc>
                <a:spcPct val="150000"/>
              </a:lnSpc>
            </a:pPr>
            <a:endParaRPr lang="en-US" sz="2000" dirty="0"/>
          </a:p>
        </p:txBody>
      </p:sp>
    </p:spTree>
    <p:extLst>
      <p:ext uri="{BB962C8B-B14F-4D97-AF65-F5344CB8AC3E}">
        <p14:creationId xmlns:p14="http://schemas.microsoft.com/office/powerpoint/2010/main" val="3349288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1674-C9B0-059D-51EA-0BE276AE0CC0}"/>
              </a:ext>
            </a:extLst>
          </p:cNvPr>
          <p:cNvSpPr>
            <a:spLocks noGrp="1"/>
          </p:cNvSpPr>
          <p:nvPr>
            <p:ph type="title"/>
          </p:nvPr>
        </p:nvSpPr>
        <p:spPr>
          <a:xfrm>
            <a:off x="289560" y="273685"/>
            <a:ext cx="10515600" cy="492125"/>
          </a:xfrm>
        </p:spPr>
        <p:txBody>
          <a:bodyPr>
            <a:normAutofit fontScale="90000"/>
          </a:bodyPr>
          <a:lstStyle/>
          <a:p>
            <a:r>
              <a:rPr lang="en-US" sz="3000" dirty="0"/>
              <a:t>Quick Sort Code</a:t>
            </a:r>
          </a:p>
        </p:txBody>
      </p:sp>
      <p:pic>
        <p:nvPicPr>
          <p:cNvPr id="5" name="Picture 4" descr="A screen shot of a computer program&#10;&#10;Description automatically generated">
            <a:extLst>
              <a:ext uri="{FF2B5EF4-FFF2-40B4-BE49-F238E27FC236}">
                <a16:creationId xmlns:a16="http://schemas.microsoft.com/office/drawing/2014/main" id="{B4026D35-E5D3-C66D-BE9F-6B20D52ABF7E}"/>
              </a:ext>
            </a:extLst>
          </p:cNvPr>
          <p:cNvPicPr>
            <a:picLocks noChangeAspect="1"/>
          </p:cNvPicPr>
          <p:nvPr/>
        </p:nvPicPr>
        <p:blipFill>
          <a:blip r:embed="rId2"/>
          <a:stretch>
            <a:fillRect/>
          </a:stretch>
        </p:blipFill>
        <p:spPr>
          <a:xfrm>
            <a:off x="289560" y="1657350"/>
            <a:ext cx="6326908" cy="3758372"/>
          </a:xfrm>
          <a:prstGeom prst="rect">
            <a:avLst/>
          </a:prstGeom>
          <a:ln>
            <a:solidFill>
              <a:schemeClr val="tx1"/>
            </a:solidFill>
          </a:ln>
        </p:spPr>
      </p:pic>
      <p:pic>
        <p:nvPicPr>
          <p:cNvPr id="7" name="Picture 6" descr="A screenshot of a computer code&#10;&#10;Description automatically generated">
            <a:extLst>
              <a:ext uri="{FF2B5EF4-FFF2-40B4-BE49-F238E27FC236}">
                <a16:creationId xmlns:a16="http://schemas.microsoft.com/office/drawing/2014/main" id="{9BAE0D32-2199-B4D5-951C-482702D77333}"/>
              </a:ext>
            </a:extLst>
          </p:cNvPr>
          <p:cNvPicPr>
            <a:picLocks noChangeAspect="1"/>
          </p:cNvPicPr>
          <p:nvPr/>
        </p:nvPicPr>
        <p:blipFill>
          <a:blip r:embed="rId3"/>
          <a:stretch>
            <a:fillRect/>
          </a:stretch>
        </p:blipFill>
        <p:spPr>
          <a:xfrm>
            <a:off x="6812279" y="1657350"/>
            <a:ext cx="5197781" cy="4725256"/>
          </a:xfrm>
          <a:prstGeom prst="rect">
            <a:avLst/>
          </a:prstGeom>
          <a:ln>
            <a:solidFill>
              <a:schemeClr val="tx1"/>
            </a:solidFill>
          </a:ln>
        </p:spPr>
      </p:pic>
      <p:sp>
        <p:nvSpPr>
          <p:cNvPr id="8" name="TextBox 7">
            <a:extLst>
              <a:ext uri="{FF2B5EF4-FFF2-40B4-BE49-F238E27FC236}">
                <a16:creationId xmlns:a16="http://schemas.microsoft.com/office/drawing/2014/main" id="{A79E4EFE-13AC-FD47-4111-49D65BF628E3}"/>
              </a:ext>
            </a:extLst>
          </p:cNvPr>
          <p:cNvSpPr txBox="1"/>
          <p:nvPr/>
        </p:nvSpPr>
        <p:spPr>
          <a:xfrm>
            <a:off x="3075218" y="1072946"/>
            <a:ext cx="755591" cy="369332"/>
          </a:xfrm>
          <a:prstGeom prst="rect">
            <a:avLst/>
          </a:prstGeom>
          <a:noFill/>
        </p:spPr>
        <p:txBody>
          <a:bodyPr wrap="none" rtlCol="0">
            <a:spAutoFit/>
          </a:bodyPr>
          <a:lstStyle/>
          <a:p>
            <a:r>
              <a:rPr lang="en-US" dirty="0"/>
              <a:t>Part 1</a:t>
            </a:r>
          </a:p>
        </p:txBody>
      </p:sp>
      <p:sp>
        <p:nvSpPr>
          <p:cNvPr id="9" name="TextBox 8">
            <a:extLst>
              <a:ext uri="{FF2B5EF4-FFF2-40B4-BE49-F238E27FC236}">
                <a16:creationId xmlns:a16="http://schemas.microsoft.com/office/drawing/2014/main" id="{83B4D03D-CAFB-898D-1C60-F693E962E088}"/>
              </a:ext>
            </a:extLst>
          </p:cNvPr>
          <p:cNvSpPr txBox="1"/>
          <p:nvPr/>
        </p:nvSpPr>
        <p:spPr>
          <a:xfrm>
            <a:off x="9033373" y="1072946"/>
            <a:ext cx="755591" cy="369332"/>
          </a:xfrm>
          <a:prstGeom prst="rect">
            <a:avLst/>
          </a:prstGeom>
          <a:noFill/>
        </p:spPr>
        <p:txBody>
          <a:bodyPr wrap="none" rtlCol="0">
            <a:spAutoFit/>
          </a:bodyPr>
          <a:lstStyle/>
          <a:p>
            <a:r>
              <a:rPr lang="en-US" dirty="0"/>
              <a:t>Part 2</a:t>
            </a:r>
          </a:p>
        </p:txBody>
      </p:sp>
    </p:spTree>
    <p:extLst>
      <p:ext uri="{BB962C8B-B14F-4D97-AF65-F5344CB8AC3E}">
        <p14:creationId xmlns:p14="http://schemas.microsoft.com/office/powerpoint/2010/main" val="56323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28FD-7B18-C650-9464-36DE3E3D1DFC}"/>
              </a:ext>
            </a:extLst>
          </p:cNvPr>
          <p:cNvSpPr>
            <a:spLocks noGrp="1"/>
          </p:cNvSpPr>
          <p:nvPr>
            <p:ph type="title"/>
          </p:nvPr>
        </p:nvSpPr>
        <p:spPr>
          <a:xfrm>
            <a:off x="415600" y="233413"/>
            <a:ext cx="11360800" cy="763600"/>
          </a:xfrm>
        </p:spPr>
        <p:txBody>
          <a:bodyPr>
            <a:normAutofit/>
          </a:bodyPr>
          <a:lstStyle/>
          <a:p>
            <a:r>
              <a:rPr lang="en-IN" sz="3000" b="1" i="0" dirty="0">
                <a:solidFill>
                  <a:srgbClr val="273239"/>
                </a:solidFill>
                <a:effectLst/>
                <a:highlight>
                  <a:srgbClr val="FFFFFF"/>
                </a:highlight>
                <a:latin typeface="Nunito" pitchFamily="2" charset="77"/>
              </a:rPr>
              <a:t>Characteristics of Divide and Conquer Algorithm:</a:t>
            </a:r>
            <a:endParaRPr lang="en-US" sz="3000" b="1" dirty="0"/>
          </a:p>
        </p:txBody>
      </p:sp>
      <p:sp>
        <p:nvSpPr>
          <p:cNvPr id="3" name="TextBox 2">
            <a:extLst>
              <a:ext uri="{FF2B5EF4-FFF2-40B4-BE49-F238E27FC236}">
                <a16:creationId xmlns:a16="http://schemas.microsoft.com/office/drawing/2014/main" id="{A5384F0E-DA82-20D1-B73E-C5E3146C303D}"/>
              </a:ext>
            </a:extLst>
          </p:cNvPr>
          <p:cNvSpPr txBox="1"/>
          <p:nvPr/>
        </p:nvSpPr>
        <p:spPr>
          <a:xfrm>
            <a:off x="397200" y="1043573"/>
            <a:ext cx="11370000" cy="5940088"/>
          </a:xfrm>
          <a:prstGeom prst="rect">
            <a:avLst/>
          </a:prstGeom>
          <a:noFill/>
        </p:spPr>
        <p:txBody>
          <a:bodyPr wrap="square" rtlCol="0">
            <a:spAutoFit/>
          </a:bodyPr>
          <a:lstStyle/>
          <a:p>
            <a:pPr algn="l" rtl="0" fontAlgn="base"/>
            <a:r>
              <a:rPr lang="en-IN" sz="2000" dirty="0">
                <a:highlight>
                  <a:srgbClr val="FFFFFF"/>
                </a:highlight>
                <a:latin typeface="Times New Roman" panose="02020603050405020304" pitchFamily="18" charset="0"/>
                <a:cs typeface="Times New Roman" panose="02020603050405020304" pitchFamily="18" charset="0"/>
              </a:rPr>
              <a:t>Divide and Conquer Algorithm involves breaking down a problem into smaller, more manageable parts, solving each part individually, and then combining the solutions to solve the original problem. The characteristics of Divide and Conquer Algorithm are:</a:t>
            </a:r>
          </a:p>
          <a:p>
            <a:pPr algn="l" rtl="0" fontAlgn="base"/>
            <a:endParaRPr lang="en-IN" sz="2000" dirty="0">
              <a:highlight>
                <a:srgbClr val="FFFFFF"/>
              </a:highlight>
              <a:latin typeface="Times New Roman" panose="02020603050405020304" pitchFamily="18" charset="0"/>
              <a:cs typeface="Times New Roman" panose="02020603050405020304" pitchFamily="18" charset="0"/>
            </a:endParaRPr>
          </a:p>
          <a:p>
            <a:pPr marL="380990" indent="-380990" fontAlgn="base">
              <a:buFont typeface="Arial" panose="020B0604020202020204" pitchFamily="34" charset="0"/>
              <a:buChar char="•"/>
            </a:pPr>
            <a:r>
              <a:rPr lang="en-IN" sz="2000" b="1" dirty="0">
                <a:highlight>
                  <a:srgbClr val="FFFFFF"/>
                </a:highlight>
                <a:latin typeface="Times New Roman" panose="02020603050405020304" pitchFamily="18" charset="0"/>
                <a:cs typeface="Times New Roman" panose="02020603050405020304" pitchFamily="18" charset="0"/>
              </a:rPr>
              <a:t>Dividing the Problem</a:t>
            </a:r>
            <a:r>
              <a:rPr lang="en-IN" sz="2000" dirty="0">
                <a:highlight>
                  <a:srgbClr val="FFFFFF"/>
                </a:highlight>
                <a:latin typeface="Times New Roman" panose="02020603050405020304" pitchFamily="18" charset="0"/>
                <a:cs typeface="Times New Roman" panose="02020603050405020304" pitchFamily="18" charset="0"/>
              </a:rPr>
              <a:t>: The first step is to break the problem into smaller, more manageable subproblems. This division can be done recursively until the subproblems become simple enough to solve directly.</a:t>
            </a:r>
          </a:p>
          <a:p>
            <a:pPr algn="l" fontAlgn="base"/>
            <a:endParaRPr lang="en-IN" sz="2000" dirty="0">
              <a:highlight>
                <a:srgbClr val="FFFFFF"/>
              </a:highlight>
              <a:latin typeface="Times New Roman" panose="02020603050405020304" pitchFamily="18" charset="0"/>
              <a:cs typeface="Times New Roman" panose="02020603050405020304" pitchFamily="18" charset="0"/>
            </a:endParaRPr>
          </a:p>
          <a:p>
            <a:pPr marL="380990" indent="-380990" fontAlgn="base">
              <a:buFont typeface="Arial" panose="020B0604020202020204" pitchFamily="34" charset="0"/>
              <a:buChar char="•"/>
            </a:pPr>
            <a:r>
              <a:rPr lang="en-IN" sz="2000" b="1" dirty="0">
                <a:highlight>
                  <a:srgbClr val="FFFFFF"/>
                </a:highlight>
                <a:latin typeface="Times New Roman" panose="02020603050405020304" pitchFamily="18" charset="0"/>
                <a:cs typeface="Times New Roman" panose="02020603050405020304" pitchFamily="18" charset="0"/>
              </a:rPr>
              <a:t>Independence of Subproblems</a:t>
            </a:r>
            <a:r>
              <a:rPr lang="en-IN" sz="2000" dirty="0">
                <a:highlight>
                  <a:srgbClr val="FFFFFF"/>
                </a:highlight>
                <a:latin typeface="Times New Roman" panose="02020603050405020304" pitchFamily="18" charset="0"/>
                <a:cs typeface="Times New Roman" panose="02020603050405020304" pitchFamily="18" charset="0"/>
              </a:rPr>
              <a:t>: Each subproblem should be independent of the others, meaning that solving one subproblem does not depend on the solution of another. This allows for parallel processing or concurrent execution of subproblems, which can lead to efficiency gains.</a:t>
            </a:r>
          </a:p>
          <a:p>
            <a:pPr algn="l" fontAlgn="base"/>
            <a:endParaRPr lang="en-IN" sz="2000" dirty="0">
              <a:highlight>
                <a:srgbClr val="FFFFFF"/>
              </a:highlight>
              <a:latin typeface="Times New Roman" panose="02020603050405020304" pitchFamily="18" charset="0"/>
              <a:cs typeface="Times New Roman" panose="02020603050405020304" pitchFamily="18" charset="0"/>
            </a:endParaRPr>
          </a:p>
          <a:p>
            <a:pPr marL="380990" indent="-380990" fontAlgn="base">
              <a:buFont typeface="Arial" panose="020B0604020202020204" pitchFamily="34" charset="0"/>
              <a:buChar char="•"/>
            </a:pPr>
            <a:r>
              <a:rPr lang="en-IN" sz="2000" b="1" dirty="0">
                <a:highlight>
                  <a:srgbClr val="FFFFFF"/>
                </a:highlight>
                <a:latin typeface="Times New Roman" panose="02020603050405020304" pitchFamily="18" charset="0"/>
                <a:cs typeface="Times New Roman" panose="02020603050405020304" pitchFamily="18" charset="0"/>
              </a:rPr>
              <a:t>Conquering Each Subproblem</a:t>
            </a:r>
            <a:r>
              <a:rPr lang="en-IN" sz="2000" dirty="0">
                <a:highlight>
                  <a:srgbClr val="FFFFFF"/>
                </a:highlight>
                <a:latin typeface="Times New Roman" panose="02020603050405020304" pitchFamily="18" charset="0"/>
                <a:cs typeface="Times New Roman" panose="02020603050405020304" pitchFamily="18" charset="0"/>
              </a:rPr>
              <a:t>: Once divided, the subproblems are solved individually. This may involve applying the same divide and conquer approach recursively until the subproblems become simple enough to solve directly, or it may involve applying a different algorithm or technique.</a:t>
            </a:r>
          </a:p>
          <a:p>
            <a:pPr algn="l" fontAlgn="base"/>
            <a:endParaRPr lang="en-IN" sz="2000" dirty="0">
              <a:highlight>
                <a:srgbClr val="FFFFFF"/>
              </a:highlight>
              <a:latin typeface="Times New Roman" panose="02020603050405020304" pitchFamily="18" charset="0"/>
              <a:cs typeface="Times New Roman" panose="02020603050405020304" pitchFamily="18" charset="0"/>
            </a:endParaRPr>
          </a:p>
          <a:p>
            <a:pPr marL="380990" indent="-380990" fontAlgn="base">
              <a:buFont typeface="Arial" panose="020B0604020202020204" pitchFamily="34" charset="0"/>
              <a:buChar char="•"/>
            </a:pPr>
            <a:r>
              <a:rPr lang="en-IN" sz="2000" b="1" dirty="0">
                <a:highlight>
                  <a:srgbClr val="FFFFFF"/>
                </a:highlight>
                <a:latin typeface="Times New Roman" panose="02020603050405020304" pitchFamily="18" charset="0"/>
                <a:cs typeface="Times New Roman" panose="02020603050405020304" pitchFamily="18" charset="0"/>
              </a:rPr>
              <a:t>Combining Solutions</a:t>
            </a:r>
            <a:r>
              <a:rPr lang="en-IN" sz="2000" dirty="0">
                <a:highlight>
                  <a:srgbClr val="FFFFFF"/>
                </a:highlight>
                <a:latin typeface="Times New Roman" panose="02020603050405020304" pitchFamily="18" charset="0"/>
                <a:cs typeface="Times New Roman" panose="02020603050405020304" pitchFamily="18" charset="0"/>
              </a:rPr>
              <a:t>: After solving the subproblems, their solutions are combined to obtain the solution to the original problem. This combination step should be relatively efficient and straightforward, as the solutions to the subproblems should be designed to fit together seamlessly.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98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4E72-37F4-9589-1E9A-5FB58ED71432}"/>
              </a:ext>
            </a:extLst>
          </p:cNvPr>
          <p:cNvSpPr>
            <a:spLocks noGrp="1"/>
          </p:cNvSpPr>
          <p:nvPr>
            <p:ph type="title"/>
          </p:nvPr>
        </p:nvSpPr>
        <p:spPr/>
        <p:txBody>
          <a:bodyPr/>
          <a:lstStyle/>
          <a:p>
            <a:r>
              <a:rPr lang="en-IN" sz="3200" b="1" dirty="0">
                <a:solidFill>
                  <a:srgbClr val="273239"/>
                </a:solidFill>
                <a:highlight>
                  <a:srgbClr val="FFFFFF"/>
                </a:highlight>
                <a:latin typeface="Times New Roman" panose="02020603050405020304" pitchFamily="18" charset="0"/>
                <a:cs typeface="Times New Roman" panose="02020603050405020304" pitchFamily="18" charset="0"/>
              </a:rPr>
              <a:t>Complexity Analysis of Divide and Conquer Algorithm:</a:t>
            </a:r>
            <a:endParaRPr lang="en-US"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BDAA2E-102B-FB34-A5B1-174B37E57FF9}"/>
              </a:ext>
            </a:extLst>
          </p:cNvPr>
          <p:cNvSpPr txBox="1"/>
          <p:nvPr/>
        </p:nvSpPr>
        <p:spPr>
          <a:xfrm>
            <a:off x="580573" y="1602378"/>
            <a:ext cx="11195828" cy="2718565"/>
          </a:xfrm>
          <a:prstGeom prst="rect">
            <a:avLst/>
          </a:prstGeom>
          <a:noFill/>
        </p:spPr>
        <p:txBody>
          <a:bodyPr wrap="square" rtlCol="0">
            <a:spAutoFit/>
          </a:bodyPr>
          <a:lstStyle/>
          <a:p>
            <a:r>
              <a:rPr lang="en-IN" sz="3733" b="1" dirty="0">
                <a:highlight>
                  <a:srgbClr val="F9F9F9"/>
                </a:highlight>
                <a:latin typeface="Nunito" pitchFamily="2" charset="77"/>
              </a:rPr>
              <a:t>T(n) = </a:t>
            </a:r>
            <a:r>
              <a:rPr lang="en-IN" sz="3733" b="1" dirty="0" err="1">
                <a:highlight>
                  <a:srgbClr val="F9F9F9"/>
                </a:highlight>
                <a:latin typeface="Nunito" pitchFamily="2" charset="77"/>
              </a:rPr>
              <a:t>aT</a:t>
            </a:r>
            <a:r>
              <a:rPr lang="en-IN" sz="3733" b="1" dirty="0">
                <a:highlight>
                  <a:srgbClr val="F9F9F9"/>
                </a:highlight>
                <a:latin typeface="Nunito" pitchFamily="2" charset="77"/>
              </a:rPr>
              <a:t>(n/b) + f(n)</a:t>
            </a:r>
          </a:p>
          <a:p>
            <a:endParaRPr lang="en-IN" sz="3733" b="1" dirty="0">
              <a:highlight>
                <a:srgbClr val="F9F9F9"/>
              </a:highlight>
              <a:latin typeface="Nunito" pitchFamily="2" charset="77"/>
            </a:endParaRPr>
          </a:p>
          <a:p>
            <a:r>
              <a:rPr lang="en-IN" sz="2400" i="1" dirty="0">
                <a:highlight>
                  <a:srgbClr val="F9F9F9"/>
                </a:highlight>
                <a:latin typeface="Nunito" pitchFamily="2" charset="77"/>
              </a:rPr>
              <a:t>where n = size of input a = number of subproblems in the recursion n/b = size of each subproblem. All subproblems are assumed to have the same size. f(n) = cost of the work done outside the recursive call, which includes the cost of dividing the problem and cost of merging the solutions</a:t>
            </a:r>
            <a:endParaRPr lang="en-US" sz="2400" dirty="0"/>
          </a:p>
        </p:txBody>
      </p:sp>
    </p:spTree>
    <p:extLst>
      <p:ext uri="{BB962C8B-B14F-4D97-AF65-F5344CB8AC3E}">
        <p14:creationId xmlns:p14="http://schemas.microsoft.com/office/powerpoint/2010/main" val="425917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C0E6-CAAB-4C9B-F868-D24DC50BCC9D}"/>
              </a:ext>
            </a:extLst>
          </p:cNvPr>
          <p:cNvSpPr>
            <a:spLocks noGrp="1"/>
          </p:cNvSpPr>
          <p:nvPr>
            <p:ph type="title"/>
          </p:nvPr>
        </p:nvSpPr>
        <p:spPr>
          <a:xfrm>
            <a:off x="415600" y="152132"/>
            <a:ext cx="11360800" cy="763600"/>
          </a:xfrm>
        </p:spPr>
        <p:txBody>
          <a:bodyPr>
            <a:normAutofit fontScale="90000"/>
          </a:bodyPr>
          <a:lstStyle/>
          <a:p>
            <a:r>
              <a:rPr lang="en-IN" b="1" i="0" dirty="0">
                <a:solidFill>
                  <a:srgbClr val="273239"/>
                </a:solidFill>
                <a:effectLst/>
                <a:highlight>
                  <a:srgbClr val="FFFFFF"/>
                </a:highlight>
                <a:latin typeface="Nunito" pitchFamily="2" charset="77"/>
              </a:rPr>
              <a:t>Applications of Divide and Conquer Algorithm:</a:t>
            </a:r>
            <a:endParaRPr lang="en-US" dirty="0"/>
          </a:p>
        </p:txBody>
      </p:sp>
      <p:sp>
        <p:nvSpPr>
          <p:cNvPr id="3" name="TextBox 2">
            <a:extLst>
              <a:ext uri="{FF2B5EF4-FFF2-40B4-BE49-F238E27FC236}">
                <a16:creationId xmlns:a16="http://schemas.microsoft.com/office/drawing/2014/main" id="{DEA8BCE3-268C-75CF-A020-6A445526A790}"/>
              </a:ext>
            </a:extLst>
          </p:cNvPr>
          <p:cNvSpPr txBox="1"/>
          <p:nvPr/>
        </p:nvSpPr>
        <p:spPr>
          <a:xfrm>
            <a:off x="415600" y="1091475"/>
            <a:ext cx="11360800" cy="5632311"/>
          </a:xfrm>
          <a:prstGeom prst="rect">
            <a:avLst/>
          </a:prstGeom>
          <a:noFill/>
        </p:spPr>
        <p:txBody>
          <a:bodyPr wrap="square" rtlCol="0">
            <a:spAutoFit/>
          </a:bodyPr>
          <a:lstStyle/>
          <a:p>
            <a:pPr algn="l" rtl="0" fontAlgn="base"/>
            <a:r>
              <a:rPr lang="en-IN" sz="2000" dirty="0">
                <a:highlight>
                  <a:srgbClr val="FFFFFF"/>
                </a:highlight>
                <a:latin typeface="Nunito" pitchFamily="2" charset="77"/>
              </a:rPr>
              <a:t>The following are some standard algorithms that follow Divide and Conquer algorithm:</a:t>
            </a:r>
          </a:p>
          <a:p>
            <a:pPr algn="l" rtl="0" fontAlgn="base"/>
            <a:endParaRPr lang="en-IN" sz="2000" dirty="0">
              <a:highlight>
                <a:srgbClr val="FFFFFF"/>
              </a:highlight>
              <a:latin typeface="Nunito" pitchFamily="2" charset="77"/>
            </a:endParaRPr>
          </a:p>
          <a:p>
            <a:pPr marL="380990" indent="-380990" fontAlgn="base">
              <a:buFont typeface="Arial" panose="020B0604020202020204" pitchFamily="34" charset="0"/>
              <a:buChar char="•"/>
            </a:pPr>
            <a:r>
              <a:rPr lang="en-IN" sz="2000" b="1" dirty="0">
                <a:highlight>
                  <a:srgbClr val="FFFFFF"/>
                </a:highlight>
                <a:latin typeface="Nunito" pitchFamily="2" charset="77"/>
                <a:hlinkClick r:id="rId2">
                  <a:extLst>
                    <a:ext uri="{A12FA001-AC4F-418D-AE19-62706E023703}">
                      <ahyp:hlinkClr xmlns:ahyp="http://schemas.microsoft.com/office/drawing/2018/hyperlinkcolor" val="tx"/>
                    </a:ext>
                  </a:extLst>
                </a:hlinkClick>
              </a:rPr>
              <a:t>Quicksort </a:t>
            </a:r>
            <a:r>
              <a:rPr lang="en-IN" sz="2000" dirty="0">
                <a:highlight>
                  <a:srgbClr val="FFFFFF"/>
                </a:highlight>
                <a:latin typeface="Nunito" pitchFamily="2" charset="77"/>
              </a:rPr>
              <a:t>is a sorting algorithm that picks a pivot element and rearranges the array elements so that all elements smaller than the picked pivot element move to the left side of the pivot, and all greater elements move to the right side. Finally, the algorithm recursively sorts the subarrays on the left and right of the pivot element.</a:t>
            </a:r>
          </a:p>
          <a:p>
            <a:pPr marL="380990" indent="-380990" fontAlgn="base">
              <a:buFont typeface="Arial" panose="020B0604020202020204" pitchFamily="34" charset="0"/>
              <a:buChar char="•"/>
            </a:pPr>
            <a:endParaRPr lang="en-IN" sz="2000" dirty="0">
              <a:highlight>
                <a:srgbClr val="FFFFFF"/>
              </a:highlight>
              <a:latin typeface="Nunito" pitchFamily="2" charset="77"/>
            </a:endParaRPr>
          </a:p>
          <a:p>
            <a:pPr marL="380990" indent="-380990" fontAlgn="base">
              <a:buFont typeface="Arial" panose="020B0604020202020204" pitchFamily="34" charset="0"/>
              <a:buChar char="•"/>
            </a:pPr>
            <a:r>
              <a:rPr lang="en-IN" sz="2000" b="1" dirty="0">
                <a:highlight>
                  <a:srgbClr val="FFFFFF"/>
                </a:highlight>
                <a:latin typeface="Nunito" pitchFamily="2" charset="77"/>
                <a:hlinkClick r:id="rId3">
                  <a:extLst>
                    <a:ext uri="{A12FA001-AC4F-418D-AE19-62706E023703}">
                      <ahyp:hlinkClr xmlns:ahyp="http://schemas.microsoft.com/office/drawing/2018/hyperlinkcolor" val="tx"/>
                    </a:ext>
                  </a:extLst>
                </a:hlinkClick>
              </a:rPr>
              <a:t>Merge Sort </a:t>
            </a:r>
            <a:r>
              <a:rPr lang="en-IN" sz="2000" dirty="0">
                <a:highlight>
                  <a:srgbClr val="FFFFFF"/>
                </a:highlight>
                <a:latin typeface="Nunito" pitchFamily="2" charset="77"/>
              </a:rPr>
              <a:t>is also a sorting algorithm. The algorithm divides the array into two halves, recursively sorts them, and finally merges the two sorted halves.</a:t>
            </a:r>
          </a:p>
          <a:p>
            <a:pPr marL="380990" indent="-380990" fontAlgn="base">
              <a:buFont typeface="Arial" panose="020B0604020202020204" pitchFamily="34" charset="0"/>
              <a:buChar char="•"/>
            </a:pPr>
            <a:endParaRPr lang="en-IN" sz="2000" dirty="0">
              <a:highlight>
                <a:srgbClr val="FFFFFF"/>
              </a:highlight>
              <a:latin typeface="Nunito" pitchFamily="2" charset="77"/>
            </a:endParaRPr>
          </a:p>
          <a:p>
            <a:pPr marL="380990" indent="-380990" fontAlgn="base">
              <a:buFont typeface="Arial" panose="020B0604020202020204" pitchFamily="34" charset="0"/>
              <a:buChar char="•"/>
            </a:pPr>
            <a:r>
              <a:rPr lang="en-IN" sz="2000" b="1" dirty="0">
                <a:highlight>
                  <a:srgbClr val="FFFFFF"/>
                </a:highlight>
                <a:latin typeface="Nunito" pitchFamily="2" charset="77"/>
                <a:hlinkClick r:id="rId4">
                  <a:extLst>
                    <a:ext uri="{A12FA001-AC4F-418D-AE19-62706E023703}">
                      <ahyp:hlinkClr xmlns:ahyp="http://schemas.microsoft.com/office/drawing/2018/hyperlinkcolor" val="tx"/>
                    </a:ext>
                  </a:extLst>
                </a:hlinkClick>
              </a:rPr>
              <a:t>Closest Pair of Points </a:t>
            </a:r>
            <a:r>
              <a:rPr lang="en-IN" sz="2000" dirty="0">
                <a:highlight>
                  <a:srgbClr val="FFFFFF"/>
                </a:highlight>
                <a:latin typeface="Nunito" pitchFamily="2" charset="77"/>
              </a:rPr>
              <a:t>The problem is to find the closest pair of points in a set of points in the x-y plane. The problem can be solved in O(n^2) time by calculating the distances of every pair of points and comparing the distances to find the minimum. The Divide and Conquer algorithm solves the problem in O(N log N) time.</a:t>
            </a:r>
          </a:p>
          <a:p>
            <a:pPr marL="380990" indent="-380990" fontAlgn="base">
              <a:buFont typeface="Arial" panose="020B0604020202020204" pitchFamily="34" charset="0"/>
              <a:buChar char="•"/>
            </a:pPr>
            <a:endParaRPr lang="en-IN" sz="2000" dirty="0">
              <a:highlight>
                <a:srgbClr val="FFFFFF"/>
              </a:highlight>
              <a:latin typeface="Nunito" pitchFamily="2" charset="77"/>
            </a:endParaRPr>
          </a:p>
          <a:p>
            <a:pPr marL="380990" indent="-380990" fontAlgn="base">
              <a:buFont typeface="Arial" panose="020B0604020202020204" pitchFamily="34" charset="0"/>
              <a:buChar char="•"/>
            </a:pPr>
            <a:r>
              <a:rPr lang="en-IN" sz="2000" b="1" dirty="0">
                <a:highlight>
                  <a:srgbClr val="FFFFFF"/>
                </a:highlight>
                <a:latin typeface="Nunito" pitchFamily="2" charset="77"/>
                <a:hlinkClick r:id="rId5">
                  <a:extLst>
                    <a:ext uri="{A12FA001-AC4F-418D-AE19-62706E023703}">
                      <ahyp:hlinkClr xmlns:ahyp="http://schemas.microsoft.com/office/drawing/2018/hyperlinkcolor" val="tx"/>
                    </a:ext>
                  </a:extLst>
                </a:hlinkClick>
              </a:rPr>
              <a:t>Strassen’s Algorithm </a:t>
            </a:r>
            <a:r>
              <a:rPr lang="en-IN" sz="2000" dirty="0">
                <a:highlight>
                  <a:srgbClr val="FFFFFF"/>
                </a:highlight>
                <a:latin typeface="Nunito" pitchFamily="2" charset="77"/>
              </a:rPr>
              <a:t>is an efficient algorithm to multiply two matrices. A simple method to multiply two matrices needs 3 nested loops and is O(n^3). Strassen’s algorithm multiplies two matrices in O(n^2.8974) time.</a:t>
            </a:r>
          </a:p>
        </p:txBody>
      </p:sp>
    </p:spTree>
    <p:extLst>
      <p:ext uri="{BB962C8B-B14F-4D97-AF65-F5344CB8AC3E}">
        <p14:creationId xmlns:p14="http://schemas.microsoft.com/office/powerpoint/2010/main" val="407121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77555" y="1"/>
            <a:ext cx="11603149" cy="781879"/>
          </a:xfrm>
          <a:prstGeom prst="rect">
            <a:avLst/>
          </a:prstGeom>
          <a:noFill/>
          <a:ln>
            <a:noFill/>
          </a:ln>
        </p:spPr>
        <p:txBody>
          <a:bodyPr spcFirstLastPara="1" vert="horz" wrap="square" lIns="91433" tIns="45700" rIns="91433" bIns="45700" rtlCol="0" anchor="ctr" anchorCtr="0">
            <a:noAutofit/>
          </a:bodyPr>
          <a:lstStyle/>
          <a:p>
            <a:pPr fontAlgn="base"/>
            <a:r>
              <a:rPr lang="en-US" sz="4267" b="1" dirty="0" err="1">
                <a:latin typeface="Times New Roman" pitchFamily="18" charset="0"/>
                <a:cs typeface="Times New Roman" pitchFamily="18" charset="0"/>
              </a:rPr>
              <a:t>Cont</a:t>
            </a:r>
            <a:r>
              <a:rPr lang="en-US" sz="4267" b="1" dirty="0">
                <a:latin typeface="Times New Roman" pitchFamily="18" charset="0"/>
                <a:cs typeface="Times New Roman" pitchFamily="18" charset="0"/>
              </a:rPr>
              <a:t>…</a:t>
            </a:r>
          </a:p>
        </p:txBody>
      </p:sp>
      <p:sp>
        <p:nvSpPr>
          <p:cNvPr id="137" name="Google Shape;137;p21"/>
          <p:cNvSpPr txBox="1">
            <a:spLocks noGrp="1"/>
          </p:cNvSpPr>
          <p:nvPr>
            <p:ph type="body" idx="1"/>
          </p:nvPr>
        </p:nvSpPr>
        <p:spPr>
          <a:xfrm>
            <a:off x="317506" y="874644"/>
            <a:ext cx="11874495" cy="5387248"/>
          </a:xfrm>
          <a:prstGeom prst="rect">
            <a:avLst/>
          </a:prstGeom>
          <a:noFill/>
          <a:ln>
            <a:noFill/>
          </a:ln>
        </p:spPr>
        <p:txBody>
          <a:bodyPr spcFirstLastPara="1" vert="horz" wrap="square" lIns="91433" tIns="45700" rIns="91433" bIns="45700" numCol="1" rtlCol="0" anchor="t" anchorCtr="0">
            <a:noAutofit/>
          </a:bodyPr>
          <a:lstStyle/>
          <a:p>
            <a:pPr algn="just" fontAlgn="base"/>
            <a:r>
              <a:rPr lang="en-US" sz="3200" dirty="0"/>
              <a:t>A classic example of Divide and Conquer is Merge Sort demonstrated below. In Merge Sort, we divide array into two halves, sort the two halves recursively, and then merge the sorted halves.</a:t>
            </a:r>
          </a:p>
          <a:p>
            <a:pPr algn="just" fontAlgn="base"/>
            <a:r>
              <a:rPr lang="en-US" sz="3200" dirty="0"/>
              <a:t>The following are some standard algorithms that follows Divide and Conquer algorithm.</a:t>
            </a:r>
          </a:p>
          <a:p>
            <a:pPr lvl="1" algn="just" fontAlgn="base"/>
            <a:r>
              <a:rPr lang="en-US" sz="2667" dirty="0"/>
              <a:t>Binary Search </a:t>
            </a:r>
          </a:p>
          <a:p>
            <a:pPr lvl="1" algn="just" fontAlgn="base"/>
            <a:r>
              <a:rPr lang="en-US" sz="2667" dirty="0"/>
              <a:t>Quick sort</a:t>
            </a:r>
          </a:p>
          <a:p>
            <a:pPr lvl="1" algn="just" fontAlgn="base"/>
            <a:r>
              <a:rPr lang="en-US" sz="2667" dirty="0"/>
              <a:t>Merge Sort </a:t>
            </a:r>
          </a:p>
          <a:p>
            <a:pPr lvl="1" algn="just" fontAlgn="base"/>
            <a:r>
              <a:rPr lang="en-US" sz="2667" dirty="0"/>
              <a:t>Closest Pair of Points </a:t>
            </a:r>
            <a:endParaRPr lang="en-US" sz="2667" dirty="0">
              <a:latin typeface="Times New Roman" pitchFamily="18" charset="0"/>
              <a:cs typeface="Times New Roman" pitchFamily="18" charset="0"/>
            </a:endParaRPr>
          </a:p>
        </p:txBody>
      </p:sp>
      <p:sp>
        <p:nvSpPr>
          <p:cNvPr id="141" name="Google Shape;141;p21"/>
          <p:cNvSpPr txBox="1"/>
          <p:nvPr/>
        </p:nvSpPr>
        <p:spPr>
          <a:xfrm>
            <a:off x="10628700" y="6356367"/>
            <a:ext cx="1376000" cy="365200"/>
          </a:xfrm>
          <a:prstGeom prst="rect">
            <a:avLst/>
          </a:prstGeom>
          <a:noFill/>
          <a:ln>
            <a:noFill/>
          </a:ln>
        </p:spPr>
        <p:txBody>
          <a:bodyPr spcFirstLastPara="1" wrap="square" lIns="91433" tIns="91433" rIns="91433" bIns="91433" anchor="t" anchorCtr="0">
            <a:noAutofit/>
          </a:bodyPr>
          <a:lstStyle/>
          <a:p>
            <a:pPr>
              <a:buClr>
                <a:srgbClr val="000000"/>
              </a:buClr>
              <a:buSzPts val="1000"/>
            </a:pPr>
            <a:r>
              <a:rPr lang="en-US" sz="1333" dirty="0">
                <a:solidFill>
                  <a:srgbClr val="888888"/>
                </a:solidFill>
                <a:latin typeface="Times New Roman"/>
                <a:ea typeface="Times New Roman"/>
                <a:cs typeface="Times New Roman"/>
                <a:sym typeface="Times New Roman"/>
              </a:rPr>
              <a:t>Slide No. </a:t>
            </a:r>
            <a:endParaRPr sz="160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57A1D100-A356-4FF4-9900-CC7B5C77BA1F}" type="datetime1">
              <a:rPr lang="en-US" smtClean="0"/>
              <a:t>7/9/24</a:t>
            </a:fld>
            <a:endParaRPr lang="en-US"/>
          </a:p>
        </p:txBody>
      </p:sp>
    </p:spTree>
    <p:extLst>
      <p:ext uri="{BB962C8B-B14F-4D97-AF65-F5344CB8AC3E}">
        <p14:creationId xmlns:p14="http://schemas.microsoft.com/office/powerpoint/2010/main" val="273386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BA7B-7A63-1571-CA45-06184B4484E1}"/>
              </a:ext>
            </a:extLst>
          </p:cNvPr>
          <p:cNvSpPr>
            <a:spLocks noGrp="1"/>
          </p:cNvSpPr>
          <p:nvPr>
            <p:ph type="title"/>
          </p:nvPr>
        </p:nvSpPr>
        <p:spPr>
          <a:xfrm>
            <a:off x="289709" y="23998"/>
            <a:ext cx="11486689" cy="806903"/>
          </a:xfrm>
        </p:spPr>
        <p:txBody>
          <a:bodyPr>
            <a:normAutofit/>
          </a:bodyPr>
          <a:lstStyle/>
          <a:p>
            <a:r>
              <a:rPr lang="en-US" sz="4000" b="1" dirty="0"/>
              <a:t>Binary Search</a:t>
            </a:r>
          </a:p>
        </p:txBody>
      </p:sp>
      <p:sp>
        <p:nvSpPr>
          <p:cNvPr id="3" name="TextBox 2">
            <a:extLst>
              <a:ext uri="{FF2B5EF4-FFF2-40B4-BE49-F238E27FC236}">
                <a16:creationId xmlns:a16="http://schemas.microsoft.com/office/drawing/2014/main" id="{8E0C9CF5-01BB-14DF-1955-2D763EDA0A73}"/>
              </a:ext>
            </a:extLst>
          </p:cNvPr>
          <p:cNvSpPr txBox="1"/>
          <p:nvPr/>
        </p:nvSpPr>
        <p:spPr>
          <a:xfrm>
            <a:off x="289709" y="830901"/>
            <a:ext cx="11486689" cy="1323439"/>
          </a:xfrm>
          <a:prstGeom prst="rect">
            <a:avLst/>
          </a:prstGeom>
          <a:noFill/>
        </p:spPr>
        <p:txBody>
          <a:bodyPr wrap="square" rtlCol="0">
            <a:spAutoFit/>
          </a:bodyPr>
          <a:lstStyle/>
          <a:p>
            <a:r>
              <a:rPr lang="en-IN" sz="2000" dirty="0">
                <a:highlight>
                  <a:srgbClr val="FFFFFF"/>
                </a:highlight>
                <a:latin typeface="Nunito" pitchFamily="2" charset="77"/>
              </a:rPr>
              <a:t>Binary search is a search algorithm used to find the position of a target value within a sorted array. It works by repeatedly dividing the search interval in half until the target value is found or the interval is empty. The search interval is halved by comparing the target element with the middle value of the search space.</a:t>
            </a:r>
            <a:endParaRPr lang="en-US" sz="2000" dirty="0"/>
          </a:p>
        </p:txBody>
      </p:sp>
      <p:sp>
        <p:nvSpPr>
          <p:cNvPr id="4" name="TextBox 3">
            <a:extLst>
              <a:ext uri="{FF2B5EF4-FFF2-40B4-BE49-F238E27FC236}">
                <a16:creationId xmlns:a16="http://schemas.microsoft.com/office/drawing/2014/main" id="{316FFEF2-629F-A5CF-E87E-A5D2E4697B92}"/>
              </a:ext>
            </a:extLst>
          </p:cNvPr>
          <p:cNvSpPr txBox="1"/>
          <p:nvPr/>
        </p:nvSpPr>
        <p:spPr>
          <a:xfrm>
            <a:off x="289710" y="2274059"/>
            <a:ext cx="11486689" cy="4708981"/>
          </a:xfrm>
          <a:prstGeom prst="rect">
            <a:avLst/>
          </a:prstGeom>
          <a:noFill/>
        </p:spPr>
        <p:txBody>
          <a:bodyPr wrap="square" rtlCol="0">
            <a:spAutoFit/>
          </a:bodyPr>
          <a:lstStyle/>
          <a:p>
            <a:r>
              <a:rPr lang="en-IN" sz="2000" b="1" dirty="0">
                <a:highlight>
                  <a:srgbClr val="FFFFFF"/>
                </a:highlight>
                <a:latin typeface="Nunito" pitchFamily="2" charset="77"/>
              </a:rPr>
              <a:t>Conditions to apply Binary Search Algorithm in a Data Structure:</a:t>
            </a:r>
            <a:endParaRPr lang="en-US" sz="2000" b="1" dirty="0"/>
          </a:p>
          <a:p>
            <a:pPr algn="l" rtl="0" fontAlgn="base"/>
            <a:r>
              <a:rPr lang="en-IN" sz="2000" dirty="0">
                <a:highlight>
                  <a:srgbClr val="FFFFFF"/>
                </a:highlight>
                <a:latin typeface="Nunito" pitchFamily="2" charset="77"/>
              </a:rPr>
              <a:t>To apply Binary Search algorithm:</a:t>
            </a:r>
          </a:p>
          <a:p>
            <a:pPr marL="380990" indent="-380990" fontAlgn="base">
              <a:buFont typeface="Arial" panose="020B0604020202020204" pitchFamily="34" charset="0"/>
              <a:buChar char="•"/>
            </a:pPr>
            <a:r>
              <a:rPr lang="en-IN" sz="2000" dirty="0">
                <a:highlight>
                  <a:srgbClr val="FFFFFF"/>
                </a:highlight>
                <a:latin typeface="Nunito" pitchFamily="2" charset="77"/>
              </a:rPr>
              <a:t>The data structure must be sorted.</a:t>
            </a:r>
          </a:p>
          <a:p>
            <a:pPr marL="380990" indent="-380990" fontAlgn="base">
              <a:buFont typeface="Arial" panose="020B0604020202020204" pitchFamily="34" charset="0"/>
              <a:buChar char="•"/>
            </a:pPr>
            <a:r>
              <a:rPr lang="en-IN" sz="2000" dirty="0">
                <a:highlight>
                  <a:srgbClr val="FFFFFF"/>
                </a:highlight>
                <a:latin typeface="Nunito" pitchFamily="2" charset="77"/>
              </a:rPr>
              <a:t>Access to any element of the data structure should take constant time.</a:t>
            </a:r>
          </a:p>
          <a:p>
            <a:pPr marL="380990" indent="-380990" fontAlgn="base">
              <a:buFont typeface="Arial" panose="020B0604020202020204" pitchFamily="34" charset="0"/>
              <a:buChar char="•"/>
            </a:pPr>
            <a:endParaRPr lang="en-IN" sz="2000" dirty="0">
              <a:highlight>
                <a:srgbClr val="FFFFFF"/>
              </a:highlight>
              <a:latin typeface="Nunito" pitchFamily="2" charset="77"/>
            </a:endParaRPr>
          </a:p>
          <a:p>
            <a:pPr algn="l" fontAlgn="base"/>
            <a:r>
              <a:rPr lang="en-IN" sz="2000" b="1" dirty="0">
                <a:highlight>
                  <a:srgbClr val="FFFFFF"/>
                </a:highlight>
                <a:latin typeface="Nunito" pitchFamily="2" charset="77"/>
              </a:rPr>
              <a:t>Binary Search Algorithm</a:t>
            </a:r>
          </a:p>
          <a:p>
            <a:pPr marL="380990" indent="-380990" fontAlgn="base">
              <a:buFont typeface="Arial" panose="020B0604020202020204" pitchFamily="34" charset="0"/>
              <a:buChar char="•"/>
            </a:pPr>
            <a:r>
              <a:rPr lang="en-IN" sz="2000" dirty="0">
                <a:highlight>
                  <a:srgbClr val="FFFFFF"/>
                </a:highlight>
                <a:latin typeface="Nunito" pitchFamily="2" charset="77"/>
              </a:rPr>
              <a:t>Divide the search space into two halves by </a:t>
            </a:r>
            <a:r>
              <a:rPr lang="en-IN" sz="2000" dirty="0">
                <a:highlight>
                  <a:srgbClr val="FFFFFF"/>
                </a:highlight>
                <a:latin typeface="Nunito" pitchFamily="2" charset="77"/>
                <a:hlinkClick r:id="rId2">
                  <a:extLst>
                    <a:ext uri="{A12FA001-AC4F-418D-AE19-62706E023703}">
                      <ahyp:hlinkClr xmlns:ahyp="http://schemas.microsoft.com/office/drawing/2018/hyperlinkcolor" val="tx"/>
                    </a:ext>
                  </a:extLst>
                </a:hlinkClick>
              </a:rPr>
              <a:t>finding the middle index “mid”</a:t>
            </a:r>
            <a:r>
              <a:rPr lang="en-IN" sz="2000" dirty="0">
                <a:highlight>
                  <a:srgbClr val="FFFFFF"/>
                </a:highlight>
                <a:latin typeface="Nunito" pitchFamily="2" charset="77"/>
              </a:rPr>
              <a:t>. </a:t>
            </a:r>
          </a:p>
          <a:p>
            <a:pPr marL="380990" indent="-380990" fontAlgn="base">
              <a:buFont typeface="Arial" panose="020B0604020202020204" pitchFamily="34" charset="0"/>
              <a:buChar char="•"/>
            </a:pPr>
            <a:r>
              <a:rPr lang="en-IN" sz="2000" dirty="0">
                <a:highlight>
                  <a:srgbClr val="FFFFFF"/>
                </a:highlight>
                <a:latin typeface="Nunito" pitchFamily="2" charset="77"/>
              </a:rPr>
              <a:t>Compare the middle element of the search space with the key. </a:t>
            </a:r>
          </a:p>
          <a:p>
            <a:pPr marL="380990" indent="-380990" fontAlgn="base">
              <a:buFont typeface="Arial" panose="020B0604020202020204" pitchFamily="34" charset="0"/>
              <a:buChar char="•"/>
            </a:pPr>
            <a:r>
              <a:rPr lang="en-IN" sz="2000" dirty="0">
                <a:highlight>
                  <a:srgbClr val="FFFFFF"/>
                </a:highlight>
                <a:latin typeface="Nunito" pitchFamily="2" charset="77"/>
              </a:rPr>
              <a:t>If the key is found at middle element, the process is terminated.</a:t>
            </a:r>
          </a:p>
          <a:p>
            <a:pPr marL="380990" indent="-380990" fontAlgn="base">
              <a:buFont typeface="Arial" panose="020B0604020202020204" pitchFamily="34" charset="0"/>
              <a:buChar char="•"/>
            </a:pPr>
            <a:r>
              <a:rPr lang="en-IN" sz="2000" dirty="0">
                <a:highlight>
                  <a:srgbClr val="FFFFFF"/>
                </a:highlight>
                <a:latin typeface="Nunito" pitchFamily="2" charset="77"/>
              </a:rPr>
              <a:t>If the key is not found at middle element, choose which half will be used as the next search space.</a:t>
            </a:r>
          </a:p>
          <a:p>
            <a:pPr marL="990575" lvl="1" indent="-380990" fontAlgn="base">
              <a:buFont typeface="Arial" panose="020B0604020202020204" pitchFamily="34" charset="0"/>
              <a:buChar char="•"/>
            </a:pPr>
            <a:r>
              <a:rPr lang="en-IN" sz="2000" dirty="0">
                <a:highlight>
                  <a:srgbClr val="FFFFFF"/>
                </a:highlight>
                <a:latin typeface="Nunito" pitchFamily="2" charset="77"/>
              </a:rPr>
              <a:t>If the key is smaller than the middle element, then the left side is used for next search.</a:t>
            </a:r>
          </a:p>
          <a:p>
            <a:pPr marL="990575" lvl="1" indent="-380990" fontAlgn="base">
              <a:buFont typeface="Arial" panose="020B0604020202020204" pitchFamily="34" charset="0"/>
              <a:buChar char="•"/>
            </a:pPr>
            <a:r>
              <a:rPr lang="en-IN" sz="2000" dirty="0">
                <a:highlight>
                  <a:srgbClr val="FFFFFF"/>
                </a:highlight>
                <a:latin typeface="Nunito" pitchFamily="2" charset="77"/>
              </a:rPr>
              <a:t>If the key is larger than the middle element, then the right side is used for next search.</a:t>
            </a:r>
          </a:p>
          <a:p>
            <a:pPr marL="380990" indent="-380990" fontAlgn="base">
              <a:buFont typeface="Arial" panose="020B0604020202020204" pitchFamily="34" charset="0"/>
              <a:buChar char="•"/>
            </a:pPr>
            <a:r>
              <a:rPr lang="en-IN" sz="2000" dirty="0">
                <a:highlight>
                  <a:srgbClr val="FFFFFF"/>
                </a:highlight>
                <a:latin typeface="Nunito" pitchFamily="2" charset="77"/>
              </a:rPr>
              <a:t>This process is continued until the key is found or the total search space is exhausted.</a:t>
            </a:r>
          </a:p>
          <a:p>
            <a:pPr algn="l" fontAlgn="base"/>
            <a:endParaRPr lang="en-IN" sz="2000" b="1" dirty="0">
              <a:highlight>
                <a:srgbClr val="FFFFFF"/>
              </a:highlight>
              <a:latin typeface="Nunito" pitchFamily="2" charset="77"/>
            </a:endParaRPr>
          </a:p>
        </p:txBody>
      </p:sp>
    </p:spTree>
    <p:extLst>
      <p:ext uri="{BB962C8B-B14F-4D97-AF65-F5344CB8AC3E}">
        <p14:creationId xmlns:p14="http://schemas.microsoft.com/office/powerpoint/2010/main" val="142028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2CB7-797F-4449-C0D9-463AF7375439}"/>
              </a:ext>
            </a:extLst>
          </p:cNvPr>
          <p:cNvSpPr>
            <a:spLocks noGrp="1"/>
          </p:cNvSpPr>
          <p:nvPr>
            <p:ph type="title"/>
          </p:nvPr>
        </p:nvSpPr>
        <p:spPr>
          <a:xfrm>
            <a:off x="415600" y="134659"/>
            <a:ext cx="11360800" cy="763600"/>
          </a:xfrm>
        </p:spPr>
        <p:txBody>
          <a:bodyPr/>
          <a:lstStyle/>
          <a:p>
            <a:r>
              <a:rPr lang="en-IN" sz="2667" b="1" dirty="0">
                <a:solidFill>
                  <a:srgbClr val="273239"/>
                </a:solidFill>
                <a:highlight>
                  <a:srgbClr val="FFFFFF"/>
                </a:highlight>
                <a:latin typeface="Nunito" pitchFamily="2" charset="77"/>
              </a:rPr>
              <a:t>How does Binary Search Algorithm work?</a:t>
            </a:r>
            <a:endParaRPr lang="en-US" sz="2667" b="1" dirty="0"/>
          </a:p>
        </p:txBody>
      </p:sp>
      <p:sp>
        <p:nvSpPr>
          <p:cNvPr id="3" name="TextBox 2">
            <a:extLst>
              <a:ext uri="{FF2B5EF4-FFF2-40B4-BE49-F238E27FC236}">
                <a16:creationId xmlns:a16="http://schemas.microsoft.com/office/drawing/2014/main" id="{52BF30AA-4552-3670-919A-874F41FC09DA}"/>
              </a:ext>
            </a:extLst>
          </p:cNvPr>
          <p:cNvSpPr txBox="1"/>
          <p:nvPr/>
        </p:nvSpPr>
        <p:spPr>
          <a:xfrm>
            <a:off x="415600" y="898259"/>
            <a:ext cx="11360800" cy="461665"/>
          </a:xfrm>
          <a:prstGeom prst="rect">
            <a:avLst/>
          </a:prstGeom>
          <a:noFill/>
        </p:spPr>
        <p:txBody>
          <a:bodyPr wrap="square" rtlCol="0">
            <a:spAutoFit/>
          </a:bodyPr>
          <a:lstStyle/>
          <a:p>
            <a:r>
              <a:rPr lang="en-IN" sz="2400" dirty="0">
                <a:solidFill>
                  <a:srgbClr val="273239"/>
                </a:solidFill>
                <a:highlight>
                  <a:srgbClr val="FFFFFF"/>
                </a:highlight>
                <a:latin typeface="Nunito" pitchFamily="2" charset="77"/>
              </a:rPr>
              <a:t>Consider an array </a:t>
            </a:r>
            <a:r>
              <a:rPr lang="en-IN" sz="2400" dirty="0" err="1">
                <a:solidFill>
                  <a:srgbClr val="273239"/>
                </a:solidFill>
                <a:highlight>
                  <a:srgbClr val="FFFFFF"/>
                </a:highlight>
                <a:latin typeface="Nunito" pitchFamily="2" charset="77"/>
              </a:rPr>
              <a:t>arr</a:t>
            </a:r>
            <a:r>
              <a:rPr lang="en-IN" sz="2400" dirty="0">
                <a:solidFill>
                  <a:srgbClr val="273239"/>
                </a:solidFill>
                <a:highlight>
                  <a:srgbClr val="FFFFFF"/>
                </a:highlight>
                <a:latin typeface="Nunito" pitchFamily="2" charset="77"/>
              </a:rPr>
              <a:t>[] = {2, 5, 8, 12, 16, 23, 38, 56, 72, 91}, and the target = 23.</a:t>
            </a:r>
            <a:endParaRPr lang="en-US" sz="2400" dirty="0"/>
          </a:p>
        </p:txBody>
      </p:sp>
      <p:pic>
        <p:nvPicPr>
          <p:cNvPr id="1026" name="Picture 2" descr="Binary-Search-1.webp">
            <a:extLst>
              <a:ext uri="{FF2B5EF4-FFF2-40B4-BE49-F238E27FC236}">
                <a16:creationId xmlns:a16="http://schemas.microsoft.com/office/drawing/2014/main" id="{9E4D864F-5161-0240-C0E9-8B3E3417F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0" y="1661859"/>
            <a:ext cx="5226865" cy="22371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nary-Search-2.webp">
            <a:extLst>
              <a:ext uri="{FF2B5EF4-FFF2-40B4-BE49-F238E27FC236}">
                <a16:creationId xmlns:a16="http://schemas.microsoft.com/office/drawing/2014/main" id="{B57BD705-B591-9B59-D67D-0DE36FA48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812" y="1661859"/>
            <a:ext cx="5226867" cy="22371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nary-Search-3.webp">
            <a:extLst>
              <a:ext uri="{FF2B5EF4-FFF2-40B4-BE49-F238E27FC236}">
                <a16:creationId xmlns:a16="http://schemas.microsoft.com/office/drawing/2014/main" id="{A3BBF4CF-0CDA-1A6B-368C-CE368509AE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01" y="4090862"/>
            <a:ext cx="5226865" cy="23793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nary-Search-4.webp">
            <a:extLst>
              <a:ext uri="{FF2B5EF4-FFF2-40B4-BE49-F238E27FC236}">
                <a16:creationId xmlns:a16="http://schemas.microsoft.com/office/drawing/2014/main" id="{36C55CAC-FD3C-4934-8CDE-74A9901BB5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812" y="4090861"/>
            <a:ext cx="5226867" cy="2379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83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912F-C7A2-986A-D646-0E3480E7D350}"/>
              </a:ext>
            </a:extLst>
          </p:cNvPr>
          <p:cNvSpPr>
            <a:spLocks noGrp="1"/>
          </p:cNvSpPr>
          <p:nvPr>
            <p:ph type="title"/>
          </p:nvPr>
        </p:nvSpPr>
        <p:spPr>
          <a:xfrm>
            <a:off x="415600" y="134659"/>
            <a:ext cx="11360800" cy="763600"/>
          </a:xfrm>
        </p:spPr>
        <p:txBody>
          <a:bodyPr/>
          <a:lstStyle/>
          <a:p>
            <a:r>
              <a:rPr lang="en-IN" sz="3200" b="1" dirty="0">
                <a:solidFill>
                  <a:srgbClr val="273239"/>
                </a:solidFill>
                <a:highlight>
                  <a:srgbClr val="FFFFFF"/>
                </a:highlight>
                <a:latin typeface="Nunito" pitchFamily="2" charset="77"/>
              </a:rPr>
              <a:t>How to Implement Binary Search Algorithm?</a:t>
            </a:r>
            <a:endParaRPr lang="en-US" sz="3200" dirty="0"/>
          </a:p>
        </p:txBody>
      </p:sp>
      <p:sp>
        <p:nvSpPr>
          <p:cNvPr id="3" name="TextBox 2">
            <a:extLst>
              <a:ext uri="{FF2B5EF4-FFF2-40B4-BE49-F238E27FC236}">
                <a16:creationId xmlns:a16="http://schemas.microsoft.com/office/drawing/2014/main" id="{70760937-AB35-D36B-3EC5-2E507B70C73D}"/>
              </a:ext>
            </a:extLst>
          </p:cNvPr>
          <p:cNvSpPr txBox="1"/>
          <p:nvPr/>
        </p:nvSpPr>
        <p:spPr>
          <a:xfrm>
            <a:off x="415601" y="1110559"/>
            <a:ext cx="11360800" cy="1631216"/>
          </a:xfrm>
          <a:prstGeom prst="rect">
            <a:avLst/>
          </a:prstGeom>
          <a:noFill/>
        </p:spPr>
        <p:txBody>
          <a:bodyPr wrap="square" rtlCol="0">
            <a:spAutoFit/>
          </a:bodyPr>
          <a:lstStyle/>
          <a:p>
            <a:pPr algn="l" rtl="0" fontAlgn="base"/>
            <a:r>
              <a:rPr lang="en-IN" sz="2000" dirty="0">
                <a:solidFill>
                  <a:srgbClr val="273239"/>
                </a:solidFill>
                <a:highlight>
                  <a:srgbClr val="FFFFFF"/>
                </a:highlight>
                <a:latin typeface="Nunito" pitchFamily="2" charset="77"/>
              </a:rPr>
              <a:t>The Binary Search Algorithm can be implemented in the following two ways</a:t>
            </a:r>
          </a:p>
          <a:p>
            <a:pPr marL="380990" indent="-380990" fontAlgn="base">
              <a:buFont typeface="Arial" panose="020B0604020202020204" pitchFamily="34" charset="0"/>
              <a:buChar char="•"/>
            </a:pPr>
            <a:r>
              <a:rPr lang="en-IN" sz="2000" dirty="0">
                <a:solidFill>
                  <a:srgbClr val="273239"/>
                </a:solidFill>
                <a:highlight>
                  <a:srgbClr val="FFFFFF"/>
                </a:highlight>
                <a:latin typeface="Nunito" pitchFamily="2" charset="77"/>
              </a:rPr>
              <a:t>Iterative Binary Search Algorithm</a:t>
            </a:r>
          </a:p>
          <a:p>
            <a:pPr marL="380990" indent="-380990" fontAlgn="base">
              <a:buFont typeface="Arial" panose="020B0604020202020204" pitchFamily="34" charset="0"/>
              <a:buChar char="•"/>
            </a:pPr>
            <a:r>
              <a:rPr lang="en-IN" sz="2000" dirty="0">
                <a:solidFill>
                  <a:srgbClr val="273239"/>
                </a:solidFill>
                <a:highlight>
                  <a:srgbClr val="FFFFFF"/>
                </a:highlight>
                <a:latin typeface="Nunito" pitchFamily="2" charset="77"/>
              </a:rPr>
              <a:t>Recursive Binary Search Algorithm</a:t>
            </a:r>
          </a:p>
          <a:p>
            <a:endParaRPr lang="en-US" sz="2000" dirty="0"/>
          </a:p>
          <a:p>
            <a:r>
              <a:rPr lang="en-IN" sz="2000" b="1" dirty="0">
                <a:solidFill>
                  <a:srgbClr val="273239"/>
                </a:solidFill>
                <a:highlight>
                  <a:srgbClr val="FFFFFF"/>
                </a:highlight>
                <a:latin typeface="Nunito" pitchFamily="2" charset="77"/>
              </a:rPr>
              <a:t>Iterative Binary Search Algorithm:</a:t>
            </a:r>
          </a:p>
        </p:txBody>
      </p:sp>
      <p:pic>
        <p:nvPicPr>
          <p:cNvPr id="7" name="Picture 6" descr="A screenshot of a computer code&#10;&#10;Description automatically generated">
            <a:extLst>
              <a:ext uri="{FF2B5EF4-FFF2-40B4-BE49-F238E27FC236}">
                <a16:creationId xmlns:a16="http://schemas.microsoft.com/office/drawing/2014/main" id="{D2537841-4C57-60F9-1BC7-63237BE974E4}"/>
              </a:ext>
            </a:extLst>
          </p:cNvPr>
          <p:cNvPicPr>
            <a:picLocks noChangeAspect="1"/>
          </p:cNvPicPr>
          <p:nvPr/>
        </p:nvPicPr>
        <p:blipFill>
          <a:blip r:embed="rId2"/>
          <a:stretch>
            <a:fillRect/>
          </a:stretch>
        </p:blipFill>
        <p:spPr>
          <a:xfrm>
            <a:off x="415600" y="2876425"/>
            <a:ext cx="4111899" cy="3638663"/>
          </a:xfrm>
          <a:prstGeom prst="rect">
            <a:avLst/>
          </a:prstGeom>
          <a:solidFill>
            <a:schemeClr val="accent2"/>
          </a:solidFill>
          <a:ln>
            <a:solidFill>
              <a:schemeClr val="tx1"/>
            </a:solidFill>
          </a:ln>
        </p:spPr>
      </p:pic>
      <p:sp>
        <p:nvSpPr>
          <p:cNvPr id="8" name="TextBox 7">
            <a:extLst>
              <a:ext uri="{FF2B5EF4-FFF2-40B4-BE49-F238E27FC236}">
                <a16:creationId xmlns:a16="http://schemas.microsoft.com/office/drawing/2014/main" id="{67BA9DF2-5340-7FC2-D6B9-79F7E629FEAE}"/>
              </a:ext>
            </a:extLst>
          </p:cNvPr>
          <p:cNvSpPr txBox="1"/>
          <p:nvPr/>
        </p:nvSpPr>
        <p:spPr>
          <a:xfrm>
            <a:off x="6411458" y="2157640"/>
            <a:ext cx="5243743" cy="461665"/>
          </a:xfrm>
          <a:prstGeom prst="rect">
            <a:avLst/>
          </a:prstGeom>
          <a:noFill/>
        </p:spPr>
        <p:txBody>
          <a:bodyPr wrap="none" rtlCol="0">
            <a:spAutoFit/>
          </a:bodyPr>
          <a:lstStyle/>
          <a:p>
            <a:r>
              <a:rPr lang="en-IN" sz="2400" b="1" dirty="0">
                <a:solidFill>
                  <a:srgbClr val="273239"/>
                </a:solidFill>
                <a:highlight>
                  <a:srgbClr val="FFFFFF"/>
                </a:highlight>
                <a:latin typeface="Nunito" pitchFamily="2" charset="77"/>
              </a:rPr>
              <a:t>Recursive Binary Search Algorithm:</a:t>
            </a:r>
          </a:p>
        </p:txBody>
      </p:sp>
      <p:pic>
        <p:nvPicPr>
          <p:cNvPr id="10" name="Picture 9" descr="A screenshot of a computer code&#10;&#10;Description automatically generated">
            <a:extLst>
              <a:ext uri="{FF2B5EF4-FFF2-40B4-BE49-F238E27FC236}">
                <a16:creationId xmlns:a16="http://schemas.microsoft.com/office/drawing/2014/main" id="{E9397260-2090-A1BE-E28E-79ADA0C5A629}"/>
              </a:ext>
            </a:extLst>
          </p:cNvPr>
          <p:cNvPicPr>
            <a:picLocks noChangeAspect="1"/>
          </p:cNvPicPr>
          <p:nvPr/>
        </p:nvPicPr>
        <p:blipFill>
          <a:blip r:embed="rId3"/>
          <a:stretch>
            <a:fillRect/>
          </a:stretch>
        </p:blipFill>
        <p:spPr>
          <a:xfrm>
            <a:off x="6977379" y="2803733"/>
            <a:ext cx="4111900" cy="3711355"/>
          </a:xfrm>
          <a:prstGeom prst="rect">
            <a:avLst/>
          </a:prstGeom>
          <a:ln>
            <a:solidFill>
              <a:schemeClr val="tx1"/>
            </a:solidFill>
          </a:ln>
        </p:spPr>
      </p:pic>
    </p:spTree>
    <p:extLst>
      <p:ext uri="{BB962C8B-B14F-4D97-AF65-F5344CB8AC3E}">
        <p14:creationId xmlns:p14="http://schemas.microsoft.com/office/powerpoint/2010/main" val="1618019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2326</Words>
  <Application>Microsoft Macintosh PowerPoint</Application>
  <PresentationFormat>Widescreen</PresentationFormat>
  <Paragraphs>160</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Nunito</vt:lpstr>
      <vt:lpstr>Source Sans 3</vt:lpstr>
      <vt:lpstr>Times New Roman</vt:lpstr>
      <vt:lpstr>Office Theme</vt:lpstr>
      <vt:lpstr>Introduction to Divide and Conquer Algorithm</vt:lpstr>
      <vt:lpstr>Working of Divide and Conquer Algorithm</vt:lpstr>
      <vt:lpstr>Characteristics of Divide and Conquer Algorithm:</vt:lpstr>
      <vt:lpstr>Complexity Analysis of Divide and Conquer Algorithm:</vt:lpstr>
      <vt:lpstr>Applications of Divide and Conquer Algorithm:</vt:lpstr>
      <vt:lpstr>Cont…</vt:lpstr>
      <vt:lpstr>Binary Search</vt:lpstr>
      <vt:lpstr>How does Binary Search Algorithm work?</vt:lpstr>
      <vt:lpstr>How to Implement Binary Search Algorithm?</vt:lpstr>
      <vt:lpstr>Complexity Analysis of Binary Search Algorithm:</vt:lpstr>
      <vt:lpstr>PowerPoint Presentation</vt:lpstr>
      <vt:lpstr>Merge Sort</vt:lpstr>
      <vt:lpstr>How does Merge Sort work?</vt:lpstr>
      <vt:lpstr>Illustration of Merge Sort </vt:lpstr>
      <vt:lpstr>Complexity Analysis of Merge Sort:</vt:lpstr>
      <vt:lpstr>PowerPoint Presentation</vt:lpstr>
      <vt:lpstr>Quick Sort Algorithm</vt:lpstr>
      <vt:lpstr>PowerPoint Presentation</vt:lpstr>
      <vt:lpstr>Complexity Analysis of Quick Sort :</vt:lpstr>
      <vt:lpstr>PowerPoint Presentation</vt:lpstr>
      <vt:lpstr>Quick Sort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Pramendra Shukla</dc:creator>
  <cp:lastModifiedBy>Pramendra Shukla</cp:lastModifiedBy>
  <cp:revision>2</cp:revision>
  <dcterms:created xsi:type="dcterms:W3CDTF">2024-07-06T03:05:38Z</dcterms:created>
  <dcterms:modified xsi:type="dcterms:W3CDTF">2024-07-09T01:24:12Z</dcterms:modified>
</cp:coreProperties>
</file>