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73"/>
  </p:notesMasterIdLst>
  <p:handoutMasterIdLst>
    <p:handoutMasterId r:id="rId74"/>
  </p:handoutMasterIdLst>
  <p:sldIdLst>
    <p:sldId id="629" r:id="rId2"/>
    <p:sldId id="630" r:id="rId3"/>
    <p:sldId id="631" r:id="rId4"/>
    <p:sldId id="632" r:id="rId5"/>
    <p:sldId id="603" r:id="rId6"/>
    <p:sldId id="604" r:id="rId7"/>
    <p:sldId id="605" r:id="rId8"/>
    <p:sldId id="606" r:id="rId9"/>
    <p:sldId id="607" r:id="rId10"/>
    <p:sldId id="608" r:id="rId11"/>
    <p:sldId id="609" r:id="rId12"/>
    <p:sldId id="610" r:id="rId13"/>
    <p:sldId id="260" r:id="rId14"/>
    <p:sldId id="262" r:id="rId15"/>
    <p:sldId id="274" r:id="rId16"/>
    <p:sldId id="278" r:id="rId17"/>
    <p:sldId id="279" r:id="rId18"/>
    <p:sldId id="289" r:id="rId19"/>
    <p:sldId id="263" r:id="rId20"/>
    <p:sldId id="589" r:id="rId21"/>
    <p:sldId id="592" r:id="rId22"/>
    <p:sldId id="611" r:id="rId23"/>
    <p:sldId id="612" r:id="rId24"/>
    <p:sldId id="613" r:id="rId25"/>
    <p:sldId id="614" r:id="rId26"/>
    <p:sldId id="615" r:id="rId27"/>
    <p:sldId id="616" r:id="rId28"/>
    <p:sldId id="617" r:id="rId29"/>
    <p:sldId id="618" r:id="rId30"/>
    <p:sldId id="619" r:id="rId31"/>
    <p:sldId id="620" r:id="rId32"/>
    <p:sldId id="621" r:id="rId33"/>
    <p:sldId id="622" r:id="rId34"/>
    <p:sldId id="623" r:id="rId35"/>
    <p:sldId id="624" r:id="rId36"/>
    <p:sldId id="625" r:id="rId37"/>
    <p:sldId id="626" r:id="rId38"/>
    <p:sldId id="627" r:id="rId39"/>
    <p:sldId id="628" r:id="rId40"/>
    <p:sldId id="593" r:id="rId41"/>
    <p:sldId id="594" r:id="rId42"/>
    <p:sldId id="595" r:id="rId43"/>
    <p:sldId id="596" r:id="rId44"/>
    <p:sldId id="597" r:id="rId45"/>
    <p:sldId id="598" r:id="rId46"/>
    <p:sldId id="599" r:id="rId47"/>
    <p:sldId id="600" r:id="rId48"/>
    <p:sldId id="601" r:id="rId49"/>
    <p:sldId id="602" r:id="rId50"/>
    <p:sldId id="633" r:id="rId51"/>
    <p:sldId id="634" r:id="rId52"/>
    <p:sldId id="635" r:id="rId53"/>
    <p:sldId id="636" r:id="rId54"/>
    <p:sldId id="637" r:id="rId55"/>
    <p:sldId id="638" r:id="rId56"/>
    <p:sldId id="639" r:id="rId57"/>
    <p:sldId id="590" r:id="rId58"/>
    <p:sldId id="640" r:id="rId59"/>
    <p:sldId id="641" r:id="rId60"/>
    <p:sldId id="642" r:id="rId61"/>
    <p:sldId id="643" r:id="rId62"/>
    <p:sldId id="644" r:id="rId63"/>
    <p:sldId id="645" r:id="rId64"/>
    <p:sldId id="646" r:id="rId65"/>
    <p:sldId id="591" r:id="rId66"/>
    <p:sldId id="464" r:id="rId67"/>
    <p:sldId id="265" r:id="rId68"/>
    <p:sldId id="266" r:id="rId69"/>
    <p:sldId id="267" r:id="rId70"/>
    <p:sldId id="268" r:id="rId71"/>
    <p:sldId id="271" r:id="rId7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6619" autoAdjust="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sorterViewPr>
    <p:cViewPr>
      <p:scale>
        <a:sx n="66" d="100"/>
        <a:sy n="66" d="100"/>
      </p:scale>
      <p:origin x="0" y="122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6F154E-B7E4-47D6-9BC2-6DF62856187E}" type="datetimeFigureOut">
              <a:rPr lang="en-US" smtClean="0"/>
              <a:t>6/4/2024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7EF4A5-801C-48C5-9863-87E60A8405DE}" type="slidenum">
              <a:rPr lang="en-US" smtClean="0"/>
              <a:t>‹#›</a:t>
            </a:fld>
            <a:endParaRPr lang="en-US"/>
          </a:p>
        </p:txBody>
      </p:sp>
    </p:spTree>
    <p:extLst>
      <p:ext uri="{BB962C8B-B14F-4D97-AF65-F5344CB8AC3E}">
        <p14:creationId xmlns:p14="http://schemas.microsoft.com/office/powerpoint/2010/main" val="9722509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00865266"/>
      </p:ext>
    </p:extLst>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2" y="4400556"/>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p1:notes"/>
          <p:cNvSpPr txBox="1">
            <a:spLocks noGrp="1"/>
          </p:cNvSpPr>
          <p:nvPr>
            <p:ph type="sldNum" idx="12"/>
          </p:nvPr>
        </p:nvSpPr>
        <p:spPr>
          <a:xfrm>
            <a:off x="3884620" y="8685224"/>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1400"/>
                <a:buFont typeface="Arial"/>
                <a:buNone/>
              </a:pPr>
              <a:t>1</a:t>
            </a:fld>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803198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2149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801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53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155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2328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6717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0627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3039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5312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3405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2:notes"/>
          <p:cNvSpPr txBox="1">
            <a:spLocks noGrp="1"/>
          </p:cNvSpPr>
          <p:nvPr>
            <p:ph type="body" idx="1"/>
          </p:nvPr>
        </p:nvSpPr>
        <p:spPr>
          <a:xfrm>
            <a:off x="685802" y="4400556"/>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70" name="Google Shape;70;p2:notes"/>
          <p:cNvSpPr txBox="1">
            <a:spLocks noGrp="1"/>
          </p:cNvSpPr>
          <p:nvPr>
            <p:ph type="sldNum" idx="12"/>
          </p:nvPr>
        </p:nvSpPr>
        <p:spPr>
          <a:xfrm>
            <a:off x="3884620" y="8685224"/>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1400"/>
                <a:buFont typeface="Arial"/>
                <a:buNone/>
              </a:pPr>
              <a:t>2</a:t>
            </a:fld>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742337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300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614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3881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247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4541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9818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9915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8962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01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2975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4994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7846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5304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4189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6658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674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9099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4872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662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47201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928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79270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9930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54012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79841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020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1479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74094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14068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15170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9533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0966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9606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963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29973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16605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77252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42984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61035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61925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0851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49546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358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89247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2989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2675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54818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4458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18367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77986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9481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35026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66660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363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92733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2" y="4400556"/>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3:notes"/>
          <p:cNvSpPr txBox="1">
            <a:spLocks noGrp="1"/>
          </p:cNvSpPr>
          <p:nvPr>
            <p:ph type="sldNum" idx="12"/>
          </p:nvPr>
        </p:nvSpPr>
        <p:spPr>
          <a:xfrm>
            <a:off x="3884620" y="8685224"/>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1400"/>
                <a:buFont typeface="Arial"/>
                <a:buNone/>
              </a:pPr>
              <a:t>70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143617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1838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3758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31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12" name="Google Shape;12;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fld id="{AFD03F71-7A78-41EC-8B19-70996A7F2D02}" type="datetime1">
              <a:rPr lang="en-US" smtClean="0"/>
              <a:t>6/4/2024</a:t>
            </a:fld>
            <a:endParaRPr/>
          </a:p>
        </p:txBody>
      </p:sp>
      <p:sp>
        <p:nvSpPr>
          <p:cNvPr id="13" name="Google Shape;13;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r>
              <a:rPr lang="en-US" smtClean="0"/>
              <a:t>Department of Computer Science</a:t>
            </a:r>
            <a:endParaRPr/>
          </a:p>
        </p:txBody>
      </p:sp>
      <p:sp>
        <p:nvSpPr>
          <p:cNvPr id="14" name="Google Shape;14;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3" name="Google Shape;5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6" r:id="rId4"/>
    <p:sldLayoutId id="2147483657" r:id="rId5"/>
    <p:sldLayoutId id="2147483658" r:id="rId6"/>
    <p:sldLayoutId id="2147483659"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5.png"/><Relationship Id="rId7" Type="http://schemas.openxmlformats.org/officeDocument/2006/relationships/image" Target="../media/image22.png"/><Relationship Id="rId2" Type="http://schemas.openxmlformats.org/officeDocument/2006/relationships/notesSlide" Target="../notesSlides/notesSlide71.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png"/><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1338475" y="152400"/>
            <a:ext cx="7653300" cy="3981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3200" b="1" i="0" u="none" strike="noStrike" cap="none" dirty="0" smtClean="0">
                <a:solidFill>
                  <a:schemeClr val="dk1"/>
                </a:solidFill>
                <a:latin typeface="Times New Roman"/>
                <a:ea typeface="Times New Roman"/>
                <a:cs typeface="Times New Roman"/>
                <a:sym typeface="Times New Roman"/>
              </a:rPr>
              <a:t>Parul University</a:t>
            </a:r>
            <a:endParaRPr sz="3200" b="1" i="0" u="none" strike="noStrike" cap="none" dirty="0">
              <a:solidFill>
                <a:schemeClr val="dk1"/>
              </a:solidFill>
              <a:latin typeface="Times New Roman"/>
              <a:ea typeface="Times New Roman"/>
              <a:cs typeface="Times New Roman"/>
              <a:sym typeface="Times New Roman"/>
            </a:endParaRPr>
          </a:p>
        </p:txBody>
      </p:sp>
      <p:sp>
        <p:nvSpPr>
          <p:cNvPr id="63" name="Google Shape;63;p14"/>
          <p:cNvSpPr txBox="1"/>
          <p:nvPr/>
        </p:nvSpPr>
        <p:spPr>
          <a:xfrm>
            <a:off x="243145" y="1055825"/>
            <a:ext cx="8657700" cy="3848400"/>
          </a:xfrm>
          <a:prstGeom prst="rect">
            <a:avLst/>
          </a:prstGeom>
          <a:noFill/>
          <a:ln>
            <a:noFill/>
          </a:ln>
        </p:spPr>
        <p:txBody>
          <a:bodyPr spcFirstLastPara="1" wrap="square" lIns="91425" tIns="91425" rIns="91425" bIns="91425" anchor="ctr" anchorCtr="0">
            <a:noAutofit/>
          </a:bodyPr>
          <a:lstStyle/>
          <a:p>
            <a:pPr algn="ctr">
              <a:lnSpc>
                <a:spcPct val="90000"/>
              </a:lnSpc>
              <a:buClr>
                <a:schemeClr val="dk1"/>
              </a:buClr>
              <a:buSzPts val="1400"/>
            </a:pPr>
            <a:r>
              <a:rPr lang="en-US" altLang="en-US" sz="2800" b="1" dirty="0">
                <a:latin typeface="Times New Roman" pitchFamily="18" charset="0"/>
                <a:cs typeface="Times New Roman" pitchFamily="18" charset="0"/>
                <a:sym typeface="Times New Roman" pitchFamily="18" charset="0"/>
              </a:rPr>
              <a:t>Session: July-Dec. </a:t>
            </a:r>
            <a:r>
              <a:rPr lang="en-US" altLang="en-US" sz="2800" b="1" dirty="0" smtClean="0">
                <a:latin typeface="Times New Roman" pitchFamily="18" charset="0"/>
                <a:cs typeface="Times New Roman" pitchFamily="18" charset="0"/>
                <a:sym typeface="Times New Roman" pitchFamily="18" charset="0"/>
              </a:rPr>
              <a:t>2024</a:t>
            </a:r>
            <a:endParaRPr lang="en-US" altLang="en-US" sz="2800" b="1" dirty="0">
              <a:latin typeface="Times New Roman" pitchFamily="18" charset="0"/>
              <a:cs typeface="Times New Roman" pitchFamily="18" charset="0"/>
              <a:sym typeface="Times New Roman" pitchFamily="18" charset="0"/>
            </a:endParaRPr>
          </a:p>
        </p:txBody>
      </p:sp>
      <p:sp>
        <p:nvSpPr>
          <p:cNvPr id="65" name="Google Shape;65;p14"/>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endParaRPr dirty="0">
              <a:latin typeface="Times New Roman"/>
              <a:ea typeface="Times New Roman"/>
              <a:cs typeface="Times New Roman"/>
              <a:sym typeface="Times New Roman"/>
            </a:endParaRPr>
          </a:p>
        </p:txBody>
      </p:sp>
      <p:sp>
        <p:nvSpPr>
          <p:cNvPr id="66" name="Google Shape;66;p14"/>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r>
              <a:rPr lang="en-US" sz="1000" b="0" i="0" u="none" strike="noStrike" cap="none" dirty="0" smtClean="0">
                <a:solidFill>
                  <a:srgbClr val="888888"/>
                </a:solidFill>
                <a:latin typeface="Times New Roman"/>
                <a:ea typeface="Times New Roman"/>
                <a:cs typeface="Times New Roman"/>
                <a:sym typeface="Times New Roman"/>
              </a:rPr>
              <a:t>1</a:t>
            </a:r>
            <a:endParaRPr sz="1200" b="0" i="0" u="none" strike="noStrike" cap="none" dirty="0">
              <a:solidFill>
                <a:srgbClr val="000000"/>
              </a:solidFill>
              <a:latin typeface="Times New Roman"/>
              <a:ea typeface="Times New Roman"/>
              <a:cs typeface="Times New Roman"/>
              <a:sym typeface="Times New Roman"/>
            </a:endParaRPr>
          </a:p>
        </p:txBody>
      </p:sp>
      <p:pic>
        <p:nvPicPr>
          <p:cNvPr id="1026" name="Picture 2" descr="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31" y="51412"/>
            <a:ext cx="1584404" cy="49908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idx="10"/>
          </p:nvPr>
        </p:nvSpPr>
        <p:spPr/>
        <p:txBody>
          <a:bodyPr/>
          <a:lstStyle/>
          <a:p>
            <a:fld id="{B9753060-5C23-42E6-B537-FA261F05810C}" type="datetime1">
              <a:rPr lang="en-US" smtClean="0"/>
              <a:t>6/4/2024</a:t>
            </a:fld>
            <a:endParaRPr lang="en-US"/>
          </a:p>
        </p:txBody>
      </p:sp>
    </p:spTree>
    <p:extLst>
      <p:ext uri="{BB962C8B-B14F-4D97-AF65-F5344CB8AC3E}">
        <p14:creationId xmlns:p14="http://schemas.microsoft.com/office/powerpoint/2010/main" val="2609773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b="1" dirty="0" smtClean="0">
                <a:solidFill>
                  <a:schemeClr val="tx1"/>
                </a:solidFill>
                <a:latin typeface="Calibri" pitchFamily="34" charset="0"/>
                <a:cs typeface="Calibri" pitchFamily="34" charset="0"/>
              </a:rPr>
              <a:t>Properties </a:t>
            </a:r>
            <a:endParaRPr lang="en-US" b="1" dirty="0">
              <a:solidFill>
                <a:schemeClr val="tx1"/>
              </a:solidFill>
              <a:latin typeface="Calibri" pitchFamily="34" charset="0"/>
              <a:cs typeface="Calibri" pitchFamily="34"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r>
              <a:rPr lang="en-GB" b="1" dirty="0">
                <a:solidFill>
                  <a:schemeClr val="tx1"/>
                </a:solidFill>
                <a:latin typeface="Calibri" pitchFamily="34" charset="0"/>
                <a:cs typeface="Calibri" pitchFamily="34" charset="0"/>
              </a:rPr>
              <a:t>The dynamic programming is applicable that are having properties such as:</a:t>
            </a:r>
          </a:p>
          <a:p>
            <a:pPr marL="939800" lvl="1" indent="-342900">
              <a:buFont typeface="+mj-lt"/>
              <a:buAutoNum type="arabicPeriod"/>
            </a:pPr>
            <a:r>
              <a:rPr lang="en-GB" sz="1800" dirty="0">
                <a:solidFill>
                  <a:schemeClr val="tx1"/>
                </a:solidFill>
                <a:latin typeface="Calibri" pitchFamily="34" charset="0"/>
                <a:cs typeface="Calibri" pitchFamily="34" charset="0"/>
              </a:rPr>
              <a:t>Those problems that are having overlapping </a:t>
            </a:r>
            <a:r>
              <a:rPr lang="en-GB" sz="1800" dirty="0" err="1">
                <a:solidFill>
                  <a:schemeClr val="tx1"/>
                </a:solidFill>
                <a:latin typeface="Calibri" pitchFamily="34" charset="0"/>
                <a:cs typeface="Calibri" pitchFamily="34" charset="0"/>
              </a:rPr>
              <a:t>subproblems</a:t>
            </a:r>
            <a:r>
              <a:rPr lang="en-GB" sz="1800" dirty="0">
                <a:solidFill>
                  <a:schemeClr val="tx1"/>
                </a:solidFill>
                <a:latin typeface="Calibri" pitchFamily="34" charset="0"/>
                <a:cs typeface="Calibri" pitchFamily="34" charset="0"/>
              </a:rPr>
              <a:t> and optimal substructures. Here, optimal substructure means that the solution of optimization problems can be obtained by simply combining the optimal solution of all the </a:t>
            </a:r>
            <a:r>
              <a:rPr lang="en-GB" sz="1800" dirty="0" err="1">
                <a:solidFill>
                  <a:schemeClr val="tx1"/>
                </a:solidFill>
                <a:latin typeface="Calibri" pitchFamily="34" charset="0"/>
                <a:cs typeface="Calibri" pitchFamily="34" charset="0"/>
              </a:rPr>
              <a:t>subproblems</a:t>
            </a:r>
            <a:r>
              <a:rPr lang="en-GB" sz="1800" dirty="0">
                <a:solidFill>
                  <a:schemeClr val="tx1"/>
                </a:solidFill>
                <a:latin typeface="Calibri" pitchFamily="34" charset="0"/>
                <a:cs typeface="Calibri" pitchFamily="34" charset="0"/>
              </a:rPr>
              <a:t>.</a:t>
            </a:r>
          </a:p>
          <a:p>
            <a:pPr marL="939800" lvl="1" indent="-342900">
              <a:buFont typeface="+mj-lt"/>
              <a:buAutoNum type="arabicPeriod"/>
            </a:pPr>
            <a:r>
              <a:rPr lang="en-GB" sz="1800" dirty="0">
                <a:solidFill>
                  <a:schemeClr val="tx1"/>
                </a:solidFill>
                <a:latin typeface="Calibri" pitchFamily="34" charset="0"/>
                <a:cs typeface="Calibri" pitchFamily="34" charset="0"/>
              </a:rPr>
              <a:t>In the case of dynamic programming, the space complexity would be increased as we are storing the intermediate results, but the time complexity would be decreased.</a:t>
            </a:r>
          </a:p>
          <a:p>
            <a:pPr marL="939800" lvl="1" indent="-342900" algn="just" fontAlgn="base">
              <a:buFont typeface="+mj-lt"/>
              <a:buAutoNum type="arabicPeriod"/>
            </a:pPr>
            <a:endParaRPr lang="en-US" sz="1800"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GB" sz="3200" dirty="0" smtClean="0">
                <a:solidFill>
                  <a:schemeClr val="tx1"/>
                </a:solidFill>
                <a:latin typeface="Calibri" pitchFamily="34" charset="0"/>
                <a:cs typeface="Calibri" pitchFamily="34" charset="0"/>
              </a:rPr>
              <a:t/>
            </a:r>
            <a:br>
              <a:rPr lang="en-GB" sz="3200" dirty="0" smtClean="0">
                <a:solidFill>
                  <a:schemeClr val="tx1"/>
                </a:solidFill>
                <a:latin typeface="Calibri" pitchFamily="34" charset="0"/>
                <a:cs typeface="Calibri" pitchFamily="34" charset="0"/>
              </a:rPr>
            </a:br>
            <a:r>
              <a:rPr lang="en-GB" sz="3200" b="1" dirty="0" smtClean="0">
                <a:solidFill>
                  <a:schemeClr val="tx1"/>
                </a:solidFill>
                <a:latin typeface="Calibri" pitchFamily="34" charset="0"/>
                <a:cs typeface="Calibri" pitchFamily="34" charset="0"/>
              </a:rPr>
              <a:t>Approaches </a:t>
            </a:r>
            <a:r>
              <a:rPr lang="en-GB" sz="3200" b="1" dirty="0">
                <a:solidFill>
                  <a:schemeClr val="tx1"/>
                </a:solidFill>
                <a:latin typeface="Calibri" pitchFamily="34" charset="0"/>
                <a:cs typeface="Calibri" pitchFamily="34" charset="0"/>
              </a:rPr>
              <a:t>of dynamic programming</a:t>
            </a:r>
            <a:r>
              <a:rPr lang="en-GB" sz="3200" dirty="0">
                <a:solidFill>
                  <a:schemeClr val="tx1"/>
                </a:solidFill>
                <a:latin typeface="Calibri" pitchFamily="34" charset="0"/>
                <a:cs typeface="Calibri" pitchFamily="34" charset="0"/>
              </a:rPr>
              <a:t/>
            </a:r>
            <a:br>
              <a:rPr lang="en-GB" sz="3200" dirty="0">
                <a:solidFill>
                  <a:schemeClr val="tx1"/>
                </a:solidFill>
                <a:latin typeface="Calibri" pitchFamily="34" charset="0"/>
                <a:cs typeface="Calibri" pitchFamily="34" charset="0"/>
              </a:rPr>
            </a:b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r>
              <a:rPr lang="en-GB" sz="2400" b="1" dirty="0" smtClean="0">
                <a:solidFill>
                  <a:schemeClr val="tx1"/>
                </a:solidFill>
                <a:latin typeface="Calibri" pitchFamily="34" charset="0"/>
                <a:cs typeface="Calibri" pitchFamily="34" charset="0"/>
              </a:rPr>
              <a:t>There </a:t>
            </a:r>
            <a:r>
              <a:rPr lang="en-GB" sz="2400" b="1" dirty="0">
                <a:solidFill>
                  <a:schemeClr val="tx1"/>
                </a:solidFill>
                <a:latin typeface="Calibri" pitchFamily="34" charset="0"/>
                <a:cs typeface="Calibri" pitchFamily="34" charset="0"/>
              </a:rPr>
              <a:t>are two approaches to dynamic programming</a:t>
            </a:r>
            <a:r>
              <a:rPr lang="en-GB" sz="2400" b="1" dirty="0" smtClean="0">
                <a:solidFill>
                  <a:schemeClr val="tx1"/>
                </a:solidFill>
                <a:latin typeface="Calibri" pitchFamily="34" charset="0"/>
                <a:cs typeface="Calibri" pitchFamily="34" charset="0"/>
              </a:rPr>
              <a:t>:</a:t>
            </a:r>
            <a:endParaRPr lang="en-GB" sz="2400" b="1" dirty="0">
              <a:solidFill>
                <a:schemeClr val="tx1"/>
              </a:solidFill>
              <a:latin typeface="Calibri" pitchFamily="34" charset="0"/>
              <a:cs typeface="Calibri" pitchFamily="34" charset="0"/>
            </a:endParaRPr>
          </a:p>
          <a:p>
            <a:pPr marL="1054100" lvl="1" indent="-457200" fontAlgn="base">
              <a:buFont typeface="+mj-lt"/>
              <a:buAutoNum type="arabicPeriod"/>
            </a:pPr>
            <a:r>
              <a:rPr lang="en-GB" sz="2000" dirty="0">
                <a:solidFill>
                  <a:schemeClr val="tx1"/>
                </a:solidFill>
                <a:latin typeface="Calibri" pitchFamily="34" charset="0"/>
                <a:cs typeface="Calibri" pitchFamily="34" charset="0"/>
              </a:rPr>
              <a:t>Top-down approach</a:t>
            </a:r>
          </a:p>
          <a:p>
            <a:pPr marL="1054100" lvl="1" indent="-457200" fontAlgn="base">
              <a:buFont typeface="+mj-lt"/>
              <a:buAutoNum type="arabicPeriod"/>
            </a:pPr>
            <a:r>
              <a:rPr lang="en-GB" sz="2000" dirty="0">
                <a:solidFill>
                  <a:schemeClr val="tx1"/>
                </a:solidFill>
                <a:latin typeface="Calibri" pitchFamily="34" charset="0"/>
                <a:cs typeface="Calibri" pitchFamily="34" charset="0"/>
              </a:rPr>
              <a:t>Bottom-up approach</a:t>
            </a:r>
            <a:endParaRPr lang="en-US" sz="2000"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GB" sz="3200" b="1" dirty="0" smtClean="0">
                <a:solidFill>
                  <a:schemeClr val="tx1"/>
                </a:solidFill>
                <a:latin typeface="Calibri" pitchFamily="34" charset="0"/>
                <a:cs typeface="Calibri" pitchFamily="34" charset="0"/>
              </a:rPr>
              <a:t/>
            </a:r>
            <a:br>
              <a:rPr lang="en-GB" sz="3200" b="1" dirty="0" smtClean="0">
                <a:solidFill>
                  <a:schemeClr val="tx1"/>
                </a:solidFill>
                <a:latin typeface="Calibri" pitchFamily="34" charset="0"/>
                <a:cs typeface="Calibri" pitchFamily="34" charset="0"/>
              </a:rPr>
            </a:br>
            <a:r>
              <a:rPr lang="en-GB" sz="3200" b="1" dirty="0" smtClean="0">
                <a:solidFill>
                  <a:schemeClr val="tx1"/>
                </a:solidFill>
                <a:latin typeface="Calibri" pitchFamily="34" charset="0"/>
                <a:cs typeface="Calibri" pitchFamily="34" charset="0"/>
              </a:rPr>
              <a:t>Top-down </a:t>
            </a:r>
            <a:r>
              <a:rPr lang="en-GB" sz="3200" b="1" dirty="0">
                <a:solidFill>
                  <a:schemeClr val="tx1"/>
                </a:solidFill>
                <a:latin typeface="Calibri" pitchFamily="34" charset="0"/>
                <a:cs typeface="Calibri" pitchFamily="34" charset="0"/>
              </a:rPr>
              <a:t>approach</a:t>
            </a:r>
            <a:br>
              <a:rPr lang="en-GB" sz="3200" b="1" dirty="0">
                <a:solidFill>
                  <a:schemeClr val="tx1"/>
                </a:solidFill>
                <a:latin typeface="Calibri" pitchFamily="34" charset="0"/>
                <a:cs typeface="Calibri" pitchFamily="34" charset="0"/>
              </a:rPr>
            </a:b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526774"/>
            <a:ext cx="8905871" cy="4169645"/>
          </a:xfrm>
          <a:prstGeom prst="rect">
            <a:avLst/>
          </a:prstGeom>
          <a:noFill/>
          <a:ln>
            <a:noFill/>
          </a:ln>
        </p:spPr>
        <p:txBody>
          <a:bodyPr spcFirstLastPara="1" wrap="square" lIns="68575" tIns="34275" rIns="68575" bIns="34275" numCol="1" anchor="t" anchorCtr="0">
            <a:noAutofit/>
          </a:bodyPr>
          <a:lstStyle/>
          <a:p>
            <a:pPr marL="139700" indent="0" algn="just" fontAlgn="base">
              <a:buNone/>
            </a:pPr>
            <a:r>
              <a:rPr lang="en-GB" dirty="0" smtClean="0">
                <a:solidFill>
                  <a:schemeClr val="tx1"/>
                </a:solidFill>
                <a:latin typeface="Calibri" pitchFamily="34" charset="0"/>
                <a:cs typeface="Calibri" pitchFamily="34" charset="0"/>
              </a:rPr>
              <a:t>The </a:t>
            </a:r>
            <a:r>
              <a:rPr lang="en-GB" dirty="0">
                <a:solidFill>
                  <a:schemeClr val="tx1"/>
                </a:solidFill>
                <a:latin typeface="Calibri" pitchFamily="34" charset="0"/>
                <a:cs typeface="Calibri" pitchFamily="34" charset="0"/>
              </a:rPr>
              <a:t>top-down approach follows the memorization technique, while bottom-up approach follows the tabulation method. Here memorization is equal to the sum of recursion and caching. Recursion means calling the function itself, while caching means storing the intermediate results</a:t>
            </a:r>
            <a:r>
              <a:rPr lang="en-GB" dirty="0" smtClean="0">
                <a:solidFill>
                  <a:schemeClr val="tx1"/>
                </a:solidFill>
                <a:latin typeface="Calibri" pitchFamily="34" charset="0"/>
                <a:cs typeface="Calibri" pitchFamily="34" charset="0"/>
              </a:rPr>
              <a:t>.</a:t>
            </a:r>
            <a:endParaRPr lang="en-GB" dirty="0">
              <a:solidFill>
                <a:schemeClr val="tx1"/>
              </a:solidFill>
              <a:latin typeface="Calibri" pitchFamily="34" charset="0"/>
              <a:cs typeface="Calibri" pitchFamily="34" charset="0"/>
            </a:endParaRPr>
          </a:p>
          <a:p>
            <a:pPr marL="139700" indent="0" algn="just" fontAlgn="base">
              <a:buNone/>
            </a:pPr>
            <a:r>
              <a:rPr lang="en-GB" b="1" dirty="0" smtClean="0">
                <a:solidFill>
                  <a:schemeClr val="tx1"/>
                </a:solidFill>
                <a:latin typeface="Calibri" pitchFamily="34" charset="0"/>
                <a:cs typeface="Calibri" pitchFamily="34" charset="0"/>
              </a:rPr>
              <a:t>Advantages</a:t>
            </a:r>
            <a:endParaRPr lang="en-GB" b="1" dirty="0">
              <a:solidFill>
                <a:schemeClr val="tx1"/>
              </a:solidFill>
              <a:latin typeface="Calibri" pitchFamily="34" charset="0"/>
              <a:cs typeface="Calibri" pitchFamily="34" charset="0"/>
            </a:endParaRPr>
          </a:p>
          <a:p>
            <a:pPr marL="939800" lvl="1" indent="-342900" algn="just" fontAlgn="base">
              <a:buFont typeface="+mj-lt"/>
              <a:buAutoNum type="arabicPeriod"/>
            </a:pPr>
            <a:r>
              <a:rPr lang="en-GB" sz="1600" b="1" dirty="0">
                <a:solidFill>
                  <a:schemeClr val="tx1"/>
                </a:solidFill>
                <a:latin typeface="Calibri" pitchFamily="34" charset="0"/>
                <a:cs typeface="Calibri" pitchFamily="34" charset="0"/>
              </a:rPr>
              <a:t>It is very easy to understand and implement.</a:t>
            </a:r>
          </a:p>
          <a:p>
            <a:pPr marL="939800" lvl="1" indent="-342900" algn="just" fontAlgn="base">
              <a:buFont typeface="+mj-lt"/>
              <a:buAutoNum type="arabicPeriod"/>
            </a:pPr>
            <a:r>
              <a:rPr lang="en-GB" sz="1600" b="1" dirty="0">
                <a:solidFill>
                  <a:schemeClr val="tx1"/>
                </a:solidFill>
                <a:latin typeface="Calibri" pitchFamily="34" charset="0"/>
                <a:cs typeface="Calibri" pitchFamily="34" charset="0"/>
              </a:rPr>
              <a:t>It solves the </a:t>
            </a:r>
            <a:r>
              <a:rPr lang="en-GB" sz="1600" b="1" dirty="0" smtClean="0">
                <a:solidFill>
                  <a:schemeClr val="tx1"/>
                </a:solidFill>
                <a:latin typeface="Calibri" pitchFamily="34" charset="0"/>
                <a:cs typeface="Calibri" pitchFamily="34" charset="0"/>
              </a:rPr>
              <a:t>sub-problems </a:t>
            </a:r>
            <a:r>
              <a:rPr lang="en-GB" sz="1600" b="1" dirty="0">
                <a:solidFill>
                  <a:schemeClr val="tx1"/>
                </a:solidFill>
                <a:latin typeface="Calibri" pitchFamily="34" charset="0"/>
                <a:cs typeface="Calibri" pitchFamily="34" charset="0"/>
              </a:rPr>
              <a:t>only when it is required.</a:t>
            </a:r>
          </a:p>
          <a:p>
            <a:pPr marL="939800" lvl="1" indent="-342900" algn="just" fontAlgn="base">
              <a:buFont typeface="+mj-lt"/>
              <a:buAutoNum type="arabicPeriod"/>
            </a:pPr>
            <a:r>
              <a:rPr lang="en-GB" sz="1600" b="1" dirty="0">
                <a:solidFill>
                  <a:schemeClr val="tx1"/>
                </a:solidFill>
                <a:latin typeface="Calibri" pitchFamily="34" charset="0"/>
                <a:cs typeface="Calibri" pitchFamily="34" charset="0"/>
              </a:rPr>
              <a:t>It is easy to debug.</a:t>
            </a:r>
            <a:endParaRPr lang="en-GB" b="1" dirty="0">
              <a:solidFill>
                <a:schemeClr val="tx1"/>
              </a:solidFill>
              <a:latin typeface="Calibri" pitchFamily="34" charset="0"/>
              <a:cs typeface="Calibri" pitchFamily="34" charset="0"/>
            </a:endParaRPr>
          </a:p>
          <a:p>
            <a:pPr marL="139700" indent="0" algn="just" fontAlgn="base">
              <a:buNone/>
            </a:pPr>
            <a:r>
              <a:rPr lang="en-GB" b="1" dirty="0" smtClean="0">
                <a:solidFill>
                  <a:schemeClr val="tx1"/>
                </a:solidFill>
                <a:latin typeface="Calibri" pitchFamily="34" charset="0"/>
                <a:cs typeface="Calibri" pitchFamily="34" charset="0"/>
              </a:rPr>
              <a:t>Disadvantages</a:t>
            </a:r>
            <a:endParaRPr lang="en-GB" b="1" dirty="0">
              <a:solidFill>
                <a:schemeClr val="tx1"/>
              </a:solidFill>
              <a:latin typeface="Calibri" pitchFamily="34" charset="0"/>
              <a:cs typeface="Calibri" pitchFamily="34" charset="0"/>
            </a:endParaRPr>
          </a:p>
          <a:p>
            <a:pPr marL="939800" lvl="1" indent="-342900" algn="just" fontAlgn="base">
              <a:buFont typeface="+mj-lt"/>
              <a:buAutoNum type="arabicPeriod"/>
            </a:pPr>
            <a:r>
              <a:rPr lang="en-GB" sz="1600" b="1" dirty="0">
                <a:solidFill>
                  <a:schemeClr val="tx1"/>
                </a:solidFill>
                <a:latin typeface="Calibri" pitchFamily="34" charset="0"/>
                <a:cs typeface="Calibri" pitchFamily="34" charset="0"/>
              </a:rPr>
              <a:t>It uses the recursion technique that occupies more memory in the call stack. Sometimes when the recursion is too deep, the stack overflow condition will occur</a:t>
            </a:r>
            <a:r>
              <a:rPr lang="en-GB" sz="1600" b="1" dirty="0" smtClean="0">
                <a:solidFill>
                  <a:schemeClr val="tx1"/>
                </a:solidFill>
                <a:latin typeface="Calibri" pitchFamily="34" charset="0"/>
                <a:cs typeface="Calibri" pitchFamily="34" charset="0"/>
              </a:rPr>
              <a:t>.</a:t>
            </a:r>
            <a:endParaRPr lang="en-GB" sz="1600" b="1" dirty="0">
              <a:solidFill>
                <a:schemeClr val="tx1"/>
              </a:solidFill>
              <a:latin typeface="Calibri" pitchFamily="34" charset="0"/>
              <a:cs typeface="Calibri" pitchFamily="34" charset="0"/>
            </a:endParaRPr>
          </a:p>
          <a:p>
            <a:pPr marL="939800" lvl="1" indent="-342900" algn="just" fontAlgn="base">
              <a:buFont typeface="+mj-lt"/>
              <a:buAutoNum type="arabicPeriod"/>
            </a:pPr>
            <a:r>
              <a:rPr lang="en-GB" sz="1600" b="1" dirty="0">
                <a:solidFill>
                  <a:schemeClr val="tx1"/>
                </a:solidFill>
                <a:latin typeface="Calibri" pitchFamily="34" charset="0"/>
                <a:cs typeface="Calibri" pitchFamily="34" charset="0"/>
              </a:rPr>
              <a:t>It occupies more memory that degrades the overall performance.</a:t>
            </a:r>
            <a:endParaRPr lang="en-US" sz="1600" b="1"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0" y="0"/>
            <a:ext cx="9003525" cy="626165"/>
          </a:xfrm>
          <a:prstGeom prst="rect">
            <a:avLst/>
          </a:prstGeom>
          <a:noFill/>
          <a:ln>
            <a:noFill/>
          </a:ln>
        </p:spPr>
        <p:txBody>
          <a:bodyPr spcFirstLastPara="1" wrap="square" lIns="68575" tIns="34275" rIns="68575" bIns="34275" anchor="ctr" anchorCtr="0">
            <a:noAutofit/>
          </a:bodyPr>
          <a:lstStyle/>
          <a:p>
            <a:r>
              <a:rPr lang="en-GB" b="1" dirty="0" smtClean="0">
                <a:solidFill>
                  <a:schemeClr val="tx1"/>
                </a:solidFill>
                <a:latin typeface="Calibri" pitchFamily="34" charset="0"/>
                <a:cs typeface="Calibri" pitchFamily="34" charset="0"/>
              </a:rPr>
              <a:t>EXAMPLE</a:t>
            </a:r>
            <a:endParaRPr lang="en-US" b="1" dirty="0">
              <a:solidFill>
                <a:schemeClr val="tx1"/>
              </a:solidFill>
              <a:latin typeface="Times New Roman" pitchFamily="18" charset="0"/>
              <a:cs typeface="Times New Roman" pitchFamily="18" charset="0"/>
            </a:endParaRPr>
          </a:p>
        </p:txBody>
      </p:sp>
      <p:sp>
        <p:nvSpPr>
          <p:cNvPr id="105" name="Google Shape;105;p18"/>
          <p:cNvSpPr txBox="1">
            <a:spLocks noGrp="1"/>
          </p:cNvSpPr>
          <p:nvPr>
            <p:ph type="body" idx="1"/>
          </p:nvPr>
        </p:nvSpPr>
        <p:spPr>
          <a:xfrm>
            <a:off x="71021" y="496957"/>
            <a:ext cx="8808574" cy="4270318"/>
          </a:xfrm>
          <a:prstGeom prst="rect">
            <a:avLst/>
          </a:prstGeom>
          <a:noFill/>
          <a:ln>
            <a:noFill/>
          </a:ln>
        </p:spPr>
        <p:txBody>
          <a:bodyPr spcFirstLastPara="1" wrap="square" lIns="68575" tIns="34275" rIns="68575" bIns="34275" anchor="t" anchorCtr="0">
            <a:noAutofit/>
          </a:bodyPr>
          <a:lstStyle/>
          <a:p>
            <a:pPr algn="just"/>
            <a:r>
              <a:rPr lang="en-GB" sz="2000" b="1" dirty="0">
                <a:solidFill>
                  <a:schemeClr val="tx1"/>
                </a:solidFill>
                <a:latin typeface="Calibri" pitchFamily="34" charset="0"/>
                <a:cs typeface="Calibri" pitchFamily="34" charset="0"/>
              </a:rPr>
              <a:t>Let's understand dynamic programming through </a:t>
            </a:r>
            <a:r>
              <a:rPr lang="en-GB" sz="2000" b="1" dirty="0" smtClean="0">
                <a:solidFill>
                  <a:schemeClr val="tx1"/>
                </a:solidFill>
                <a:latin typeface="Calibri" pitchFamily="34" charset="0"/>
                <a:cs typeface="Calibri" pitchFamily="34" charset="0"/>
              </a:rPr>
              <a:t>an example.</a:t>
            </a:r>
            <a:endParaRPr lang="en-GB" sz="2000" b="1" dirty="0">
              <a:solidFill>
                <a:schemeClr val="tx1"/>
              </a:solidFill>
              <a:latin typeface="Calibri" pitchFamily="34" charset="0"/>
              <a:cs typeface="Calibri" pitchFamily="34" charset="0"/>
            </a:endParaRPr>
          </a:p>
          <a:p>
            <a:pPr algn="just"/>
            <a:r>
              <a:rPr lang="en-GB" sz="2000" b="1" dirty="0">
                <a:solidFill>
                  <a:schemeClr val="tx1"/>
                </a:solidFill>
                <a:latin typeface="Calibri" pitchFamily="34" charset="0"/>
                <a:cs typeface="Calibri" pitchFamily="34" charset="0"/>
              </a:rPr>
              <a:t>int fib(int n)  </a:t>
            </a:r>
          </a:p>
          <a:p>
            <a:pPr algn="just"/>
            <a:r>
              <a:rPr lang="en-GB" sz="2000" b="1" dirty="0">
                <a:solidFill>
                  <a:schemeClr val="tx1"/>
                </a:solidFill>
                <a:latin typeface="Calibri" pitchFamily="34" charset="0"/>
                <a:cs typeface="Calibri" pitchFamily="34" charset="0"/>
              </a:rPr>
              <a:t>{  </a:t>
            </a:r>
          </a:p>
          <a:p>
            <a:pPr algn="just"/>
            <a:r>
              <a:rPr lang="en-GB" sz="2000" b="1" dirty="0">
                <a:solidFill>
                  <a:schemeClr val="tx1"/>
                </a:solidFill>
                <a:latin typeface="Calibri" pitchFamily="34" charset="0"/>
                <a:cs typeface="Calibri" pitchFamily="34" charset="0"/>
              </a:rPr>
              <a:t>   if(n&lt;0)  </a:t>
            </a:r>
          </a:p>
          <a:p>
            <a:pPr algn="just"/>
            <a:r>
              <a:rPr lang="en-GB" sz="2000" b="1" dirty="0">
                <a:solidFill>
                  <a:schemeClr val="tx1"/>
                </a:solidFill>
                <a:latin typeface="Calibri" pitchFamily="34" charset="0"/>
                <a:cs typeface="Calibri" pitchFamily="34" charset="0"/>
              </a:rPr>
              <a:t>   error;  </a:t>
            </a:r>
          </a:p>
          <a:p>
            <a:pPr algn="just"/>
            <a:r>
              <a:rPr lang="en-GB" sz="2000" b="1" dirty="0">
                <a:solidFill>
                  <a:schemeClr val="tx1"/>
                </a:solidFill>
                <a:latin typeface="Calibri" pitchFamily="34" charset="0"/>
                <a:cs typeface="Calibri" pitchFamily="34" charset="0"/>
              </a:rPr>
              <a:t> if(n==0)  </a:t>
            </a:r>
          </a:p>
          <a:p>
            <a:pPr algn="just"/>
            <a:r>
              <a:rPr lang="en-GB" sz="2000" b="1" dirty="0">
                <a:solidFill>
                  <a:schemeClr val="tx1"/>
                </a:solidFill>
                <a:latin typeface="Calibri" pitchFamily="34" charset="0"/>
                <a:cs typeface="Calibri" pitchFamily="34" charset="0"/>
              </a:rPr>
              <a:t> return 0;  </a:t>
            </a:r>
          </a:p>
          <a:p>
            <a:pPr algn="just"/>
            <a:r>
              <a:rPr lang="en-GB" sz="2000" b="1" dirty="0">
                <a:solidFill>
                  <a:schemeClr val="tx1"/>
                </a:solidFill>
                <a:latin typeface="Calibri" pitchFamily="34" charset="0"/>
                <a:cs typeface="Calibri" pitchFamily="34" charset="0"/>
              </a:rPr>
              <a:t> if(n==1)  </a:t>
            </a:r>
          </a:p>
          <a:p>
            <a:pPr algn="just"/>
            <a:r>
              <a:rPr lang="en-GB" sz="2000" b="1" dirty="0">
                <a:solidFill>
                  <a:schemeClr val="tx1"/>
                </a:solidFill>
                <a:latin typeface="Calibri" pitchFamily="34" charset="0"/>
                <a:cs typeface="Calibri" pitchFamily="34" charset="0"/>
              </a:rPr>
              <a:t>return 1;  </a:t>
            </a:r>
          </a:p>
          <a:p>
            <a:pPr algn="just"/>
            <a:r>
              <a:rPr lang="en-GB" sz="2000" b="1" dirty="0">
                <a:solidFill>
                  <a:schemeClr val="tx1"/>
                </a:solidFill>
                <a:latin typeface="Calibri" pitchFamily="34" charset="0"/>
                <a:cs typeface="Calibri" pitchFamily="34" charset="0"/>
              </a:rPr>
              <a:t>sum = fib(n-1) + fib(n-2);  </a:t>
            </a:r>
          </a:p>
          <a:p>
            <a:pPr algn="just"/>
            <a:r>
              <a:rPr lang="en-GB" sz="2000" b="1" dirty="0">
                <a:solidFill>
                  <a:schemeClr val="tx1"/>
                </a:solidFill>
                <a:latin typeface="Calibri" pitchFamily="34" charset="0"/>
                <a:cs typeface="Calibri" pitchFamily="34" charset="0"/>
              </a:rPr>
              <a:t>} </a:t>
            </a:r>
            <a:endParaRPr lang="en-GB" sz="2000" b="1" dirty="0" smtClean="0">
              <a:solidFill>
                <a:schemeClr val="tx1"/>
              </a:solidFill>
              <a:latin typeface="Calibri" pitchFamily="34" charset="0"/>
              <a:cs typeface="Calibri" pitchFamily="34" charset="0"/>
            </a:endParaRPr>
          </a:p>
        </p:txBody>
      </p:sp>
      <p:sp>
        <p:nvSpPr>
          <p:cNvPr id="107" name="Google Shape;107;p18"/>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08" name="Google Shape;108;p18"/>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3FB7A49E-0887-4D1D-A3FA-DCA472E7C3B1}" type="datetime1">
              <a:rPr lang="en-US" smtClean="0"/>
              <a:t>6/4/2024</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275422" y="0"/>
            <a:ext cx="8571122" cy="736847"/>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US" dirty="0" err="1" smtClean="0"/>
              <a:t>Cont</a:t>
            </a:r>
            <a:r>
              <a:rPr lang="en-US" dirty="0" smtClean="0"/>
              <a:t>…</a:t>
            </a:r>
            <a:endParaRPr dirty="0"/>
          </a:p>
        </p:txBody>
      </p:sp>
      <p:sp>
        <p:nvSpPr>
          <p:cNvPr id="126" name="Google Shape;126;p20"/>
          <p:cNvSpPr txBox="1">
            <a:spLocks noGrp="1"/>
          </p:cNvSpPr>
          <p:nvPr>
            <p:ph type="body" idx="1"/>
          </p:nvPr>
        </p:nvSpPr>
        <p:spPr>
          <a:xfrm>
            <a:off x="308472" y="639192"/>
            <a:ext cx="8505021" cy="4087044"/>
          </a:xfrm>
          <a:prstGeom prst="rect">
            <a:avLst/>
          </a:prstGeom>
          <a:noFill/>
          <a:ln>
            <a:noFill/>
          </a:ln>
        </p:spPr>
        <p:txBody>
          <a:bodyPr spcFirstLastPara="1" wrap="square" lIns="68575" tIns="34275" rIns="68575" bIns="34275" numCol="1" anchor="t" anchorCtr="0">
            <a:noAutofit/>
          </a:bodyPr>
          <a:lstStyle/>
          <a:p>
            <a:pPr algn="just"/>
            <a:r>
              <a:rPr lang="en-GB" dirty="0">
                <a:solidFill>
                  <a:schemeClr val="tx1"/>
                </a:solidFill>
                <a:latin typeface="Calibri" pitchFamily="34" charset="0"/>
                <a:cs typeface="Calibri" pitchFamily="34" charset="0"/>
              </a:rPr>
              <a:t>In the above code, we have used the recursive approach to find out the Fibonacci series. When the value of 'n' increases, the function calls will also increase, and computations will also increase. In this case, the time complexity increases exponentially, and it becomes 2n.</a:t>
            </a:r>
          </a:p>
          <a:p>
            <a:pPr algn="just"/>
            <a:endParaRPr lang="en-GB" dirty="0">
              <a:solidFill>
                <a:schemeClr val="tx1"/>
              </a:solidFill>
              <a:latin typeface="Calibri" pitchFamily="34" charset="0"/>
              <a:cs typeface="Calibri" pitchFamily="34" charset="0"/>
            </a:endParaRPr>
          </a:p>
          <a:p>
            <a:pPr algn="just"/>
            <a:r>
              <a:rPr lang="en-GB" dirty="0">
                <a:solidFill>
                  <a:schemeClr val="tx1"/>
                </a:solidFill>
                <a:latin typeface="Calibri" pitchFamily="34" charset="0"/>
                <a:cs typeface="Calibri" pitchFamily="34" charset="0"/>
              </a:rPr>
              <a:t>One solution to this problem is to use the dynamic programming approach. Rather than generating the recursive tree again and again, we can reuse the previously calculated value. If we use the dynamic programming approach, then the time complexity would be O(n</a:t>
            </a:r>
            <a:r>
              <a:rPr lang="en-GB" dirty="0" smtClean="0">
                <a:solidFill>
                  <a:schemeClr val="tx1"/>
                </a:solidFill>
                <a:latin typeface="Calibri" pitchFamily="34" charset="0"/>
                <a:cs typeface="Calibri" pitchFamily="34" charset="0"/>
              </a:rPr>
              <a:t>).</a:t>
            </a:r>
          </a:p>
          <a:p>
            <a:pPr algn="just"/>
            <a:r>
              <a:rPr lang="en-GB" dirty="0">
                <a:solidFill>
                  <a:schemeClr val="tx1"/>
                </a:solidFill>
                <a:latin typeface="Calibri" pitchFamily="34" charset="0"/>
                <a:cs typeface="Calibri" pitchFamily="34" charset="0"/>
              </a:rPr>
              <a:t>When we apply the dynamic programming approach in the implementation of the Fibonacci series, then the code would look like:</a:t>
            </a:r>
            <a:endParaRPr dirty="0">
              <a:solidFill>
                <a:schemeClr val="tx1"/>
              </a:solidFill>
              <a:latin typeface="Calibri" pitchFamily="34" charset="0"/>
              <a:cs typeface="Calibri" pitchFamily="34" charset="0"/>
            </a:endParaRPr>
          </a:p>
        </p:txBody>
      </p:sp>
      <p:sp>
        <p:nvSpPr>
          <p:cNvPr id="129" name="Google Shape;129;p20"/>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30" name="Google Shape;130;p20"/>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FA52CA94-CFE1-45DB-B44C-0D6695A20A0D}" type="datetime1">
              <a:rPr lang="en-US" smtClean="0"/>
              <a:t>6/4/2024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0" y="0"/>
            <a:ext cx="9003525" cy="566529"/>
          </a:xfrm>
          <a:prstGeom prst="rect">
            <a:avLst/>
          </a:prstGeom>
          <a:noFill/>
          <a:ln>
            <a:noFill/>
          </a:ln>
        </p:spPr>
        <p:txBody>
          <a:bodyPr spcFirstLastPara="1" wrap="square" lIns="68575" tIns="34275" rIns="68575" bIns="34275" anchor="ctr" anchorCtr="0">
            <a:noAutofit/>
          </a:bodyPr>
          <a:lstStyle/>
          <a:p>
            <a:r>
              <a:rPr lang="en-US" b="1" dirty="0" smtClean="0"/>
              <a:t/>
            </a:r>
            <a:br>
              <a:rPr lang="en-US" b="1" dirty="0" smtClean="0"/>
            </a:br>
            <a:r>
              <a:rPr lang="en-US" b="1" dirty="0" smtClean="0"/>
              <a:t/>
            </a:r>
            <a:br>
              <a:rPr lang="en-US" b="1" dirty="0" smtClean="0"/>
            </a:br>
            <a:r>
              <a:rPr lang="en-GB" dirty="0"/>
              <a:t/>
            </a:r>
            <a:br>
              <a:rPr lang="en-GB" dirty="0"/>
            </a:br>
            <a:r>
              <a:rPr lang="en-US" b="1" dirty="0"/>
              <a:t/>
            </a:r>
            <a:br>
              <a:rPr lang="en-US" b="1" dirty="0"/>
            </a:br>
            <a:endParaRPr dirty="0">
              <a:latin typeface="Times New Roman" pitchFamily="18" charset="0"/>
              <a:cs typeface="Times New Roman" pitchFamily="18" charset="0"/>
            </a:endParaRPr>
          </a:p>
        </p:txBody>
      </p:sp>
      <p:sp>
        <p:nvSpPr>
          <p:cNvPr id="105" name="Google Shape;105;p18"/>
          <p:cNvSpPr txBox="1">
            <a:spLocks noGrp="1"/>
          </p:cNvSpPr>
          <p:nvPr>
            <p:ph type="body" idx="1"/>
          </p:nvPr>
        </p:nvSpPr>
        <p:spPr>
          <a:xfrm>
            <a:off x="71021" y="0"/>
            <a:ext cx="8808574" cy="4660135"/>
          </a:xfrm>
          <a:prstGeom prst="rect">
            <a:avLst/>
          </a:prstGeom>
          <a:noFill/>
          <a:ln>
            <a:noFill/>
          </a:ln>
        </p:spPr>
        <p:txBody>
          <a:bodyPr spcFirstLastPara="1" wrap="square" lIns="68575" tIns="34275" rIns="68575" bIns="34275" numCol="2" anchor="t" anchorCtr="0">
            <a:noAutofit/>
          </a:bodyPr>
          <a:lstStyle/>
          <a:p>
            <a:r>
              <a:rPr lang="en-GB" b="1" dirty="0">
                <a:solidFill>
                  <a:schemeClr val="tx1"/>
                </a:solidFill>
                <a:latin typeface="Calibri" pitchFamily="34" charset="0"/>
                <a:cs typeface="Calibri" pitchFamily="34" charset="0"/>
              </a:rPr>
              <a:t>static int count = 0;   </a:t>
            </a:r>
          </a:p>
          <a:p>
            <a:r>
              <a:rPr lang="en-GB" b="1" dirty="0">
                <a:solidFill>
                  <a:schemeClr val="tx1"/>
                </a:solidFill>
                <a:latin typeface="Calibri" pitchFamily="34" charset="0"/>
                <a:cs typeface="Calibri" pitchFamily="34" charset="0"/>
              </a:rPr>
              <a:t>int fib(int n)  </a:t>
            </a:r>
          </a:p>
          <a:p>
            <a:r>
              <a:rPr lang="en-GB" b="1" dirty="0">
                <a:solidFill>
                  <a:schemeClr val="tx1"/>
                </a:solidFill>
                <a:latin typeface="Calibri" pitchFamily="34" charset="0"/>
                <a:cs typeface="Calibri" pitchFamily="34" charset="0"/>
              </a:rPr>
              <a:t>{  </a:t>
            </a:r>
          </a:p>
          <a:p>
            <a:r>
              <a:rPr lang="en-GB" b="1" dirty="0">
                <a:solidFill>
                  <a:schemeClr val="tx1"/>
                </a:solidFill>
                <a:latin typeface="Calibri" pitchFamily="34" charset="0"/>
                <a:cs typeface="Calibri" pitchFamily="34" charset="0"/>
              </a:rPr>
              <a:t>if(memo[n]!= NULL)  </a:t>
            </a:r>
          </a:p>
          <a:p>
            <a:r>
              <a:rPr lang="en-GB" b="1" dirty="0" smtClean="0">
                <a:solidFill>
                  <a:schemeClr val="tx1"/>
                </a:solidFill>
                <a:latin typeface="Calibri" pitchFamily="34" charset="0"/>
                <a:cs typeface="Calibri" pitchFamily="34" charset="0"/>
              </a:rPr>
              <a:t>       return </a:t>
            </a:r>
            <a:r>
              <a:rPr lang="en-GB" b="1" dirty="0">
                <a:solidFill>
                  <a:schemeClr val="tx1"/>
                </a:solidFill>
                <a:latin typeface="Calibri" pitchFamily="34" charset="0"/>
                <a:cs typeface="Calibri" pitchFamily="34" charset="0"/>
              </a:rPr>
              <a:t>memo[n];  </a:t>
            </a:r>
          </a:p>
          <a:p>
            <a:r>
              <a:rPr lang="en-GB" b="1" dirty="0">
                <a:solidFill>
                  <a:schemeClr val="tx1"/>
                </a:solidFill>
                <a:latin typeface="Calibri" pitchFamily="34" charset="0"/>
                <a:cs typeface="Calibri" pitchFamily="34" charset="0"/>
              </a:rPr>
              <a:t>count++;  </a:t>
            </a:r>
          </a:p>
          <a:p>
            <a:r>
              <a:rPr lang="en-GB" b="1" dirty="0">
                <a:solidFill>
                  <a:schemeClr val="tx1"/>
                </a:solidFill>
                <a:latin typeface="Calibri" pitchFamily="34" charset="0"/>
                <a:cs typeface="Calibri" pitchFamily="34" charset="0"/>
              </a:rPr>
              <a:t>   if(n&lt;0)  </a:t>
            </a:r>
          </a:p>
          <a:p>
            <a:r>
              <a:rPr lang="en-GB" b="1" dirty="0">
                <a:solidFill>
                  <a:schemeClr val="tx1"/>
                </a:solidFill>
                <a:latin typeface="Calibri" pitchFamily="34" charset="0"/>
                <a:cs typeface="Calibri" pitchFamily="34" charset="0"/>
              </a:rPr>
              <a:t>   </a:t>
            </a:r>
            <a:r>
              <a:rPr lang="en-GB" b="1" dirty="0" smtClean="0">
                <a:solidFill>
                  <a:schemeClr val="tx1"/>
                </a:solidFill>
                <a:latin typeface="Calibri" pitchFamily="34" charset="0"/>
                <a:cs typeface="Calibri" pitchFamily="34" charset="0"/>
              </a:rPr>
              <a:t>     error</a:t>
            </a:r>
            <a:r>
              <a:rPr lang="en-GB" b="1" dirty="0">
                <a:solidFill>
                  <a:schemeClr val="tx1"/>
                </a:solidFill>
                <a:latin typeface="Calibri" pitchFamily="34" charset="0"/>
                <a:cs typeface="Calibri" pitchFamily="34" charset="0"/>
              </a:rPr>
              <a:t>;  </a:t>
            </a:r>
          </a:p>
          <a:p>
            <a:r>
              <a:rPr lang="en-GB" b="1" dirty="0">
                <a:solidFill>
                  <a:schemeClr val="tx1"/>
                </a:solidFill>
                <a:latin typeface="Calibri" pitchFamily="34" charset="0"/>
                <a:cs typeface="Calibri" pitchFamily="34" charset="0"/>
              </a:rPr>
              <a:t> if(n==0)  </a:t>
            </a:r>
          </a:p>
          <a:p>
            <a:r>
              <a:rPr lang="en-GB" b="1" dirty="0">
                <a:solidFill>
                  <a:schemeClr val="tx1"/>
                </a:solidFill>
                <a:latin typeface="Calibri" pitchFamily="34" charset="0"/>
                <a:cs typeface="Calibri" pitchFamily="34" charset="0"/>
              </a:rPr>
              <a:t> </a:t>
            </a:r>
            <a:r>
              <a:rPr lang="en-GB" b="1" dirty="0" smtClean="0">
                <a:solidFill>
                  <a:schemeClr val="tx1"/>
                </a:solidFill>
                <a:latin typeface="Calibri" pitchFamily="34" charset="0"/>
                <a:cs typeface="Calibri" pitchFamily="34" charset="0"/>
              </a:rPr>
              <a:t>       return </a:t>
            </a:r>
            <a:r>
              <a:rPr lang="en-GB" b="1" dirty="0">
                <a:solidFill>
                  <a:schemeClr val="tx1"/>
                </a:solidFill>
                <a:latin typeface="Calibri" pitchFamily="34" charset="0"/>
                <a:cs typeface="Calibri" pitchFamily="34" charset="0"/>
              </a:rPr>
              <a:t>0;  </a:t>
            </a:r>
          </a:p>
          <a:p>
            <a:r>
              <a:rPr lang="en-GB" b="1" dirty="0">
                <a:solidFill>
                  <a:schemeClr val="tx1"/>
                </a:solidFill>
                <a:latin typeface="Calibri" pitchFamily="34" charset="0"/>
                <a:cs typeface="Calibri" pitchFamily="34" charset="0"/>
              </a:rPr>
              <a:t> if(n==1)  </a:t>
            </a:r>
          </a:p>
          <a:p>
            <a:r>
              <a:rPr lang="en-GB" b="1" dirty="0" smtClean="0">
                <a:solidFill>
                  <a:schemeClr val="tx1"/>
                </a:solidFill>
                <a:latin typeface="Calibri" pitchFamily="34" charset="0"/>
                <a:cs typeface="Calibri" pitchFamily="34" charset="0"/>
              </a:rPr>
              <a:t>        return </a:t>
            </a:r>
            <a:r>
              <a:rPr lang="en-GB" b="1" dirty="0">
                <a:solidFill>
                  <a:schemeClr val="tx1"/>
                </a:solidFill>
                <a:latin typeface="Calibri" pitchFamily="34" charset="0"/>
                <a:cs typeface="Calibri" pitchFamily="34" charset="0"/>
              </a:rPr>
              <a:t>1;  </a:t>
            </a:r>
          </a:p>
          <a:p>
            <a:r>
              <a:rPr lang="en-GB" b="1" dirty="0">
                <a:solidFill>
                  <a:schemeClr val="tx1"/>
                </a:solidFill>
                <a:latin typeface="Calibri" pitchFamily="34" charset="0"/>
                <a:cs typeface="Calibri" pitchFamily="34" charset="0"/>
              </a:rPr>
              <a:t>sum = fib(n-1) + fib(n-2);  </a:t>
            </a:r>
          </a:p>
          <a:p>
            <a:r>
              <a:rPr lang="en-GB" b="1" dirty="0">
                <a:solidFill>
                  <a:schemeClr val="tx1"/>
                </a:solidFill>
                <a:latin typeface="Calibri" pitchFamily="34" charset="0"/>
                <a:cs typeface="Calibri" pitchFamily="34" charset="0"/>
              </a:rPr>
              <a:t>memo[n] = sum;  </a:t>
            </a:r>
          </a:p>
          <a:p>
            <a:r>
              <a:rPr lang="en-GB" b="1" dirty="0">
                <a:solidFill>
                  <a:schemeClr val="tx1"/>
                </a:solidFill>
                <a:latin typeface="Calibri" pitchFamily="34" charset="0"/>
                <a:cs typeface="Calibri" pitchFamily="34" charset="0"/>
              </a:rPr>
              <a:t>} </a:t>
            </a:r>
            <a:endParaRPr lang="en-GB" b="1" dirty="0" smtClean="0">
              <a:solidFill>
                <a:schemeClr val="tx1"/>
              </a:solidFill>
              <a:latin typeface="Calibri" pitchFamily="34" charset="0"/>
              <a:cs typeface="Calibri" pitchFamily="34" charset="0"/>
            </a:endParaRPr>
          </a:p>
          <a:p>
            <a:endParaRPr lang="en-GB" b="1" dirty="0">
              <a:solidFill>
                <a:schemeClr val="tx1"/>
              </a:solidFill>
              <a:latin typeface="Calibri" pitchFamily="34" charset="0"/>
              <a:cs typeface="Calibri" pitchFamily="34" charset="0"/>
            </a:endParaRPr>
          </a:p>
          <a:p>
            <a:pPr algn="just"/>
            <a:r>
              <a:rPr lang="en-GB" dirty="0">
                <a:solidFill>
                  <a:schemeClr val="tx1"/>
                </a:solidFill>
                <a:latin typeface="Calibri" pitchFamily="34" charset="0"/>
                <a:cs typeface="Calibri" pitchFamily="34" charset="0"/>
              </a:rPr>
              <a:t>In the above code, we have used the memorization technique in which we store the results in an array to reuse the values. </a:t>
            </a:r>
            <a:endParaRPr lang="en-GB" dirty="0" smtClean="0">
              <a:solidFill>
                <a:schemeClr val="tx1"/>
              </a:solidFill>
              <a:latin typeface="Calibri" pitchFamily="34" charset="0"/>
              <a:cs typeface="Calibri" pitchFamily="34" charset="0"/>
            </a:endParaRPr>
          </a:p>
          <a:p>
            <a:pPr algn="just"/>
            <a:r>
              <a:rPr lang="en-GB" dirty="0" smtClean="0">
                <a:solidFill>
                  <a:schemeClr val="tx1"/>
                </a:solidFill>
                <a:latin typeface="Calibri" pitchFamily="34" charset="0"/>
                <a:cs typeface="Calibri" pitchFamily="34" charset="0"/>
              </a:rPr>
              <a:t>This </a:t>
            </a:r>
            <a:r>
              <a:rPr lang="en-GB" dirty="0">
                <a:solidFill>
                  <a:schemeClr val="tx1"/>
                </a:solidFill>
                <a:latin typeface="Calibri" pitchFamily="34" charset="0"/>
                <a:cs typeface="Calibri" pitchFamily="34" charset="0"/>
              </a:rPr>
              <a:t>is also known as a top-down approach in which we move from the top and break the problem into sub-problems.</a:t>
            </a:r>
            <a:endParaRPr lang="en-US" dirty="0" smtClean="0">
              <a:solidFill>
                <a:schemeClr val="tx1"/>
              </a:solidFill>
              <a:latin typeface="Calibri" pitchFamily="34" charset="0"/>
              <a:cs typeface="Calibri" pitchFamily="34" charset="0"/>
            </a:endParaRPr>
          </a:p>
        </p:txBody>
      </p:sp>
      <p:sp>
        <p:nvSpPr>
          <p:cNvPr id="107" name="Google Shape;107;p18"/>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08" name="Google Shape;108;p18"/>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F8CC0064-3F5D-4844-9932-9001C62EDD4D}" type="datetime1">
              <a:rPr lang="en-US" smtClean="0"/>
              <a:t>6/4/2024</a:t>
            </a:fld>
            <a:endParaRPr lang="en-US"/>
          </a:p>
        </p:txBody>
      </p:sp>
    </p:spTree>
    <p:extLst>
      <p:ext uri="{BB962C8B-B14F-4D97-AF65-F5344CB8AC3E}">
        <p14:creationId xmlns:p14="http://schemas.microsoft.com/office/powerpoint/2010/main" val="1595607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7"/>
          <p:cNvSpPr txBox="1">
            <a:spLocks noGrp="1"/>
          </p:cNvSpPr>
          <p:nvPr>
            <p:ph type="body" idx="1"/>
          </p:nvPr>
        </p:nvSpPr>
        <p:spPr>
          <a:xfrm>
            <a:off x="223572" y="815009"/>
            <a:ext cx="8637224" cy="3952265"/>
          </a:xfrm>
          <a:prstGeom prst="rect">
            <a:avLst/>
          </a:prstGeom>
          <a:noFill/>
          <a:ln>
            <a:noFill/>
          </a:ln>
        </p:spPr>
        <p:txBody>
          <a:bodyPr spcFirstLastPara="1" wrap="square" lIns="68575" tIns="34275" rIns="68575" bIns="34275" anchor="t" anchorCtr="0">
            <a:noAutofit/>
          </a:bodyPr>
          <a:lstStyle/>
          <a:p>
            <a:pPr algn="just"/>
            <a:r>
              <a:rPr lang="en-GB" dirty="0">
                <a:solidFill>
                  <a:schemeClr val="tx1"/>
                </a:solidFill>
                <a:latin typeface="Calibri" pitchFamily="34" charset="0"/>
                <a:cs typeface="Calibri" pitchFamily="34" charset="0"/>
              </a:rPr>
              <a:t>The bottom-up approach is also one of the techniques which can be used to implement the dynamic programming. </a:t>
            </a:r>
            <a:endParaRPr lang="en-GB" dirty="0" smtClean="0">
              <a:solidFill>
                <a:schemeClr val="tx1"/>
              </a:solidFill>
              <a:latin typeface="Calibri" pitchFamily="34" charset="0"/>
              <a:cs typeface="Calibri" pitchFamily="34" charset="0"/>
            </a:endParaRPr>
          </a:p>
          <a:p>
            <a:pPr algn="just"/>
            <a:r>
              <a:rPr lang="en-GB" dirty="0" smtClean="0">
                <a:solidFill>
                  <a:schemeClr val="tx1"/>
                </a:solidFill>
                <a:latin typeface="Calibri" pitchFamily="34" charset="0"/>
                <a:cs typeface="Calibri" pitchFamily="34" charset="0"/>
              </a:rPr>
              <a:t>It </a:t>
            </a:r>
            <a:r>
              <a:rPr lang="en-GB" dirty="0">
                <a:solidFill>
                  <a:schemeClr val="tx1"/>
                </a:solidFill>
                <a:latin typeface="Calibri" pitchFamily="34" charset="0"/>
                <a:cs typeface="Calibri" pitchFamily="34" charset="0"/>
              </a:rPr>
              <a:t>uses the tabulation technique to implement the dynamic programming approach. </a:t>
            </a:r>
            <a:endParaRPr lang="en-GB" dirty="0" smtClean="0">
              <a:solidFill>
                <a:schemeClr val="tx1"/>
              </a:solidFill>
              <a:latin typeface="Calibri" pitchFamily="34" charset="0"/>
              <a:cs typeface="Calibri" pitchFamily="34" charset="0"/>
            </a:endParaRPr>
          </a:p>
          <a:p>
            <a:pPr algn="just"/>
            <a:r>
              <a:rPr lang="en-GB" dirty="0" smtClean="0">
                <a:solidFill>
                  <a:schemeClr val="tx1"/>
                </a:solidFill>
                <a:latin typeface="Calibri" pitchFamily="34" charset="0"/>
                <a:cs typeface="Calibri" pitchFamily="34" charset="0"/>
              </a:rPr>
              <a:t>It </a:t>
            </a:r>
            <a:r>
              <a:rPr lang="en-GB" dirty="0">
                <a:solidFill>
                  <a:schemeClr val="tx1"/>
                </a:solidFill>
                <a:latin typeface="Calibri" pitchFamily="34" charset="0"/>
                <a:cs typeface="Calibri" pitchFamily="34" charset="0"/>
              </a:rPr>
              <a:t>solves the same kind of problems but it removes the recursion. </a:t>
            </a:r>
            <a:endParaRPr lang="en-GB" dirty="0" smtClean="0">
              <a:solidFill>
                <a:schemeClr val="tx1"/>
              </a:solidFill>
              <a:latin typeface="Calibri" pitchFamily="34" charset="0"/>
              <a:cs typeface="Calibri" pitchFamily="34" charset="0"/>
            </a:endParaRPr>
          </a:p>
          <a:p>
            <a:pPr algn="just"/>
            <a:r>
              <a:rPr lang="en-GB" dirty="0" smtClean="0">
                <a:solidFill>
                  <a:schemeClr val="tx1"/>
                </a:solidFill>
                <a:latin typeface="Calibri" pitchFamily="34" charset="0"/>
                <a:cs typeface="Calibri" pitchFamily="34" charset="0"/>
              </a:rPr>
              <a:t>If </a:t>
            </a:r>
            <a:r>
              <a:rPr lang="en-GB" dirty="0">
                <a:solidFill>
                  <a:schemeClr val="tx1"/>
                </a:solidFill>
                <a:latin typeface="Calibri" pitchFamily="34" charset="0"/>
                <a:cs typeface="Calibri" pitchFamily="34" charset="0"/>
              </a:rPr>
              <a:t>we remove the recursion, there is no stack overflow issue and no overhead of the recursive functions. </a:t>
            </a:r>
            <a:endParaRPr lang="en-GB" dirty="0" smtClean="0">
              <a:solidFill>
                <a:schemeClr val="tx1"/>
              </a:solidFill>
              <a:latin typeface="Calibri" pitchFamily="34" charset="0"/>
              <a:cs typeface="Calibri" pitchFamily="34" charset="0"/>
            </a:endParaRPr>
          </a:p>
          <a:p>
            <a:pPr algn="just"/>
            <a:r>
              <a:rPr lang="en-GB" dirty="0" smtClean="0">
                <a:solidFill>
                  <a:schemeClr val="tx1"/>
                </a:solidFill>
                <a:latin typeface="Calibri" pitchFamily="34" charset="0"/>
                <a:cs typeface="Calibri" pitchFamily="34" charset="0"/>
              </a:rPr>
              <a:t>In this </a:t>
            </a:r>
            <a:r>
              <a:rPr lang="en-GB" dirty="0">
                <a:solidFill>
                  <a:schemeClr val="tx1"/>
                </a:solidFill>
                <a:latin typeface="Calibri" pitchFamily="34" charset="0"/>
                <a:cs typeface="Calibri" pitchFamily="34" charset="0"/>
              </a:rPr>
              <a:t>tabulation technique, we solve the problems and store the results in a matrix</a:t>
            </a:r>
            <a:r>
              <a:rPr lang="en-GB" dirty="0" smtClean="0">
                <a:solidFill>
                  <a:schemeClr val="tx1"/>
                </a:solidFill>
                <a:latin typeface="Calibri" pitchFamily="34" charset="0"/>
                <a:cs typeface="Calibri" pitchFamily="34" charset="0"/>
              </a:rPr>
              <a:t>.</a:t>
            </a:r>
          </a:p>
          <a:p>
            <a:pPr algn="just"/>
            <a:r>
              <a:rPr lang="en-GB" dirty="0">
                <a:solidFill>
                  <a:schemeClr val="tx1"/>
                </a:solidFill>
                <a:latin typeface="Calibri" pitchFamily="34" charset="0"/>
                <a:cs typeface="Calibri" pitchFamily="34" charset="0"/>
              </a:rPr>
              <a:t>The bottom-up is the approach used to avoid the recursion, thus saving the memory space. The bottom-up is an algorithm that starts from the beginning, whereas the recursive algorithm starts from the end and works backward. In the bottom-up approach, we start from the base case to find the answer for the end. As we know, the base cases in the Fibonacci series are 0 and 1. Since the bottom approach starts from the base cases, so we will start from 0 and 1.</a:t>
            </a:r>
            <a:endParaRPr lang="en-US" dirty="0">
              <a:solidFill>
                <a:schemeClr val="tx1"/>
              </a:solidFill>
              <a:latin typeface="Calibri" pitchFamily="34" charset="0"/>
              <a:cs typeface="Calibri" pitchFamily="34" charset="0"/>
            </a:endParaRPr>
          </a:p>
        </p:txBody>
      </p:sp>
      <p:sp>
        <p:nvSpPr>
          <p:cNvPr id="97" name="Google Shape;97;p17"/>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US" smtClean="0">
                <a:latin typeface="Times New Roman"/>
                <a:ea typeface="Times New Roman"/>
                <a:cs typeface="Times New Roman"/>
                <a:sym typeface="Times New Roman"/>
              </a:rPr>
              <a:t>Department of Computer Science</a:t>
            </a:r>
            <a:endParaRPr dirty="0">
              <a:latin typeface="Times New Roman"/>
              <a:ea typeface="Times New Roman"/>
              <a:cs typeface="Times New Roman"/>
              <a:sym typeface="Times New Roman"/>
            </a:endParaRP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3795F33F-7257-4163-8F9E-7AE8B9E2590C}" type="datetime1">
              <a:rPr lang="en-US" smtClean="0"/>
              <a:t>6/4/2024</a:t>
            </a:fld>
            <a:endParaRPr lang="en-US"/>
          </a:p>
        </p:txBody>
      </p:sp>
      <p:sp>
        <p:nvSpPr>
          <p:cNvPr id="3" name="Title 2"/>
          <p:cNvSpPr>
            <a:spLocks noGrp="1"/>
          </p:cNvSpPr>
          <p:nvPr>
            <p:ph type="title"/>
          </p:nvPr>
        </p:nvSpPr>
        <p:spPr>
          <a:xfrm>
            <a:off x="198783" y="0"/>
            <a:ext cx="8656982" cy="675861"/>
          </a:xfrm>
        </p:spPr>
        <p:txBody>
          <a:bodyPr/>
          <a:lstStyle/>
          <a:p>
            <a:r>
              <a:rPr lang="en-US" dirty="0" smtClean="0"/>
              <a:t/>
            </a:r>
            <a:br>
              <a:rPr lang="en-US" dirty="0" smtClean="0"/>
            </a:br>
            <a:r>
              <a:rPr lang="en-US" dirty="0" smtClean="0"/>
              <a:t>Bottom-Up </a:t>
            </a:r>
            <a:r>
              <a:rPr lang="en-US" dirty="0"/>
              <a:t>approach</a:t>
            </a:r>
            <a:br>
              <a:rPr lang="en-US" dirty="0"/>
            </a:br>
            <a:endParaRPr lang="en-US" dirty="0"/>
          </a:p>
        </p:txBody>
      </p:sp>
    </p:spTree>
    <p:extLst>
      <p:ext uri="{BB962C8B-B14F-4D97-AF65-F5344CB8AC3E}">
        <p14:creationId xmlns:p14="http://schemas.microsoft.com/office/powerpoint/2010/main" val="211837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87286" y="-1"/>
            <a:ext cx="8725359" cy="626165"/>
          </a:xfrm>
          <a:prstGeom prst="rect">
            <a:avLst/>
          </a:prstGeom>
          <a:noFill/>
          <a:ln>
            <a:noFill/>
          </a:ln>
        </p:spPr>
        <p:txBody>
          <a:bodyPr spcFirstLastPara="1" wrap="square" lIns="68575" tIns="34275" rIns="68575" bIns="34275" anchor="ctr" anchorCtr="0">
            <a:noAutofit/>
          </a:bodyPr>
          <a:lstStyle/>
          <a:p>
            <a:r>
              <a:rPr lang="en-US" b="1" dirty="0" err="1" smtClean="0"/>
              <a:t>Cont</a:t>
            </a:r>
            <a:r>
              <a:rPr lang="en-US" b="1" dirty="0" smtClean="0"/>
              <a:t>…</a:t>
            </a:r>
            <a:endParaRPr dirty="0"/>
          </a:p>
        </p:txBody>
      </p:sp>
      <p:sp>
        <p:nvSpPr>
          <p:cNvPr id="95" name="Google Shape;95;p17"/>
          <p:cNvSpPr txBox="1">
            <a:spLocks noGrp="1"/>
          </p:cNvSpPr>
          <p:nvPr>
            <p:ph type="body" idx="1"/>
          </p:nvPr>
        </p:nvSpPr>
        <p:spPr>
          <a:xfrm>
            <a:off x="253389" y="546652"/>
            <a:ext cx="8637224" cy="4220623"/>
          </a:xfrm>
          <a:prstGeom prst="rect">
            <a:avLst/>
          </a:prstGeom>
          <a:noFill/>
          <a:ln>
            <a:noFill/>
          </a:ln>
        </p:spPr>
        <p:txBody>
          <a:bodyPr spcFirstLastPara="1" wrap="square" lIns="68575" tIns="34275" rIns="68575" bIns="34275" anchor="t" anchorCtr="0">
            <a:noAutofit/>
          </a:bodyPr>
          <a:lstStyle/>
          <a:p>
            <a:r>
              <a:rPr lang="en-GB" sz="2000" b="1" dirty="0">
                <a:solidFill>
                  <a:schemeClr val="tx1"/>
                </a:solidFill>
                <a:latin typeface="Times New Roman" pitchFamily="18" charset="0"/>
                <a:cs typeface="Times New Roman" pitchFamily="18" charset="0"/>
              </a:rPr>
              <a:t>Key </a:t>
            </a:r>
            <a:r>
              <a:rPr lang="en-GB" sz="2000" b="1" dirty="0" smtClean="0">
                <a:solidFill>
                  <a:schemeClr val="tx1"/>
                </a:solidFill>
                <a:latin typeface="Times New Roman" pitchFamily="18" charset="0"/>
                <a:cs typeface="Times New Roman" pitchFamily="18" charset="0"/>
              </a:rPr>
              <a:t>points</a:t>
            </a:r>
            <a:endParaRPr lang="en-GB" sz="2000" b="1" dirty="0">
              <a:solidFill>
                <a:schemeClr val="tx1"/>
              </a:solidFill>
              <a:latin typeface="Times New Roman" pitchFamily="18" charset="0"/>
              <a:cs typeface="Times New Roman" pitchFamily="18" charset="0"/>
            </a:endParaRPr>
          </a:p>
          <a:p>
            <a:pPr lvl="1"/>
            <a:r>
              <a:rPr lang="en-GB" sz="1800" dirty="0">
                <a:solidFill>
                  <a:schemeClr val="tx1"/>
                </a:solidFill>
                <a:latin typeface="Times New Roman" pitchFamily="18" charset="0"/>
                <a:cs typeface="Times New Roman" pitchFamily="18" charset="0"/>
              </a:rPr>
              <a:t>We solve all the smaller sub-problems that will be needed to solve the larger sub-problems then move to the larger problems using smaller sub-problems.</a:t>
            </a:r>
          </a:p>
          <a:p>
            <a:pPr lvl="1"/>
            <a:r>
              <a:rPr lang="en-GB" sz="1800" dirty="0">
                <a:solidFill>
                  <a:schemeClr val="tx1"/>
                </a:solidFill>
                <a:latin typeface="Times New Roman" pitchFamily="18" charset="0"/>
                <a:cs typeface="Times New Roman" pitchFamily="18" charset="0"/>
              </a:rPr>
              <a:t>We use for loop to iterate over the sub-problems.</a:t>
            </a:r>
          </a:p>
          <a:p>
            <a:pPr lvl="1"/>
            <a:r>
              <a:rPr lang="en-GB" sz="1800" dirty="0">
                <a:solidFill>
                  <a:schemeClr val="tx1"/>
                </a:solidFill>
                <a:latin typeface="Times New Roman" pitchFamily="18" charset="0"/>
                <a:cs typeface="Times New Roman" pitchFamily="18" charset="0"/>
              </a:rPr>
              <a:t>The bottom-up approach is also known as the tabulation or table filling method</a:t>
            </a:r>
            <a:r>
              <a:rPr lang="en-GB" sz="1800" dirty="0" smtClean="0">
                <a:solidFill>
                  <a:schemeClr val="tx1"/>
                </a:solidFill>
                <a:latin typeface="Times New Roman" pitchFamily="18" charset="0"/>
                <a:cs typeface="Times New Roman" pitchFamily="18" charset="0"/>
              </a:rPr>
              <a:t>.</a:t>
            </a:r>
          </a:p>
          <a:p>
            <a:pPr lvl="1"/>
            <a:endParaRPr lang="en-GB" sz="1800" dirty="0">
              <a:solidFill>
                <a:schemeClr val="tx1"/>
              </a:solidFill>
              <a:latin typeface="Times New Roman" pitchFamily="18" charset="0"/>
              <a:cs typeface="Times New Roman" pitchFamily="18" charset="0"/>
            </a:endParaRPr>
          </a:p>
        </p:txBody>
      </p:sp>
      <p:sp>
        <p:nvSpPr>
          <p:cNvPr id="97" name="Google Shape;97;p17"/>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US" smtClean="0">
                <a:latin typeface="Times New Roman"/>
                <a:ea typeface="Times New Roman"/>
                <a:cs typeface="Times New Roman"/>
                <a:sym typeface="Times New Roman"/>
              </a:rPr>
              <a:t>Department of Computer Science</a:t>
            </a:r>
            <a:endParaRPr dirty="0">
              <a:latin typeface="Times New Roman"/>
              <a:ea typeface="Times New Roman"/>
              <a:cs typeface="Times New Roman"/>
              <a:sym typeface="Times New Roman"/>
            </a:endParaRP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D6440EE7-8E29-4D1A-AE55-BBD6ABCF3873}" type="datetime1">
              <a:rPr lang="en-US" smtClean="0"/>
              <a:t>6/4/2024</a:t>
            </a:fld>
            <a:endParaRPr lang="en-US"/>
          </a:p>
        </p:txBody>
      </p:sp>
    </p:spTree>
    <p:extLst>
      <p:ext uri="{BB962C8B-B14F-4D97-AF65-F5344CB8AC3E}">
        <p14:creationId xmlns:p14="http://schemas.microsoft.com/office/powerpoint/2010/main" val="2829143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7"/>
          <p:cNvSpPr txBox="1">
            <a:spLocks noGrp="1"/>
          </p:cNvSpPr>
          <p:nvPr>
            <p:ph type="body" idx="1"/>
          </p:nvPr>
        </p:nvSpPr>
        <p:spPr>
          <a:xfrm>
            <a:off x="253389" y="99391"/>
            <a:ext cx="8637224" cy="4667884"/>
          </a:xfrm>
          <a:prstGeom prst="rect">
            <a:avLst/>
          </a:prstGeom>
          <a:noFill/>
          <a:ln>
            <a:noFill/>
          </a:ln>
        </p:spPr>
        <p:txBody>
          <a:bodyPr spcFirstLastPara="1" wrap="square" lIns="68575" tIns="34275" rIns="68575" bIns="34275" anchor="t" anchorCtr="0">
            <a:noAutofit/>
          </a:bodyPr>
          <a:lstStyle/>
          <a:p>
            <a:pPr marL="139700" indent="0" algn="just">
              <a:buNone/>
            </a:pPr>
            <a:r>
              <a:rPr lang="en-GB" sz="2000" b="1" dirty="0">
                <a:solidFill>
                  <a:schemeClr val="tx1"/>
                </a:solidFill>
                <a:latin typeface="Calibri" pitchFamily="34" charset="0"/>
                <a:cs typeface="Calibri" pitchFamily="34" charset="0"/>
              </a:rPr>
              <a:t>Let's understand through an example</a:t>
            </a:r>
            <a:r>
              <a:rPr lang="en-GB" sz="2000" b="1" dirty="0" smtClean="0">
                <a:solidFill>
                  <a:schemeClr val="tx1"/>
                </a:solidFill>
                <a:latin typeface="Calibri" pitchFamily="34" charset="0"/>
                <a:cs typeface="Calibri" pitchFamily="34" charset="0"/>
              </a:rPr>
              <a:t>.</a:t>
            </a:r>
          </a:p>
          <a:p>
            <a:pPr marL="139700" indent="0" algn="just">
              <a:buNone/>
            </a:pPr>
            <a:r>
              <a:rPr lang="en-GB" dirty="0">
                <a:solidFill>
                  <a:schemeClr val="tx1"/>
                </a:solidFill>
              </a:rPr>
              <a:t>Suppose we have an array that has 0 and 1 values at a[0] and a[1] positions, respectively shown as below</a:t>
            </a:r>
            <a:r>
              <a:rPr lang="en-GB" dirty="0" smtClean="0">
                <a:solidFill>
                  <a:schemeClr val="tx1"/>
                </a:solidFill>
              </a:rPr>
              <a:t>:</a:t>
            </a:r>
          </a:p>
          <a:p>
            <a:pPr marL="139700" indent="0" algn="just">
              <a:buNone/>
            </a:pPr>
            <a:endParaRPr lang="en-GB" sz="2000" dirty="0"/>
          </a:p>
          <a:p>
            <a:pPr marL="139700" indent="0" algn="just">
              <a:buNone/>
            </a:pPr>
            <a:endParaRPr lang="en-GB" sz="2000" dirty="0" smtClean="0"/>
          </a:p>
          <a:p>
            <a:pPr marL="139700" indent="0" algn="just">
              <a:buNone/>
            </a:pPr>
            <a:endParaRPr lang="en-GB" sz="2000" dirty="0"/>
          </a:p>
          <a:p>
            <a:pPr marL="139700" indent="0" algn="just">
              <a:buNone/>
            </a:pPr>
            <a:r>
              <a:rPr lang="en-GB" dirty="0">
                <a:solidFill>
                  <a:schemeClr val="tx1"/>
                </a:solidFill>
              </a:rPr>
              <a:t>Since the bottom-up approach starts from the lower values, so the values at a[0] and a[1] are added to find the value of a[2] shown as below:</a:t>
            </a:r>
          </a:p>
          <a:p>
            <a:pPr marL="139700" indent="0" algn="just">
              <a:buNone/>
            </a:pPr>
            <a:endParaRPr lang="en-US" dirty="0">
              <a:solidFill>
                <a:schemeClr val="tx1"/>
              </a:solidFill>
              <a:latin typeface="Calibri" pitchFamily="34" charset="0"/>
              <a:cs typeface="Calibri" pitchFamily="34" charset="0"/>
            </a:endParaRPr>
          </a:p>
        </p:txBody>
      </p:sp>
      <p:sp>
        <p:nvSpPr>
          <p:cNvPr id="97" name="Google Shape;97;p17"/>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US" smtClean="0">
                <a:latin typeface="Times New Roman"/>
                <a:ea typeface="Times New Roman"/>
                <a:cs typeface="Times New Roman"/>
                <a:sym typeface="Times New Roman"/>
              </a:rPr>
              <a:t>Department of Computer Science</a:t>
            </a:r>
            <a:endParaRPr dirty="0">
              <a:latin typeface="Times New Roman"/>
              <a:ea typeface="Times New Roman"/>
              <a:cs typeface="Times New Roman"/>
              <a:sym typeface="Times New Roman"/>
            </a:endParaRP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1C468BC-A84A-4118-9512-097D14D80F98}" type="datetime1">
              <a:rPr lang="en-US" smtClean="0"/>
              <a:t>6/4/2024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252" y="1156389"/>
            <a:ext cx="3810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104" y="3037370"/>
            <a:ext cx="42862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5650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97454" y="0"/>
            <a:ext cx="8538073" cy="536713"/>
          </a:xfrm>
          <a:prstGeom prst="rect">
            <a:avLst/>
          </a:prstGeom>
          <a:noFill/>
          <a:ln>
            <a:noFill/>
          </a:ln>
        </p:spPr>
        <p:txBody>
          <a:bodyPr spcFirstLastPara="1" wrap="square" lIns="68575" tIns="34275" rIns="68575" bIns="34275" anchor="ctr" anchorCtr="0">
            <a:noAutofit/>
          </a:bodyPr>
          <a:lstStyle/>
          <a:p>
            <a:pPr lvl="0"/>
            <a:endParaRPr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97455" y="447261"/>
            <a:ext cx="8521110" cy="4320014"/>
          </a:xfrm>
          <a:prstGeom prst="rect">
            <a:avLst/>
          </a:prstGeom>
          <a:noFill/>
          <a:ln>
            <a:noFill/>
          </a:ln>
        </p:spPr>
        <p:txBody>
          <a:bodyPr spcFirstLastPara="1" wrap="square" lIns="68575" tIns="34275" rIns="68575" bIns="34275" anchor="t" anchorCtr="0">
            <a:noAutofit/>
          </a:bodyPr>
          <a:lstStyle/>
          <a:p>
            <a:r>
              <a:rPr lang="en-GB" dirty="0">
                <a:solidFill>
                  <a:schemeClr val="tx1"/>
                </a:solidFill>
                <a:latin typeface="Calibri" pitchFamily="34" charset="0"/>
                <a:cs typeface="Calibri" pitchFamily="34" charset="0"/>
              </a:rPr>
              <a:t>The value of a[3] will be calculated by adding a[1] and a[2], and it becomes 2 shown as below</a:t>
            </a:r>
            <a:r>
              <a:rPr lang="en-GB" dirty="0" smtClean="0">
                <a:solidFill>
                  <a:schemeClr val="tx1"/>
                </a:solidFill>
                <a:latin typeface="Calibri" pitchFamily="34" charset="0"/>
                <a:cs typeface="Calibri" pitchFamily="34" charset="0"/>
              </a:rPr>
              <a:t>:</a:t>
            </a:r>
          </a:p>
          <a:p>
            <a:endParaRPr lang="en-US" dirty="0" smtClean="0">
              <a:solidFill>
                <a:schemeClr val="tx1"/>
              </a:solidFill>
              <a:latin typeface="Calibri" pitchFamily="34" charset="0"/>
              <a:cs typeface="Calibri" pitchFamily="34" charset="0"/>
            </a:endParaRPr>
          </a:p>
          <a:p>
            <a:pPr marL="139700" indent="0">
              <a:buNone/>
            </a:pPr>
            <a:endParaRPr lang="en-US" dirty="0" smtClean="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value of a[4] will be calculated by adding a[2] and a[3], and it becomes 3 shown as below:</a:t>
            </a:r>
          </a:p>
          <a:p>
            <a:endParaRPr lang="en-GB" dirty="0">
              <a:solidFill>
                <a:schemeClr val="tx1"/>
              </a:solidFill>
              <a:latin typeface="Calibri" pitchFamily="34" charset="0"/>
              <a:cs typeface="Calibri" pitchFamily="34" charset="0"/>
            </a:endParaRPr>
          </a:p>
          <a:p>
            <a:pPr marL="139700" indent="0">
              <a:buNone/>
            </a:pPr>
            <a:endParaRPr lang="en-GB" dirty="0">
              <a:solidFill>
                <a:schemeClr val="tx1"/>
              </a:solidFill>
              <a:latin typeface="Calibri" pitchFamily="34" charset="0"/>
              <a:cs typeface="Calibri" pitchFamily="34" charset="0"/>
            </a:endParaRPr>
          </a:p>
          <a:p>
            <a:r>
              <a:rPr lang="en-GB" dirty="0" smtClean="0">
                <a:solidFill>
                  <a:schemeClr val="tx1"/>
                </a:solidFill>
                <a:latin typeface="Calibri" pitchFamily="34" charset="0"/>
                <a:cs typeface="Calibri" pitchFamily="34" charset="0"/>
              </a:rPr>
              <a:t>The </a:t>
            </a:r>
            <a:r>
              <a:rPr lang="en-GB" dirty="0">
                <a:solidFill>
                  <a:schemeClr val="tx1"/>
                </a:solidFill>
                <a:latin typeface="Calibri" pitchFamily="34" charset="0"/>
                <a:cs typeface="Calibri" pitchFamily="34" charset="0"/>
              </a:rPr>
              <a:t>value of a[5] will be calculated by adding the values of a[4] and a[3], and it becomes 5 shown as below:</a:t>
            </a:r>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01C354D8-0A6F-49C1-8D42-CE9E9B372C3B}" type="datetime1">
              <a:rPr lang="en-US" smtClean="0"/>
              <a:t>6/4/2024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067" y="890518"/>
            <a:ext cx="42862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2725" y="2063957"/>
            <a:ext cx="4286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4192" y="3450627"/>
            <a:ext cx="4286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153250" y="4767269"/>
            <a:ext cx="1455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Date</a:t>
            </a:r>
            <a:endParaRPr sz="1200" b="0" i="0" u="none" strike="noStrike" cap="none" dirty="0">
              <a:solidFill>
                <a:srgbClr val="000000"/>
              </a:solidFill>
              <a:latin typeface="Times New Roman"/>
              <a:ea typeface="Times New Roman"/>
              <a:cs typeface="Times New Roman"/>
              <a:sym typeface="Times New Roman"/>
            </a:endParaRPr>
          </a:p>
        </p:txBody>
      </p:sp>
      <p:sp>
        <p:nvSpPr>
          <p:cNvPr id="73" name="Google Shape;73;p15"/>
          <p:cNvSpPr txBox="1"/>
          <p:nvPr/>
        </p:nvSpPr>
        <p:spPr>
          <a:xfrm>
            <a:off x="1338475" y="152400"/>
            <a:ext cx="7653300" cy="398100"/>
          </a:xfrm>
          <a:prstGeom prst="rect">
            <a:avLst/>
          </a:prstGeom>
          <a:noFill/>
          <a:ln>
            <a:noFill/>
          </a:ln>
        </p:spPr>
        <p:txBody>
          <a:bodyPr spcFirstLastPara="1" wrap="square" lIns="68575" tIns="68575" rIns="68575" bIns="68575" anchor="ctr" anchorCtr="0">
            <a:noAutofit/>
          </a:bodyPr>
          <a:lstStyle/>
          <a:p>
            <a:pPr lvl="0" algn="ctr">
              <a:buSzPts val="2600"/>
            </a:pPr>
            <a:r>
              <a:rPr lang="en-US" sz="2800" b="1" dirty="0">
                <a:solidFill>
                  <a:schemeClr val="dk1"/>
                </a:solidFill>
                <a:latin typeface="Times New Roman"/>
                <a:ea typeface="Times New Roman"/>
                <a:cs typeface="Times New Roman"/>
                <a:sym typeface="Times New Roman"/>
              </a:rPr>
              <a:t>Parul University</a:t>
            </a:r>
          </a:p>
        </p:txBody>
      </p:sp>
      <p:sp>
        <p:nvSpPr>
          <p:cNvPr id="75" name="Google Shape;75;p15"/>
          <p:cNvSpPr txBox="1"/>
          <p:nvPr/>
        </p:nvSpPr>
        <p:spPr>
          <a:xfrm>
            <a:off x="414350" y="943900"/>
            <a:ext cx="8452800" cy="3666600"/>
          </a:xfrm>
          <a:prstGeom prst="rect">
            <a:avLst/>
          </a:prstGeom>
          <a:noFill/>
          <a:ln>
            <a:noFill/>
          </a:ln>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Clr>
                <a:srgbClr val="000000"/>
              </a:buClr>
              <a:buSzPts val="2700"/>
              <a:buFont typeface="Arial"/>
              <a:buNone/>
            </a:pPr>
            <a:endParaRPr sz="2700" b="0" i="0" u="none" strike="noStrike" cap="none" dirty="0">
              <a:solidFill>
                <a:srgbClr val="000000"/>
              </a:solidFill>
              <a:latin typeface="Times New Roman"/>
              <a:ea typeface="Times New Roman"/>
              <a:cs typeface="Times New Roman"/>
              <a:sym typeface="Times New Roman"/>
            </a:endParaRPr>
          </a:p>
        </p:txBody>
      </p:sp>
      <p:sp>
        <p:nvSpPr>
          <p:cNvPr id="76" name="Google Shape;76;p15"/>
          <p:cNvSpPr txBox="1"/>
          <p:nvPr/>
        </p:nvSpPr>
        <p:spPr>
          <a:xfrm>
            <a:off x="1056443" y="2000250"/>
            <a:ext cx="6715957" cy="1701738"/>
          </a:xfrm>
          <a:prstGeom prst="rect">
            <a:avLst/>
          </a:prstGeom>
          <a:noFill/>
          <a:ln>
            <a:noFill/>
          </a:ln>
        </p:spPr>
        <p:txBody>
          <a:bodyPr spcFirstLastPara="1" wrap="square" lIns="68575" tIns="34275" rIns="68575" bIns="34275" anchor="ctr" anchorCtr="0">
            <a:noAutofit/>
          </a:bodyPr>
          <a:lstStyle/>
          <a:p>
            <a:pPr algn="ctr">
              <a:lnSpc>
                <a:spcPct val="90000"/>
              </a:lnSpc>
              <a:buClr>
                <a:schemeClr val="dk1"/>
              </a:buClr>
              <a:buSzPts val="1400"/>
            </a:pPr>
            <a:r>
              <a:rPr lang="en-US" sz="3200" b="1" dirty="0" smtClean="0">
                <a:solidFill>
                  <a:schemeClr val="dk1"/>
                </a:solidFill>
                <a:latin typeface="Times New Roman"/>
                <a:ea typeface="Times New Roman"/>
                <a:cs typeface="Times New Roman"/>
                <a:sym typeface="Times New Roman"/>
              </a:rPr>
              <a:t>203105374: Design &amp; Analysis of Algorithm </a:t>
            </a:r>
            <a:endParaRPr lang="en-US" altLang="en-US" sz="3200" b="1" dirty="0">
              <a:latin typeface="Times New Roman" pitchFamily="18" charset="0"/>
              <a:cs typeface="Times New Roman" pitchFamily="18" charset="0"/>
              <a:sym typeface="Times New Roman" pitchFamily="18" charset="0"/>
            </a:endParaRPr>
          </a:p>
        </p:txBody>
      </p:sp>
      <p:sp>
        <p:nvSpPr>
          <p:cNvPr id="78" name="Google Shape;78;p15"/>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79" name="Google Shape;79;p15"/>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pic>
        <p:nvPicPr>
          <p:cNvPr id="10" name="Picture 2" descr="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31" y="51412"/>
            <a:ext cx="1193557" cy="37597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idx="10"/>
          </p:nvPr>
        </p:nvSpPr>
        <p:spPr/>
        <p:txBody>
          <a:bodyPr/>
          <a:lstStyle/>
          <a:p>
            <a:fld id="{0FC0CDC3-C1D9-4810-996E-FDDE266A411B}" type="datetime1">
              <a:rPr lang="en-US" smtClean="0"/>
              <a:t>6/4/2024</a:t>
            </a:fld>
            <a:endParaRPr lang="en-US"/>
          </a:p>
        </p:txBody>
      </p:sp>
    </p:spTree>
    <p:extLst>
      <p:ext uri="{BB962C8B-B14F-4D97-AF65-F5344CB8AC3E}">
        <p14:creationId xmlns:p14="http://schemas.microsoft.com/office/powerpoint/2010/main" val="3014033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69575" y="0"/>
            <a:ext cx="9074426" cy="4767276"/>
          </a:xfrm>
          <a:prstGeom prst="rect">
            <a:avLst/>
          </a:prstGeom>
          <a:noFill/>
          <a:ln>
            <a:noFill/>
          </a:ln>
        </p:spPr>
        <p:txBody>
          <a:bodyPr spcFirstLastPara="1" wrap="square" lIns="68575" tIns="34275" rIns="68575" bIns="34275" numCol="1" anchor="t" anchorCtr="0">
            <a:noAutofit/>
          </a:bodyPr>
          <a:lstStyle/>
          <a:p>
            <a:pPr marL="139700" indent="0" algn="just" fontAlgn="base">
              <a:buNone/>
            </a:pPr>
            <a:r>
              <a:rPr lang="en-GB" dirty="0">
                <a:solidFill>
                  <a:schemeClr val="tx1"/>
                </a:solidFill>
                <a:latin typeface="Times New Roman" pitchFamily="18" charset="0"/>
                <a:cs typeface="Times New Roman" pitchFamily="18" charset="0"/>
              </a:rPr>
              <a:t>The code for implementing the Fibonacci series using the bottom-up approach is given below</a:t>
            </a:r>
            <a:r>
              <a:rPr lang="en-GB" dirty="0" smtClean="0">
                <a:solidFill>
                  <a:schemeClr val="tx1"/>
                </a:solidFill>
                <a:latin typeface="Times New Roman" pitchFamily="18" charset="0"/>
                <a:cs typeface="Times New Roman" pitchFamily="18" charset="0"/>
              </a:rPr>
              <a:t>:</a:t>
            </a:r>
            <a:endParaRPr lang="en-GB" dirty="0">
              <a:solidFill>
                <a:schemeClr val="tx1"/>
              </a:solidFill>
              <a:latin typeface="Times New Roman" pitchFamily="18" charset="0"/>
              <a:cs typeface="Times New Roman" pitchFamily="18" charset="0"/>
            </a:endParaRPr>
          </a:p>
          <a:p>
            <a:pPr marL="596900" lvl="1" indent="0" algn="just" fontAlgn="base">
              <a:buNone/>
            </a:pPr>
            <a:r>
              <a:rPr lang="en-GB" sz="1800" b="1" dirty="0">
                <a:solidFill>
                  <a:schemeClr val="tx1"/>
                </a:solidFill>
                <a:latin typeface="Times New Roman" pitchFamily="18" charset="0"/>
                <a:cs typeface="Times New Roman" pitchFamily="18" charset="0"/>
              </a:rPr>
              <a:t>int fib(int n)  </a:t>
            </a:r>
          </a:p>
          <a:p>
            <a:pPr marL="596900" lvl="1" indent="0" algn="just" fontAlgn="base">
              <a:buNone/>
            </a:pPr>
            <a:r>
              <a:rPr lang="en-GB" sz="1800" b="1" dirty="0">
                <a:solidFill>
                  <a:schemeClr val="tx1"/>
                </a:solidFill>
                <a:latin typeface="Times New Roman" pitchFamily="18" charset="0"/>
                <a:cs typeface="Times New Roman" pitchFamily="18" charset="0"/>
              </a:rPr>
              <a:t>{  </a:t>
            </a:r>
          </a:p>
          <a:p>
            <a:pPr marL="596900" lvl="1" indent="0" algn="just" fontAlgn="base">
              <a:buNone/>
            </a:pPr>
            <a:r>
              <a:rPr lang="en-GB" sz="1800" b="1" dirty="0">
                <a:solidFill>
                  <a:schemeClr val="tx1"/>
                </a:solidFill>
                <a:latin typeface="Times New Roman" pitchFamily="18" charset="0"/>
                <a:cs typeface="Times New Roman" pitchFamily="18" charset="0"/>
              </a:rPr>
              <a:t>    int A[];  </a:t>
            </a:r>
          </a:p>
          <a:p>
            <a:pPr marL="596900" lvl="1" indent="0" algn="just" fontAlgn="base">
              <a:buNone/>
            </a:pPr>
            <a:r>
              <a:rPr lang="en-GB" sz="1800" b="1" dirty="0">
                <a:solidFill>
                  <a:schemeClr val="tx1"/>
                </a:solidFill>
                <a:latin typeface="Times New Roman" pitchFamily="18" charset="0"/>
                <a:cs typeface="Times New Roman" pitchFamily="18" charset="0"/>
              </a:rPr>
              <a:t>    A[0] = 0, A[1] = 1;  </a:t>
            </a:r>
          </a:p>
          <a:p>
            <a:pPr marL="596900" lvl="1" indent="0" algn="just" fontAlgn="base">
              <a:buNone/>
            </a:pPr>
            <a:r>
              <a:rPr lang="en-GB" sz="1800" b="1" dirty="0">
                <a:solidFill>
                  <a:schemeClr val="tx1"/>
                </a:solidFill>
                <a:latin typeface="Times New Roman" pitchFamily="18" charset="0"/>
                <a:cs typeface="Times New Roman" pitchFamily="18" charset="0"/>
              </a:rPr>
              <a:t>    for( i=2; i&lt;=n; i++)  </a:t>
            </a:r>
          </a:p>
          <a:p>
            <a:pPr marL="596900" lvl="1" indent="0" algn="just" fontAlgn="base">
              <a:buNone/>
            </a:pPr>
            <a:r>
              <a:rPr lang="en-GB" sz="1800" b="1" dirty="0">
                <a:solidFill>
                  <a:schemeClr val="tx1"/>
                </a:solidFill>
                <a:latin typeface="Times New Roman" pitchFamily="18" charset="0"/>
                <a:cs typeface="Times New Roman" pitchFamily="18" charset="0"/>
              </a:rPr>
              <a:t>    {  </a:t>
            </a:r>
          </a:p>
          <a:p>
            <a:pPr marL="596900" lvl="1" indent="0" algn="just" fontAlgn="base">
              <a:buNone/>
            </a:pPr>
            <a:r>
              <a:rPr lang="en-GB" sz="1800" b="1" dirty="0">
                <a:solidFill>
                  <a:schemeClr val="tx1"/>
                </a:solidFill>
                <a:latin typeface="Times New Roman" pitchFamily="18" charset="0"/>
                <a:cs typeface="Times New Roman" pitchFamily="18" charset="0"/>
              </a:rPr>
              <a:t>         A[i] = A[i-1] + A[i-2]  </a:t>
            </a:r>
          </a:p>
          <a:p>
            <a:pPr marL="596900" lvl="1" indent="0" algn="just" fontAlgn="base">
              <a:buNone/>
            </a:pPr>
            <a:r>
              <a:rPr lang="en-GB" sz="1800" b="1" dirty="0">
                <a:solidFill>
                  <a:schemeClr val="tx1"/>
                </a:solidFill>
                <a:latin typeface="Times New Roman" pitchFamily="18" charset="0"/>
                <a:cs typeface="Times New Roman" pitchFamily="18" charset="0"/>
              </a:rPr>
              <a:t>    }  </a:t>
            </a:r>
          </a:p>
          <a:p>
            <a:pPr marL="596900" lvl="1" indent="0" algn="just" fontAlgn="base">
              <a:buNone/>
            </a:pPr>
            <a:r>
              <a:rPr lang="en-GB" sz="1800" b="1" dirty="0">
                <a:solidFill>
                  <a:schemeClr val="tx1"/>
                </a:solidFill>
                <a:latin typeface="Times New Roman" pitchFamily="18" charset="0"/>
                <a:cs typeface="Times New Roman" pitchFamily="18" charset="0"/>
              </a:rPr>
              <a:t>    return A[n];  </a:t>
            </a:r>
            <a:endParaRPr lang="en-GB" b="1" dirty="0">
              <a:solidFill>
                <a:schemeClr val="tx1"/>
              </a:solidFill>
              <a:latin typeface="Times New Roman" pitchFamily="18" charset="0"/>
              <a:cs typeface="Times New Roman" pitchFamily="18" charset="0"/>
            </a:endParaRPr>
          </a:p>
          <a:p>
            <a:pPr marL="139700" indent="0" algn="just" fontAlgn="base">
              <a:buNone/>
            </a:pPr>
            <a:r>
              <a:rPr lang="en-GB" b="1" dirty="0" smtClean="0">
                <a:solidFill>
                  <a:schemeClr val="tx1"/>
                </a:solidFill>
                <a:latin typeface="Times New Roman" pitchFamily="18" charset="0"/>
                <a:cs typeface="Times New Roman" pitchFamily="18" charset="0"/>
              </a:rPr>
              <a:t>        } </a:t>
            </a:r>
            <a:endParaRPr lang="en-US" b="1" dirty="0" smtClean="0">
              <a:solidFill>
                <a:schemeClr val="tx1"/>
              </a:solidFill>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323008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numCol="2" anchor="ctr" anchorCtr="0">
            <a:noAutofit/>
          </a:bodyPr>
          <a:lstStyle/>
          <a:p>
            <a:pPr algn="just" fontAlgn="base"/>
            <a:r>
              <a:rPr lang="en-GB" sz="3200" b="1" dirty="0" err="1" smtClean="0">
                <a:solidFill>
                  <a:schemeClr val="tx1"/>
                </a:solidFill>
                <a:latin typeface="Times New Roman" pitchFamily="18" charset="0"/>
                <a:cs typeface="Times New Roman" pitchFamily="18" charset="0"/>
              </a:rPr>
              <a:t>DiagrammaticRepresentation</a:t>
            </a:r>
            <a:r>
              <a:rPr lang="en-GB" sz="3200" b="1" dirty="0">
                <a:solidFill>
                  <a:schemeClr val="tx1"/>
                </a:solidFill>
                <a:latin typeface="Times New Roman" pitchFamily="18" charset="0"/>
                <a:cs typeface="Times New Roman" pitchFamily="18" charset="0"/>
              </a:rPr>
              <a:t>.</a:t>
            </a: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89453" y="655983"/>
            <a:ext cx="9054548" cy="4040436"/>
          </a:xfrm>
          <a:prstGeom prst="rect">
            <a:avLst/>
          </a:prstGeom>
          <a:noFill/>
          <a:ln>
            <a:noFill/>
          </a:ln>
        </p:spPr>
        <p:txBody>
          <a:bodyPr spcFirstLastPara="1" wrap="square" lIns="68575" tIns="34275" rIns="68575" bIns="34275" numCol="2" anchor="t" anchorCtr="0">
            <a:noAutofit/>
          </a:bodyPr>
          <a:lstStyle/>
          <a:p>
            <a:pPr algn="just" fontAlgn="base"/>
            <a:r>
              <a:rPr lang="en-GB" dirty="0">
                <a:solidFill>
                  <a:schemeClr val="tx1"/>
                </a:solidFill>
                <a:latin typeface="Times New Roman" pitchFamily="18" charset="0"/>
                <a:cs typeface="Times New Roman" pitchFamily="18" charset="0"/>
              </a:rPr>
              <a:t>In the above code, base cases are 0 and 1 and then we have used for loop to find other values of Fibonacci series</a:t>
            </a:r>
            <a:r>
              <a:rPr lang="en-GB" dirty="0" smtClean="0">
                <a:solidFill>
                  <a:schemeClr val="tx1"/>
                </a:solidFill>
                <a:latin typeface="Times New Roman" pitchFamily="18" charset="0"/>
                <a:cs typeface="Times New Roman" pitchFamily="18" charset="0"/>
              </a:rPr>
              <a:t>.</a:t>
            </a:r>
          </a:p>
          <a:p>
            <a:pPr algn="just" fontAlgn="base"/>
            <a:r>
              <a:rPr lang="en-GB" dirty="0" smtClean="0">
                <a:solidFill>
                  <a:schemeClr val="tx1"/>
                </a:solidFill>
                <a:latin typeface="Times New Roman" pitchFamily="18" charset="0"/>
                <a:cs typeface="Times New Roman" pitchFamily="18" charset="0"/>
              </a:rPr>
              <a:t>Initially</a:t>
            </a:r>
            <a:r>
              <a:rPr lang="en-GB" dirty="0">
                <a:solidFill>
                  <a:schemeClr val="tx1"/>
                </a:solidFill>
                <a:latin typeface="Times New Roman" pitchFamily="18" charset="0"/>
                <a:cs typeface="Times New Roman" pitchFamily="18" charset="0"/>
              </a:rPr>
              <a:t>, the first two values, i.e., 0 and 1 can be represented as</a:t>
            </a:r>
            <a:r>
              <a:rPr lang="en-GB" dirty="0" smtClean="0">
                <a:solidFill>
                  <a:schemeClr val="tx1"/>
                </a:solidFill>
                <a:latin typeface="Times New Roman" pitchFamily="18" charset="0"/>
                <a:cs typeface="Times New Roman" pitchFamily="18" charset="0"/>
              </a:rPr>
              <a:t>:</a:t>
            </a:r>
          </a:p>
          <a:p>
            <a:pPr marL="139700" indent="0" algn="just" fontAlgn="base">
              <a:buNone/>
            </a:pPr>
            <a:endParaRPr lang="en-GB" dirty="0">
              <a:solidFill>
                <a:schemeClr val="tx1"/>
              </a:solidFill>
              <a:latin typeface="Times New Roman" pitchFamily="18" charset="0"/>
              <a:cs typeface="Times New Roman" pitchFamily="18" charset="0"/>
            </a:endParaRPr>
          </a:p>
          <a:p>
            <a:pPr marL="139700" indent="0" algn="just" fontAlgn="base">
              <a:buNone/>
            </a:pPr>
            <a:endParaRPr lang="en-GB" dirty="0" smtClean="0">
              <a:solidFill>
                <a:schemeClr val="tx1"/>
              </a:solidFill>
              <a:latin typeface="Calibri" pitchFamily="34" charset="0"/>
              <a:cs typeface="Calibri" pitchFamily="34" charset="0"/>
            </a:endParaRPr>
          </a:p>
          <a:p>
            <a:pPr algn="just" fontAlgn="base"/>
            <a:r>
              <a:rPr lang="en-GB" dirty="0" smtClean="0">
                <a:solidFill>
                  <a:schemeClr val="tx1"/>
                </a:solidFill>
                <a:latin typeface="Calibri" pitchFamily="34" charset="0"/>
                <a:cs typeface="Calibri" pitchFamily="34" charset="0"/>
              </a:rPr>
              <a:t>When </a:t>
            </a:r>
            <a:r>
              <a:rPr lang="en-GB" dirty="0">
                <a:solidFill>
                  <a:schemeClr val="tx1"/>
                </a:solidFill>
                <a:latin typeface="Calibri" pitchFamily="34" charset="0"/>
                <a:cs typeface="Calibri" pitchFamily="34" charset="0"/>
              </a:rPr>
              <a:t>i=2 then the values 0 and 1 are added shown as below</a:t>
            </a:r>
            <a:r>
              <a:rPr lang="en-GB" dirty="0" smtClean="0">
                <a:solidFill>
                  <a:schemeClr val="tx1"/>
                </a:solidFill>
                <a:latin typeface="Calibri" pitchFamily="34" charset="0"/>
                <a:cs typeface="Calibri" pitchFamily="34" charset="0"/>
              </a:rPr>
              <a:t>:</a:t>
            </a:r>
          </a:p>
          <a:p>
            <a:pPr algn="just" fontAlgn="base"/>
            <a:endParaRPr lang="en-GB" dirty="0">
              <a:solidFill>
                <a:schemeClr val="tx1"/>
              </a:solidFill>
              <a:latin typeface="Calibri" pitchFamily="34" charset="0"/>
              <a:cs typeface="Calibri" pitchFamily="34" charset="0"/>
            </a:endParaRPr>
          </a:p>
          <a:p>
            <a:pPr marL="139700" indent="0" algn="just" fontAlgn="base">
              <a:buNone/>
            </a:pPr>
            <a:endParaRPr lang="en-GB" dirty="0" smtClean="0">
              <a:solidFill>
                <a:schemeClr val="tx1"/>
              </a:solidFill>
              <a:latin typeface="Calibri" pitchFamily="34" charset="0"/>
              <a:cs typeface="Calibri" pitchFamily="34" charset="0"/>
            </a:endParaRPr>
          </a:p>
          <a:p>
            <a:pPr marL="139700" indent="0" algn="just" fontAlgn="base">
              <a:buNone/>
            </a:pPr>
            <a:endParaRPr lang="en-GB" dirty="0">
              <a:solidFill>
                <a:schemeClr val="tx1"/>
              </a:solidFill>
              <a:latin typeface="Calibri" pitchFamily="34" charset="0"/>
              <a:cs typeface="Calibri" pitchFamily="34" charset="0"/>
            </a:endParaRPr>
          </a:p>
          <a:p>
            <a:r>
              <a:rPr lang="en-GB" dirty="0">
                <a:solidFill>
                  <a:schemeClr val="tx1"/>
                </a:solidFill>
              </a:rPr>
              <a:t>When i=3 then the values 1and 1 are added shown as below:</a:t>
            </a:r>
          </a:p>
          <a:p>
            <a:pPr marL="139700" indent="0">
              <a:buNone/>
            </a:pPr>
            <a:r>
              <a:rPr lang="en-GB" dirty="0"/>
              <a:t/>
            </a:r>
            <a:br>
              <a:rPr lang="en-GB" dirty="0"/>
            </a:br>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79" y="1997627"/>
            <a:ext cx="2154721" cy="86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740" y="3082211"/>
            <a:ext cx="2114964" cy="166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938" y="1323078"/>
            <a:ext cx="2849631" cy="242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16835"/>
          </a:xfrm>
          <a:prstGeom prst="rect">
            <a:avLst/>
          </a:prstGeom>
          <a:noFill/>
          <a:ln>
            <a:noFill/>
          </a:ln>
        </p:spPr>
        <p:txBody>
          <a:bodyPr spcFirstLastPara="1" wrap="square" lIns="68575" tIns="34275" rIns="68575" bIns="34275" anchor="ctr" anchorCtr="0">
            <a:noAutofit/>
          </a:bodyPr>
          <a:lstStyle/>
          <a:p>
            <a:pPr fontAlgn="base"/>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2" anchor="t" anchorCtr="0">
            <a:noAutofit/>
          </a:bodyPr>
          <a:lstStyle/>
          <a:p>
            <a:pPr marL="139700" indent="0" algn="just" fontAlgn="base">
              <a:buNone/>
            </a:pPr>
            <a:r>
              <a:rPr lang="en-GB" sz="2000" dirty="0">
                <a:solidFill>
                  <a:schemeClr val="tx1"/>
                </a:solidFill>
                <a:latin typeface="Calibri" pitchFamily="34" charset="0"/>
                <a:cs typeface="Calibri" pitchFamily="34" charset="0"/>
              </a:rPr>
              <a:t>When i=4 then the values 2 and 1 are added shown as below</a:t>
            </a:r>
            <a:r>
              <a:rPr lang="en-GB" sz="2000" dirty="0" smtClean="0">
                <a:solidFill>
                  <a:schemeClr val="tx1"/>
                </a:solidFill>
                <a:latin typeface="Calibri" pitchFamily="34" charset="0"/>
                <a:cs typeface="Calibri" pitchFamily="34" charset="0"/>
              </a:rPr>
              <a:t>:</a:t>
            </a:r>
          </a:p>
          <a:p>
            <a:pPr marL="139700" indent="0" algn="just" fontAlgn="base">
              <a:buNone/>
            </a:pPr>
            <a:endParaRPr lang="en-GB" sz="2000" dirty="0">
              <a:solidFill>
                <a:schemeClr val="tx1"/>
              </a:solidFill>
              <a:latin typeface="Calibri" pitchFamily="34" charset="0"/>
              <a:cs typeface="Calibri" pitchFamily="34" charset="0"/>
            </a:endParaRPr>
          </a:p>
          <a:p>
            <a:pPr marL="139700" indent="0" algn="just" fontAlgn="base">
              <a:buNone/>
            </a:pPr>
            <a:endParaRPr lang="en-GB" sz="2000" dirty="0" smtClean="0">
              <a:solidFill>
                <a:schemeClr val="tx1"/>
              </a:solidFill>
              <a:latin typeface="Calibri" pitchFamily="34" charset="0"/>
              <a:cs typeface="Calibri" pitchFamily="34" charset="0"/>
            </a:endParaRPr>
          </a:p>
          <a:p>
            <a:pPr marL="139700" indent="0" algn="just" fontAlgn="base">
              <a:buNone/>
            </a:pPr>
            <a:endParaRPr lang="en-GB" sz="2000" dirty="0">
              <a:solidFill>
                <a:schemeClr val="tx1"/>
              </a:solidFill>
              <a:latin typeface="Calibri" pitchFamily="34" charset="0"/>
              <a:cs typeface="Calibri" pitchFamily="34" charset="0"/>
            </a:endParaRPr>
          </a:p>
          <a:p>
            <a:pPr marL="139700" indent="0" algn="just" fontAlgn="base">
              <a:buNone/>
            </a:pPr>
            <a:endParaRPr lang="en-GB" sz="2000" dirty="0" smtClean="0">
              <a:solidFill>
                <a:schemeClr val="tx1"/>
              </a:solidFill>
              <a:latin typeface="Calibri" pitchFamily="34" charset="0"/>
              <a:cs typeface="Calibri" pitchFamily="34" charset="0"/>
            </a:endParaRPr>
          </a:p>
          <a:p>
            <a:pPr marL="139700" indent="0" algn="just" fontAlgn="base">
              <a:buNone/>
            </a:pPr>
            <a:endParaRPr lang="en-GB" sz="2000" dirty="0">
              <a:solidFill>
                <a:schemeClr val="tx1"/>
              </a:solidFill>
              <a:latin typeface="Calibri" pitchFamily="34" charset="0"/>
              <a:cs typeface="Calibri" pitchFamily="34" charset="0"/>
            </a:endParaRPr>
          </a:p>
          <a:p>
            <a:pPr marL="139700" indent="0" algn="just" fontAlgn="base">
              <a:buNone/>
            </a:pPr>
            <a:endParaRPr lang="en-GB" sz="2000" dirty="0" smtClean="0">
              <a:solidFill>
                <a:schemeClr val="tx1"/>
              </a:solidFill>
              <a:latin typeface="Calibri" pitchFamily="34" charset="0"/>
              <a:cs typeface="Calibri" pitchFamily="34" charset="0"/>
            </a:endParaRPr>
          </a:p>
          <a:p>
            <a:pPr marL="139700" indent="0" algn="just" fontAlgn="base">
              <a:buNone/>
            </a:pPr>
            <a:endParaRPr lang="en-GB" sz="2000" dirty="0">
              <a:solidFill>
                <a:schemeClr val="tx1"/>
              </a:solidFill>
              <a:latin typeface="Calibri" pitchFamily="34" charset="0"/>
              <a:cs typeface="Calibri" pitchFamily="34" charset="0"/>
            </a:endParaRPr>
          </a:p>
          <a:p>
            <a:pPr marL="139700" indent="0" algn="just" fontAlgn="base">
              <a:buNone/>
            </a:pPr>
            <a:endParaRPr lang="en-GB" sz="2000" dirty="0" smtClean="0">
              <a:solidFill>
                <a:schemeClr val="tx1"/>
              </a:solidFill>
              <a:latin typeface="Calibri" pitchFamily="34" charset="0"/>
              <a:cs typeface="Calibri" pitchFamily="34" charset="0"/>
            </a:endParaRPr>
          </a:p>
          <a:p>
            <a:pPr marL="139700" indent="0" algn="just" fontAlgn="base">
              <a:buNone/>
            </a:pPr>
            <a:r>
              <a:rPr lang="en-GB" dirty="0">
                <a:solidFill>
                  <a:schemeClr val="tx1"/>
                </a:solidFill>
                <a:latin typeface="Calibri" pitchFamily="34" charset="0"/>
                <a:cs typeface="Calibri" pitchFamily="34" charset="0"/>
              </a:rPr>
              <a:t>When i=5, then the values 3 and 2 are added shown as below:</a:t>
            </a:r>
          </a:p>
          <a:p>
            <a:pPr marL="139700" indent="0" algn="just" fontAlgn="base">
              <a:buNone/>
            </a:pPr>
            <a:endParaRPr lang="en-GB" dirty="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834" y="1441174"/>
            <a:ext cx="2676525" cy="2862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7742" y="1287947"/>
            <a:ext cx="254317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sz="3200" dirty="0" smtClean="0"/>
              <a:t/>
            </a:r>
            <a:br>
              <a:rPr lang="en-US" sz="3200" dirty="0" smtClean="0"/>
            </a:br>
            <a:r>
              <a:rPr lang="en-US" sz="3200" b="1" dirty="0" smtClean="0"/>
              <a:t>0/1 </a:t>
            </a:r>
            <a:r>
              <a:rPr lang="en-US" sz="3200" b="1" dirty="0"/>
              <a:t>knapsack problem</a:t>
            </a:r>
            <a:r>
              <a:rPr lang="en-US" sz="3200" dirty="0"/>
              <a:t/>
            </a:r>
            <a:br>
              <a:rPr lang="en-US" sz="3200" dirty="0"/>
            </a:b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111292"/>
          </a:xfrm>
          <a:prstGeom prst="rect">
            <a:avLst/>
          </a:prstGeom>
          <a:noFill/>
          <a:ln>
            <a:noFill/>
          </a:ln>
        </p:spPr>
        <p:txBody>
          <a:bodyPr spcFirstLastPara="1" wrap="square" lIns="68575" tIns="34275" rIns="68575" bIns="34275" numCol="1" anchor="t" anchorCtr="0">
            <a:noAutofit/>
          </a:bodyPr>
          <a:lstStyle/>
          <a:p>
            <a:pPr marL="139700" indent="0" algn="just" fontAlgn="base">
              <a:buNone/>
            </a:pPr>
            <a:r>
              <a:rPr lang="en-GB" sz="2000" dirty="0">
                <a:solidFill>
                  <a:schemeClr val="tx1"/>
                </a:solidFill>
                <a:latin typeface="Calibri" pitchFamily="34" charset="0"/>
                <a:cs typeface="Calibri" pitchFamily="34" charset="0"/>
              </a:rPr>
              <a:t>The 0/1 knapsack problem means that the items are either completely or no items are filled in a knapsack. </a:t>
            </a:r>
            <a:endParaRPr lang="en-GB" sz="2000" dirty="0" smtClean="0">
              <a:solidFill>
                <a:schemeClr val="tx1"/>
              </a:solidFill>
              <a:latin typeface="Calibri" pitchFamily="34" charset="0"/>
              <a:cs typeface="Calibri" pitchFamily="34" charset="0"/>
            </a:endParaRPr>
          </a:p>
          <a:p>
            <a:pPr marL="139700" indent="0" algn="just" fontAlgn="base">
              <a:buNone/>
            </a:pPr>
            <a:r>
              <a:rPr lang="en-GB" sz="2000" dirty="0" smtClean="0">
                <a:solidFill>
                  <a:schemeClr val="tx1"/>
                </a:solidFill>
                <a:latin typeface="Calibri" pitchFamily="34" charset="0"/>
                <a:cs typeface="Calibri" pitchFamily="34" charset="0"/>
              </a:rPr>
              <a:t>For </a:t>
            </a:r>
            <a:r>
              <a:rPr lang="en-GB" sz="2000" dirty="0">
                <a:solidFill>
                  <a:schemeClr val="tx1"/>
                </a:solidFill>
                <a:latin typeface="Calibri" pitchFamily="34" charset="0"/>
                <a:cs typeface="Calibri" pitchFamily="34" charset="0"/>
              </a:rPr>
              <a:t>example, we have two items having weights 2kg and 3kg, respectively. </a:t>
            </a:r>
            <a:endParaRPr lang="en-GB" sz="2000" dirty="0" smtClean="0">
              <a:solidFill>
                <a:schemeClr val="tx1"/>
              </a:solidFill>
              <a:latin typeface="Calibri" pitchFamily="34" charset="0"/>
              <a:cs typeface="Calibri" pitchFamily="34" charset="0"/>
            </a:endParaRPr>
          </a:p>
          <a:p>
            <a:pPr marL="139700" indent="0" algn="just" fontAlgn="base">
              <a:buNone/>
            </a:pPr>
            <a:r>
              <a:rPr lang="en-GB" sz="2000" dirty="0" smtClean="0">
                <a:solidFill>
                  <a:schemeClr val="tx1"/>
                </a:solidFill>
                <a:latin typeface="Calibri" pitchFamily="34" charset="0"/>
                <a:cs typeface="Calibri" pitchFamily="34" charset="0"/>
              </a:rPr>
              <a:t>If </a:t>
            </a:r>
            <a:r>
              <a:rPr lang="en-GB" sz="2000" dirty="0">
                <a:solidFill>
                  <a:schemeClr val="tx1"/>
                </a:solidFill>
                <a:latin typeface="Calibri" pitchFamily="34" charset="0"/>
                <a:cs typeface="Calibri" pitchFamily="34" charset="0"/>
              </a:rPr>
              <a:t>we pick the 2kg item then we cannot pick 1kg item from the 2kg item (item is not divisible</a:t>
            </a:r>
            <a:r>
              <a:rPr lang="en-GB" sz="2000" dirty="0" smtClean="0">
                <a:solidFill>
                  <a:schemeClr val="tx1"/>
                </a:solidFill>
                <a:latin typeface="Calibri" pitchFamily="34" charset="0"/>
                <a:cs typeface="Calibri" pitchFamily="34" charset="0"/>
              </a:rPr>
              <a:t>) </a:t>
            </a:r>
          </a:p>
          <a:p>
            <a:pPr marL="139700" indent="0" algn="just" fontAlgn="base">
              <a:buNone/>
            </a:pPr>
            <a:r>
              <a:rPr lang="en-GB" sz="2000" dirty="0" smtClean="0">
                <a:solidFill>
                  <a:schemeClr val="tx1"/>
                </a:solidFill>
                <a:latin typeface="Calibri" pitchFamily="34" charset="0"/>
                <a:cs typeface="Calibri" pitchFamily="34" charset="0"/>
              </a:rPr>
              <a:t>we </a:t>
            </a:r>
            <a:r>
              <a:rPr lang="en-GB" sz="2000" dirty="0">
                <a:solidFill>
                  <a:schemeClr val="tx1"/>
                </a:solidFill>
                <a:latin typeface="Calibri" pitchFamily="34" charset="0"/>
                <a:cs typeface="Calibri" pitchFamily="34" charset="0"/>
              </a:rPr>
              <a:t>have to pick the 2kg item completely. This is a 0/1 knapsack problem in which either we pick the item completely or we will pick that item. </a:t>
            </a:r>
            <a:endParaRPr lang="en-GB" sz="2000" dirty="0" smtClean="0">
              <a:solidFill>
                <a:schemeClr val="tx1"/>
              </a:solidFill>
              <a:latin typeface="Calibri" pitchFamily="34" charset="0"/>
              <a:cs typeface="Calibri" pitchFamily="34" charset="0"/>
            </a:endParaRPr>
          </a:p>
          <a:p>
            <a:pPr marL="139700" indent="0" algn="just" fontAlgn="base">
              <a:buNone/>
            </a:pPr>
            <a:r>
              <a:rPr lang="en-GB" sz="2000" dirty="0" smtClean="0">
                <a:solidFill>
                  <a:schemeClr val="tx1"/>
                </a:solidFill>
                <a:latin typeface="Calibri" pitchFamily="34" charset="0"/>
                <a:cs typeface="Calibri" pitchFamily="34" charset="0"/>
              </a:rPr>
              <a:t>The </a:t>
            </a:r>
            <a:r>
              <a:rPr lang="en-GB" sz="2000" dirty="0">
                <a:solidFill>
                  <a:schemeClr val="tx1"/>
                </a:solidFill>
                <a:latin typeface="Calibri" pitchFamily="34" charset="0"/>
                <a:cs typeface="Calibri" pitchFamily="34" charset="0"/>
              </a:rPr>
              <a:t>0/1 knapsack problem is solved by the dynamic programming.</a:t>
            </a:r>
            <a:endParaRPr lang="en-US" sz="2000"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GB" sz="3200" dirty="0" smtClean="0"/>
              <a:t/>
            </a:r>
            <a:br>
              <a:rPr lang="en-GB" sz="3200" dirty="0" smtClean="0"/>
            </a:br>
            <a:r>
              <a:rPr lang="en-GB" sz="3200" b="1" dirty="0" smtClean="0">
                <a:solidFill>
                  <a:schemeClr val="tx1"/>
                </a:solidFill>
                <a:latin typeface="Calibri" pitchFamily="34" charset="0"/>
                <a:cs typeface="Calibri" pitchFamily="34" charset="0"/>
              </a:rPr>
              <a:t>Example </a:t>
            </a:r>
            <a:r>
              <a:rPr lang="en-GB" sz="3200" b="1" dirty="0">
                <a:solidFill>
                  <a:schemeClr val="tx1"/>
                </a:solidFill>
                <a:latin typeface="Calibri" pitchFamily="34" charset="0"/>
                <a:cs typeface="Calibri" pitchFamily="34" charset="0"/>
              </a:rPr>
              <a:t>of 0/1 knapsack problem.</a:t>
            </a:r>
            <a:br>
              <a:rPr lang="en-GB" sz="3200" b="1" dirty="0">
                <a:solidFill>
                  <a:schemeClr val="tx1"/>
                </a:solidFill>
                <a:latin typeface="Calibri" pitchFamily="34" charset="0"/>
                <a:cs typeface="Calibri" pitchFamily="34" charset="0"/>
              </a:rPr>
            </a:br>
            <a:endParaRPr lang="en-US" sz="3200" b="1" dirty="0">
              <a:solidFill>
                <a:schemeClr val="tx1"/>
              </a:solidFill>
              <a:latin typeface="Calibri" pitchFamily="34" charset="0"/>
              <a:cs typeface="Calibri" pitchFamily="34" charset="0"/>
            </a:endParaRPr>
          </a:p>
        </p:txBody>
      </p:sp>
      <p:sp>
        <p:nvSpPr>
          <p:cNvPr id="137" name="Google Shape;137;p21"/>
          <p:cNvSpPr txBox="1">
            <a:spLocks noGrp="1"/>
          </p:cNvSpPr>
          <p:nvPr>
            <p:ph type="body" idx="1"/>
          </p:nvPr>
        </p:nvSpPr>
        <p:spPr>
          <a:xfrm>
            <a:off x="119271" y="655983"/>
            <a:ext cx="9024730" cy="4111292"/>
          </a:xfrm>
          <a:prstGeom prst="rect">
            <a:avLst/>
          </a:prstGeom>
          <a:noFill/>
          <a:ln>
            <a:noFill/>
          </a:ln>
        </p:spPr>
        <p:txBody>
          <a:bodyPr spcFirstLastPara="1" wrap="square" lIns="68575" tIns="34275" rIns="68575" bIns="34275" numCol="2" anchor="t" anchorCtr="0">
            <a:noAutofit/>
          </a:bodyPr>
          <a:lstStyle/>
          <a:p>
            <a:pPr marL="139700" indent="0" algn="just" fontAlgn="base">
              <a:buNone/>
            </a:pPr>
            <a:r>
              <a:rPr lang="en-GB" dirty="0">
                <a:solidFill>
                  <a:schemeClr val="tx1"/>
                </a:solidFill>
                <a:latin typeface="Calibri" pitchFamily="34" charset="0"/>
                <a:cs typeface="Calibri" pitchFamily="34" charset="0"/>
              </a:rPr>
              <a:t>Consider the problem having weights and profits are</a:t>
            </a:r>
            <a:r>
              <a:rPr lang="en-GB" dirty="0" smtClean="0">
                <a:solidFill>
                  <a:schemeClr val="tx1"/>
                </a:solidFill>
                <a:latin typeface="Calibri" pitchFamily="34" charset="0"/>
                <a:cs typeface="Calibri" pitchFamily="34" charset="0"/>
              </a:rPr>
              <a:t>:</a:t>
            </a:r>
            <a:endParaRPr lang="en-GB" dirty="0">
              <a:solidFill>
                <a:schemeClr val="tx1"/>
              </a:solidFill>
              <a:latin typeface="Calibri" pitchFamily="34" charset="0"/>
              <a:cs typeface="Calibri" pitchFamily="34" charset="0"/>
            </a:endParaRPr>
          </a:p>
          <a:p>
            <a:pPr marL="139700" indent="0" algn="just" fontAlgn="base">
              <a:buNone/>
            </a:pPr>
            <a:r>
              <a:rPr lang="en-GB" dirty="0">
                <a:solidFill>
                  <a:schemeClr val="tx1"/>
                </a:solidFill>
                <a:latin typeface="Calibri" pitchFamily="34" charset="0"/>
                <a:cs typeface="Calibri" pitchFamily="34" charset="0"/>
              </a:rPr>
              <a:t>Weights: {3, 4, 6, 5</a:t>
            </a:r>
            <a:r>
              <a:rPr lang="en-GB" dirty="0" smtClean="0">
                <a:solidFill>
                  <a:schemeClr val="tx1"/>
                </a:solidFill>
                <a:latin typeface="Calibri" pitchFamily="34" charset="0"/>
                <a:cs typeface="Calibri" pitchFamily="34" charset="0"/>
              </a:rPr>
              <a:t>}</a:t>
            </a:r>
            <a:endParaRPr lang="en-GB" dirty="0">
              <a:solidFill>
                <a:schemeClr val="tx1"/>
              </a:solidFill>
              <a:latin typeface="Calibri" pitchFamily="34" charset="0"/>
              <a:cs typeface="Calibri" pitchFamily="34" charset="0"/>
            </a:endParaRPr>
          </a:p>
          <a:p>
            <a:pPr marL="139700" indent="0" algn="just" fontAlgn="base">
              <a:buNone/>
            </a:pPr>
            <a:r>
              <a:rPr lang="en-GB" dirty="0">
                <a:solidFill>
                  <a:schemeClr val="tx1"/>
                </a:solidFill>
                <a:latin typeface="Calibri" pitchFamily="34" charset="0"/>
                <a:cs typeface="Calibri" pitchFamily="34" charset="0"/>
              </a:rPr>
              <a:t>Profits: {2, 3, 1, 4}</a:t>
            </a:r>
          </a:p>
          <a:p>
            <a:pPr marL="139700" indent="0" algn="just" fontAlgn="base">
              <a:buNone/>
            </a:pPr>
            <a:endParaRPr lang="en-GB" dirty="0">
              <a:solidFill>
                <a:schemeClr val="tx1"/>
              </a:solidFill>
              <a:latin typeface="Calibri" pitchFamily="34" charset="0"/>
              <a:cs typeface="Calibri" pitchFamily="34" charset="0"/>
            </a:endParaRPr>
          </a:p>
          <a:p>
            <a:pPr marL="139700" indent="0" algn="just" fontAlgn="base">
              <a:buNone/>
            </a:pPr>
            <a:r>
              <a:rPr lang="en-GB" dirty="0">
                <a:solidFill>
                  <a:schemeClr val="tx1"/>
                </a:solidFill>
                <a:latin typeface="Calibri" pitchFamily="34" charset="0"/>
                <a:cs typeface="Calibri" pitchFamily="34" charset="0"/>
              </a:rPr>
              <a:t>The weight of the knapsack is 8 </a:t>
            </a:r>
            <a:r>
              <a:rPr lang="en-GB" dirty="0" smtClean="0">
                <a:solidFill>
                  <a:schemeClr val="tx1"/>
                </a:solidFill>
                <a:latin typeface="Calibri" pitchFamily="34" charset="0"/>
                <a:cs typeface="Calibri" pitchFamily="34" charset="0"/>
              </a:rPr>
              <a:t>kg</a:t>
            </a:r>
            <a:endParaRPr lang="en-GB" dirty="0">
              <a:solidFill>
                <a:schemeClr val="tx1"/>
              </a:solidFill>
              <a:latin typeface="Calibri" pitchFamily="34" charset="0"/>
              <a:cs typeface="Calibri" pitchFamily="34" charset="0"/>
            </a:endParaRPr>
          </a:p>
          <a:p>
            <a:pPr marL="139700" indent="0" algn="just" fontAlgn="base">
              <a:buNone/>
            </a:pPr>
            <a:r>
              <a:rPr lang="en-GB" dirty="0">
                <a:solidFill>
                  <a:schemeClr val="tx1"/>
                </a:solidFill>
                <a:latin typeface="Calibri" pitchFamily="34" charset="0"/>
                <a:cs typeface="Calibri" pitchFamily="34" charset="0"/>
              </a:rPr>
              <a:t>The number of items is </a:t>
            </a:r>
            <a:r>
              <a:rPr lang="en-GB" dirty="0" smtClean="0">
                <a:solidFill>
                  <a:schemeClr val="tx1"/>
                </a:solidFill>
                <a:latin typeface="Calibri" pitchFamily="34" charset="0"/>
                <a:cs typeface="Calibri" pitchFamily="34" charset="0"/>
              </a:rPr>
              <a:t>4</a:t>
            </a:r>
            <a:endParaRPr lang="en-GB" dirty="0">
              <a:solidFill>
                <a:schemeClr val="tx1"/>
              </a:solidFill>
              <a:latin typeface="Calibri" pitchFamily="34" charset="0"/>
              <a:cs typeface="Calibri" pitchFamily="34" charset="0"/>
            </a:endParaRPr>
          </a:p>
          <a:p>
            <a:pPr marL="139700" indent="0" algn="just" fontAlgn="base">
              <a:buNone/>
            </a:pPr>
            <a:r>
              <a:rPr lang="en-GB" dirty="0">
                <a:solidFill>
                  <a:schemeClr val="tx1"/>
                </a:solidFill>
                <a:latin typeface="Calibri" pitchFamily="34" charset="0"/>
                <a:cs typeface="Calibri" pitchFamily="34" charset="0"/>
              </a:rPr>
              <a:t>The above problem can be solved by using the following method</a:t>
            </a:r>
            <a:r>
              <a:rPr lang="en-GB" dirty="0" smtClean="0">
                <a:solidFill>
                  <a:schemeClr val="tx1"/>
                </a:solidFill>
                <a:latin typeface="Calibri" pitchFamily="34" charset="0"/>
                <a:cs typeface="Calibri" pitchFamily="34" charset="0"/>
              </a:rPr>
              <a:t>:</a:t>
            </a:r>
          </a:p>
          <a:p>
            <a:pPr marL="139700" indent="0" algn="just" fontAlgn="base">
              <a:buNone/>
            </a:pPr>
            <a:r>
              <a:rPr lang="en-GB" dirty="0" smtClean="0">
                <a:solidFill>
                  <a:schemeClr val="tx1"/>
                </a:solidFill>
                <a:latin typeface="Calibri" pitchFamily="34" charset="0"/>
                <a:cs typeface="Calibri" pitchFamily="34" charset="0"/>
              </a:rPr>
              <a:t>xi </a:t>
            </a:r>
            <a:r>
              <a:rPr lang="en-GB" dirty="0">
                <a:solidFill>
                  <a:schemeClr val="tx1"/>
                </a:solidFill>
                <a:latin typeface="Calibri" pitchFamily="34" charset="0"/>
                <a:cs typeface="Calibri" pitchFamily="34" charset="0"/>
              </a:rPr>
              <a:t>= {1, 0, 0, 1</a:t>
            </a:r>
            <a:r>
              <a:rPr lang="en-GB" dirty="0" smtClean="0">
                <a:solidFill>
                  <a:schemeClr val="tx1"/>
                </a:solidFill>
                <a:latin typeface="Calibri" pitchFamily="34" charset="0"/>
                <a:cs typeface="Calibri" pitchFamily="34" charset="0"/>
              </a:rPr>
              <a:t>}</a:t>
            </a:r>
            <a:endParaRPr lang="en-GB" dirty="0">
              <a:solidFill>
                <a:schemeClr val="tx1"/>
              </a:solidFill>
              <a:latin typeface="Calibri" pitchFamily="34" charset="0"/>
              <a:cs typeface="Calibri" pitchFamily="34" charset="0"/>
            </a:endParaRPr>
          </a:p>
          <a:p>
            <a:pPr marL="139700" indent="0" algn="just" fontAlgn="base">
              <a:buNone/>
            </a:pPr>
            <a:r>
              <a:rPr lang="en-GB" dirty="0" smtClean="0">
                <a:solidFill>
                  <a:schemeClr val="tx1"/>
                </a:solidFill>
                <a:latin typeface="Calibri" pitchFamily="34" charset="0"/>
                <a:cs typeface="Calibri" pitchFamily="34" charset="0"/>
              </a:rPr>
              <a:t>    = </a:t>
            </a:r>
            <a:r>
              <a:rPr lang="en-GB" dirty="0">
                <a:solidFill>
                  <a:schemeClr val="tx1"/>
                </a:solidFill>
                <a:latin typeface="Calibri" pitchFamily="34" charset="0"/>
                <a:cs typeface="Calibri" pitchFamily="34" charset="0"/>
              </a:rPr>
              <a:t>{0, 0, 0, 1}</a:t>
            </a:r>
          </a:p>
          <a:p>
            <a:pPr marL="139700" indent="0" algn="just" fontAlgn="base">
              <a:buNone/>
            </a:pPr>
            <a:r>
              <a:rPr lang="en-GB" dirty="0" smtClean="0">
                <a:solidFill>
                  <a:schemeClr val="tx1"/>
                </a:solidFill>
                <a:latin typeface="Calibri" pitchFamily="34" charset="0"/>
                <a:cs typeface="Calibri" pitchFamily="34" charset="0"/>
              </a:rPr>
              <a:t>    = </a:t>
            </a:r>
            <a:r>
              <a:rPr lang="en-GB" dirty="0">
                <a:solidFill>
                  <a:schemeClr val="tx1"/>
                </a:solidFill>
                <a:latin typeface="Calibri" pitchFamily="34" charset="0"/>
                <a:cs typeface="Calibri" pitchFamily="34" charset="0"/>
              </a:rPr>
              <a:t>{0, 1, 0, 1}</a:t>
            </a:r>
          </a:p>
          <a:p>
            <a:pPr marL="139700" indent="0" algn="just" fontAlgn="base">
              <a:buNone/>
            </a:pPr>
            <a:endParaRPr lang="en-GB" dirty="0" smtClean="0">
              <a:solidFill>
                <a:schemeClr val="tx1"/>
              </a:solidFill>
              <a:latin typeface="Calibri" pitchFamily="34" charset="0"/>
              <a:cs typeface="Calibri" pitchFamily="34" charset="0"/>
            </a:endParaRPr>
          </a:p>
          <a:p>
            <a:pPr marL="139700" indent="0" algn="just" fontAlgn="base">
              <a:buNone/>
            </a:pPr>
            <a:endParaRPr lang="en-GB" dirty="0">
              <a:solidFill>
                <a:schemeClr val="tx1"/>
              </a:solidFill>
              <a:latin typeface="Calibri" pitchFamily="34" charset="0"/>
              <a:cs typeface="Calibri" pitchFamily="34" charset="0"/>
            </a:endParaRPr>
          </a:p>
          <a:p>
            <a:pPr marL="139700" indent="0" algn="just" fontAlgn="base">
              <a:buNone/>
            </a:pPr>
            <a:endParaRPr lang="en-GB" dirty="0" smtClean="0">
              <a:solidFill>
                <a:schemeClr val="tx1"/>
              </a:solidFill>
              <a:latin typeface="Calibri" pitchFamily="34" charset="0"/>
              <a:cs typeface="Calibri" pitchFamily="34" charset="0"/>
            </a:endParaRPr>
          </a:p>
          <a:p>
            <a:pPr marL="139700" indent="0" algn="just" fontAlgn="base">
              <a:buNone/>
            </a:pPr>
            <a:endParaRPr lang="en-GB" dirty="0">
              <a:solidFill>
                <a:schemeClr val="tx1"/>
              </a:solidFill>
              <a:latin typeface="Calibri" pitchFamily="34" charset="0"/>
              <a:cs typeface="Calibri" pitchFamily="34" charset="0"/>
            </a:endParaRPr>
          </a:p>
          <a:p>
            <a:pPr marL="139700" indent="0" algn="just" fontAlgn="base">
              <a:buNone/>
            </a:pPr>
            <a:endParaRPr lang="en-GB" dirty="0" smtClean="0">
              <a:solidFill>
                <a:schemeClr val="tx1"/>
              </a:solidFill>
              <a:latin typeface="Calibri" pitchFamily="34" charset="0"/>
              <a:cs typeface="Calibri" pitchFamily="34" charset="0"/>
            </a:endParaRPr>
          </a:p>
          <a:p>
            <a:pPr marL="139700" indent="0" algn="just" fontAlgn="base">
              <a:buNone/>
            </a:pPr>
            <a:endParaRPr lang="en-GB" dirty="0">
              <a:solidFill>
                <a:schemeClr val="tx1"/>
              </a:solidFill>
              <a:latin typeface="Calibri" pitchFamily="34" charset="0"/>
              <a:cs typeface="Calibri" pitchFamily="34" charset="0"/>
            </a:endParaRPr>
          </a:p>
          <a:p>
            <a:pPr marL="139700" indent="0" algn="just" fontAlgn="base">
              <a:buNone/>
            </a:pPr>
            <a:endParaRPr lang="en-GB" dirty="0">
              <a:solidFill>
                <a:schemeClr val="tx1"/>
              </a:solidFill>
              <a:latin typeface="Calibri" pitchFamily="34" charset="0"/>
              <a:cs typeface="Calibri" pitchFamily="34" charset="0"/>
            </a:endParaRPr>
          </a:p>
          <a:p>
            <a:pPr marL="139700" indent="0" algn="just" fontAlgn="base">
              <a:buNone/>
            </a:pPr>
            <a:r>
              <a:rPr lang="en-GB" dirty="0">
                <a:solidFill>
                  <a:schemeClr val="tx1"/>
                </a:solidFill>
                <a:latin typeface="Calibri" pitchFamily="34" charset="0"/>
                <a:cs typeface="Calibri" pitchFamily="34" charset="0"/>
              </a:rPr>
              <a:t>The above are the possible combinations. 1 denotes that the item is completely picked and 0 means that no item is picked. Since ther</a:t>
            </a:r>
            <a:r>
              <a:rPr lang="en-GB" dirty="0">
                <a:latin typeface="Calibri" pitchFamily="34" charset="0"/>
                <a:cs typeface="Calibri" pitchFamily="34" charset="0"/>
              </a:rPr>
              <a:t>e </a:t>
            </a:r>
            <a:r>
              <a:rPr lang="en-GB" dirty="0">
                <a:solidFill>
                  <a:schemeClr val="tx1"/>
                </a:solidFill>
                <a:latin typeface="Calibri" pitchFamily="34" charset="0"/>
                <a:cs typeface="Calibri" pitchFamily="34" charset="0"/>
              </a:rPr>
              <a:t>are 4 items so possible combinations will be:</a:t>
            </a:r>
            <a:endParaRPr lang="en-US" sz="2400"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sz="3200" b="1" dirty="0" err="1" smtClean="0">
                <a:latin typeface="Times New Roman" pitchFamily="18" charset="0"/>
                <a:cs typeface="Times New Roman" pitchFamily="18" charset="0"/>
              </a:rPr>
              <a:t>Cont</a:t>
            </a:r>
            <a:r>
              <a:rPr lang="en-US" sz="3200" b="1" dirty="0" smtClean="0">
                <a:latin typeface="Times New Roman" pitchFamily="18" charset="0"/>
                <a:cs typeface="Times New Roman" pitchFamily="18" charset="0"/>
              </a:rPr>
              <a:t>…</a:t>
            </a: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r>
              <a:rPr lang="en-GB" sz="2000" dirty="0" smtClean="0">
                <a:solidFill>
                  <a:schemeClr val="tx1"/>
                </a:solidFill>
                <a:latin typeface="Times New Roman" pitchFamily="18" charset="0"/>
                <a:cs typeface="Times New Roman" pitchFamily="18" charset="0"/>
              </a:rPr>
              <a:t>2^4 </a:t>
            </a:r>
            <a:r>
              <a:rPr lang="en-GB" sz="2000" dirty="0">
                <a:solidFill>
                  <a:schemeClr val="tx1"/>
                </a:solidFill>
                <a:latin typeface="Times New Roman" pitchFamily="18" charset="0"/>
                <a:cs typeface="Times New Roman" pitchFamily="18" charset="0"/>
              </a:rPr>
              <a:t>= 16; So. There are 16 possible combinations that can be made by using the above problem. Once all the combinations are made, we have to select the combination that provides the maximum profit</a:t>
            </a:r>
            <a:r>
              <a:rPr lang="en-GB" sz="2000" dirty="0" smtClean="0">
                <a:solidFill>
                  <a:schemeClr val="tx1"/>
                </a:solidFill>
                <a:latin typeface="Times New Roman" pitchFamily="18" charset="0"/>
                <a:cs typeface="Times New Roman" pitchFamily="18" charset="0"/>
              </a:rPr>
              <a:t>.</a:t>
            </a:r>
            <a:endParaRPr lang="en-GB" sz="2000" dirty="0">
              <a:solidFill>
                <a:schemeClr val="tx1"/>
              </a:solidFill>
              <a:latin typeface="Times New Roman" pitchFamily="18" charset="0"/>
              <a:cs typeface="Times New Roman" pitchFamily="18" charset="0"/>
            </a:endParaRPr>
          </a:p>
          <a:p>
            <a:pPr marL="139700" indent="0" algn="just" fontAlgn="base">
              <a:buNone/>
            </a:pPr>
            <a:r>
              <a:rPr lang="en-GB" sz="2000" dirty="0">
                <a:solidFill>
                  <a:schemeClr val="tx1"/>
                </a:solidFill>
                <a:latin typeface="Times New Roman" pitchFamily="18" charset="0"/>
                <a:cs typeface="Times New Roman" pitchFamily="18" charset="0"/>
              </a:rPr>
              <a:t>Another approach to solve the problem is dynamic programming approach. In dynamic programming approach, the complicated problem is divided into sub-problems, then we find the solution of a sub-problem and the solution of the sub-problem will be used to find the solution of a complex </a:t>
            </a:r>
            <a:r>
              <a:rPr lang="en-GB" sz="2000" dirty="0" smtClean="0">
                <a:solidFill>
                  <a:schemeClr val="tx1"/>
                </a:solidFill>
                <a:latin typeface="Times New Roman" pitchFamily="18" charset="0"/>
                <a:cs typeface="Times New Roman" pitchFamily="18" charset="0"/>
              </a:rPr>
              <a:t>problem.</a:t>
            </a:r>
          </a:p>
          <a:p>
            <a:pPr marL="139700" indent="0" algn="just" fontAlgn="base">
              <a:buNone/>
            </a:pPr>
            <a:endParaRPr lang="en-IN" sz="2000" b="1" dirty="0" smtClean="0"/>
          </a:p>
          <a:p>
            <a:pPr marL="139700" indent="0" algn="just" fontAlgn="base">
              <a:buNone/>
            </a:pPr>
            <a:r>
              <a:rPr lang="en-IN" sz="2000" b="1" dirty="0"/>
              <a:t> </a:t>
            </a:r>
            <a:r>
              <a:rPr lang="en-IN" sz="2000" b="1" dirty="0" smtClean="0"/>
              <a:t>          V[</a:t>
            </a:r>
            <a:r>
              <a:rPr lang="en-IN" sz="2000" b="1" dirty="0" err="1" smtClean="0"/>
              <a:t>i,w</a:t>
            </a:r>
            <a:r>
              <a:rPr lang="en-IN" sz="2000" b="1" dirty="0"/>
              <a:t>]=maximum{V[i-1,w], V[i-1,w-w[i] + P[i]} </a:t>
            </a:r>
            <a:endParaRPr lang="en-US" sz="2000" dirty="0" smtClean="0">
              <a:solidFill>
                <a:schemeClr val="tx1"/>
              </a:solidFill>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9010834" cy="785191"/>
          </a:xfrm>
          <a:prstGeom prst="rect">
            <a:avLst/>
          </a:prstGeom>
          <a:noFill/>
          <a:ln>
            <a:noFill/>
          </a:ln>
        </p:spPr>
        <p:txBody>
          <a:bodyPr spcFirstLastPara="1" wrap="square" lIns="68575" tIns="34275" rIns="68575" bIns="34275" anchor="ctr" anchorCtr="0">
            <a:noAutofit/>
          </a:bodyPr>
          <a:lstStyle/>
          <a:p>
            <a:pPr fontAlgn="base"/>
            <a:r>
              <a:rPr lang="en-GB" sz="2400" dirty="0" smtClean="0">
                <a:solidFill>
                  <a:schemeClr val="tx1"/>
                </a:solidFill>
              </a:rPr>
              <a:t/>
            </a:r>
            <a:br>
              <a:rPr lang="en-GB" sz="2400" dirty="0" smtClean="0">
                <a:solidFill>
                  <a:schemeClr val="tx1"/>
                </a:solidFill>
              </a:rPr>
            </a:br>
            <a:r>
              <a:rPr lang="en-GB" sz="2400" b="1" dirty="0" smtClean="0">
                <a:solidFill>
                  <a:schemeClr val="tx1"/>
                </a:solidFill>
              </a:rPr>
              <a:t>How </a:t>
            </a:r>
            <a:r>
              <a:rPr lang="en-GB" sz="2400" b="1" dirty="0">
                <a:solidFill>
                  <a:schemeClr val="tx1"/>
                </a:solidFill>
              </a:rPr>
              <a:t>this problem can be solved by using the Dynamic programming approach?</a:t>
            </a:r>
            <a:br>
              <a:rPr lang="en-GB" sz="2400" b="1" dirty="0">
                <a:solidFill>
                  <a:schemeClr val="tx1"/>
                </a:solidFill>
              </a:rPr>
            </a:br>
            <a:endParaRPr lang="en-US" sz="3200" b="1" dirty="0">
              <a:solidFill>
                <a:schemeClr val="tx1"/>
              </a:solidFill>
              <a:latin typeface="Times New Roman" pitchFamily="18" charset="0"/>
              <a:cs typeface="Times New Roman" pitchFamily="18" charset="0"/>
            </a:endParaRPr>
          </a:p>
        </p:txBody>
      </p:sp>
      <p:sp>
        <p:nvSpPr>
          <p:cNvPr id="137" name="Google Shape;137;p21"/>
          <p:cNvSpPr txBox="1">
            <a:spLocks noGrp="1"/>
          </p:cNvSpPr>
          <p:nvPr>
            <p:ph type="body" idx="1"/>
          </p:nvPr>
        </p:nvSpPr>
        <p:spPr>
          <a:xfrm>
            <a:off x="129209" y="675861"/>
            <a:ext cx="9014791" cy="4020558"/>
          </a:xfrm>
          <a:prstGeom prst="rect">
            <a:avLst/>
          </a:prstGeom>
          <a:noFill/>
          <a:ln>
            <a:noFill/>
          </a:ln>
        </p:spPr>
        <p:txBody>
          <a:bodyPr spcFirstLastPara="1" wrap="square" lIns="68575" tIns="34275" rIns="68575" bIns="34275" numCol="1" anchor="t" anchorCtr="0">
            <a:noAutofit/>
          </a:bodyPr>
          <a:lstStyle/>
          <a:p>
            <a:pPr marL="139700" indent="0" algn="just" fontAlgn="base">
              <a:buNone/>
            </a:pPr>
            <a:r>
              <a:rPr lang="en-GB" b="1" dirty="0" smtClean="0">
                <a:latin typeface="Times New Roman" pitchFamily="18" charset="0"/>
                <a:cs typeface="Times New Roman" pitchFamily="18" charset="0"/>
              </a:rPr>
              <a:t>First,</a:t>
            </a:r>
            <a:endParaRPr lang="en-GB" b="1" dirty="0">
              <a:latin typeface="Times New Roman" pitchFamily="18" charset="0"/>
              <a:cs typeface="Times New Roman" pitchFamily="18" charset="0"/>
            </a:endParaRPr>
          </a:p>
          <a:p>
            <a:pPr marL="139700" indent="0" algn="just" fontAlgn="base">
              <a:buNone/>
            </a:pPr>
            <a:r>
              <a:rPr lang="en-GB" b="1" dirty="0">
                <a:latin typeface="Times New Roman" pitchFamily="18" charset="0"/>
                <a:cs typeface="Times New Roman" pitchFamily="18" charset="0"/>
              </a:rPr>
              <a:t>we create a matrix shown as below</a:t>
            </a:r>
            <a:r>
              <a:rPr lang="en-GB" b="1" dirty="0" smtClean="0">
                <a:latin typeface="Times New Roman" pitchFamily="18" charset="0"/>
                <a:cs typeface="Times New Roman" pitchFamily="18" charset="0"/>
              </a:rPr>
              <a:t>:</a:t>
            </a:r>
            <a:r>
              <a:rPr lang="en-IN" b="1" dirty="0"/>
              <a:t> V[</a:t>
            </a:r>
            <a:r>
              <a:rPr lang="en-IN" b="1" dirty="0" err="1"/>
              <a:t>i,w</a:t>
            </a:r>
            <a:r>
              <a:rPr lang="en-IN" b="1" dirty="0"/>
              <a:t>]=maximum{V[i-1,w], V[i-1,w-w[i] + P[i]} </a:t>
            </a:r>
            <a:endParaRPr lang="en-US" b="1"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341251799"/>
              </p:ext>
            </p:extLst>
          </p:nvPr>
        </p:nvGraphicFramePr>
        <p:xfrm>
          <a:off x="904460" y="1762733"/>
          <a:ext cx="7191200" cy="2712720"/>
        </p:xfrm>
        <a:graphic>
          <a:graphicData uri="http://schemas.openxmlformats.org/drawingml/2006/table">
            <a:tbl>
              <a:tblPr/>
              <a:tblGrid>
                <a:gridCol w="719120"/>
                <a:gridCol w="719120"/>
                <a:gridCol w="719120"/>
                <a:gridCol w="719120"/>
                <a:gridCol w="719120"/>
                <a:gridCol w="719120"/>
                <a:gridCol w="719120"/>
                <a:gridCol w="719120"/>
                <a:gridCol w="719120"/>
                <a:gridCol w="719120"/>
              </a:tblGrid>
              <a:tr h="0">
                <a:tc>
                  <a:txBody>
                    <a:bodyPr/>
                    <a:lstStyle/>
                    <a:p>
                      <a:endParaRPr lang="en-US" dirty="0"/>
                    </a:p>
                  </a:txBody>
                  <a:tcPr>
                    <a:lnB w="9525" cap="flat" cmpd="sng" algn="ctr">
                      <a:solidFill>
                        <a:srgbClr val="C7CCBE"/>
                      </a:solidFill>
                      <a:prstDash val="solid"/>
                      <a:round/>
                      <a:headEnd type="none" w="med" len="med"/>
                      <a:tailEnd type="none" w="med" len="med"/>
                    </a:lnB>
                  </a:tcPr>
                </a:tc>
                <a:tc>
                  <a:txBody>
                    <a:bodyPr/>
                    <a:lstStyle/>
                    <a:p>
                      <a:endParaRPr lang="en-US"/>
                    </a:p>
                  </a:txBody>
                  <a:tcPr>
                    <a:lnB w="9525" cap="flat" cmpd="sng" algn="ctr">
                      <a:solidFill>
                        <a:srgbClr val="C7CCBE"/>
                      </a:solidFill>
                      <a:prstDash val="solid"/>
                      <a:round/>
                      <a:headEnd type="none" w="med" len="med"/>
                      <a:tailEnd type="none" w="med" len="med"/>
                    </a:lnB>
                  </a:tcPr>
                </a:tc>
                <a:tc>
                  <a:txBody>
                    <a:bodyPr/>
                    <a:lstStyle/>
                    <a:p>
                      <a:endParaRPr lang="en-US"/>
                    </a:p>
                  </a:txBody>
                  <a:tcPr>
                    <a:lnB w="9525" cap="flat" cmpd="sng" algn="ctr">
                      <a:solidFill>
                        <a:srgbClr val="C7CCBE"/>
                      </a:solidFill>
                      <a:prstDash val="solid"/>
                      <a:round/>
                      <a:headEnd type="none" w="med" len="med"/>
                      <a:tailEnd type="none" w="med" len="med"/>
                    </a:lnB>
                  </a:tcPr>
                </a:tc>
                <a:tc>
                  <a:txBody>
                    <a:bodyPr/>
                    <a:lstStyle/>
                    <a:p>
                      <a:endParaRPr lang="en-US"/>
                    </a:p>
                  </a:txBody>
                  <a:tcPr>
                    <a:lnB w="9525" cap="flat" cmpd="sng" algn="ctr">
                      <a:solidFill>
                        <a:srgbClr val="C7CCBE"/>
                      </a:solidFill>
                      <a:prstDash val="solid"/>
                      <a:round/>
                      <a:headEnd type="none" w="med" len="med"/>
                      <a:tailEnd type="none" w="med" len="med"/>
                    </a:lnB>
                  </a:tcPr>
                </a:tc>
                <a:tc>
                  <a:txBody>
                    <a:bodyPr/>
                    <a:lstStyle/>
                    <a:p>
                      <a:endParaRPr lang="en-US"/>
                    </a:p>
                  </a:txBody>
                  <a:tcPr>
                    <a:lnB w="9525" cap="flat" cmpd="sng" algn="ctr">
                      <a:solidFill>
                        <a:srgbClr val="C7CCBE"/>
                      </a:solidFill>
                      <a:prstDash val="solid"/>
                      <a:round/>
                      <a:headEnd type="none" w="med" len="med"/>
                      <a:tailEnd type="none" w="med" len="med"/>
                    </a:lnB>
                  </a:tcPr>
                </a:tc>
                <a:tc>
                  <a:txBody>
                    <a:bodyPr/>
                    <a:lstStyle/>
                    <a:p>
                      <a:endParaRPr lang="en-US"/>
                    </a:p>
                  </a:txBody>
                  <a:tcPr>
                    <a:lnB w="9525" cap="flat" cmpd="sng" algn="ctr">
                      <a:solidFill>
                        <a:srgbClr val="C7CCBE"/>
                      </a:solidFill>
                      <a:prstDash val="solid"/>
                      <a:round/>
                      <a:headEnd type="none" w="med" len="med"/>
                      <a:tailEnd type="none" w="med" len="med"/>
                    </a:lnB>
                  </a:tcPr>
                </a:tc>
                <a:tc>
                  <a:txBody>
                    <a:bodyPr/>
                    <a:lstStyle/>
                    <a:p>
                      <a:endParaRPr lang="en-US"/>
                    </a:p>
                  </a:txBody>
                  <a:tcPr>
                    <a:lnB w="9525" cap="flat" cmpd="sng" algn="ctr">
                      <a:solidFill>
                        <a:srgbClr val="C7CCBE"/>
                      </a:solidFill>
                      <a:prstDash val="solid"/>
                      <a:round/>
                      <a:headEnd type="none" w="med" len="med"/>
                      <a:tailEnd type="none" w="med" len="med"/>
                    </a:lnB>
                  </a:tcPr>
                </a:tc>
                <a:tc>
                  <a:txBody>
                    <a:bodyPr/>
                    <a:lstStyle/>
                    <a:p>
                      <a:endParaRPr lang="en-US"/>
                    </a:p>
                  </a:txBody>
                  <a:tcPr>
                    <a:lnB w="9525" cap="flat" cmpd="sng" algn="ctr">
                      <a:solidFill>
                        <a:srgbClr val="C7CCBE"/>
                      </a:solidFill>
                      <a:prstDash val="solid"/>
                      <a:round/>
                      <a:headEnd type="none" w="med" len="med"/>
                      <a:tailEnd type="none" w="med" len="med"/>
                    </a:lnB>
                  </a:tcPr>
                </a:tc>
                <a:tc>
                  <a:txBody>
                    <a:bodyPr/>
                    <a:lstStyle/>
                    <a:p>
                      <a:endParaRPr lang="en-US"/>
                    </a:p>
                  </a:txBody>
                  <a:tcPr>
                    <a:lnB w="9525" cap="flat" cmpd="sng" algn="ctr">
                      <a:solidFill>
                        <a:srgbClr val="C7CCBE"/>
                      </a:solidFill>
                      <a:prstDash val="solid"/>
                      <a:round/>
                      <a:headEnd type="none" w="med" len="med"/>
                      <a:tailEnd type="none" w="med" len="med"/>
                    </a:lnB>
                  </a:tcPr>
                </a:tc>
                <a:tc>
                  <a:txBody>
                    <a:bodyPr/>
                    <a:lstStyle/>
                    <a:p>
                      <a:endParaRPr lang="en-US"/>
                    </a:p>
                  </a:txBody>
                  <a:tcPr/>
                </a:tc>
              </a:tr>
              <a:tr h="437128">
                <a:tc>
                  <a:txBody>
                    <a:bodyPr/>
                    <a:lstStyle/>
                    <a:p>
                      <a:pPr algn="just" fontAlgn="t"/>
                      <a:r>
                        <a:rPr lang="en-US" dirty="0">
                          <a:solidFill>
                            <a:srgbClr val="333333"/>
                          </a:solidFill>
                          <a:effectLst/>
                          <a:latin typeface="inter-regular"/>
                        </a:rPr>
                        <a:t/>
                      </a:r>
                      <a:br>
                        <a:rPr lang="en-US" dirty="0">
                          <a:solidFill>
                            <a:srgbClr val="333333"/>
                          </a:solidFill>
                          <a:effectLst/>
                          <a:latin typeface="inter-regular"/>
                        </a:rPr>
                      </a:b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rgbClr val="333333"/>
                          </a:solidFill>
                          <a:effectLst/>
                          <a:latin typeface="inter-regular"/>
                        </a:rPr>
                        <a:t>0</a:t>
                      </a:r>
                    </a:p>
                    <a:p>
                      <a:endParaRPr lang="en-US" dirty="0"/>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tr>
              <a:tr h="0">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tc>
                  <a:txBody>
                    <a:bodyPr/>
                    <a:lstStyle/>
                    <a:p>
                      <a:endParaRPr lang="en-US" dirty="0"/>
                    </a:p>
                  </a:txBody>
                  <a:tcPr>
                    <a:lnT w="9525" cap="flat" cmpd="sng" algn="ctr">
                      <a:solidFill>
                        <a:srgbClr val="C7CCBE"/>
                      </a:solidFill>
                      <a:prstDash val="solid"/>
                      <a:round/>
                      <a:headEnd type="none" w="med" len="med"/>
                      <a:tailEnd type="none" w="med" len="med"/>
                    </a:lnT>
                  </a:tcPr>
                </a:tc>
              </a:tr>
            </a:tbl>
          </a:graphicData>
        </a:graphic>
      </p:graphicFrame>
      <p:sp>
        <p:nvSpPr>
          <p:cNvPr id="4" name="Rectangle 1"/>
          <p:cNvSpPr>
            <a:spLocks noChangeArrowheads="1"/>
          </p:cNvSpPr>
          <p:nvPr/>
        </p:nvSpPr>
        <p:spPr bwMode="auto">
          <a:xfrm>
            <a:off x="1047750" y="1504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 y="0"/>
            <a:ext cx="9144000" cy="4696419"/>
          </a:xfrm>
          <a:prstGeom prst="rect">
            <a:avLst/>
          </a:prstGeom>
          <a:noFill/>
          <a:ln>
            <a:noFill/>
          </a:ln>
        </p:spPr>
        <p:txBody>
          <a:bodyPr spcFirstLastPara="1" wrap="square" lIns="68575" tIns="34275" rIns="68575" bIns="34275" numCol="1" anchor="t" anchorCtr="0">
            <a:noAutofit/>
          </a:bodyPr>
          <a:lstStyle/>
          <a:p>
            <a:pPr marL="139700" indent="0" algn="just" fontAlgn="base">
              <a:buNone/>
            </a:pPr>
            <a:r>
              <a:rPr lang="en-GB" dirty="0">
                <a:solidFill>
                  <a:schemeClr val="tx1"/>
                </a:solidFill>
                <a:latin typeface="Calibri" pitchFamily="34" charset="0"/>
                <a:cs typeface="Calibri" pitchFamily="34" charset="0"/>
              </a:rPr>
              <a:t>In the above matrix, columns represent the weight, i.e., 8. The rows represent the profits and weights of items. Here we have not taken the weight 8 directly, problem is divided into sub-problems, i.e., 0, 1, 2, 3, 4, 5, 6, 7, 8. </a:t>
            </a:r>
            <a:endParaRPr lang="en-GB" dirty="0" smtClean="0">
              <a:solidFill>
                <a:schemeClr val="tx1"/>
              </a:solidFill>
              <a:latin typeface="Calibri" pitchFamily="34" charset="0"/>
              <a:cs typeface="Calibri" pitchFamily="34" charset="0"/>
            </a:endParaRPr>
          </a:p>
          <a:p>
            <a:pPr marL="139700" indent="0" algn="just" fontAlgn="base">
              <a:buNone/>
            </a:pPr>
            <a:r>
              <a:rPr lang="en-GB" dirty="0" smtClean="0">
                <a:solidFill>
                  <a:schemeClr val="tx1"/>
                </a:solidFill>
                <a:latin typeface="Calibri" pitchFamily="34" charset="0"/>
                <a:cs typeface="Calibri" pitchFamily="34" charset="0"/>
              </a:rPr>
              <a:t>The </a:t>
            </a:r>
            <a:r>
              <a:rPr lang="en-GB" dirty="0">
                <a:solidFill>
                  <a:schemeClr val="tx1"/>
                </a:solidFill>
                <a:latin typeface="Calibri" pitchFamily="34" charset="0"/>
                <a:cs typeface="Calibri" pitchFamily="34" charset="0"/>
              </a:rPr>
              <a:t>solution of the sub-problems would be saved in the cells and answer to the problem would be stored in the final cell. First, we write the weights in the ascending order and profits according to their weights shown as below</a:t>
            </a:r>
            <a:r>
              <a:rPr lang="en-GB" dirty="0" smtClean="0">
                <a:solidFill>
                  <a:schemeClr val="tx1"/>
                </a:solidFill>
                <a:latin typeface="Calibri" pitchFamily="34" charset="0"/>
                <a:cs typeface="Calibri" pitchFamily="34" charset="0"/>
              </a:rPr>
              <a:t>:</a:t>
            </a:r>
            <a:endParaRPr lang="en-GB" dirty="0">
              <a:solidFill>
                <a:schemeClr val="tx1"/>
              </a:solidFill>
              <a:latin typeface="Calibri" pitchFamily="34" charset="0"/>
              <a:cs typeface="Calibri" pitchFamily="34" charset="0"/>
            </a:endParaRPr>
          </a:p>
          <a:p>
            <a:pPr marL="139700" indent="0" algn="just" fontAlgn="base">
              <a:buNone/>
            </a:pPr>
            <a:r>
              <a:rPr lang="en-GB" dirty="0" err="1">
                <a:solidFill>
                  <a:schemeClr val="tx1"/>
                </a:solidFill>
                <a:latin typeface="Calibri" pitchFamily="34" charset="0"/>
                <a:cs typeface="Calibri" pitchFamily="34" charset="0"/>
              </a:rPr>
              <a:t>wi</a:t>
            </a:r>
            <a:r>
              <a:rPr lang="en-GB" dirty="0">
                <a:solidFill>
                  <a:schemeClr val="tx1"/>
                </a:solidFill>
                <a:latin typeface="Calibri" pitchFamily="34" charset="0"/>
                <a:cs typeface="Calibri" pitchFamily="34" charset="0"/>
              </a:rPr>
              <a:t> = {3, 4, 5, 6</a:t>
            </a:r>
            <a:r>
              <a:rPr lang="en-GB" dirty="0" smtClean="0">
                <a:solidFill>
                  <a:schemeClr val="tx1"/>
                </a:solidFill>
                <a:latin typeface="Calibri" pitchFamily="34" charset="0"/>
                <a:cs typeface="Calibri" pitchFamily="34" charset="0"/>
              </a:rPr>
              <a:t>}</a:t>
            </a:r>
            <a:endParaRPr lang="en-GB" dirty="0">
              <a:solidFill>
                <a:schemeClr val="tx1"/>
              </a:solidFill>
              <a:latin typeface="Calibri" pitchFamily="34" charset="0"/>
              <a:cs typeface="Calibri" pitchFamily="34" charset="0"/>
            </a:endParaRPr>
          </a:p>
          <a:p>
            <a:pPr marL="139700" indent="0" algn="just" fontAlgn="base">
              <a:buNone/>
            </a:pPr>
            <a:r>
              <a:rPr lang="en-GB" dirty="0">
                <a:solidFill>
                  <a:schemeClr val="tx1"/>
                </a:solidFill>
                <a:latin typeface="Calibri" pitchFamily="34" charset="0"/>
                <a:cs typeface="Calibri" pitchFamily="34" charset="0"/>
              </a:rPr>
              <a:t>pi = {2, 3, 4, </a:t>
            </a:r>
            <a:r>
              <a:rPr lang="en-GB" dirty="0" smtClean="0">
                <a:solidFill>
                  <a:schemeClr val="tx1"/>
                </a:solidFill>
                <a:latin typeface="Calibri" pitchFamily="34" charset="0"/>
                <a:cs typeface="Calibri" pitchFamily="34" charset="0"/>
              </a:rPr>
              <a:t>1}The </a:t>
            </a:r>
            <a:r>
              <a:rPr lang="en-GB" dirty="0">
                <a:solidFill>
                  <a:schemeClr val="tx1"/>
                </a:solidFill>
                <a:latin typeface="Calibri" pitchFamily="34" charset="0"/>
                <a:cs typeface="Calibri" pitchFamily="34" charset="0"/>
              </a:rPr>
              <a:t>first row and the first column would be 0 as there is no item </a:t>
            </a:r>
            <a:r>
              <a:rPr lang="en-GB" sz="2000" dirty="0">
                <a:solidFill>
                  <a:schemeClr val="tx1"/>
                </a:solidFill>
                <a:latin typeface="Calibri" pitchFamily="34" charset="0"/>
                <a:cs typeface="Calibri" pitchFamily="34" charset="0"/>
              </a:rPr>
              <a:t>for w=0</a:t>
            </a:r>
            <a:endParaRPr lang="en-US" sz="2000"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967422378"/>
              </p:ext>
            </p:extLst>
          </p:nvPr>
        </p:nvGraphicFramePr>
        <p:xfrm>
          <a:off x="3846439" y="2572715"/>
          <a:ext cx="4885620" cy="2194560"/>
        </p:xfrm>
        <a:graphic>
          <a:graphicData uri="http://schemas.openxmlformats.org/drawingml/2006/table">
            <a:tbl>
              <a:tblPr/>
              <a:tblGrid>
                <a:gridCol w="488562"/>
                <a:gridCol w="488562"/>
                <a:gridCol w="488562"/>
                <a:gridCol w="488562"/>
                <a:gridCol w="488562"/>
                <a:gridCol w="488562"/>
                <a:gridCol w="488562"/>
                <a:gridCol w="488562"/>
                <a:gridCol w="488562"/>
                <a:gridCol w="488562"/>
              </a:tblGrid>
              <a:tr h="0">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2422">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2422">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2422">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2422">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2422">
                <a:tc>
                  <a:txBody>
                    <a:bodyPr/>
                    <a:lstStyle/>
                    <a:p>
                      <a:pPr algn="just" fontAlgn="t"/>
                      <a:r>
                        <a:rPr lang="en-US" b="0" i="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19271" y="89452"/>
            <a:ext cx="9024730" cy="4606967"/>
          </a:xfrm>
          <a:prstGeom prst="rect">
            <a:avLst/>
          </a:prstGeom>
          <a:noFill/>
          <a:ln>
            <a:noFill/>
          </a:ln>
        </p:spPr>
        <p:txBody>
          <a:bodyPr spcFirstLastPara="1" wrap="square" lIns="68575" tIns="34275" rIns="68575" bIns="34275" numCol="2" anchor="t" anchorCtr="0">
            <a:noAutofit/>
          </a:bodyPr>
          <a:lstStyle/>
          <a:p>
            <a:pPr algn="just" fontAlgn="base"/>
            <a:r>
              <a:rPr lang="en-GB" b="1" dirty="0">
                <a:solidFill>
                  <a:schemeClr val="tx1"/>
                </a:solidFill>
                <a:latin typeface="Times New Roman" pitchFamily="18" charset="0"/>
                <a:cs typeface="Times New Roman" pitchFamily="18" charset="0"/>
              </a:rPr>
              <a:t>When i=1, </a:t>
            </a:r>
            <a:r>
              <a:rPr lang="en-GB" b="1" dirty="0" smtClean="0">
                <a:solidFill>
                  <a:schemeClr val="tx1"/>
                </a:solidFill>
                <a:latin typeface="Times New Roman" pitchFamily="18" charset="0"/>
                <a:cs typeface="Times New Roman" pitchFamily="18" charset="0"/>
              </a:rPr>
              <a:t>W=1</a:t>
            </a:r>
            <a:endParaRPr lang="en-GB" b="1" dirty="0">
              <a:solidFill>
                <a:schemeClr val="tx1"/>
              </a:solidFill>
              <a:latin typeface="Times New Roman" pitchFamily="18" charset="0"/>
              <a:cs typeface="Times New Roman" pitchFamily="18" charset="0"/>
            </a:endParaRPr>
          </a:p>
          <a:p>
            <a:pPr algn="just" fontAlgn="base"/>
            <a:r>
              <a:rPr lang="en-GB" dirty="0">
                <a:solidFill>
                  <a:schemeClr val="tx1"/>
                </a:solidFill>
                <a:latin typeface="Times New Roman" pitchFamily="18" charset="0"/>
                <a:cs typeface="Times New Roman" pitchFamily="18" charset="0"/>
              </a:rPr>
              <a:t>w1 = 3; Since we have only one item in the set having weight 3, but the capacity of the knapsack is 1. We cannot fill the item of 3kg in the knapsack of capacity 1 kg so add 0 at M[1][1] shown as below</a:t>
            </a:r>
            <a:r>
              <a:rPr lang="en-GB" dirty="0" smtClean="0">
                <a:solidFill>
                  <a:schemeClr val="tx1"/>
                </a:solidFill>
                <a:latin typeface="Times New Roman" pitchFamily="18" charset="0"/>
                <a:cs typeface="Times New Roman" pitchFamily="18" charset="0"/>
              </a:rPr>
              <a:t>:</a:t>
            </a:r>
          </a:p>
          <a:p>
            <a:endParaRPr lang="en-GB" b="1" dirty="0" smtClean="0">
              <a:solidFill>
                <a:schemeClr val="tx1"/>
              </a:solidFill>
              <a:latin typeface="Calibri" pitchFamily="34" charset="0"/>
              <a:cs typeface="Calibri" pitchFamily="34" charset="0"/>
            </a:endParaRPr>
          </a:p>
          <a:p>
            <a:endParaRPr lang="en-GB" b="1" dirty="0">
              <a:solidFill>
                <a:schemeClr val="tx1"/>
              </a:solidFill>
              <a:latin typeface="Calibri" pitchFamily="34" charset="0"/>
              <a:cs typeface="Calibri" pitchFamily="34" charset="0"/>
            </a:endParaRPr>
          </a:p>
          <a:p>
            <a:r>
              <a:rPr lang="en-GB" b="1" dirty="0" smtClean="0">
                <a:solidFill>
                  <a:schemeClr val="tx1"/>
                </a:solidFill>
                <a:latin typeface="Calibri" pitchFamily="34" charset="0"/>
                <a:cs typeface="Calibri" pitchFamily="34" charset="0"/>
              </a:rPr>
              <a:t>When </a:t>
            </a:r>
            <a:r>
              <a:rPr lang="en-GB" b="1" dirty="0">
                <a:solidFill>
                  <a:schemeClr val="tx1"/>
                </a:solidFill>
                <a:latin typeface="Calibri" pitchFamily="34" charset="0"/>
                <a:cs typeface="Calibri" pitchFamily="34" charset="0"/>
              </a:rPr>
              <a:t>i = 1, W = 2</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w</a:t>
            </a:r>
            <a:r>
              <a:rPr lang="en-GB" baseline="-25000" dirty="0">
                <a:solidFill>
                  <a:schemeClr val="tx1"/>
                </a:solidFill>
                <a:latin typeface="Calibri" pitchFamily="34" charset="0"/>
                <a:cs typeface="Calibri" pitchFamily="34" charset="0"/>
              </a:rPr>
              <a:t>1</a:t>
            </a:r>
            <a:r>
              <a:rPr lang="en-GB" dirty="0">
                <a:solidFill>
                  <a:schemeClr val="tx1"/>
                </a:solidFill>
                <a:latin typeface="Calibri" pitchFamily="34" charset="0"/>
                <a:cs typeface="Calibri" pitchFamily="34" charset="0"/>
              </a:rPr>
              <a:t> = 3; Since we have only one item in the set having weight 3, but the capacity of the knapsack is 2. We cannot fill the item of 3kg in the knapsack of capacity 2 kg so add 0 at M[1][2] shown as below:</a:t>
            </a:r>
          </a:p>
          <a:p>
            <a:pPr marL="139700" indent="0" algn="just" fontAlgn="base">
              <a:buNone/>
            </a:pPr>
            <a:endParaRPr lang="en-GB" dirty="0" smtClean="0">
              <a:solidFill>
                <a:schemeClr val="tx1"/>
              </a:solidFill>
              <a:latin typeface="Calibri" pitchFamily="34" charset="0"/>
              <a:cs typeface="Calibri" pitchFamily="34" charset="0"/>
            </a:endParaRPr>
          </a:p>
          <a:p>
            <a:pPr marL="139700" indent="0" algn="just" fontAlgn="base">
              <a:buNone/>
            </a:pPr>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443667260"/>
              </p:ext>
            </p:extLst>
          </p:nvPr>
        </p:nvGraphicFramePr>
        <p:xfrm>
          <a:off x="4939745" y="93594"/>
          <a:ext cx="4063780" cy="2194560"/>
        </p:xfrm>
        <a:graphic>
          <a:graphicData uri="http://schemas.openxmlformats.org/drawingml/2006/table">
            <a:tbl>
              <a:tblPr/>
              <a:tblGrid>
                <a:gridCol w="406378"/>
                <a:gridCol w="406378"/>
                <a:gridCol w="406378"/>
                <a:gridCol w="406378"/>
                <a:gridCol w="406378"/>
                <a:gridCol w="406378"/>
                <a:gridCol w="406378"/>
                <a:gridCol w="406378"/>
                <a:gridCol w="406378"/>
                <a:gridCol w="406378"/>
              </a:tblGrid>
              <a:tr h="310658">
                <a:tc>
                  <a:txBody>
                    <a:bodyPr/>
                    <a:lstStyle/>
                    <a:p>
                      <a:endParaRPr lang="en-US" dirty="0"/>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smtClean="0">
                          <a:solidFill>
                            <a:srgbClr val="333333"/>
                          </a:solidFill>
                          <a:effectLst/>
                          <a:latin typeface="inter-regular"/>
                        </a:rPr>
                        <a:t>0</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tr>
              <a:tr h="310658">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0658">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10658">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0658">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10658">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tr>
            </a:tbl>
          </a:graphicData>
        </a:graphic>
      </p:graphicFrame>
      <p:sp>
        <p:nvSpPr>
          <p:cNvPr id="6" name="Rectangle 2"/>
          <p:cNvSpPr>
            <a:spLocks noChangeArrowheads="1"/>
          </p:cNvSpPr>
          <p:nvPr/>
        </p:nvSpPr>
        <p:spPr bwMode="auto">
          <a:xfrm>
            <a:off x="1047750" y="1504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36909240"/>
              </p:ext>
            </p:extLst>
          </p:nvPr>
        </p:nvGraphicFramePr>
        <p:xfrm>
          <a:off x="4908605" y="2435419"/>
          <a:ext cx="4094920" cy="2194560"/>
        </p:xfrm>
        <a:graphic>
          <a:graphicData uri="http://schemas.openxmlformats.org/drawingml/2006/table">
            <a:tbl>
              <a:tblPr/>
              <a:tblGrid>
                <a:gridCol w="409492"/>
                <a:gridCol w="409492"/>
                <a:gridCol w="409492"/>
                <a:gridCol w="409492"/>
                <a:gridCol w="409492"/>
                <a:gridCol w="409492"/>
                <a:gridCol w="409492"/>
                <a:gridCol w="409492"/>
                <a:gridCol w="409492"/>
                <a:gridCol w="409492"/>
              </a:tblGrid>
              <a:tr h="247464">
                <a:tc>
                  <a:txBody>
                    <a:bodyPr/>
                    <a:lstStyle/>
                    <a:p>
                      <a:endParaRPr lang="en-US" dirty="0"/>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smtClean="0">
                          <a:solidFill>
                            <a:srgbClr val="333333"/>
                          </a:solidFill>
                          <a:effectLst/>
                          <a:latin typeface="inter-regular"/>
                        </a:rPr>
                        <a:t>0</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tr>
              <a:tr h="221623">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1623">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21623">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1623">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21623">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tr>
            </a:tbl>
          </a:graphicData>
        </a:graphic>
      </p:graphicFrame>
      <p:sp>
        <p:nvSpPr>
          <p:cNvPr id="8" name="Rectangle 3"/>
          <p:cNvSpPr>
            <a:spLocks noChangeArrowheads="1"/>
          </p:cNvSpPr>
          <p:nvPr/>
        </p:nvSpPr>
        <p:spPr bwMode="auto">
          <a:xfrm>
            <a:off x="1047750" y="1504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 y="69574"/>
            <a:ext cx="9144000" cy="4626845"/>
          </a:xfrm>
          <a:prstGeom prst="rect">
            <a:avLst/>
          </a:prstGeom>
          <a:noFill/>
          <a:ln>
            <a:noFill/>
          </a:ln>
        </p:spPr>
        <p:txBody>
          <a:bodyPr spcFirstLastPara="1" wrap="square" lIns="68575" tIns="34275" rIns="68575" bIns="34275" numCol="2" anchor="t" anchorCtr="0">
            <a:noAutofit/>
          </a:bodyPr>
          <a:lstStyle/>
          <a:p>
            <a:pPr marL="139700" indent="0" algn="just" fontAlgn="base">
              <a:buNone/>
            </a:pPr>
            <a:r>
              <a:rPr lang="en-GB" b="1" dirty="0">
                <a:solidFill>
                  <a:schemeClr val="tx1"/>
                </a:solidFill>
                <a:latin typeface="Times New Roman" pitchFamily="18" charset="0"/>
                <a:cs typeface="Times New Roman" pitchFamily="18" charset="0"/>
              </a:rPr>
              <a:t>When i=1, </a:t>
            </a:r>
            <a:r>
              <a:rPr lang="en-GB" b="1" dirty="0" smtClean="0">
                <a:solidFill>
                  <a:schemeClr val="tx1"/>
                </a:solidFill>
                <a:latin typeface="Times New Roman" pitchFamily="18" charset="0"/>
                <a:cs typeface="Times New Roman" pitchFamily="18" charset="0"/>
              </a:rPr>
              <a:t>W=3</a:t>
            </a:r>
            <a:endParaRPr lang="en-GB" b="1" dirty="0">
              <a:solidFill>
                <a:schemeClr val="tx1"/>
              </a:solidFill>
              <a:latin typeface="Times New Roman" pitchFamily="18" charset="0"/>
              <a:cs typeface="Times New Roman" pitchFamily="18" charset="0"/>
            </a:endParaRPr>
          </a:p>
          <a:p>
            <a:pPr marL="139700" indent="0" algn="just" fontAlgn="base">
              <a:buNone/>
            </a:pPr>
            <a:r>
              <a:rPr lang="en-GB" dirty="0">
                <a:solidFill>
                  <a:schemeClr val="tx1"/>
                </a:solidFill>
                <a:latin typeface="Times New Roman" pitchFamily="18" charset="0"/>
                <a:cs typeface="Times New Roman" pitchFamily="18" charset="0"/>
              </a:rPr>
              <a:t>w1 = 3; Since we have only one item in the set having weight equal to 3, and weight of the knapsack is also 3; therefore, we can fill the knapsack with an item of weight equal to 3. We put profit corresponding to the weight 3, i.e., 2 at M[1][3] shown as </a:t>
            </a:r>
            <a:r>
              <a:rPr lang="en-GB" dirty="0" smtClean="0">
                <a:solidFill>
                  <a:schemeClr val="tx1"/>
                </a:solidFill>
                <a:latin typeface="Times New Roman" pitchFamily="18" charset="0"/>
                <a:cs typeface="Times New Roman" pitchFamily="18" charset="0"/>
              </a:rPr>
              <a:t>below:</a:t>
            </a:r>
          </a:p>
          <a:p>
            <a:pPr marL="139700" indent="0" algn="just" fontAlgn="base">
              <a:buNone/>
            </a:pPr>
            <a:endParaRPr lang="en-GB" b="1" dirty="0" smtClean="0">
              <a:solidFill>
                <a:schemeClr val="tx1"/>
              </a:solidFill>
              <a:latin typeface="Times New Roman" pitchFamily="18" charset="0"/>
              <a:cs typeface="Times New Roman" pitchFamily="18" charset="0"/>
            </a:endParaRPr>
          </a:p>
          <a:p>
            <a:pPr marL="139700" indent="0" algn="just" fontAlgn="base">
              <a:buNone/>
            </a:pPr>
            <a:r>
              <a:rPr lang="en-GB" b="1" dirty="0" smtClean="0">
                <a:solidFill>
                  <a:schemeClr val="tx1"/>
                </a:solidFill>
                <a:latin typeface="Times New Roman" pitchFamily="18" charset="0"/>
                <a:cs typeface="Times New Roman" pitchFamily="18" charset="0"/>
              </a:rPr>
              <a:t>When </a:t>
            </a:r>
            <a:r>
              <a:rPr lang="en-GB" b="1" dirty="0">
                <a:solidFill>
                  <a:schemeClr val="tx1"/>
                </a:solidFill>
                <a:latin typeface="Times New Roman" pitchFamily="18" charset="0"/>
                <a:cs typeface="Times New Roman" pitchFamily="18" charset="0"/>
              </a:rPr>
              <a:t>i=1, W = </a:t>
            </a:r>
            <a:r>
              <a:rPr lang="en-GB" b="1" dirty="0" smtClean="0">
                <a:solidFill>
                  <a:schemeClr val="tx1"/>
                </a:solidFill>
                <a:latin typeface="Times New Roman" pitchFamily="18" charset="0"/>
                <a:cs typeface="Times New Roman" pitchFamily="18" charset="0"/>
              </a:rPr>
              <a:t>4</a:t>
            </a:r>
            <a:endParaRPr lang="en-GB" b="1" dirty="0">
              <a:solidFill>
                <a:schemeClr val="tx1"/>
              </a:solidFill>
              <a:latin typeface="Times New Roman" pitchFamily="18" charset="0"/>
              <a:cs typeface="Times New Roman" pitchFamily="18" charset="0"/>
            </a:endParaRPr>
          </a:p>
          <a:p>
            <a:pPr marL="139700" indent="0" algn="just" fontAlgn="base">
              <a:buNone/>
            </a:pPr>
            <a:r>
              <a:rPr lang="en-GB" dirty="0">
                <a:solidFill>
                  <a:schemeClr val="tx1"/>
                </a:solidFill>
                <a:latin typeface="Times New Roman" pitchFamily="18" charset="0"/>
                <a:cs typeface="Times New Roman" pitchFamily="18" charset="0"/>
              </a:rPr>
              <a:t>W1 = 3; Since we have only one item in the set having weight equal to 3, and weight of the knapsack is 4; therefore, we can fill the knapsack with an item of weight equal to 3. We put profit corresponding to the weight 3, i.e., 2 at M[1][4] shown as below:</a:t>
            </a:r>
            <a:endParaRPr lang="en-US" dirty="0" smtClean="0">
              <a:solidFill>
                <a:schemeClr val="tx1"/>
              </a:solidFill>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64146433"/>
              </p:ext>
            </p:extLst>
          </p:nvPr>
        </p:nvGraphicFramePr>
        <p:xfrm>
          <a:off x="4870175" y="2572715"/>
          <a:ext cx="4133350" cy="2194560"/>
        </p:xfrm>
        <a:graphic>
          <a:graphicData uri="http://schemas.openxmlformats.org/drawingml/2006/table">
            <a:tbl>
              <a:tblPr/>
              <a:tblGrid>
                <a:gridCol w="413335"/>
                <a:gridCol w="413335"/>
                <a:gridCol w="413335"/>
                <a:gridCol w="413335"/>
                <a:gridCol w="413335"/>
                <a:gridCol w="413335"/>
                <a:gridCol w="413335"/>
                <a:gridCol w="413335"/>
                <a:gridCol w="413335"/>
                <a:gridCol w="413335"/>
              </a:tblGrid>
              <a:tr h="359962">
                <a:tc>
                  <a:txBody>
                    <a:bodyPr/>
                    <a:lstStyle/>
                    <a:p>
                      <a:endParaRPr lang="en-US"/>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smtClean="0">
                          <a:solidFill>
                            <a:srgbClr val="333333"/>
                          </a:solidFill>
                          <a:effectLst/>
                          <a:latin typeface="inter-regular"/>
                        </a:rPr>
                        <a:t>0</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tr>
              <a:tr h="0">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37765">
                <a:tc>
                  <a:txBody>
                    <a:bodyPr/>
                    <a:lstStyle/>
                    <a:p>
                      <a:pPr algn="just" fontAlgn="t"/>
                      <a:r>
                        <a:rPr lang="en-US"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tc>
                  <a:txBody>
                    <a:bodyPr/>
                    <a:lstStyle/>
                    <a:p>
                      <a:endParaRPr lang="en-US"/>
                    </a:p>
                  </a:txBody>
                  <a:tcPr>
                    <a:lnT w="9525" cap="flat" cmpd="sng" algn="ctr">
                      <a:solidFill>
                        <a:srgbClr val="C7CCBE"/>
                      </a:solidFill>
                      <a:prstDash val="solid"/>
                      <a:round/>
                      <a:headEnd type="none" w="med" len="med"/>
                      <a:tailEnd type="none" w="med" len="med"/>
                    </a:lnT>
                  </a:tcPr>
                </a:tc>
                <a:tc>
                  <a:txBody>
                    <a:bodyPr/>
                    <a:lstStyle/>
                    <a:p>
                      <a:endParaRPr lang="en-US" dirty="0"/>
                    </a:p>
                  </a:txBody>
                  <a:tcPr>
                    <a:lnT w="9525" cap="flat" cmpd="sng" algn="ctr">
                      <a:solidFill>
                        <a:srgbClr val="C7CCBE"/>
                      </a:solidFill>
                      <a:prstDash val="solid"/>
                      <a:round/>
                      <a:headEnd type="none" w="med" len="med"/>
                      <a:tailEnd type="none" w="med" len="med"/>
                    </a:lnT>
                  </a:tcPr>
                </a:tc>
              </a:tr>
            </a:tbl>
          </a:graphicData>
        </a:graphic>
      </p:graphicFrame>
      <p:sp>
        <p:nvSpPr>
          <p:cNvPr id="4" name="Rectangle 1"/>
          <p:cNvSpPr>
            <a:spLocks noChangeArrowheads="1"/>
          </p:cNvSpPr>
          <p:nvPr/>
        </p:nvSpPr>
        <p:spPr bwMode="auto">
          <a:xfrm>
            <a:off x="1047750" y="1504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14481213"/>
              </p:ext>
            </p:extLst>
          </p:nvPr>
        </p:nvGraphicFramePr>
        <p:xfrm>
          <a:off x="4860235" y="163195"/>
          <a:ext cx="4143290" cy="2194560"/>
        </p:xfrm>
        <a:graphic>
          <a:graphicData uri="http://schemas.openxmlformats.org/drawingml/2006/table">
            <a:tbl>
              <a:tblPr/>
              <a:tblGrid>
                <a:gridCol w="414329"/>
                <a:gridCol w="414329"/>
                <a:gridCol w="414329"/>
                <a:gridCol w="414329"/>
                <a:gridCol w="414329"/>
                <a:gridCol w="414329"/>
                <a:gridCol w="414329"/>
                <a:gridCol w="414329"/>
                <a:gridCol w="414329"/>
                <a:gridCol w="414329"/>
              </a:tblGrid>
              <a:tr h="0">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b="0" i="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tc>
                  <a:txBody>
                    <a:bodyPr/>
                    <a:lstStyle/>
                    <a:p>
                      <a:endParaRPr lang="en-US" dirty="0"/>
                    </a:p>
                  </a:txBody>
                  <a:tcPr>
                    <a:lnT w="9525" cap="flat" cmpd="sng" algn="ctr">
                      <a:solidFill>
                        <a:srgbClr val="C7CCBE"/>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87286" y="0"/>
            <a:ext cx="8725359" cy="556591"/>
          </a:xfrm>
          <a:prstGeom prst="rect">
            <a:avLst/>
          </a:prstGeom>
          <a:noFill/>
          <a:ln>
            <a:noFill/>
          </a:ln>
        </p:spPr>
        <p:txBody>
          <a:bodyPr spcFirstLastPara="1" wrap="square" lIns="68575" tIns="34275" rIns="68575" bIns="34275" anchor="ctr" anchorCtr="0">
            <a:noAutofit/>
          </a:bodyPr>
          <a:lstStyle/>
          <a:p>
            <a:pPr lvl="0" algn="ctr"/>
            <a:r>
              <a:rPr lang="en-US" sz="3200" b="1" dirty="0" smtClean="0">
                <a:latin typeface="Times New Roman" pitchFamily="18" charset="0"/>
                <a:cs typeface="Times New Roman" pitchFamily="18" charset="0"/>
              </a:rPr>
              <a:t>Unit-4 </a:t>
            </a:r>
            <a:endParaRPr sz="3200" b="1" dirty="0">
              <a:latin typeface="Times New Roman" pitchFamily="18" charset="0"/>
              <a:cs typeface="Times New Roman" pitchFamily="18" charset="0"/>
            </a:endParaRPr>
          </a:p>
        </p:txBody>
      </p:sp>
      <p:sp>
        <p:nvSpPr>
          <p:cNvPr id="95" name="Google Shape;95;p17"/>
          <p:cNvSpPr txBox="1">
            <a:spLocks noGrp="1"/>
          </p:cNvSpPr>
          <p:nvPr>
            <p:ph type="body" idx="1"/>
          </p:nvPr>
        </p:nvSpPr>
        <p:spPr>
          <a:xfrm>
            <a:off x="253389" y="626165"/>
            <a:ext cx="8637224" cy="4278061"/>
          </a:xfrm>
          <a:prstGeom prst="rect">
            <a:avLst/>
          </a:prstGeom>
          <a:noFill/>
          <a:ln>
            <a:noFill/>
          </a:ln>
        </p:spPr>
        <p:txBody>
          <a:bodyPr spcFirstLastPara="1" wrap="square" lIns="68575" tIns="34275" rIns="68575" bIns="34275" anchor="t" anchorCtr="0">
            <a:noAutofit/>
          </a:bodyPr>
          <a:lstStyle/>
          <a:p>
            <a:pPr algn="just">
              <a:spcBef>
                <a:spcPts val="1600"/>
              </a:spcBef>
            </a:pPr>
            <a:r>
              <a:rPr lang="en-GB" sz="2400" b="1" dirty="0" smtClean="0">
                <a:solidFill>
                  <a:schemeClr val="tx1"/>
                </a:solidFill>
                <a:latin typeface="Calibri" pitchFamily="34" charset="0"/>
                <a:cs typeface="Calibri" pitchFamily="34" charset="0"/>
              </a:rPr>
              <a:t>Dynamic </a:t>
            </a:r>
            <a:r>
              <a:rPr lang="en-GB" sz="2400" b="1" dirty="0">
                <a:solidFill>
                  <a:schemeClr val="tx1"/>
                </a:solidFill>
                <a:latin typeface="Calibri" pitchFamily="34" charset="0"/>
                <a:cs typeface="Calibri" pitchFamily="34" charset="0"/>
              </a:rPr>
              <a:t>programming Knapsack </a:t>
            </a:r>
            <a:endParaRPr lang="en-GB" sz="2400" b="1" dirty="0" smtClean="0">
              <a:solidFill>
                <a:schemeClr val="tx1"/>
              </a:solidFill>
              <a:latin typeface="Calibri" pitchFamily="34" charset="0"/>
              <a:cs typeface="Calibri" pitchFamily="34" charset="0"/>
            </a:endParaRPr>
          </a:p>
          <a:p>
            <a:pPr algn="just">
              <a:spcBef>
                <a:spcPts val="1600"/>
              </a:spcBef>
            </a:pPr>
            <a:r>
              <a:rPr lang="en-GB" sz="2400" b="1" dirty="0" smtClean="0">
                <a:solidFill>
                  <a:schemeClr val="tx1"/>
                </a:solidFill>
                <a:latin typeface="Calibri" pitchFamily="34" charset="0"/>
                <a:cs typeface="Calibri" pitchFamily="34" charset="0"/>
              </a:rPr>
              <a:t>All </a:t>
            </a:r>
            <a:r>
              <a:rPr lang="en-GB" sz="2400" b="1" dirty="0">
                <a:solidFill>
                  <a:schemeClr val="tx1"/>
                </a:solidFill>
                <a:latin typeface="Calibri" pitchFamily="34" charset="0"/>
                <a:cs typeface="Calibri" pitchFamily="34" charset="0"/>
              </a:rPr>
              <a:t>pair shortest paths– </a:t>
            </a:r>
            <a:r>
              <a:rPr lang="en-GB" sz="2400" b="1" dirty="0" err="1">
                <a:solidFill>
                  <a:schemeClr val="tx1"/>
                </a:solidFill>
                <a:latin typeface="Calibri" pitchFamily="34" charset="0"/>
                <a:cs typeface="Calibri" pitchFamily="34" charset="0"/>
              </a:rPr>
              <a:t>Warshall’s</a:t>
            </a:r>
            <a:r>
              <a:rPr lang="en-GB" sz="2400" b="1" dirty="0">
                <a:solidFill>
                  <a:schemeClr val="tx1"/>
                </a:solidFill>
                <a:latin typeface="Calibri" pitchFamily="34" charset="0"/>
                <a:cs typeface="Calibri" pitchFamily="34" charset="0"/>
              </a:rPr>
              <a:t> and Floyd’s algorithms </a:t>
            </a:r>
            <a:endParaRPr lang="en-GB" sz="2400" b="1" dirty="0" smtClean="0">
              <a:solidFill>
                <a:schemeClr val="tx1"/>
              </a:solidFill>
              <a:latin typeface="Calibri" pitchFamily="34" charset="0"/>
              <a:cs typeface="Calibri" pitchFamily="34" charset="0"/>
            </a:endParaRPr>
          </a:p>
          <a:p>
            <a:pPr algn="just">
              <a:spcBef>
                <a:spcPts val="1600"/>
              </a:spcBef>
            </a:pPr>
            <a:r>
              <a:rPr lang="en-GB" sz="2400" b="1" dirty="0" smtClean="0">
                <a:solidFill>
                  <a:schemeClr val="tx1"/>
                </a:solidFill>
                <a:latin typeface="Calibri" pitchFamily="34" charset="0"/>
                <a:cs typeface="Calibri" pitchFamily="34" charset="0"/>
              </a:rPr>
              <a:t>Resource </a:t>
            </a:r>
            <a:r>
              <a:rPr lang="en-GB" sz="2400" b="1" dirty="0">
                <a:solidFill>
                  <a:schemeClr val="tx1"/>
                </a:solidFill>
                <a:latin typeface="Calibri" pitchFamily="34" charset="0"/>
                <a:cs typeface="Calibri" pitchFamily="34" charset="0"/>
              </a:rPr>
              <a:t>allocation problem.</a:t>
            </a:r>
            <a:endParaRPr sz="2400" b="1" dirty="0">
              <a:solidFill>
                <a:schemeClr val="tx1"/>
              </a:solidFill>
              <a:latin typeface="Calibri" pitchFamily="34" charset="0"/>
              <a:ea typeface="Times New Roman"/>
              <a:cs typeface="Calibri" pitchFamily="34" charset="0"/>
              <a:sym typeface="Times New Roman"/>
            </a:endParaRPr>
          </a:p>
        </p:txBody>
      </p:sp>
      <p:sp>
        <p:nvSpPr>
          <p:cNvPr id="97" name="Google Shape;97;p17"/>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US" smtClean="0">
                <a:latin typeface="Times New Roman"/>
                <a:ea typeface="Times New Roman"/>
                <a:cs typeface="Times New Roman"/>
                <a:sym typeface="Times New Roman"/>
              </a:rPr>
              <a:t>Department of Computer Science</a:t>
            </a:r>
            <a:endParaRPr dirty="0">
              <a:latin typeface="Times New Roman"/>
              <a:ea typeface="Times New Roman"/>
              <a:cs typeface="Times New Roman"/>
              <a:sym typeface="Times New Roman"/>
            </a:endParaRPr>
          </a:p>
        </p:txBody>
      </p:sp>
      <p:sp>
        <p:nvSpPr>
          <p:cNvPr id="98" name="Google Shape;98;p17"/>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dirty="0">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77766DD-0E37-4E2F-8F89-C23B249F1F98}" type="datetime1">
              <a:rPr lang="en-US" smtClean="0"/>
              <a:t>6/4/2024</a:t>
            </a:fld>
            <a:endParaRPr lang="en-US"/>
          </a:p>
        </p:txBody>
      </p:sp>
    </p:spTree>
    <p:extLst>
      <p:ext uri="{BB962C8B-B14F-4D97-AF65-F5344CB8AC3E}">
        <p14:creationId xmlns:p14="http://schemas.microsoft.com/office/powerpoint/2010/main" val="774392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 y="69574"/>
            <a:ext cx="9144000" cy="4626845"/>
          </a:xfrm>
          <a:prstGeom prst="rect">
            <a:avLst/>
          </a:prstGeom>
          <a:noFill/>
          <a:ln>
            <a:noFill/>
          </a:ln>
        </p:spPr>
        <p:txBody>
          <a:bodyPr spcFirstLastPara="1" wrap="square" lIns="68575" tIns="34275" rIns="68575" bIns="34275" numCol="2" anchor="t" anchorCtr="0">
            <a:noAutofit/>
          </a:bodyPr>
          <a:lstStyle/>
          <a:p>
            <a:r>
              <a:rPr lang="en-GB" b="1" dirty="0">
                <a:solidFill>
                  <a:schemeClr val="tx1"/>
                </a:solidFill>
                <a:latin typeface="Calibri" pitchFamily="34" charset="0"/>
                <a:cs typeface="Calibri" pitchFamily="34" charset="0"/>
              </a:rPr>
              <a:t>When i=1, W = 5</a:t>
            </a:r>
            <a:endParaRPr lang="en-GB" dirty="0">
              <a:solidFill>
                <a:schemeClr val="tx1"/>
              </a:solidFill>
              <a:latin typeface="Calibri" pitchFamily="34" charset="0"/>
              <a:cs typeface="Calibri" pitchFamily="34" charset="0"/>
            </a:endParaRPr>
          </a:p>
          <a:p>
            <a:r>
              <a:rPr lang="en-GB" baseline="-25000" dirty="0">
                <a:solidFill>
                  <a:schemeClr val="tx1"/>
                </a:solidFill>
                <a:latin typeface="Calibri" pitchFamily="34" charset="0"/>
                <a:cs typeface="Calibri" pitchFamily="34" charset="0"/>
              </a:rPr>
              <a:t>W1</a:t>
            </a:r>
            <a:r>
              <a:rPr lang="en-GB" dirty="0">
                <a:solidFill>
                  <a:schemeClr val="tx1"/>
                </a:solidFill>
                <a:latin typeface="Calibri" pitchFamily="34" charset="0"/>
                <a:cs typeface="Calibri" pitchFamily="34" charset="0"/>
              </a:rPr>
              <a:t> = 3; Since we have only one item in the set having weight equal to 3, and weight of the knapsack is 5; therefore, we can fill the knapsack with an item of weight equal to 3. We put profit corresponding to the weight 3, i.e., 2 at M[1][5] shown as below</a:t>
            </a:r>
            <a:r>
              <a:rPr lang="en-GB" dirty="0" smtClean="0">
                <a:solidFill>
                  <a:schemeClr val="tx1"/>
                </a:solidFill>
                <a:latin typeface="Calibri" pitchFamily="34" charset="0"/>
                <a:cs typeface="Calibri" pitchFamily="34" charset="0"/>
              </a:rPr>
              <a:t>:</a:t>
            </a:r>
          </a:p>
          <a:p>
            <a:endParaRPr lang="en-GB" dirty="0">
              <a:solidFill>
                <a:schemeClr val="tx1"/>
              </a:solidFill>
              <a:latin typeface="Calibri" pitchFamily="34" charset="0"/>
              <a:cs typeface="Calibri" pitchFamily="34" charset="0"/>
            </a:endParaRPr>
          </a:p>
          <a:p>
            <a:r>
              <a:rPr lang="en-GB" b="1" dirty="0">
                <a:solidFill>
                  <a:schemeClr val="tx1"/>
                </a:solidFill>
                <a:latin typeface="Calibri" pitchFamily="34" charset="0"/>
                <a:cs typeface="Calibri" pitchFamily="34" charset="0"/>
              </a:rPr>
              <a:t>When i =1, W=6</a:t>
            </a:r>
            <a:endParaRPr lang="en-GB" dirty="0">
              <a:solidFill>
                <a:schemeClr val="tx1"/>
              </a:solidFill>
              <a:latin typeface="Calibri" pitchFamily="34" charset="0"/>
              <a:cs typeface="Calibri" pitchFamily="34" charset="0"/>
            </a:endParaRPr>
          </a:p>
          <a:p>
            <a:r>
              <a:rPr lang="en-GB" baseline="-25000" dirty="0">
                <a:solidFill>
                  <a:schemeClr val="tx1"/>
                </a:solidFill>
                <a:latin typeface="Calibri" pitchFamily="34" charset="0"/>
                <a:cs typeface="Calibri" pitchFamily="34" charset="0"/>
              </a:rPr>
              <a:t>W1</a:t>
            </a:r>
            <a:r>
              <a:rPr lang="en-GB" dirty="0">
                <a:solidFill>
                  <a:schemeClr val="tx1"/>
                </a:solidFill>
                <a:latin typeface="Calibri" pitchFamily="34" charset="0"/>
                <a:cs typeface="Calibri" pitchFamily="34" charset="0"/>
              </a:rPr>
              <a:t> = 3; Since we have only one item in the set having weight equal to 3, and weight of the knapsack is 6; therefore, we can fill the knapsack with an item of weight equal to 3. We put profit corresponding to the weight 3, i.e., 2 at M[1][6] shown as below:</a:t>
            </a:r>
          </a:p>
          <a:p>
            <a:pPr marL="139700" indent="0" algn="just" fontAlgn="base">
              <a:buNone/>
            </a:pPr>
            <a:endParaRPr lang="en-US" sz="2400" dirty="0" smtClean="0">
              <a:solidFill>
                <a:schemeClr val="tx1"/>
              </a:solidFill>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799524892"/>
              </p:ext>
            </p:extLst>
          </p:nvPr>
        </p:nvGraphicFramePr>
        <p:xfrm>
          <a:off x="4890051" y="112146"/>
          <a:ext cx="3697360" cy="2407920"/>
        </p:xfrm>
        <a:graphic>
          <a:graphicData uri="http://schemas.openxmlformats.org/drawingml/2006/table">
            <a:tbl>
              <a:tblPr/>
              <a:tblGrid>
                <a:gridCol w="369736"/>
                <a:gridCol w="369736"/>
                <a:gridCol w="369736"/>
                <a:gridCol w="369736"/>
                <a:gridCol w="369736"/>
                <a:gridCol w="369736"/>
                <a:gridCol w="369736"/>
                <a:gridCol w="369736"/>
                <a:gridCol w="369736"/>
                <a:gridCol w="369736"/>
              </a:tblGrid>
              <a:tr h="544339">
                <a:tc>
                  <a:txBody>
                    <a:bodyPr/>
                    <a:lstStyle/>
                    <a:p>
                      <a:endParaRPr lang="en-US" dirty="0"/>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
                      </a:r>
                      <a:br>
                        <a:rPr lang="en-US" dirty="0">
                          <a:solidFill>
                            <a:srgbClr val="333333"/>
                          </a:solidFill>
                          <a:effectLst/>
                          <a:latin typeface="inter-regular"/>
                        </a:rPr>
                      </a:br>
                      <a:r>
                        <a:rPr lang="en-US"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tr>
              <a:tr h="343793">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3793">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3793">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3793">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3793">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tr>
            </a:tbl>
          </a:graphicData>
        </a:graphic>
      </p:graphicFrame>
      <p:sp>
        <p:nvSpPr>
          <p:cNvPr id="4" name="Rectangle 1"/>
          <p:cNvSpPr>
            <a:spLocks noChangeArrowheads="1"/>
          </p:cNvSpPr>
          <p:nvPr/>
        </p:nvSpPr>
        <p:spPr bwMode="auto">
          <a:xfrm>
            <a:off x="1047750" y="1504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39305843"/>
              </p:ext>
            </p:extLst>
          </p:nvPr>
        </p:nvGraphicFramePr>
        <p:xfrm>
          <a:off x="4830418" y="2572715"/>
          <a:ext cx="3736620" cy="2194560"/>
        </p:xfrm>
        <a:graphic>
          <a:graphicData uri="http://schemas.openxmlformats.org/drawingml/2006/table">
            <a:tbl>
              <a:tblPr/>
              <a:tblGrid>
                <a:gridCol w="373662"/>
                <a:gridCol w="373662"/>
                <a:gridCol w="373662"/>
                <a:gridCol w="373662"/>
                <a:gridCol w="373662"/>
                <a:gridCol w="373662"/>
                <a:gridCol w="373662"/>
                <a:gridCol w="373662"/>
                <a:gridCol w="373662"/>
                <a:gridCol w="373662"/>
              </a:tblGrid>
              <a:tr h="0">
                <a:tc>
                  <a:txBody>
                    <a:bodyPr/>
                    <a:lstStyle/>
                    <a:p>
                      <a:endParaRPr lang="en-US" dirty="0"/>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smtClean="0">
                          <a:solidFill>
                            <a:srgbClr val="333333"/>
                          </a:solidFill>
                          <a:effectLst/>
                          <a:latin typeface="inter-regular"/>
                        </a:rPr>
                        <a:t>0</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tr>
              <a:tr h="0">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tc>
                  <a:txBody>
                    <a:bodyPr/>
                    <a:lstStyle/>
                    <a:p>
                      <a:endParaRPr lang="en-US"/>
                    </a:p>
                  </a:txBody>
                  <a:tcPr>
                    <a:lnT w="9525" cap="flat" cmpd="sng" algn="ctr">
                      <a:solidFill>
                        <a:srgbClr val="C7CCBE"/>
                      </a:solidFill>
                      <a:prstDash val="solid"/>
                      <a:round/>
                      <a:headEnd type="none" w="med" len="med"/>
                      <a:tailEnd type="none" w="med" len="med"/>
                    </a:lnT>
                  </a:tcPr>
                </a:tc>
                <a:tc>
                  <a:txBody>
                    <a:bodyPr/>
                    <a:lstStyle/>
                    <a:p>
                      <a:endParaRPr lang="en-US"/>
                    </a:p>
                  </a:txBody>
                  <a:tcPr>
                    <a:lnT w="9525" cap="flat" cmpd="sng" algn="ctr">
                      <a:solidFill>
                        <a:srgbClr val="C7CCBE"/>
                      </a:solidFill>
                      <a:prstDash val="solid"/>
                      <a:round/>
                      <a:headEnd type="none" w="med" len="med"/>
                      <a:tailEnd type="none" w="med" len="med"/>
                    </a:lnT>
                  </a:tcPr>
                </a:tc>
                <a:tc>
                  <a:txBody>
                    <a:bodyPr/>
                    <a:lstStyle/>
                    <a:p>
                      <a:endParaRPr lang="en-US"/>
                    </a:p>
                  </a:txBody>
                  <a:tcPr>
                    <a:lnT w="9525" cap="flat" cmpd="sng" algn="ctr">
                      <a:solidFill>
                        <a:srgbClr val="C7CCBE"/>
                      </a:solidFill>
                      <a:prstDash val="solid"/>
                      <a:round/>
                      <a:headEnd type="none" w="med" len="med"/>
                      <a:tailEnd type="none" w="med" len="med"/>
                    </a:lnT>
                  </a:tcPr>
                </a:tc>
                <a:tc>
                  <a:txBody>
                    <a:bodyPr/>
                    <a:lstStyle/>
                    <a:p>
                      <a:endParaRPr lang="en-US" dirty="0"/>
                    </a:p>
                  </a:txBody>
                  <a:tcPr>
                    <a:lnT w="9525" cap="flat" cmpd="sng" algn="ctr">
                      <a:solidFill>
                        <a:srgbClr val="C7CCBE"/>
                      </a:solidFill>
                      <a:prstDash val="solid"/>
                      <a:round/>
                      <a:headEnd type="none" w="med" len="med"/>
                      <a:tailEnd type="none" w="med" len="med"/>
                    </a:lnT>
                  </a:tcPr>
                </a:tc>
              </a:tr>
            </a:tbl>
          </a:graphicData>
        </a:graphic>
      </p:graphicFrame>
      <p:sp>
        <p:nvSpPr>
          <p:cNvPr id="6" name="Rectangle 2"/>
          <p:cNvSpPr>
            <a:spLocks noChangeArrowheads="1"/>
          </p:cNvSpPr>
          <p:nvPr/>
        </p:nvSpPr>
        <p:spPr bwMode="auto">
          <a:xfrm>
            <a:off x="1047750" y="1504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 y="99391"/>
            <a:ext cx="9144000" cy="4597028"/>
          </a:xfrm>
          <a:prstGeom prst="rect">
            <a:avLst/>
          </a:prstGeom>
          <a:noFill/>
          <a:ln>
            <a:noFill/>
          </a:ln>
        </p:spPr>
        <p:txBody>
          <a:bodyPr spcFirstLastPara="1" wrap="square" lIns="68575" tIns="34275" rIns="68575" bIns="34275" numCol="2" anchor="t" anchorCtr="0">
            <a:noAutofit/>
          </a:bodyPr>
          <a:lstStyle/>
          <a:p>
            <a:r>
              <a:rPr lang="en-GB" b="1" dirty="0">
                <a:solidFill>
                  <a:schemeClr val="tx1"/>
                </a:solidFill>
                <a:latin typeface="Calibri" pitchFamily="34" charset="0"/>
                <a:cs typeface="Calibri" pitchFamily="34" charset="0"/>
              </a:rPr>
              <a:t>When i=1, W = 7</a:t>
            </a:r>
            <a:endParaRPr lang="en-GB" dirty="0">
              <a:solidFill>
                <a:schemeClr val="tx1"/>
              </a:solidFill>
              <a:latin typeface="Calibri" pitchFamily="34" charset="0"/>
              <a:cs typeface="Calibri" pitchFamily="34" charset="0"/>
            </a:endParaRPr>
          </a:p>
          <a:p>
            <a:r>
              <a:rPr lang="en-GB" dirty="0" smtClean="0">
                <a:solidFill>
                  <a:schemeClr val="tx1"/>
                </a:solidFill>
                <a:latin typeface="Calibri" pitchFamily="34" charset="0"/>
                <a:cs typeface="Calibri" pitchFamily="34" charset="0"/>
              </a:rPr>
              <a:t>W1</a:t>
            </a:r>
            <a:r>
              <a:rPr lang="en-GB" dirty="0">
                <a:solidFill>
                  <a:schemeClr val="tx1"/>
                </a:solidFill>
                <a:latin typeface="Calibri" pitchFamily="34" charset="0"/>
                <a:cs typeface="Calibri" pitchFamily="34" charset="0"/>
              </a:rPr>
              <a:t> = 3; Since we have only one item in the set having weight equal to 3, and weight of the knapsack is 7; therefore, we can fill the knapsack with an item of weight equal to 3. We put profit corresponding to the weight 3, i.e., 2 at M[1][7] shown as below</a:t>
            </a:r>
            <a:r>
              <a:rPr lang="en-GB" dirty="0" smtClean="0">
                <a:solidFill>
                  <a:schemeClr val="tx1"/>
                </a:solidFill>
                <a:latin typeface="Calibri" pitchFamily="34" charset="0"/>
                <a:cs typeface="Calibri" pitchFamily="34" charset="0"/>
              </a:rPr>
              <a:t>:</a:t>
            </a:r>
          </a:p>
          <a:p>
            <a:endParaRPr lang="en-GB" dirty="0">
              <a:solidFill>
                <a:schemeClr val="tx1"/>
              </a:solidFill>
              <a:latin typeface="Calibri" pitchFamily="34" charset="0"/>
              <a:cs typeface="Calibri" pitchFamily="34" charset="0"/>
            </a:endParaRPr>
          </a:p>
          <a:p>
            <a:r>
              <a:rPr lang="en-GB" b="1" dirty="0">
                <a:solidFill>
                  <a:schemeClr val="tx1"/>
                </a:solidFill>
                <a:latin typeface="Calibri" pitchFamily="34" charset="0"/>
                <a:cs typeface="Calibri" pitchFamily="34" charset="0"/>
              </a:rPr>
              <a:t>When i =1, W =8</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W</a:t>
            </a:r>
            <a:r>
              <a:rPr lang="en-GB" dirty="0" smtClean="0">
                <a:solidFill>
                  <a:schemeClr val="tx1"/>
                </a:solidFill>
                <a:latin typeface="Calibri" pitchFamily="34" charset="0"/>
                <a:cs typeface="Calibri" pitchFamily="34" charset="0"/>
              </a:rPr>
              <a:t>1= </a:t>
            </a:r>
            <a:r>
              <a:rPr lang="en-GB" dirty="0">
                <a:solidFill>
                  <a:schemeClr val="tx1"/>
                </a:solidFill>
                <a:latin typeface="Calibri" pitchFamily="34" charset="0"/>
                <a:cs typeface="Calibri" pitchFamily="34" charset="0"/>
              </a:rPr>
              <a:t>3; Since we have only one item in the set having weight equal to 3, and weight of the knapsack is 8; therefore, we can fill the knapsack with an item of weight equal to 3. We put profit corresponding to the weight 3, i.e., 2 at M[1][8] shown as below:</a:t>
            </a:r>
          </a:p>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82520265"/>
              </p:ext>
            </p:extLst>
          </p:nvPr>
        </p:nvGraphicFramePr>
        <p:xfrm>
          <a:off x="4651514" y="113500"/>
          <a:ext cx="4352010" cy="2194560"/>
        </p:xfrm>
        <a:graphic>
          <a:graphicData uri="http://schemas.openxmlformats.org/drawingml/2006/table">
            <a:tbl>
              <a:tblPr/>
              <a:tblGrid>
                <a:gridCol w="435201"/>
                <a:gridCol w="435201"/>
                <a:gridCol w="435201"/>
                <a:gridCol w="435201"/>
                <a:gridCol w="435201"/>
                <a:gridCol w="435201"/>
                <a:gridCol w="435201"/>
                <a:gridCol w="435201"/>
                <a:gridCol w="435201"/>
                <a:gridCol w="435201"/>
              </a:tblGrid>
              <a:tr h="337236">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7236">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37236">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7236">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37236">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7236">
                <a:tc>
                  <a:txBody>
                    <a:bodyPr/>
                    <a:lstStyle/>
                    <a:p>
                      <a:pPr algn="just" fontAlgn="t"/>
                      <a:r>
                        <a:rPr lang="en-US" b="0" i="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b="0" i="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2545385"/>
              </p:ext>
            </p:extLst>
          </p:nvPr>
        </p:nvGraphicFramePr>
        <p:xfrm>
          <a:off x="4665894" y="2496305"/>
          <a:ext cx="4337630" cy="2224782"/>
        </p:xfrm>
        <a:graphic>
          <a:graphicData uri="http://schemas.openxmlformats.org/drawingml/2006/table">
            <a:tbl>
              <a:tblPr/>
              <a:tblGrid>
                <a:gridCol w="433763"/>
                <a:gridCol w="433763"/>
                <a:gridCol w="433763"/>
                <a:gridCol w="433763"/>
                <a:gridCol w="433763"/>
                <a:gridCol w="433763"/>
                <a:gridCol w="433763"/>
                <a:gridCol w="433763"/>
                <a:gridCol w="433763"/>
                <a:gridCol w="433763"/>
              </a:tblGrid>
              <a:tr h="395982">
                <a:tc>
                  <a:txBody>
                    <a:bodyPr/>
                    <a:lstStyle/>
                    <a:p>
                      <a:endParaRPr lang="en-US"/>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smtClean="0">
                          <a:solidFill>
                            <a:srgbClr val="333333"/>
                          </a:solidFill>
                          <a:effectLst/>
                          <a:latin typeface="inter-regular"/>
                        </a:rPr>
                        <a:t>0</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tr>
              <a:tr h="344957">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4957">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4957">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4957">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4957">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tr>
            </a:tbl>
          </a:graphicData>
        </a:graphic>
      </p:graphicFrame>
      <p:sp>
        <p:nvSpPr>
          <p:cNvPr id="5" name="Rectangle 1"/>
          <p:cNvSpPr>
            <a:spLocks noChangeArrowheads="1"/>
          </p:cNvSpPr>
          <p:nvPr/>
        </p:nvSpPr>
        <p:spPr bwMode="auto">
          <a:xfrm>
            <a:off x="1047750" y="1504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 y="129209"/>
            <a:ext cx="9144000" cy="4567210"/>
          </a:xfrm>
          <a:prstGeom prst="rect">
            <a:avLst/>
          </a:prstGeom>
          <a:noFill/>
          <a:ln>
            <a:noFill/>
          </a:ln>
        </p:spPr>
        <p:txBody>
          <a:bodyPr spcFirstLastPara="1" wrap="square" lIns="68575" tIns="34275" rIns="68575" bIns="34275" numCol="1" anchor="t" anchorCtr="0">
            <a:noAutofit/>
          </a:bodyPr>
          <a:lstStyle/>
          <a:p>
            <a:r>
              <a:rPr lang="en-GB" b="1" dirty="0">
                <a:solidFill>
                  <a:schemeClr val="tx1"/>
                </a:solidFill>
                <a:latin typeface="Calibri" pitchFamily="34" charset="0"/>
                <a:cs typeface="Calibri" pitchFamily="34" charset="0"/>
              </a:rPr>
              <a:t>When i =2, W = 2</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2 is 4, i.e., w</a:t>
            </a:r>
            <a:r>
              <a:rPr lang="en-GB" baseline="-25000" dirty="0">
                <a:solidFill>
                  <a:schemeClr val="tx1"/>
                </a:solidFill>
                <a:latin typeface="Calibri" pitchFamily="34" charset="0"/>
                <a:cs typeface="Calibri" pitchFamily="34" charset="0"/>
              </a:rPr>
              <a:t>2</a:t>
            </a:r>
            <a:r>
              <a:rPr lang="en-GB" dirty="0">
                <a:solidFill>
                  <a:schemeClr val="tx1"/>
                </a:solidFill>
                <a:latin typeface="Calibri" pitchFamily="34" charset="0"/>
                <a:cs typeface="Calibri" pitchFamily="34" charset="0"/>
              </a:rPr>
              <a:t> = 4. Since we have only one item in the set having weight equal to 4, and the weight of the knapsack is 2. We cannot put the item of weight 4 in a knapsack, so we add 0 at M[2][2] shown as below:</a:t>
            </a:r>
          </a:p>
          <a:p>
            <a:r>
              <a:rPr lang="en-GB" b="1" dirty="0">
                <a:solidFill>
                  <a:schemeClr val="tx1"/>
                </a:solidFill>
                <a:latin typeface="Calibri" pitchFamily="34" charset="0"/>
                <a:cs typeface="Calibri" pitchFamily="34" charset="0"/>
              </a:rPr>
              <a:t>When i =2, W = 3</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2 is 4, i.e., w</a:t>
            </a:r>
            <a:r>
              <a:rPr lang="en-GB" baseline="-25000" dirty="0">
                <a:solidFill>
                  <a:schemeClr val="tx1"/>
                </a:solidFill>
                <a:latin typeface="Calibri" pitchFamily="34" charset="0"/>
                <a:cs typeface="Calibri" pitchFamily="34" charset="0"/>
              </a:rPr>
              <a:t>2</a:t>
            </a:r>
            <a:r>
              <a:rPr lang="en-GB" dirty="0">
                <a:solidFill>
                  <a:schemeClr val="tx1"/>
                </a:solidFill>
                <a:latin typeface="Calibri" pitchFamily="34" charset="0"/>
                <a:cs typeface="Calibri" pitchFamily="34" charset="0"/>
              </a:rPr>
              <a:t> = 4. Since we have two items in the set having weights 3 and 4, and the weight of the knapsack is 3. We can put the item of weight 3 in a knapsack, so we add 2 at M[2][3] shown as </a:t>
            </a:r>
            <a:r>
              <a:rPr lang="en-GB" dirty="0" smtClean="0">
                <a:solidFill>
                  <a:schemeClr val="tx1"/>
                </a:solidFill>
                <a:latin typeface="Calibri" pitchFamily="34" charset="0"/>
                <a:cs typeface="Calibri" pitchFamily="34" charset="0"/>
              </a:rPr>
              <a:t>below:</a:t>
            </a:r>
          </a:p>
          <a:p>
            <a:r>
              <a:rPr lang="en-GB" b="1" dirty="0" smtClean="0">
                <a:solidFill>
                  <a:schemeClr val="tx1"/>
                </a:solidFill>
                <a:latin typeface="Times New Roman" pitchFamily="18" charset="0"/>
                <a:cs typeface="Times New Roman" pitchFamily="18" charset="0"/>
              </a:rPr>
              <a:t>When </a:t>
            </a:r>
            <a:r>
              <a:rPr lang="en-GB" b="1" dirty="0">
                <a:solidFill>
                  <a:schemeClr val="tx1"/>
                </a:solidFill>
                <a:latin typeface="Times New Roman" pitchFamily="18" charset="0"/>
                <a:cs typeface="Times New Roman" pitchFamily="18" charset="0"/>
              </a:rPr>
              <a:t>i =2, W = </a:t>
            </a:r>
            <a:r>
              <a:rPr lang="en-GB" b="1" dirty="0" smtClean="0">
                <a:solidFill>
                  <a:schemeClr val="tx1"/>
                </a:solidFill>
                <a:latin typeface="Times New Roman" pitchFamily="18" charset="0"/>
                <a:cs typeface="Times New Roman" pitchFamily="18" charset="0"/>
              </a:rPr>
              <a:t>4</a:t>
            </a:r>
          </a:p>
          <a:p>
            <a:r>
              <a:rPr lang="en-GB" dirty="0" smtClean="0">
                <a:solidFill>
                  <a:schemeClr val="tx1"/>
                </a:solidFill>
                <a:latin typeface="Times New Roman" pitchFamily="18" charset="0"/>
                <a:cs typeface="Times New Roman" pitchFamily="18" charset="0"/>
              </a:rPr>
              <a:t>The </a:t>
            </a:r>
            <a:r>
              <a:rPr lang="en-GB" dirty="0">
                <a:solidFill>
                  <a:schemeClr val="tx1"/>
                </a:solidFill>
                <a:latin typeface="Times New Roman" pitchFamily="18" charset="0"/>
                <a:cs typeface="Times New Roman" pitchFamily="18" charset="0"/>
              </a:rPr>
              <a:t>weight corresponding to the value 2 is 4, i.e., w2 = 4. Since we have two items in the set having weights 3 and 4, and the weight of the knapsack is 4. We can put item of weight 4 in a knapsack as the profit corresponding to weight 4 is more than the item having weight 3, so we add 3 at M[2][4] shown as below:</a:t>
            </a:r>
            <a:endParaRPr lang="en-US" dirty="0" smtClean="0">
              <a:solidFill>
                <a:schemeClr val="tx1"/>
              </a:solidFill>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29209" y="178904"/>
            <a:ext cx="9014791" cy="4517515"/>
          </a:xfrm>
          <a:prstGeom prst="rect">
            <a:avLst/>
          </a:prstGeom>
          <a:noFill/>
          <a:ln>
            <a:noFill/>
          </a:ln>
        </p:spPr>
        <p:txBody>
          <a:bodyPr spcFirstLastPara="1" wrap="square" lIns="68575" tIns="34275" rIns="68575" bIns="34275" numCol="1" anchor="t" anchorCtr="0">
            <a:noAutofit/>
          </a:bodyPr>
          <a:lstStyle/>
          <a:p>
            <a:r>
              <a:rPr lang="en-GB" b="1" dirty="0">
                <a:solidFill>
                  <a:schemeClr val="tx1"/>
                </a:solidFill>
                <a:latin typeface="Calibri" pitchFamily="34" charset="0"/>
                <a:cs typeface="Calibri" pitchFamily="34" charset="0"/>
              </a:rPr>
              <a:t>When i = 2, W = 5</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2 is 4, i.e., w</a:t>
            </a:r>
            <a:r>
              <a:rPr lang="en-GB" baseline="-25000" dirty="0">
                <a:solidFill>
                  <a:schemeClr val="tx1"/>
                </a:solidFill>
                <a:latin typeface="Calibri" pitchFamily="34" charset="0"/>
                <a:cs typeface="Calibri" pitchFamily="34" charset="0"/>
              </a:rPr>
              <a:t>2</a:t>
            </a:r>
            <a:r>
              <a:rPr lang="en-GB" dirty="0">
                <a:solidFill>
                  <a:schemeClr val="tx1"/>
                </a:solidFill>
                <a:latin typeface="Calibri" pitchFamily="34" charset="0"/>
                <a:cs typeface="Calibri" pitchFamily="34" charset="0"/>
              </a:rPr>
              <a:t> = 4. Since we have two items in the set having weights 3 and 4, and the weight of the knapsack is 5. We can put item of weight 4 in a knapsack and the profit corresponding to weight is 3, so we add 3 at M[2][5] shown as below:</a:t>
            </a:r>
          </a:p>
          <a:p>
            <a:r>
              <a:rPr lang="en-GB" b="1" dirty="0">
                <a:solidFill>
                  <a:schemeClr val="tx1"/>
                </a:solidFill>
                <a:latin typeface="Calibri" pitchFamily="34" charset="0"/>
                <a:cs typeface="Calibri" pitchFamily="34" charset="0"/>
              </a:rPr>
              <a:t>When i = 2, W = 6</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2 is 4, i.e., w</a:t>
            </a:r>
            <a:r>
              <a:rPr lang="en-GB" baseline="-25000" dirty="0">
                <a:solidFill>
                  <a:schemeClr val="tx1"/>
                </a:solidFill>
                <a:latin typeface="Calibri" pitchFamily="34" charset="0"/>
                <a:cs typeface="Calibri" pitchFamily="34" charset="0"/>
              </a:rPr>
              <a:t>2</a:t>
            </a:r>
            <a:r>
              <a:rPr lang="en-GB" dirty="0">
                <a:solidFill>
                  <a:schemeClr val="tx1"/>
                </a:solidFill>
                <a:latin typeface="Calibri" pitchFamily="34" charset="0"/>
                <a:cs typeface="Calibri" pitchFamily="34" charset="0"/>
              </a:rPr>
              <a:t> = 4. Since we have two items in the set having weights 3 and 4, and the weight of the knapsack is 6. We can put item of weight 4 in a knapsack and the profit corresponding to weight is 3, so we add 3 at M[2][6] shown as below:</a:t>
            </a:r>
          </a:p>
          <a:p>
            <a:r>
              <a:rPr lang="en-GB" b="1" dirty="0">
                <a:solidFill>
                  <a:schemeClr val="tx1"/>
                </a:solidFill>
                <a:latin typeface="Calibri" pitchFamily="34" charset="0"/>
                <a:cs typeface="Calibri" pitchFamily="34" charset="0"/>
              </a:rPr>
              <a:t>When i = 2, W = 7</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2 is 4, i.e., w</a:t>
            </a:r>
            <a:r>
              <a:rPr lang="en-GB" baseline="-25000" dirty="0">
                <a:solidFill>
                  <a:schemeClr val="tx1"/>
                </a:solidFill>
                <a:latin typeface="Calibri" pitchFamily="34" charset="0"/>
                <a:cs typeface="Calibri" pitchFamily="34" charset="0"/>
              </a:rPr>
              <a:t>2</a:t>
            </a:r>
            <a:r>
              <a:rPr lang="en-GB" dirty="0">
                <a:solidFill>
                  <a:schemeClr val="tx1"/>
                </a:solidFill>
                <a:latin typeface="Calibri" pitchFamily="34" charset="0"/>
                <a:cs typeface="Calibri" pitchFamily="34" charset="0"/>
              </a:rPr>
              <a:t> = 4. Since we have two items in the set having weights 3 and 4, and the weight of the knapsack is 7. We can put item of weight 4 and 3 in a knapsack and the profits corresponding to weights are 2 and 3; therefore, the total profit is 5, so we add 5 at M[2][7] shown as below:</a:t>
            </a:r>
          </a:p>
          <a:p>
            <a:r>
              <a:rPr lang="en-GB" dirty="0"/>
              <a:t/>
            </a:r>
            <a:br>
              <a:rPr lang="en-GB" dirty="0"/>
            </a:br>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 y="0"/>
            <a:ext cx="9144000" cy="4696419"/>
          </a:xfrm>
          <a:prstGeom prst="rect">
            <a:avLst/>
          </a:prstGeom>
          <a:noFill/>
          <a:ln>
            <a:noFill/>
          </a:ln>
        </p:spPr>
        <p:txBody>
          <a:bodyPr spcFirstLastPara="1" wrap="square" lIns="68575" tIns="34275" rIns="68575" bIns="34275" numCol="1" anchor="t" anchorCtr="0">
            <a:noAutofit/>
          </a:bodyPr>
          <a:lstStyle/>
          <a:p>
            <a:r>
              <a:rPr lang="en-GB" b="1" dirty="0">
                <a:solidFill>
                  <a:schemeClr val="tx1"/>
                </a:solidFill>
              </a:rPr>
              <a:t>When i = 2, W = 8</a:t>
            </a:r>
            <a:endParaRPr lang="en-GB" dirty="0">
              <a:solidFill>
                <a:schemeClr val="tx1"/>
              </a:solidFill>
            </a:endParaRPr>
          </a:p>
          <a:p>
            <a:r>
              <a:rPr lang="en-GB" dirty="0">
                <a:solidFill>
                  <a:schemeClr val="tx1"/>
                </a:solidFill>
              </a:rPr>
              <a:t>The weight corresponding to the value 2 is 4, i.e., w</a:t>
            </a:r>
            <a:r>
              <a:rPr lang="en-GB" baseline="-25000" dirty="0">
                <a:solidFill>
                  <a:schemeClr val="tx1"/>
                </a:solidFill>
              </a:rPr>
              <a:t>2</a:t>
            </a:r>
            <a:r>
              <a:rPr lang="en-GB" dirty="0">
                <a:solidFill>
                  <a:schemeClr val="tx1"/>
                </a:solidFill>
              </a:rPr>
              <a:t> = 4. Since we have two items in the set having weights 3 and 4, and the weight of the knapsack is 7. We can put item of weight 4 and 3 in a knapsack and the profits corresponding to weights are 2 and 3; therefore, the total profit is 5, so we add 5 at M[2][7] shown as below:</a:t>
            </a:r>
          </a:p>
          <a:p>
            <a:pPr marL="139700" indent="0" algn="just" fontAlgn="base">
              <a:buNone/>
            </a:pPr>
            <a:endParaRPr lang="en-US" dirty="0" smtClean="0">
              <a:solidFill>
                <a:schemeClr val="tx1"/>
              </a:solidFill>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848875407"/>
              </p:ext>
            </p:extLst>
          </p:nvPr>
        </p:nvGraphicFramePr>
        <p:xfrm>
          <a:off x="675865" y="1739346"/>
          <a:ext cx="7494100" cy="2554357"/>
        </p:xfrm>
        <a:graphic>
          <a:graphicData uri="http://schemas.openxmlformats.org/drawingml/2006/table">
            <a:tbl>
              <a:tblPr/>
              <a:tblGrid>
                <a:gridCol w="749410"/>
                <a:gridCol w="749410"/>
                <a:gridCol w="749410"/>
                <a:gridCol w="749410"/>
                <a:gridCol w="749410"/>
                <a:gridCol w="749410"/>
                <a:gridCol w="749410"/>
                <a:gridCol w="749410"/>
                <a:gridCol w="749410"/>
                <a:gridCol w="749410"/>
              </a:tblGrid>
              <a:tr h="433862">
                <a:tc>
                  <a:txBody>
                    <a:bodyPr/>
                    <a:lstStyle/>
                    <a:p>
                      <a:endParaRPr lang="en-US"/>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smtClean="0">
                          <a:solidFill>
                            <a:srgbClr val="333333"/>
                          </a:solidFill>
                          <a:effectLst/>
                          <a:latin typeface="inter-regular"/>
                        </a:rPr>
                        <a:t>0</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tr>
              <a:tr h="424099">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4099">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4099">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4099">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4099">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tc>
                  <a:txBody>
                    <a:bodyPr/>
                    <a:lstStyle/>
                    <a:p>
                      <a:endParaRPr lang="en-US" dirty="0"/>
                    </a:p>
                  </a:txBody>
                  <a:tcPr>
                    <a:lnT w="9525" cap="flat" cmpd="sng" algn="ctr">
                      <a:solidFill>
                        <a:srgbClr val="C7CCBE"/>
                      </a:solidFill>
                      <a:prstDash val="solid"/>
                      <a:round/>
                      <a:headEnd type="none" w="med" len="med"/>
                      <a:tailEnd type="none" w="med" len="med"/>
                    </a:lnT>
                  </a:tcPr>
                </a:tc>
              </a:tr>
            </a:tbl>
          </a:graphicData>
        </a:graphic>
      </p:graphicFrame>
      <p:sp>
        <p:nvSpPr>
          <p:cNvPr id="4" name="Rectangle 1"/>
          <p:cNvSpPr>
            <a:spLocks noChangeArrowheads="1"/>
          </p:cNvSpPr>
          <p:nvPr/>
        </p:nvSpPr>
        <p:spPr bwMode="auto">
          <a:xfrm>
            <a:off x="1047750" y="1504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79513" y="0"/>
            <a:ext cx="9064487" cy="4767275"/>
          </a:xfrm>
          <a:prstGeom prst="rect">
            <a:avLst/>
          </a:prstGeom>
          <a:noFill/>
          <a:ln>
            <a:noFill/>
          </a:ln>
        </p:spPr>
        <p:txBody>
          <a:bodyPr spcFirstLastPara="1" wrap="square" lIns="68575" tIns="34275" rIns="68575" bIns="34275" numCol="1" anchor="t" anchorCtr="0">
            <a:noAutofit/>
          </a:bodyPr>
          <a:lstStyle/>
          <a:p>
            <a:r>
              <a:rPr lang="en-GB" b="1" dirty="0">
                <a:solidFill>
                  <a:schemeClr val="tx1"/>
                </a:solidFill>
                <a:latin typeface="Calibri" pitchFamily="34" charset="0"/>
                <a:cs typeface="Calibri" pitchFamily="34" charset="0"/>
              </a:rPr>
              <a:t>Now the value of 'i' gets incremented, and becomes 3.</a:t>
            </a:r>
            <a:endParaRPr lang="en-GB" dirty="0">
              <a:solidFill>
                <a:schemeClr val="tx1"/>
              </a:solidFill>
              <a:latin typeface="Calibri" pitchFamily="34" charset="0"/>
              <a:cs typeface="Calibri" pitchFamily="34" charset="0"/>
            </a:endParaRPr>
          </a:p>
          <a:p>
            <a:r>
              <a:rPr lang="en-GB" b="1" dirty="0">
                <a:solidFill>
                  <a:schemeClr val="tx1"/>
                </a:solidFill>
                <a:latin typeface="Calibri" pitchFamily="34" charset="0"/>
                <a:cs typeface="Calibri" pitchFamily="34" charset="0"/>
              </a:rPr>
              <a:t>When i = 3, W = 1</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3 is 5, i.e., w</a:t>
            </a:r>
            <a:r>
              <a:rPr lang="en-GB" baseline="-25000" dirty="0">
                <a:solidFill>
                  <a:schemeClr val="tx1"/>
                </a:solidFill>
                <a:latin typeface="Calibri" pitchFamily="34" charset="0"/>
                <a:cs typeface="Calibri" pitchFamily="34" charset="0"/>
              </a:rPr>
              <a:t>3</a:t>
            </a:r>
            <a:r>
              <a:rPr lang="en-GB" dirty="0">
                <a:solidFill>
                  <a:schemeClr val="tx1"/>
                </a:solidFill>
                <a:latin typeface="Calibri" pitchFamily="34" charset="0"/>
                <a:cs typeface="Calibri" pitchFamily="34" charset="0"/>
              </a:rPr>
              <a:t> = 5. Since we have three items in the set having weights 3, 4, and 5, and the weight of the knapsack is 1. We cannot put neither of the items in a knapsack, so we add 0 at M[3][1] shown as below:</a:t>
            </a:r>
          </a:p>
          <a:p>
            <a:r>
              <a:rPr lang="en-GB" b="1" dirty="0">
                <a:solidFill>
                  <a:schemeClr val="tx1"/>
                </a:solidFill>
                <a:latin typeface="Calibri" pitchFamily="34" charset="0"/>
                <a:cs typeface="Calibri" pitchFamily="34" charset="0"/>
              </a:rPr>
              <a:t>When i = 3, W = 2</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3 is 5, i.e., w</a:t>
            </a:r>
            <a:r>
              <a:rPr lang="en-GB" baseline="-25000" dirty="0">
                <a:solidFill>
                  <a:schemeClr val="tx1"/>
                </a:solidFill>
                <a:latin typeface="Calibri" pitchFamily="34" charset="0"/>
                <a:cs typeface="Calibri" pitchFamily="34" charset="0"/>
              </a:rPr>
              <a:t>3</a:t>
            </a:r>
            <a:r>
              <a:rPr lang="en-GB" dirty="0">
                <a:solidFill>
                  <a:schemeClr val="tx1"/>
                </a:solidFill>
                <a:latin typeface="Calibri" pitchFamily="34" charset="0"/>
                <a:cs typeface="Calibri" pitchFamily="34" charset="0"/>
              </a:rPr>
              <a:t> = 5. Since we have three items in the set having weight 3, 4, and 5, and the weight of the knapsack is 1. We cannot put neither of the items in a knapsack, so we add 0 at M[3][2] shown as below:</a:t>
            </a:r>
          </a:p>
          <a:p>
            <a:r>
              <a:rPr lang="en-GB" b="1" dirty="0">
                <a:solidFill>
                  <a:schemeClr val="tx1"/>
                </a:solidFill>
                <a:latin typeface="Calibri" pitchFamily="34" charset="0"/>
                <a:cs typeface="Calibri" pitchFamily="34" charset="0"/>
              </a:rPr>
              <a:t>When i = 3, W = 3</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3 is 5, i.e., w</a:t>
            </a:r>
            <a:r>
              <a:rPr lang="en-GB" baseline="-25000" dirty="0">
                <a:solidFill>
                  <a:schemeClr val="tx1"/>
                </a:solidFill>
                <a:latin typeface="Calibri" pitchFamily="34" charset="0"/>
                <a:cs typeface="Calibri" pitchFamily="34" charset="0"/>
              </a:rPr>
              <a:t>3</a:t>
            </a:r>
            <a:r>
              <a:rPr lang="en-GB" dirty="0">
                <a:solidFill>
                  <a:schemeClr val="tx1"/>
                </a:solidFill>
                <a:latin typeface="Calibri" pitchFamily="34" charset="0"/>
                <a:cs typeface="Calibri" pitchFamily="34" charset="0"/>
              </a:rPr>
              <a:t> = 5. Since we have three items in the set of weight 3, 4, and 5 respectively and weight of the knapsack is 3. The item with a weight 3 can be put in the knapsack and the profit corresponding to the item is 2, so we add 2 at M[3][3] shown as below:</a:t>
            </a:r>
          </a:p>
          <a:p>
            <a:pPr marL="139700" indent="0" algn="just" fontAlgn="base">
              <a:buNone/>
            </a:pPr>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49087" y="99391"/>
            <a:ext cx="8994913" cy="4597028"/>
          </a:xfrm>
          <a:prstGeom prst="rect">
            <a:avLst/>
          </a:prstGeom>
          <a:noFill/>
          <a:ln>
            <a:noFill/>
          </a:ln>
        </p:spPr>
        <p:txBody>
          <a:bodyPr spcFirstLastPara="1" wrap="square" lIns="68575" tIns="34275" rIns="68575" bIns="34275" numCol="1" anchor="t" anchorCtr="0">
            <a:noAutofit/>
          </a:bodyPr>
          <a:lstStyle/>
          <a:p>
            <a:r>
              <a:rPr lang="en-GB" b="1" dirty="0">
                <a:solidFill>
                  <a:schemeClr val="tx1"/>
                </a:solidFill>
                <a:latin typeface="Calibri" pitchFamily="34" charset="0"/>
                <a:cs typeface="Calibri" pitchFamily="34" charset="0"/>
              </a:rPr>
              <a:t>When i = 3, W = 4</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3 is 5, i.e., w</a:t>
            </a:r>
            <a:r>
              <a:rPr lang="en-GB" baseline="-25000" dirty="0">
                <a:solidFill>
                  <a:schemeClr val="tx1"/>
                </a:solidFill>
                <a:latin typeface="Calibri" pitchFamily="34" charset="0"/>
                <a:cs typeface="Calibri" pitchFamily="34" charset="0"/>
              </a:rPr>
              <a:t>3</a:t>
            </a:r>
            <a:r>
              <a:rPr lang="en-GB" dirty="0">
                <a:solidFill>
                  <a:schemeClr val="tx1"/>
                </a:solidFill>
                <a:latin typeface="Calibri" pitchFamily="34" charset="0"/>
                <a:cs typeface="Calibri" pitchFamily="34" charset="0"/>
              </a:rPr>
              <a:t> = 5. Since we have three items in the set of weight 3, 4, and 5 respectively, and weight of the knapsack is 4. We can keep the item of either weight 3 or 4; the profit (3) corresponding to the weight 4 is more than the profit corresponding to the weight 3 so we add 3 at M[3][4] shown as below:</a:t>
            </a:r>
          </a:p>
          <a:p>
            <a:r>
              <a:rPr lang="en-GB" b="1" dirty="0">
                <a:solidFill>
                  <a:schemeClr val="tx1"/>
                </a:solidFill>
                <a:latin typeface="Calibri" pitchFamily="34" charset="0"/>
                <a:cs typeface="Calibri" pitchFamily="34" charset="0"/>
              </a:rPr>
              <a:t>When i = 3, W = 5</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3 is 5, i.e., w</a:t>
            </a:r>
            <a:r>
              <a:rPr lang="en-GB" baseline="-25000" dirty="0">
                <a:solidFill>
                  <a:schemeClr val="tx1"/>
                </a:solidFill>
                <a:latin typeface="Calibri" pitchFamily="34" charset="0"/>
                <a:cs typeface="Calibri" pitchFamily="34" charset="0"/>
              </a:rPr>
              <a:t>3</a:t>
            </a:r>
            <a:r>
              <a:rPr lang="en-GB" dirty="0">
                <a:solidFill>
                  <a:schemeClr val="tx1"/>
                </a:solidFill>
                <a:latin typeface="Calibri" pitchFamily="34" charset="0"/>
                <a:cs typeface="Calibri" pitchFamily="34" charset="0"/>
              </a:rPr>
              <a:t> = 5. Since we have three items in the set of weight 3, 4, and 5 respectively, and weight of the knapsack is 5. We can keep the item of either weight 3, 4 or 5; the profit (3) corresponding to the weight 4 is more than the profits corresponding to the weight 3 and 5 so we add 3 at M[3][5] shown as below:</a:t>
            </a:r>
          </a:p>
          <a:p>
            <a:r>
              <a:rPr lang="en-GB" b="1" dirty="0">
                <a:solidFill>
                  <a:schemeClr val="tx1"/>
                </a:solidFill>
                <a:latin typeface="Calibri" pitchFamily="34" charset="0"/>
                <a:cs typeface="Calibri" pitchFamily="34" charset="0"/>
              </a:rPr>
              <a:t>When i =3, W = 6</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3 is 5, i.e., w</a:t>
            </a:r>
            <a:r>
              <a:rPr lang="en-GB" baseline="-25000" dirty="0">
                <a:solidFill>
                  <a:schemeClr val="tx1"/>
                </a:solidFill>
                <a:latin typeface="Calibri" pitchFamily="34" charset="0"/>
                <a:cs typeface="Calibri" pitchFamily="34" charset="0"/>
              </a:rPr>
              <a:t>3</a:t>
            </a:r>
            <a:r>
              <a:rPr lang="en-GB" dirty="0">
                <a:solidFill>
                  <a:schemeClr val="tx1"/>
                </a:solidFill>
                <a:latin typeface="Calibri" pitchFamily="34" charset="0"/>
                <a:cs typeface="Calibri" pitchFamily="34" charset="0"/>
              </a:rPr>
              <a:t> = 5. Since we have three items in the set of weight 3, 4, and 5 respectively, and weight of the knapsack is 6. We can keep the item of either weight 3, 4 or 5; the profit (3) corresponding to the weight 4 is more than the profits corresponding to the weight 3 and 5 so we add 3 at M[3][6] shown as below:</a:t>
            </a:r>
          </a:p>
          <a:p>
            <a:r>
              <a:rPr lang="en-GB" dirty="0">
                <a:solidFill>
                  <a:schemeClr val="tx1"/>
                </a:solidFill>
                <a:latin typeface="Calibri" pitchFamily="34" charset="0"/>
                <a:cs typeface="Calibri" pitchFamily="34" charset="0"/>
              </a:rPr>
              <a:t/>
            </a:r>
            <a:br>
              <a:rPr lang="en-GB" dirty="0">
                <a:solidFill>
                  <a:schemeClr val="tx1"/>
                </a:solidFill>
                <a:latin typeface="Calibri" pitchFamily="34" charset="0"/>
                <a:cs typeface="Calibri" pitchFamily="34" charset="0"/>
              </a:rPr>
            </a:br>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 y="0"/>
            <a:ext cx="9144000" cy="4696419"/>
          </a:xfrm>
          <a:prstGeom prst="rect">
            <a:avLst/>
          </a:prstGeom>
          <a:noFill/>
          <a:ln>
            <a:noFill/>
          </a:ln>
        </p:spPr>
        <p:txBody>
          <a:bodyPr spcFirstLastPara="1" wrap="square" lIns="68575" tIns="34275" rIns="68575" bIns="34275" numCol="1" anchor="t" anchorCtr="0">
            <a:noAutofit/>
          </a:bodyPr>
          <a:lstStyle/>
          <a:p>
            <a:r>
              <a:rPr lang="en-GB" b="1" dirty="0">
                <a:solidFill>
                  <a:schemeClr val="tx1"/>
                </a:solidFill>
                <a:latin typeface="Calibri" pitchFamily="34" charset="0"/>
                <a:cs typeface="Calibri" pitchFamily="34" charset="0"/>
              </a:rPr>
              <a:t>When i =3, W = 7</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3 is 5, i.e., w</a:t>
            </a:r>
            <a:r>
              <a:rPr lang="en-GB" baseline="-25000" dirty="0">
                <a:solidFill>
                  <a:schemeClr val="tx1"/>
                </a:solidFill>
                <a:latin typeface="Calibri" pitchFamily="34" charset="0"/>
                <a:cs typeface="Calibri" pitchFamily="34" charset="0"/>
              </a:rPr>
              <a:t>3</a:t>
            </a:r>
            <a:r>
              <a:rPr lang="en-GB" dirty="0">
                <a:solidFill>
                  <a:schemeClr val="tx1"/>
                </a:solidFill>
                <a:latin typeface="Calibri" pitchFamily="34" charset="0"/>
                <a:cs typeface="Calibri" pitchFamily="34" charset="0"/>
              </a:rPr>
              <a:t> = 5. Since we have three items in the set of weight 3, 4, and 5 respectively, and weight of the knapsack is 7. In this case, we can keep both the items of weight 3 and 4, the sum of the profit would be equal to (2 + 3), i.e., 5, so we add 5 at M[3][7] shown as below</a:t>
            </a:r>
            <a:r>
              <a:rPr lang="en-GB" sz="2000" dirty="0">
                <a:solidFill>
                  <a:schemeClr val="tx1"/>
                </a:solidFill>
                <a:latin typeface="Calibri" pitchFamily="34" charset="0"/>
                <a:cs typeface="Calibri" pitchFamily="34" charset="0"/>
              </a:rPr>
              <a:t>:</a:t>
            </a:r>
          </a:p>
          <a:p>
            <a:r>
              <a:rPr lang="en-GB" b="1" dirty="0">
                <a:solidFill>
                  <a:schemeClr val="tx1"/>
                </a:solidFill>
                <a:latin typeface="Calibri" pitchFamily="34" charset="0"/>
                <a:cs typeface="Calibri" pitchFamily="34" charset="0"/>
              </a:rPr>
              <a:t>When i = 3, W = 8</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3 is 5, i.e., w</a:t>
            </a:r>
            <a:r>
              <a:rPr lang="en-GB" baseline="-25000" dirty="0">
                <a:solidFill>
                  <a:schemeClr val="tx1"/>
                </a:solidFill>
                <a:latin typeface="Calibri" pitchFamily="34" charset="0"/>
                <a:cs typeface="Calibri" pitchFamily="34" charset="0"/>
              </a:rPr>
              <a:t>3</a:t>
            </a:r>
            <a:r>
              <a:rPr lang="en-GB" dirty="0">
                <a:solidFill>
                  <a:schemeClr val="tx1"/>
                </a:solidFill>
                <a:latin typeface="Calibri" pitchFamily="34" charset="0"/>
                <a:cs typeface="Calibri" pitchFamily="34" charset="0"/>
              </a:rPr>
              <a:t> = 5. Since we have three items in the set of weight 3, 4, and 5 respectively, and the weight of the knapsack is 8. In this case, we can keep both the items of weight 3 and 4, the sum of the profit would be equal to (2 + 3), i.e., 5, so we add 5 at M[3][8] shown as below:</a:t>
            </a:r>
          </a:p>
          <a:p>
            <a:pPr marL="139700" indent="0" algn="just" fontAlgn="base">
              <a:buNone/>
            </a:pPr>
            <a:endParaRPr lang="en-US" sz="2400"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38129" y="69574"/>
            <a:ext cx="8905871" cy="4626845"/>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32" y="596348"/>
            <a:ext cx="8558867" cy="3240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98783" y="0"/>
            <a:ext cx="8945217" cy="4696419"/>
          </a:xfrm>
          <a:prstGeom prst="rect">
            <a:avLst/>
          </a:prstGeom>
          <a:noFill/>
          <a:ln>
            <a:noFill/>
          </a:ln>
        </p:spPr>
        <p:txBody>
          <a:bodyPr spcFirstLastPara="1" wrap="square" lIns="68575" tIns="34275" rIns="68575" bIns="34275" numCol="1" anchor="t" anchorCtr="0">
            <a:noAutofit/>
          </a:bodyPr>
          <a:lstStyle/>
          <a:p>
            <a:r>
              <a:rPr lang="en-GB" b="1" dirty="0">
                <a:solidFill>
                  <a:schemeClr val="tx1"/>
                </a:solidFill>
                <a:latin typeface="Calibri" pitchFamily="34" charset="0"/>
                <a:cs typeface="Calibri" pitchFamily="34" charset="0"/>
              </a:rPr>
              <a:t>Now the value of 'i' gets incremented and becomes 4.</a:t>
            </a:r>
            <a:endParaRPr lang="en-GB" dirty="0">
              <a:solidFill>
                <a:schemeClr val="tx1"/>
              </a:solidFill>
              <a:latin typeface="Calibri" pitchFamily="34" charset="0"/>
              <a:cs typeface="Calibri" pitchFamily="34" charset="0"/>
            </a:endParaRPr>
          </a:p>
          <a:p>
            <a:r>
              <a:rPr lang="en-GB" b="1" dirty="0">
                <a:solidFill>
                  <a:schemeClr val="tx1"/>
                </a:solidFill>
                <a:latin typeface="Calibri" pitchFamily="34" charset="0"/>
                <a:cs typeface="Calibri" pitchFamily="34" charset="0"/>
              </a:rPr>
              <a:t>When i = 4, W = 1</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4 is 6, i.e., w</a:t>
            </a:r>
            <a:r>
              <a:rPr lang="en-GB" baseline="-25000" dirty="0">
                <a:solidFill>
                  <a:schemeClr val="tx1"/>
                </a:solidFill>
                <a:latin typeface="Calibri" pitchFamily="34" charset="0"/>
                <a:cs typeface="Calibri" pitchFamily="34" charset="0"/>
              </a:rPr>
              <a:t>4</a:t>
            </a:r>
            <a:r>
              <a:rPr lang="en-GB" dirty="0">
                <a:solidFill>
                  <a:schemeClr val="tx1"/>
                </a:solidFill>
                <a:latin typeface="Calibri" pitchFamily="34" charset="0"/>
                <a:cs typeface="Calibri" pitchFamily="34" charset="0"/>
              </a:rPr>
              <a:t> = 6. Since we have four items in the set of weights 3, 4, 5, and 6 respectively, and the weight of the knapsack is 1. The weight of all the items is more than the weight of the knapsack, so we cannot add any item in the knapsack; Therefore, we add 0 at M[4][1] shown as below:</a:t>
            </a:r>
          </a:p>
          <a:p>
            <a:r>
              <a:rPr lang="en-GB" b="1" dirty="0">
                <a:solidFill>
                  <a:schemeClr val="tx1"/>
                </a:solidFill>
                <a:latin typeface="Calibri" pitchFamily="34" charset="0"/>
                <a:cs typeface="Calibri" pitchFamily="34" charset="0"/>
              </a:rPr>
              <a:t>When i = 4, W = 2</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4 is 6, i.e., w</a:t>
            </a:r>
            <a:r>
              <a:rPr lang="en-GB" baseline="-25000" dirty="0">
                <a:solidFill>
                  <a:schemeClr val="tx1"/>
                </a:solidFill>
                <a:latin typeface="Calibri" pitchFamily="34" charset="0"/>
                <a:cs typeface="Calibri" pitchFamily="34" charset="0"/>
              </a:rPr>
              <a:t>4</a:t>
            </a:r>
            <a:r>
              <a:rPr lang="en-GB" dirty="0">
                <a:solidFill>
                  <a:schemeClr val="tx1"/>
                </a:solidFill>
                <a:latin typeface="Calibri" pitchFamily="34" charset="0"/>
                <a:cs typeface="Calibri" pitchFamily="34" charset="0"/>
              </a:rPr>
              <a:t> = 6. Since we have four items in the set of weights 3, 4, 5, and 6 respectively, and the weight of the knapsack is 2. The weight of all the items is more than the weight of the knapsack, so we cannot add any item in the knapsack; Therefore, we add 0 at M[4][2] shown as below:</a:t>
            </a:r>
          </a:p>
          <a:p>
            <a:r>
              <a:rPr lang="en-GB" b="1" dirty="0">
                <a:solidFill>
                  <a:schemeClr val="tx1"/>
                </a:solidFill>
                <a:latin typeface="Calibri" pitchFamily="34" charset="0"/>
                <a:cs typeface="Calibri" pitchFamily="34" charset="0"/>
              </a:rPr>
              <a:t>When i = 4, W = 3</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4 is 6, i.e., w</a:t>
            </a:r>
            <a:r>
              <a:rPr lang="en-GB" baseline="-25000" dirty="0">
                <a:solidFill>
                  <a:schemeClr val="tx1"/>
                </a:solidFill>
                <a:latin typeface="Calibri" pitchFamily="34" charset="0"/>
                <a:cs typeface="Calibri" pitchFamily="34" charset="0"/>
              </a:rPr>
              <a:t>4</a:t>
            </a:r>
            <a:r>
              <a:rPr lang="en-GB" dirty="0">
                <a:solidFill>
                  <a:schemeClr val="tx1"/>
                </a:solidFill>
                <a:latin typeface="Calibri" pitchFamily="34" charset="0"/>
                <a:cs typeface="Calibri" pitchFamily="34" charset="0"/>
              </a:rPr>
              <a:t> = 6. Since we have four items in the set of weights 3, 4, 5, and 6 respectively, and the weight of the knapsack is 3. The item with a weight 3 can be put in the knapsack and the profit corresponding to the weight 4 is 2, so we will add 2 at M[4][3] shown as below:</a:t>
            </a:r>
          </a:p>
          <a:p>
            <a:pPr marL="139700" indent="0" algn="just" fontAlgn="base">
              <a:buNone/>
            </a:pPr>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3167955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GB" sz="3200" dirty="0" smtClean="0"/>
              <a:t/>
            </a:r>
            <a:br>
              <a:rPr lang="en-GB" sz="3200" dirty="0" smtClean="0"/>
            </a:br>
            <a:r>
              <a:rPr lang="en-GB" sz="3200" dirty="0" smtClean="0"/>
              <a:t>Dynamic </a:t>
            </a:r>
            <a:r>
              <a:rPr lang="en-GB" sz="3200" dirty="0"/>
              <a:t>Programming</a:t>
            </a:r>
            <a:br>
              <a:rPr lang="en-GB" sz="3200" dirty="0"/>
            </a:b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r>
              <a:rPr lang="en-GB" dirty="0" smtClean="0">
                <a:solidFill>
                  <a:schemeClr val="tx1"/>
                </a:solidFill>
                <a:latin typeface="Calibri" pitchFamily="34" charset="0"/>
                <a:cs typeface="Calibri" pitchFamily="34" charset="0"/>
              </a:rPr>
              <a:t>Dynamic </a:t>
            </a:r>
            <a:r>
              <a:rPr lang="en-GB" dirty="0">
                <a:solidFill>
                  <a:schemeClr val="tx1"/>
                </a:solidFill>
                <a:latin typeface="Calibri" pitchFamily="34" charset="0"/>
                <a:cs typeface="Calibri" pitchFamily="34" charset="0"/>
              </a:rPr>
              <a:t>programming is a technique that breaks the problems into sub-problems, and saves the result for future purposes so that we do not need to compute the result </a:t>
            </a:r>
            <a:r>
              <a:rPr lang="en-GB" dirty="0" smtClean="0">
                <a:solidFill>
                  <a:schemeClr val="tx1"/>
                </a:solidFill>
                <a:latin typeface="Calibri" pitchFamily="34" charset="0"/>
                <a:cs typeface="Calibri" pitchFamily="34" charset="0"/>
              </a:rPr>
              <a:t>again.</a:t>
            </a:r>
          </a:p>
          <a:p>
            <a:r>
              <a:rPr lang="en-GB" dirty="0" smtClean="0">
                <a:solidFill>
                  <a:schemeClr val="tx1"/>
                </a:solidFill>
                <a:latin typeface="Calibri" pitchFamily="34" charset="0"/>
                <a:cs typeface="Calibri" pitchFamily="34" charset="0"/>
              </a:rPr>
              <a:t>The </a:t>
            </a:r>
            <a:r>
              <a:rPr lang="en-GB" dirty="0" err="1">
                <a:solidFill>
                  <a:schemeClr val="tx1"/>
                </a:solidFill>
                <a:latin typeface="Calibri" pitchFamily="34" charset="0"/>
                <a:cs typeface="Calibri" pitchFamily="34" charset="0"/>
              </a:rPr>
              <a:t>subproblems</a:t>
            </a:r>
            <a:r>
              <a:rPr lang="en-GB" dirty="0">
                <a:solidFill>
                  <a:schemeClr val="tx1"/>
                </a:solidFill>
                <a:latin typeface="Calibri" pitchFamily="34" charset="0"/>
                <a:cs typeface="Calibri" pitchFamily="34" charset="0"/>
              </a:rPr>
              <a:t> are optimized to optimize the overall solution is known as optimal substructure property. </a:t>
            </a:r>
            <a:endParaRPr lang="en-GB" dirty="0" smtClean="0">
              <a:solidFill>
                <a:schemeClr val="tx1"/>
              </a:solidFill>
              <a:latin typeface="Calibri" pitchFamily="34" charset="0"/>
              <a:cs typeface="Calibri" pitchFamily="34" charset="0"/>
            </a:endParaRPr>
          </a:p>
          <a:p>
            <a:r>
              <a:rPr lang="en-GB" dirty="0" smtClean="0">
                <a:solidFill>
                  <a:schemeClr val="tx1"/>
                </a:solidFill>
                <a:latin typeface="Calibri" pitchFamily="34" charset="0"/>
                <a:cs typeface="Calibri" pitchFamily="34" charset="0"/>
              </a:rPr>
              <a:t>The </a:t>
            </a:r>
            <a:r>
              <a:rPr lang="en-GB" dirty="0">
                <a:solidFill>
                  <a:schemeClr val="tx1"/>
                </a:solidFill>
                <a:latin typeface="Calibri" pitchFamily="34" charset="0"/>
                <a:cs typeface="Calibri" pitchFamily="34" charset="0"/>
              </a:rPr>
              <a:t>main use of dynamic programming is to solve optimization problems. Here, optimization problems mean that when we are trying to find out the minimum or the maximum solution of a problem. </a:t>
            </a:r>
            <a:endParaRPr lang="en-GB" dirty="0" smtClean="0">
              <a:solidFill>
                <a:schemeClr val="tx1"/>
              </a:solidFill>
              <a:latin typeface="Calibri" pitchFamily="34" charset="0"/>
              <a:cs typeface="Calibri" pitchFamily="34" charset="0"/>
            </a:endParaRPr>
          </a:p>
          <a:p>
            <a:r>
              <a:rPr lang="en-GB" dirty="0" smtClean="0">
                <a:solidFill>
                  <a:schemeClr val="tx1"/>
                </a:solidFill>
                <a:latin typeface="Calibri" pitchFamily="34" charset="0"/>
                <a:cs typeface="Calibri" pitchFamily="34" charset="0"/>
              </a:rPr>
              <a:t>The </a:t>
            </a:r>
            <a:r>
              <a:rPr lang="en-GB" dirty="0">
                <a:solidFill>
                  <a:schemeClr val="tx1"/>
                </a:solidFill>
                <a:latin typeface="Calibri" pitchFamily="34" charset="0"/>
                <a:cs typeface="Calibri" pitchFamily="34" charset="0"/>
              </a:rPr>
              <a:t>dynamic programming guarantees to find the optimal solution of a problem if the solution exists.</a:t>
            </a:r>
          </a:p>
          <a:p>
            <a:r>
              <a:rPr lang="en-GB" dirty="0">
                <a:solidFill>
                  <a:schemeClr val="tx1"/>
                </a:solidFill>
                <a:latin typeface="Calibri" pitchFamily="34" charset="0"/>
                <a:cs typeface="Calibri" pitchFamily="34" charset="0"/>
              </a:rPr>
              <a:t>The definition of dynamic programming says that it is a technique for solving a complex problem by first breaking into a collection of simpler </a:t>
            </a:r>
            <a:r>
              <a:rPr lang="en-GB" dirty="0" smtClean="0">
                <a:solidFill>
                  <a:schemeClr val="tx1"/>
                </a:solidFill>
                <a:latin typeface="Calibri" pitchFamily="34" charset="0"/>
                <a:cs typeface="Calibri" pitchFamily="34" charset="0"/>
              </a:rPr>
              <a:t>sub-problems, </a:t>
            </a:r>
            <a:r>
              <a:rPr lang="en-GB" dirty="0">
                <a:solidFill>
                  <a:schemeClr val="tx1"/>
                </a:solidFill>
                <a:latin typeface="Calibri" pitchFamily="34" charset="0"/>
                <a:cs typeface="Calibri" pitchFamily="34" charset="0"/>
              </a:rPr>
              <a:t>solving each </a:t>
            </a:r>
            <a:r>
              <a:rPr lang="en-GB" dirty="0" smtClean="0">
                <a:solidFill>
                  <a:schemeClr val="tx1"/>
                </a:solidFill>
                <a:latin typeface="Calibri" pitchFamily="34" charset="0"/>
                <a:cs typeface="Calibri" pitchFamily="34" charset="0"/>
              </a:rPr>
              <a:t>sub-problem </a:t>
            </a:r>
            <a:r>
              <a:rPr lang="en-GB" dirty="0">
                <a:solidFill>
                  <a:schemeClr val="tx1"/>
                </a:solidFill>
                <a:latin typeface="Calibri" pitchFamily="34" charset="0"/>
                <a:cs typeface="Calibri" pitchFamily="34" charset="0"/>
              </a:rPr>
              <a:t>just once, and then storing their solutions to avoid repetitive computations.</a:t>
            </a:r>
          </a:p>
          <a:p>
            <a:pPr marL="139700" indent="0" algn="just" fontAlgn="base">
              <a:buNone/>
            </a:pPr>
            <a:endParaRPr lang="en-US" b="1"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9473670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89453" y="0"/>
            <a:ext cx="9054548" cy="4696419"/>
          </a:xfrm>
          <a:prstGeom prst="rect">
            <a:avLst/>
          </a:prstGeom>
          <a:noFill/>
          <a:ln>
            <a:noFill/>
          </a:ln>
        </p:spPr>
        <p:txBody>
          <a:bodyPr spcFirstLastPara="1" wrap="square" lIns="68575" tIns="34275" rIns="68575" bIns="34275" numCol="1" anchor="t" anchorCtr="0">
            <a:noAutofit/>
          </a:bodyPr>
          <a:lstStyle/>
          <a:p>
            <a:r>
              <a:rPr lang="en-GB" b="1" dirty="0">
                <a:solidFill>
                  <a:schemeClr val="tx1"/>
                </a:solidFill>
              </a:rPr>
              <a:t>When i = 4, W = 4</a:t>
            </a:r>
            <a:endParaRPr lang="en-GB" dirty="0">
              <a:solidFill>
                <a:schemeClr val="tx1"/>
              </a:solidFill>
            </a:endParaRPr>
          </a:p>
          <a:p>
            <a:r>
              <a:rPr lang="en-GB" dirty="0">
                <a:solidFill>
                  <a:schemeClr val="tx1"/>
                </a:solidFill>
              </a:rPr>
              <a:t>The weight corresponding to the value 4 is 6, i.e., w</a:t>
            </a:r>
            <a:r>
              <a:rPr lang="en-GB" baseline="-25000" dirty="0">
                <a:solidFill>
                  <a:schemeClr val="tx1"/>
                </a:solidFill>
              </a:rPr>
              <a:t>4</a:t>
            </a:r>
            <a:r>
              <a:rPr lang="en-GB" dirty="0">
                <a:solidFill>
                  <a:schemeClr val="tx1"/>
                </a:solidFill>
              </a:rPr>
              <a:t> = 6. Since we have four items in the set of weights 3, 4, 5, and 6 respectively, and the weight of the knapsack is 4. The item with a weight 4 can be put in the knapsack and the profit corresponding to the weight 4 is 3, so we will add 3 at M[4][4] shown as below:</a:t>
            </a:r>
          </a:p>
          <a:p>
            <a:r>
              <a:rPr lang="en-GB" sz="2000" b="1" dirty="0">
                <a:solidFill>
                  <a:schemeClr val="tx1"/>
                </a:solidFill>
                <a:latin typeface="Calibri" pitchFamily="34" charset="0"/>
                <a:cs typeface="Calibri" pitchFamily="34" charset="0"/>
              </a:rPr>
              <a:t>When i = 4, W = 5</a:t>
            </a:r>
            <a:endParaRPr lang="en-GB" sz="2000" dirty="0">
              <a:solidFill>
                <a:schemeClr val="tx1"/>
              </a:solidFill>
              <a:latin typeface="Calibri" pitchFamily="34" charset="0"/>
              <a:cs typeface="Calibri" pitchFamily="34" charset="0"/>
            </a:endParaRPr>
          </a:p>
          <a:p>
            <a:r>
              <a:rPr lang="en-GB" sz="2000" dirty="0">
                <a:solidFill>
                  <a:schemeClr val="tx1"/>
                </a:solidFill>
                <a:latin typeface="Calibri" pitchFamily="34" charset="0"/>
                <a:cs typeface="Calibri" pitchFamily="34" charset="0"/>
              </a:rPr>
              <a:t>The weight corresponding to the value 4 is 6, i.e., w</a:t>
            </a:r>
            <a:r>
              <a:rPr lang="en-GB" sz="2000" baseline="-25000" dirty="0">
                <a:solidFill>
                  <a:schemeClr val="tx1"/>
                </a:solidFill>
                <a:latin typeface="Calibri" pitchFamily="34" charset="0"/>
                <a:cs typeface="Calibri" pitchFamily="34" charset="0"/>
              </a:rPr>
              <a:t>4</a:t>
            </a:r>
            <a:r>
              <a:rPr lang="en-GB" sz="2000" dirty="0">
                <a:solidFill>
                  <a:schemeClr val="tx1"/>
                </a:solidFill>
                <a:latin typeface="Calibri" pitchFamily="34" charset="0"/>
                <a:cs typeface="Calibri" pitchFamily="34" charset="0"/>
              </a:rPr>
              <a:t> = 6. Since we have four items in the set of weights 3, 4, 5, and 6 respectively, and the weight of the knapsack is 5. The item with a weight 4 can be put in the knapsack and the profit corresponding to the weight 4 is 3, so we will add 3 at M[4][5] shown as below:</a:t>
            </a:r>
          </a:p>
          <a:p>
            <a:r>
              <a:rPr lang="en-GB" b="1" dirty="0">
                <a:solidFill>
                  <a:schemeClr val="tx1"/>
                </a:solidFill>
                <a:latin typeface="Calibri" pitchFamily="34" charset="0"/>
                <a:cs typeface="Calibri" pitchFamily="34" charset="0"/>
              </a:rPr>
              <a:t>When i = 4, W = 6</a:t>
            </a:r>
            <a:endParaRPr lang="en-GB" dirty="0">
              <a:solidFill>
                <a:schemeClr val="tx1"/>
              </a:solidFill>
              <a:latin typeface="Calibri" pitchFamily="34" charset="0"/>
              <a:cs typeface="Calibri" pitchFamily="34" charset="0"/>
            </a:endParaRPr>
          </a:p>
          <a:p>
            <a:r>
              <a:rPr lang="en-GB" dirty="0">
                <a:solidFill>
                  <a:schemeClr val="tx1"/>
                </a:solidFill>
                <a:latin typeface="Calibri" pitchFamily="34" charset="0"/>
                <a:cs typeface="Calibri" pitchFamily="34" charset="0"/>
              </a:rPr>
              <a:t>The weight corresponding to the value 4 is 6, i.e., w</a:t>
            </a:r>
            <a:r>
              <a:rPr lang="en-GB" baseline="-25000" dirty="0">
                <a:solidFill>
                  <a:schemeClr val="tx1"/>
                </a:solidFill>
                <a:latin typeface="Calibri" pitchFamily="34" charset="0"/>
                <a:cs typeface="Calibri" pitchFamily="34" charset="0"/>
              </a:rPr>
              <a:t>4</a:t>
            </a:r>
            <a:r>
              <a:rPr lang="en-GB" dirty="0">
                <a:solidFill>
                  <a:schemeClr val="tx1"/>
                </a:solidFill>
                <a:latin typeface="Calibri" pitchFamily="34" charset="0"/>
                <a:cs typeface="Calibri" pitchFamily="34" charset="0"/>
              </a:rPr>
              <a:t> = 6. Since we have four items in the set of weights 3, 4, 5, and 6 respectively, and the weight of the knapsack is 6. In this case, we can put the items in the knapsack either of weight 3, 4, 5 or 6 but the profit, i.e., 4 corresponding to the weight 6 is highest among all the items; therefore, we add 4 at M[4][6] shown as below:</a:t>
            </a:r>
          </a:p>
          <a:p>
            <a:pPr marL="139700" indent="0" algn="just" fontAlgn="base">
              <a:buNone/>
            </a:pPr>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 y="79513"/>
            <a:ext cx="9144000" cy="4616906"/>
          </a:xfrm>
          <a:prstGeom prst="rect">
            <a:avLst/>
          </a:prstGeom>
          <a:noFill/>
          <a:ln>
            <a:noFill/>
          </a:ln>
        </p:spPr>
        <p:txBody>
          <a:bodyPr spcFirstLastPara="1" wrap="square" lIns="68575" tIns="34275" rIns="68575" bIns="34275" numCol="1" anchor="t" anchorCtr="0">
            <a:noAutofit/>
          </a:bodyPr>
          <a:lstStyle/>
          <a:p>
            <a:r>
              <a:rPr lang="en-GB" b="1" dirty="0">
                <a:solidFill>
                  <a:schemeClr val="tx1"/>
                </a:solidFill>
              </a:rPr>
              <a:t>When i = 4, W = 7</a:t>
            </a:r>
            <a:endParaRPr lang="en-GB" dirty="0">
              <a:solidFill>
                <a:schemeClr val="tx1"/>
              </a:solidFill>
            </a:endParaRPr>
          </a:p>
          <a:p>
            <a:r>
              <a:rPr lang="en-GB" dirty="0">
                <a:solidFill>
                  <a:schemeClr val="tx1"/>
                </a:solidFill>
              </a:rPr>
              <a:t>The weight corresponding to the value 4 is 6, i.e., w</a:t>
            </a:r>
            <a:r>
              <a:rPr lang="en-GB" baseline="-25000" dirty="0">
                <a:solidFill>
                  <a:schemeClr val="tx1"/>
                </a:solidFill>
              </a:rPr>
              <a:t>4</a:t>
            </a:r>
            <a:r>
              <a:rPr lang="en-GB" dirty="0">
                <a:solidFill>
                  <a:schemeClr val="tx1"/>
                </a:solidFill>
              </a:rPr>
              <a:t> = 6. Since we have four items in the set of weights 3, 4, 5, and 6 respectively, and the weight of the knapsack is 7. Here, if we add two items of weights 3 and 4 then it will produce the maximum profit, i.e., (2 + 3) equals to 5, so we add 5 at M[4][7] shown as below:</a:t>
            </a:r>
          </a:p>
          <a:p>
            <a:r>
              <a:rPr lang="en-GB" b="1" dirty="0">
                <a:solidFill>
                  <a:schemeClr val="tx1"/>
                </a:solidFill>
              </a:rPr>
              <a:t>When i = 4, W = 8</a:t>
            </a:r>
            <a:endParaRPr lang="en-GB" dirty="0">
              <a:solidFill>
                <a:schemeClr val="tx1"/>
              </a:solidFill>
            </a:endParaRPr>
          </a:p>
          <a:p>
            <a:r>
              <a:rPr lang="en-GB" dirty="0">
                <a:solidFill>
                  <a:schemeClr val="tx1"/>
                </a:solidFill>
              </a:rPr>
              <a:t>The weight corresponding to the value 4 is 6, i.e., w</a:t>
            </a:r>
            <a:r>
              <a:rPr lang="en-GB" baseline="-25000" dirty="0">
                <a:solidFill>
                  <a:schemeClr val="tx1"/>
                </a:solidFill>
              </a:rPr>
              <a:t>4</a:t>
            </a:r>
            <a:r>
              <a:rPr lang="en-GB" dirty="0">
                <a:solidFill>
                  <a:schemeClr val="tx1"/>
                </a:solidFill>
              </a:rPr>
              <a:t> = 6. Since we have four items in the set of weights 3, 4, 5, and 6 respectively, and the weight of the knapsack is 8. Here, if we add two items of weights 3 and 4 then it will produce the maximum profit, i.e., (2 + 3) equals to 5, so we add 5 at M[4][8] shown as below:</a:t>
            </a:r>
          </a:p>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sz="3200" b="1" dirty="0" smtClean="0">
                <a:latin typeface="Times New Roman" pitchFamily="18" charset="0"/>
                <a:cs typeface="Times New Roman" pitchFamily="18" charset="0"/>
              </a:rPr>
              <a:t>Final table </a:t>
            </a: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054466887"/>
              </p:ext>
            </p:extLst>
          </p:nvPr>
        </p:nvGraphicFramePr>
        <p:xfrm>
          <a:off x="1048045" y="983971"/>
          <a:ext cx="7047910" cy="2867304"/>
        </p:xfrm>
        <a:graphic>
          <a:graphicData uri="http://schemas.openxmlformats.org/drawingml/2006/table">
            <a:tbl>
              <a:tblPr/>
              <a:tblGrid>
                <a:gridCol w="704791"/>
                <a:gridCol w="704791"/>
                <a:gridCol w="704791"/>
                <a:gridCol w="704791"/>
                <a:gridCol w="704791"/>
                <a:gridCol w="704791"/>
                <a:gridCol w="704791"/>
                <a:gridCol w="704791"/>
                <a:gridCol w="704791"/>
                <a:gridCol w="704791"/>
              </a:tblGrid>
              <a:tr h="477884">
                <a:tc>
                  <a:txBody>
                    <a:bodyPr/>
                    <a:lstStyle/>
                    <a:p>
                      <a:endParaRPr lang="en-US"/>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smtClean="0">
                          <a:solidFill>
                            <a:srgbClr val="333333"/>
                          </a:solidFill>
                          <a:effectLst/>
                          <a:latin typeface="inter-regular"/>
                        </a:rPr>
                        <a:t>0</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tr>
              <a:tr h="477884">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7884">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77884">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7884">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77884">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39149" y="69574"/>
            <a:ext cx="9004852" cy="4626845"/>
          </a:xfrm>
          <a:prstGeom prst="rect">
            <a:avLst/>
          </a:prstGeom>
          <a:noFill/>
          <a:ln>
            <a:noFill/>
          </a:ln>
        </p:spPr>
        <p:txBody>
          <a:bodyPr spcFirstLastPara="1" wrap="square" lIns="68575" tIns="34275" rIns="68575" bIns="34275" numCol="1" anchor="t" anchorCtr="0">
            <a:noAutofit/>
          </a:bodyPr>
          <a:lstStyle/>
          <a:p>
            <a:pPr algn="just" fontAlgn="base"/>
            <a:r>
              <a:rPr lang="en-GB" dirty="0">
                <a:solidFill>
                  <a:schemeClr val="tx1"/>
                </a:solidFill>
                <a:latin typeface="Calibri" pitchFamily="34" charset="0"/>
                <a:cs typeface="Calibri" pitchFamily="34" charset="0"/>
              </a:rPr>
              <a:t>As we can observe in the above table that 5 is the maximum profit among all the entries. The pointer points to the last row and the last column having 5 value. Now we will compare 5 value with the previous row; if the previous row, i.e., i = 3 contains the same value 5 then the pointer will shift upwards. Since the previous row contains the value 5 so the pointer will be shifted upwards as shown in the below table</a:t>
            </a:r>
            <a:r>
              <a:rPr lang="en-GB" dirty="0" smtClean="0">
                <a:solidFill>
                  <a:schemeClr val="tx1"/>
                </a:solidFill>
                <a:latin typeface="Calibri" pitchFamily="34" charset="0"/>
                <a:cs typeface="Calibri" pitchFamily="34" charset="0"/>
              </a:rPr>
              <a:t>:</a:t>
            </a:r>
          </a:p>
          <a:p>
            <a:pPr algn="just" fontAlgn="base"/>
            <a:r>
              <a:rPr lang="en-GB" dirty="0">
                <a:solidFill>
                  <a:schemeClr val="tx1"/>
                </a:solidFill>
                <a:latin typeface="Calibri" pitchFamily="34" charset="0"/>
                <a:cs typeface="Calibri" pitchFamily="34" charset="0"/>
              </a:rPr>
              <a:t>Again, we will compare the value 5 from the above row, i.e., i = 2. Since the above row contains the value 5 so the pointer will again be shifted upwards </a:t>
            </a:r>
            <a:r>
              <a:rPr lang="en-GB" dirty="0" smtClean="0">
                <a:solidFill>
                  <a:schemeClr val="tx1"/>
                </a:solidFill>
                <a:latin typeface="Calibri" pitchFamily="34" charset="0"/>
                <a:cs typeface="Calibri" pitchFamily="34" charset="0"/>
              </a:rPr>
              <a:t>:</a:t>
            </a:r>
          </a:p>
          <a:p>
            <a:pPr algn="just"/>
            <a:r>
              <a:rPr lang="en-GB" dirty="0">
                <a:solidFill>
                  <a:schemeClr val="tx1"/>
                </a:solidFill>
                <a:latin typeface="Calibri" pitchFamily="34" charset="0"/>
                <a:cs typeface="Calibri" pitchFamily="34" charset="0"/>
              </a:rPr>
              <a:t>Again, we will compare the value 5 from the above row, i.e., i = 1. Since the above row does not contain the same value so we will consider the row i=1, and the weight corresponding to the row is 4. Therefore, we have selected the weight 4 and we have rejected the weights 5 and 6 shown below:</a:t>
            </a:r>
          </a:p>
          <a:p>
            <a:pPr algn="just"/>
            <a:r>
              <a:rPr lang="en-GB" b="1" dirty="0">
                <a:solidFill>
                  <a:schemeClr val="tx1"/>
                </a:solidFill>
                <a:latin typeface="Calibri" pitchFamily="34" charset="0"/>
                <a:cs typeface="Calibri" pitchFamily="34" charset="0"/>
              </a:rPr>
              <a:t>x = { 1, 0, 0}</a:t>
            </a:r>
            <a:endParaRPr lang="en-GB" dirty="0">
              <a:solidFill>
                <a:schemeClr val="tx1"/>
              </a:solidFill>
              <a:latin typeface="Calibri" pitchFamily="34" charset="0"/>
              <a:cs typeface="Calibri" pitchFamily="34" charset="0"/>
            </a:endParaRPr>
          </a:p>
          <a:p>
            <a:pPr algn="just"/>
            <a:r>
              <a:rPr lang="en-GB" dirty="0">
                <a:solidFill>
                  <a:schemeClr val="tx1"/>
                </a:solidFill>
                <a:latin typeface="Calibri" pitchFamily="34" charset="0"/>
                <a:cs typeface="Calibri" pitchFamily="34" charset="0"/>
              </a:rPr>
              <a:t>The profit corresponding to the weight is 3. Therefore, the remaining profit is (5 - 3) equals to 2. Now we will compare this value 2 with the row i = 2. Since the row (i = 1) contains the value 2; therefore, the pointer shifted upwards shown below:</a:t>
            </a:r>
          </a:p>
          <a:p>
            <a:pPr algn="just" fontAlgn="base"/>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69575" y="168965"/>
            <a:ext cx="9074426" cy="4527454"/>
          </a:xfrm>
          <a:prstGeom prst="rect">
            <a:avLst/>
          </a:prstGeom>
          <a:noFill/>
          <a:ln>
            <a:noFill/>
          </a:ln>
        </p:spPr>
        <p:txBody>
          <a:bodyPr spcFirstLastPara="1" wrap="square" lIns="68575" tIns="34275" rIns="68575" bIns="34275" numCol="1" anchor="t" anchorCtr="0">
            <a:noAutofit/>
          </a:bodyPr>
          <a:lstStyle/>
          <a:p>
            <a:r>
              <a:rPr lang="en-GB" sz="2000" dirty="0">
                <a:solidFill>
                  <a:schemeClr val="tx1"/>
                </a:solidFill>
              </a:rPr>
              <a:t>Again we compare the value 2 with a above row, i.e., i = 1. Since the row i =0 does not contain the value 2, so row i = 1 will be selected and the weight corresponding to the i = 1 is 3 shown below:</a:t>
            </a:r>
          </a:p>
          <a:p>
            <a:r>
              <a:rPr lang="en-GB" sz="2000" b="1" dirty="0">
                <a:solidFill>
                  <a:schemeClr val="tx1"/>
                </a:solidFill>
              </a:rPr>
              <a:t>X = {1, 1, 0, 0}</a:t>
            </a:r>
            <a:endParaRPr lang="en-GB" sz="2000" dirty="0">
              <a:solidFill>
                <a:schemeClr val="tx1"/>
              </a:solidFill>
            </a:endParaRPr>
          </a:p>
          <a:p>
            <a:pPr algn="just"/>
            <a:r>
              <a:rPr lang="en-GB" sz="2000" dirty="0">
                <a:solidFill>
                  <a:schemeClr val="tx1"/>
                </a:solidFill>
              </a:rPr>
              <a:t>The profit corresponding to the weight is 2. Therefore, the remaining profit is 0. We compare 0 value with the above row. Since the above row contains a 0 value but the profit corresponding to this row is 0. In this problem, two weights are selected, i.e., 3 and 4 to maximize the profit.</a:t>
            </a:r>
          </a:p>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r>
              <a:rPr lang="en-US" sz="3200" dirty="0"/>
              <a:t>0-1 Knapsack Algorithm</a:t>
            </a: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2" anchor="t" anchorCtr="0">
            <a:noAutofit/>
          </a:bodyPr>
          <a:lstStyle/>
          <a:p>
            <a:pPr marL="139700" indent="0" algn="just" fontAlgn="base">
              <a:buNone/>
            </a:pPr>
            <a:r>
              <a:rPr lang="pl-PL" sz="2400" b="1" dirty="0">
                <a:solidFill>
                  <a:schemeClr val="tx1"/>
                </a:solidFill>
                <a:latin typeface="Calibri" pitchFamily="34" charset="0"/>
                <a:cs typeface="Calibri" pitchFamily="34" charset="0"/>
              </a:rPr>
              <a:t>Dynamic-0-1-knapsack (v, w, n, W)</a:t>
            </a:r>
          </a:p>
          <a:p>
            <a:pPr marL="139700" indent="0" algn="just" fontAlgn="base">
              <a:buNone/>
            </a:pPr>
            <a:r>
              <a:rPr lang="pl-PL" sz="2400" b="1" dirty="0">
                <a:solidFill>
                  <a:schemeClr val="tx1"/>
                </a:solidFill>
                <a:latin typeface="Calibri" pitchFamily="34" charset="0"/>
                <a:cs typeface="Calibri" pitchFamily="34" charset="0"/>
              </a:rPr>
              <a:t>for w = 0 to W do</a:t>
            </a:r>
          </a:p>
          <a:p>
            <a:pPr marL="139700" indent="0" algn="just" fontAlgn="base">
              <a:buNone/>
            </a:pPr>
            <a:r>
              <a:rPr lang="pl-PL" sz="2400" b="1" dirty="0">
                <a:solidFill>
                  <a:schemeClr val="tx1"/>
                </a:solidFill>
                <a:latin typeface="Calibri" pitchFamily="34" charset="0"/>
                <a:cs typeface="Calibri" pitchFamily="34" charset="0"/>
              </a:rPr>
              <a:t>   c[0, w] = 0</a:t>
            </a:r>
          </a:p>
          <a:p>
            <a:pPr marL="139700" indent="0" algn="just" fontAlgn="base">
              <a:buNone/>
            </a:pPr>
            <a:r>
              <a:rPr lang="pl-PL" sz="2400" b="1" dirty="0">
                <a:solidFill>
                  <a:schemeClr val="tx1"/>
                </a:solidFill>
                <a:latin typeface="Calibri" pitchFamily="34" charset="0"/>
                <a:cs typeface="Calibri" pitchFamily="34" charset="0"/>
              </a:rPr>
              <a:t>for i = 1 to n do</a:t>
            </a:r>
          </a:p>
          <a:p>
            <a:pPr marL="139700" indent="0" algn="just" fontAlgn="base">
              <a:buNone/>
            </a:pPr>
            <a:r>
              <a:rPr lang="pl-PL" sz="2400" b="1" dirty="0">
                <a:solidFill>
                  <a:schemeClr val="tx1"/>
                </a:solidFill>
                <a:latin typeface="Calibri" pitchFamily="34" charset="0"/>
                <a:cs typeface="Calibri" pitchFamily="34" charset="0"/>
              </a:rPr>
              <a:t>   c[i, 0] = 0</a:t>
            </a:r>
          </a:p>
          <a:p>
            <a:pPr marL="139700" indent="0" algn="just" fontAlgn="base">
              <a:buNone/>
            </a:pPr>
            <a:r>
              <a:rPr lang="pl-PL" sz="2400" b="1" dirty="0">
                <a:solidFill>
                  <a:schemeClr val="tx1"/>
                </a:solidFill>
                <a:latin typeface="Calibri" pitchFamily="34" charset="0"/>
                <a:cs typeface="Calibri" pitchFamily="34" charset="0"/>
              </a:rPr>
              <a:t>   for w = 1 to W do</a:t>
            </a:r>
          </a:p>
          <a:p>
            <a:pPr marL="139700" indent="0" algn="just" fontAlgn="base">
              <a:buNone/>
            </a:pPr>
            <a:r>
              <a:rPr lang="pl-PL" sz="2400" b="1" dirty="0">
                <a:solidFill>
                  <a:schemeClr val="tx1"/>
                </a:solidFill>
                <a:latin typeface="Calibri" pitchFamily="34" charset="0"/>
                <a:cs typeface="Calibri" pitchFamily="34" charset="0"/>
              </a:rPr>
              <a:t>      if wi ≤ w then</a:t>
            </a:r>
          </a:p>
          <a:p>
            <a:pPr marL="139700" indent="0" algn="just" fontAlgn="base">
              <a:buNone/>
            </a:pPr>
            <a:r>
              <a:rPr lang="pl-PL" sz="2400" b="1" dirty="0">
                <a:solidFill>
                  <a:schemeClr val="tx1"/>
                </a:solidFill>
                <a:latin typeface="Calibri" pitchFamily="34" charset="0"/>
                <a:cs typeface="Calibri" pitchFamily="34" charset="0"/>
              </a:rPr>
              <a:t>         if vi + c[i-1, w-wi] then</a:t>
            </a:r>
          </a:p>
          <a:p>
            <a:pPr marL="139700" indent="0" algn="just" fontAlgn="base">
              <a:buNone/>
            </a:pPr>
            <a:r>
              <a:rPr lang="pl-PL" sz="2400" b="1" dirty="0">
                <a:solidFill>
                  <a:schemeClr val="tx1"/>
                </a:solidFill>
                <a:latin typeface="Calibri" pitchFamily="34" charset="0"/>
                <a:cs typeface="Calibri" pitchFamily="34" charset="0"/>
              </a:rPr>
              <a:t>            c[i, w] = vi + c[i-1, w-wi]</a:t>
            </a:r>
          </a:p>
          <a:p>
            <a:pPr marL="139700" indent="0" algn="just" fontAlgn="base">
              <a:buNone/>
            </a:pPr>
            <a:r>
              <a:rPr lang="pl-PL" sz="2400" b="1" dirty="0">
                <a:solidFill>
                  <a:schemeClr val="tx1"/>
                </a:solidFill>
                <a:latin typeface="Calibri" pitchFamily="34" charset="0"/>
                <a:cs typeface="Calibri" pitchFamily="34" charset="0"/>
              </a:rPr>
              <a:t>         else c[i, w] = c[i-1, w]</a:t>
            </a:r>
          </a:p>
          <a:p>
            <a:pPr marL="139700" indent="0" algn="just" fontAlgn="base">
              <a:buNone/>
            </a:pPr>
            <a:r>
              <a:rPr lang="pl-PL" sz="2400" b="1" dirty="0">
                <a:solidFill>
                  <a:schemeClr val="tx1"/>
                </a:solidFill>
                <a:latin typeface="Calibri" pitchFamily="34" charset="0"/>
                <a:cs typeface="Calibri" pitchFamily="34" charset="0"/>
              </a:rPr>
              <a:t>      else</a:t>
            </a:r>
          </a:p>
          <a:p>
            <a:pPr marL="139700" indent="0" algn="just" fontAlgn="base">
              <a:buNone/>
            </a:pPr>
            <a:r>
              <a:rPr lang="pl-PL" sz="2400" b="1" dirty="0">
                <a:solidFill>
                  <a:schemeClr val="tx1"/>
                </a:solidFill>
                <a:latin typeface="Calibri" pitchFamily="34" charset="0"/>
                <a:cs typeface="Calibri" pitchFamily="34" charset="0"/>
              </a:rPr>
              <a:t>         c[i, w] = c[i-1, w]</a:t>
            </a:r>
            <a:endParaRPr lang="en-US" sz="2400" b="1"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38129" y="119270"/>
            <a:ext cx="8905871" cy="4577149"/>
          </a:xfrm>
          <a:prstGeom prst="rect">
            <a:avLst/>
          </a:prstGeom>
          <a:noFill/>
          <a:ln>
            <a:noFill/>
          </a:ln>
        </p:spPr>
        <p:txBody>
          <a:bodyPr spcFirstLastPara="1" wrap="square" lIns="68575" tIns="34275" rIns="68575" bIns="34275" numCol="2" anchor="t" anchorCtr="0">
            <a:noAutofit/>
          </a:bodyPr>
          <a:lstStyle/>
          <a:p>
            <a:r>
              <a:rPr lang="en-GB" b="1" dirty="0">
                <a:solidFill>
                  <a:schemeClr val="tx1"/>
                </a:solidFill>
              </a:rPr>
              <a:t>Problem Statement</a:t>
            </a:r>
            <a:r>
              <a:rPr lang="en-GB" dirty="0">
                <a:solidFill>
                  <a:schemeClr val="tx1"/>
                </a:solidFill>
              </a:rPr>
              <a:t> − A thief is robbing a store and can carry a maximal weight of </a:t>
            </a:r>
            <a:r>
              <a:rPr lang="en-GB" b="1" i="1" dirty="0">
                <a:solidFill>
                  <a:schemeClr val="tx1"/>
                </a:solidFill>
              </a:rPr>
              <a:t>W</a:t>
            </a:r>
            <a:r>
              <a:rPr lang="en-GB" dirty="0">
                <a:solidFill>
                  <a:schemeClr val="tx1"/>
                </a:solidFill>
              </a:rPr>
              <a:t> into his knapsack. There are </a:t>
            </a:r>
            <a:r>
              <a:rPr lang="en-GB" b="1" i="1" dirty="0">
                <a:solidFill>
                  <a:schemeClr val="tx1"/>
                </a:solidFill>
              </a:rPr>
              <a:t>n</a:t>
            </a:r>
            <a:r>
              <a:rPr lang="en-GB" dirty="0">
                <a:solidFill>
                  <a:schemeClr val="tx1"/>
                </a:solidFill>
              </a:rPr>
              <a:t> items and weight of </a:t>
            </a:r>
            <a:r>
              <a:rPr lang="en-GB" dirty="0" err="1">
                <a:solidFill>
                  <a:schemeClr val="tx1"/>
                </a:solidFill>
              </a:rPr>
              <a:t>i</a:t>
            </a:r>
            <a:r>
              <a:rPr lang="en-GB" baseline="30000" dirty="0" err="1">
                <a:solidFill>
                  <a:schemeClr val="tx1"/>
                </a:solidFill>
              </a:rPr>
              <a:t>th</a:t>
            </a:r>
            <a:r>
              <a:rPr lang="en-GB" dirty="0">
                <a:solidFill>
                  <a:schemeClr val="tx1"/>
                </a:solidFill>
              </a:rPr>
              <a:t> item is </a:t>
            </a:r>
            <a:r>
              <a:rPr lang="en-GB" dirty="0" err="1">
                <a:solidFill>
                  <a:schemeClr val="tx1"/>
                </a:solidFill>
              </a:rPr>
              <a:t>wi</a:t>
            </a:r>
            <a:r>
              <a:rPr lang="en-GB" dirty="0">
                <a:solidFill>
                  <a:schemeClr val="tx1"/>
                </a:solidFill>
              </a:rPr>
              <a:t> and the profit of selecting this item is </a:t>
            </a:r>
            <a:r>
              <a:rPr lang="en-GB" b="1" i="1" dirty="0">
                <a:solidFill>
                  <a:schemeClr val="tx1"/>
                </a:solidFill>
              </a:rPr>
              <a:t>pi</a:t>
            </a:r>
            <a:r>
              <a:rPr lang="en-GB" dirty="0">
                <a:solidFill>
                  <a:schemeClr val="tx1"/>
                </a:solidFill>
              </a:rPr>
              <a:t>. What items should the thief take?</a:t>
            </a:r>
          </a:p>
          <a:p>
            <a:r>
              <a:rPr lang="en-GB" dirty="0">
                <a:solidFill>
                  <a:schemeClr val="tx1"/>
                </a:solidFill>
              </a:rPr>
              <a:t>Let i be the highest-numbered item in an optimal solution </a:t>
            </a:r>
            <a:r>
              <a:rPr lang="en-GB" b="1" dirty="0">
                <a:solidFill>
                  <a:schemeClr val="tx1"/>
                </a:solidFill>
              </a:rPr>
              <a:t>S</a:t>
            </a:r>
            <a:r>
              <a:rPr lang="en-GB" dirty="0">
                <a:solidFill>
                  <a:schemeClr val="tx1"/>
                </a:solidFill>
              </a:rPr>
              <a:t> for </a:t>
            </a:r>
            <a:r>
              <a:rPr lang="en-GB" b="1" dirty="0">
                <a:solidFill>
                  <a:schemeClr val="tx1"/>
                </a:solidFill>
              </a:rPr>
              <a:t>W</a:t>
            </a:r>
            <a:r>
              <a:rPr lang="en-GB" dirty="0">
                <a:solidFill>
                  <a:schemeClr val="tx1"/>
                </a:solidFill>
              </a:rPr>
              <a:t> dollars. Then </a:t>
            </a:r>
            <a:r>
              <a:rPr lang="en-GB" b="1" dirty="0">
                <a:solidFill>
                  <a:schemeClr val="tx1"/>
                </a:solidFill>
              </a:rPr>
              <a:t>S’ = S − {i}</a:t>
            </a:r>
            <a:r>
              <a:rPr lang="en-GB" dirty="0">
                <a:solidFill>
                  <a:schemeClr val="tx1"/>
                </a:solidFill>
              </a:rPr>
              <a:t> is an optimal solution for </a:t>
            </a:r>
            <a:r>
              <a:rPr lang="en-GB" b="1" dirty="0">
                <a:solidFill>
                  <a:schemeClr val="tx1"/>
                </a:solidFill>
              </a:rPr>
              <a:t>W – </a:t>
            </a:r>
            <a:r>
              <a:rPr lang="en-GB" b="1" dirty="0" err="1">
                <a:solidFill>
                  <a:schemeClr val="tx1"/>
                </a:solidFill>
              </a:rPr>
              <a:t>w</a:t>
            </a:r>
            <a:r>
              <a:rPr lang="en-GB" b="1" baseline="-25000" dirty="0" err="1">
                <a:solidFill>
                  <a:schemeClr val="tx1"/>
                </a:solidFill>
              </a:rPr>
              <a:t>i</a:t>
            </a:r>
            <a:r>
              <a:rPr lang="en-GB" dirty="0">
                <a:solidFill>
                  <a:schemeClr val="tx1"/>
                </a:solidFill>
              </a:rPr>
              <a:t> dollars and the value to the solution S is V</a:t>
            </a:r>
            <a:r>
              <a:rPr lang="en-GB" baseline="-25000" dirty="0">
                <a:solidFill>
                  <a:schemeClr val="tx1"/>
                </a:solidFill>
              </a:rPr>
              <a:t>i</a:t>
            </a:r>
            <a:r>
              <a:rPr lang="en-GB" dirty="0">
                <a:solidFill>
                  <a:schemeClr val="tx1"/>
                </a:solidFill>
              </a:rPr>
              <a:t> plus the value of the sub-problem.</a:t>
            </a:r>
          </a:p>
          <a:p>
            <a:r>
              <a:rPr lang="en-GB" dirty="0">
                <a:solidFill>
                  <a:schemeClr val="tx1"/>
                </a:solidFill>
              </a:rPr>
              <a:t>We can express this fact in the following formula: define </a:t>
            </a:r>
            <a:r>
              <a:rPr lang="en-GB" b="1" dirty="0">
                <a:solidFill>
                  <a:schemeClr val="tx1"/>
                </a:solidFill>
              </a:rPr>
              <a:t>c[i, w]</a:t>
            </a:r>
            <a:r>
              <a:rPr lang="en-GB" dirty="0">
                <a:solidFill>
                  <a:schemeClr val="tx1"/>
                </a:solidFill>
              </a:rPr>
              <a:t> to be the solution for items </a:t>
            </a:r>
            <a:r>
              <a:rPr lang="en-GB" b="1" dirty="0">
                <a:solidFill>
                  <a:schemeClr val="tx1"/>
                </a:solidFill>
              </a:rPr>
              <a:t>1,2, … , i</a:t>
            </a:r>
            <a:r>
              <a:rPr lang="en-GB" dirty="0">
                <a:solidFill>
                  <a:schemeClr val="tx1"/>
                </a:solidFill>
              </a:rPr>
              <a:t> and the maximum weight </a:t>
            </a:r>
            <a:r>
              <a:rPr lang="en-GB" b="1" dirty="0">
                <a:solidFill>
                  <a:schemeClr val="tx1"/>
                </a:solidFill>
              </a:rPr>
              <a:t>w</a:t>
            </a:r>
            <a:r>
              <a:rPr lang="en-GB" dirty="0">
                <a:solidFill>
                  <a:schemeClr val="tx1"/>
                </a:solidFill>
              </a:rPr>
              <a:t>.</a:t>
            </a:r>
          </a:p>
          <a:p>
            <a:r>
              <a:rPr lang="en-GB" dirty="0">
                <a:solidFill>
                  <a:schemeClr val="tx1"/>
                </a:solidFill>
              </a:rPr>
              <a:t>The algorithm takes the following inputs</a:t>
            </a:r>
          </a:p>
          <a:p>
            <a:r>
              <a:rPr lang="en-GB" dirty="0">
                <a:solidFill>
                  <a:schemeClr val="tx1"/>
                </a:solidFill>
              </a:rPr>
              <a:t>The maximum weight </a:t>
            </a:r>
            <a:r>
              <a:rPr lang="en-GB" b="1" dirty="0">
                <a:solidFill>
                  <a:schemeClr val="tx1"/>
                </a:solidFill>
              </a:rPr>
              <a:t>W</a:t>
            </a:r>
            <a:endParaRPr lang="en-GB" dirty="0">
              <a:solidFill>
                <a:schemeClr val="tx1"/>
              </a:solidFill>
            </a:endParaRPr>
          </a:p>
          <a:p>
            <a:r>
              <a:rPr lang="en-GB" dirty="0">
                <a:solidFill>
                  <a:schemeClr val="tx1"/>
                </a:solidFill>
              </a:rPr>
              <a:t>The number of items </a:t>
            </a:r>
            <a:r>
              <a:rPr lang="en-GB" b="1" dirty="0">
                <a:solidFill>
                  <a:schemeClr val="tx1"/>
                </a:solidFill>
              </a:rPr>
              <a:t>n</a:t>
            </a:r>
            <a:endParaRPr lang="en-GB" dirty="0">
              <a:solidFill>
                <a:schemeClr val="tx1"/>
              </a:solidFill>
            </a:endParaRPr>
          </a:p>
          <a:p>
            <a:r>
              <a:rPr lang="en-GB" dirty="0">
                <a:solidFill>
                  <a:schemeClr val="tx1"/>
                </a:solidFill>
              </a:rPr>
              <a:t>The two sequences </a:t>
            </a:r>
            <a:r>
              <a:rPr lang="en-GB" b="1" dirty="0">
                <a:solidFill>
                  <a:schemeClr val="tx1"/>
                </a:solidFill>
              </a:rPr>
              <a:t>v = &lt;v1, v2, …, </a:t>
            </a:r>
            <a:r>
              <a:rPr lang="en-GB" b="1" dirty="0" err="1">
                <a:solidFill>
                  <a:schemeClr val="tx1"/>
                </a:solidFill>
              </a:rPr>
              <a:t>vn</a:t>
            </a:r>
            <a:r>
              <a:rPr lang="en-GB" b="1" dirty="0">
                <a:solidFill>
                  <a:schemeClr val="tx1"/>
                </a:solidFill>
              </a:rPr>
              <a:t>&gt; and w = &lt;w1, w2, …, </a:t>
            </a:r>
            <a:r>
              <a:rPr lang="en-GB" b="1" dirty="0" err="1">
                <a:solidFill>
                  <a:schemeClr val="tx1"/>
                </a:solidFill>
              </a:rPr>
              <a:t>wn</a:t>
            </a:r>
            <a:r>
              <a:rPr lang="en-GB" b="1" dirty="0">
                <a:solidFill>
                  <a:schemeClr val="tx1"/>
                </a:solidFill>
              </a:rPr>
              <a:t>&gt;</a:t>
            </a:r>
            <a:endParaRPr lang="en-GB" dirty="0">
              <a:solidFill>
                <a:schemeClr val="tx1"/>
              </a:solidFill>
            </a:endParaRPr>
          </a:p>
          <a:p>
            <a:r>
              <a:rPr lang="en-GB" dirty="0">
                <a:solidFill>
                  <a:schemeClr val="tx1"/>
                </a:solidFill>
              </a:rPr>
              <a:t>The set of items to take can be deduced from the table, starting at </a:t>
            </a:r>
            <a:r>
              <a:rPr lang="en-GB" b="1" dirty="0">
                <a:solidFill>
                  <a:schemeClr val="tx1"/>
                </a:solidFill>
              </a:rPr>
              <a:t>c[n, w]</a:t>
            </a:r>
            <a:r>
              <a:rPr lang="en-GB" dirty="0">
                <a:solidFill>
                  <a:schemeClr val="tx1"/>
                </a:solidFill>
              </a:rPr>
              <a:t> and tracing backwards where the optimal values came from.</a:t>
            </a:r>
          </a:p>
          <a:p>
            <a:r>
              <a:rPr lang="en-GB" dirty="0">
                <a:solidFill>
                  <a:schemeClr val="tx1"/>
                </a:solidFill>
              </a:rPr>
              <a:t>If </a:t>
            </a:r>
            <a:r>
              <a:rPr lang="en-GB" b="1" i="1" dirty="0">
                <a:solidFill>
                  <a:schemeClr val="tx1"/>
                </a:solidFill>
              </a:rPr>
              <a:t>c[i, w] = c[i-1, w]</a:t>
            </a:r>
            <a:r>
              <a:rPr lang="en-GB" dirty="0">
                <a:solidFill>
                  <a:schemeClr val="tx1"/>
                </a:solidFill>
              </a:rPr>
              <a:t>, then item i is not part of the solution, and we continue tracing with </a:t>
            </a:r>
            <a:r>
              <a:rPr lang="en-GB" b="1" dirty="0">
                <a:solidFill>
                  <a:schemeClr val="tx1"/>
                </a:solidFill>
              </a:rPr>
              <a:t>c[i-1, w]</a:t>
            </a:r>
            <a:r>
              <a:rPr lang="en-GB" dirty="0">
                <a:solidFill>
                  <a:schemeClr val="tx1"/>
                </a:solidFill>
              </a:rPr>
              <a:t>. Otherwise, item i is part of the solution, and we continue tracing with </a:t>
            </a:r>
            <a:r>
              <a:rPr lang="en-GB" b="1" dirty="0">
                <a:solidFill>
                  <a:schemeClr val="tx1"/>
                </a:solidFill>
              </a:rPr>
              <a:t>c [i-1, w-W]</a:t>
            </a:r>
            <a:r>
              <a:rPr lang="en-GB" dirty="0">
                <a:solidFill>
                  <a:schemeClr val="tx1"/>
                </a:solidFill>
              </a:rPr>
              <a:t>.</a:t>
            </a:r>
          </a:p>
          <a:p>
            <a:pPr marL="139700" indent="0" algn="just" fontAlgn="base">
              <a:buNone/>
            </a:pPr>
            <a:endParaRPr lang="en-US" dirty="0" smtClean="0">
              <a:solidFill>
                <a:schemeClr val="tx1"/>
              </a:solidFill>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sz="3200" b="1" dirty="0" smtClean="0"/>
              <a:t/>
            </a:r>
            <a:br>
              <a:rPr lang="en-US" sz="3200" b="1" dirty="0" smtClean="0"/>
            </a:br>
            <a:r>
              <a:rPr lang="en-US" sz="3200" b="1" dirty="0" smtClean="0"/>
              <a:t>Floyd </a:t>
            </a:r>
            <a:r>
              <a:rPr lang="en-US" sz="3200" b="1" dirty="0" err="1"/>
              <a:t>Warshall</a:t>
            </a:r>
            <a:r>
              <a:rPr lang="en-US" sz="3200" b="1" dirty="0"/>
              <a:t> Algorithm</a:t>
            </a:r>
            <a:br>
              <a:rPr lang="en-US" sz="3200" b="1" dirty="0"/>
            </a:b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algn="just" fontAlgn="base"/>
            <a:r>
              <a:rPr lang="en-GB" sz="2000" dirty="0">
                <a:solidFill>
                  <a:schemeClr val="tx1"/>
                </a:solidFill>
                <a:latin typeface="Calibri" pitchFamily="34" charset="0"/>
                <a:cs typeface="Calibri" pitchFamily="34" charset="0"/>
              </a:rPr>
              <a:t>The </a:t>
            </a:r>
            <a:r>
              <a:rPr lang="en-GB" sz="2000" b="1" dirty="0">
                <a:solidFill>
                  <a:schemeClr val="tx1"/>
                </a:solidFill>
                <a:latin typeface="Calibri" pitchFamily="34" charset="0"/>
                <a:cs typeface="Calibri" pitchFamily="34" charset="0"/>
              </a:rPr>
              <a:t>Floyd Warshall Algorithm</a:t>
            </a:r>
            <a:r>
              <a:rPr lang="en-GB" sz="2000" dirty="0">
                <a:solidFill>
                  <a:schemeClr val="tx1"/>
                </a:solidFill>
                <a:latin typeface="Calibri" pitchFamily="34" charset="0"/>
                <a:cs typeface="Calibri" pitchFamily="34" charset="0"/>
              </a:rPr>
              <a:t> is for solving all pairs of shortest-path problems. The problem is to find the shortest distances between every pair of vertices in a given edge-weighted directed Graph. </a:t>
            </a:r>
          </a:p>
          <a:p>
            <a:pPr algn="just" fontAlgn="base"/>
            <a:r>
              <a:rPr lang="en-GB" sz="2000" dirty="0">
                <a:solidFill>
                  <a:schemeClr val="tx1"/>
                </a:solidFill>
                <a:latin typeface="Calibri" pitchFamily="34" charset="0"/>
                <a:cs typeface="Calibri" pitchFamily="34" charset="0"/>
              </a:rPr>
              <a:t>It is an algorithm for finding the shortest path between all the pairs of vertices in a weighted graph. This algorithm follows the dynamic programming approach to find the shortest path.</a:t>
            </a:r>
          </a:p>
          <a:p>
            <a:pPr algn="just" fontAlgn="base"/>
            <a:r>
              <a:rPr lang="en-GB" sz="2000" dirty="0">
                <a:solidFill>
                  <a:schemeClr val="tx1"/>
                </a:solidFill>
                <a:latin typeface="Calibri" pitchFamily="34" charset="0"/>
                <a:cs typeface="Calibri" pitchFamily="34" charset="0"/>
              </a:rPr>
              <a:t>A C-function for a N x N graph is given below. The function stores the all pair shortest path in the matrix cost [N][N]. The</a:t>
            </a:r>
            <a:r>
              <a:rPr lang="en-GB" sz="2800" dirty="0">
                <a:solidFill>
                  <a:schemeClr val="tx1"/>
                </a:solidFill>
                <a:latin typeface="Calibri" pitchFamily="34" charset="0"/>
                <a:cs typeface="Calibri" pitchFamily="34" charset="0"/>
              </a:rPr>
              <a:t> </a:t>
            </a:r>
            <a:r>
              <a:rPr lang="en-GB" sz="2000" dirty="0">
                <a:solidFill>
                  <a:schemeClr val="tx1"/>
                </a:solidFill>
                <a:latin typeface="Calibri" pitchFamily="34" charset="0"/>
                <a:cs typeface="Calibri" pitchFamily="34" charset="0"/>
              </a:rPr>
              <a:t>cost matrix of the given graph is available in cost Mat [N][N].</a:t>
            </a:r>
          </a:p>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sz="3200" b="1" dirty="0" smtClean="0"/>
              <a:t/>
            </a:r>
            <a:br>
              <a:rPr lang="en-US" sz="3200" b="1" dirty="0" smtClean="0"/>
            </a:br>
            <a:r>
              <a:rPr lang="en-US" sz="3200" b="1" dirty="0" smtClean="0"/>
              <a:t>Floyd </a:t>
            </a:r>
            <a:r>
              <a:rPr lang="en-US" sz="3200" b="1" dirty="0"/>
              <a:t>Warshall Algorithm:</a:t>
            </a:r>
            <a:br>
              <a:rPr lang="en-US" sz="3200" b="1" dirty="0"/>
            </a:b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2" anchor="t" anchorCtr="0">
            <a:noAutofit/>
          </a:bodyPr>
          <a:lstStyle/>
          <a:p>
            <a:pPr marL="139700" indent="0" algn="just" fontAlgn="base">
              <a:buNone/>
            </a:pPr>
            <a:r>
              <a:rPr lang="en-US" b="1" dirty="0">
                <a:solidFill>
                  <a:schemeClr val="tx1"/>
                </a:solidFill>
                <a:latin typeface="Times New Roman" pitchFamily="18" charset="0"/>
                <a:cs typeface="Times New Roman" pitchFamily="18" charset="0"/>
              </a:rPr>
              <a:t># define N </a:t>
            </a:r>
            <a:r>
              <a:rPr lang="en-US" b="1" dirty="0" smtClean="0">
                <a:solidFill>
                  <a:schemeClr val="tx1"/>
                </a:solidFill>
                <a:latin typeface="Times New Roman" pitchFamily="18" charset="0"/>
                <a:cs typeface="Times New Roman" pitchFamily="18" charset="0"/>
              </a:rPr>
              <a:t>4</a:t>
            </a:r>
            <a:endParaRPr lang="en-US" b="1" dirty="0">
              <a:solidFill>
                <a:schemeClr val="tx1"/>
              </a:solidFill>
              <a:latin typeface="Times New Roman" pitchFamily="18" charset="0"/>
              <a:cs typeface="Times New Roman" pitchFamily="18" charset="0"/>
            </a:endParaRPr>
          </a:p>
          <a:p>
            <a:pPr marL="139700" indent="0" algn="just" fontAlgn="base">
              <a:buNone/>
            </a:pPr>
            <a:r>
              <a:rPr lang="en-US" b="1" dirty="0">
                <a:solidFill>
                  <a:schemeClr val="tx1"/>
                </a:solidFill>
                <a:latin typeface="Times New Roman" pitchFamily="18" charset="0"/>
                <a:cs typeface="Times New Roman" pitchFamily="18" charset="0"/>
              </a:rPr>
              <a:t>void </a:t>
            </a:r>
            <a:r>
              <a:rPr lang="en-US" b="1" dirty="0" err="1">
                <a:solidFill>
                  <a:schemeClr val="tx1"/>
                </a:solidFill>
                <a:latin typeface="Times New Roman" pitchFamily="18" charset="0"/>
                <a:cs typeface="Times New Roman" pitchFamily="18" charset="0"/>
              </a:rPr>
              <a:t>floydwarshall</a:t>
            </a:r>
            <a:r>
              <a:rPr lang="en-US" b="1" dirty="0">
                <a:solidFill>
                  <a:schemeClr val="tx1"/>
                </a:solidFill>
                <a:latin typeface="Times New Roman" pitchFamily="18" charset="0"/>
                <a:cs typeface="Times New Roman" pitchFamily="18" charset="0"/>
              </a:rPr>
              <a:t>()</a:t>
            </a:r>
          </a:p>
          <a:p>
            <a:pPr marL="139700" indent="0" algn="just" fontAlgn="base">
              <a:buNone/>
            </a:pPr>
            <a:r>
              <a:rPr lang="en-US" b="1" dirty="0">
                <a:solidFill>
                  <a:schemeClr val="tx1"/>
                </a:solidFill>
                <a:latin typeface="Times New Roman" pitchFamily="18" charset="0"/>
                <a:cs typeface="Times New Roman" pitchFamily="18" charset="0"/>
              </a:rPr>
              <a:t>{</a:t>
            </a:r>
          </a:p>
          <a:p>
            <a:pPr marL="139700" indent="0" algn="just" fontAlgn="base">
              <a:buNone/>
            </a:pPr>
            <a:r>
              <a:rPr lang="en-US" b="1" dirty="0">
                <a:solidFill>
                  <a:schemeClr val="tx1"/>
                </a:solidFill>
                <a:latin typeface="Times New Roman" pitchFamily="18" charset="0"/>
                <a:cs typeface="Times New Roman" pitchFamily="18" charset="0"/>
              </a:rPr>
              <a:t>int cost [N][N];</a:t>
            </a:r>
          </a:p>
          <a:p>
            <a:pPr marL="139700" indent="0" algn="just" fontAlgn="base">
              <a:buNone/>
            </a:pPr>
            <a:r>
              <a:rPr lang="en-US" b="1" dirty="0">
                <a:solidFill>
                  <a:schemeClr val="tx1"/>
                </a:solidFill>
                <a:latin typeface="Times New Roman" pitchFamily="18" charset="0"/>
                <a:cs typeface="Times New Roman" pitchFamily="18" charset="0"/>
              </a:rPr>
              <a:t>int i, j, k;</a:t>
            </a:r>
          </a:p>
          <a:p>
            <a:pPr marL="139700" indent="0" algn="just" fontAlgn="base">
              <a:buNone/>
            </a:pPr>
            <a:r>
              <a:rPr lang="en-US" b="1" dirty="0">
                <a:solidFill>
                  <a:schemeClr val="tx1"/>
                </a:solidFill>
                <a:latin typeface="Times New Roman" pitchFamily="18" charset="0"/>
                <a:cs typeface="Times New Roman" pitchFamily="18" charset="0"/>
              </a:rPr>
              <a:t>for(i=0; i&lt;N; i++)</a:t>
            </a:r>
          </a:p>
          <a:p>
            <a:pPr marL="139700" indent="0" algn="just" fontAlgn="base">
              <a:buNone/>
            </a:pPr>
            <a:r>
              <a:rPr lang="en-US" b="1" dirty="0">
                <a:solidFill>
                  <a:schemeClr val="tx1"/>
                </a:solidFill>
                <a:latin typeface="Times New Roman" pitchFamily="18" charset="0"/>
                <a:cs typeface="Times New Roman" pitchFamily="18" charset="0"/>
              </a:rPr>
              <a:t>for(j=0; j&lt;N; j++)</a:t>
            </a:r>
          </a:p>
          <a:p>
            <a:pPr marL="139700" indent="0" algn="just" fontAlgn="base">
              <a:buNone/>
            </a:pPr>
            <a:r>
              <a:rPr lang="en-US" b="1" dirty="0">
                <a:solidFill>
                  <a:schemeClr val="tx1"/>
                </a:solidFill>
                <a:latin typeface="Times New Roman" pitchFamily="18" charset="0"/>
                <a:cs typeface="Times New Roman" pitchFamily="18" charset="0"/>
              </a:rPr>
              <a:t>cost [i][j]= cost Mat [i] [i];</a:t>
            </a:r>
          </a:p>
          <a:p>
            <a:pPr marL="139700" indent="0" algn="just" fontAlgn="base">
              <a:buNone/>
            </a:pPr>
            <a:r>
              <a:rPr lang="en-US" b="1" dirty="0">
                <a:solidFill>
                  <a:schemeClr val="tx1"/>
                </a:solidFill>
                <a:latin typeface="Times New Roman" pitchFamily="18" charset="0"/>
                <a:cs typeface="Times New Roman" pitchFamily="18" charset="0"/>
              </a:rPr>
              <a:t>for(k=0; k&lt;N; k++)</a:t>
            </a:r>
          </a:p>
          <a:p>
            <a:pPr marL="139700" indent="0" algn="just" fontAlgn="base">
              <a:buNone/>
            </a:pPr>
            <a:r>
              <a:rPr lang="en-US" b="1" dirty="0">
                <a:solidFill>
                  <a:schemeClr val="tx1"/>
                </a:solidFill>
                <a:latin typeface="Times New Roman" pitchFamily="18" charset="0"/>
                <a:cs typeface="Times New Roman" pitchFamily="18" charset="0"/>
              </a:rPr>
              <a:t>{ </a:t>
            </a:r>
          </a:p>
          <a:p>
            <a:pPr marL="139700" indent="0" algn="just" fontAlgn="base">
              <a:buNone/>
            </a:pPr>
            <a:r>
              <a:rPr lang="en-US" b="1" dirty="0">
                <a:solidFill>
                  <a:schemeClr val="tx1"/>
                </a:solidFill>
                <a:latin typeface="Times New Roman" pitchFamily="18" charset="0"/>
                <a:cs typeface="Times New Roman" pitchFamily="18" charset="0"/>
              </a:rPr>
              <a:t>for(i=0; i&lt;N; i++)</a:t>
            </a:r>
          </a:p>
          <a:p>
            <a:pPr marL="139700" indent="0" algn="just" fontAlgn="base">
              <a:buNone/>
            </a:pPr>
            <a:r>
              <a:rPr lang="en-US" b="1" dirty="0">
                <a:solidFill>
                  <a:schemeClr val="tx1"/>
                </a:solidFill>
                <a:latin typeface="Times New Roman" pitchFamily="18" charset="0"/>
                <a:cs typeface="Times New Roman" pitchFamily="18" charset="0"/>
              </a:rPr>
              <a:t>for(j=0; j&lt;N; j++)</a:t>
            </a:r>
          </a:p>
          <a:p>
            <a:pPr marL="139700" indent="0" algn="just" fontAlgn="base">
              <a:buNone/>
            </a:pPr>
            <a:r>
              <a:rPr lang="en-US" b="1" dirty="0">
                <a:solidFill>
                  <a:schemeClr val="tx1"/>
                </a:solidFill>
                <a:latin typeface="Times New Roman" pitchFamily="18" charset="0"/>
                <a:cs typeface="Times New Roman" pitchFamily="18" charset="0"/>
              </a:rPr>
              <a:t>if(cost [i][j]&gt; cost [i] [k] + cost [k][j];</a:t>
            </a:r>
          </a:p>
          <a:p>
            <a:pPr marL="139700" indent="0" algn="just" fontAlgn="base">
              <a:buNone/>
            </a:pPr>
            <a:r>
              <a:rPr lang="en-US" b="1" dirty="0">
                <a:solidFill>
                  <a:schemeClr val="tx1"/>
                </a:solidFill>
                <a:latin typeface="Times New Roman" pitchFamily="18" charset="0"/>
                <a:cs typeface="Times New Roman" pitchFamily="18" charset="0"/>
              </a:rPr>
              <a:t>cost [i][j]=cost [i] [k]+'cost [k] </a:t>
            </a:r>
            <a:r>
              <a:rPr lang="en-US" b="1" dirty="0" smtClean="0">
                <a:solidFill>
                  <a:schemeClr val="tx1"/>
                </a:solidFill>
                <a:latin typeface="Times New Roman" pitchFamily="18" charset="0"/>
                <a:cs typeface="Times New Roman" pitchFamily="18" charset="0"/>
              </a:rPr>
              <a:t>[j]:</a:t>
            </a:r>
            <a:endParaRPr lang="en-US" b="1" dirty="0">
              <a:solidFill>
                <a:schemeClr val="tx1"/>
              </a:solidFill>
              <a:latin typeface="Times New Roman" pitchFamily="18" charset="0"/>
              <a:cs typeface="Times New Roman" pitchFamily="18" charset="0"/>
            </a:endParaRPr>
          </a:p>
          <a:p>
            <a:pPr marL="139700" indent="0" algn="just" fontAlgn="base">
              <a:buNone/>
            </a:pPr>
            <a:r>
              <a:rPr lang="en-US" b="1" dirty="0" smtClean="0">
                <a:solidFill>
                  <a:schemeClr val="tx1"/>
                </a:solidFill>
                <a:latin typeface="Times New Roman" pitchFamily="18" charset="0"/>
                <a:cs typeface="Times New Roman" pitchFamily="18" charset="0"/>
              </a:rPr>
              <a:t>}</a:t>
            </a:r>
          </a:p>
          <a:p>
            <a:pPr marL="139700" indent="0" algn="just" fontAlgn="base">
              <a:buNone/>
            </a:pPr>
            <a:r>
              <a:rPr lang="en-GB" b="1" dirty="0">
                <a:solidFill>
                  <a:schemeClr val="tx1"/>
                </a:solidFill>
                <a:latin typeface="Calibri" pitchFamily="34" charset="0"/>
                <a:cs typeface="Calibri" pitchFamily="34" charset="0"/>
              </a:rPr>
              <a:t>//display the matrix cost [N] [N] </a:t>
            </a:r>
            <a:endParaRPr lang="en-GB" b="1" dirty="0" smtClean="0">
              <a:solidFill>
                <a:schemeClr val="tx1"/>
              </a:solidFill>
              <a:latin typeface="Calibri" pitchFamily="34" charset="0"/>
              <a:cs typeface="Calibri" pitchFamily="34" charset="0"/>
            </a:endParaRPr>
          </a:p>
          <a:p>
            <a:pPr marL="139700" indent="0" algn="just" fontAlgn="base">
              <a:buNone/>
            </a:pPr>
            <a:r>
              <a:rPr lang="en-GB" b="1" dirty="0" smtClean="0">
                <a:solidFill>
                  <a:schemeClr val="tx1"/>
                </a:solidFill>
                <a:latin typeface="Calibri" pitchFamily="34" charset="0"/>
                <a:cs typeface="Calibri" pitchFamily="34" charset="0"/>
              </a:rPr>
              <a:t>}</a:t>
            </a:r>
            <a:endParaRPr lang="en-US" b="1"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1"/>
            <a:ext cx="8702362" cy="477078"/>
          </a:xfrm>
          <a:prstGeom prst="rect">
            <a:avLst/>
          </a:prstGeom>
          <a:noFill/>
          <a:ln>
            <a:noFill/>
          </a:ln>
        </p:spPr>
        <p:txBody>
          <a:bodyPr spcFirstLastPara="1" wrap="square" lIns="68575" tIns="34275" rIns="68575" bIns="34275" anchor="ctr" anchorCtr="0">
            <a:noAutofit/>
          </a:bodyPr>
          <a:lstStyle/>
          <a:p>
            <a:pPr fontAlgn="base"/>
            <a:r>
              <a:rPr lang="en-US" sz="3200" b="1" dirty="0" smtClean="0">
                <a:latin typeface="Times New Roman" pitchFamily="18" charset="0"/>
                <a:cs typeface="Times New Roman" pitchFamily="18" charset="0"/>
              </a:rPr>
              <a:t>How algorithm Works?</a:t>
            </a: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139149" y="447262"/>
            <a:ext cx="9004852" cy="4249158"/>
          </a:xfrm>
          <a:prstGeom prst="rect">
            <a:avLst/>
          </a:prstGeom>
          <a:noFill/>
          <a:ln>
            <a:noFill/>
          </a:ln>
        </p:spPr>
        <p:txBody>
          <a:bodyPr spcFirstLastPara="1" wrap="square" lIns="68575" tIns="34275" rIns="68575" bIns="34275" numCol="1" anchor="t" anchorCtr="0">
            <a:noAutofit/>
          </a:bodyPr>
          <a:lstStyle/>
          <a:p>
            <a:pPr fontAlgn="base"/>
            <a:r>
              <a:rPr lang="en-GB" sz="2000" dirty="0">
                <a:solidFill>
                  <a:schemeClr val="tx1"/>
                </a:solidFill>
                <a:latin typeface="Calibri" pitchFamily="34" charset="0"/>
                <a:cs typeface="Calibri" pitchFamily="34" charset="0"/>
              </a:rPr>
              <a:t>Initialize the solution matrix same as the input graph matrix as a first step. </a:t>
            </a:r>
          </a:p>
          <a:p>
            <a:pPr fontAlgn="base"/>
            <a:r>
              <a:rPr lang="en-GB" sz="2000" dirty="0">
                <a:solidFill>
                  <a:schemeClr val="tx1"/>
                </a:solidFill>
                <a:latin typeface="Calibri" pitchFamily="34" charset="0"/>
                <a:cs typeface="Calibri" pitchFamily="34" charset="0"/>
              </a:rPr>
              <a:t>Then update the solution matrix by considering all vertices as an intermediate vertex. </a:t>
            </a:r>
          </a:p>
          <a:p>
            <a:pPr fontAlgn="base"/>
            <a:r>
              <a:rPr lang="en-GB" sz="2000" dirty="0">
                <a:solidFill>
                  <a:schemeClr val="tx1"/>
                </a:solidFill>
                <a:latin typeface="Calibri" pitchFamily="34" charset="0"/>
                <a:cs typeface="Calibri" pitchFamily="34" charset="0"/>
              </a:rPr>
              <a:t>The idea is to one by one pick all vertices and updates all shortest paths which include the picked vertex as an intermediate vertex in the shortest path. </a:t>
            </a:r>
          </a:p>
          <a:p>
            <a:pPr fontAlgn="base"/>
            <a:r>
              <a:rPr lang="en-GB" sz="2000" dirty="0">
                <a:solidFill>
                  <a:schemeClr val="tx1"/>
                </a:solidFill>
                <a:latin typeface="Calibri" pitchFamily="34" charset="0"/>
                <a:cs typeface="Calibri" pitchFamily="34" charset="0"/>
              </a:rPr>
              <a:t>When we pick vertex number k as an intermediate vertex, we already have considered vertices {0, 1, 2, .. k-1} as intermediate vertices. </a:t>
            </a:r>
          </a:p>
          <a:p>
            <a:pPr fontAlgn="base"/>
            <a:r>
              <a:rPr lang="en-GB" sz="2000" dirty="0">
                <a:solidFill>
                  <a:schemeClr val="tx1"/>
                </a:solidFill>
                <a:latin typeface="Calibri" pitchFamily="34" charset="0"/>
                <a:cs typeface="Calibri" pitchFamily="34" charset="0"/>
              </a:rPr>
              <a:t>For every pair (i, j) of the source and destination vertices respectively, there are two possible cases. </a:t>
            </a:r>
          </a:p>
          <a:p>
            <a:pPr lvl="1" fontAlgn="base"/>
            <a:r>
              <a:rPr lang="en-GB" sz="1600" dirty="0">
                <a:solidFill>
                  <a:schemeClr val="tx1"/>
                </a:solidFill>
                <a:latin typeface="Calibri" pitchFamily="34" charset="0"/>
                <a:cs typeface="Calibri" pitchFamily="34" charset="0"/>
              </a:rPr>
              <a:t>k is not an intermediate vertex in shortest path from i to j. We keep the value of </a:t>
            </a:r>
            <a:r>
              <a:rPr lang="en-GB" sz="1600" dirty="0" err="1">
                <a:solidFill>
                  <a:schemeClr val="tx1"/>
                </a:solidFill>
                <a:latin typeface="Calibri" pitchFamily="34" charset="0"/>
                <a:cs typeface="Calibri" pitchFamily="34" charset="0"/>
              </a:rPr>
              <a:t>dist</a:t>
            </a:r>
            <a:r>
              <a:rPr lang="en-GB" sz="1600" dirty="0">
                <a:solidFill>
                  <a:schemeClr val="tx1"/>
                </a:solidFill>
                <a:latin typeface="Calibri" pitchFamily="34" charset="0"/>
                <a:cs typeface="Calibri" pitchFamily="34" charset="0"/>
              </a:rPr>
              <a:t>[i][j] as it is. </a:t>
            </a:r>
          </a:p>
          <a:p>
            <a:pPr lvl="1" fontAlgn="base"/>
            <a:r>
              <a:rPr lang="en-GB" sz="1600" dirty="0">
                <a:solidFill>
                  <a:schemeClr val="tx1"/>
                </a:solidFill>
                <a:latin typeface="Calibri" pitchFamily="34" charset="0"/>
                <a:cs typeface="Calibri" pitchFamily="34" charset="0"/>
              </a:rPr>
              <a:t>k is an intermediate vertex in shortest path from i to j. We update the value of </a:t>
            </a:r>
            <a:r>
              <a:rPr lang="en-GB" sz="1600" dirty="0" err="1">
                <a:solidFill>
                  <a:schemeClr val="tx1"/>
                </a:solidFill>
                <a:latin typeface="Calibri" pitchFamily="34" charset="0"/>
                <a:cs typeface="Calibri" pitchFamily="34" charset="0"/>
              </a:rPr>
              <a:t>dist</a:t>
            </a:r>
            <a:r>
              <a:rPr lang="en-GB" sz="1600" dirty="0">
                <a:solidFill>
                  <a:schemeClr val="tx1"/>
                </a:solidFill>
                <a:latin typeface="Calibri" pitchFamily="34" charset="0"/>
                <a:cs typeface="Calibri" pitchFamily="34" charset="0"/>
              </a:rPr>
              <a:t>[i][j] as </a:t>
            </a:r>
            <a:r>
              <a:rPr lang="en-GB" sz="1600" dirty="0" err="1">
                <a:solidFill>
                  <a:schemeClr val="tx1"/>
                </a:solidFill>
                <a:latin typeface="Calibri" pitchFamily="34" charset="0"/>
                <a:cs typeface="Calibri" pitchFamily="34" charset="0"/>
              </a:rPr>
              <a:t>dist</a:t>
            </a:r>
            <a:r>
              <a:rPr lang="en-GB" sz="1600" dirty="0">
                <a:solidFill>
                  <a:schemeClr val="tx1"/>
                </a:solidFill>
                <a:latin typeface="Calibri" pitchFamily="34" charset="0"/>
                <a:cs typeface="Calibri" pitchFamily="34" charset="0"/>
              </a:rPr>
              <a:t>[i][k] + </a:t>
            </a:r>
            <a:r>
              <a:rPr lang="en-GB" sz="1600" dirty="0" err="1">
                <a:solidFill>
                  <a:schemeClr val="tx1"/>
                </a:solidFill>
                <a:latin typeface="Calibri" pitchFamily="34" charset="0"/>
                <a:cs typeface="Calibri" pitchFamily="34" charset="0"/>
              </a:rPr>
              <a:t>dist</a:t>
            </a:r>
            <a:r>
              <a:rPr lang="en-GB" sz="1600" dirty="0">
                <a:solidFill>
                  <a:schemeClr val="tx1"/>
                </a:solidFill>
                <a:latin typeface="Calibri" pitchFamily="34" charset="0"/>
                <a:cs typeface="Calibri" pitchFamily="34" charset="0"/>
              </a:rPr>
              <a:t>[k][j] if </a:t>
            </a:r>
            <a:r>
              <a:rPr lang="en-GB" sz="1600" dirty="0" err="1">
                <a:solidFill>
                  <a:schemeClr val="tx1"/>
                </a:solidFill>
                <a:latin typeface="Calibri" pitchFamily="34" charset="0"/>
                <a:cs typeface="Calibri" pitchFamily="34" charset="0"/>
              </a:rPr>
              <a:t>dist</a:t>
            </a:r>
            <a:r>
              <a:rPr lang="en-GB" sz="1600" dirty="0">
                <a:solidFill>
                  <a:schemeClr val="tx1"/>
                </a:solidFill>
                <a:latin typeface="Calibri" pitchFamily="34" charset="0"/>
                <a:cs typeface="Calibri" pitchFamily="34" charset="0"/>
              </a:rPr>
              <a:t>[i][j] &gt; </a:t>
            </a:r>
            <a:r>
              <a:rPr lang="en-GB" sz="1600" dirty="0" err="1">
                <a:solidFill>
                  <a:schemeClr val="tx1"/>
                </a:solidFill>
                <a:latin typeface="Calibri" pitchFamily="34" charset="0"/>
                <a:cs typeface="Calibri" pitchFamily="34" charset="0"/>
              </a:rPr>
              <a:t>dist</a:t>
            </a:r>
            <a:r>
              <a:rPr lang="en-GB" sz="1600" dirty="0">
                <a:solidFill>
                  <a:schemeClr val="tx1"/>
                </a:solidFill>
                <a:latin typeface="Calibri" pitchFamily="34" charset="0"/>
                <a:cs typeface="Calibri" pitchFamily="34" charset="0"/>
              </a:rPr>
              <a:t>[i][k] + </a:t>
            </a:r>
            <a:r>
              <a:rPr lang="en-GB" sz="1600" dirty="0" err="1">
                <a:solidFill>
                  <a:schemeClr val="tx1"/>
                </a:solidFill>
                <a:latin typeface="Calibri" pitchFamily="34" charset="0"/>
                <a:cs typeface="Calibri" pitchFamily="34" charset="0"/>
              </a:rPr>
              <a:t>dist</a:t>
            </a:r>
            <a:r>
              <a:rPr lang="en-GB" sz="1600" dirty="0">
                <a:solidFill>
                  <a:schemeClr val="tx1"/>
                </a:solidFill>
                <a:latin typeface="Calibri" pitchFamily="34" charset="0"/>
                <a:cs typeface="Calibri" pitchFamily="34" charset="0"/>
              </a:rPr>
              <a:t>[k][j]</a:t>
            </a:r>
          </a:p>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GB" sz="3200" b="1" dirty="0" smtClean="0">
                <a:latin typeface="Calibri" pitchFamily="34" charset="0"/>
                <a:cs typeface="Calibri" pitchFamily="34" charset="0"/>
              </a:rPr>
              <a:t>Example</a:t>
            </a:r>
            <a:endParaRPr lang="en-US" sz="3200" b="1" dirty="0">
              <a:latin typeface="Calibri" pitchFamily="34" charset="0"/>
              <a:cs typeface="Calibri" pitchFamily="34"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r>
              <a:rPr lang="en-GB" b="1" dirty="0">
                <a:solidFill>
                  <a:schemeClr val="tx1"/>
                </a:solidFill>
                <a:latin typeface="Calibri" pitchFamily="34" charset="0"/>
                <a:cs typeface="Calibri" pitchFamily="34" charset="0"/>
              </a:rPr>
              <a:t>Consider an example of the Fibonacci series. The following series is the Fibonacci series</a:t>
            </a:r>
            <a:r>
              <a:rPr lang="en-GB" b="1" dirty="0" smtClean="0">
                <a:solidFill>
                  <a:schemeClr val="tx1"/>
                </a:solidFill>
                <a:latin typeface="Calibri" pitchFamily="34" charset="0"/>
                <a:cs typeface="Calibri" pitchFamily="34" charset="0"/>
              </a:rPr>
              <a:t>:</a:t>
            </a:r>
          </a:p>
          <a:p>
            <a:pPr marL="139700" indent="0" algn="just" fontAlgn="base">
              <a:buNone/>
            </a:pPr>
            <a:r>
              <a:rPr lang="en-GB" dirty="0">
                <a:solidFill>
                  <a:schemeClr val="tx1"/>
                </a:solidFill>
                <a:latin typeface="Calibri" pitchFamily="34" charset="0"/>
                <a:cs typeface="Calibri" pitchFamily="34" charset="0"/>
              </a:rPr>
              <a:t>0, 1, 1, 2, 3, 5, 8, 13, 21, 34, 55, 89, 144, ,…</a:t>
            </a:r>
          </a:p>
          <a:p>
            <a:pPr marL="139700" indent="0" algn="just" fontAlgn="base">
              <a:buNone/>
            </a:pPr>
            <a:endParaRPr lang="en-GB" dirty="0">
              <a:solidFill>
                <a:schemeClr val="tx1"/>
              </a:solidFill>
              <a:latin typeface="Calibri" pitchFamily="34" charset="0"/>
              <a:cs typeface="Calibri" pitchFamily="34" charset="0"/>
            </a:endParaRPr>
          </a:p>
          <a:p>
            <a:pPr marL="139700" indent="0" algn="just" fontAlgn="base">
              <a:buNone/>
            </a:pPr>
            <a:r>
              <a:rPr lang="en-GB" dirty="0">
                <a:solidFill>
                  <a:schemeClr val="tx1"/>
                </a:solidFill>
                <a:latin typeface="Calibri" pitchFamily="34" charset="0"/>
                <a:cs typeface="Calibri" pitchFamily="34" charset="0"/>
              </a:rPr>
              <a:t>The numbers in the above series are not randomly calculated. Mathematically, we could write each of the terms using the below formula:</a:t>
            </a:r>
          </a:p>
          <a:p>
            <a:pPr marL="139700" indent="0" algn="just" fontAlgn="base">
              <a:buNone/>
            </a:pPr>
            <a:endParaRPr lang="en-GB" dirty="0">
              <a:solidFill>
                <a:schemeClr val="tx1"/>
              </a:solidFill>
              <a:latin typeface="Calibri" pitchFamily="34" charset="0"/>
              <a:cs typeface="Calibri" pitchFamily="34" charset="0"/>
            </a:endParaRPr>
          </a:p>
          <a:p>
            <a:pPr marL="139700" indent="0" algn="just" fontAlgn="base">
              <a:buNone/>
            </a:pPr>
            <a:r>
              <a:rPr lang="en-GB" dirty="0">
                <a:solidFill>
                  <a:schemeClr val="tx1"/>
                </a:solidFill>
                <a:latin typeface="Calibri" pitchFamily="34" charset="0"/>
                <a:cs typeface="Calibri" pitchFamily="34" charset="0"/>
              </a:rPr>
              <a:t>F(n) = F(n-1) + F(n-2),</a:t>
            </a:r>
          </a:p>
          <a:p>
            <a:pPr marL="139700" indent="0" algn="just" fontAlgn="base">
              <a:buNone/>
            </a:pPr>
            <a:endParaRPr lang="en-GB" dirty="0">
              <a:solidFill>
                <a:schemeClr val="tx1"/>
              </a:solidFill>
              <a:latin typeface="Calibri" pitchFamily="34" charset="0"/>
              <a:cs typeface="Calibri" pitchFamily="34" charset="0"/>
            </a:endParaRPr>
          </a:p>
          <a:p>
            <a:pPr marL="139700" indent="0" algn="just" fontAlgn="base">
              <a:buNone/>
            </a:pPr>
            <a:r>
              <a:rPr lang="en-GB" dirty="0">
                <a:solidFill>
                  <a:schemeClr val="tx1"/>
                </a:solidFill>
                <a:latin typeface="Calibri" pitchFamily="34" charset="0"/>
                <a:cs typeface="Calibri" pitchFamily="34" charset="0"/>
              </a:rPr>
              <a:t>With the base values F(0) = 0, and F(1) = 1. To calculate the other numbers, we follow the above relationship. For example, F(2) is the sum f(0) and f(1), which is equal to 1.</a:t>
            </a:r>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32538" cy="934278"/>
          </a:xfrm>
          <a:prstGeom prst="rect">
            <a:avLst/>
          </a:prstGeom>
          <a:noFill/>
          <a:ln>
            <a:noFill/>
          </a:ln>
        </p:spPr>
        <p:txBody>
          <a:bodyPr spcFirstLastPara="1" wrap="square" lIns="68575" tIns="34275" rIns="68575" bIns="34275" anchor="ctr" anchorCtr="0">
            <a:noAutofit/>
          </a:bodyPr>
          <a:lstStyle/>
          <a:p>
            <a:pPr fontAlgn="base"/>
            <a:r>
              <a:rPr lang="en-GB" sz="2400" b="1" dirty="0">
                <a:solidFill>
                  <a:schemeClr val="tx1"/>
                </a:solidFill>
                <a:latin typeface="Calibri" pitchFamily="34" charset="0"/>
                <a:cs typeface="Calibri" pitchFamily="34" charset="0"/>
              </a:rPr>
              <a:t>Let's see at an example to illustrate how the Floyd-Warshall algorithm works:</a:t>
            </a:r>
            <a:endParaRPr lang="en-US" sz="2400" b="1" dirty="0">
              <a:solidFill>
                <a:schemeClr val="tx1"/>
              </a:solidFill>
              <a:latin typeface="Calibri" pitchFamily="34" charset="0"/>
              <a:cs typeface="Calibri" pitchFamily="34" charset="0"/>
            </a:endParaRPr>
          </a:p>
        </p:txBody>
      </p:sp>
      <p:sp>
        <p:nvSpPr>
          <p:cNvPr id="137" name="Google Shape;137;p21"/>
          <p:cNvSpPr txBox="1">
            <a:spLocks noGrp="1"/>
          </p:cNvSpPr>
          <p:nvPr>
            <p:ph type="body" idx="1"/>
          </p:nvPr>
        </p:nvSpPr>
        <p:spPr>
          <a:xfrm>
            <a:off x="149087" y="844826"/>
            <a:ext cx="8726557" cy="3851593"/>
          </a:xfrm>
          <a:prstGeom prst="rect">
            <a:avLst/>
          </a:prstGeom>
          <a:noFill/>
          <a:ln>
            <a:noFill/>
          </a:ln>
        </p:spPr>
        <p:txBody>
          <a:bodyPr spcFirstLastPara="1" wrap="square" lIns="68575" tIns="34275" rIns="68575" bIns="34275" numCol="2" anchor="t" anchorCtr="0">
            <a:noAutofit/>
          </a:bodyPr>
          <a:lstStyle/>
          <a:p>
            <a:r>
              <a:rPr lang="en-GB" dirty="0">
                <a:solidFill>
                  <a:schemeClr val="tx1"/>
                </a:solidFill>
                <a:latin typeface="Calibri" pitchFamily="34" charset="0"/>
                <a:cs typeface="Calibri" pitchFamily="34" charset="0"/>
              </a:rPr>
              <a:t>Follow the steps below to find the shortest path between all the pairs of vertices.</a:t>
            </a:r>
          </a:p>
          <a:p>
            <a:r>
              <a:rPr lang="en-GB" dirty="0">
                <a:solidFill>
                  <a:schemeClr val="tx1"/>
                </a:solidFill>
                <a:latin typeface="Calibri" pitchFamily="34" charset="0"/>
                <a:cs typeface="Calibri" pitchFamily="34" charset="0"/>
              </a:rPr>
              <a:t>Create a matrix A</a:t>
            </a:r>
            <a:r>
              <a:rPr lang="en-GB" baseline="30000" dirty="0">
                <a:solidFill>
                  <a:schemeClr val="tx1"/>
                </a:solidFill>
                <a:latin typeface="Calibri" pitchFamily="34" charset="0"/>
                <a:cs typeface="Calibri" pitchFamily="34" charset="0"/>
              </a:rPr>
              <a:t>0</a:t>
            </a:r>
            <a:r>
              <a:rPr lang="en-GB" dirty="0">
                <a:solidFill>
                  <a:schemeClr val="tx1"/>
                </a:solidFill>
                <a:latin typeface="Calibri" pitchFamily="34" charset="0"/>
                <a:cs typeface="Calibri" pitchFamily="34" charset="0"/>
              </a:rPr>
              <a:t> of dimension n*n where n is the number of vertices. The row and the column are indexed as i and j respectively. i and j are the vertices of the graph.</a:t>
            </a:r>
            <a:br>
              <a:rPr lang="en-GB" dirty="0">
                <a:solidFill>
                  <a:schemeClr val="tx1"/>
                </a:solidFill>
                <a:latin typeface="Calibri" pitchFamily="34" charset="0"/>
                <a:cs typeface="Calibri" pitchFamily="34" charset="0"/>
              </a:rPr>
            </a:br>
            <a:endParaRPr lang="en-GB" dirty="0" smtClean="0">
              <a:solidFill>
                <a:schemeClr val="tx1"/>
              </a:solidFill>
              <a:latin typeface="Calibri" pitchFamily="34" charset="0"/>
              <a:cs typeface="Calibri" pitchFamily="34" charset="0"/>
            </a:endParaRPr>
          </a:p>
          <a:p>
            <a:pPr marL="139700" indent="0">
              <a:buNone/>
            </a:pPr>
            <a:r>
              <a:rPr lang="en-GB" b="1" dirty="0" smtClean="0">
                <a:solidFill>
                  <a:schemeClr val="tx1"/>
                </a:solidFill>
                <a:latin typeface="Calibri" pitchFamily="34" charset="0"/>
                <a:cs typeface="Calibri" pitchFamily="34" charset="0"/>
              </a:rPr>
              <a:t>1.</a:t>
            </a:r>
            <a:r>
              <a:rPr lang="en-GB" dirty="0" smtClean="0">
                <a:solidFill>
                  <a:schemeClr val="tx1"/>
                </a:solidFill>
                <a:latin typeface="Calibri" pitchFamily="34" charset="0"/>
                <a:cs typeface="Calibri" pitchFamily="34" charset="0"/>
              </a:rPr>
              <a:t> Each </a:t>
            </a:r>
            <a:r>
              <a:rPr lang="en-GB" dirty="0">
                <a:solidFill>
                  <a:schemeClr val="tx1"/>
                </a:solidFill>
                <a:latin typeface="Calibri" pitchFamily="34" charset="0"/>
                <a:cs typeface="Calibri" pitchFamily="34" charset="0"/>
              </a:rPr>
              <a:t>cell A[i][j] is filled with the distance from the </a:t>
            </a:r>
            <a:r>
              <a:rPr lang="en-GB" dirty="0" err="1">
                <a:solidFill>
                  <a:schemeClr val="tx1"/>
                </a:solidFill>
                <a:latin typeface="Calibri" pitchFamily="34" charset="0"/>
                <a:cs typeface="Calibri" pitchFamily="34" charset="0"/>
              </a:rPr>
              <a:t>i</a:t>
            </a:r>
            <a:r>
              <a:rPr lang="en-GB" baseline="30000" dirty="0" err="1">
                <a:solidFill>
                  <a:schemeClr val="tx1"/>
                </a:solidFill>
                <a:latin typeface="Calibri" pitchFamily="34" charset="0"/>
                <a:cs typeface="Calibri" pitchFamily="34" charset="0"/>
              </a:rPr>
              <a:t>th</a:t>
            </a:r>
            <a:r>
              <a:rPr lang="en-GB" dirty="0">
                <a:solidFill>
                  <a:schemeClr val="tx1"/>
                </a:solidFill>
                <a:latin typeface="Calibri" pitchFamily="34" charset="0"/>
                <a:cs typeface="Calibri" pitchFamily="34" charset="0"/>
              </a:rPr>
              <a:t> vertex to the </a:t>
            </a:r>
            <a:r>
              <a:rPr lang="en-GB" dirty="0" err="1">
                <a:solidFill>
                  <a:schemeClr val="tx1"/>
                </a:solidFill>
                <a:latin typeface="Calibri" pitchFamily="34" charset="0"/>
                <a:cs typeface="Calibri" pitchFamily="34" charset="0"/>
              </a:rPr>
              <a:t>j</a:t>
            </a:r>
            <a:r>
              <a:rPr lang="en-GB" baseline="30000" dirty="0" err="1">
                <a:solidFill>
                  <a:schemeClr val="tx1"/>
                </a:solidFill>
                <a:latin typeface="Calibri" pitchFamily="34" charset="0"/>
                <a:cs typeface="Calibri" pitchFamily="34" charset="0"/>
              </a:rPr>
              <a:t>th</a:t>
            </a:r>
            <a:r>
              <a:rPr lang="en-GB" dirty="0">
                <a:solidFill>
                  <a:schemeClr val="tx1"/>
                </a:solidFill>
                <a:latin typeface="Calibri" pitchFamily="34" charset="0"/>
                <a:cs typeface="Calibri" pitchFamily="34" charset="0"/>
              </a:rPr>
              <a:t> vertex. If there is no path from </a:t>
            </a:r>
            <a:r>
              <a:rPr lang="en-GB" dirty="0" err="1">
                <a:solidFill>
                  <a:schemeClr val="tx1"/>
                </a:solidFill>
                <a:latin typeface="Calibri" pitchFamily="34" charset="0"/>
                <a:cs typeface="Calibri" pitchFamily="34" charset="0"/>
              </a:rPr>
              <a:t>i</a:t>
            </a:r>
            <a:r>
              <a:rPr lang="en-GB" baseline="30000" dirty="0" err="1">
                <a:solidFill>
                  <a:schemeClr val="tx1"/>
                </a:solidFill>
                <a:latin typeface="Calibri" pitchFamily="34" charset="0"/>
                <a:cs typeface="Calibri" pitchFamily="34" charset="0"/>
              </a:rPr>
              <a:t>th</a:t>
            </a:r>
            <a:r>
              <a:rPr lang="en-GB" dirty="0">
                <a:solidFill>
                  <a:schemeClr val="tx1"/>
                </a:solidFill>
                <a:latin typeface="Calibri" pitchFamily="34" charset="0"/>
                <a:cs typeface="Calibri" pitchFamily="34" charset="0"/>
              </a:rPr>
              <a:t> vertex to </a:t>
            </a:r>
            <a:r>
              <a:rPr lang="en-GB" dirty="0" err="1">
                <a:solidFill>
                  <a:schemeClr val="tx1"/>
                </a:solidFill>
                <a:latin typeface="Calibri" pitchFamily="34" charset="0"/>
                <a:cs typeface="Calibri" pitchFamily="34" charset="0"/>
              </a:rPr>
              <a:t>j</a:t>
            </a:r>
            <a:r>
              <a:rPr lang="en-GB" baseline="30000" dirty="0" err="1">
                <a:solidFill>
                  <a:schemeClr val="tx1"/>
                </a:solidFill>
                <a:latin typeface="Calibri" pitchFamily="34" charset="0"/>
                <a:cs typeface="Calibri" pitchFamily="34" charset="0"/>
              </a:rPr>
              <a:t>th</a:t>
            </a:r>
            <a:r>
              <a:rPr lang="en-GB" dirty="0">
                <a:solidFill>
                  <a:schemeClr val="tx1"/>
                </a:solidFill>
                <a:latin typeface="Calibri" pitchFamily="34" charset="0"/>
                <a:cs typeface="Calibri" pitchFamily="34" charset="0"/>
              </a:rPr>
              <a:t> vertex, the cell is left as infinity.</a:t>
            </a:r>
            <a:br>
              <a:rPr lang="en-GB" dirty="0">
                <a:solidFill>
                  <a:schemeClr val="tx1"/>
                </a:solidFill>
                <a:latin typeface="Calibri" pitchFamily="34" charset="0"/>
                <a:cs typeface="Calibri" pitchFamily="34" charset="0"/>
              </a:rPr>
            </a:br>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238" y="1243151"/>
            <a:ext cx="3657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7481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69575" y="149087"/>
            <a:ext cx="9074426" cy="4547332"/>
          </a:xfrm>
          <a:prstGeom prst="rect">
            <a:avLst/>
          </a:prstGeom>
          <a:noFill/>
          <a:ln>
            <a:noFill/>
          </a:ln>
        </p:spPr>
        <p:txBody>
          <a:bodyPr spcFirstLastPara="1" wrap="square" lIns="68575" tIns="34275" rIns="68575" bIns="34275" numCol="2" anchor="t" anchorCtr="0">
            <a:noAutofit/>
          </a:bodyPr>
          <a:lstStyle/>
          <a:p>
            <a:pPr marL="139700" indent="0" algn="just" fontAlgn="base">
              <a:buNone/>
            </a:pPr>
            <a:r>
              <a:rPr lang="en-GB" sz="2000" b="1" dirty="0" smtClean="0">
                <a:solidFill>
                  <a:schemeClr val="tx1"/>
                </a:solidFill>
                <a:latin typeface="Calibri" pitchFamily="34" charset="0"/>
                <a:cs typeface="Calibri" pitchFamily="34" charset="0"/>
              </a:rPr>
              <a:t>2. </a:t>
            </a:r>
            <a:r>
              <a:rPr lang="en-GB" dirty="0" smtClean="0">
                <a:solidFill>
                  <a:schemeClr val="tx1"/>
                </a:solidFill>
                <a:latin typeface="Calibri" pitchFamily="34" charset="0"/>
                <a:cs typeface="Calibri" pitchFamily="34" charset="0"/>
              </a:rPr>
              <a:t>Fill </a:t>
            </a:r>
            <a:r>
              <a:rPr lang="en-GB" dirty="0">
                <a:solidFill>
                  <a:schemeClr val="tx1"/>
                </a:solidFill>
                <a:latin typeface="Calibri" pitchFamily="34" charset="0"/>
                <a:cs typeface="Calibri" pitchFamily="34" charset="0"/>
              </a:rPr>
              <a:t>each cell with the distance between </a:t>
            </a:r>
            <a:r>
              <a:rPr lang="en-GB" dirty="0" err="1">
                <a:solidFill>
                  <a:schemeClr val="tx1"/>
                </a:solidFill>
                <a:latin typeface="Calibri" pitchFamily="34" charset="0"/>
                <a:cs typeface="Calibri" pitchFamily="34" charset="0"/>
              </a:rPr>
              <a:t>ith</a:t>
            </a:r>
            <a:r>
              <a:rPr lang="en-GB" dirty="0">
                <a:solidFill>
                  <a:schemeClr val="tx1"/>
                </a:solidFill>
                <a:latin typeface="Calibri" pitchFamily="34" charset="0"/>
                <a:cs typeface="Calibri" pitchFamily="34" charset="0"/>
              </a:rPr>
              <a:t> and </a:t>
            </a:r>
            <a:r>
              <a:rPr lang="en-GB" dirty="0" err="1">
                <a:solidFill>
                  <a:schemeClr val="tx1"/>
                </a:solidFill>
                <a:latin typeface="Calibri" pitchFamily="34" charset="0"/>
                <a:cs typeface="Calibri" pitchFamily="34" charset="0"/>
              </a:rPr>
              <a:t>jth</a:t>
            </a:r>
            <a:r>
              <a:rPr lang="en-GB" dirty="0">
                <a:solidFill>
                  <a:schemeClr val="tx1"/>
                </a:solidFill>
                <a:latin typeface="Calibri" pitchFamily="34" charset="0"/>
                <a:cs typeface="Calibri" pitchFamily="34" charset="0"/>
              </a:rPr>
              <a:t> </a:t>
            </a:r>
            <a:r>
              <a:rPr lang="en-GB" dirty="0" smtClean="0">
                <a:solidFill>
                  <a:schemeClr val="tx1"/>
                </a:solidFill>
                <a:latin typeface="Calibri" pitchFamily="34" charset="0"/>
                <a:cs typeface="Calibri" pitchFamily="34" charset="0"/>
              </a:rPr>
              <a:t>vertex</a:t>
            </a:r>
          </a:p>
          <a:p>
            <a:pPr marL="139700" indent="0" algn="just" fontAlgn="base">
              <a:buNone/>
            </a:pPr>
            <a:endParaRPr lang="en-GB" dirty="0">
              <a:solidFill>
                <a:schemeClr val="tx1"/>
              </a:solidFill>
              <a:latin typeface="Calibri" pitchFamily="34" charset="0"/>
              <a:cs typeface="Calibri" pitchFamily="34" charset="0"/>
            </a:endParaRPr>
          </a:p>
          <a:p>
            <a:pPr marL="139700" indent="0" algn="just" fontAlgn="base">
              <a:buNone/>
            </a:pPr>
            <a:endParaRPr lang="en-GB" dirty="0" smtClean="0">
              <a:solidFill>
                <a:schemeClr val="tx1"/>
              </a:solidFill>
              <a:latin typeface="Calibri" pitchFamily="34" charset="0"/>
              <a:cs typeface="Calibri" pitchFamily="34" charset="0"/>
            </a:endParaRPr>
          </a:p>
          <a:p>
            <a:pPr marL="139700" indent="0" algn="just" fontAlgn="base">
              <a:buNone/>
            </a:pPr>
            <a:endParaRPr lang="en-GB" dirty="0">
              <a:solidFill>
                <a:schemeClr val="tx1"/>
              </a:solidFill>
              <a:latin typeface="Calibri" pitchFamily="34" charset="0"/>
              <a:cs typeface="Calibri" pitchFamily="34" charset="0"/>
            </a:endParaRPr>
          </a:p>
          <a:p>
            <a:pPr marL="139700" indent="0" algn="just" fontAlgn="base">
              <a:buNone/>
            </a:pPr>
            <a:endParaRPr lang="en-GB" dirty="0" smtClean="0">
              <a:solidFill>
                <a:schemeClr val="tx1"/>
              </a:solidFill>
              <a:latin typeface="Calibri" pitchFamily="34" charset="0"/>
              <a:cs typeface="Calibri" pitchFamily="34" charset="0"/>
            </a:endParaRPr>
          </a:p>
          <a:p>
            <a:pPr marL="139700" indent="0" algn="just" fontAlgn="base">
              <a:buNone/>
            </a:pPr>
            <a:endParaRPr lang="en-GB" dirty="0">
              <a:solidFill>
                <a:schemeClr val="tx1"/>
              </a:solidFill>
              <a:latin typeface="Calibri" pitchFamily="34" charset="0"/>
              <a:cs typeface="Calibri" pitchFamily="34" charset="0"/>
            </a:endParaRPr>
          </a:p>
          <a:p>
            <a:pPr marL="139700" indent="0" algn="just" fontAlgn="base">
              <a:buNone/>
            </a:pPr>
            <a:endParaRPr lang="en-GB" dirty="0" smtClean="0">
              <a:solidFill>
                <a:schemeClr val="tx1"/>
              </a:solidFill>
              <a:latin typeface="Calibri" pitchFamily="34" charset="0"/>
              <a:cs typeface="Calibri" pitchFamily="34" charset="0"/>
            </a:endParaRPr>
          </a:p>
          <a:p>
            <a:pPr marL="139700" indent="0" algn="just" fontAlgn="base">
              <a:buNone/>
            </a:pPr>
            <a:endParaRPr lang="en-GB" dirty="0" smtClean="0">
              <a:solidFill>
                <a:schemeClr val="tx1"/>
              </a:solidFill>
              <a:latin typeface="Calibri" pitchFamily="34" charset="0"/>
              <a:cs typeface="Calibri" pitchFamily="34" charset="0"/>
            </a:endParaRPr>
          </a:p>
          <a:p>
            <a:pPr marL="139700" indent="0" algn="just" fontAlgn="base">
              <a:buNone/>
            </a:pPr>
            <a:r>
              <a:rPr lang="en-GB" dirty="0" smtClean="0">
                <a:solidFill>
                  <a:schemeClr val="tx1"/>
                </a:solidFill>
                <a:latin typeface="Calibri" pitchFamily="34" charset="0"/>
                <a:cs typeface="Calibri" pitchFamily="34" charset="0"/>
              </a:rPr>
              <a:t>Now</a:t>
            </a:r>
            <a:r>
              <a:rPr lang="en-GB" dirty="0">
                <a:solidFill>
                  <a:schemeClr val="tx1"/>
                </a:solidFill>
                <a:latin typeface="Calibri" pitchFamily="34" charset="0"/>
                <a:cs typeface="Calibri" pitchFamily="34" charset="0"/>
              </a:rPr>
              <a:t>, create a matrix A</a:t>
            </a:r>
            <a:r>
              <a:rPr lang="en-GB" baseline="30000" dirty="0">
                <a:solidFill>
                  <a:schemeClr val="tx1"/>
                </a:solidFill>
                <a:latin typeface="Calibri" pitchFamily="34" charset="0"/>
                <a:cs typeface="Calibri" pitchFamily="34" charset="0"/>
              </a:rPr>
              <a:t>1</a:t>
            </a:r>
            <a:r>
              <a:rPr lang="en-GB" dirty="0">
                <a:solidFill>
                  <a:schemeClr val="tx1"/>
                </a:solidFill>
                <a:latin typeface="Calibri" pitchFamily="34" charset="0"/>
                <a:cs typeface="Calibri" pitchFamily="34" charset="0"/>
              </a:rPr>
              <a:t> using matrix A</a:t>
            </a:r>
            <a:r>
              <a:rPr lang="en-GB" baseline="30000" dirty="0">
                <a:solidFill>
                  <a:schemeClr val="tx1"/>
                </a:solidFill>
                <a:latin typeface="Calibri" pitchFamily="34" charset="0"/>
                <a:cs typeface="Calibri" pitchFamily="34" charset="0"/>
              </a:rPr>
              <a:t>0</a:t>
            </a:r>
            <a:r>
              <a:rPr lang="en-GB" dirty="0">
                <a:solidFill>
                  <a:schemeClr val="tx1"/>
                </a:solidFill>
                <a:latin typeface="Calibri" pitchFamily="34" charset="0"/>
                <a:cs typeface="Calibri" pitchFamily="34" charset="0"/>
              </a:rPr>
              <a:t>. The elements in the first column and the first row are left as they are. The remaining cells are filled in the following way.</a:t>
            </a:r>
            <a:br>
              <a:rPr lang="en-GB" dirty="0">
                <a:solidFill>
                  <a:schemeClr val="tx1"/>
                </a:solidFill>
                <a:latin typeface="Calibri" pitchFamily="34" charset="0"/>
                <a:cs typeface="Calibri" pitchFamily="34" charset="0"/>
              </a:rPr>
            </a:br>
            <a:r>
              <a:rPr lang="en-GB" dirty="0">
                <a:solidFill>
                  <a:schemeClr val="tx1"/>
                </a:solidFill>
                <a:latin typeface="Calibri" pitchFamily="34" charset="0"/>
                <a:cs typeface="Calibri" pitchFamily="34" charset="0"/>
              </a:rPr>
              <a:t/>
            </a:r>
            <a:br>
              <a:rPr lang="en-GB" dirty="0">
                <a:solidFill>
                  <a:schemeClr val="tx1"/>
                </a:solidFill>
                <a:latin typeface="Calibri" pitchFamily="34" charset="0"/>
                <a:cs typeface="Calibri" pitchFamily="34" charset="0"/>
              </a:rPr>
            </a:br>
            <a:r>
              <a:rPr lang="en-GB" dirty="0">
                <a:solidFill>
                  <a:schemeClr val="tx1"/>
                </a:solidFill>
                <a:latin typeface="Calibri" pitchFamily="34" charset="0"/>
                <a:cs typeface="Calibri" pitchFamily="34" charset="0"/>
              </a:rPr>
              <a:t>Let k be the intermediate vertex in the shortest path from source to destination. In this step, k is the first vertex. A[i][j] is filled with (A[i][k] + A[k][j]) if (A[i][j] &gt; A[i][k] + A[k][j]).</a:t>
            </a:r>
            <a:br>
              <a:rPr lang="en-GB" dirty="0">
                <a:solidFill>
                  <a:schemeClr val="tx1"/>
                </a:solidFill>
                <a:latin typeface="Calibri" pitchFamily="34" charset="0"/>
                <a:cs typeface="Calibri" pitchFamily="34" charset="0"/>
              </a:rPr>
            </a:br>
            <a:r>
              <a:rPr lang="en-GB" dirty="0">
                <a:solidFill>
                  <a:schemeClr val="tx1"/>
                </a:solidFill>
                <a:latin typeface="Calibri" pitchFamily="34" charset="0"/>
                <a:cs typeface="Calibri" pitchFamily="34" charset="0"/>
              </a:rPr>
              <a:t/>
            </a:r>
            <a:br>
              <a:rPr lang="en-GB" dirty="0">
                <a:solidFill>
                  <a:schemeClr val="tx1"/>
                </a:solidFill>
                <a:latin typeface="Calibri" pitchFamily="34" charset="0"/>
                <a:cs typeface="Calibri" pitchFamily="34" charset="0"/>
              </a:rPr>
            </a:br>
            <a:r>
              <a:rPr lang="en-GB" dirty="0">
                <a:solidFill>
                  <a:schemeClr val="tx1"/>
                </a:solidFill>
                <a:latin typeface="Calibri" pitchFamily="34" charset="0"/>
                <a:cs typeface="Calibri" pitchFamily="34" charset="0"/>
              </a:rPr>
              <a:t>That is, if the direct distance from the source to the destination is greater than the path through the vertex k, then the cell is filled with A[i][k] + A[k][j].</a:t>
            </a:r>
            <a:br>
              <a:rPr lang="en-GB" dirty="0">
                <a:solidFill>
                  <a:schemeClr val="tx1"/>
                </a:solidFill>
                <a:latin typeface="Calibri" pitchFamily="34" charset="0"/>
                <a:cs typeface="Calibri" pitchFamily="34" charset="0"/>
              </a:rPr>
            </a:br>
            <a:r>
              <a:rPr lang="en-GB" dirty="0">
                <a:solidFill>
                  <a:schemeClr val="tx1"/>
                </a:solidFill>
                <a:latin typeface="Calibri" pitchFamily="34" charset="0"/>
                <a:cs typeface="Calibri" pitchFamily="34" charset="0"/>
              </a:rPr>
              <a:t/>
            </a:r>
            <a:br>
              <a:rPr lang="en-GB" dirty="0">
                <a:solidFill>
                  <a:schemeClr val="tx1"/>
                </a:solidFill>
                <a:latin typeface="Calibri" pitchFamily="34" charset="0"/>
                <a:cs typeface="Calibri" pitchFamily="34" charset="0"/>
              </a:rPr>
            </a:br>
            <a:r>
              <a:rPr lang="en-GB" dirty="0">
                <a:solidFill>
                  <a:schemeClr val="tx1"/>
                </a:solidFill>
                <a:latin typeface="Calibri" pitchFamily="34" charset="0"/>
                <a:cs typeface="Calibri" pitchFamily="34" charset="0"/>
              </a:rPr>
              <a:t>In this step, k is vertex 1. We calculate the distance from source vertex to destination vertex through this vertex k.</a:t>
            </a:r>
            <a:endParaRPr lang="en-US" dirty="0">
              <a:solidFill>
                <a:schemeClr val="tx1"/>
              </a:solidFill>
              <a:latin typeface="Calibri" pitchFamily="34" charset="0"/>
              <a:cs typeface="Calibri" pitchFamily="34" charset="0"/>
            </a:endParaRPr>
          </a:p>
          <a:p>
            <a:pPr marL="139700" indent="0" algn="just" fontAlgn="base">
              <a:buNone/>
            </a:pPr>
            <a:endParaRPr lang="en-GB"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05" y="834888"/>
            <a:ext cx="3225665" cy="24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7481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38129" y="178904"/>
            <a:ext cx="8905871" cy="4517515"/>
          </a:xfrm>
          <a:prstGeom prst="rect">
            <a:avLst/>
          </a:prstGeom>
          <a:noFill/>
          <a:ln>
            <a:noFill/>
          </a:ln>
        </p:spPr>
        <p:txBody>
          <a:bodyPr spcFirstLastPara="1" wrap="square" lIns="68575" tIns="34275" rIns="68575" bIns="34275" numCol="2" anchor="t" anchorCtr="0">
            <a:noAutofit/>
          </a:bodyPr>
          <a:lstStyle/>
          <a:p>
            <a:pPr marL="139700" indent="0" algn="just" fontAlgn="base">
              <a:buNone/>
            </a:pPr>
            <a:r>
              <a:rPr lang="en-GB" b="1" dirty="0">
                <a:solidFill>
                  <a:schemeClr val="tx1"/>
                </a:solidFill>
                <a:latin typeface="Calibri" pitchFamily="34" charset="0"/>
                <a:ea typeface="Segoe UI Symbol" pitchFamily="34" charset="0"/>
                <a:cs typeface="Calibri" pitchFamily="34" charset="0"/>
              </a:rPr>
              <a:t>For example: </a:t>
            </a:r>
            <a:r>
              <a:rPr lang="en-GB" dirty="0">
                <a:solidFill>
                  <a:schemeClr val="tx1"/>
                </a:solidFill>
                <a:latin typeface="Calibri" pitchFamily="34" charset="0"/>
                <a:ea typeface="Segoe UI Symbol" pitchFamily="34" charset="0"/>
                <a:cs typeface="Calibri" pitchFamily="34" charset="0"/>
              </a:rPr>
              <a:t>For A1[2, 4], the direct distance from vertex 2 to 4 is 4 and the sum of the distance from vertex 2 to 4 through vertex (</a:t>
            </a:r>
            <a:r>
              <a:rPr lang="en-GB" dirty="0" err="1">
                <a:solidFill>
                  <a:schemeClr val="tx1"/>
                </a:solidFill>
                <a:latin typeface="Calibri" pitchFamily="34" charset="0"/>
                <a:ea typeface="Segoe UI Symbol" pitchFamily="34" charset="0"/>
                <a:cs typeface="Calibri" pitchFamily="34" charset="0"/>
              </a:rPr>
              <a:t>ie</a:t>
            </a:r>
            <a:r>
              <a:rPr lang="en-GB" dirty="0">
                <a:solidFill>
                  <a:schemeClr val="tx1"/>
                </a:solidFill>
                <a:latin typeface="Calibri" pitchFamily="34" charset="0"/>
                <a:ea typeface="Segoe UI Symbol" pitchFamily="34" charset="0"/>
                <a:cs typeface="Calibri" pitchFamily="34" charset="0"/>
              </a:rPr>
              <a:t>. from vertex 2 to 1 and from vertex 1 to 4) is 7. Since 4 &lt; 7, A0[2, 4] is filled with 4.</a:t>
            </a:r>
            <a:endParaRPr lang="en-US" dirty="0" smtClean="0">
              <a:solidFill>
                <a:schemeClr val="tx1"/>
              </a:solidFill>
              <a:latin typeface="Calibri" pitchFamily="34" charset="0"/>
              <a:ea typeface="Segoe UI Symbol"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3564" y="1790907"/>
            <a:ext cx="6390861" cy="2817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7481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 y="89452"/>
            <a:ext cx="9144000" cy="4606967"/>
          </a:xfrm>
          <a:prstGeom prst="rect">
            <a:avLst/>
          </a:prstGeom>
          <a:noFill/>
          <a:ln>
            <a:noFill/>
          </a:ln>
        </p:spPr>
        <p:txBody>
          <a:bodyPr spcFirstLastPara="1" wrap="square" lIns="68575" tIns="34275" rIns="68575" bIns="34275" numCol="1" anchor="t" anchorCtr="0">
            <a:noAutofit/>
          </a:bodyPr>
          <a:lstStyle/>
          <a:p>
            <a:pPr marL="139700" indent="0" fontAlgn="base">
              <a:buNone/>
            </a:pPr>
            <a:r>
              <a:rPr lang="en-GB" sz="2000" b="1" dirty="0" smtClean="0">
                <a:solidFill>
                  <a:schemeClr val="tx1"/>
                </a:solidFill>
                <a:latin typeface="Calibri" pitchFamily="34" charset="0"/>
                <a:cs typeface="Calibri" pitchFamily="34" charset="0"/>
              </a:rPr>
              <a:t>3. </a:t>
            </a:r>
            <a:r>
              <a:rPr lang="en-GB" dirty="0" smtClean="0">
                <a:solidFill>
                  <a:schemeClr val="tx1"/>
                </a:solidFill>
                <a:latin typeface="Calibri" pitchFamily="34" charset="0"/>
                <a:cs typeface="Calibri" pitchFamily="34" charset="0"/>
              </a:rPr>
              <a:t>Similarly</a:t>
            </a:r>
            <a:r>
              <a:rPr lang="en-GB" dirty="0">
                <a:solidFill>
                  <a:schemeClr val="tx1"/>
                </a:solidFill>
                <a:latin typeface="Calibri" pitchFamily="34" charset="0"/>
                <a:cs typeface="Calibri" pitchFamily="34" charset="0"/>
              </a:rPr>
              <a:t>, A</a:t>
            </a:r>
            <a:r>
              <a:rPr lang="en-GB" baseline="30000" dirty="0">
                <a:solidFill>
                  <a:schemeClr val="tx1"/>
                </a:solidFill>
                <a:latin typeface="Calibri" pitchFamily="34" charset="0"/>
                <a:cs typeface="Calibri" pitchFamily="34" charset="0"/>
              </a:rPr>
              <a:t>2</a:t>
            </a:r>
            <a:r>
              <a:rPr lang="en-GB" dirty="0">
                <a:solidFill>
                  <a:schemeClr val="tx1"/>
                </a:solidFill>
                <a:latin typeface="Calibri" pitchFamily="34" charset="0"/>
                <a:cs typeface="Calibri" pitchFamily="34" charset="0"/>
              </a:rPr>
              <a:t> is created using A</a:t>
            </a:r>
            <a:r>
              <a:rPr lang="en-GB" baseline="30000" dirty="0">
                <a:solidFill>
                  <a:schemeClr val="tx1"/>
                </a:solidFill>
                <a:latin typeface="Calibri" pitchFamily="34" charset="0"/>
                <a:cs typeface="Calibri" pitchFamily="34" charset="0"/>
              </a:rPr>
              <a:t>1</a:t>
            </a:r>
            <a:r>
              <a:rPr lang="en-GB" dirty="0">
                <a:solidFill>
                  <a:schemeClr val="tx1"/>
                </a:solidFill>
                <a:latin typeface="Calibri" pitchFamily="34" charset="0"/>
                <a:cs typeface="Calibri" pitchFamily="34" charset="0"/>
              </a:rPr>
              <a:t>. The elements in the second column and the second row are left as they are.</a:t>
            </a:r>
            <a:br>
              <a:rPr lang="en-GB" dirty="0">
                <a:solidFill>
                  <a:schemeClr val="tx1"/>
                </a:solidFill>
                <a:latin typeface="Calibri" pitchFamily="34" charset="0"/>
                <a:cs typeface="Calibri" pitchFamily="34" charset="0"/>
              </a:rPr>
            </a:br>
            <a:r>
              <a:rPr lang="en-GB" dirty="0">
                <a:solidFill>
                  <a:schemeClr val="tx1"/>
                </a:solidFill>
                <a:latin typeface="Calibri" pitchFamily="34" charset="0"/>
                <a:cs typeface="Calibri" pitchFamily="34" charset="0"/>
              </a:rPr>
              <a:t/>
            </a:r>
            <a:br>
              <a:rPr lang="en-GB" dirty="0">
                <a:solidFill>
                  <a:schemeClr val="tx1"/>
                </a:solidFill>
                <a:latin typeface="Calibri" pitchFamily="34" charset="0"/>
                <a:cs typeface="Calibri" pitchFamily="34" charset="0"/>
              </a:rPr>
            </a:br>
            <a:r>
              <a:rPr lang="en-GB" dirty="0">
                <a:solidFill>
                  <a:schemeClr val="tx1"/>
                </a:solidFill>
                <a:latin typeface="Calibri" pitchFamily="34" charset="0"/>
                <a:cs typeface="Calibri" pitchFamily="34" charset="0"/>
              </a:rPr>
              <a:t>In this step, k is the second vertex (i.e. vertex 2). The remaining steps are the same as in </a:t>
            </a:r>
            <a:r>
              <a:rPr lang="en-GB" b="1" dirty="0">
                <a:solidFill>
                  <a:schemeClr val="tx1"/>
                </a:solidFill>
                <a:latin typeface="Calibri" pitchFamily="34" charset="0"/>
                <a:cs typeface="Calibri" pitchFamily="34" charset="0"/>
              </a:rPr>
              <a:t>step</a:t>
            </a:r>
            <a:r>
              <a:rPr lang="en-GB" b="1" dirty="0">
                <a:latin typeface="Calibri" pitchFamily="34" charset="0"/>
                <a:cs typeface="Calibri" pitchFamily="34" charset="0"/>
              </a:rPr>
              <a:t> 2</a:t>
            </a:r>
            <a:r>
              <a:rPr lang="en-GB" dirty="0" smtClean="0">
                <a:latin typeface="Calibri" pitchFamily="34" charset="0"/>
                <a:cs typeface="Calibri" pitchFamily="34" charset="0"/>
              </a:rPr>
              <a:t>.</a:t>
            </a:r>
          </a:p>
          <a:p>
            <a:pPr marL="139700" indent="0" fontAlgn="base">
              <a:buNone/>
            </a:pPr>
            <a:endParaRPr lang="en-GB" dirty="0">
              <a:latin typeface="Calibri" pitchFamily="34" charset="0"/>
              <a:cs typeface="Calibri" pitchFamily="34" charset="0"/>
            </a:endParaRPr>
          </a:p>
          <a:p>
            <a:pPr marL="139700" indent="0" fontAlgn="base">
              <a:buNone/>
            </a:pPr>
            <a:endParaRPr lang="en-GB" dirty="0" smtClean="0">
              <a:latin typeface="Calibri" pitchFamily="34" charset="0"/>
              <a:cs typeface="Calibri" pitchFamily="34" charset="0"/>
            </a:endParaRPr>
          </a:p>
          <a:p>
            <a:pPr marL="139700" indent="0" fontAlgn="base">
              <a:buNone/>
            </a:pPr>
            <a:endParaRPr lang="en-GB" dirty="0">
              <a:latin typeface="Calibri" pitchFamily="34" charset="0"/>
              <a:cs typeface="Calibri" pitchFamily="34" charset="0"/>
            </a:endParaRPr>
          </a:p>
          <a:p>
            <a:pPr marL="139700" indent="0" fontAlgn="base">
              <a:buNone/>
            </a:pPr>
            <a:endParaRPr lang="en-GB" dirty="0" smtClean="0">
              <a:latin typeface="Calibri" pitchFamily="34" charset="0"/>
              <a:cs typeface="Calibri" pitchFamily="34" charset="0"/>
            </a:endParaRPr>
          </a:p>
          <a:p>
            <a:pPr marL="139700" indent="0" fontAlgn="base">
              <a:buNone/>
            </a:pPr>
            <a:endParaRPr lang="en-GB" dirty="0">
              <a:latin typeface="Calibri" pitchFamily="34" charset="0"/>
              <a:cs typeface="Calibri" pitchFamily="34" charset="0"/>
            </a:endParaRPr>
          </a:p>
          <a:p>
            <a:pPr marL="139700" indent="0" fontAlgn="base">
              <a:buNone/>
            </a:pPr>
            <a:endParaRPr lang="en-GB" dirty="0" smtClean="0">
              <a:latin typeface="Calibri" pitchFamily="34" charset="0"/>
              <a:cs typeface="Calibri" pitchFamily="34" charset="0"/>
            </a:endParaRPr>
          </a:p>
          <a:p>
            <a:pPr marL="139700" indent="0" fontAlgn="base">
              <a:buNone/>
            </a:pPr>
            <a:endParaRPr lang="en-GB" dirty="0">
              <a:latin typeface="Calibri" pitchFamily="34" charset="0"/>
              <a:cs typeface="Calibri" pitchFamily="34" charset="0"/>
            </a:endParaRPr>
          </a:p>
          <a:p>
            <a:pPr marL="139700" indent="0" fontAlgn="base">
              <a:buNone/>
            </a:pPr>
            <a:endParaRPr lang="en-GB" dirty="0" smtClean="0">
              <a:latin typeface="Calibri" pitchFamily="34" charset="0"/>
              <a:cs typeface="Calibri" pitchFamily="34" charset="0"/>
            </a:endParaRPr>
          </a:p>
          <a:p>
            <a:pPr marL="139700" indent="0" fontAlgn="base">
              <a:buNone/>
            </a:pPr>
            <a:r>
              <a:rPr lang="en-GB" dirty="0">
                <a:solidFill>
                  <a:schemeClr val="tx1"/>
                </a:solidFill>
                <a:latin typeface="Calibri" pitchFamily="34" charset="0"/>
                <a:cs typeface="Calibri" pitchFamily="34" charset="0"/>
              </a:rPr>
              <a:t>Calculate the distance from the source vertex to destination vertex through this vertex 2</a:t>
            </a:r>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357" y="1302026"/>
            <a:ext cx="8050695" cy="27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7481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29209" y="149087"/>
            <a:ext cx="9014792" cy="4547332"/>
          </a:xfrm>
          <a:prstGeom prst="rect">
            <a:avLst/>
          </a:prstGeom>
          <a:noFill/>
          <a:ln>
            <a:noFill/>
          </a:ln>
        </p:spPr>
        <p:txBody>
          <a:bodyPr spcFirstLastPara="1" wrap="square" lIns="68575" tIns="34275" rIns="68575" bIns="34275" numCol="1" anchor="t" anchorCtr="0">
            <a:noAutofit/>
          </a:bodyPr>
          <a:lstStyle/>
          <a:p>
            <a:pPr marL="139700" indent="0" fontAlgn="base">
              <a:buNone/>
            </a:pPr>
            <a:r>
              <a:rPr lang="en-GB" b="1" dirty="0" smtClean="0">
                <a:solidFill>
                  <a:schemeClr val="tx1"/>
                </a:solidFill>
                <a:latin typeface="Calibri" pitchFamily="34" charset="0"/>
                <a:cs typeface="Calibri" pitchFamily="34" charset="0"/>
              </a:rPr>
              <a:t>4. </a:t>
            </a:r>
            <a:r>
              <a:rPr lang="en-GB" dirty="0" smtClean="0">
                <a:solidFill>
                  <a:schemeClr val="tx1"/>
                </a:solidFill>
                <a:latin typeface="Calibri" pitchFamily="34" charset="0"/>
                <a:cs typeface="Calibri" pitchFamily="34" charset="0"/>
              </a:rPr>
              <a:t>Similarly</a:t>
            </a:r>
            <a:r>
              <a:rPr lang="en-GB" dirty="0">
                <a:solidFill>
                  <a:schemeClr val="tx1"/>
                </a:solidFill>
                <a:latin typeface="Calibri" pitchFamily="34" charset="0"/>
                <a:cs typeface="Calibri" pitchFamily="34" charset="0"/>
              </a:rPr>
              <a:t>, A</a:t>
            </a:r>
            <a:r>
              <a:rPr lang="en-GB" baseline="30000" dirty="0">
                <a:solidFill>
                  <a:schemeClr val="tx1"/>
                </a:solidFill>
                <a:latin typeface="Calibri" pitchFamily="34" charset="0"/>
                <a:cs typeface="Calibri" pitchFamily="34" charset="0"/>
              </a:rPr>
              <a:t>3</a:t>
            </a:r>
            <a:r>
              <a:rPr lang="en-GB" dirty="0">
                <a:solidFill>
                  <a:schemeClr val="tx1"/>
                </a:solidFill>
                <a:latin typeface="Calibri" pitchFamily="34" charset="0"/>
                <a:cs typeface="Calibri" pitchFamily="34" charset="0"/>
              </a:rPr>
              <a:t> and A</a:t>
            </a:r>
            <a:r>
              <a:rPr lang="en-GB" baseline="30000" dirty="0">
                <a:solidFill>
                  <a:schemeClr val="tx1"/>
                </a:solidFill>
                <a:latin typeface="Calibri" pitchFamily="34" charset="0"/>
                <a:cs typeface="Calibri" pitchFamily="34" charset="0"/>
              </a:rPr>
              <a:t>4</a:t>
            </a:r>
            <a:r>
              <a:rPr lang="en-GB" dirty="0">
                <a:solidFill>
                  <a:schemeClr val="tx1"/>
                </a:solidFill>
                <a:latin typeface="Calibri" pitchFamily="34" charset="0"/>
                <a:cs typeface="Calibri" pitchFamily="34" charset="0"/>
              </a:rPr>
              <a:t> is also created</a:t>
            </a:r>
            <a:r>
              <a:rPr lang="en-GB" dirty="0" smtClean="0">
                <a:solidFill>
                  <a:schemeClr val="tx1"/>
                </a:solidFill>
                <a:latin typeface="Calibri" pitchFamily="34" charset="0"/>
                <a:cs typeface="Calibri" pitchFamily="34" charset="0"/>
              </a:rPr>
              <a:t>.</a:t>
            </a:r>
          </a:p>
          <a:p>
            <a:pPr marL="139700" indent="0" fontAlgn="base">
              <a:buNone/>
            </a:pPr>
            <a:endParaRPr lang="en-GB" dirty="0">
              <a:solidFill>
                <a:schemeClr val="tx1"/>
              </a:solidFill>
              <a:latin typeface="Calibri" pitchFamily="34" charset="0"/>
              <a:cs typeface="Calibri" pitchFamily="34" charset="0"/>
            </a:endParaRPr>
          </a:p>
          <a:p>
            <a:pPr marL="139700" indent="0" fontAlgn="base">
              <a:buNone/>
            </a:pPr>
            <a:endParaRPr lang="en-GB" dirty="0" smtClean="0">
              <a:solidFill>
                <a:schemeClr val="tx1"/>
              </a:solidFill>
              <a:latin typeface="Calibri" pitchFamily="34" charset="0"/>
              <a:cs typeface="Calibri" pitchFamily="34" charset="0"/>
            </a:endParaRPr>
          </a:p>
          <a:p>
            <a:pPr marL="139700" indent="0" fontAlgn="base">
              <a:buNone/>
            </a:pPr>
            <a:endParaRPr lang="en-GB" dirty="0">
              <a:solidFill>
                <a:schemeClr val="tx1"/>
              </a:solidFill>
              <a:latin typeface="Calibri" pitchFamily="34" charset="0"/>
              <a:cs typeface="Calibri" pitchFamily="34" charset="0"/>
            </a:endParaRPr>
          </a:p>
          <a:p>
            <a:pPr marL="139700" indent="0" fontAlgn="base">
              <a:buNone/>
            </a:pPr>
            <a:endParaRPr lang="en-GB" dirty="0" smtClean="0">
              <a:solidFill>
                <a:schemeClr val="tx1"/>
              </a:solidFill>
              <a:latin typeface="Calibri" pitchFamily="34" charset="0"/>
              <a:cs typeface="Calibri" pitchFamily="34" charset="0"/>
            </a:endParaRPr>
          </a:p>
          <a:p>
            <a:pPr marL="139700" indent="0" fontAlgn="base">
              <a:buNone/>
            </a:pPr>
            <a:endParaRPr lang="en-GB" dirty="0">
              <a:solidFill>
                <a:schemeClr val="tx1"/>
              </a:solidFill>
              <a:latin typeface="Calibri" pitchFamily="34" charset="0"/>
              <a:cs typeface="Calibri" pitchFamily="34" charset="0"/>
            </a:endParaRPr>
          </a:p>
          <a:p>
            <a:pPr marL="139700" indent="0" fontAlgn="base">
              <a:buNone/>
            </a:pPr>
            <a:endParaRPr lang="en-GB" dirty="0" smtClean="0">
              <a:solidFill>
                <a:schemeClr val="tx1"/>
              </a:solidFill>
              <a:latin typeface="Calibri" pitchFamily="34" charset="0"/>
              <a:cs typeface="Calibri" pitchFamily="34" charset="0"/>
            </a:endParaRPr>
          </a:p>
          <a:p>
            <a:pPr marL="139700" indent="0" fontAlgn="base">
              <a:buNone/>
            </a:pPr>
            <a:endParaRPr lang="en-GB" dirty="0">
              <a:solidFill>
                <a:schemeClr val="tx1"/>
              </a:solidFill>
              <a:latin typeface="Calibri" pitchFamily="34" charset="0"/>
              <a:cs typeface="Calibri" pitchFamily="34" charset="0"/>
            </a:endParaRPr>
          </a:p>
          <a:p>
            <a:pPr marL="139700" indent="0" fontAlgn="base">
              <a:buNone/>
            </a:pPr>
            <a:endParaRPr lang="en-GB" dirty="0" smtClean="0">
              <a:solidFill>
                <a:schemeClr val="tx1"/>
              </a:solidFill>
              <a:latin typeface="Calibri" pitchFamily="34" charset="0"/>
              <a:cs typeface="Calibri" pitchFamily="34" charset="0"/>
            </a:endParaRPr>
          </a:p>
          <a:p>
            <a:pPr marL="139700" indent="0" fontAlgn="base">
              <a:buNone/>
            </a:pPr>
            <a:endParaRPr lang="en-GB" dirty="0">
              <a:solidFill>
                <a:schemeClr val="tx1"/>
              </a:solidFill>
              <a:latin typeface="Calibri" pitchFamily="34" charset="0"/>
              <a:cs typeface="Calibri" pitchFamily="34" charset="0"/>
            </a:endParaRPr>
          </a:p>
          <a:p>
            <a:pPr marL="139700" indent="0" fontAlgn="base">
              <a:buNone/>
            </a:pPr>
            <a:endParaRPr lang="en-GB" dirty="0" smtClean="0">
              <a:solidFill>
                <a:schemeClr val="tx1"/>
              </a:solidFill>
              <a:latin typeface="Calibri" pitchFamily="34" charset="0"/>
              <a:cs typeface="Calibri" pitchFamily="34" charset="0"/>
            </a:endParaRPr>
          </a:p>
          <a:p>
            <a:pPr marL="139700" indent="0" fontAlgn="base">
              <a:buNone/>
            </a:pPr>
            <a:r>
              <a:rPr lang="en-GB" dirty="0">
                <a:solidFill>
                  <a:schemeClr val="tx1"/>
                </a:solidFill>
                <a:latin typeface="Calibri" pitchFamily="34" charset="0"/>
                <a:cs typeface="Calibri" pitchFamily="34" charset="0"/>
              </a:rPr>
              <a:t>Calculate the distance from the source vertex to destination vertex through this vertex 3</a:t>
            </a:r>
            <a:br>
              <a:rPr lang="en-GB" dirty="0">
                <a:solidFill>
                  <a:schemeClr val="tx1"/>
                </a:solidFill>
                <a:latin typeface="Calibri" pitchFamily="34" charset="0"/>
                <a:cs typeface="Calibri" pitchFamily="34" charset="0"/>
              </a:rPr>
            </a:br>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822" y="912703"/>
            <a:ext cx="7348744" cy="293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7481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09331" y="0"/>
            <a:ext cx="9034670" cy="4696419"/>
          </a:xfrm>
          <a:prstGeom prst="rect">
            <a:avLst/>
          </a:prstGeom>
          <a:noFill/>
          <a:ln>
            <a:noFill/>
          </a:ln>
        </p:spPr>
        <p:txBody>
          <a:bodyPr spcFirstLastPara="1" wrap="square" lIns="68575" tIns="34275" rIns="68575" bIns="34275" numCol="1" anchor="t" anchorCtr="0">
            <a:noAutofit/>
          </a:bodyPr>
          <a:lstStyle/>
          <a:p>
            <a:pPr marL="139700" indent="0" algn="just" fontAlgn="base">
              <a:buNone/>
            </a:pPr>
            <a:r>
              <a:rPr lang="en-GB" sz="2000" dirty="0">
                <a:solidFill>
                  <a:schemeClr val="tx1"/>
                </a:solidFill>
                <a:latin typeface="Calibri" pitchFamily="34" charset="0"/>
                <a:cs typeface="Calibri" pitchFamily="34" charset="0"/>
              </a:rPr>
              <a:t>Calculate the distance from the source vertex to destination vertex through this vertex </a:t>
            </a:r>
            <a:r>
              <a:rPr lang="en-GB" sz="2000" dirty="0" smtClean="0">
                <a:solidFill>
                  <a:schemeClr val="tx1"/>
                </a:solidFill>
                <a:latin typeface="Calibri" pitchFamily="34" charset="0"/>
                <a:cs typeface="Calibri" pitchFamily="34" charset="0"/>
              </a:rPr>
              <a:t>4.</a:t>
            </a:r>
          </a:p>
          <a:p>
            <a:pPr marL="139700" indent="0" algn="just" fontAlgn="base">
              <a:buNone/>
            </a:pPr>
            <a:endParaRPr lang="en-GB" sz="2000" dirty="0">
              <a:solidFill>
                <a:schemeClr val="tx1"/>
              </a:solidFill>
              <a:latin typeface="Calibri" pitchFamily="34" charset="0"/>
              <a:cs typeface="Calibri" pitchFamily="34" charset="0"/>
            </a:endParaRPr>
          </a:p>
          <a:p>
            <a:pPr marL="139700" indent="0" algn="just" fontAlgn="base">
              <a:buNone/>
            </a:pPr>
            <a:endParaRPr lang="en-GB" sz="2000" dirty="0" smtClean="0">
              <a:solidFill>
                <a:schemeClr val="tx1"/>
              </a:solidFill>
              <a:latin typeface="Calibri" pitchFamily="34" charset="0"/>
              <a:cs typeface="Calibri" pitchFamily="34" charset="0"/>
            </a:endParaRPr>
          </a:p>
          <a:p>
            <a:pPr marL="139700" indent="0" algn="just" fontAlgn="base">
              <a:buNone/>
            </a:pPr>
            <a:endParaRPr lang="en-GB" sz="2000" dirty="0">
              <a:solidFill>
                <a:schemeClr val="tx1"/>
              </a:solidFill>
              <a:latin typeface="Calibri" pitchFamily="34" charset="0"/>
              <a:cs typeface="Calibri" pitchFamily="34" charset="0"/>
            </a:endParaRPr>
          </a:p>
          <a:p>
            <a:pPr marL="139700" indent="0" algn="just" fontAlgn="base">
              <a:buNone/>
            </a:pPr>
            <a:endParaRPr lang="en-GB" sz="2000" dirty="0" smtClean="0">
              <a:solidFill>
                <a:schemeClr val="tx1"/>
              </a:solidFill>
              <a:latin typeface="Calibri" pitchFamily="34" charset="0"/>
              <a:cs typeface="Calibri" pitchFamily="34" charset="0"/>
            </a:endParaRPr>
          </a:p>
          <a:p>
            <a:pPr marL="139700" indent="0" algn="just" fontAlgn="base">
              <a:buNone/>
            </a:pPr>
            <a:endParaRPr lang="en-GB" sz="2000" dirty="0">
              <a:solidFill>
                <a:schemeClr val="tx1"/>
              </a:solidFill>
              <a:latin typeface="Calibri" pitchFamily="34" charset="0"/>
              <a:cs typeface="Calibri" pitchFamily="34" charset="0"/>
            </a:endParaRPr>
          </a:p>
          <a:p>
            <a:pPr marL="139700" indent="0" algn="just" fontAlgn="base">
              <a:buNone/>
            </a:pPr>
            <a:endParaRPr lang="en-GB" sz="2000" dirty="0" smtClean="0">
              <a:solidFill>
                <a:schemeClr val="tx1"/>
              </a:solidFill>
              <a:latin typeface="Calibri" pitchFamily="34" charset="0"/>
              <a:cs typeface="Calibri" pitchFamily="34" charset="0"/>
            </a:endParaRPr>
          </a:p>
          <a:p>
            <a:pPr marL="139700" indent="0" algn="just" fontAlgn="base">
              <a:buNone/>
            </a:pPr>
            <a:endParaRPr lang="en-GB" sz="2000" dirty="0">
              <a:solidFill>
                <a:schemeClr val="tx1"/>
              </a:solidFill>
              <a:latin typeface="Calibri" pitchFamily="34" charset="0"/>
              <a:cs typeface="Calibri" pitchFamily="34" charset="0"/>
            </a:endParaRPr>
          </a:p>
          <a:p>
            <a:pPr marL="139700" indent="0" algn="just" fontAlgn="base">
              <a:buNone/>
            </a:pPr>
            <a:endParaRPr lang="en-GB" dirty="0" smtClean="0">
              <a:solidFill>
                <a:schemeClr val="tx1"/>
              </a:solidFill>
              <a:latin typeface="Calibri" pitchFamily="34" charset="0"/>
              <a:cs typeface="Calibri" pitchFamily="34" charset="0"/>
            </a:endParaRPr>
          </a:p>
          <a:p>
            <a:pPr marL="139700" indent="0" algn="just" fontAlgn="base">
              <a:buNone/>
            </a:pPr>
            <a:endParaRPr lang="en-GB" dirty="0">
              <a:solidFill>
                <a:schemeClr val="tx1"/>
              </a:solidFill>
              <a:latin typeface="Calibri" pitchFamily="34" charset="0"/>
              <a:cs typeface="Calibri" pitchFamily="34" charset="0"/>
            </a:endParaRPr>
          </a:p>
          <a:p>
            <a:pPr marL="139700" indent="0" algn="just" fontAlgn="base">
              <a:buNone/>
            </a:pPr>
            <a:r>
              <a:rPr lang="en-GB" b="1" dirty="0" smtClean="0">
                <a:solidFill>
                  <a:schemeClr val="tx1"/>
                </a:solidFill>
                <a:latin typeface="Calibri" pitchFamily="34" charset="0"/>
                <a:cs typeface="Calibri" pitchFamily="34" charset="0"/>
              </a:rPr>
              <a:t>5.</a:t>
            </a:r>
            <a:r>
              <a:rPr lang="en-GB" dirty="0" smtClean="0">
                <a:solidFill>
                  <a:schemeClr val="tx1"/>
                </a:solidFill>
                <a:latin typeface="Calibri" pitchFamily="34" charset="0"/>
                <a:cs typeface="Calibri" pitchFamily="34" charset="0"/>
              </a:rPr>
              <a:t> A</a:t>
            </a:r>
            <a:r>
              <a:rPr lang="en-GB" baseline="30000" dirty="0" smtClean="0">
                <a:solidFill>
                  <a:schemeClr val="tx1"/>
                </a:solidFill>
                <a:latin typeface="Calibri" pitchFamily="34" charset="0"/>
                <a:cs typeface="Calibri" pitchFamily="34" charset="0"/>
              </a:rPr>
              <a:t>4</a:t>
            </a:r>
            <a:r>
              <a:rPr lang="en-GB" dirty="0">
                <a:solidFill>
                  <a:schemeClr val="tx1"/>
                </a:solidFill>
                <a:latin typeface="Calibri" pitchFamily="34" charset="0"/>
                <a:cs typeface="Calibri" pitchFamily="34" charset="0"/>
              </a:rPr>
              <a:t> gives the shortest path between each pair of vertices.</a:t>
            </a:r>
          </a:p>
          <a:p>
            <a:pPr marL="139700" indent="0" algn="just" fontAlgn="base">
              <a:buNone/>
            </a:pPr>
            <a:endParaRPr lang="en-US" sz="2000"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113" y="738520"/>
            <a:ext cx="7205870" cy="3061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7481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sz="3200" b="1" dirty="0" smtClean="0"/>
              <a:t/>
            </a:r>
            <a:br>
              <a:rPr lang="en-US" sz="3200" b="1" dirty="0" smtClean="0"/>
            </a:br>
            <a:r>
              <a:rPr lang="en-US" sz="3200" b="1" dirty="0" smtClean="0"/>
              <a:t>Floyd-Warshall </a:t>
            </a:r>
            <a:r>
              <a:rPr lang="en-US" sz="3200" b="1" dirty="0"/>
              <a:t>Algorithm</a:t>
            </a:r>
            <a:br>
              <a:rPr lang="en-US" sz="3200" b="1" dirty="0"/>
            </a:b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lvl="1" algn="just" fontAlgn="base"/>
            <a:r>
              <a:rPr lang="en-GB" sz="1800" b="1" dirty="0">
                <a:solidFill>
                  <a:schemeClr val="tx1"/>
                </a:solidFill>
                <a:latin typeface="Times New Roman" pitchFamily="18" charset="0"/>
                <a:cs typeface="Times New Roman" pitchFamily="18" charset="0"/>
              </a:rPr>
              <a:t>n = no of vertices</a:t>
            </a:r>
          </a:p>
          <a:p>
            <a:pPr lvl="1" algn="just" fontAlgn="base"/>
            <a:r>
              <a:rPr lang="en-GB" sz="1800" b="1" dirty="0">
                <a:solidFill>
                  <a:schemeClr val="tx1"/>
                </a:solidFill>
                <a:latin typeface="Times New Roman" pitchFamily="18" charset="0"/>
                <a:cs typeface="Times New Roman" pitchFamily="18" charset="0"/>
              </a:rPr>
              <a:t>A = matrix of dimension n*n</a:t>
            </a:r>
          </a:p>
          <a:p>
            <a:pPr lvl="1" algn="just" fontAlgn="base"/>
            <a:r>
              <a:rPr lang="en-GB" sz="1800" b="1" dirty="0">
                <a:solidFill>
                  <a:schemeClr val="tx1"/>
                </a:solidFill>
                <a:latin typeface="Times New Roman" pitchFamily="18" charset="0"/>
                <a:cs typeface="Times New Roman" pitchFamily="18" charset="0"/>
              </a:rPr>
              <a:t>for k = 1 to n</a:t>
            </a:r>
          </a:p>
          <a:p>
            <a:pPr lvl="1" algn="just" fontAlgn="base"/>
            <a:r>
              <a:rPr lang="en-GB" sz="1800" b="1" dirty="0">
                <a:solidFill>
                  <a:schemeClr val="tx1"/>
                </a:solidFill>
                <a:latin typeface="Times New Roman" pitchFamily="18" charset="0"/>
                <a:cs typeface="Times New Roman" pitchFamily="18" charset="0"/>
              </a:rPr>
              <a:t>    for i = 1 to n</a:t>
            </a:r>
          </a:p>
          <a:p>
            <a:pPr lvl="1" algn="just" fontAlgn="base"/>
            <a:r>
              <a:rPr lang="en-GB" sz="1800" b="1" dirty="0">
                <a:solidFill>
                  <a:schemeClr val="tx1"/>
                </a:solidFill>
                <a:latin typeface="Times New Roman" pitchFamily="18" charset="0"/>
                <a:cs typeface="Times New Roman" pitchFamily="18" charset="0"/>
              </a:rPr>
              <a:t>        for j = 1 to n</a:t>
            </a:r>
          </a:p>
          <a:p>
            <a:pPr lvl="1" algn="just" fontAlgn="base"/>
            <a:r>
              <a:rPr lang="en-GB" sz="1800" b="1" dirty="0">
                <a:solidFill>
                  <a:schemeClr val="tx1"/>
                </a:solidFill>
                <a:latin typeface="Times New Roman" pitchFamily="18" charset="0"/>
                <a:cs typeface="Times New Roman" pitchFamily="18" charset="0"/>
              </a:rPr>
              <a:t>            </a:t>
            </a:r>
            <a:r>
              <a:rPr lang="en-GB" sz="1800" b="1" dirty="0" err="1">
                <a:solidFill>
                  <a:schemeClr val="tx1"/>
                </a:solidFill>
                <a:latin typeface="Times New Roman" pitchFamily="18" charset="0"/>
                <a:cs typeface="Times New Roman" pitchFamily="18" charset="0"/>
              </a:rPr>
              <a:t>Ak</a:t>
            </a:r>
            <a:r>
              <a:rPr lang="en-GB" sz="1800" b="1" dirty="0">
                <a:solidFill>
                  <a:schemeClr val="tx1"/>
                </a:solidFill>
                <a:latin typeface="Times New Roman" pitchFamily="18" charset="0"/>
                <a:cs typeface="Times New Roman" pitchFamily="18" charset="0"/>
              </a:rPr>
              <a:t>[i, j] = min (Ak-1[i, j], Ak-1[i, k] + Ak-1[k, j])</a:t>
            </a:r>
          </a:p>
          <a:p>
            <a:pPr lvl="1" algn="just" fontAlgn="base"/>
            <a:r>
              <a:rPr lang="en-GB" sz="1800" b="1" dirty="0">
                <a:solidFill>
                  <a:schemeClr val="tx1"/>
                </a:solidFill>
                <a:latin typeface="Times New Roman" pitchFamily="18" charset="0"/>
                <a:cs typeface="Times New Roman" pitchFamily="18" charset="0"/>
              </a:rPr>
              <a:t>return A</a:t>
            </a:r>
            <a:endParaRPr lang="en-US" sz="1800" b="1" dirty="0" smtClean="0">
              <a:solidFill>
                <a:schemeClr val="tx1"/>
              </a:solidFill>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15507481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sz="3200" b="1" dirty="0" smtClean="0">
                <a:latin typeface="Times New Roman" pitchFamily="18" charset="0"/>
                <a:cs typeface="Times New Roman" pitchFamily="18" charset="0"/>
              </a:rPr>
              <a:t>Example 2</a:t>
            </a: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65" y="745434"/>
            <a:ext cx="8398565" cy="4035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0082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GB" sz="3200" b="1" dirty="0" smtClean="0"/>
              <a:t/>
            </a:r>
            <a:br>
              <a:rPr lang="en-GB" sz="3200" b="1" dirty="0" smtClean="0"/>
            </a:br>
            <a:r>
              <a:rPr lang="en-GB" sz="3200" b="1" dirty="0" smtClean="0"/>
              <a:t>Floyd </a:t>
            </a:r>
            <a:r>
              <a:rPr lang="en-GB" sz="3200" b="1" dirty="0"/>
              <a:t>Warshall Algorithm Complexity</a:t>
            </a:r>
            <a:br>
              <a:rPr lang="en-GB" sz="3200" b="1" dirty="0"/>
            </a:b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r>
              <a:rPr lang="en-GB" sz="2400" b="1" dirty="0" smtClean="0">
                <a:solidFill>
                  <a:schemeClr val="tx1"/>
                </a:solidFill>
                <a:latin typeface="Calibri" pitchFamily="34" charset="0"/>
                <a:cs typeface="Calibri" pitchFamily="34" charset="0"/>
              </a:rPr>
              <a:t>Time </a:t>
            </a:r>
            <a:r>
              <a:rPr lang="en-GB" sz="2400" b="1" dirty="0">
                <a:solidFill>
                  <a:schemeClr val="tx1"/>
                </a:solidFill>
                <a:latin typeface="Calibri" pitchFamily="34" charset="0"/>
                <a:cs typeface="Calibri" pitchFamily="34" charset="0"/>
              </a:rPr>
              <a:t>Complexity</a:t>
            </a:r>
          </a:p>
          <a:p>
            <a:pPr marL="596900" lvl="1" indent="0">
              <a:buNone/>
            </a:pPr>
            <a:r>
              <a:rPr lang="en-GB" sz="2000" dirty="0">
                <a:solidFill>
                  <a:schemeClr val="tx1"/>
                </a:solidFill>
                <a:latin typeface="Calibri" pitchFamily="34" charset="0"/>
                <a:cs typeface="Calibri" pitchFamily="34" charset="0"/>
              </a:rPr>
              <a:t>There are three loops. Each loop has constant complexities. So, the time complexity of the Floyd-Warshall algorithm is O(n</a:t>
            </a:r>
            <a:r>
              <a:rPr lang="en-GB" sz="2000" baseline="30000" dirty="0">
                <a:solidFill>
                  <a:schemeClr val="tx1"/>
                </a:solidFill>
                <a:latin typeface="Calibri" pitchFamily="34" charset="0"/>
                <a:cs typeface="Calibri" pitchFamily="34" charset="0"/>
              </a:rPr>
              <a:t>3</a:t>
            </a:r>
            <a:r>
              <a:rPr lang="en-GB" sz="2000" dirty="0">
                <a:solidFill>
                  <a:schemeClr val="tx1"/>
                </a:solidFill>
                <a:latin typeface="Calibri" pitchFamily="34" charset="0"/>
                <a:cs typeface="Calibri" pitchFamily="34" charset="0"/>
              </a:rPr>
              <a:t>).</a:t>
            </a:r>
          </a:p>
          <a:p>
            <a:r>
              <a:rPr lang="en-GB" sz="2400" b="1" dirty="0">
                <a:solidFill>
                  <a:schemeClr val="tx1"/>
                </a:solidFill>
                <a:latin typeface="Calibri" pitchFamily="34" charset="0"/>
                <a:cs typeface="Calibri" pitchFamily="34" charset="0"/>
              </a:rPr>
              <a:t>Space Complexity</a:t>
            </a:r>
          </a:p>
          <a:p>
            <a:pPr marL="596900" lvl="1" indent="0">
              <a:buNone/>
            </a:pPr>
            <a:r>
              <a:rPr lang="en-GB" sz="2000" dirty="0">
                <a:solidFill>
                  <a:schemeClr val="tx1"/>
                </a:solidFill>
                <a:latin typeface="Calibri" pitchFamily="34" charset="0"/>
                <a:cs typeface="Calibri" pitchFamily="34" charset="0"/>
              </a:rPr>
              <a:t>The space complexity of the Floyd-Warshall algorithm is O(n</a:t>
            </a:r>
            <a:r>
              <a:rPr lang="en-GB" sz="2000" baseline="30000" dirty="0">
                <a:solidFill>
                  <a:schemeClr val="tx1"/>
                </a:solidFill>
                <a:latin typeface="Calibri" pitchFamily="34" charset="0"/>
                <a:cs typeface="Calibri" pitchFamily="34" charset="0"/>
              </a:rPr>
              <a:t>2</a:t>
            </a:r>
            <a:r>
              <a:rPr lang="en-GB" sz="2000" dirty="0">
                <a:solidFill>
                  <a:schemeClr val="tx1"/>
                </a:solidFill>
                <a:latin typeface="Calibri" pitchFamily="34" charset="0"/>
                <a:cs typeface="Calibri" pitchFamily="34" charset="0"/>
              </a:rPr>
              <a:t>).</a:t>
            </a:r>
          </a:p>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15507481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GB" sz="3200" b="1" dirty="0" smtClean="0"/>
              <a:t/>
            </a:r>
            <a:br>
              <a:rPr lang="en-GB" sz="3200" b="1" dirty="0" smtClean="0"/>
            </a:br>
            <a:r>
              <a:rPr lang="en-GB" sz="3200" b="1" dirty="0" smtClean="0"/>
              <a:t>Floyd </a:t>
            </a:r>
            <a:r>
              <a:rPr lang="en-GB" sz="3200" b="1" dirty="0"/>
              <a:t>Warshall Algorithm Applications</a:t>
            </a:r>
            <a:br>
              <a:rPr lang="en-GB" sz="3200" b="1" dirty="0"/>
            </a:b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596900" indent="-457200">
              <a:buSzPct val="100000"/>
              <a:buFont typeface="+mj-lt"/>
              <a:buAutoNum type="arabicPeriod"/>
            </a:pPr>
            <a:r>
              <a:rPr lang="en-GB" sz="2000" dirty="0" smtClean="0">
                <a:solidFill>
                  <a:schemeClr val="tx1"/>
                </a:solidFill>
                <a:latin typeface="Calibri" pitchFamily="34" charset="0"/>
                <a:cs typeface="Calibri" pitchFamily="34" charset="0"/>
              </a:rPr>
              <a:t>To </a:t>
            </a:r>
            <a:r>
              <a:rPr lang="en-GB" sz="2000" dirty="0">
                <a:solidFill>
                  <a:schemeClr val="tx1"/>
                </a:solidFill>
                <a:latin typeface="Calibri" pitchFamily="34" charset="0"/>
                <a:cs typeface="Calibri" pitchFamily="34" charset="0"/>
              </a:rPr>
              <a:t>find the shortest path is a directed graph</a:t>
            </a:r>
          </a:p>
          <a:p>
            <a:pPr marL="596900" indent="-457200">
              <a:buSzPct val="100000"/>
              <a:buFont typeface="+mj-lt"/>
              <a:buAutoNum type="arabicPeriod"/>
            </a:pPr>
            <a:r>
              <a:rPr lang="en-GB" sz="2000" dirty="0">
                <a:solidFill>
                  <a:schemeClr val="tx1"/>
                </a:solidFill>
                <a:latin typeface="Calibri" pitchFamily="34" charset="0"/>
                <a:cs typeface="Calibri" pitchFamily="34" charset="0"/>
              </a:rPr>
              <a:t>To find the transitive closure of directed graphs</a:t>
            </a:r>
          </a:p>
          <a:p>
            <a:pPr marL="596900" indent="-457200">
              <a:buSzPct val="100000"/>
              <a:buFont typeface="+mj-lt"/>
              <a:buAutoNum type="arabicPeriod"/>
            </a:pPr>
            <a:r>
              <a:rPr lang="en-GB" sz="2000" dirty="0">
                <a:solidFill>
                  <a:schemeClr val="tx1"/>
                </a:solidFill>
                <a:latin typeface="Calibri" pitchFamily="34" charset="0"/>
                <a:cs typeface="Calibri" pitchFamily="34" charset="0"/>
              </a:rPr>
              <a:t>To find the Inversion of real matrices</a:t>
            </a:r>
          </a:p>
          <a:p>
            <a:pPr marL="596900" indent="-457200">
              <a:buSzPct val="100000"/>
              <a:buFont typeface="+mj-lt"/>
              <a:buAutoNum type="arabicPeriod"/>
            </a:pPr>
            <a:r>
              <a:rPr lang="en-GB" sz="2000" dirty="0">
                <a:solidFill>
                  <a:schemeClr val="tx1"/>
                </a:solidFill>
                <a:latin typeface="Calibri" pitchFamily="34" charset="0"/>
                <a:cs typeface="Calibri" pitchFamily="34" charset="0"/>
              </a:rPr>
              <a:t>For testing whether an undirected graph is bipartite</a:t>
            </a:r>
          </a:p>
          <a:p>
            <a:pPr marL="596900" indent="-457200" algn="just" fontAlgn="base">
              <a:buSzPct val="100000"/>
              <a:buFont typeface="+mj-lt"/>
              <a:buAutoNum type="arabicPeriod"/>
            </a:pPr>
            <a:endParaRPr lang="en-US" sz="2000"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1550748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 y="149087"/>
            <a:ext cx="9144000" cy="4547332"/>
          </a:xfrm>
          <a:prstGeom prst="rect">
            <a:avLst/>
          </a:prstGeom>
          <a:noFill/>
          <a:ln>
            <a:noFill/>
          </a:ln>
        </p:spPr>
        <p:txBody>
          <a:bodyPr spcFirstLastPara="1" wrap="square" lIns="68575" tIns="34275" rIns="68575" bIns="34275" numCol="1" anchor="t" anchorCtr="0">
            <a:noAutofit/>
          </a:bodyPr>
          <a:lstStyle/>
          <a:p>
            <a:pPr algn="just" fontAlgn="base"/>
            <a:r>
              <a:rPr lang="en-GB" sz="2000" b="1" dirty="0">
                <a:solidFill>
                  <a:schemeClr val="tx1"/>
                </a:solidFill>
                <a:latin typeface="Calibri" pitchFamily="34" charset="0"/>
                <a:ea typeface="Segoe UI Symbol" pitchFamily="34" charset="0"/>
                <a:cs typeface="Calibri" pitchFamily="34" charset="0"/>
              </a:rPr>
              <a:t>How can we calculate F(20)?</a:t>
            </a:r>
          </a:p>
          <a:p>
            <a:pPr algn="just" fontAlgn="base"/>
            <a:r>
              <a:rPr lang="en-GB" sz="2000" dirty="0">
                <a:solidFill>
                  <a:schemeClr val="tx1"/>
                </a:solidFill>
                <a:latin typeface="Calibri" pitchFamily="34" charset="0"/>
                <a:ea typeface="Segoe UI Symbol" pitchFamily="34" charset="0"/>
                <a:cs typeface="Calibri" pitchFamily="34" charset="0"/>
              </a:rPr>
              <a:t>The F(20) term will be calculated using the nth formula of the Fibonacci series. The below figure shows that how F(20) is calculated.</a:t>
            </a:r>
            <a:endParaRPr lang="en-US" sz="2000" dirty="0" smtClean="0">
              <a:solidFill>
                <a:schemeClr val="tx1"/>
              </a:solidFill>
              <a:latin typeface="Calibri" pitchFamily="34" charset="0"/>
              <a:ea typeface="Segoe UI Symbol"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515" y="1220662"/>
            <a:ext cx="476250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15507481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15507481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15507481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15507481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15507481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endParaRPr lang="en-US" sz="2400" dirty="0" smtClean="0">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3230082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238129" y="0"/>
            <a:ext cx="8905871" cy="4696419"/>
          </a:xfrm>
          <a:prstGeom prst="rect">
            <a:avLst/>
          </a:prstGeom>
          <a:noFill/>
          <a:ln>
            <a:noFill/>
          </a:ln>
        </p:spPr>
        <p:txBody>
          <a:bodyPr spcFirstLastPara="1" wrap="square" lIns="68575" tIns="34275" rIns="68575" bIns="34275" numCol="1" anchor="t" anchorCtr="0">
            <a:noAutofit/>
          </a:bodyPr>
          <a:lstStyle/>
          <a:p>
            <a:pPr algn="just" fontAlgn="base"/>
            <a:endParaRPr lang="en-US" sz="2400" dirty="0" smtClean="0">
              <a:solidFill>
                <a:schemeClr val="tx1">
                  <a:lumMod val="85000"/>
                  <a:lumOff val="15000"/>
                </a:schemeClr>
              </a:solidFill>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7762FC2A-F3BE-4B66-9528-C82578CF2C4D}" type="datetime1">
              <a:rPr lang="en-US" smtClean="0"/>
              <a:t>6/4/2024</a:t>
            </a:fld>
            <a:endParaRPr lang="en-US"/>
          </a:p>
        </p:txBody>
      </p:sp>
    </p:spTree>
    <p:extLst>
      <p:ext uri="{BB962C8B-B14F-4D97-AF65-F5344CB8AC3E}">
        <p14:creationId xmlns:p14="http://schemas.microsoft.com/office/powerpoint/2010/main" val="13057403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264405" y="0"/>
            <a:ext cx="8626207"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US" sz="3200" b="1" dirty="0">
                <a:latin typeface="Times New Roman"/>
                <a:ea typeface="Times New Roman"/>
                <a:cs typeface="Times New Roman"/>
                <a:sym typeface="Times New Roman"/>
              </a:rPr>
              <a:t>&lt;Session Name&gt;: Source</a:t>
            </a:r>
            <a:endParaRPr dirty="0"/>
          </a:p>
        </p:txBody>
      </p:sp>
      <p:sp>
        <p:nvSpPr>
          <p:cNvPr id="158" name="Google Shape;158;p23"/>
          <p:cNvSpPr txBox="1">
            <a:spLocks noGrp="1"/>
          </p:cNvSpPr>
          <p:nvPr>
            <p:ph type="body" idx="1"/>
          </p:nvPr>
        </p:nvSpPr>
        <p:spPr>
          <a:xfrm>
            <a:off x="286439" y="716096"/>
            <a:ext cx="8582139" cy="3933022"/>
          </a:xfrm>
          <a:prstGeom prst="rect">
            <a:avLst/>
          </a:prstGeom>
          <a:noFill/>
          <a:ln>
            <a:noFill/>
          </a:ln>
        </p:spPr>
        <p:txBody>
          <a:bodyPr spcFirstLastPara="1" wrap="square" lIns="68575" tIns="34275" rIns="68575" bIns="34275" anchor="t" anchorCtr="0">
            <a:noAutofit/>
          </a:bodyPr>
          <a:lstStyle/>
          <a:p>
            <a:pPr lvl="0" algn="just">
              <a:buNone/>
            </a:pPr>
            <a:r>
              <a:rPr lang="en-US" sz="2400" dirty="0" smtClean="0">
                <a:hlinkClick r:id="rId3"/>
              </a:rPr>
              <a:t>https</a:t>
            </a:r>
            <a:r>
              <a:rPr lang="en-US" sz="2400" dirty="0">
                <a:hlinkClick r:id="rId3"/>
              </a:rPr>
              <a:t>://www.geeksforgeeks.org/</a:t>
            </a:r>
            <a:endParaRPr sz="2400" dirty="0">
              <a:solidFill>
                <a:schemeClr val="dk1"/>
              </a:solidFill>
              <a:latin typeface="Times New Roman"/>
              <a:ea typeface="Times New Roman"/>
              <a:cs typeface="Times New Roman"/>
              <a:sym typeface="Times New Roman"/>
            </a:endParaRPr>
          </a:p>
        </p:txBody>
      </p:sp>
      <p:pic>
        <p:nvPicPr>
          <p:cNvPr id="160" name="Google Shape;160;p23"/>
          <p:cNvPicPr preferRelativeResize="0"/>
          <p:nvPr/>
        </p:nvPicPr>
        <p:blipFill rotWithShape="1">
          <a:blip r:embed="rId4">
            <a:alphaModFix/>
          </a:blip>
          <a:srcRect/>
          <a:stretch/>
        </p:blipFill>
        <p:spPr>
          <a:xfrm>
            <a:off x="5096908" y="0"/>
            <a:ext cx="990600" cy="742950"/>
          </a:xfrm>
          <a:prstGeom prst="rect">
            <a:avLst/>
          </a:prstGeom>
          <a:noFill/>
          <a:ln>
            <a:noFill/>
          </a:ln>
        </p:spPr>
      </p:pic>
      <p:sp>
        <p:nvSpPr>
          <p:cNvPr id="162" name="Google Shape;162;p23"/>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US" smtClean="0">
                <a:latin typeface="Times New Roman"/>
                <a:ea typeface="Times New Roman"/>
                <a:cs typeface="Times New Roman"/>
                <a:sym typeface="Times New Roman"/>
              </a:rPr>
              <a:t>Department of Computer Science</a:t>
            </a:r>
            <a:endParaRPr>
              <a:latin typeface="Times New Roman"/>
              <a:ea typeface="Times New Roman"/>
              <a:cs typeface="Times New Roman"/>
              <a:sym typeface="Times New Roman"/>
            </a:endParaRPr>
          </a:p>
        </p:txBody>
      </p:sp>
      <p:sp>
        <p:nvSpPr>
          <p:cNvPr id="163" name="Google Shape;163;p23"/>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888888"/>
                </a:solidFill>
                <a:latin typeface="Times New Roman"/>
                <a:ea typeface="Times New Roman"/>
                <a:cs typeface="Times New Roman"/>
                <a:sym typeface="Times New Roman"/>
              </a:rPr>
              <a:t>Slide No. </a:t>
            </a:r>
            <a:endParaRPr sz="1200" b="1"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382E34D-0855-4FAF-9559-85BECD8980AE}" type="datetime1">
              <a:rPr lang="en-US" smtClean="0"/>
              <a:t>6/4/2024</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body" idx="1"/>
          </p:nvPr>
        </p:nvSpPr>
        <p:spPr>
          <a:xfrm>
            <a:off x="220337" y="675155"/>
            <a:ext cx="8659257" cy="3907861"/>
          </a:xfrm>
          <a:prstGeom prst="rect">
            <a:avLst/>
          </a:prstGeom>
          <a:noFill/>
          <a:ln>
            <a:noFill/>
          </a:ln>
        </p:spPr>
        <p:txBody>
          <a:bodyPr spcFirstLastPara="1" wrap="square" lIns="68575" tIns="34275" rIns="68575" bIns="34275" anchor="t" anchorCtr="0">
            <a:noAutofit/>
          </a:bodyPr>
          <a:lstStyle/>
          <a:p>
            <a:pPr marL="457200" lvl="0" indent="-317500" algn="ctr" rtl="0">
              <a:lnSpc>
                <a:spcPct val="90000"/>
              </a:lnSpc>
              <a:spcBef>
                <a:spcPts val="800"/>
              </a:spcBef>
              <a:spcAft>
                <a:spcPts val="0"/>
              </a:spcAft>
              <a:buSzPts val="1400"/>
              <a:buFont typeface="Noto Sans Symbols"/>
              <a:buNone/>
            </a:pPr>
            <a:r>
              <a:rPr lang="en-US" sz="2800" b="1">
                <a:solidFill>
                  <a:schemeClr val="dk1"/>
                </a:solidFill>
                <a:latin typeface="Times New Roman"/>
                <a:ea typeface="Times New Roman"/>
                <a:cs typeface="Times New Roman"/>
                <a:sym typeface="Times New Roman"/>
              </a:rPr>
              <a:t>Time for a Break !</a:t>
            </a:r>
            <a:br>
              <a:rPr lang="en-US" sz="2800" b="1">
                <a:solidFill>
                  <a:schemeClr val="dk1"/>
                </a:solidFill>
                <a:latin typeface="Times New Roman"/>
                <a:ea typeface="Times New Roman"/>
                <a:cs typeface="Times New Roman"/>
                <a:sym typeface="Times New Roman"/>
              </a:rPr>
            </a:br>
            <a:endParaRPr sz="2800" b="1">
              <a:solidFill>
                <a:schemeClr val="dk1"/>
              </a:solidFill>
              <a:latin typeface="Times New Roman"/>
              <a:ea typeface="Times New Roman"/>
              <a:cs typeface="Times New Roman"/>
              <a:sym typeface="Times New Roman"/>
            </a:endParaRPr>
          </a:p>
        </p:txBody>
      </p:sp>
      <p:pic>
        <p:nvPicPr>
          <p:cNvPr id="170" name="Google Shape;170;p24"/>
          <p:cNvPicPr preferRelativeResize="0"/>
          <p:nvPr/>
        </p:nvPicPr>
        <p:blipFill rotWithShape="1">
          <a:blip r:embed="rId3">
            <a:alphaModFix/>
          </a:blip>
          <a:srcRect/>
          <a:stretch/>
        </p:blipFill>
        <p:spPr>
          <a:xfrm>
            <a:off x="3866921" y="1930484"/>
            <a:ext cx="1497932" cy="1243752"/>
          </a:xfrm>
          <a:prstGeom prst="rect">
            <a:avLst/>
          </a:prstGeom>
          <a:noFill/>
          <a:ln>
            <a:noFill/>
          </a:ln>
        </p:spPr>
      </p:pic>
      <p:sp>
        <p:nvSpPr>
          <p:cNvPr id="172" name="Google Shape;172;p24"/>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US" smtClean="0">
                <a:latin typeface="Times New Roman"/>
                <a:ea typeface="Times New Roman"/>
                <a:cs typeface="Times New Roman"/>
                <a:sym typeface="Times New Roman"/>
              </a:rPr>
              <a:t>Department of Computer Science</a:t>
            </a:r>
            <a:endParaRPr>
              <a:latin typeface="Times New Roman"/>
              <a:ea typeface="Times New Roman"/>
              <a:cs typeface="Times New Roman"/>
              <a:sym typeface="Times New Roman"/>
            </a:endParaRPr>
          </a:p>
        </p:txBody>
      </p:sp>
      <p:sp>
        <p:nvSpPr>
          <p:cNvPr id="173" name="Google Shape;173;p24"/>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583BD2FD-7412-4EA2-8B12-CE4211EBF77D}" type="datetime1">
              <a:rPr lang="en-US" smtClean="0"/>
              <a:t>6/4/2024</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body" idx="1"/>
          </p:nvPr>
        </p:nvSpPr>
        <p:spPr>
          <a:xfrm>
            <a:off x="264405" y="716096"/>
            <a:ext cx="8670275" cy="3988105"/>
          </a:xfrm>
          <a:prstGeom prst="rect">
            <a:avLst/>
          </a:prstGeom>
          <a:noFill/>
          <a:ln>
            <a:noFill/>
          </a:ln>
        </p:spPr>
        <p:txBody>
          <a:bodyPr spcFirstLastPara="1" wrap="square" lIns="68575" tIns="34275" rIns="68575" bIns="34275" anchor="t" anchorCtr="0">
            <a:noAutofit/>
          </a:bodyPr>
          <a:lstStyle/>
          <a:p>
            <a:pPr marL="457200" lvl="0" indent="-317500" algn="ctr" rtl="0">
              <a:lnSpc>
                <a:spcPct val="90000"/>
              </a:lnSpc>
              <a:spcBef>
                <a:spcPts val="800"/>
              </a:spcBef>
              <a:spcAft>
                <a:spcPts val="0"/>
              </a:spcAft>
              <a:buSzPts val="1400"/>
              <a:buNone/>
            </a:pPr>
            <a:r>
              <a:rPr lang="en-US" sz="2800" b="1">
                <a:solidFill>
                  <a:schemeClr val="dk1"/>
                </a:solidFill>
                <a:latin typeface="Times New Roman"/>
                <a:ea typeface="Times New Roman"/>
                <a:cs typeface="Times New Roman"/>
                <a:sym typeface="Times New Roman"/>
              </a:rPr>
              <a:t>Any Doubts/Questions </a:t>
            </a:r>
            <a:endParaRPr/>
          </a:p>
        </p:txBody>
      </p:sp>
      <p:pic>
        <p:nvPicPr>
          <p:cNvPr id="180" name="Google Shape;180;p25"/>
          <p:cNvPicPr preferRelativeResize="0"/>
          <p:nvPr/>
        </p:nvPicPr>
        <p:blipFill rotWithShape="1">
          <a:blip r:embed="rId3">
            <a:alphaModFix/>
          </a:blip>
          <a:srcRect/>
          <a:stretch/>
        </p:blipFill>
        <p:spPr>
          <a:xfrm>
            <a:off x="4114800" y="2228850"/>
            <a:ext cx="1143000" cy="857250"/>
          </a:xfrm>
          <a:prstGeom prst="rect">
            <a:avLst/>
          </a:prstGeom>
          <a:noFill/>
          <a:ln>
            <a:noFill/>
          </a:ln>
        </p:spPr>
      </p:pic>
      <p:sp>
        <p:nvSpPr>
          <p:cNvPr id="182" name="Google Shape;182;p25"/>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US" smtClean="0">
                <a:latin typeface="Times New Roman"/>
                <a:ea typeface="Times New Roman"/>
                <a:cs typeface="Times New Roman"/>
                <a:sym typeface="Times New Roman"/>
              </a:rPr>
              <a:t>Department of Computer Science</a:t>
            </a:r>
            <a:endParaRPr>
              <a:latin typeface="Times New Roman"/>
              <a:ea typeface="Times New Roman"/>
              <a:cs typeface="Times New Roman"/>
              <a:sym typeface="Times New Roman"/>
            </a:endParaRPr>
          </a:p>
        </p:txBody>
      </p:sp>
      <p:sp>
        <p:nvSpPr>
          <p:cNvPr id="183" name="Google Shape;183;p25"/>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26DDC256-7D59-4E2A-9B7B-4313D35ED424}" type="datetime1">
              <a:rPr lang="en-US" smtClean="0"/>
              <a:t>6/4/2024</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txBox="1">
            <a:spLocks noGrp="1"/>
          </p:cNvSpPr>
          <p:nvPr>
            <p:ph type="body" idx="1"/>
          </p:nvPr>
        </p:nvSpPr>
        <p:spPr>
          <a:xfrm>
            <a:off x="1" y="526774"/>
            <a:ext cx="9144000" cy="4169645"/>
          </a:xfrm>
          <a:prstGeom prst="rect">
            <a:avLst/>
          </a:prstGeom>
          <a:noFill/>
          <a:ln>
            <a:noFill/>
          </a:ln>
        </p:spPr>
        <p:txBody>
          <a:bodyPr spcFirstLastPara="1" wrap="square" lIns="68575" tIns="34275" rIns="68575" bIns="34275" numCol="1" anchor="t" anchorCtr="0">
            <a:noAutofit/>
          </a:bodyPr>
          <a:lstStyle/>
          <a:p>
            <a:pPr algn="just" fontAlgn="base"/>
            <a:r>
              <a:rPr lang="en-GB" dirty="0">
                <a:solidFill>
                  <a:schemeClr val="tx1"/>
                </a:solidFill>
                <a:latin typeface="Times New Roman" pitchFamily="18" charset="0"/>
                <a:cs typeface="Times New Roman" pitchFamily="18" charset="0"/>
              </a:rPr>
              <a:t>As we can observe in the above figure that F(20) is calculated as the sum of F(19) and F(18). In the dynamic programming approach, we try to divide the problem into the similar </a:t>
            </a:r>
            <a:r>
              <a:rPr lang="en-GB" dirty="0" err="1">
                <a:solidFill>
                  <a:schemeClr val="tx1"/>
                </a:solidFill>
                <a:latin typeface="Times New Roman" pitchFamily="18" charset="0"/>
                <a:cs typeface="Times New Roman" pitchFamily="18" charset="0"/>
              </a:rPr>
              <a:t>subproblems</a:t>
            </a:r>
            <a:r>
              <a:rPr lang="en-GB" dirty="0">
                <a:solidFill>
                  <a:schemeClr val="tx1"/>
                </a:solidFill>
                <a:latin typeface="Times New Roman" pitchFamily="18" charset="0"/>
                <a:cs typeface="Times New Roman" pitchFamily="18" charset="0"/>
              </a:rPr>
              <a:t>. </a:t>
            </a:r>
            <a:endParaRPr lang="en-GB" dirty="0" smtClean="0">
              <a:solidFill>
                <a:schemeClr val="tx1"/>
              </a:solidFill>
              <a:latin typeface="Times New Roman" pitchFamily="18" charset="0"/>
              <a:cs typeface="Times New Roman" pitchFamily="18" charset="0"/>
            </a:endParaRPr>
          </a:p>
          <a:p>
            <a:pPr algn="just" fontAlgn="base"/>
            <a:r>
              <a:rPr lang="en-GB" dirty="0" smtClean="0">
                <a:solidFill>
                  <a:schemeClr val="tx1"/>
                </a:solidFill>
                <a:latin typeface="Times New Roman" pitchFamily="18" charset="0"/>
                <a:cs typeface="Times New Roman" pitchFamily="18" charset="0"/>
              </a:rPr>
              <a:t>We </a:t>
            </a:r>
            <a:r>
              <a:rPr lang="en-GB" dirty="0">
                <a:solidFill>
                  <a:schemeClr val="tx1"/>
                </a:solidFill>
                <a:latin typeface="Times New Roman" pitchFamily="18" charset="0"/>
                <a:cs typeface="Times New Roman" pitchFamily="18" charset="0"/>
              </a:rPr>
              <a:t>are following this approach in the above case where F(20) into the similar </a:t>
            </a:r>
            <a:r>
              <a:rPr lang="en-GB" dirty="0" err="1">
                <a:solidFill>
                  <a:schemeClr val="tx1"/>
                </a:solidFill>
                <a:latin typeface="Times New Roman" pitchFamily="18" charset="0"/>
                <a:cs typeface="Times New Roman" pitchFamily="18" charset="0"/>
              </a:rPr>
              <a:t>subproblems</a:t>
            </a:r>
            <a:r>
              <a:rPr lang="en-GB" dirty="0">
                <a:solidFill>
                  <a:schemeClr val="tx1"/>
                </a:solidFill>
                <a:latin typeface="Times New Roman" pitchFamily="18" charset="0"/>
                <a:cs typeface="Times New Roman" pitchFamily="18" charset="0"/>
              </a:rPr>
              <a:t>, i.e., F(19) and F(18). </a:t>
            </a:r>
            <a:endParaRPr lang="en-GB" dirty="0" smtClean="0">
              <a:solidFill>
                <a:schemeClr val="tx1"/>
              </a:solidFill>
              <a:latin typeface="Times New Roman" pitchFamily="18" charset="0"/>
              <a:cs typeface="Times New Roman" pitchFamily="18" charset="0"/>
            </a:endParaRPr>
          </a:p>
          <a:p>
            <a:pPr algn="just" fontAlgn="base"/>
            <a:r>
              <a:rPr lang="en-GB" dirty="0" smtClean="0">
                <a:solidFill>
                  <a:schemeClr val="tx1"/>
                </a:solidFill>
                <a:latin typeface="Times New Roman" pitchFamily="18" charset="0"/>
                <a:cs typeface="Times New Roman" pitchFamily="18" charset="0"/>
              </a:rPr>
              <a:t>If </a:t>
            </a:r>
            <a:r>
              <a:rPr lang="en-GB" dirty="0">
                <a:solidFill>
                  <a:schemeClr val="tx1"/>
                </a:solidFill>
                <a:latin typeface="Times New Roman" pitchFamily="18" charset="0"/>
                <a:cs typeface="Times New Roman" pitchFamily="18" charset="0"/>
              </a:rPr>
              <a:t>we recap the definition of dynamic programming that it says the similar </a:t>
            </a:r>
            <a:r>
              <a:rPr lang="en-GB" dirty="0" err="1">
                <a:solidFill>
                  <a:schemeClr val="tx1"/>
                </a:solidFill>
                <a:latin typeface="Times New Roman" pitchFamily="18" charset="0"/>
                <a:cs typeface="Times New Roman" pitchFamily="18" charset="0"/>
              </a:rPr>
              <a:t>subproblem</a:t>
            </a:r>
            <a:r>
              <a:rPr lang="en-GB" dirty="0">
                <a:solidFill>
                  <a:schemeClr val="tx1"/>
                </a:solidFill>
                <a:latin typeface="Times New Roman" pitchFamily="18" charset="0"/>
                <a:cs typeface="Times New Roman" pitchFamily="18" charset="0"/>
              </a:rPr>
              <a:t> should not be computed more than once. Still, in the above case, the </a:t>
            </a:r>
            <a:r>
              <a:rPr lang="en-GB" dirty="0" err="1">
                <a:solidFill>
                  <a:schemeClr val="tx1"/>
                </a:solidFill>
                <a:latin typeface="Times New Roman" pitchFamily="18" charset="0"/>
                <a:cs typeface="Times New Roman" pitchFamily="18" charset="0"/>
              </a:rPr>
              <a:t>subproblem</a:t>
            </a:r>
            <a:r>
              <a:rPr lang="en-GB" dirty="0">
                <a:solidFill>
                  <a:schemeClr val="tx1"/>
                </a:solidFill>
                <a:latin typeface="Times New Roman" pitchFamily="18" charset="0"/>
                <a:cs typeface="Times New Roman" pitchFamily="18" charset="0"/>
              </a:rPr>
              <a:t> is calculated twice. </a:t>
            </a:r>
            <a:endParaRPr lang="en-GB" dirty="0" smtClean="0">
              <a:solidFill>
                <a:schemeClr val="tx1"/>
              </a:solidFill>
              <a:latin typeface="Times New Roman" pitchFamily="18" charset="0"/>
              <a:cs typeface="Times New Roman" pitchFamily="18" charset="0"/>
            </a:endParaRPr>
          </a:p>
          <a:p>
            <a:pPr algn="just" fontAlgn="base"/>
            <a:r>
              <a:rPr lang="en-GB" dirty="0" smtClean="0">
                <a:solidFill>
                  <a:schemeClr val="tx1"/>
                </a:solidFill>
                <a:latin typeface="Times New Roman" pitchFamily="18" charset="0"/>
                <a:cs typeface="Times New Roman" pitchFamily="18" charset="0"/>
              </a:rPr>
              <a:t>In </a:t>
            </a:r>
            <a:r>
              <a:rPr lang="en-GB" dirty="0">
                <a:solidFill>
                  <a:schemeClr val="tx1"/>
                </a:solidFill>
                <a:latin typeface="Times New Roman" pitchFamily="18" charset="0"/>
                <a:cs typeface="Times New Roman" pitchFamily="18" charset="0"/>
              </a:rPr>
              <a:t>the above example, F(18) is calculated two times; similarly, F(17) is also calculated twice. However, this technique is quite useful as it solves the similar </a:t>
            </a:r>
            <a:r>
              <a:rPr lang="en-GB" dirty="0" err="1">
                <a:solidFill>
                  <a:schemeClr val="tx1"/>
                </a:solidFill>
                <a:latin typeface="Times New Roman" pitchFamily="18" charset="0"/>
                <a:cs typeface="Times New Roman" pitchFamily="18" charset="0"/>
              </a:rPr>
              <a:t>subproblems</a:t>
            </a:r>
            <a:r>
              <a:rPr lang="en-GB" dirty="0">
                <a:solidFill>
                  <a:schemeClr val="tx1"/>
                </a:solidFill>
                <a:latin typeface="Times New Roman" pitchFamily="18" charset="0"/>
                <a:cs typeface="Times New Roman" pitchFamily="18" charset="0"/>
              </a:rPr>
              <a:t>, but we need to be cautious while storing the results because we are not particular about storing the result that we have computed once, then it can lead to a wastage of resources</a:t>
            </a:r>
            <a:r>
              <a:rPr lang="en-GB" dirty="0" smtClean="0">
                <a:solidFill>
                  <a:schemeClr val="tx1"/>
                </a:solidFill>
                <a:latin typeface="Times New Roman" pitchFamily="18" charset="0"/>
                <a:cs typeface="Times New Roman" pitchFamily="18" charset="0"/>
              </a:rPr>
              <a:t>.</a:t>
            </a:r>
            <a:endParaRPr lang="en-GB" dirty="0">
              <a:solidFill>
                <a:schemeClr val="tx1"/>
              </a:solidFill>
              <a:latin typeface="Times New Roman" pitchFamily="18" charset="0"/>
              <a:cs typeface="Times New Roman" pitchFamily="18" charset="0"/>
            </a:endParaRPr>
          </a:p>
          <a:p>
            <a:pPr algn="just" fontAlgn="base"/>
            <a:r>
              <a:rPr lang="en-GB" dirty="0">
                <a:solidFill>
                  <a:schemeClr val="tx1"/>
                </a:solidFill>
                <a:latin typeface="Times New Roman" pitchFamily="18" charset="0"/>
                <a:cs typeface="Times New Roman" pitchFamily="18" charset="0"/>
              </a:rPr>
              <a:t>In the above example, if we calculate the F(18) in the right </a:t>
            </a:r>
            <a:r>
              <a:rPr lang="en-GB" dirty="0" err="1">
                <a:solidFill>
                  <a:schemeClr val="tx1"/>
                </a:solidFill>
                <a:latin typeface="Times New Roman" pitchFamily="18" charset="0"/>
                <a:cs typeface="Times New Roman" pitchFamily="18" charset="0"/>
              </a:rPr>
              <a:t>subtree</a:t>
            </a:r>
            <a:r>
              <a:rPr lang="en-GB" dirty="0">
                <a:solidFill>
                  <a:schemeClr val="tx1"/>
                </a:solidFill>
                <a:latin typeface="Times New Roman" pitchFamily="18" charset="0"/>
                <a:cs typeface="Times New Roman" pitchFamily="18" charset="0"/>
              </a:rPr>
              <a:t>, then it leads to the tremendous usage of resources and decreases the overall performance.</a:t>
            </a:r>
            <a:endParaRPr lang="en-US" dirty="0" smtClean="0">
              <a:solidFill>
                <a:schemeClr val="tx1"/>
              </a:solidFill>
              <a:latin typeface="Times New Roman" pitchFamily="18" charset="0"/>
              <a:cs typeface="Times New Roman" pitchFamily="18"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
        <p:nvSpPr>
          <p:cNvPr id="8" name="Google Shape;136;p21"/>
          <p:cNvSpPr txBox="1">
            <a:spLocks noGrp="1"/>
          </p:cNvSpPr>
          <p:nvPr>
            <p:ph type="title"/>
          </p:nvPr>
        </p:nvSpPr>
        <p:spPr>
          <a:xfrm>
            <a:off x="133166" y="1"/>
            <a:ext cx="8702362" cy="506896"/>
          </a:xfrm>
          <a:prstGeom prst="rect">
            <a:avLst/>
          </a:prstGeom>
          <a:noFill/>
          <a:ln>
            <a:noFill/>
          </a:ln>
        </p:spPr>
        <p:txBody>
          <a:bodyPr spcFirstLastPara="1" wrap="square" lIns="68575" tIns="34275" rIns="68575" bIns="34275" anchor="ctr" anchorCtr="0">
            <a:noAutofit/>
          </a:bodyPr>
          <a:lstStyle/>
          <a:p>
            <a:pPr fontAlgn="base"/>
            <a:r>
              <a:rPr lang="en-US" sz="3200" b="1" dirty="0" smtClean="0">
                <a:latin typeface="Times New Roman" pitchFamily="18" charset="0"/>
                <a:cs typeface="Times New Roman" pitchFamily="18" charset="0"/>
              </a:rPr>
              <a:t>Problem:-</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26"/>
          <p:cNvSpPr txBox="1"/>
          <p:nvPr/>
        </p:nvSpPr>
        <p:spPr>
          <a:xfrm>
            <a:off x="1338475" y="152400"/>
            <a:ext cx="7653300" cy="3981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0" i="0" u="none" strike="noStrike" cap="none" dirty="0">
              <a:solidFill>
                <a:schemeClr val="dk1"/>
              </a:solidFill>
              <a:latin typeface="Times New Roman"/>
              <a:ea typeface="Times New Roman"/>
              <a:cs typeface="Times New Roman"/>
              <a:sym typeface="Times New Roman"/>
            </a:endParaRPr>
          </a:p>
        </p:txBody>
      </p:sp>
      <p:sp>
        <p:nvSpPr>
          <p:cNvPr id="193" name="Google Shape;193;p26"/>
          <p:cNvSpPr txBox="1"/>
          <p:nvPr/>
        </p:nvSpPr>
        <p:spPr>
          <a:xfrm>
            <a:off x="1572299" y="1983329"/>
            <a:ext cx="5882048" cy="2643809"/>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70C0"/>
                </a:solidFill>
                <a:latin typeface="Times New Roman"/>
                <a:ea typeface="Times New Roman"/>
                <a:cs typeface="Times New Roman"/>
                <a:sym typeface="Times New Roman"/>
              </a:rPr>
              <a:t>Thank You</a:t>
            </a:r>
            <a:endParaRPr sz="3600" b="1" i="0" u="none" strike="noStrike" cap="none" dirty="0">
              <a:solidFill>
                <a:srgbClr val="0070C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293" y="411085"/>
            <a:ext cx="4760844" cy="1502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idx="10"/>
          </p:nvPr>
        </p:nvSpPr>
        <p:spPr/>
        <p:txBody>
          <a:bodyPr/>
          <a:lstStyle/>
          <a:p>
            <a:fld id="{B8261D7B-96B5-428B-9E92-D50B38A65940}" type="datetime1">
              <a:rPr lang="en-US" smtClean="0"/>
              <a:t>6/4/2024</a:t>
            </a:fld>
            <a:endParaRPr lang="en-US"/>
          </a:p>
        </p:txBody>
      </p:sp>
      <p:sp>
        <p:nvSpPr>
          <p:cNvPr id="3" name="Footer Placeholder 2"/>
          <p:cNvSpPr>
            <a:spLocks noGrp="1"/>
          </p:cNvSpPr>
          <p:nvPr>
            <p:ph type="ftr" idx="11"/>
          </p:nvPr>
        </p:nvSpPr>
        <p:spPr/>
        <p:txBody>
          <a:bodyPr/>
          <a:lstStyle/>
          <a:p>
            <a:r>
              <a:rPr lang="en-US" smtClean="0"/>
              <a:t>Department of Computer Science</a:t>
            </a:r>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308472" y="0"/>
            <a:ext cx="8615191"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US" sz="3200" b="1">
                <a:latin typeface="Times New Roman"/>
                <a:ea typeface="Times New Roman"/>
                <a:cs typeface="Times New Roman"/>
                <a:sym typeface="Times New Roman"/>
              </a:rPr>
              <a:t>Icons To Be Used (Suggestions Only)</a:t>
            </a:r>
            <a:endParaRPr sz="3200" b="1">
              <a:latin typeface="Times New Roman"/>
              <a:ea typeface="Times New Roman"/>
              <a:cs typeface="Times New Roman"/>
              <a:sym typeface="Times New Roman"/>
            </a:endParaRPr>
          </a:p>
        </p:txBody>
      </p:sp>
      <p:pic>
        <p:nvPicPr>
          <p:cNvPr id="219" name="Google Shape;219;p29"/>
          <p:cNvPicPr preferRelativeResize="0"/>
          <p:nvPr/>
        </p:nvPicPr>
        <p:blipFill rotWithShape="1">
          <a:blip r:embed="rId3">
            <a:alphaModFix/>
          </a:blip>
          <a:srcRect/>
          <a:stretch/>
        </p:blipFill>
        <p:spPr>
          <a:xfrm>
            <a:off x="853228" y="1084947"/>
            <a:ext cx="1023938" cy="767953"/>
          </a:xfrm>
          <a:prstGeom prst="rect">
            <a:avLst/>
          </a:prstGeom>
          <a:noFill/>
          <a:ln>
            <a:noFill/>
          </a:ln>
        </p:spPr>
      </p:pic>
      <p:sp>
        <p:nvSpPr>
          <p:cNvPr id="220" name="Google Shape;220;p29"/>
          <p:cNvSpPr txBox="1"/>
          <p:nvPr/>
        </p:nvSpPr>
        <p:spPr>
          <a:xfrm>
            <a:off x="1920028" y="1487377"/>
            <a:ext cx="1600200"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mbria"/>
                <a:ea typeface="Cambria"/>
                <a:cs typeface="Cambria"/>
                <a:sym typeface="Cambria"/>
              </a:rPr>
              <a:t>Doubts/</a:t>
            </a:r>
            <a:br>
              <a:rPr lang="en-US" sz="1600" b="1" i="0" u="none" strike="noStrike" cap="none">
                <a:solidFill>
                  <a:srgbClr val="000000"/>
                </a:solidFill>
                <a:latin typeface="Cambria"/>
                <a:ea typeface="Cambria"/>
                <a:cs typeface="Cambria"/>
                <a:sym typeface="Cambria"/>
              </a:rPr>
            </a:br>
            <a:r>
              <a:rPr lang="en-US" sz="1600" b="1" i="0" u="none" strike="noStrike" cap="none">
                <a:solidFill>
                  <a:srgbClr val="000000"/>
                </a:solidFill>
                <a:latin typeface="Cambria"/>
                <a:ea typeface="Cambria"/>
                <a:cs typeface="Cambria"/>
                <a:sym typeface="Cambria"/>
              </a:rPr>
              <a:t>Questions</a:t>
            </a:r>
            <a:endParaRPr sz="1600" b="1" i="0" u="none" strike="noStrike" cap="none">
              <a:solidFill>
                <a:srgbClr val="000000"/>
              </a:solidFill>
              <a:latin typeface="Cambria"/>
              <a:ea typeface="Cambria"/>
              <a:cs typeface="Cambria"/>
              <a:sym typeface="Cambria"/>
            </a:endParaRPr>
          </a:p>
        </p:txBody>
      </p:sp>
      <p:sp>
        <p:nvSpPr>
          <p:cNvPr id="221" name="Google Shape;221;p29"/>
          <p:cNvSpPr txBox="1"/>
          <p:nvPr/>
        </p:nvSpPr>
        <p:spPr>
          <a:xfrm>
            <a:off x="7268316" y="4024599"/>
            <a:ext cx="129540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mbria"/>
                <a:ea typeface="Cambria"/>
                <a:cs typeface="Cambria"/>
                <a:sym typeface="Cambria"/>
              </a:rPr>
              <a:t>Contacts</a:t>
            </a:r>
            <a:endParaRPr/>
          </a:p>
        </p:txBody>
      </p:sp>
      <p:pic>
        <p:nvPicPr>
          <p:cNvPr id="222" name="Google Shape;222;p29"/>
          <p:cNvPicPr preferRelativeResize="0"/>
          <p:nvPr/>
        </p:nvPicPr>
        <p:blipFill rotWithShape="1">
          <a:blip r:embed="rId4">
            <a:alphaModFix/>
          </a:blip>
          <a:srcRect/>
          <a:stretch/>
        </p:blipFill>
        <p:spPr>
          <a:xfrm>
            <a:off x="6244378" y="2310099"/>
            <a:ext cx="1143000" cy="857250"/>
          </a:xfrm>
          <a:prstGeom prst="rect">
            <a:avLst/>
          </a:prstGeom>
          <a:noFill/>
          <a:ln>
            <a:noFill/>
          </a:ln>
        </p:spPr>
      </p:pic>
      <p:sp>
        <p:nvSpPr>
          <p:cNvPr id="223" name="Google Shape;223;p29"/>
          <p:cNvSpPr txBox="1"/>
          <p:nvPr/>
        </p:nvSpPr>
        <p:spPr>
          <a:xfrm>
            <a:off x="7277841" y="2824449"/>
            <a:ext cx="121920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mbria"/>
                <a:ea typeface="Cambria"/>
                <a:cs typeface="Cambria"/>
                <a:sym typeface="Cambria"/>
              </a:rPr>
              <a:t>Reference</a:t>
            </a:r>
            <a:endParaRPr/>
          </a:p>
        </p:txBody>
      </p:sp>
      <p:sp>
        <p:nvSpPr>
          <p:cNvPr id="224" name="Google Shape;224;p29"/>
          <p:cNvSpPr txBox="1"/>
          <p:nvPr/>
        </p:nvSpPr>
        <p:spPr>
          <a:xfrm>
            <a:off x="1810492" y="4075796"/>
            <a:ext cx="169862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mbria"/>
                <a:ea typeface="Cambria"/>
                <a:cs typeface="Cambria"/>
                <a:sym typeface="Cambria"/>
              </a:rPr>
              <a:t>Demonstration</a:t>
            </a:r>
            <a:endParaRPr/>
          </a:p>
        </p:txBody>
      </p:sp>
      <p:pic>
        <p:nvPicPr>
          <p:cNvPr id="225" name="Google Shape;225;p29"/>
          <p:cNvPicPr preferRelativeResize="0"/>
          <p:nvPr/>
        </p:nvPicPr>
        <p:blipFill rotWithShape="1">
          <a:blip r:embed="rId5">
            <a:alphaModFix/>
          </a:blip>
          <a:srcRect/>
          <a:stretch/>
        </p:blipFill>
        <p:spPr>
          <a:xfrm>
            <a:off x="3510704" y="1052799"/>
            <a:ext cx="968375" cy="740569"/>
          </a:xfrm>
          <a:prstGeom prst="rect">
            <a:avLst/>
          </a:prstGeom>
          <a:noFill/>
          <a:ln>
            <a:noFill/>
          </a:ln>
        </p:spPr>
      </p:pic>
      <p:sp>
        <p:nvSpPr>
          <p:cNvPr id="226" name="Google Shape;226;p29"/>
          <p:cNvSpPr txBox="1"/>
          <p:nvPr/>
        </p:nvSpPr>
        <p:spPr>
          <a:xfrm>
            <a:off x="7225453" y="1281399"/>
            <a:ext cx="1162050"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mbria"/>
                <a:ea typeface="Cambria"/>
                <a:cs typeface="Cambria"/>
                <a:sym typeface="Cambria"/>
              </a:rPr>
              <a:t>Hands on Exercise</a:t>
            </a:r>
            <a:endParaRPr/>
          </a:p>
        </p:txBody>
      </p:sp>
      <p:sp>
        <p:nvSpPr>
          <p:cNvPr id="227" name="Google Shape;227;p29"/>
          <p:cNvSpPr txBox="1"/>
          <p:nvPr/>
        </p:nvSpPr>
        <p:spPr>
          <a:xfrm>
            <a:off x="1832716" y="2720865"/>
            <a:ext cx="1295400"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mbria"/>
                <a:ea typeface="Cambria"/>
                <a:cs typeface="Cambria"/>
                <a:sym typeface="Cambria"/>
              </a:rPr>
              <a:t>Coding Standards</a:t>
            </a:r>
            <a:endParaRPr/>
          </a:p>
        </p:txBody>
      </p:sp>
      <p:pic>
        <p:nvPicPr>
          <p:cNvPr id="228" name="Google Shape;228;p29"/>
          <p:cNvPicPr preferRelativeResize="0"/>
          <p:nvPr/>
        </p:nvPicPr>
        <p:blipFill rotWithShape="1">
          <a:blip r:embed="rId6">
            <a:alphaModFix/>
          </a:blip>
          <a:srcRect/>
          <a:stretch/>
        </p:blipFill>
        <p:spPr>
          <a:xfrm>
            <a:off x="926254" y="2367249"/>
            <a:ext cx="841375" cy="833438"/>
          </a:xfrm>
          <a:prstGeom prst="rect">
            <a:avLst/>
          </a:prstGeom>
          <a:noFill/>
          <a:ln>
            <a:noFill/>
          </a:ln>
        </p:spPr>
      </p:pic>
      <p:sp>
        <p:nvSpPr>
          <p:cNvPr id="229" name="Google Shape;229;p29"/>
          <p:cNvSpPr txBox="1"/>
          <p:nvPr/>
        </p:nvSpPr>
        <p:spPr>
          <a:xfrm>
            <a:off x="4531466" y="2753012"/>
            <a:ext cx="1447800"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Cambria"/>
                <a:ea typeface="Cambria"/>
                <a:cs typeface="Cambria"/>
                <a:sym typeface="Cambria"/>
              </a:rPr>
              <a:t>Test Your Understanding</a:t>
            </a:r>
            <a:endParaRPr dirty="0"/>
          </a:p>
        </p:txBody>
      </p:sp>
      <p:sp>
        <p:nvSpPr>
          <p:cNvPr id="230" name="Google Shape;230;p29"/>
          <p:cNvSpPr txBox="1"/>
          <p:nvPr/>
        </p:nvSpPr>
        <p:spPr>
          <a:xfrm>
            <a:off x="4529878" y="1518334"/>
            <a:ext cx="106680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dirty="0">
                <a:solidFill>
                  <a:srgbClr val="000000"/>
                </a:solidFill>
                <a:latin typeface="Cambria"/>
                <a:ea typeface="Cambria"/>
                <a:cs typeface="Cambria"/>
                <a:sym typeface="Cambria"/>
              </a:rPr>
              <a:t>Tools</a:t>
            </a:r>
            <a:endParaRPr dirty="0"/>
          </a:p>
        </p:txBody>
      </p:sp>
      <p:pic>
        <p:nvPicPr>
          <p:cNvPr id="231" name="Google Shape;231;p29"/>
          <p:cNvPicPr preferRelativeResize="0"/>
          <p:nvPr/>
        </p:nvPicPr>
        <p:blipFill rotWithShape="1">
          <a:blip r:embed="rId7">
            <a:alphaModFix/>
          </a:blip>
          <a:srcRect/>
          <a:stretch/>
        </p:blipFill>
        <p:spPr>
          <a:xfrm>
            <a:off x="3531341" y="3579305"/>
            <a:ext cx="963612" cy="800100"/>
          </a:xfrm>
          <a:prstGeom prst="rect">
            <a:avLst/>
          </a:prstGeom>
          <a:noFill/>
          <a:ln>
            <a:noFill/>
          </a:ln>
        </p:spPr>
      </p:pic>
      <p:sp>
        <p:nvSpPr>
          <p:cNvPr id="232" name="Google Shape;232;p29"/>
          <p:cNvSpPr txBox="1"/>
          <p:nvPr/>
        </p:nvSpPr>
        <p:spPr>
          <a:xfrm>
            <a:off x="4521941" y="3931731"/>
            <a:ext cx="1295400"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mbria"/>
                <a:ea typeface="Cambria"/>
                <a:cs typeface="Cambria"/>
                <a:sym typeface="Cambria"/>
              </a:rPr>
              <a:t>A Welcome Break</a:t>
            </a:r>
            <a:endParaRPr/>
          </a:p>
        </p:txBody>
      </p:sp>
      <p:pic>
        <p:nvPicPr>
          <p:cNvPr id="233" name="Google Shape;233;p29" descr="Contact"/>
          <p:cNvPicPr preferRelativeResize="0"/>
          <p:nvPr/>
        </p:nvPicPr>
        <p:blipFill rotWithShape="1">
          <a:blip r:embed="rId8">
            <a:alphaModFix/>
          </a:blip>
          <a:srcRect/>
          <a:stretch/>
        </p:blipFill>
        <p:spPr>
          <a:xfrm>
            <a:off x="6320579" y="3622168"/>
            <a:ext cx="923925" cy="688181"/>
          </a:xfrm>
          <a:prstGeom prst="rect">
            <a:avLst/>
          </a:prstGeom>
          <a:noFill/>
          <a:ln>
            <a:noFill/>
          </a:ln>
        </p:spPr>
      </p:pic>
      <p:pic>
        <p:nvPicPr>
          <p:cNvPr id="234" name="Google Shape;234;p29"/>
          <p:cNvPicPr preferRelativeResize="0"/>
          <p:nvPr/>
        </p:nvPicPr>
        <p:blipFill rotWithShape="1">
          <a:blip r:embed="rId9">
            <a:alphaModFix/>
          </a:blip>
          <a:srcRect/>
          <a:stretch/>
        </p:blipFill>
        <p:spPr>
          <a:xfrm>
            <a:off x="3531342" y="2367249"/>
            <a:ext cx="1004887" cy="791766"/>
          </a:xfrm>
          <a:prstGeom prst="rect">
            <a:avLst/>
          </a:prstGeom>
          <a:noFill/>
          <a:ln>
            <a:noFill/>
          </a:ln>
        </p:spPr>
      </p:pic>
      <p:pic>
        <p:nvPicPr>
          <p:cNvPr id="235" name="Google Shape;235;p29"/>
          <p:cNvPicPr preferRelativeResize="0"/>
          <p:nvPr/>
        </p:nvPicPr>
        <p:blipFill rotWithShape="1">
          <a:blip r:embed="rId10">
            <a:alphaModFix/>
          </a:blip>
          <a:srcRect/>
          <a:stretch/>
        </p:blipFill>
        <p:spPr>
          <a:xfrm>
            <a:off x="853228" y="3795999"/>
            <a:ext cx="996950" cy="664369"/>
          </a:xfrm>
          <a:prstGeom prst="rect">
            <a:avLst/>
          </a:prstGeom>
          <a:noFill/>
          <a:ln>
            <a:noFill/>
          </a:ln>
        </p:spPr>
      </p:pic>
      <p:pic>
        <p:nvPicPr>
          <p:cNvPr id="236" name="Google Shape;236;p29"/>
          <p:cNvPicPr preferRelativeResize="0"/>
          <p:nvPr/>
        </p:nvPicPr>
        <p:blipFill rotWithShape="1">
          <a:blip r:embed="rId11">
            <a:alphaModFix/>
          </a:blip>
          <a:srcRect/>
          <a:stretch/>
        </p:blipFill>
        <p:spPr>
          <a:xfrm>
            <a:off x="6177704" y="1150431"/>
            <a:ext cx="1133475" cy="788194"/>
          </a:xfrm>
          <a:prstGeom prst="rect">
            <a:avLst/>
          </a:prstGeom>
          <a:noFill/>
          <a:ln>
            <a:noFill/>
          </a:ln>
        </p:spPr>
      </p:pic>
      <p:sp>
        <p:nvSpPr>
          <p:cNvPr id="237" name="Google Shape;237;p29"/>
          <p:cNvSpPr txBox="1">
            <a:spLocks noGrp="1"/>
          </p:cNvSpPr>
          <p:nvPr>
            <p:ph type="sldNum" idx="12"/>
          </p:nvPr>
        </p:nvSpPr>
        <p:spPr>
          <a:xfrm>
            <a:off x="5920874" y="4767263"/>
            <a:ext cx="2057400" cy="2739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000000"/>
              </a:buClr>
              <a:buSzPts val="1000"/>
              <a:buFont typeface="Arial"/>
              <a:buNone/>
            </a:pPr>
            <a:r>
              <a:rPr lang="en-US" dirty="0">
                <a:latin typeface="Times New Roman"/>
                <a:ea typeface="Times New Roman"/>
                <a:cs typeface="Times New Roman"/>
                <a:sym typeface="Times New Roman"/>
              </a:rPr>
              <a:t>Faculty Name: _____________</a:t>
            </a:r>
            <a:endParaRPr dirty="0">
              <a:latin typeface="Times New Roman"/>
              <a:ea typeface="Times New Roman"/>
              <a:cs typeface="Times New Roman"/>
              <a:sym typeface="Times New Roman"/>
            </a:endParaRPr>
          </a:p>
        </p:txBody>
      </p:sp>
      <p:sp>
        <p:nvSpPr>
          <p:cNvPr id="238" name="Google Shape;238;p29"/>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US" smtClean="0">
                <a:latin typeface="Times New Roman"/>
                <a:ea typeface="Times New Roman"/>
                <a:cs typeface="Times New Roman"/>
                <a:sym typeface="Times New Roman"/>
              </a:rPr>
              <a:t>Department of Computer Science</a:t>
            </a:r>
            <a:endParaRPr>
              <a:latin typeface="Times New Roman"/>
              <a:ea typeface="Times New Roman"/>
              <a:cs typeface="Times New Roman"/>
              <a:sym typeface="Times New Roman"/>
            </a:endParaRPr>
          </a:p>
        </p:txBody>
      </p:sp>
      <p:sp>
        <p:nvSpPr>
          <p:cNvPr id="239" name="Google Shape;239;p29"/>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49E0845A-6106-476B-BB7B-02D06D22C8A2}" type="datetime1">
              <a:rPr lang="en-US" smtClean="0"/>
              <a:t>6/4/2024</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US" sz="3200" b="1" dirty="0" smtClean="0">
                <a:latin typeface="Times New Roman" pitchFamily="18" charset="0"/>
                <a:cs typeface="Times New Roman" pitchFamily="18" charset="0"/>
              </a:rPr>
              <a:t>Solution:-</a:t>
            </a:r>
            <a:endParaRPr lang="en-US" sz="3200" b="1" dirty="0">
              <a:latin typeface="Times New Roman" pitchFamily="18" charset="0"/>
              <a:cs typeface="Times New Roman" pitchFamily="18"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pPr marL="139700" indent="0" algn="just" fontAlgn="base">
              <a:buNone/>
            </a:pPr>
            <a:r>
              <a:rPr lang="en-GB" dirty="0">
                <a:solidFill>
                  <a:schemeClr val="tx1"/>
                </a:solidFill>
                <a:latin typeface="Calibri" pitchFamily="34" charset="0"/>
                <a:cs typeface="Calibri" pitchFamily="34" charset="0"/>
              </a:rPr>
              <a:t>The solution to the above problem is to save the computed results in an array. First, we calculate F(16) and F(17) and save their values in an array. </a:t>
            </a:r>
            <a:endParaRPr lang="en-GB" dirty="0" smtClean="0">
              <a:solidFill>
                <a:schemeClr val="tx1"/>
              </a:solidFill>
              <a:latin typeface="Calibri" pitchFamily="34" charset="0"/>
              <a:cs typeface="Calibri" pitchFamily="34" charset="0"/>
            </a:endParaRPr>
          </a:p>
          <a:p>
            <a:pPr marL="139700" indent="0" algn="just" fontAlgn="base">
              <a:buNone/>
            </a:pPr>
            <a:r>
              <a:rPr lang="en-GB" dirty="0" smtClean="0">
                <a:solidFill>
                  <a:schemeClr val="tx1"/>
                </a:solidFill>
                <a:latin typeface="Calibri" pitchFamily="34" charset="0"/>
                <a:cs typeface="Calibri" pitchFamily="34" charset="0"/>
              </a:rPr>
              <a:t>The </a:t>
            </a:r>
            <a:r>
              <a:rPr lang="en-GB" dirty="0">
                <a:solidFill>
                  <a:schemeClr val="tx1"/>
                </a:solidFill>
                <a:latin typeface="Calibri" pitchFamily="34" charset="0"/>
                <a:cs typeface="Calibri" pitchFamily="34" charset="0"/>
              </a:rPr>
              <a:t>F(18) is calculated by summing the values of F(17) and F(16), which are already saved in an array. The computed value of F(18) is saved in an array. </a:t>
            </a:r>
            <a:endParaRPr lang="en-GB" dirty="0" smtClean="0">
              <a:solidFill>
                <a:schemeClr val="tx1"/>
              </a:solidFill>
              <a:latin typeface="Calibri" pitchFamily="34" charset="0"/>
              <a:cs typeface="Calibri" pitchFamily="34" charset="0"/>
            </a:endParaRPr>
          </a:p>
          <a:p>
            <a:pPr marL="139700" indent="0" algn="just" fontAlgn="base">
              <a:buNone/>
            </a:pPr>
            <a:r>
              <a:rPr lang="en-GB" dirty="0" smtClean="0">
                <a:solidFill>
                  <a:schemeClr val="tx1"/>
                </a:solidFill>
                <a:latin typeface="Calibri" pitchFamily="34" charset="0"/>
                <a:cs typeface="Calibri" pitchFamily="34" charset="0"/>
              </a:rPr>
              <a:t>The </a:t>
            </a:r>
            <a:r>
              <a:rPr lang="en-GB" dirty="0">
                <a:solidFill>
                  <a:schemeClr val="tx1"/>
                </a:solidFill>
                <a:latin typeface="Calibri" pitchFamily="34" charset="0"/>
                <a:cs typeface="Calibri" pitchFamily="34" charset="0"/>
              </a:rPr>
              <a:t>value of F(19) is calculated using the sum of F(18), and F(17), and their values are already saved in an array. </a:t>
            </a:r>
            <a:endParaRPr lang="en-GB" dirty="0" smtClean="0">
              <a:solidFill>
                <a:schemeClr val="tx1"/>
              </a:solidFill>
              <a:latin typeface="Calibri" pitchFamily="34" charset="0"/>
              <a:cs typeface="Calibri" pitchFamily="34" charset="0"/>
            </a:endParaRPr>
          </a:p>
          <a:p>
            <a:pPr marL="139700" indent="0" algn="just" fontAlgn="base">
              <a:buNone/>
            </a:pPr>
            <a:r>
              <a:rPr lang="en-GB" dirty="0" smtClean="0">
                <a:solidFill>
                  <a:schemeClr val="tx1"/>
                </a:solidFill>
                <a:latin typeface="Calibri" pitchFamily="34" charset="0"/>
                <a:cs typeface="Calibri" pitchFamily="34" charset="0"/>
              </a:rPr>
              <a:t>The </a:t>
            </a:r>
            <a:r>
              <a:rPr lang="en-GB" dirty="0">
                <a:solidFill>
                  <a:schemeClr val="tx1"/>
                </a:solidFill>
                <a:latin typeface="Calibri" pitchFamily="34" charset="0"/>
                <a:cs typeface="Calibri" pitchFamily="34" charset="0"/>
              </a:rPr>
              <a:t>computed value of F(19) is stored in an array. </a:t>
            </a:r>
            <a:endParaRPr lang="en-GB" dirty="0" smtClean="0">
              <a:solidFill>
                <a:schemeClr val="tx1"/>
              </a:solidFill>
              <a:latin typeface="Calibri" pitchFamily="34" charset="0"/>
              <a:cs typeface="Calibri" pitchFamily="34" charset="0"/>
            </a:endParaRPr>
          </a:p>
          <a:p>
            <a:pPr marL="139700" indent="0" algn="just" fontAlgn="base">
              <a:buNone/>
            </a:pPr>
            <a:r>
              <a:rPr lang="en-GB" dirty="0" smtClean="0">
                <a:solidFill>
                  <a:schemeClr val="tx1"/>
                </a:solidFill>
                <a:latin typeface="Calibri" pitchFamily="34" charset="0"/>
                <a:cs typeface="Calibri" pitchFamily="34" charset="0"/>
              </a:rPr>
              <a:t>The </a:t>
            </a:r>
            <a:r>
              <a:rPr lang="en-GB" dirty="0">
                <a:solidFill>
                  <a:schemeClr val="tx1"/>
                </a:solidFill>
                <a:latin typeface="Calibri" pitchFamily="34" charset="0"/>
                <a:cs typeface="Calibri" pitchFamily="34" charset="0"/>
              </a:rPr>
              <a:t>value of F(20) can be calculated by adding the values of F(19) and F(18), and the values of both F(19) and F(18) are stored in an array. </a:t>
            </a:r>
            <a:endParaRPr lang="en-GB" dirty="0" smtClean="0">
              <a:solidFill>
                <a:schemeClr val="tx1"/>
              </a:solidFill>
              <a:latin typeface="Calibri" pitchFamily="34" charset="0"/>
              <a:cs typeface="Calibri" pitchFamily="34" charset="0"/>
            </a:endParaRPr>
          </a:p>
          <a:p>
            <a:pPr marL="139700" indent="0" algn="just" fontAlgn="base">
              <a:buNone/>
            </a:pPr>
            <a:r>
              <a:rPr lang="en-GB" dirty="0" smtClean="0">
                <a:solidFill>
                  <a:schemeClr val="tx1"/>
                </a:solidFill>
                <a:latin typeface="Calibri" pitchFamily="34" charset="0"/>
                <a:cs typeface="Calibri" pitchFamily="34" charset="0"/>
              </a:rPr>
              <a:t>The </a:t>
            </a:r>
            <a:r>
              <a:rPr lang="en-GB" dirty="0">
                <a:solidFill>
                  <a:schemeClr val="tx1"/>
                </a:solidFill>
                <a:latin typeface="Calibri" pitchFamily="34" charset="0"/>
                <a:cs typeface="Calibri" pitchFamily="34" charset="0"/>
              </a:rPr>
              <a:t>final computed value of F(20) is stored in an array.</a:t>
            </a:r>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133166" y="0"/>
            <a:ext cx="8702362" cy="586409"/>
          </a:xfrm>
          <a:prstGeom prst="rect">
            <a:avLst/>
          </a:prstGeom>
          <a:noFill/>
          <a:ln>
            <a:noFill/>
          </a:ln>
        </p:spPr>
        <p:txBody>
          <a:bodyPr spcFirstLastPara="1" wrap="square" lIns="68575" tIns="34275" rIns="68575" bIns="34275" anchor="ctr" anchorCtr="0">
            <a:noAutofit/>
          </a:bodyPr>
          <a:lstStyle/>
          <a:p>
            <a:pPr fontAlgn="base"/>
            <a:r>
              <a:rPr lang="en-GB" sz="2400" b="1" dirty="0">
                <a:solidFill>
                  <a:schemeClr val="tx1"/>
                </a:solidFill>
                <a:latin typeface="Calibri" pitchFamily="34" charset="0"/>
                <a:cs typeface="Calibri" pitchFamily="34" charset="0"/>
              </a:rPr>
              <a:t>How does the dynamic programming approach work?</a:t>
            </a:r>
            <a:br>
              <a:rPr lang="en-GB" sz="2400" b="1" dirty="0">
                <a:solidFill>
                  <a:schemeClr val="tx1"/>
                </a:solidFill>
                <a:latin typeface="Calibri" pitchFamily="34" charset="0"/>
                <a:cs typeface="Calibri" pitchFamily="34" charset="0"/>
              </a:rPr>
            </a:br>
            <a:endParaRPr lang="en-US" sz="2400" b="1" dirty="0">
              <a:solidFill>
                <a:schemeClr val="tx1"/>
              </a:solidFill>
              <a:latin typeface="Calibri" pitchFamily="34" charset="0"/>
              <a:cs typeface="Calibri" pitchFamily="34" charset="0"/>
            </a:endParaRPr>
          </a:p>
        </p:txBody>
      </p:sp>
      <p:sp>
        <p:nvSpPr>
          <p:cNvPr id="137" name="Google Shape;137;p21"/>
          <p:cNvSpPr txBox="1">
            <a:spLocks noGrp="1"/>
          </p:cNvSpPr>
          <p:nvPr>
            <p:ph type="body" idx="1"/>
          </p:nvPr>
        </p:nvSpPr>
        <p:spPr>
          <a:xfrm>
            <a:off x="238129" y="655983"/>
            <a:ext cx="8905871" cy="4040436"/>
          </a:xfrm>
          <a:prstGeom prst="rect">
            <a:avLst/>
          </a:prstGeom>
          <a:noFill/>
          <a:ln>
            <a:noFill/>
          </a:ln>
        </p:spPr>
        <p:txBody>
          <a:bodyPr spcFirstLastPara="1" wrap="square" lIns="68575" tIns="34275" rIns="68575" bIns="34275" numCol="1" anchor="t" anchorCtr="0">
            <a:noAutofit/>
          </a:bodyPr>
          <a:lstStyle/>
          <a:p>
            <a:r>
              <a:rPr lang="en-GB" dirty="0" smtClean="0">
                <a:solidFill>
                  <a:schemeClr val="tx1"/>
                </a:solidFill>
                <a:latin typeface="Calibri" pitchFamily="34" charset="0"/>
                <a:cs typeface="Calibri" pitchFamily="34" charset="0"/>
              </a:rPr>
              <a:t>The </a:t>
            </a:r>
            <a:r>
              <a:rPr lang="en-GB" dirty="0">
                <a:solidFill>
                  <a:schemeClr val="tx1"/>
                </a:solidFill>
                <a:latin typeface="Calibri" pitchFamily="34" charset="0"/>
                <a:cs typeface="Calibri" pitchFamily="34" charset="0"/>
              </a:rPr>
              <a:t>following are the steps that the dynamic programming follows:</a:t>
            </a:r>
          </a:p>
          <a:p>
            <a:r>
              <a:rPr lang="en-GB" dirty="0">
                <a:solidFill>
                  <a:schemeClr val="tx1"/>
                </a:solidFill>
                <a:latin typeface="Calibri" pitchFamily="34" charset="0"/>
                <a:cs typeface="Calibri" pitchFamily="34" charset="0"/>
              </a:rPr>
              <a:t>It breaks down the complex problem into simpler </a:t>
            </a:r>
            <a:r>
              <a:rPr lang="en-GB" dirty="0" err="1">
                <a:solidFill>
                  <a:schemeClr val="tx1"/>
                </a:solidFill>
                <a:latin typeface="Calibri" pitchFamily="34" charset="0"/>
                <a:cs typeface="Calibri" pitchFamily="34" charset="0"/>
              </a:rPr>
              <a:t>subproblems</a:t>
            </a:r>
            <a:r>
              <a:rPr lang="en-GB" dirty="0">
                <a:solidFill>
                  <a:schemeClr val="tx1"/>
                </a:solidFill>
                <a:latin typeface="Calibri" pitchFamily="34" charset="0"/>
                <a:cs typeface="Calibri" pitchFamily="34" charset="0"/>
              </a:rPr>
              <a:t>.</a:t>
            </a:r>
          </a:p>
          <a:p>
            <a:r>
              <a:rPr lang="en-GB" dirty="0">
                <a:solidFill>
                  <a:schemeClr val="tx1"/>
                </a:solidFill>
                <a:latin typeface="Calibri" pitchFamily="34" charset="0"/>
                <a:cs typeface="Calibri" pitchFamily="34" charset="0"/>
              </a:rPr>
              <a:t>It finds the optimal solution to these sub-problems.</a:t>
            </a:r>
          </a:p>
          <a:p>
            <a:r>
              <a:rPr lang="en-GB" dirty="0">
                <a:solidFill>
                  <a:schemeClr val="tx1"/>
                </a:solidFill>
                <a:latin typeface="Calibri" pitchFamily="34" charset="0"/>
                <a:cs typeface="Calibri" pitchFamily="34" charset="0"/>
              </a:rPr>
              <a:t>It stores the results of </a:t>
            </a:r>
            <a:r>
              <a:rPr lang="en-GB" dirty="0" err="1">
                <a:solidFill>
                  <a:schemeClr val="tx1"/>
                </a:solidFill>
                <a:latin typeface="Calibri" pitchFamily="34" charset="0"/>
                <a:cs typeface="Calibri" pitchFamily="34" charset="0"/>
              </a:rPr>
              <a:t>subproblems</a:t>
            </a:r>
            <a:r>
              <a:rPr lang="en-GB" dirty="0">
                <a:solidFill>
                  <a:schemeClr val="tx1"/>
                </a:solidFill>
                <a:latin typeface="Calibri" pitchFamily="34" charset="0"/>
                <a:cs typeface="Calibri" pitchFamily="34" charset="0"/>
              </a:rPr>
              <a:t> (</a:t>
            </a:r>
            <a:r>
              <a:rPr lang="en-GB" dirty="0" err="1">
                <a:solidFill>
                  <a:schemeClr val="tx1"/>
                </a:solidFill>
                <a:latin typeface="Calibri" pitchFamily="34" charset="0"/>
                <a:cs typeface="Calibri" pitchFamily="34" charset="0"/>
              </a:rPr>
              <a:t>memoization</a:t>
            </a:r>
            <a:r>
              <a:rPr lang="en-GB" dirty="0">
                <a:solidFill>
                  <a:schemeClr val="tx1"/>
                </a:solidFill>
                <a:latin typeface="Calibri" pitchFamily="34" charset="0"/>
                <a:cs typeface="Calibri" pitchFamily="34" charset="0"/>
              </a:rPr>
              <a:t>). The process of storing the results of </a:t>
            </a:r>
            <a:r>
              <a:rPr lang="en-GB" dirty="0" err="1">
                <a:solidFill>
                  <a:schemeClr val="tx1"/>
                </a:solidFill>
                <a:latin typeface="Calibri" pitchFamily="34" charset="0"/>
                <a:cs typeface="Calibri" pitchFamily="34" charset="0"/>
              </a:rPr>
              <a:t>subproblems</a:t>
            </a:r>
            <a:r>
              <a:rPr lang="en-GB" dirty="0">
                <a:solidFill>
                  <a:schemeClr val="tx1"/>
                </a:solidFill>
                <a:latin typeface="Calibri" pitchFamily="34" charset="0"/>
                <a:cs typeface="Calibri" pitchFamily="34" charset="0"/>
              </a:rPr>
              <a:t> is known as memorization.</a:t>
            </a:r>
          </a:p>
          <a:p>
            <a:r>
              <a:rPr lang="en-GB" dirty="0">
                <a:solidFill>
                  <a:schemeClr val="tx1"/>
                </a:solidFill>
                <a:latin typeface="Calibri" pitchFamily="34" charset="0"/>
                <a:cs typeface="Calibri" pitchFamily="34" charset="0"/>
              </a:rPr>
              <a:t>It reuses them so that same sub-problem is calculated more than once.</a:t>
            </a:r>
          </a:p>
          <a:p>
            <a:r>
              <a:rPr lang="en-GB" dirty="0">
                <a:solidFill>
                  <a:schemeClr val="tx1"/>
                </a:solidFill>
                <a:latin typeface="Calibri" pitchFamily="34" charset="0"/>
                <a:cs typeface="Calibri" pitchFamily="34" charset="0"/>
              </a:rPr>
              <a:t>Finally, calculate the result of the complex problem.</a:t>
            </a:r>
          </a:p>
          <a:p>
            <a:pPr marL="139700" indent="0" algn="just" fontAlgn="base">
              <a:buNone/>
            </a:pPr>
            <a:endParaRPr lang="en-US" dirty="0" smtClean="0">
              <a:solidFill>
                <a:schemeClr val="tx1"/>
              </a:solidFill>
              <a:latin typeface="Calibri" pitchFamily="34" charset="0"/>
              <a:cs typeface="Calibri" pitchFamily="34" charset="0"/>
            </a:endParaRPr>
          </a:p>
        </p:txBody>
      </p:sp>
      <p:sp>
        <p:nvSpPr>
          <p:cNvPr id="140" name="Google Shape;140;p21"/>
          <p:cNvSpPr txBox="1">
            <a:spLocks noGrp="1"/>
          </p:cNvSpPr>
          <p:nvPr>
            <p:ph type="ftr" idx="11"/>
          </p:nvPr>
        </p:nvSpPr>
        <p:spPr>
          <a:xfrm>
            <a:off x="2775559" y="4767263"/>
            <a:ext cx="3086100" cy="273900"/>
          </a:xfrm>
          <a:prstGeom prst="rect">
            <a:avLst/>
          </a:prstGeom>
          <a:noFill/>
          <a:ln>
            <a:noFill/>
          </a:ln>
        </p:spPr>
        <p:txBody>
          <a:bodyPr spcFirstLastPara="1" wrap="square" lIns="68575" tIns="34275" rIns="68575" bIns="34275" anchor="ctr" anchorCtr="0">
            <a:noAutofit/>
          </a:bodyPr>
          <a:lstStyle/>
          <a:p>
            <a:pPr lvl="0"/>
            <a:r>
              <a:rPr lang="en-US" dirty="0">
                <a:latin typeface="Times New Roman"/>
                <a:ea typeface="Times New Roman"/>
                <a:cs typeface="Times New Roman"/>
                <a:sym typeface="Times New Roman"/>
              </a:rPr>
              <a:t>Department of Computer Science</a:t>
            </a:r>
          </a:p>
        </p:txBody>
      </p:sp>
      <p:sp>
        <p:nvSpPr>
          <p:cNvPr id="141" name="Google Shape;141;p21"/>
          <p:cNvSpPr txBox="1"/>
          <p:nvPr/>
        </p:nvSpPr>
        <p:spPr>
          <a:xfrm>
            <a:off x="7971525" y="4767275"/>
            <a:ext cx="1032000" cy="2739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888888"/>
                </a:solidFill>
                <a:latin typeface="Times New Roman"/>
                <a:ea typeface="Times New Roman"/>
                <a:cs typeface="Times New Roman"/>
                <a:sym typeface="Times New Roman"/>
              </a:rPr>
              <a:t>Slide No. </a:t>
            </a:r>
            <a:endParaRPr sz="1200" b="0" i="0" u="none" strike="noStrike" cap="none">
              <a:solidFill>
                <a:srgbClr val="000000"/>
              </a:solidFill>
              <a:latin typeface="Times New Roman"/>
              <a:ea typeface="Times New Roman"/>
              <a:cs typeface="Times New Roman"/>
              <a:sym typeface="Times New Roman"/>
            </a:endParaRPr>
          </a:p>
        </p:txBody>
      </p:sp>
      <p:sp>
        <p:nvSpPr>
          <p:cNvPr id="2" name="Date Placeholder 1"/>
          <p:cNvSpPr>
            <a:spLocks noGrp="1"/>
          </p:cNvSpPr>
          <p:nvPr>
            <p:ph type="dt" idx="10"/>
          </p:nvPr>
        </p:nvSpPr>
        <p:spPr/>
        <p:txBody>
          <a:bodyPr/>
          <a:lstStyle/>
          <a:p>
            <a:fld id="{64F20A02-DB6E-45E3-9135-87263AF50A83}" type="datetime1">
              <a:rPr lang="en-US" smtClean="0"/>
              <a:t>6/4/2024</a:t>
            </a:fld>
            <a:endParaRPr lang="en-US"/>
          </a:p>
        </p:txBody>
      </p:sp>
    </p:spTree>
    <p:extLst>
      <p:ext uri="{BB962C8B-B14F-4D97-AF65-F5344CB8AC3E}">
        <p14:creationId xmlns:p14="http://schemas.microsoft.com/office/powerpoint/2010/main" val="2707446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6481</TotalTime>
  <Words>4580</Words>
  <Application>Microsoft Office PowerPoint</Application>
  <PresentationFormat>On-screen Show (16:9)</PresentationFormat>
  <Paragraphs>1027</Paragraphs>
  <Slides>71</Slides>
  <Notes>71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Calibri</vt:lpstr>
      <vt:lpstr>Cambria</vt:lpstr>
      <vt:lpstr>inter-regular</vt:lpstr>
      <vt:lpstr>Noto Sans Symbols</vt:lpstr>
      <vt:lpstr>Segoe UI Symbol</vt:lpstr>
      <vt:lpstr>Times New Roman</vt:lpstr>
      <vt:lpstr>Simple Light</vt:lpstr>
      <vt:lpstr>PowerPoint Presentation</vt:lpstr>
      <vt:lpstr>PowerPoint Presentation</vt:lpstr>
      <vt:lpstr>Unit-4 </vt:lpstr>
      <vt:lpstr> Dynamic Programming </vt:lpstr>
      <vt:lpstr>Example</vt:lpstr>
      <vt:lpstr>PowerPoint Presentation</vt:lpstr>
      <vt:lpstr>Problem:-</vt:lpstr>
      <vt:lpstr>Solution:-</vt:lpstr>
      <vt:lpstr>How does the dynamic programming approach work? </vt:lpstr>
      <vt:lpstr>Properties </vt:lpstr>
      <vt:lpstr> Approaches of dynamic programming </vt:lpstr>
      <vt:lpstr> Top-down approach </vt:lpstr>
      <vt:lpstr>EXAMPLE</vt:lpstr>
      <vt:lpstr>Cont…</vt:lpstr>
      <vt:lpstr>    </vt:lpstr>
      <vt:lpstr> Bottom-Up approach </vt:lpstr>
      <vt:lpstr>Cont…</vt:lpstr>
      <vt:lpstr>PowerPoint Presentation</vt:lpstr>
      <vt:lpstr>PowerPoint Presentation</vt:lpstr>
      <vt:lpstr>PowerPoint Presentation</vt:lpstr>
      <vt:lpstr>DiagrammaticRepresentation.</vt:lpstr>
      <vt:lpstr>PowerPoint Presentation</vt:lpstr>
      <vt:lpstr> 0/1 knapsack problem </vt:lpstr>
      <vt:lpstr> Example of 0/1 knapsack problem. </vt:lpstr>
      <vt:lpstr>Cont…</vt:lpstr>
      <vt:lpstr> How this problem can be solved by using the Dynamic programming approach?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table </vt:lpstr>
      <vt:lpstr>PowerPoint Presentation</vt:lpstr>
      <vt:lpstr>PowerPoint Presentation</vt:lpstr>
      <vt:lpstr>0-1 Knapsack Algorithm</vt:lpstr>
      <vt:lpstr>PowerPoint Presentation</vt:lpstr>
      <vt:lpstr> Floyd Warshall Algorithm </vt:lpstr>
      <vt:lpstr> Floyd Warshall Algorithm: </vt:lpstr>
      <vt:lpstr>How algorithm Works?</vt:lpstr>
      <vt:lpstr>Let's see at an example to illustrate how the Floyd-Warshall algorithm works:</vt:lpstr>
      <vt:lpstr>PowerPoint Presentation</vt:lpstr>
      <vt:lpstr>PowerPoint Presentation</vt:lpstr>
      <vt:lpstr>PowerPoint Presentation</vt:lpstr>
      <vt:lpstr>PowerPoint Presentation</vt:lpstr>
      <vt:lpstr>PowerPoint Presentation</vt:lpstr>
      <vt:lpstr> Floyd-Warshall Algorithm </vt:lpstr>
      <vt:lpstr>Example 2</vt:lpstr>
      <vt:lpstr> Floyd Warshall Algorithm Complexity </vt:lpstr>
      <vt:lpstr> Floyd Warshall Algorithm Applications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&lt;Session Name&gt;: Source</vt:lpstr>
      <vt:lpstr>PowerPoint Presentation</vt:lpstr>
      <vt:lpstr>PowerPoint Presentation</vt:lpstr>
      <vt:lpstr>PowerPoint Presentation</vt:lpstr>
      <vt:lpstr>Icons To Be Used (Suggestions Only)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1265</cp:revision>
  <dcterms:modified xsi:type="dcterms:W3CDTF">2024-06-04T09:16:45Z</dcterms:modified>
</cp:coreProperties>
</file>