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8" r:id="rId10"/>
    <p:sldId id="264" r:id="rId11"/>
    <p:sldId id="265" r:id="rId12"/>
    <p:sldId id="271" r:id="rId13"/>
    <p:sldId id="272" r:id="rId14"/>
    <p:sldId id="274" r:id="rId15"/>
    <p:sldId id="275" r:id="rId16"/>
    <p:sldId id="278" r:id="rId17"/>
    <p:sldId id="276" r:id="rId18"/>
    <p:sldId id="277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93" r:id="rId27"/>
    <p:sldId id="294" r:id="rId28"/>
    <p:sldId id="288" r:id="rId29"/>
    <p:sldId id="266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6C41-5AC3-3C03-2CCD-D738CA0FB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708A-18D8-1DD2-280C-D26227A7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B0A4-1A66-76D9-2289-D0AFB4DD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C0D9-F3BC-9A90-E61B-74EB76AB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FB6F-5DD5-CE9C-E6F1-397EDEE9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E7DD-0708-EB90-A8BB-251E61A0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8740-DBE9-BA81-3555-C489E7624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3D84-1CFF-2D1A-595B-D24453AE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56DB-236B-96A3-CC67-388FB3A5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9527-BB56-B513-D15F-3FC86458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CA3A3-D1D2-FDA6-FABA-C4EAFE405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8C0C-5769-5E93-7E3C-FEB2FA8CB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F239-3F13-5590-5DB5-2BC80691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4B6B-83D8-C27D-05A3-9D4C87E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27298-157B-C5FC-BAC8-513ABB50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0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F2F1-0D04-B3DB-7B33-2999EE4E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97F8-B555-756F-E889-72145EC1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F31F-FF5B-505D-1AEA-3E19055A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B2B5-4000-CD52-51C6-C39432EF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2DDC-58F5-CDA5-91EA-45025F35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050B-F1A4-336C-C30F-4FF67B8E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19C8E-D947-5877-F380-5EDFAF13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E920-CEAA-3BB6-3328-0C15866F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CAE6-494F-E1DB-F9F6-DF75102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5539-605E-379B-A8E2-8AD0448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6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C28A-A26E-4B86-B34E-A046E6D8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8A1A-0FBA-1A46-6102-DA56B185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4864-F830-D51E-07D4-1007756FF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2457A-EA06-B387-BC11-86FCC66E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746F-D1BC-7D9C-13C2-AB555973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D27A-E531-D71F-9226-181DE10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A2E3-09FA-9CCB-B77C-4AA3BD9C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EDFA-7CA5-C9B4-6D1D-F04473A1E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4FEF3-1B32-9071-4A89-75058ECF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1A467-FEC3-2001-FBB0-B6D8B49BD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A0735-BFFA-5917-0206-F661901EE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4D3A3-6079-EBA8-2642-33076BAC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FAD1E-0114-D265-8B93-D7BAF481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1F652-557F-19EB-39A2-3B8D5A35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FEB5-EFBE-A19F-0A79-1B23232B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39055-1816-9478-4F87-3F0CE89F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17435-CEE8-0AC7-BB36-E45DBC88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DE82C-E911-D8BF-927B-9F3F75FA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72BA5-D201-A747-DF69-D0ABC6E6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00DB4-18ED-2776-C60B-80FC2B1B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B717-0DBF-31F8-DB18-EAF0397D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8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3626-3F6C-F063-6BE2-86143019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DA0D-A867-EE1F-59FF-95418604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C5CCC-54D5-129B-12C0-725BC1921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828D4-7140-AA69-C62C-2CC228C5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28B3-4D53-FD70-7E53-600045FC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C565-EC66-1B47-43A7-F6A05DAA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880D-91A2-E001-8CCF-5D112063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85886-15CE-53CD-6D43-BD3E5D868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AACE6-C6DA-B013-1165-4778CE12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9BA7B-10D0-3B43-115C-02A2790E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054B-6B2A-3116-0650-43485828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4346-3F74-1091-2354-A642C994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F529F-80D6-3694-4060-3065A98F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447A-A113-A90F-05DB-97CEB87E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AD6D-978F-159D-5F1C-5CD074566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6FB4-FFA0-66D6-DF40-DCDF3FE0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73A2-AFA9-73E7-9626-774D530EC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0CC4-51EA-3D0A-7C92-10EDB713B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B3D2-B6E8-9884-3ADD-4E23D46C3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Irfan Syed &amp; Jereme Wilsander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60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Annual Income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97E23E-FB48-C304-EA9F-2685F66DF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00" y="2334186"/>
            <a:ext cx="6982799" cy="33342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BF24C3-E362-51DF-C4ED-138DF6ABB3D4}"/>
              </a:ext>
            </a:extLst>
          </p:cNvPr>
          <p:cNvSpPr txBox="1"/>
          <p:nvPr/>
        </p:nvSpPr>
        <p:spPr>
          <a:xfrm>
            <a:off x="2423160" y="5769864"/>
            <a:ext cx="77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80% of customers who availed loan had income less than 100k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07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Debt To Income Ratio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E6716-6DDA-45B0-1EC2-71CD2352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00" y="2310370"/>
            <a:ext cx="6801799" cy="338184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0EF61B-AE10-C60F-89A2-BBA47CB47A43}"/>
              </a:ext>
            </a:extLst>
          </p:cNvPr>
          <p:cNvSpPr txBox="1"/>
          <p:nvPr/>
        </p:nvSpPr>
        <p:spPr>
          <a:xfrm>
            <a:off x="2695100" y="5843016"/>
            <a:ext cx="696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has debt to income ratio between 8 - 20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92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4AA2B0-D70D-4FA0-E48C-09F51C6E7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863" y="2115081"/>
            <a:ext cx="7516274" cy="37724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1BD90-2768-513C-55CA-3DF887A8551C}"/>
              </a:ext>
            </a:extLst>
          </p:cNvPr>
          <p:cNvSpPr txBox="1"/>
          <p:nvPr/>
        </p:nvSpPr>
        <p:spPr>
          <a:xfrm>
            <a:off x="2761488" y="5887507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13% of total customers defaulted their loans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25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of loan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4C80F6-15BE-B732-92D2-6DA076263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072" y="1825625"/>
            <a:ext cx="5873856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69533-8515-A2B7-DFB5-C9EBEB7B205D}"/>
              </a:ext>
            </a:extLst>
          </p:cNvPr>
          <p:cNvSpPr txBox="1"/>
          <p:nvPr/>
        </p:nvSpPr>
        <p:spPr>
          <a:xfrm>
            <a:off x="2962656" y="6176963"/>
            <a:ext cx="65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who took loan for higher term tend to default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31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interest rate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98629D-A41A-6446-1E10-0ED17C9E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077" y="1825625"/>
            <a:ext cx="834784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3A03-CD90-B0A7-7141-4A6EF1E4EEAC}"/>
              </a:ext>
            </a:extLst>
          </p:cNvPr>
          <p:cNvSpPr txBox="1"/>
          <p:nvPr/>
        </p:nvSpPr>
        <p:spPr>
          <a:xfrm>
            <a:off x="2551176" y="6176963"/>
            <a:ext cx="718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got interest rate between 10-14% and a considerable amount of customers also got around 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00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Grade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8A022A-72E7-BD27-E387-F59B2204D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14" y="2315133"/>
            <a:ext cx="9831172" cy="33723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AD9CD-8739-D159-8198-1BCE7AB23556}"/>
              </a:ext>
            </a:extLst>
          </p:cNvPr>
          <p:cNvSpPr txBox="1"/>
          <p:nvPr/>
        </p:nvSpPr>
        <p:spPr>
          <a:xfrm>
            <a:off x="1554480" y="6117336"/>
            <a:ext cx="72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in Grade ‘A’ default very less compared to other grades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48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Status For Issue Year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E3DB9D-5CAA-744F-EED4-58B0B00B1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253" y="1825625"/>
            <a:ext cx="672749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B5AAD-7945-35F5-5102-2D6DB0A2CD9B}"/>
              </a:ext>
            </a:extLst>
          </p:cNvPr>
          <p:cNvSpPr txBox="1"/>
          <p:nvPr/>
        </p:nvSpPr>
        <p:spPr>
          <a:xfrm>
            <a:off x="1499616" y="6176963"/>
            <a:ext cx="1021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Volume of loans has vastly increased with each year, also indicates approvals have increased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12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IN" dirty="0" err="1"/>
              <a:t>istribution</a:t>
            </a:r>
            <a:r>
              <a:rPr lang="en-IN" dirty="0"/>
              <a:t> of defaulted loans across year of lending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B4B524-28ED-14B4-6F0F-6F133B1A9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662" y="1825625"/>
            <a:ext cx="4424675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00490-DEF0-55BC-023E-6A2660991E1C}"/>
              </a:ext>
            </a:extLst>
          </p:cNvPr>
          <p:cNvSpPr txBox="1"/>
          <p:nvPr/>
        </p:nvSpPr>
        <p:spPr>
          <a:xfrm>
            <a:off x="3346704" y="6176963"/>
            <a:ext cx="556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2011 had a huge surge of loans resulting in huge amount of defaults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50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Annual Income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A7C6A1-D4B1-836B-C783-E26877A33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991" y="1825625"/>
            <a:ext cx="830201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94A590-7537-5768-4FEA-445F38E62B08}"/>
              </a:ext>
            </a:extLst>
          </p:cNvPr>
          <p:cNvSpPr txBox="1"/>
          <p:nvPr/>
        </p:nvSpPr>
        <p:spPr>
          <a:xfrm>
            <a:off x="2359152" y="6176963"/>
            <a:ext cx="86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below 50k have high almost half of the defaulters, this can be a risk factor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64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Employment Length For Loan Status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9FADE9-1172-E1AA-F400-9E65C46B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93" y="1825625"/>
            <a:ext cx="896301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665D3-0139-57FB-EF9B-0D07453001C2}"/>
              </a:ext>
            </a:extLst>
          </p:cNvPr>
          <p:cNvSpPr txBox="1"/>
          <p:nvPr/>
        </p:nvSpPr>
        <p:spPr>
          <a:xfrm>
            <a:off x="1362456" y="6176963"/>
            <a:ext cx="1011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with 10+ years have taken more loans and high number of fully paid, defaulters are also comparatively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 consumer finance company which specializes in lending various types of loans to urban customers. When the company receives a loan application, the company has to make a decision for loan approval based on the applicant’s profile. </a:t>
            </a:r>
          </a:p>
          <a:p>
            <a:endParaRPr lang="en-US" dirty="0"/>
          </a:p>
          <a:p>
            <a:r>
              <a:rPr lang="en-US" dirty="0"/>
              <a:t>The data given in dataset loan contains information about past loan applicants and whether they ‘defaulted’ or not. 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90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B6101E-F692-619F-573B-D9B392D1F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178" y="1829291"/>
            <a:ext cx="8735644" cy="43440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35D8FE-4BAC-B9C8-58F0-E2D81DCC0465}"/>
              </a:ext>
            </a:extLst>
          </p:cNvPr>
          <p:cNvSpPr txBox="1"/>
          <p:nvPr/>
        </p:nvSpPr>
        <p:spPr>
          <a:xfrm>
            <a:off x="1481328" y="6173297"/>
            <a:ext cx="1041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interest rate has increased till 16% and then dropped from 17% for defaulters. For Fully paid , there is drop near 10%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19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Interest Rate Based On Grade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FF2A09-6A8E-790F-D3D3-3E5A9B79B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59" y="1825625"/>
            <a:ext cx="825808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04823-C381-A470-2C83-404B11532CF2}"/>
              </a:ext>
            </a:extLst>
          </p:cNvPr>
          <p:cNvSpPr txBox="1"/>
          <p:nvPr/>
        </p:nvSpPr>
        <p:spPr>
          <a:xfrm>
            <a:off x="2478024" y="6263640"/>
            <a:ext cx="633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the grade lower the rate of interest. People with good grades get lower interest 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64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Record Bankruptcies Vs Annual Income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4F9D8-FFF6-0EB1-CD75-38E27F8EF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117" y="1825625"/>
            <a:ext cx="574376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877C42-84F6-07D3-0B44-67FF9D0F61F0}"/>
              </a:ext>
            </a:extLst>
          </p:cNvPr>
          <p:cNvSpPr txBox="1"/>
          <p:nvPr/>
        </p:nvSpPr>
        <p:spPr>
          <a:xfrm>
            <a:off x="2386584" y="6176963"/>
            <a:ext cx="679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borrowers don't have bankruptcy records and are safe choice for loan approval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42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Defaulters by Home Ownership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F00A6-E3A9-FD94-591E-30F15B8F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493" y="2162712"/>
            <a:ext cx="8869013" cy="36771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C4DCAC-2EA8-48A9-FB46-DDF896144D6E}"/>
              </a:ext>
            </a:extLst>
          </p:cNvPr>
          <p:cNvSpPr txBox="1"/>
          <p:nvPr/>
        </p:nvSpPr>
        <p:spPr>
          <a:xfrm>
            <a:off x="1234440" y="5839875"/>
            <a:ext cx="10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Defaulters with RENT and MORTGAGE Home Owners are most likely to default than with OWN homes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80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DTI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DBD1E5-00B9-983A-5BFA-BEA7EB2F2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873" y="1825625"/>
            <a:ext cx="879625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126ED1-14AE-DBBE-7700-2051EF6C6029}"/>
              </a:ext>
            </a:extLst>
          </p:cNvPr>
          <p:cNvSpPr txBox="1"/>
          <p:nvPr/>
        </p:nvSpPr>
        <p:spPr>
          <a:xfrm>
            <a:off x="1697873" y="6053328"/>
            <a:ext cx="977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Loan Status varies with DTI ratio, we can see that the loans in DTI ratio 10-15 have higher number of defaulted loan but higher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dti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has higher chance of defaulting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118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Term For Grade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D29134-9FDF-9A25-7C5E-EC7A73B42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704" y="1829291"/>
            <a:ext cx="8716591" cy="43440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37641-5065-9C52-7B05-E7D5A89BE76D}"/>
              </a:ext>
            </a:extLst>
          </p:cNvPr>
          <p:cNvSpPr txBox="1"/>
          <p:nvPr/>
        </p:nvSpPr>
        <p:spPr>
          <a:xfrm>
            <a:off x="3438144" y="6327648"/>
            <a:ext cx="533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with grade ‘A’ took loan for short term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46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Purpose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37641-5065-9C52-7B05-E7D5A89BE76D}"/>
              </a:ext>
            </a:extLst>
          </p:cNvPr>
          <p:cNvSpPr txBox="1"/>
          <p:nvPr/>
        </p:nvSpPr>
        <p:spPr>
          <a:xfrm>
            <a:off x="1929384" y="6211669"/>
            <a:ext cx="97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 high percentage of loans are taken for the purpose of debt consolidation followed by credit card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DBF107C-8CE1-CFB3-02D4-0815B4809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41" y="2010291"/>
            <a:ext cx="8726118" cy="3982006"/>
          </a:xfrm>
        </p:spPr>
      </p:pic>
    </p:spTree>
    <p:extLst>
      <p:ext uri="{BB962C8B-B14F-4D97-AF65-F5344CB8AC3E}">
        <p14:creationId xmlns:p14="http://schemas.microsoft.com/office/powerpoint/2010/main" val="274763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Loan Status by Sub Grade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37641-5065-9C52-7B05-E7D5A89BE76D}"/>
              </a:ext>
            </a:extLst>
          </p:cNvPr>
          <p:cNvSpPr txBox="1"/>
          <p:nvPr/>
        </p:nvSpPr>
        <p:spPr>
          <a:xfrm>
            <a:off x="1929384" y="6211669"/>
            <a:ext cx="97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Compared to Sub grades of A , more numbers of defaulters are in Sub Grades of B &amp; C, this is a risk factor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4BA706-3634-799C-75F3-85D58F11E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221" y="1825625"/>
            <a:ext cx="5299557" cy="4351338"/>
          </a:xfrm>
        </p:spPr>
      </p:pic>
    </p:spTree>
    <p:extLst>
      <p:ext uri="{BB962C8B-B14F-4D97-AF65-F5344CB8AC3E}">
        <p14:creationId xmlns:p14="http://schemas.microsoft.com/office/powerpoint/2010/main" val="2371509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 Including Categorical Variables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CC1638-2141-4409-DDA9-EDBAED5B0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606" y="1825625"/>
            <a:ext cx="5724787" cy="4351338"/>
          </a:xfrm>
        </p:spPr>
      </p:pic>
    </p:spTree>
    <p:extLst>
      <p:ext uri="{BB962C8B-B14F-4D97-AF65-F5344CB8AC3E}">
        <p14:creationId xmlns:p14="http://schemas.microsoft.com/office/powerpoint/2010/main" val="335379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Univariate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Defaulter's loans are lower in numbers compared to Non-Defaulters (Fully Paid)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Loan amount has a range of loans from 500 to 35k with a mean of 9.8k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loans in 60 months term mostly consist of grade B, C and D loans whereas the loans in 36 months term majorly consist of grade A and B loans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More than half of the loan taken has term of 36 months compared to 60 months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Interest rate is more crowded between 5-10 and 10-15 along with a drop near 10%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Lot of loans are in Grade A and Grade B, meaning loans are approved more for higher grades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3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 understand the </a:t>
            </a:r>
            <a:r>
              <a:rPr lang="en-US" b="1" dirty="0"/>
              <a:t>driving factors (or driver variables) behind loan default</a:t>
            </a:r>
            <a:r>
              <a:rPr lang="en-US" dirty="0"/>
              <a:t>, i.e. the variables which are strong indicators of default.  The company can </a:t>
            </a:r>
            <a:r>
              <a:rPr lang="en-US" dirty="0" err="1"/>
              <a:t>utilise</a:t>
            </a:r>
            <a:r>
              <a:rPr lang="en-US" dirty="0"/>
              <a:t> this knowledge for its portfolio and risk assessment.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366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Segmented Univariate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High number of loans are issued in 12th months and year 2011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below 50k have high almost half of the defaulters, this can be a risk factor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Volume of loans has vastly increased with each year, also indicates approvals have increased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with 10+ years have taken more loans and high number of fully paid, defaulters are also comparatively more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interest rate has increased till 16% and then dropped from 17% for defaulters. For Fully paid, there is drop near 10%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Defaulters with RENT and MORTGAGE Home Owners are most likely to default than wit OWN homes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Loan Status varies with DTI ratio; we can see that the loans in DTI of 10-15% have higher number of defaulted loan, higher the DTI more chance of defaulting.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 high percentage of loans are taken for the purpose of debt consolidation followed by credit card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Compared to Sub grades of A, more numbers of defaulters are in Sub Grade of B &amp; C, this us a risk factor</a:t>
            </a:r>
          </a:p>
          <a:p>
            <a:pPr marL="0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578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Bivariate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rate of interest is inversely proportional to Grades meaning higher the grade, lower is the interest rate. Grade is a risk factor.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Most of the borrowers don't have bankruptcy records and are safe choice for loan approvals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Grade A which is lowest risk also has lowest DTI ratio which we can say that higher grade has lower rate of default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borrowers are mostly having no record of Public Recorded Bankruptcy and are safe choice for loan issue.</a:t>
            </a:r>
          </a:p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866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highlight>
                  <a:srgbClr val="FFFFFF"/>
                </a:highlight>
              </a:rPr>
              <a:t>Factors influencing loan defaulters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dirty="0"/>
              <a:t>Loans against Debt Consolidation and Credit Card</a:t>
            </a:r>
          </a:p>
          <a:p>
            <a:r>
              <a:rPr lang="en-US" dirty="0"/>
              <a:t>Debt to Income factor </a:t>
            </a:r>
          </a:p>
          <a:p>
            <a:r>
              <a:rPr lang="en-US" dirty="0"/>
              <a:t>Grades</a:t>
            </a:r>
          </a:p>
          <a:p>
            <a:r>
              <a:rPr lang="en-US" dirty="0"/>
              <a:t>Annual income</a:t>
            </a:r>
          </a:p>
          <a:p>
            <a:r>
              <a:rPr lang="en-US" dirty="0"/>
              <a:t>Public Record Bankruptcies</a:t>
            </a:r>
          </a:p>
          <a:p>
            <a:r>
              <a:rPr lang="en-US" dirty="0"/>
              <a:t>Home Ownership</a:t>
            </a:r>
          </a:p>
          <a:p>
            <a:r>
              <a:rPr lang="en-US" dirty="0"/>
              <a:t>Higher Interest rates</a:t>
            </a:r>
          </a:p>
          <a:p>
            <a:r>
              <a:rPr lang="en-US"/>
              <a:t>Length of </a:t>
            </a:r>
            <a:r>
              <a:rPr lang="en-US" dirty="0"/>
              <a:t>the Employment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679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dirty="0"/>
              <a:t>Borrowers having loans against debt consolidation and Credit Cards are more likely to get into debt trap with high interest rates complicating loan repayment and are likely to default</a:t>
            </a:r>
          </a:p>
          <a:p>
            <a:r>
              <a:rPr lang="en-US" dirty="0"/>
              <a:t>Borrowers with very high Debt to Income ratio are likely to default, additional due diligence needs to be carried out</a:t>
            </a:r>
          </a:p>
          <a:p>
            <a:r>
              <a:rPr lang="en-US" dirty="0"/>
              <a:t>Borrowers with highest grade A are safer compared to lower grades pose high risk</a:t>
            </a:r>
          </a:p>
          <a:p>
            <a:r>
              <a:rPr lang="en-US" dirty="0"/>
              <a:t>Borrowers having annual income less than ~50000 are likely to default more posing risk of repayment</a:t>
            </a:r>
          </a:p>
          <a:p>
            <a:r>
              <a:rPr lang="en-US" dirty="0"/>
              <a:t>Borrowers with Public Recorded Bankruptcies pose higher risk for loan repayment </a:t>
            </a:r>
          </a:p>
          <a:p>
            <a:r>
              <a:rPr lang="en-US" dirty="0"/>
              <a:t>Borrowers with Rented and Mortgaged Home Ownership carry more disk to default loans</a:t>
            </a:r>
          </a:p>
          <a:p>
            <a:r>
              <a:rPr lang="en-US" dirty="0"/>
              <a:t>Borrowers with high interest rates pose high risk to default</a:t>
            </a:r>
          </a:p>
          <a:p>
            <a:r>
              <a:rPr lang="en-US" dirty="0"/>
              <a:t>Even though borrowers with working experience of 10+ years are likely to fully pay, they also pose risk to default loans given the fact borrowers with 10+ years experience are high consumers of loans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29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Understanding</a:t>
            </a:r>
          </a:p>
          <a:p>
            <a:pPr lvl="1"/>
            <a:r>
              <a:rPr lang="en-US" dirty="0"/>
              <a:t>Check the dataset for the nature of Data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Remove unwanted data that might influence our analysis</a:t>
            </a:r>
          </a:p>
          <a:p>
            <a:r>
              <a:rPr lang="en-US" dirty="0"/>
              <a:t>Derived Variables</a:t>
            </a:r>
          </a:p>
          <a:p>
            <a:pPr lvl="1"/>
            <a:r>
              <a:rPr lang="en-US" dirty="0"/>
              <a:t>Derive useful information from existing data</a:t>
            </a:r>
          </a:p>
          <a:p>
            <a:r>
              <a:rPr lang="en-US" dirty="0"/>
              <a:t>Univariate Analysis</a:t>
            </a:r>
          </a:p>
          <a:p>
            <a:pPr lvl="1"/>
            <a:r>
              <a:rPr lang="en-US" dirty="0"/>
              <a:t>Analyze Individual variables to get insights</a:t>
            </a:r>
          </a:p>
          <a:p>
            <a:r>
              <a:rPr lang="en-US" dirty="0"/>
              <a:t>Bivariate Analysis</a:t>
            </a:r>
          </a:p>
          <a:p>
            <a:pPr lvl="1"/>
            <a:r>
              <a:rPr lang="en-US" dirty="0"/>
              <a:t>Analyze the relationship between 2 variables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20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given ‘loan.csv’ to python data frame and check the data</a:t>
            </a:r>
          </a:p>
          <a:p>
            <a:pPr lvl="1"/>
            <a:r>
              <a:rPr lang="en-IN" dirty="0"/>
              <a:t>It has 39717 rows and 111 columns</a:t>
            </a:r>
            <a:endParaRPr lang="en-US" dirty="0"/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We have quite a few columns that has ONLY NULL values</a:t>
            </a:r>
          </a:p>
          <a:p>
            <a:pPr lvl="1"/>
            <a:r>
              <a:rPr lang="en-US" dirty="0"/>
              <a:t>We have some columns that has only unique values </a:t>
            </a:r>
          </a:p>
          <a:p>
            <a:pPr lvl="1"/>
            <a:r>
              <a:rPr lang="en-US" dirty="0"/>
              <a:t>We have some columns calculated on customer </a:t>
            </a:r>
            <a:r>
              <a:rPr lang="en-US" dirty="0" err="1"/>
              <a:t>behaviour</a:t>
            </a:r>
            <a:r>
              <a:rPr lang="en-US" dirty="0"/>
              <a:t> and won’t be useful for our analysis</a:t>
            </a:r>
          </a:p>
          <a:p>
            <a:pPr lvl="1"/>
            <a:r>
              <a:rPr lang="en-US" dirty="0"/>
              <a:t>We have some columns whose data are got after the loan approval process</a:t>
            </a:r>
          </a:p>
          <a:p>
            <a:pPr lvl="1"/>
            <a:r>
              <a:rPr lang="en-US" dirty="0"/>
              <a:t>We have some columns that has free text or links that doesn’t help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7191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steps are performed as part of data cleaning</a:t>
            </a:r>
          </a:p>
          <a:p>
            <a:pPr lvl="1"/>
            <a:r>
              <a:rPr lang="en-US" dirty="0"/>
              <a:t>Drop invalid/unnecessary columns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Fix/Filter rows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Missing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Numbers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Text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 Invalid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Filter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94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month and year from </a:t>
            </a:r>
            <a:r>
              <a:rPr lang="en-US" dirty="0" err="1"/>
              <a:t>issue_d</a:t>
            </a:r>
            <a:r>
              <a:rPr lang="en-US"/>
              <a:t>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2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Amount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AAAF3-4F29-1BBF-9BDE-6020126E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653" y="2558055"/>
            <a:ext cx="6944694" cy="28864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30167-AC28-F8EF-ECBE-DB9412055CAA}"/>
              </a:ext>
            </a:extLst>
          </p:cNvPr>
          <p:cNvSpPr txBox="1"/>
          <p:nvPr/>
        </p:nvSpPr>
        <p:spPr>
          <a:xfrm>
            <a:off x="2112264" y="5577840"/>
            <a:ext cx="716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got loan amount sanctioned between 5k-15k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36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4B18F9-6AA6-7E84-1FBC-2621736C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127" y="2472318"/>
            <a:ext cx="6601746" cy="30579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2A81E7-4504-DECD-F524-23B27E4FDA39}"/>
              </a:ext>
            </a:extLst>
          </p:cNvPr>
          <p:cNvSpPr txBox="1"/>
          <p:nvPr/>
        </p:nvSpPr>
        <p:spPr>
          <a:xfrm>
            <a:off x="2795127" y="5530270"/>
            <a:ext cx="554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loans have interest rate between 9%-15%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02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1354</Words>
  <Application>Microsoft Office PowerPoint</Application>
  <PresentationFormat>Widescreen</PresentationFormat>
  <Paragraphs>145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system-ui</vt:lpstr>
      <vt:lpstr>Office Theme</vt:lpstr>
      <vt:lpstr>Lending Club Case Study</vt:lpstr>
      <vt:lpstr>Business Understanding</vt:lpstr>
      <vt:lpstr>Business Objective</vt:lpstr>
      <vt:lpstr>Analysis Approach</vt:lpstr>
      <vt:lpstr>Data Understanding</vt:lpstr>
      <vt:lpstr>Data Cleaning</vt:lpstr>
      <vt:lpstr>Derived Variables</vt:lpstr>
      <vt:lpstr>Distribution of Loan Amount</vt:lpstr>
      <vt:lpstr>Distribution of Interest Rate</vt:lpstr>
      <vt:lpstr>Trend of Annual Income</vt:lpstr>
      <vt:lpstr>Distribution of Debt To Income Ratio</vt:lpstr>
      <vt:lpstr>Loan status </vt:lpstr>
      <vt:lpstr>Term of loan </vt:lpstr>
      <vt:lpstr>Distribution of interest rate</vt:lpstr>
      <vt:lpstr>Distribution of Grade</vt:lpstr>
      <vt:lpstr>Distribution of Loan Status For Issue Year</vt:lpstr>
      <vt:lpstr>Distribution of defaulted loans across year of lending</vt:lpstr>
      <vt:lpstr>Distribution of Annual Income For Loan Status</vt:lpstr>
      <vt:lpstr>Distribution of Employment Length For Loan Status</vt:lpstr>
      <vt:lpstr>Distribution of Interest Rate For Loan Status</vt:lpstr>
      <vt:lpstr>Comparison of Interest Rate Based On Grade</vt:lpstr>
      <vt:lpstr>Public Record Bankruptcies Vs Annual Income</vt:lpstr>
      <vt:lpstr>Defaulters by Home Ownership</vt:lpstr>
      <vt:lpstr>Distribution of DTI For Loan Status</vt:lpstr>
      <vt:lpstr>Distribution of Term For Grade</vt:lpstr>
      <vt:lpstr>Distribution of Purpose</vt:lpstr>
      <vt:lpstr>Count of Loan Status by Sub Grade</vt:lpstr>
      <vt:lpstr>Correlation Heatmap Including Categorical Variables</vt:lpstr>
      <vt:lpstr>Observations</vt:lpstr>
      <vt:lpstr>Observations</vt:lpstr>
      <vt:lpstr>Observations</vt:lpstr>
      <vt:lpstr>Factors influencing loan defaulters</vt:lpstr>
      <vt:lpstr>Rationale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Jereme Wilsander Vasanthan</dc:creator>
  <cp:lastModifiedBy>Jereme Wilsander Vasanthan</cp:lastModifiedBy>
  <cp:revision>23</cp:revision>
  <cp:lastPrinted>2024-08-21T09:26:24Z</cp:lastPrinted>
  <dcterms:created xsi:type="dcterms:W3CDTF">2024-08-20T16:18:00Z</dcterms:created>
  <dcterms:modified xsi:type="dcterms:W3CDTF">2024-08-21T10:22:50Z</dcterms:modified>
</cp:coreProperties>
</file>