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72" r:id="rId14"/>
    <p:sldId id="274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66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F24C3-E362-51DF-C4ED-138DF6ABB3D4}"/>
              </a:ext>
            </a:extLst>
          </p:cNvPr>
          <p:cNvSpPr txBox="1"/>
          <p:nvPr/>
        </p:nvSpPr>
        <p:spPr>
          <a:xfrm>
            <a:off x="2423160" y="5769864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80% of customers who availed loan had income less than 100k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1BD90-2768-513C-55CA-3DF887A8551C}"/>
              </a:ext>
            </a:extLst>
          </p:cNvPr>
          <p:cNvSpPr txBox="1"/>
          <p:nvPr/>
        </p:nvSpPr>
        <p:spPr>
          <a:xfrm>
            <a:off x="2761488" y="588750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13% of total customers defaulted their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69533-8515-A2B7-DFB5-C9EBEB7B205D}"/>
              </a:ext>
            </a:extLst>
          </p:cNvPr>
          <p:cNvSpPr txBox="1"/>
          <p:nvPr/>
        </p:nvSpPr>
        <p:spPr>
          <a:xfrm>
            <a:off x="2962656" y="6176963"/>
            <a:ext cx="65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took loan for higher term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3A03-CD90-B0A7-7141-4A6EF1E4EEAC}"/>
              </a:ext>
            </a:extLst>
          </p:cNvPr>
          <p:cNvSpPr txBox="1"/>
          <p:nvPr/>
        </p:nvSpPr>
        <p:spPr>
          <a:xfrm>
            <a:off x="2551176" y="6176963"/>
            <a:ext cx="7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interest rate between 10-14% and a considerable amount of customers also got around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AD9CD-8739-D159-8198-1BCE7AB23556}"/>
              </a:ext>
            </a:extLst>
          </p:cNvPr>
          <p:cNvSpPr txBox="1"/>
          <p:nvPr/>
        </p:nvSpPr>
        <p:spPr>
          <a:xfrm>
            <a:off x="1554480" y="611733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Grade ‘A’ default very less compared to 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Status For Issue Year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D6F0B0-718D-EB4C-722D-DFBD44530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39" y="1825625"/>
            <a:ext cx="8937122" cy="4351338"/>
          </a:xfrm>
        </p:spPr>
      </p:pic>
    </p:spTree>
    <p:extLst>
      <p:ext uri="{BB962C8B-B14F-4D97-AF65-F5344CB8AC3E}">
        <p14:creationId xmlns:p14="http://schemas.microsoft.com/office/powerpoint/2010/main" val="156112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defaulted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00490-DEF0-55BC-023E-6A2660991E1C}"/>
              </a:ext>
            </a:extLst>
          </p:cNvPr>
          <p:cNvSpPr txBox="1"/>
          <p:nvPr/>
        </p:nvSpPr>
        <p:spPr>
          <a:xfrm>
            <a:off x="3346704" y="6176963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had a huge surge of loans resulting in huge amount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C6A1-D4B1-836B-C783-E26877A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91" y="1825625"/>
            <a:ext cx="8302017" cy="4351338"/>
          </a:xfrm>
        </p:spPr>
      </p:pic>
    </p:spTree>
    <p:extLst>
      <p:ext uri="{BB962C8B-B14F-4D97-AF65-F5344CB8AC3E}">
        <p14:creationId xmlns:p14="http://schemas.microsoft.com/office/powerpoint/2010/main" val="8666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Employment Length For Loan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FADE9-1172-E1AA-F400-9E65C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93" y="1825625"/>
            <a:ext cx="8963013" cy="4351338"/>
          </a:xfrm>
        </p:spPr>
      </p:pic>
    </p:spTree>
    <p:extLst>
      <p:ext uri="{BB962C8B-B14F-4D97-AF65-F5344CB8AC3E}">
        <p14:creationId xmlns:p14="http://schemas.microsoft.com/office/powerpoint/2010/main" val="18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6101E-F692-619F-573B-D9B392D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29291"/>
            <a:ext cx="8735644" cy="4344006"/>
          </a:xfrm>
        </p:spPr>
      </p:pic>
    </p:spTree>
    <p:extLst>
      <p:ext uri="{BB962C8B-B14F-4D97-AF65-F5344CB8AC3E}">
        <p14:creationId xmlns:p14="http://schemas.microsoft.com/office/powerpoint/2010/main" val="211019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Rate Based On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FF2A09-6A8E-790F-D3D3-3E5A9B7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59" y="1825625"/>
            <a:ext cx="825808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823-C381-A470-2C83-404B11532CF2}"/>
              </a:ext>
            </a:extLst>
          </p:cNvPr>
          <p:cNvSpPr txBox="1"/>
          <p:nvPr/>
        </p:nvSpPr>
        <p:spPr>
          <a:xfrm>
            <a:off x="2478024" y="6263640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grade lower the rate of interest. People with good grades get lower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Bankruptcies Vs Annual Income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F9D8-FFF6-0EB1-CD75-38E27F8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7" y="1825625"/>
            <a:ext cx="57437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77C42-84F6-07D3-0B44-67FF9D0F61F0}"/>
              </a:ext>
            </a:extLst>
          </p:cNvPr>
          <p:cNvSpPr txBox="1"/>
          <p:nvPr/>
        </p:nvSpPr>
        <p:spPr>
          <a:xfrm>
            <a:off x="2386584" y="6176963"/>
            <a:ext cx="67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who have public record of Bankruptcies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2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Defaulters by Home Ownership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F00A6-E3A9-FD94-591E-30F15B8F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93" y="2162712"/>
            <a:ext cx="8869013" cy="3677163"/>
          </a:xfrm>
        </p:spPr>
      </p:pic>
    </p:spTree>
    <p:extLst>
      <p:ext uri="{BB962C8B-B14F-4D97-AF65-F5344CB8AC3E}">
        <p14:creationId xmlns:p14="http://schemas.microsoft.com/office/powerpoint/2010/main" val="157180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DTI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DBD1E5-00B9-983A-5BFA-BEA7EB2F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73" y="1825625"/>
            <a:ext cx="8796253" cy="4351338"/>
          </a:xfrm>
        </p:spPr>
      </p:pic>
    </p:spTree>
    <p:extLst>
      <p:ext uri="{BB962C8B-B14F-4D97-AF65-F5344CB8AC3E}">
        <p14:creationId xmlns:p14="http://schemas.microsoft.com/office/powerpoint/2010/main" val="197811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Term For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29134-9FDF-9A25-7C5E-EC7A73B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29291"/>
            <a:ext cx="8716591" cy="43440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3438144" y="6327648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grade ‘A’ took loan for short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6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DTI Based On Grade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710ED-46E4-506F-A8D5-8DF342AD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123" y="1825625"/>
            <a:ext cx="8381753" cy="4351338"/>
          </a:xfrm>
        </p:spPr>
      </p:pic>
    </p:spTree>
    <p:extLst>
      <p:ext uri="{BB962C8B-B14F-4D97-AF65-F5344CB8AC3E}">
        <p14:creationId xmlns:p14="http://schemas.microsoft.com/office/powerpoint/2010/main" val="362469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Including Categorical Variables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C1638-2141-4409-DDA9-EDBAED5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06" y="1825625"/>
            <a:ext cx="5724787" cy="4351338"/>
          </a:xfrm>
        </p:spPr>
      </p:pic>
    </p:spTree>
    <p:extLst>
      <p:ext uri="{BB962C8B-B14F-4D97-AF65-F5344CB8AC3E}">
        <p14:creationId xmlns:p14="http://schemas.microsoft.com/office/powerpoint/2010/main" val="33537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Defaulter's loans are lower in numbers compared to Non-Defaulters (Fully Paid)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 amount has a range of loans from 500 to 35k with a mean of 9.8k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loans in 60 months term mostly consist of grade B, C and D loans whereas the loans in 36 months term majorly consist of grade A and B loans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than half of the loan taken has term of 36 months compared to 60 months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Interest rate is more crowded between 5-10 and 10-15 along with a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Lot of loans are in Grade A and Grade B, meaning loans are approved more for higher grades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Segmented 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loans are issued in 12th months and year 2011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paid, there is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 OWN homes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ratio; we can see that the loans in DTI of 10-15% have higher number of defaulted loan, higher the DTI more chance of defaulting.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A, more numbers of defaulters are in Sub Grade of B &amp; C, this us a risk factor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Bivariate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rate of interest is inversely proportional to Grades meaning higher the grade, lower is the interest rate. Grade is a risk factor.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Most of the borrowers don't have bankruptcy records and are safe choice for loan approvals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Grade A which is lowest risk also has lowest DTI ratio which we can say that higher grade has lower rate of default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borrowers are mostly having no record of Public Recorded Bankruptcy and are safe choice for loan issue.</a:t>
            </a:r>
          </a:p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66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Borrowers having loans against debt consolidation and Credit Cards are more likely to get into debt trap with high interest rates complicating loan repayment and are likely to default</a:t>
            </a:r>
          </a:p>
          <a:p>
            <a:r>
              <a:rPr lang="en-US" dirty="0"/>
              <a:t>Borrowers with very high Debt to Income ratio are likely to default, additional due diligence needs to be carried out</a:t>
            </a:r>
          </a:p>
          <a:p>
            <a:r>
              <a:rPr lang="en-US" dirty="0"/>
              <a:t>Borrowers with highest grade A are safer compared to lower grades pose high risk</a:t>
            </a:r>
          </a:p>
          <a:p>
            <a:r>
              <a:rPr lang="en-US" dirty="0"/>
              <a:t>Borrowers having annual income less than ~50000 are likely to default more posing risk of repayment</a:t>
            </a:r>
          </a:p>
          <a:p>
            <a:r>
              <a:rPr lang="en-US" dirty="0"/>
              <a:t>Borrowers with Public Recorded Bankruptcies pose higher risk for loan repayment </a:t>
            </a:r>
          </a:p>
          <a:p>
            <a:r>
              <a:rPr lang="en-US" dirty="0"/>
              <a:t>Borrowers with Rented and Mortgaged Home Ownership carry more disk to default loans</a:t>
            </a:r>
          </a:p>
          <a:p>
            <a:r>
              <a:rPr lang="en-US" dirty="0"/>
              <a:t>Borrowers with high interest rates pose high risk to default</a:t>
            </a:r>
          </a:p>
          <a:p>
            <a:r>
              <a:rPr lang="en-US" dirty="0"/>
              <a:t>Even though borrowers with working experience of 10+ years are likely to fully pay, they also pose risk to default loans given the fact borrowers with 10+ years experience are high consumers of loans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0167-AC28-F8EF-ECBE-DB9412055CAA}"/>
              </a:ext>
            </a:extLst>
          </p:cNvPr>
          <p:cNvSpPr txBox="1"/>
          <p:nvPr/>
        </p:nvSpPr>
        <p:spPr>
          <a:xfrm>
            <a:off x="2112264" y="5577840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loan amount sanctioned between 5k-15k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A81E7-4504-DECD-F524-23B27E4FDA39}"/>
              </a:ext>
            </a:extLst>
          </p:cNvPr>
          <p:cNvSpPr txBox="1"/>
          <p:nvPr/>
        </p:nvSpPr>
        <p:spPr>
          <a:xfrm>
            <a:off x="2795127" y="5530270"/>
            <a:ext cx="55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loans have interest rate between 9%-15%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1136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Trend of Annual Income</vt:lpstr>
      <vt:lpstr>Distribution of Debt To Income Ratio</vt:lpstr>
      <vt:lpstr>Loan status </vt:lpstr>
      <vt:lpstr>Term of loan </vt:lpstr>
      <vt:lpstr>Distribution of interest rate</vt:lpstr>
      <vt:lpstr>Distribution of Grade</vt:lpstr>
      <vt:lpstr>Distribution of Loan Status For Issue Year</vt:lpstr>
      <vt:lpstr>Distribution of defaulted loans across year of lending</vt:lpstr>
      <vt:lpstr>Distribution of Annual Income For Loan Status</vt:lpstr>
      <vt:lpstr>Distribution of Employment Length For Loan Status</vt:lpstr>
      <vt:lpstr>Distribution of Interest Rate For Loan Status</vt:lpstr>
      <vt:lpstr>Comparison of Interest Rate Based On Grade</vt:lpstr>
      <vt:lpstr>Public Record Bankruptcies Vs Annual Income</vt:lpstr>
      <vt:lpstr>Defaulters by Home Ownership</vt:lpstr>
      <vt:lpstr>Distribution of DTI For Loan Status</vt:lpstr>
      <vt:lpstr>Distribution of Term For Grade</vt:lpstr>
      <vt:lpstr>Comparison of DTI Based On Grade For Loan Status</vt:lpstr>
      <vt:lpstr>Correlation Heatmap Including Categorical Variables</vt:lpstr>
      <vt:lpstr>Conclusion</vt:lpstr>
      <vt:lpstr>Conclusion</vt:lpstr>
      <vt:lpstr>Conclusion</vt:lpstr>
      <vt:lpstr>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15</cp:revision>
  <dcterms:created xsi:type="dcterms:W3CDTF">2024-08-20T16:18:00Z</dcterms:created>
  <dcterms:modified xsi:type="dcterms:W3CDTF">2024-08-21T08:36:28Z</dcterms:modified>
</cp:coreProperties>
</file>