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8" r:id="rId27"/>
    <p:sldId id="266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EF61B-AE10-C60F-89A2-BBA47CB47A43}"/>
              </a:ext>
            </a:extLst>
          </p:cNvPr>
          <p:cNvSpPr txBox="1"/>
          <p:nvPr/>
        </p:nvSpPr>
        <p:spPr>
          <a:xfrm>
            <a:off x="2695100" y="5843016"/>
            <a:ext cx="69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has debt to income ratio between 8 - 20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3DB9D-5CAA-744F-EED4-58B0B0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253" y="1825625"/>
            <a:ext cx="672749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B5AAD-7945-35F5-5102-2D6DB0A2CD9B}"/>
              </a:ext>
            </a:extLst>
          </p:cNvPr>
          <p:cNvSpPr txBox="1"/>
          <p:nvPr/>
        </p:nvSpPr>
        <p:spPr>
          <a:xfrm>
            <a:off x="1499616" y="6176963"/>
            <a:ext cx="1021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4A590-7537-5768-4FEA-445F38E62B08}"/>
              </a:ext>
            </a:extLst>
          </p:cNvPr>
          <p:cNvSpPr txBox="1"/>
          <p:nvPr/>
        </p:nvSpPr>
        <p:spPr>
          <a:xfrm>
            <a:off x="2359152" y="6176963"/>
            <a:ext cx="86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665D3-0139-57FB-EF9B-0D07453001C2}"/>
              </a:ext>
            </a:extLst>
          </p:cNvPr>
          <p:cNvSpPr txBox="1"/>
          <p:nvPr/>
        </p:nvSpPr>
        <p:spPr>
          <a:xfrm>
            <a:off x="1362456" y="6176963"/>
            <a:ext cx="101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5D8FE-4BAC-B9C8-58F0-E2D81DCC0465}"/>
              </a:ext>
            </a:extLst>
          </p:cNvPr>
          <p:cNvSpPr txBox="1"/>
          <p:nvPr/>
        </p:nvSpPr>
        <p:spPr>
          <a:xfrm>
            <a:off x="1481328" y="6173297"/>
            <a:ext cx="104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 , there is drop near 10%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who have public record of Bankruptcies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4DCAC-2EA8-48A9-FB46-DDF896144D6E}"/>
              </a:ext>
            </a:extLst>
          </p:cNvPr>
          <p:cNvSpPr txBox="1"/>
          <p:nvPr/>
        </p:nvSpPr>
        <p:spPr>
          <a:xfrm>
            <a:off x="1234440" y="5839875"/>
            <a:ext cx="10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with OWN homes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26ED1-14AE-DBBE-7700-2051EF6C6029}"/>
              </a:ext>
            </a:extLst>
          </p:cNvPr>
          <p:cNvSpPr txBox="1"/>
          <p:nvPr/>
        </p:nvSpPr>
        <p:spPr>
          <a:xfrm>
            <a:off x="1697873" y="6053328"/>
            <a:ext cx="977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ratio, we can see that the loans in DTI ratio 10-15 have higher number of defaulted loan but higher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has higher chance of defaulting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Including Categorical Variables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1638-2141-4409-DDA9-EDBAED5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06" y="1825625"/>
            <a:ext cx="5724787" cy="4351338"/>
          </a:xfrm>
        </p:spPr>
      </p:pic>
    </p:spTree>
    <p:extLst>
      <p:ext uri="{BB962C8B-B14F-4D97-AF65-F5344CB8AC3E}">
        <p14:creationId xmlns:p14="http://schemas.microsoft.com/office/powerpoint/2010/main" val="33537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Defaulter's loans are lower in numbers compared to Non-Defaulters (Fully Paid)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 amount has a range of loans from 500 to 35k with a mean of 9.8k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loans in 60 months term mostly consist of grade B, C and D loans whereas the loans in 36 months term majorly consist of grade A and B loans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than half of the loan taken has term of 36 months compared to 60 months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Interest rate is more crowded between 5-10 and 10-15 along with a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Lot of loans are in Grade A and Grade B, meaning loans are approved more for higher grades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Segmented 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loans are issued in 12th months and year 2011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paid, there is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 OWN homes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ratio; we can see that the loans in DTI of 10-15% have higher number of defaulted loan, higher the DTI more chance of defaulting.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A, more numbers of defaulters are in Sub Grade of B &amp; C, this us a risk factor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7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Bivariate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rate of interest is inversely proportional to Grades meaning higher the grade, lower is the interest rate. Grade is a risk factor.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Most of the borrowers don't have bankruptcy records and are safe choice for loan approvals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Grade A which is lowest risk also has lowest DTI ratio which we can say that higher grade has lower rate of default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borrowers are mostly having no record of Public Recorded Bankruptcy and are safe choice for loan issue.</a:t>
            </a:r>
          </a:p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highlight>
                  <a:srgbClr val="FFFFFF"/>
                </a:highlight>
              </a:rPr>
              <a:t>Factors influencing loan defaulters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Loans against Debt Consolidation and Credit Card</a:t>
            </a:r>
          </a:p>
          <a:p>
            <a:r>
              <a:rPr lang="en-US" dirty="0"/>
              <a:t>Debt to Income factor </a:t>
            </a:r>
          </a:p>
          <a:p>
            <a:r>
              <a:rPr lang="en-US" dirty="0"/>
              <a:t>Grades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Public Record Bankruptcies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Higher Interest rates</a:t>
            </a:r>
          </a:p>
          <a:p>
            <a:r>
              <a:rPr lang="en-US"/>
              <a:t>Length of </a:t>
            </a:r>
            <a:r>
              <a:rPr lang="en-US" dirty="0"/>
              <a:t>the Employment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Borrowers having loans against debt consolidation and Credit Cards are more likely to get into debt trap with high interest rates complicating loan repayment and are likely to default</a:t>
            </a:r>
          </a:p>
          <a:p>
            <a:r>
              <a:rPr lang="en-US" dirty="0"/>
              <a:t>Borrowers with very high Debt to Income ratio are likely to default, additional due diligence needs to be carried out</a:t>
            </a:r>
          </a:p>
          <a:p>
            <a:r>
              <a:rPr lang="en-US" dirty="0"/>
              <a:t>Borrowers with highest grade A are safer compared to lower grades pose high risk</a:t>
            </a:r>
          </a:p>
          <a:p>
            <a:r>
              <a:rPr lang="en-US" dirty="0"/>
              <a:t>Borrowers having annual income less than ~50000 are likely to default more posing risk of repayment</a:t>
            </a:r>
          </a:p>
          <a:p>
            <a:r>
              <a:rPr lang="en-US" dirty="0"/>
              <a:t>Borrowers with Public Recorded Bankruptcies pose higher risk for loan repayment </a:t>
            </a:r>
          </a:p>
          <a:p>
            <a:r>
              <a:rPr lang="en-US" dirty="0"/>
              <a:t>Borrowers with Rented and Mortgaged Home Ownership carry more disk to default loans</a:t>
            </a:r>
          </a:p>
          <a:p>
            <a:r>
              <a:rPr lang="en-US" dirty="0"/>
              <a:t>Borrowers with high interest rates pose high risk to default</a:t>
            </a:r>
          </a:p>
          <a:p>
            <a:r>
              <a:rPr lang="en-US" dirty="0"/>
              <a:t>Even though borrowers with working experience of 10+ years are likely to fully pay, they also pose risk to default loans given the fact borrowers with 10+ years experience are high consumers of loans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1298</Words>
  <Application>Microsoft Office PowerPoint</Application>
  <PresentationFormat>Widescreen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Correlation Heatmap Including Categorical Variables</vt:lpstr>
      <vt:lpstr>Observations</vt:lpstr>
      <vt:lpstr>Observations</vt:lpstr>
      <vt:lpstr>Observations</vt:lpstr>
      <vt:lpstr>Factors influencing loan defaulters</vt:lpstr>
      <vt:lpstr>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20</cp:revision>
  <cp:lastPrinted>2024-08-21T09:26:24Z</cp:lastPrinted>
  <dcterms:created xsi:type="dcterms:W3CDTF">2024-08-20T16:18:00Z</dcterms:created>
  <dcterms:modified xsi:type="dcterms:W3CDTF">2024-08-21T10:07:09Z</dcterms:modified>
</cp:coreProperties>
</file>