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57" r:id="rId2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vertBarState="maximized" horzBarState="maximized">
    <p:restoredLeft sz="16797" autoAdjust="0"/>
    <p:restoredTop sz="94660"/>
  </p:normalViewPr>
  <p:slideViewPr>
    <p:cSldViewPr>
      <p:cViewPr>
        <p:scale>
          <a:sx n="75" d="100"/>
          <a:sy n="75" d="100"/>
        </p:scale>
        <p:origin x="-1618" y="-374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42C59F0-A296-4EFD-8A4B-06D50F7F91F3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A2DF289-9D97-4067-AB06-510B2FA70A8D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36236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CA2DF289-9D97-4067-AB06-510B2FA70A8D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138525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20165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9099096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3636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4634754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6223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0908977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648368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909974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78317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6775472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27099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2CCCA2-B219-4959-BD4C-F5FCBC379A30}" type="datetimeFigureOut">
              <a:rPr lang="en-US" smtClean="0"/>
              <a:t>1/18/2015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51AB72F-4824-43AA-80F6-97157A304C2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Rectangle 6"/>
          <p:cNvSpPr/>
          <p:nvPr userDrawn="1"/>
        </p:nvSpPr>
        <p:spPr>
          <a:xfrm>
            <a:off x="-76200" y="0"/>
            <a:ext cx="9372600" cy="6934200"/>
          </a:xfrm>
          <a:prstGeom prst="rect">
            <a:avLst/>
          </a:prstGeom>
          <a:solidFill>
            <a:schemeClr val="bg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76560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2925" y="854710"/>
            <a:ext cx="8058150" cy="54737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Line Callout 2 1"/>
          <p:cNvSpPr/>
          <p:nvPr/>
        </p:nvSpPr>
        <p:spPr>
          <a:xfrm>
            <a:off x="1248229" y="462280"/>
            <a:ext cx="1040674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343799"/>
              <a:gd name="adj6" fmla="val -775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Go to/Set/Delete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Work Directories</a:t>
            </a:r>
          </a:p>
        </p:txBody>
      </p:sp>
      <p:sp>
        <p:nvSpPr>
          <p:cNvPr id="19" name="Line Callout 2 18"/>
          <p:cNvSpPr/>
          <p:nvPr/>
        </p:nvSpPr>
        <p:spPr>
          <a:xfrm>
            <a:off x="3962400" y="462280"/>
            <a:ext cx="1040674" cy="307776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251146"/>
              <a:gd name="adj6" fmla="val 4186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Script edit options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(Alt-U/I/3/4)</a:t>
            </a:r>
          </a:p>
        </p:txBody>
      </p:sp>
      <p:sp>
        <p:nvSpPr>
          <p:cNvPr id="21" name="Line Callout 2 20"/>
          <p:cNvSpPr/>
          <p:nvPr/>
        </p:nvSpPr>
        <p:spPr>
          <a:xfrm>
            <a:off x="6858000" y="459303"/>
            <a:ext cx="1349312" cy="307777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260474"/>
              <a:gd name="adj6" fmla="val -88263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Online context sensitive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Help (Ctrl-F1)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2" name="Line Callout 2 21"/>
          <p:cNvSpPr/>
          <p:nvPr/>
        </p:nvSpPr>
        <p:spPr>
          <a:xfrm>
            <a:off x="5638800" y="459303"/>
            <a:ext cx="1046770" cy="307777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360578"/>
              <a:gd name="adj6" fmla="val -4817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 Run/Pause/Stop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current script 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3" name="Line Callout 2 22"/>
          <p:cNvSpPr/>
          <p:nvPr/>
        </p:nvSpPr>
        <p:spPr>
          <a:xfrm>
            <a:off x="7523321" y="1605280"/>
            <a:ext cx="1278391" cy="153888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-72197"/>
              <a:gd name="adj6" fmla="val -7340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Argument substitution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4" name="Line Callout 2 23"/>
          <p:cNvSpPr/>
          <p:nvPr/>
        </p:nvSpPr>
        <p:spPr>
          <a:xfrm>
            <a:off x="2375262" y="6431008"/>
            <a:ext cx="825138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652270"/>
              <a:gd name="adj6" fmla="val -463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Show PCRaster relevant files</a:t>
            </a:r>
          </a:p>
        </p:txBody>
      </p:sp>
      <p:sp>
        <p:nvSpPr>
          <p:cNvPr id="25" name="Line Callout 2 24"/>
          <p:cNvSpPr/>
          <p:nvPr/>
        </p:nvSpPr>
        <p:spPr>
          <a:xfrm>
            <a:off x="973910" y="6426034"/>
            <a:ext cx="1040674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47614"/>
              <a:gd name="adj6" fmla="val 1421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Current map attributes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6" name="Line Callout 2 25"/>
          <p:cNvSpPr/>
          <p:nvPr/>
        </p:nvSpPr>
        <p:spPr>
          <a:xfrm>
            <a:off x="152400" y="2330962"/>
            <a:ext cx="1040674" cy="172355"/>
          </a:xfrm>
          <a:prstGeom prst="borderCallout2">
            <a:avLst>
              <a:gd name="adj1" fmla="val 43862"/>
              <a:gd name="adj2" fmla="val 100245"/>
              <a:gd name="adj3" fmla="val 43862"/>
              <a:gd name="adj4" fmla="val 275663"/>
              <a:gd name="adj5" fmla="val -66400"/>
              <a:gd name="adj6" fmla="val 29928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Runtime indication</a:t>
            </a:r>
          </a:p>
        </p:txBody>
      </p:sp>
      <p:sp>
        <p:nvSpPr>
          <p:cNvPr id="29" name="Line Callout 2 28"/>
          <p:cNvSpPr/>
          <p:nvPr/>
        </p:nvSpPr>
        <p:spPr>
          <a:xfrm>
            <a:off x="1600201" y="2763520"/>
            <a:ext cx="775062" cy="326243"/>
          </a:xfrm>
          <a:prstGeom prst="borderCallout2">
            <a:avLst>
              <a:gd name="adj1" fmla="val 52704"/>
              <a:gd name="adj2" fmla="val -801"/>
              <a:gd name="adj3" fmla="val 53293"/>
              <a:gd name="adj4" fmla="val -13340"/>
              <a:gd name="adj5" fmla="val 152392"/>
              <a:gd name="adj6" fmla="val -676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List of typed commands </a:t>
            </a:r>
          </a:p>
        </p:txBody>
      </p:sp>
      <p:sp>
        <p:nvSpPr>
          <p:cNvPr id="30" name="Line Callout 2 29"/>
          <p:cNvSpPr/>
          <p:nvPr/>
        </p:nvSpPr>
        <p:spPr>
          <a:xfrm>
            <a:off x="4338767" y="2508397"/>
            <a:ext cx="641553" cy="326243"/>
          </a:xfrm>
          <a:prstGeom prst="borderCallout2">
            <a:avLst>
              <a:gd name="adj1" fmla="val 99418"/>
              <a:gd name="adj2" fmla="val 50668"/>
              <a:gd name="adj3" fmla="val 130560"/>
              <a:gd name="adj4" fmla="val 75842"/>
              <a:gd name="adj5" fmla="val 228591"/>
              <a:gd name="adj6" fmla="val 7523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Clear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commands</a:t>
            </a:r>
          </a:p>
        </p:txBody>
      </p:sp>
      <p:sp>
        <p:nvSpPr>
          <p:cNvPr id="32" name="Line Callout 2 31"/>
          <p:cNvSpPr/>
          <p:nvPr/>
        </p:nvSpPr>
        <p:spPr>
          <a:xfrm>
            <a:off x="3810000" y="6426035"/>
            <a:ext cx="1625963" cy="326243"/>
          </a:xfrm>
          <a:prstGeom prst="borderCallout2">
            <a:avLst>
              <a:gd name="adj1" fmla="val 52704"/>
              <a:gd name="adj2" fmla="val -801"/>
              <a:gd name="adj3" fmla="val 44918"/>
              <a:gd name="adj4" fmla="val -8066"/>
              <a:gd name="adj5" fmla="val -744475"/>
              <a:gd name="adj6" fmla="val -60095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Map series in blue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Can be deleted/moved/copied</a:t>
            </a:r>
          </a:p>
        </p:txBody>
      </p:sp>
      <p:sp>
        <p:nvSpPr>
          <p:cNvPr id="33" name="Line Callout 2 32"/>
          <p:cNvSpPr/>
          <p:nvPr/>
        </p:nvSpPr>
        <p:spPr>
          <a:xfrm>
            <a:off x="2743200" y="2824480"/>
            <a:ext cx="1371600" cy="326243"/>
          </a:xfrm>
          <a:prstGeom prst="borderCallout2">
            <a:avLst>
              <a:gd name="adj1" fmla="val 52704"/>
              <a:gd name="adj2" fmla="val -801"/>
              <a:gd name="adj3" fmla="val 52493"/>
              <a:gd name="adj4" fmla="val -5869"/>
              <a:gd name="adj5" fmla="val 203259"/>
              <a:gd name="adj6" fmla="val -2106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“+”: show maps  stacked or in connected windows</a:t>
            </a:r>
          </a:p>
        </p:txBody>
      </p:sp>
      <p:sp>
        <p:nvSpPr>
          <p:cNvPr id="34" name="Line Callout 2 33"/>
          <p:cNvSpPr/>
          <p:nvPr/>
        </p:nvSpPr>
        <p:spPr>
          <a:xfrm>
            <a:off x="3530963" y="1605280"/>
            <a:ext cx="812437" cy="326243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9177"/>
              <a:gd name="adj5" fmla="val -1364"/>
              <a:gd name="adj6" fmla="val -48028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List of Work Directories</a:t>
            </a:r>
          </a:p>
        </p:txBody>
      </p:sp>
      <p:sp>
        <p:nvSpPr>
          <p:cNvPr id="35" name="Line Callout 2 34"/>
          <p:cNvSpPr/>
          <p:nvPr/>
        </p:nvSpPr>
        <p:spPr>
          <a:xfrm>
            <a:off x="5761691" y="6426035"/>
            <a:ext cx="1553510" cy="326243"/>
          </a:xfrm>
          <a:prstGeom prst="borderCallout2">
            <a:avLst>
              <a:gd name="adj1" fmla="val 47414"/>
              <a:gd name="adj2" fmla="val 1144"/>
              <a:gd name="adj3" fmla="val 47414"/>
              <a:gd name="adj4" fmla="val -11394"/>
              <a:gd name="adj5" fmla="val -817881"/>
              <a:gd name="adj6" fmla="val -128689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Shortcuts to PCRaster 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Programs, </a:t>
            </a:r>
            <a:r>
              <a:rPr lang="en-US" sz="1000" dirty="0" err="1" smtClean="0">
                <a:solidFill>
                  <a:schemeClr val="tx1"/>
                </a:solidFill>
              </a:rPr>
              <a:t>incl</a:t>
            </a:r>
            <a:r>
              <a:rPr lang="en-US" sz="1000" dirty="0" smtClean="0">
                <a:solidFill>
                  <a:schemeClr val="tx1"/>
                </a:solidFill>
              </a:rPr>
              <a:t> </a:t>
            </a:r>
            <a:r>
              <a:rPr lang="en-US" sz="1000" dirty="0" err="1" smtClean="0">
                <a:solidFill>
                  <a:schemeClr val="tx1"/>
                </a:solidFill>
              </a:rPr>
              <a:t>mapedit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  <p:sp>
        <p:nvSpPr>
          <p:cNvPr id="36" name="Line Callout 2 35"/>
          <p:cNvSpPr/>
          <p:nvPr/>
        </p:nvSpPr>
        <p:spPr>
          <a:xfrm>
            <a:off x="25400" y="4857385"/>
            <a:ext cx="1040674" cy="634020"/>
          </a:xfrm>
          <a:prstGeom prst="borderCallout2">
            <a:avLst>
              <a:gd name="adj1" fmla="val 52704"/>
              <a:gd name="adj2" fmla="val 104150"/>
              <a:gd name="adj3" fmla="val 52061"/>
              <a:gd name="adj4" fmla="val 119944"/>
              <a:gd name="adj5" fmla="val 28621"/>
              <a:gd name="adj6" fmla="val 156652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drag and drop files and map series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Between </a:t>
            </a:r>
            <a:r>
              <a:rPr lang="en-US" sz="1000" dirty="0" err="1" smtClean="0">
                <a:solidFill>
                  <a:schemeClr val="tx1"/>
                </a:solidFill>
              </a:rPr>
              <a:t>dirs</a:t>
            </a:r>
            <a:endParaRPr lang="en-US" sz="1000" dirty="0" smtClean="0">
              <a:solidFill>
                <a:schemeClr val="tx1"/>
              </a:solidFill>
            </a:endParaRP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Ctrl-drag =  copy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381000" y="75168"/>
            <a:ext cx="4251485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b="1" dirty="0" smtClean="0">
                <a:solidFill>
                  <a:srgbClr val="0070C0"/>
                </a:solidFill>
              </a:rPr>
              <a:t>NutShell </a:t>
            </a:r>
            <a:r>
              <a:rPr lang="en-US" b="1" dirty="0" smtClean="0">
                <a:solidFill>
                  <a:srgbClr val="0070C0"/>
                </a:solidFill>
              </a:rPr>
              <a:t>4.86 </a:t>
            </a:r>
            <a:r>
              <a:rPr lang="en-US" b="1" dirty="0" smtClean="0">
                <a:solidFill>
                  <a:srgbClr val="0070C0"/>
                </a:solidFill>
              </a:rPr>
              <a:t>main functions (18 Jan 2015)</a:t>
            </a:r>
            <a:endParaRPr lang="en-US" b="1" dirty="0">
              <a:solidFill>
                <a:srgbClr val="0070C0"/>
              </a:solidFill>
            </a:endParaRPr>
          </a:p>
        </p:txBody>
      </p:sp>
      <p:pic>
        <p:nvPicPr>
          <p:cNvPr id="13" name="Picture 12"/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2860" y="66040"/>
            <a:ext cx="390718" cy="390718"/>
          </a:xfrm>
          <a:prstGeom prst="rect">
            <a:avLst/>
          </a:prstGeom>
        </p:spPr>
      </p:pic>
      <p:sp>
        <p:nvSpPr>
          <p:cNvPr id="28" name="Line Callout 2 27"/>
          <p:cNvSpPr/>
          <p:nvPr/>
        </p:nvSpPr>
        <p:spPr>
          <a:xfrm>
            <a:off x="7523321" y="3178483"/>
            <a:ext cx="698862" cy="153888"/>
          </a:xfrm>
          <a:prstGeom prst="borderCallout2">
            <a:avLst>
              <a:gd name="adj1" fmla="val -5395"/>
              <a:gd name="adj2" fmla="val -14153"/>
              <a:gd name="adj3" fmla="val -5395"/>
              <a:gd name="adj4" fmla="val -27191"/>
              <a:gd name="adj5" fmla="val -87710"/>
              <a:gd name="adj6" fmla="val -15260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27" name="Line Callout 2 26"/>
          <p:cNvSpPr/>
          <p:nvPr/>
        </p:nvSpPr>
        <p:spPr>
          <a:xfrm>
            <a:off x="7450010" y="3048615"/>
            <a:ext cx="1351702" cy="461665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494382"/>
              <a:gd name="adj6" fmla="val -316021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Mark and display files directly from script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(F6, F4)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7" name="Line Callout 2 36"/>
          <p:cNvSpPr/>
          <p:nvPr/>
        </p:nvSpPr>
        <p:spPr>
          <a:xfrm>
            <a:off x="7946094" y="4097327"/>
            <a:ext cx="884341" cy="461665"/>
          </a:xfrm>
          <a:prstGeom prst="borderCallout2">
            <a:avLst>
              <a:gd name="adj1" fmla="val 52704"/>
              <a:gd name="adj2" fmla="val -801"/>
              <a:gd name="adj3" fmla="val 52704"/>
              <a:gd name="adj4" fmla="val -10024"/>
              <a:gd name="adj5" fmla="val -35996"/>
              <a:gd name="adj6" fmla="val -252660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Code folding</a:t>
            </a:r>
          </a:p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double-click </a:t>
            </a:r>
            <a:r>
              <a:rPr lang="en-US" sz="1000" dirty="0" smtClean="0">
                <a:solidFill>
                  <a:schemeClr val="tx1"/>
                </a:solidFill>
              </a:rPr>
              <a:t>on </a:t>
            </a:r>
            <a:br>
              <a:rPr lang="en-US" sz="1000" dirty="0" smtClean="0">
                <a:solidFill>
                  <a:schemeClr val="tx1"/>
                </a:solidFill>
              </a:rPr>
            </a:br>
            <a:r>
              <a:rPr lang="en-US" sz="1000" dirty="0" smtClean="0">
                <a:solidFill>
                  <a:schemeClr val="tx1"/>
                </a:solidFill>
              </a:rPr>
              <a:t>section header</a:t>
            </a:r>
            <a:endParaRPr lang="en-US" sz="1000" dirty="0">
              <a:solidFill>
                <a:schemeClr val="tx1"/>
              </a:solidFill>
            </a:endParaRPr>
          </a:p>
        </p:txBody>
      </p:sp>
      <p:sp>
        <p:nvSpPr>
          <p:cNvPr id="31" name="Line Callout 2 30"/>
          <p:cNvSpPr/>
          <p:nvPr/>
        </p:nvSpPr>
        <p:spPr>
          <a:xfrm>
            <a:off x="7450009" y="6431008"/>
            <a:ext cx="1151065" cy="326243"/>
          </a:xfrm>
          <a:prstGeom prst="borderCallout2">
            <a:avLst>
              <a:gd name="adj1" fmla="val 47414"/>
              <a:gd name="adj2" fmla="val 1144"/>
              <a:gd name="adj3" fmla="val 47414"/>
              <a:gd name="adj4" fmla="val -11394"/>
              <a:gd name="adj5" fmla="val -867709"/>
              <a:gd name="adj6" fmla="val -284037"/>
            </a:avLst>
          </a:prstGeom>
          <a:solidFill>
            <a:schemeClr val="bg1"/>
          </a:solidFill>
          <a:ln w="3175">
            <a:solidFill>
              <a:schemeClr val="tx1"/>
            </a:solidFill>
          </a:ln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9144" tIns="9144" rIns="9144" bIns="9144" rtlCol="0" anchor="ctr">
            <a:spAutoFit/>
          </a:bodyPr>
          <a:lstStyle/>
          <a:p>
            <a:pPr algn="ctr"/>
            <a:r>
              <a:rPr lang="en-US" sz="1000" dirty="0" smtClean="0">
                <a:solidFill>
                  <a:schemeClr val="tx1"/>
                </a:solidFill>
              </a:rPr>
              <a:t>Use </a:t>
            </a:r>
            <a:r>
              <a:rPr lang="en-US" sz="1000" b="1" dirty="0" smtClean="0">
                <a:solidFill>
                  <a:schemeClr val="tx1"/>
                </a:solidFill>
              </a:rPr>
              <a:t>GDAL</a:t>
            </a:r>
            <a:r>
              <a:rPr lang="en-US" sz="1000" dirty="0" smtClean="0">
                <a:solidFill>
                  <a:schemeClr val="tx1"/>
                </a:solidFill>
              </a:rPr>
              <a:t> to convert maps</a:t>
            </a:r>
            <a:endParaRPr lang="en-US" sz="1000" dirty="0" smtClean="0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77490222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106</Words>
  <Application>Microsoft Office PowerPoint</Application>
  <PresentationFormat>On-screen Show (4:3)</PresentationFormat>
  <Paragraphs>30</Paragraphs>
  <Slides>1</Slides>
  <Notes>1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>ITC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Victor Jetten</dc:creator>
  <cp:lastModifiedBy>Jetten, V.G. (Victor, ITC)</cp:lastModifiedBy>
  <cp:revision>35</cp:revision>
  <dcterms:created xsi:type="dcterms:W3CDTF">2012-10-13T07:03:10Z</dcterms:created>
  <dcterms:modified xsi:type="dcterms:W3CDTF">2015-01-18T18:54:08Z</dcterms:modified>
</cp:coreProperties>
</file>