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24"/>
  </p:notesMasterIdLst>
  <p:sldIdLst>
    <p:sldId id="256" r:id="rId2"/>
    <p:sldId id="257" r:id="rId3"/>
    <p:sldId id="276" r:id="rId4"/>
    <p:sldId id="275" r:id="rId5"/>
    <p:sldId id="258" r:id="rId6"/>
    <p:sldId id="259" r:id="rId7"/>
    <p:sldId id="260" r:id="rId8"/>
    <p:sldId id="261" r:id="rId9"/>
    <p:sldId id="262" r:id="rId10"/>
    <p:sldId id="263" r:id="rId11"/>
    <p:sldId id="264" r:id="rId12"/>
    <p:sldId id="277" r:id="rId13"/>
    <p:sldId id="265" r:id="rId14"/>
    <p:sldId id="266" r:id="rId15"/>
    <p:sldId id="267" r:id="rId16"/>
    <p:sldId id="268" r:id="rId17"/>
    <p:sldId id="269" r:id="rId18"/>
    <p:sldId id="270" r:id="rId19"/>
    <p:sldId id="271" r:id="rId20"/>
    <p:sldId id="272" r:id="rId21"/>
    <p:sldId id="273" r:id="rId22"/>
    <p:sldId id="274" r:id="rId23"/>
  </p:sldIdLst>
  <p:sldSz cx="9144000" cy="6858000" type="screen4x3"/>
  <p:notesSz cx="6858000" cy="9144000"/>
  <p:embeddedFontLst>
    <p:embeddedFont>
      <p:font typeface="Pontano Sans"/>
      <p:regular r:id="rId25"/>
    </p:embeddedFont>
    <p:embeddedFont>
      <p:font typeface="Consolas" panose="020B060902020403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51" autoAdjust="0"/>
  </p:normalViewPr>
  <p:slideViewPr>
    <p:cSldViewPr snapToGrid="0">
      <p:cViewPr>
        <p:scale>
          <a:sx n="78" d="100"/>
          <a:sy n="78" d="100"/>
        </p:scale>
        <p:origin x="1364"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639949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82491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
              <a:t>Eso significa que hay que especificar el tipo de cada variable, y que no pueden cambiar de tipo sobre la marcha, como en python. </a:t>
            </a:r>
          </a:p>
          <a:p>
            <a:pPr lvl="0" rtl="0">
              <a:spcBef>
                <a:spcPts val="0"/>
              </a:spcBef>
              <a:buNone/>
            </a:pPr>
            <a:endParaRPr/>
          </a:p>
          <a:p>
            <a:pPr lvl="0">
              <a:spcBef>
                <a:spcPts val="0"/>
              </a:spcBef>
              <a:buNone/>
            </a:pPr>
            <a:r>
              <a:rPr lang="fr"/>
              <a:t>No hay que dejarse engañar, que char es en realidad un numero entero, el cual es interpretado como caracter o numero segun la situacion.</a:t>
            </a:r>
          </a:p>
        </p:txBody>
      </p:sp>
    </p:spTree>
    <p:extLst>
      <p:ext uri="{BB962C8B-B14F-4D97-AF65-F5344CB8AC3E}">
        <p14:creationId xmlns:p14="http://schemas.microsoft.com/office/powerpoint/2010/main" val="3698592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fr" dirty="0"/>
              <a:t>Para números enteros, C te permite elegir entre distintos tamaños en memoria. Esto es muy util si sabes el rango en el que estarán los valores de una variable, ya que puedes ahorrar memoria y asi poder usarla para algo más. </a:t>
            </a:r>
          </a:p>
          <a:p>
            <a:pPr lvl="0" rtl="0">
              <a:spcBef>
                <a:spcPts val="0"/>
              </a:spcBef>
              <a:buNone/>
            </a:pPr>
            <a:endParaRPr dirty="0"/>
          </a:p>
          <a:p>
            <a:pPr lvl="0" rtl="0">
              <a:spcBef>
                <a:spcPts val="0"/>
              </a:spcBef>
              <a:buNone/>
            </a:pPr>
            <a:r>
              <a:rPr lang="fr" dirty="0"/>
              <a:t>El primer bit de todos los numeros siempre indica el signo del numero: 0 = positivo, 1 = negativo. Pero si sabemos que un numero nunca sera negativo, podemos usar ese bit para aumentar la capacidad de nuestra variable en un orden de magnitud. Podemos especificar esto poniendo signed / unsigned delante de cada tipo (por defecto todo es signed)</a:t>
            </a:r>
          </a:p>
          <a:p>
            <a:pPr lvl="0" rtl="0">
              <a:spcBef>
                <a:spcPts val="0"/>
              </a:spcBef>
              <a:buNone/>
            </a:pPr>
            <a:endParaRPr dirty="0"/>
          </a:p>
          <a:p>
            <a:pPr lvl="0" rtl="0">
              <a:spcBef>
                <a:spcPts val="0"/>
              </a:spcBef>
              <a:buNone/>
            </a:pPr>
            <a:r>
              <a:rPr lang="fr" dirty="0"/>
              <a:t>El problema es que la sintaxis de C para esto puede llegar a ser tremendamente confusa e improductiva: un tipo que consiste de 4 palabras es terrible, más aun si luego tienes que añadrile calificadores como “const” y amigos</a:t>
            </a:r>
          </a:p>
          <a:p>
            <a:pPr lvl="0" rtl="0">
              <a:spcBef>
                <a:spcPts val="0"/>
              </a:spcBef>
              <a:buNone/>
            </a:pPr>
            <a:endParaRPr dirty="0"/>
          </a:p>
          <a:p>
            <a:pPr lvl="0" rtl="0">
              <a:spcBef>
                <a:spcPts val="0"/>
              </a:spcBef>
              <a:buNone/>
            </a:pPr>
            <a:r>
              <a:rPr lang="fr" dirty="0"/>
              <a:t>Mas encima, hay tipos que son equivalentes entre ellos, como </a:t>
            </a:r>
          </a:p>
          <a:p>
            <a:pPr lvl="0" rtl="0">
              <a:spcBef>
                <a:spcPts val="0"/>
              </a:spcBef>
              <a:buNone/>
            </a:pPr>
            <a:r>
              <a:rPr lang="fr" dirty="0"/>
              <a:t>char = short short int</a:t>
            </a:r>
          </a:p>
          <a:p>
            <a:pPr lvl="0" rtl="0">
              <a:spcBef>
                <a:spcPts val="0"/>
              </a:spcBef>
              <a:buNone/>
            </a:pPr>
            <a:r>
              <a:rPr lang="fr" dirty="0"/>
              <a:t>double = long float</a:t>
            </a:r>
          </a:p>
        </p:txBody>
      </p:sp>
    </p:spTree>
    <p:extLst>
      <p:ext uri="{BB962C8B-B14F-4D97-AF65-F5344CB8AC3E}">
        <p14:creationId xmlns:p14="http://schemas.microsoft.com/office/powerpoint/2010/main" val="1770065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fr" dirty="0"/>
              <a:t>Para números enteros, C te permite elegir entre distintos tamaños en memoria. Esto es muy util si sabes el rango en el que estarán los valores de una variable, ya que puedes ahorrar memoria y asi poder usarla para algo más. </a:t>
            </a:r>
          </a:p>
          <a:p>
            <a:pPr lvl="0" rtl="0">
              <a:spcBef>
                <a:spcPts val="0"/>
              </a:spcBef>
              <a:buNone/>
            </a:pPr>
            <a:endParaRPr dirty="0"/>
          </a:p>
          <a:p>
            <a:pPr lvl="0" rtl="0">
              <a:spcBef>
                <a:spcPts val="0"/>
              </a:spcBef>
              <a:buNone/>
            </a:pPr>
            <a:r>
              <a:rPr lang="fr" dirty="0"/>
              <a:t>El primer bit de todos los numeros siempre indica el signo del numero: 0 = positivo, 1 = negativo. Pero si sabemos que un numero nunca sera negativo, podemos usar ese bit para aumentar la capacidad de nuestra variable en un orden de magnitud. Podemos especificar esto poniendo signed / unsigned delante de cada tipo (por defecto todo es signed)</a:t>
            </a:r>
          </a:p>
          <a:p>
            <a:pPr lvl="0" rtl="0">
              <a:spcBef>
                <a:spcPts val="0"/>
              </a:spcBef>
              <a:buNone/>
            </a:pPr>
            <a:endParaRPr dirty="0"/>
          </a:p>
          <a:p>
            <a:pPr lvl="0" rtl="0">
              <a:spcBef>
                <a:spcPts val="0"/>
              </a:spcBef>
              <a:buNone/>
            </a:pPr>
            <a:r>
              <a:rPr lang="fr" dirty="0"/>
              <a:t>El problema es que la sintaxis de C para esto puede llegar a ser tremendamente confusa e improductiva: un tipo que consiste de 4 palabras es terrible, más aun si luego tienes que añadrile calificadores como “const” y amigos</a:t>
            </a:r>
          </a:p>
          <a:p>
            <a:pPr lvl="0" rtl="0">
              <a:spcBef>
                <a:spcPts val="0"/>
              </a:spcBef>
              <a:buNone/>
            </a:pPr>
            <a:endParaRPr dirty="0"/>
          </a:p>
          <a:p>
            <a:pPr lvl="0" rtl="0">
              <a:spcBef>
                <a:spcPts val="0"/>
              </a:spcBef>
              <a:buNone/>
            </a:pPr>
            <a:r>
              <a:rPr lang="fr" dirty="0"/>
              <a:t>Mas encima, hay tipos que son equivalentes entre ellos, como </a:t>
            </a:r>
          </a:p>
          <a:p>
            <a:pPr lvl="0" rtl="0">
              <a:spcBef>
                <a:spcPts val="0"/>
              </a:spcBef>
              <a:buNone/>
            </a:pPr>
            <a:r>
              <a:rPr lang="fr" dirty="0"/>
              <a:t>char = short short int</a:t>
            </a:r>
          </a:p>
          <a:p>
            <a:pPr lvl="0" rtl="0">
              <a:spcBef>
                <a:spcPts val="0"/>
              </a:spcBef>
              <a:buNone/>
            </a:pPr>
            <a:r>
              <a:rPr lang="fr" dirty="0"/>
              <a:t>double = long float</a:t>
            </a:r>
          </a:p>
        </p:txBody>
      </p:sp>
    </p:spTree>
    <p:extLst>
      <p:ext uri="{BB962C8B-B14F-4D97-AF65-F5344CB8AC3E}">
        <p14:creationId xmlns:p14="http://schemas.microsoft.com/office/powerpoint/2010/main" val="1930263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fr" dirty="0"/>
              <a:t>Afortunadamente, los muchachos de C se dieron cuenta de que esto podia volverse engorroso con facilidad, por lo  que crearon un modulo que define aliases para cada uno de esos tipos, de manera de que queda mucho mas claro que es lo que estás haciendo.</a:t>
            </a:r>
          </a:p>
          <a:p>
            <a:pPr lvl="0" rtl="0">
              <a:spcBef>
                <a:spcPts val="0"/>
              </a:spcBef>
              <a:buNone/>
            </a:pPr>
            <a:endParaRPr dirty="0"/>
          </a:p>
          <a:p>
            <a:pPr lvl="0" rtl="0">
              <a:spcBef>
                <a:spcPts val="0"/>
              </a:spcBef>
              <a:buNone/>
            </a:pPr>
            <a:r>
              <a:rPr lang="fr" dirty="0"/>
              <a:t>size_t viene definido en &lt;stdio.h&gt; y &lt;stdlib.h&gt;. Es mas que nada para indicar que el numero se trata del tamaño de algo, como por ejemplo el largo de una lista o arreglo, o la cantidad de bytes que usa un tipo al llamar sizeof. El largo en memoria de size_t va a ser el suficiente como para poder acceder a cualquier direccion de memoria. (Es grande)</a:t>
            </a:r>
          </a:p>
          <a:p>
            <a:pPr lvl="0" rtl="0">
              <a:spcBef>
                <a:spcPts val="0"/>
              </a:spcBef>
              <a:buClr>
                <a:srgbClr val="000000"/>
              </a:buClr>
              <a:buSzPct val="100000"/>
              <a:buFont typeface="Arial"/>
              <a:buNone/>
            </a:pPr>
            <a:endParaRPr dirty="0"/>
          </a:p>
          <a:p>
            <a:pPr lvl="0" rtl="0">
              <a:spcBef>
                <a:spcPts val="0"/>
              </a:spcBef>
              <a:buClr>
                <a:srgbClr val="000000"/>
              </a:buClr>
              <a:buSzPct val="100000"/>
              <a:buFont typeface="Arial"/>
              <a:buNone/>
            </a:pPr>
            <a:r>
              <a:rPr lang="fr" dirty="0"/>
              <a:t>Definidos en &lt;stdint.h&gt;</a:t>
            </a:r>
          </a:p>
          <a:p>
            <a:pPr lvl="0" rtl="0">
              <a:spcBef>
                <a:spcPts val="0"/>
              </a:spcBef>
              <a:buNone/>
            </a:pPr>
            <a:r>
              <a:rPr lang="fr" dirty="0"/>
              <a:t>intX_t es un numero de X bits con signo, uintX_t es un numero de X bits SIN signo (la U es de unsigned)</a:t>
            </a:r>
          </a:p>
          <a:p>
            <a:pPr lvl="0" rtl="0">
              <a:spcBef>
                <a:spcPts val="0"/>
              </a:spcBef>
              <a:buNone/>
            </a:pPr>
            <a:r>
              <a:rPr lang="fr" dirty="0"/>
              <a:t>Los rangos son los siguientes:</a:t>
            </a:r>
          </a:p>
          <a:p>
            <a:pPr lvl="0" rtl="0">
              <a:spcBef>
                <a:spcPts val="600"/>
              </a:spcBef>
              <a:buClr>
                <a:schemeClr val="dk1"/>
              </a:buClr>
              <a:buSzPct val="45833"/>
              <a:buFont typeface="Arial"/>
              <a:buNone/>
            </a:pPr>
            <a:r>
              <a:rPr lang="fr" sz="2400" dirty="0">
                <a:latin typeface="Consolas"/>
                <a:ea typeface="Consolas"/>
                <a:cs typeface="Consolas"/>
                <a:sym typeface="Consolas"/>
              </a:rPr>
              <a:t>intX_t ∈ ]-2</a:t>
            </a:r>
            <a:r>
              <a:rPr lang="fr" sz="2400" baseline="30000" dirty="0">
                <a:latin typeface="Consolas"/>
                <a:ea typeface="Consolas"/>
                <a:cs typeface="Consolas"/>
                <a:sym typeface="Consolas"/>
              </a:rPr>
              <a:t>x-1</a:t>
            </a:r>
            <a:r>
              <a:rPr lang="fr" sz="2400" dirty="0">
                <a:latin typeface="Consolas"/>
                <a:ea typeface="Consolas"/>
                <a:cs typeface="Consolas"/>
                <a:sym typeface="Consolas"/>
              </a:rPr>
              <a:t>,2</a:t>
            </a:r>
            <a:r>
              <a:rPr lang="fr" sz="2400" baseline="30000" dirty="0">
                <a:latin typeface="Consolas"/>
                <a:ea typeface="Consolas"/>
                <a:cs typeface="Consolas"/>
                <a:sym typeface="Consolas"/>
              </a:rPr>
              <a:t>x-1</a:t>
            </a:r>
            <a:r>
              <a:rPr lang="fr" sz="2400" dirty="0">
                <a:latin typeface="Consolas"/>
                <a:ea typeface="Consolas"/>
                <a:cs typeface="Consolas"/>
                <a:sym typeface="Consolas"/>
              </a:rPr>
              <a:t>[</a:t>
            </a:r>
          </a:p>
          <a:p>
            <a:pPr lvl="0" rtl="0">
              <a:spcBef>
                <a:spcPts val="600"/>
              </a:spcBef>
              <a:buClr>
                <a:schemeClr val="dk1"/>
              </a:buClr>
              <a:buSzPct val="45833"/>
              <a:buFont typeface="Arial"/>
              <a:buNone/>
            </a:pPr>
            <a:r>
              <a:rPr lang="fr" sz="2400" dirty="0">
                <a:latin typeface="Consolas"/>
                <a:ea typeface="Consolas"/>
                <a:cs typeface="Consolas"/>
                <a:sym typeface="Consolas"/>
              </a:rPr>
              <a:t>uintX_t ∈ [0,2</a:t>
            </a:r>
            <a:r>
              <a:rPr lang="fr" sz="2400" baseline="30000" dirty="0">
                <a:latin typeface="Consolas"/>
                <a:ea typeface="Consolas"/>
                <a:cs typeface="Consolas"/>
                <a:sym typeface="Consolas"/>
              </a:rPr>
              <a:t>x</a:t>
            </a:r>
            <a:r>
              <a:rPr lang="fr" sz="2400" dirty="0">
                <a:latin typeface="Consolas"/>
                <a:ea typeface="Consolas"/>
                <a:cs typeface="Consolas"/>
                <a:sym typeface="Consolas"/>
              </a:rPr>
              <a:t>[</a:t>
            </a:r>
          </a:p>
          <a:p>
            <a:pPr lvl="0" rtl="0">
              <a:spcBef>
                <a:spcPts val="0"/>
              </a:spcBef>
              <a:buNone/>
            </a:pPr>
            <a:endParaRPr dirty="0"/>
          </a:p>
        </p:txBody>
      </p:sp>
    </p:spTree>
    <p:extLst>
      <p:ext uri="{BB962C8B-B14F-4D97-AF65-F5344CB8AC3E}">
        <p14:creationId xmlns:p14="http://schemas.microsoft.com/office/powerpoint/2010/main" val="677987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 dirty="0"/>
              <a:t>Para el trabajo con strings existe la libreria &lt;string.h&gt;, la cual provee metodos para procesarlos. Es importante notar que el string standard en C es un arreglo de caracteres con un caracter nulo ‘\0’ marcando el fin del string. Las funciones de la libreria de string buscarán ese caracter, por lo que de no tenerlo todas fallaran</a:t>
            </a:r>
          </a:p>
          <a:p>
            <a:pPr lvl="0" rtl="0">
              <a:spcBef>
                <a:spcPts val="0"/>
              </a:spcBef>
              <a:buNone/>
            </a:pPr>
            <a:endParaRPr dirty="0"/>
          </a:p>
          <a:p>
            <a:pPr lvl="0" rtl="0">
              <a:spcBef>
                <a:spcPts val="0"/>
              </a:spcBef>
              <a:buNone/>
            </a:pPr>
            <a:r>
              <a:rPr lang="fr" dirty="0"/>
              <a:t>Ejemplo:</a:t>
            </a:r>
          </a:p>
          <a:p>
            <a:pPr lvl="0" rtl="0">
              <a:spcBef>
                <a:spcPts val="0"/>
              </a:spcBef>
              <a:buNone/>
            </a:pPr>
            <a:endParaRPr dirty="0"/>
          </a:p>
          <a:p>
            <a:pPr lvl="0" rtl="0">
              <a:spcBef>
                <a:spcPts val="0"/>
              </a:spcBef>
              <a:buNone/>
            </a:pPr>
            <a:r>
              <a:rPr lang="fr" dirty="0"/>
              <a:t>“Hola” se guardaria como</a:t>
            </a:r>
          </a:p>
          <a:p>
            <a:pPr lvl="0" rtl="0">
              <a:spcBef>
                <a:spcPts val="0"/>
              </a:spcBef>
              <a:buNone/>
            </a:pPr>
            <a:endParaRPr dirty="0"/>
          </a:p>
          <a:p>
            <a:pPr lvl="0" rtl="0">
              <a:spcBef>
                <a:spcPts val="0"/>
              </a:spcBef>
              <a:buNone/>
            </a:pPr>
            <a:r>
              <a:rPr lang="fr" dirty="0"/>
              <a:t>char texto[5] = {‘H’,’o’,’l’,’a’,’\0’};</a:t>
            </a:r>
          </a:p>
          <a:p>
            <a:pPr lvl="0" rtl="0">
              <a:spcBef>
                <a:spcPts val="0"/>
              </a:spcBef>
              <a:buNone/>
            </a:pPr>
            <a:endParaRPr dirty="0"/>
          </a:p>
          <a:p>
            <a:pPr lvl="0">
              <a:spcBef>
                <a:spcPts val="0"/>
              </a:spcBef>
              <a:buNone/>
            </a:pPr>
            <a:r>
              <a:rPr lang="fr" dirty="0"/>
              <a:t>Pero las funciones de string nos permiten trabajarlo directo como “Hola”, muchas veces requeriran que el arreglo este declarado literalmente como un puntero</a:t>
            </a:r>
          </a:p>
        </p:txBody>
      </p:sp>
    </p:spTree>
    <p:extLst>
      <p:ext uri="{BB962C8B-B14F-4D97-AF65-F5344CB8AC3E}">
        <p14:creationId xmlns:p14="http://schemas.microsoft.com/office/powerpoint/2010/main" val="577618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 dirty="0"/>
              <a:t>Ejemplo:</a:t>
            </a:r>
          </a:p>
          <a:p>
            <a:pPr lvl="0" rtl="0">
              <a:spcBef>
                <a:spcPts val="0"/>
              </a:spcBef>
              <a:buNone/>
            </a:pPr>
            <a:endParaRPr dirty="0"/>
          </a:p>
          <a:p>
            <a:pPr lvl="0" rtl="0">
              <a:spcBef>
                <a:spcPts val="0"/>
              </a:spcBef>
              <a:buNone/>
            </a:pPr>
            <a:r>
              <a:rPr lang="fr" dirty="0">
                <a:latin typeface="Consolas"/>
                <a:ea typeface="Consolas"/>
                <a:cs typeface="Consolas"/>
                <a:sym typeface="Consolas"/>
              </a:rPr>
              <a:t>struct fraccion</a:t>
            </a:r>
          </a:p>
          <a:p>
            <a:pPr lvl="0" rtl="0">
              <a:spcBef>
                <a:spcPts val="0"/>
              </a:spcBef>
              <a:buNone/>
            </a:pPr>
            <a:r>
              <a:rPr lang="fr" dirty="0">
                <a:latin typeface="Consolas"/>
                <a:ea typeface="Consolas"/>
                <a:cs typeface="Consolas"/>
                <a:sym typeface="Consolas"/>
              </a:rPr>
              <a:t>{</a:t>
            </a:r>
          </a:p>
          <a:p>
            <a:pPr lvl="0" rtl="0">
              <a:spcBef>
                <a:spcPts val="0"/>
              </a:spcBef>
              <a:buNone/>
            </a:pPr>
            <a:r>
              <a:rPr lang="fr" dirty="0">
                <a:latin typeface="Consolas"/>
                <a:ea typeface="Consolas"/>
                <a:cs typeface="Consolas"/>
                <a:sym typeface="Consolas"/>
              </a:rPr>
              <a:t>	int num;</a:t>
            </a:r>
          </a:p>
          <a:p>
            <a:pPr lvl="0" rtl="0">
              <a:spcBef>
                <a:spcPts val="0"/>
              </a:spcBef>
              <a:buNone/>
            </a:pPr>
            <a:r>
              <a:rPr lang="fr" dirty="0">
                <a:latin typeface="Consolas"/>
                <a:ea typeface="Consolas"/>
                <a:cs typeface="Consolas"/>
                <a:sym typeface="Consolas"/>
              </a:rPr>
              <a:t>	int den</a:t>
            </a:r>
            <a:r>
              <a:rPr lang="fr" dirty="0" smtClean="0">
                <a:latin typeface="Consolas"/>
                <a:ea typeface="Consolas"/>
                <a:cs typeface="Consolas"/>
                <a:sym typeface="Consolas"/>
              </a:rPr>
              <a:t>;</a:t>
            </a:r>
            <a:endParaRPr lang="fr" dirty="0">
              <a:latin typeface="Consolas"/>
              <a:ea typeface="Consolas"/>
              <a:cs typeface="Consolas"/>
              <a:sym typeface="Consolas"/>
            </a:endParaRPr>
          </a:p>
          <a:p>
            <a:pPr lvl="0" rtl="0">
              <a:spcBef>
                <a:spcPts val="0"/>
              </a:spcBef>
              <a:buNone/>
            </a:pPr>
            <a:r>
              <a:rPr lang="fr" dirty="0">
                <a:latin typeface="Consolas"/>
                <a:ea typeface="Consolas"/>
                <a:cs typeface="Consolas"/>
                <a:sym typeface="Consolas"/>
              </a:rPr>
              <a:t>};</a:t>
            </a:r>
          </a:p>
          <a:p>
            <a:pPr lvl="0" rtl="0">
              <a:spcBef>
                <a:spcPts val="0"/>
              </a:spcBef>
              <a:buNone/>
            </a:pPr>
            <a:endParaRPr dirty="0"/>
          </a:p>
          <a:p>
            <a:pPr lvl="0" rtl="0">
              <a:spcBef>
                <a:spcPts val="0"/>
              </a:spcBef>
              <a:buNone/>
            </a:pPr>
            <a:r>
              <a:rPr lang="fr" dirty="0"/>
              <a:t>Para acceder a las cosas se hace </a:t>
            </a:r>
            <a:r>
              <a:rPr lang="fr" dirty="0" smtClean="0"/>
              <a:t>asi</a:t>
            </a:r>
            <a:endParaRPr dirty="0">
              <a:latin typeface="Consolas"/>
              <a:ea typeface="Consolas"/>
              <a:cs typeface="Consolas"/>
              <a:sym typeface="Consolas"/>
            </a:endParaRPr>
          </a:p>
          <a:p>
            <a:pPr lvl="0" rtl="0">
              <a:spcBef>
                <a:spcPts val="0"/>
              </a:spcBef>
              <a:buNone/>
            </a:pPr>
            <a:r>
              <a:rPr lang="fr" dirty="0">
                <a:latin typeface="Consolas"/>
                <a:ea typeface="Consolas"/>
                <a:cs typeface="Consolas"/>
                <a:sym typeface="Consolas"/>
              </a:rPr>
              <a:t>struct fraccion F;</a:t>
            </a:r>
          </a:p>
          <a:p>
            <a:pPr lvl="0" rtl="0">
              <a:spcBef>
                <a:spcPts val="0"/>
              </a:spcBef>
              <a:buNone/>
            </a:pPr>
            <a:r>
              <a:rPr lang="fr" dirty="0" smtClean="0">
                <a:latin typeface="Consolas"/>
                <a:ea typeface="Consolas"/>
                <a:cs typeface="Consolas"/>
                <a:sym typeface="Consolas"/>
              </a:rPr>
              <a:t>F</a:t>
            </a:r>
            <a:r>
              <a:rPr lang="fr" baseline="0" dirty="0" smtClean="0">
                <a:latin typeface="Consolas"/>
                <a:ea typeface="Consolas"/>
                <a:cs typeface="Consolas"/>
                <a:sym typeface="Consolas"/>
              </a:rPr>
              <a:t>.</a:t>
            </a:r>
            <a:r>
              <a:rPr lang="fr" dirty="0" smtClean="0">
                <a:latin typeface="Consolas"/>
                <a:ea typeface="Consolas"/>
                <a:cs typeface="Consolas"/>
                <a:sym typeface="Consolas"/>
              </a:rPr>
              <a:t>num </a:t>
            </a:r>
            <a:r>
              <a:rPr lang="fr" dirty="0">
                <a:latin typeface="Consolas"/>
                <a:ea typeface="Consolas"/>
                <a:cs typeface="Consolas"/>
                <a:sym typeface="Consolas"/>
              </a:rPr>
              <a:t>= 1;</a:t>
            </a:r>
          </a:p>
          <a:p>
            <a:pPr lvl="0" rtl="0">
              <a:spcBef>
                <a:spcPts val="0"/>
              </a:spcBef>
              <a:buNone/>
            </a:pPr>
            <a:r>
              <a:rPr lang="fr" dirty="0">
                <a:latin typeface="Consolas"/>
                <a:ea typeface="Consolas"/>
                <a:cs typeface="Consolas"/>
                <a:sym typeface="Consolas"/>
              </a:rPr>
              <a:t>F.den = 2;</a:t>
            </a:r>
          </a:p>
          <a:p>
            <a:pPr lvl="0" rtl="0">
              <a:spcBef>
                <a:spcPts val="0"/>
              </a:spcBef>
              <a:buNone/>
            </a:pPr>
            <a:endParaRPr dirty="0">
              <a:latin typeface="Consolas"/>
              <a:ea typeface="Consolas"/>
              <a:cs typeface="Consolas"/>
              <a:sym typeface="Consolas"/>
            </a:endParaRPr>
          </a:p>
          <a:p>
            <a:pPr lvl="0" rtl="0">
              <a:spcBef>
                <a:spcPts val="0"/>
              </a:spcBef>
              <a:buNone/>
            </a:pPr>
            <a:r>
              <a:rPr lang="fr" dirty="0">
                <a:latin typeface="Consolas"/>
                <a:ea typeface="Consolas"/>
                <a:cs typeface="Consolas"/>
                <a:sym typeface="Consolas"/>
              </a:rPr>
              <a:t>Si es un puntero entonces es</a:t>
            </a:r>
          </a:p>
          <a:p>
            <a:pPr lvl="0" rtl="0">
              <a:spcBef>
                <a:spcPts val="0"/>
              </a:spcBef>
              <a:buNone/>
            </a:pPr>
            <a:r>
              <a:rPr lang="fr" dirty="0">
                <a:latin typeface="Consolas"/>
                <a:ea typeface="Consolas"/>
                <a:cs typeface="Consolas"/>
                <a:sym typeface="Consolas"/>
              </a:rPr>
              <a:t>struct </a:t>
            </a:r>
            <a:r>
              <a:rPr lang="fr" dirty="0" smtClean="0">
                <a:latin typeface="Consolas"/>
                <a:ea typeface="Consolas"/>
                <a:cs typeface="Consolas"/>
                <a:sym typeface="Consolas"/>
              </a:rPr>
              <a:t>fraccion * F </a:t>
            </a:r>
            <a:r>
              <a:rPr lang="fr" dirty="0">
                <a:latin typeface="Consolas"/>
                <a:ea typeface="Consolas"/>
                <a:cs typeface="Consolas"/>
                <a:sym typeface="Consolas"/>
              </a:rPr>
              <a:t>= malloc(sizeof(struct fraccion));</a:t>
            </a:r>
          </a:p>
          <a:p>
            <a:pPr lvl="0" rtl="0">
              <a:spcBef>
                <a:spcPts val="0"/>
              </a:spcBef>
              <a:buNone/>
            </a:pPr>
            <a:r>
              <a:rPr lang="fr" dirty="0">
                <a:latin typeface="Consolas"/>
                <a:ea typeface="Consolas"/>
                <a:cs typeface="Consolas"/>
                <a:sym typeface="Consolas"/>
              </a:rPr>
              <a:t>F -&gt; num = 1;</a:t>
            </a:r>
          </a:p>
          <a:p>
            <a:pPr lvl="0" rtl="0">
              <a:spcBef>
                <a:spcPts val="0"/>
              </a:spcBef>
              <a:buNone/>
            </a:pPr>
            <a:r>
              <a:rPr lang="fr" dirty="0">
                <a:latin typeface="Consolas"/>
                <a:ea typeface="Consolas"/>
                <a:cs typeface="Consolas"/>
                <a:sym typeface="Consolas"/>
              </a:rPr>
              <a:t>F -&gt; den = 2;</a:t>
            </a:r>
          </a:p>
          <a:p>
            <a:pPr lvl="0" rtl="0">
              <a:spcBef>
                <a:spcPts val="0"/>
              </a:spcBef>
              <a:buNone/>
            </a:pPr>
            <a:endParaRPr dirty="0">
              <a:latin typeface="Consolas"/>
              <a:ea typeface="Consolas"/>
              <a:cs typeface="Consolas"/>
              <a:sym typeface="Consolas"/>
            </a:endParaRPr>
          </a:p>
          <a:p>
            <a:pPr lvl="0">
              <a:spcBef>
                <a:spcPts val="0"/>
              </a:spcBef>
              <a:buNone/>
            </a:pPr>
            <a:endParaRPr dirty="0">
              <a:latin typeface="Consolas"/>
              <a:ea typeface="Consolas"/>
              <a:cs typeface="Consolas"/>
              <a:sym typeface="Consolas"/>
            </a:endParaRPr>
          </a:p>
        </p:txBody>
      </p:sp>
    </p:spTree>
    <p:extLst>
      <p:ext uri="{BB962C8B-B14F-4D97-AF65-F5344CB8AC3E}">
        <p14:creationId xmlns:p14="http://schemas.microsoft.com/office/powerpoint/2010/main" val="1797850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 dirty="0"/>
              <a:t>Aca no existen los boolean, se considera 0 como falso y cualquier otro valor como verdadero.</a:t>
            </a:r>
          </a:p>
          <a:p>
            <a:pPr lvl="0" rtl="0">
              <a:spcBef>
                <a:spcPts val="0"/>
              </a:spcBef>
              <a:buNone/>
            </a:pPr>
            <a:endParaRPr dirty="0"/>
          </a:p>
          <a:p>
            <a:pPr lvl="0" rtl="0">
              <a:spcBef>
                <a:spcPts val="0"/>
              </a:spcBef>
              <a:buNone/>
            </a:pPr>
            <a:r>
              <a:rPr lang="fr" dirty="0"/>
              <a:t>si queremos un while true seria</a:t>
            </a:r>
          </a:p>
          <a:p>
            <a:pPr lvl="0" rtl="0">
              <a:spcBef>
                <a:spcPts val="0"/>
              </a:spcBef>
              <a:buNone/>
            </a:pPr>
            <a:endParaRPr dirty="0"/>
          </a:p>
          <a:p>
            <a:pPr lvl="0" rtl="0">
              <a:spcBef>
                <a:spcPts val="0"/>
              </a:spcBef>
              <a:buNone/>
            </a:pPr>
            <a:r>
              <a:rPr lang="fr" dirty="0"/>
              <a:t>while(1)</a:t>
            </a:r>
          </a:p>
          <a:p>
            <a:pPr lvl="0" rtl="0">
              <a:spcBef>
                <a:spcPts val="0"/>
              </a:spcBef>
              <a:buNone/>
            </a:pPr>
            <a:r>
              <a:rPr lang="fr" dirty="0"/>
              <a:t>{</a:t>
            </a:r>
          </a:p>
          <a:p>
            <a:pPr lvl="0" indent="457200" rtl="0">
              <a:spcBef>
                <a:spcPts val="0"/>
              </a:spcBef>
              <a:buNone/>
            </a:pPr>
            <a:r>
              <a:rPr lang="fr" dirty="0"/>
              <a:t>//do stuff</a:t>
            </a:r>
          </a:p>
          <a:p>
            <a:pPr lvl="0" rtl="0">
              <a:spcBef>
                <a:spcPts val="0"/>
              </a:spcBef>
              <a:buNone/>
            </a:pPr>
            <a:r>
              <a:rPr lang="fr" dirty="0"/>
              <a:t>}</a:t>
            </a:r>
          </a:p>
          <a:p>
            <a:pPr lvl="0" rtl="0">
              <a:spcBef>
                <a:spcPts val="0"/>
              </a:spcBef>
              <a:buNone/>
            </a:pPr>
            <a:endParaRPr dirty="0"/>
          </a:p>
          <a:p>
            <a:pPr lvl="0" rtl="0">
              <a:spcBef>
                <a:spcPts val="0"/>
              </a:spcBef>
              <a:buNone/>
            </a:pPr>
            <a:r>
              <a:rPr lang="fr" dirty="0"/>
              <a:t>El algebra booleana sigue funcionando normalmente.</a:t>
            </a:r>
          </a:p>
          <a:p>
            <a:pPr lvl="0" rtl="0">
              <a:spcBef>
                <a:spcPts val="0"/>
              </a:spcBef>
              <a:buNone/>
            </a:pPr>
            <a:r>
              <a:rPr lang="fr" dirty="0"/>
              <a:t>Para el if es lo mismo.</a:t>
            </a:r>
          </a:p>
          <a:p>
            <a:pPr lvl="0" rtl="0">
              <a:spcBef>
                <a:spcPts val="0"/>
              </a:spcBef>
              <a:buNone/>
            </a:pPr>
            <a:endParaRPr dirty="0"/>
          </a:p>
          <a:p>
            <a:pPr lvl="0" rtl="0">
              <a:spcBef>
                <a:spcPts val="0"/>
              </a:spcBef>
              <a:buNone/>
            </a:pPr>
            <a:r>
              <a:rPr lang="fr" dirty="0"/>
              <a:t>Notese que la negacion aplica aunque sea un numero: caso notable es que la funcion comparadora entre dos strings retorna 0 si son iguales, por lo que si queremos hacer algo en caso de que sean iguales, en lugar de hacer una comparacion extra con == 0, podemos negar el resultado</a:t>
            </a:r>
          </a:p>
          <a:p>
            <a:pPr lvl="0" rtl="0">
              <a:spcBef>
                <a:spcPts val="0"/>
              </a:spcBef>
              <a:buNone/>
            </a:pPr>
            <a:endParaRPr dirty="0"/>
          </a:p>
          <a:p>
            <a:pPr lvl="0" rtl="0">
              <a:spcBef>
                <a:spcPts val="0"/>
              </a:spcBef>
              <a:buNone/>
            </a:pPr>
            <a:r>
              <a:rPr lang="fr" dirty="0"/>
              <a:t>if(!strcmp(str1,str2))</a:t>
            </a:r>
          </a:p>
          <a:p>
            <a:pPr lvl="0" rtl="0">
              <a:spcBef>
                <a:spcPts val="0"/>
              </a:spcBef>
              <a:buNone/>
            </a:pPr>
            <a:r>
              <a:rPr lang="fr" dirty="0"/>
              <a:t>{</a:t>
            </a:r>
          </a:p>
          <a:p>
            <a:pPr lvl="0" indent="457200" rtl="0">
              <a:spcBef>
                <a:spcPts val="0"/>
              </a:spcBef>
              <a:buNone/>
            </a:pPr>
            <a:r>
              <a:rPr lang="fr" dirty="0"/>
              <a:t>//Entra solo si son iguales	</a:t>
            </a:r>
          </a:p>
          <a:p>
            <a:pPr lvl="0" rtl="0">
              <a:spcBef>
                <a:spcPts val="0"/>
              </a:spcBef>
              <a:buNone/>
            </a:pPr>
            <a:r>
              <a:rPr lang="fr" dirty="0"/>
              <a:t>}</a:t>
            </a:r>
          </a:p>
          <a:p>
            <a:pPr lvl="0" rtl="0">
              <a:spcBef>
                <a:spcPts val="0"/>
              </a:spcBef>
              <a:buNone/>
            </a:pPr>
            <a:endParaRPr dirty="0"/>
          </a:p>
          <a:p>
            <a:pPr lvl="0" rtl="0">
              <a:spcBef>
                <a:spcPts val="0"/>
              </a:spcBef>
              <a:buNone/>
            </a:pPr>
            <a:r>
              <a:rPr lang="fr" dirty="0"/>
              <a:t>C por defecto no permite la declaracion de variables en el for, por ejemplo</a:t>
            </a:r>
          </a:p>
          <a:p>
            <a:pPr lvl="0" rtl="0">
              <a:spcBef>
                <a:spcPts val="0"/>
              </a:spcBef>
              <a:buNone/>
            </a:pPr>
            <a:r>
              <a:rPr lang="fr" dirty="0"/>
              <a:t>for(int i = 0; i&lt;n;i++)</a:t>
            </a:r>
          </a:p>
          <a:p>
            <a:pPr lvl="0" rtl="0">
              <a:spcBef>
                <a:spcPts val="0"/>
              </a:spcBef>
              <a:buNone/>
            </a:pPr>
            <a:r>
              <a:rPr lang="fr" dirty="0"/>
              <a:t>{</a:t>
            </a:r>
          </a:p>
          <a:p>
            <a:pPr lvl="0" rtl="0">
              <a:spcBef>
                <a:spcPts val="0"/>
              </a:spcBef>
              <a:buNone/>
            </a:pPr>
            <a:r>
              <a:rPr lang="fr" dirty="0"/>
              <a:t>}</a:t>
            </a:r>
          </a:p>
          <a:p>
            <a:pPr lvl="0" rtl="0">
              <a:spcBef>
                <a:spcPts val="0"/>
              </a:spcBef>
              <a:buNone/>
            </a:pPr>
            <a:endParaRPr dirty="0"/>
          </a:p>
          <a:p>
            <a:pPr lvl="0" rtl="0">
              <a:spcBef>
                <a:spcPts val="0"/>
              </a:spcBef>
              <a:buNone/>
            </a:pPr>
            <a:r>
              <a:rPr lang="fr" dirty="0"/>
              <a:t>Esto se arregla compilando con el estandar del 99 en adelante.</a:t>
            </a:r>
          </a:p>
          <a:p>
            <a:pPr lvl="0" rtl="0">
              <a:spcBef>
                <a:spcPts val="0"/>
              </a:spcBef>
              <a:buNone/>
            </a:pPr>
            <a:endParaRPr dirty="0"/>
          </a:p>
          <a:p>
            <a:pPr lvl="0" rtl="0">
              <a:spcBef>
                <a:spcPts val="0"/>
              </a:spcBef>
              <a:buNone/>
            </a:pPr>
            <a:r>
              <a:rPr lang="fr" dirty="0"/>
              <a:t>Los switch no cambian</a:t>
            </a:r>
          </a:p>
          <a:p>
            <a:pPr lvl="0" rtl="0">
              <a:spcBef>
                <a:spcPts val="0"/>
              </a:spcBef>
              <a:buNone/>
            </a:pPr>
            <a:endParaRPr dirty="0"/>
          </a:p>
          <a:p>
            <a:pPr lvl="0" rtl="0">
              <a:spcBef>
                <a:spcPts val="0"/>
              </a:spcBef>
              <a:buNone/>
            </a:pPr>
            <a:r>
              <a:rPr lang="fr" dirty="0"/>
              <a:t>Las funciones que no retornan tienen firma void.</a:t>
            </a:r>
          </a:p>
          <a:p>
            <a:pPr lvl="0" rtl="0">
              <a:spcBef>
                <a:spcPts val="0"/>
              </a:spcBef>
              <a:buNone/>
            </a:pPr>
            <a:endParaRPr dirty="0"/>
          </a:p>
          <a:p>
            <a:pPr lvl="0">
              <a:spcBef>
                <a:spcPts val="0"/>
              </a:spcBef>
              <a:buNone/>
            </a:pPr>
            <a:r>
              <a:rPr lang="fr" dirty="0"/>
              <a:t>Si quieren usar booleans se puede usar el modulo &lt;stdbool.h&gt;</a:t>
            </a:r>
          </a:p>
        </p:txBody>
      </p:sp>
    </p:spTree>
    <p:extLst>
      <p:ext uri="{BB962C8B-B14F-4D97-AF65-F5344CB8AC3E}">
        <p14:creationId xmlns:p14="http://schemas.microsoft.com/office/powerpoint/2010/main" val="3796552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 dirty="0"/>
              <a:t>En realidad el void* es el menos especial de los punteros: es un puntero sin tipo, simplemente apunta a una direccion de memoria. La utilidad que tiene esto es que te permite definir estructuras de datos genericas que en lugar de trabajar con un tipo especifico, trabajan con void*, funcionando en realidad con cualquier tipo de dato (mientras sea un puntero…)</a:t>
            </a:r>
          </a:p>
          <a:p>
            <a:pPr lvl="0" rtl="0">
              <a:spcBef>
                <a:spcPts val="0"/>
              </a:spcBef>
              <a:buNone/>
            </a:pPr>
            <a:endParaRPr dirty="0"/>
          </a:p>
          <a:p>
            <a:pPr lvl="0" rtl="0">
              <a:spcBef>
                <a:spcPts val="0"/>
              </a:spcBef>
              <a:buNone/>
            </a:pPr>
            <a:r>
              <a:rPr lang="fr" dirty="0"/>
              <a:t>Pero debes tener mucho cuidado respecto al tipo que es, ya que todo puntero se puede guardar en un void*, y viceversa, y el copilador no se va a quejar: pero a la hora de ejecutar el programa o se va a caer o se comportará misteriosamente. Por ejemplo</a:t>
            </a:r>
          </a:p>
          <a:p>
            <a:pPr lvl="0" rtl="0">
              <a:spcBef>
                <a:spcPts val="0"/>
              </a:spcBef>
              <a:buNone/>
            </a:pPr>
            <a:endParaRPr dirty="0"/>
          </a:p>
          <a:p>
            <a:pPr lvl="0" rtl="0">
              <a:spcBef>
                <a:spcPts val="0"/>
              </a:spcBef>
              <a:buNone/>
            </a:pPr>
            <a:r>
              <a:rPr lang="fr" dirty="0"/>
              <a:t>char* a = malloc(sizeof(char));</a:t>
            </a:r>
          </a:p>
          <a:p>
            <a:pPr lvl="0" rtl="0">
              <a:spcBef>
                <a:spcPts val="0"/>
              </a:spcBef>
              <a:buNone/>
            </a:pPr>
            <a:r>
              <a:rPr lang="fr" dirty="0"/>
              <a:t>*a = 15;</a:t>
            </a:r>
          </a:p>
          <a:p>
            <a:pPr lvl="0" rtl="0">
              <a:spcBef>
                <a:spcPts val="0"/>
              </a:spcBef>
              <a:buNone/>
            </a:pPr>
            <a:r>
              <a:rPr lang="fr" dirty="0"/>
              <a:t>void* ptr = a;</a:t>
            </a:r>
          </a:p>
          <a:p>
            <a:pPr lvl="0" rtl="0">
              <a:spcBef>
                <a:spcPts val="0"/>
              </a:spcBef>
              <a:buNone/>
            </a:pPr>
            <a:r>
              <a:rPr lang="fr" dirty="0"/>
              <a:t>double* falso = ptr;</a:t>
            </a:r>
          </a:p>
          <a:p>
            <a:pPr lvl="0">
              <a:spcBef>
                <a:spcPts val="0"/>
              </a:spcBef>
              <a:buNone/>
            </a:pPr>
            <a:r>
              <a:rPr lang="fr" dirty="0"/>
              <a:t>//no esperes que algo salga bien de aqui</a:t>
            </a:r>
          </a:p>
        </p:txBody>
      </p:sp>
    </p:spTree>
    <p:extLst>
      <p:ext uri="{BB962C8B-B14F-4D97-AF65-F5344CB8AC3E}">
        <p14:creationId xmlns:p14="http://schemas.microsoft.com/office/powerpoint/2010/main" val="1755007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99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fr"/>
              <a:t>Eso es meramente en terminos de direcciones de memoria, pero en la practica, si le sumas algo a un puntero algunos compiladores van a hacerte el favor de multiplicarlo por el tamaño del tipo por ti</a:t>
            </a:r>
          </a:p>
        </p:txBody>
      </p:sp>
    </p:spTree>
    <p:extLst>
      <p:ext uri="{BB962C8B-B14F-4D97-AF65-F5344CB8AC3E}">
        <p14:creationId xmlns:p14="http://schemas.microsoft.com/office/powerpoint/2010/main" val="114511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fr"/>
              <a:t>C es un lenguaje relativamente simple, ya que tiene pocas features. Una de las más notorias es la falta de garbage collector, lo que implica que la memoria hay que manejarla manualmente. Esto nos permite aprovechar los CPU que antes gastaba el garbage collector, por lo que un programa escrito en C puede ser tan rapido como lo hagamos… no exento de dificultades. Ademas, es el padre de todos los lenguajes modernos, como C++,C#, Java y Python.</a:t>
            </a:r>
          </a:p>
        </p:txBody>
      </p:sp>
    </p:spTree>
    <p:extLst>
      <p:ext uri="{BB962C8B-B14F-4D97-AF65-F5344CB8AC3E}">
        <p14:creationId xmlns:p14="http://schemas.microsoft.com/office/powerpoint/2010/main" val="2688816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5659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6521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3281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fr"/>
              <a:t>C es un lenguaje relativamente simple, ya que tiene pocas features. Una de las más notorias es la falta de garbage collector, lo que implica que la memoria hay que manejarla manualmente. Esto nos permite aprovechar los CPU que antes gastaba el garbage collector, por lo que un programa escrito en C puede ser tan rapido como lo hagamos… no exento de dificultades. Ademas, es el padre de todos los lenguajes modernos, como C++,C#, Java y Python.</a:t>
            </a:r>
          </a:p>
        </p:txBody>
      </p:sp>
    </p:spTree>
    <p:extLst>
      <p:ext uri="{BB962C8B-B14F-4D97-AF65-F5344CB8AC3E}">
        <p14:creationId xmlns:p14="http://schemas.microsoft.com/office/powerpoint/2010/main" val="92629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fr"/>
              <a:t>C es un lenguaje relativamente simple, ya que tiene pocas features. Una de las más notorias es la falta de garbage collector, lo que implica que la memoria hay que manejarla manualmente. Esto nos permite aprovechar los CPU que antes gastaba el garbage collector, por lo que un programa escrito en C puede ser tan rapido como lo hagamos… no exento de dificultades. Ademas, es el padre de todos los lenguajes modernos, como C++,C#, Java y Python.</a:t>
            </a:r>
          </a:p>
        </p:txBody>
      </p:sp>
    </p:spTree>
    <p:extLst>
      <p:ext uri="{BB962C8B-B14F-4D97-AF65-F5344CB8AC3E}">
        <p14:creationId xmlns:p14="http://schemas.microsoft.com/office/powerpoint/2010/main" val="88747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fr"/>
              <a:t>Estas mismas caracteristicas hacen que programar en C sea bastante mas lento que en otros lenguajes, ya que hay mucho más de que encargarse uno. Eso sumado a el manejo de punteros, que de no hacerse con sumo cuidado/respeto, puede volverse una pesadilla</a:t>
            </a:r>
          </a:p>
        </p:txBody>
      </p:sp>
    </p:spTree>
    <p:extLst>
      <p:ext uri="{BB962C8B-B14F-4D97-AF65-F5344CB8AC3E}">
        <p14:creationId xmlns:p14="http://schemas.microsoft.com/office/powerpoint/2010/main" val="966213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fr" dirty="0"/>
              <a:t>El compilador es una caja negra que convierte el codigo C en un ejecutable binario que la maquina puede entender.</a:t>
            </a:r>
          </a:p>
        </p:txBody>
      </p:sp>
    </p:spTree>
    <p:extLst>
      <p:ext uri="{BB962C8B-B14F-4D97-AF65-F5344CB8AC3E}">
        <p14:creationId xmlns:p14="http://schemas.microsoft.com/office/powerpoint/2010/main" val="1796464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fr"/>
              <a:t>En algunos casos, dependiendo del tamaño del programa, la compilacion puede tomar un buen rato. Ya verán en sistemas operativos.</a:t>
            </a:r>
          </a:p>
        </p:txBody>
      </p:sp>
    </p:spTree>
    <p:extLst>
      <p:ext uri="{BB962C8B-B14F-4D97-AF65-F5344CB8AC3E}">
        <p14:creationId xmlns:p14="http://schemas.microsoft.com/office/powerpoint/2010/main" val="3686057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 dirty="0"/>
              <a:t>La compilacion en C consta de 3 fases:</a:t>
            </a:r>
          </a:p>
          <a:p>
            <a:pPr lvl="0" rtl="0">
              <a:spcBef>
                <a:spcPts val="0"/>
              </a:spcBef>
              <a:buNone/>
            </a:pPr>
            <a:endParaRPr dirty="0"/>
          </a:p>
          <a:p>
            <a:pPr lvl="0" rtl="0">
              <a:spcBef>
                <a:spcPts val="0"/>
              </a:spcBef>
              <a:buNone/>
            </a:pPr>
            <a:r>
              <a:rPr lang="fr" dirty="0"/>
              <a:t>El preprocesador revisa en el archivo .c todas las referencias a otros archivos (importando librerias .h, por ejemplo) , expande macros y definiciones marcadas con # Todo lo marcado con un # es una instruccion para el preprocesador. En caso de importar, normalmente “vacía el contenido de un archivo en otro”</a:t>
            </a:r>
          </a:p>
          <a:p>
            <a:pPr lvl="0" rtl="0">
              <a:spcBef>
                <a:spcPts val="0"/>
              </a:spcBef>
              <a:buNone/>
            </a:pPr>
            <a:endParaRPr dirty="0"/>
          </a:p>
          <a:p>
            <a:pPr lvl="0">
              <a:spcBef>
                <a:spcPts val="0"/>
              </a:spcBef>
              <a:buNone/>
            </a:pPr>
            <a:r>
              <a:rPr lang="fr" dirty="0"/>
              <a:t>Luego el compilador toma lo que quedo y lo convierte en archivos de objeto, .o, los cuales son unidos por el linker en un solo archivo binario que la maquina es capaz de entender. La gracia de eso es que en caso de modificar un solo modulo del programa, no es necesario recompilar los demas para formar el ejecutable.</a:t>
            </a:r>
          </a:p>
        </p:txBody>
      </p:sp>
    </p:spTree>
    <p:extLst>
      <p:ext uri="{BB962C8B-B14F-4D97-AF65-F5344CB8AC3E}">
        <p14:creationId xmlns:p14="http://schemas.microsoft.com/office/powerpoint/2010/main" val="265689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fr"/>
              <a:t>Para efectos de este ramo, puede quedarse con la caja</a:t>
            </a:r>
          </a:p>
        </p:txBody>
      </p:sp>
    </p:spTree>
    <p:extLst>
      <p:ext uri="{BB962C8B-B14F-4D97-AF65-F5344CB8AC3E}">
        <p14:creationId xmlns:p14="http://schemas.microsoft.com/office/powerpoint/2010/main" val="1041670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457200" y="751679"/>
            <a:ext cx="8229600" cy="4012499"/>
          </a:xfrm>
          <a:prstGeom prst="rect">
            <a:avLst/>
          </a:prstGeom>
        </p:spPr>
        <p:txBody>
          <a:bodyPr lIns="91425" tIns="91425" rIns="91425" bIns="91425" anchor="t" anchorCtr="0"/>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a:endParaRPr/>
          </a:p>
        </p:txBody>
      </p:sp>
      <p:sp>
        <p:nvSpPr>
          <p:cNvPr id="12" name="Shape 12"/>
          <p:cNvSpPr txBox="1">
            <a:spLocks noGrp="1"/>
          </p:cNvSpPr>
          <p:nvPr>
            <p:ph type="subTitle" idx="1"/>
          </p:nvPr>
        </p:nvSpPr>
        <p:spPr>
          <a:xfrm>
            <a:off x="457200" y="4955189"/>
            <a:ext cx="8229600" cy="1643400"/>
          </a:xfrm>
          <a:prstGeom prst="rect">
            <a:avLst/>
          </a:prstGeom>
        </p:spPr>
        <p:txBody>
          <a:bodyPr lIns="91425" tIns="91425" rIns="91425" bIns="91425" anchor="t" anchorCtr="0"/>
          <a:lstStyle>
            <a:lvl1pPr lvl="0">
              <a:spcBef>
                <a:spcPts val="0"/>
              </a:spcBef>
              <a:buClr>
                <a:schemeClr val="dk2"/>
              </a:buClr>
              <a:buSzPct val="100000"/>
              <a:buNone/>
              <a:defRPr sz="4800">
                <a:solidFill>
                  <a:schemeClr val="dk2"/>
                </a:solidFill>
              </a:defRPr>
            </a:lvl1pPr>
            <a:lvl2pPr lvl="1">
              <a:spcBef>
                <a:spcPts val="0"/>
              </a:spcBef>
              <a:buClr>
                <a:schemeClr val="dk2"/>
              </a:buClr>
              <a:buSzPct val="100000"/>
              <a:buNone/>
              <a:defRPr sz="4800">
                <a:solidFill>
                  <a:schemeClr val="dk2"/>
                </a:solidFill>
              </a:defRPr>
            </a:lvl2pPr>
            <a:lvl3pPr lvl="2">
              <a:spcBef>
                <a:spcPts val="0"/>
              </a:spcBef>
              <a:buClr>
                <a:schemeClr val="dk2"/>
              </a:buClr>
              <a:buSzPct val="100000"/>
              <a:buNone/>
              <a:defRPr sz="4800">
                <a:solidFill>
                  <a:schemeClr val="dk2"/>
                </a:solidFill>
              </a:defRPr>
            </a:lvl3pPr>
            <a:lvl4pPr lvl="3">
              <a:spcBef>
                <a:spcPts val="0"/>
              </a:spcBef>
              <a:buClr>
                <a:schemeClr val="dk2"/>
              </a:buClr>
              <a:buSzPct val="100000"/>
              <a:buNone/>
              <a:defRPr sz="4800">
                <a:solidFill>
                  <a:schemeClr val="dk2"/>
                </a:solidFill>
              </a:defRPr>
            </a:lvl4pPr>
            <a:lvl5pPr lvl="4">
              <a:spcBef>
                <a:spcPts val="0"/>
              </a:spcBef>
              <a:buClr>
                <a:schemeClr val="dk2"/>
              </a:buClr>
              <a:buSzPct val="100000"/>
              <a:buNone/>
              <a:defRPr sz="4800">
                <a:solidFill>
                  <a:schemeClr val="dk2"/>
                </a:solidFill>
              </a:defRPr>
            </a:lvl5pPr>
            <a:lvl6pPr lvl="5">
              <a:spcBef>
                <a:spcPts val="0"/>
              </a:spcBef>
              <a:buClr>
                <a:schemeClr val="dk2"/>
              </a:buClr>
              <a:buSzPct val="100000"/>
              <a:buNone/>
              <a:defRPr sz="4800">
                <a:solidFill>
                  <a:schemeClr val="dk2"/>
                </a:solidFill>
              </a:defRPr>
            </a:lvl6pPr>
            <a:lvl7pPr lvl="6">
              <a:spcBef>
                <a:spcPts val="0"/>
              </a:spcBef>
              <a:buClr>
                <a:schemeClr val="dk2"/>
              </a:buClr>
              <a:buSzPct val="100000"/>
              <a:buNone/>
              <a:defRPr sz="4800">
                <a:solidFill>
                  <a:schemeClr val="dk2"/>
                </a:solidFill>
              </a:defRPr>
            </a:lvl7pPr>
            <a:lvl8pPr lvl="7">
              <a:spcBef>
                <a:spcPts val="0"/>
              </a:spcBef>
              <a:buClr>
                <a:schemeClr val="dk2"/>
              </a:buClr>
              <a:buSzPct val="100000"/>
              <a:buNone/>
              <a:defRPr sz="4800">
                <a:solidFill>
                  <a:schemeClr val="dk2"/>
                </a:solidFill>
              </a:defRPr>
            </a:lvl8pPr>
            <a:lvl9pPr lvl="8">
              <a:spcBef>
                <a:spcPts val="0"/>
              </a:spcBef>
              <a:buClr>
                <a:schemeClr val="dk2"/>
              </a:buClr>
              <a:buSzPct val="100000"/>
              <a:buNone/>
              <a:defRPr sz="4800">
                <a:solidFill>
                  <a:schemeClr val="dk2"/>
                </a:solidFill>
              </a:defRPr>
            </a:lvl9pPr>
          </a:lstStyle>
          <a:p>
            <a:endParaRPr/>
          </a:p>
        </p:txBody>
      </p:sp>
      <p:cxnSp>
        <p:nvCxnSpPr>
          <p:cNvPr id="13" name="Shape 13"/>
          <p:cNvCxnSpPr/>
          <p:nvPr/>
        </p:nvCxnSpPr>
        <p:spPr>
          <a:xfrm>
            <a:off x="457200" y="548639"/>
            <a:ext cx="8229600" cy="0"/>
          </a:xfrm>
          <a:prstGeom prst="straightConnector1">
            <a:avLst/>
          </a:prstGeom>
          <a:noFill/>
          <a:ln w="57150" cap="flat" cmpd="sng">
            <a:solidFill>
              <a:schemeClr val="accent1"/>
            </a:solidFill>
            <a:prstDash val="solid"/>
            <a:round/>
            <a:headEnd type="none" w="med" len="med"/>
            <a:tailEnd type="none" w="med" len="med"/>
          </a:ln>
        </p:spPr>
      </p:cxnSp>
      <p:cxnSp>
        <p:nvCxnSpPr>
          <p:cNvPr id="14" name="Shape 14"/>
          <p:cNvCxnSpPr/>
          <p:nvPr/>
        </p:nvCxnSpPr>
        <p:spPr>
          <a:xfrm>
            <a:off x="457200" y="4844510"/>
            <a:ext cx="8229600" cy="0"/>
          </a:xfrm>
          <a:prstGeom prst="straightConnector1">
            <a:avLst/>
          </a:prstGeom>
          <a:noFill/>
          <a:ln w="57150" cap="flat" cmpd="sng">
            <a:solidFill>
              <a:schemeClr val="accent1"/>
            </a:solidFill>
            <a:prstDash val="solid"/>
            <a:round/>
            <a:headEnd type="none" w="med" len="med"/>
            <a:tailEnd type="none" w="med" len="med"/>
          </a:ln>
        </p:spPr>
      </p:cxn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fr"/>
              <a:t>‹Nº›</a:t>
            </a:fld>
            <a:endParaRPr lang="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lvl="0">
              <a:spcBef>
                <a:spcPts val="0"/>
              </a:spcBef>
              <a:defRPr>
                <a:solidFill>
                  <a:srgbClr val="DA0002"/>
                </a:solidFill>
              </a:defRPr>
            </a:lvl1pPr>
            <a:lvl2pPr lvl="1">
              <a:spcBef>
                <a:spcPts val="0"/>
              </a:spcBef>
              <a:defRPr>
                <a:solidFill>
                  <a:srgbClr val="DA0002"/>
                </a:solidFill>
              </a:defRPr>
            </a:lvl2pPr>
            <a:lvl3pPr lvl="2">
              <a:spcBef>
                <a:spcPts val="0"/>
              </a:spcBef>
              <a:defRPr>
                <a:solidFill>
                  <a:srgbClr val="DA0002"/>
                </a:solidFill>
              </a:defRPr>
            </a:lvl3pPr>
            <a:lvl4pPr lvl="3">
              <a:spcBef>
                <a:spcPts val="0"/>
              </a:spcBef>
              <a:defRPr>
                <a:solidFill>
                  <a:srgbClr val="DA0002"/>
                </a:solidFill>
              </a:defRPr>
            </a:lvl4pPr>
            <a:lvl5pPr lvl="4">
              <a:spcBef>
                <a:spcPts val="0"/>
              </a:spcBef>
              <a:defRPr>
                <a:solidFill>
                  <a:srgbClr val="DA0002"/>
                </a:solidFill>
              </a:defRPr>
            </a:lvl5pPr>
            <a:lvl6pPr lvl="5">
              <a:spcBef>
                <a:spcPts val="0"/>
              </a:spcBef>
              <a:defRPr>
                <a:solidFill>
                  <a:srgbClr val="DA0002"/>
                </a:solidFill>
              </a:defRPr>
            </a:lvl6pPr>
            <a:lvl7pPr lvl="6">
              <a:spcBef>
                <a:spcPts val="0"/>
              </a:spcBef>
              <a:defRPr>
                <a:solidFill>
                  <a:srgbClr val="DA0002"/>
                </a:solidFill>
              </a:defRPr>
            </a:lvl7pPr>
            <a:lvl8pPr lvl="7">
              <a:spcBef>
                <a:spcPts val="0"/>
              </a:spcBef>
              <a:defRPr>
                <a:solidFill>
                  <a:srgbClr val="DA0002"/>
                </a:solidFill>
              </a:defRPr>
            </a:lvl8pPr>
            <a:lvl9pPr lvl="8">
              <a:spcBef>
                <a:spcPts val="0"/>
              </a:spcBef>
              <a:defRPr>
                <a:solidFill>
                  <a:srgbClr val="DA0002"/>
                </a:solidFill>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19" name="Shape 19"/>
          <p:cNvCxnSpPr/>
          <p:nvPr/>
        </p:nvCxnSpPr>
        <p:spPr>
          <a:xfrm>
            <a:off x="457200" y="1524000"/>
            <a:ext cx="8229600" cy="0"/>
          </a:xfrm>
          <a:prstGeom prst="straightConnector1">
            <a:avLst/>
          </a:prstGeom>
          <a:noFill/>
          <a:ln w="50800" cap="flat" cmpd="sng">
            <a:solidFill>
              <a:srgbClr val="DA0002"/>
            </a:solidFill>
            <a:prstDash val="solid"/>
            <a:round/>
            <a:headEnd type="none" w="med" len="med"/>
            <a:tailEnd type="none" w="med" len="med"/>
          </a:ln>
        </p:spPr>
      </p:cxnSp>
      <p:sp>
        <p:nvSpPr>
          <p:cNvPr id="20" name="Shape 20"/>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fr"/>
              <a:t>‹Nº›</a:t>
            </a:fld>
            <a:endParaRPr lang="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p:spPr>
        <p:txBody>
          <a:bodyPr lIns="91425" tIns="91425" rIns="91425" bIns="91425" anchor="b" anchorCtr="0"/>
          <a:lstStyle>
            <a:lvl1pPr lvl="0">
              <a:spcBef>
                <a:spcPts val="0"/>
              </a:spcBef>
              <a:defRPr>
                <a:solidFill>
                  <a:srgbClr val="DA0002"/>
                </a:solidFill>
              </a:defRPr>
            </a:lvl1pPr>
            <a:lvl2pPr lvl="1">
              <a:spcBef>
                <a:spcPts val="0"/>
              </a:spcBef>
              <a:defRPr>
                <a:solidFill>
                  <a:srgbClr val="DA0002"/>
                </a:solidFill>
              </a:defRPr>
            </a:lvl2pPr>
            <a:lvl3pPr lvl="2">
              <a:spcBef>
                <a:spcPts val="0"/>
              </a:spcBef>
              <a:defRPr>
                <a:solidFill>
                  <a:srgbClr val="DA0002"/>
                </a:solidFill>
              </a:defRPr>
            </a:lvl3pPr>
            <a:lvl4pPr lvl="3">
              <a:spcBef>
                <a:spcPts val="0"/>
              </a:spcBef>
              <a:defRPr>
                <a:solidFill>
                  <a:srgbClr val="DA0002"/>
                </a:solidFill>
              </a:defRPr>
            </a:lvl4pPr>
            <a:lvl5pPr lvl="4">
              <a:spcBef>
                <a:spcPts val="0"/>
              </a:spcBef>
              <a:defRPr>
                <a:solidFill>
                  <a:srgbClr val="DA0002"/>
                </a:solidFill>
              </a:defRPr>
            </a:lvl5pPr>
            <a:lvl6pPr lvl="5">
              <a:spcBef>
                <a:spcPts val="0"/>
              </a:spcBef>
              <a:defRPr>
                <a:solidFill>
                  <a:srgbClr val="DA0002"/>
                </a:solidFill>
              </a:defRPr>
            </a:lvl6pPr>
            <a:lvl7pPr lvl="6">
              <a:spcBef>
                <a:spcPts val="0"/>
              </a:spcBef>
              <a:defRPr>
                <a:solidFill>
                  <a:srgbClr val="DA0002"/>
                </a:solidFill>
              </a:defRPr>
            </a:lvl7pPr>
            <a:lvl8pPr lvl="7">
              <a:spcBef>
                <a:spcPts val="0"/>
              </a:spcBef>
              <a:defRPr>
                <a:solidFill>
                  <a:srgbClr val="DA0002"/>
                </a:solidFill>
              </a:defRPr>
            </a:lvl8pPr>
            <a:lvl9pPr lvl="8">
              <a:spcBef>
                <a:spcPts val="0"/>
              </a:spcBef>
              <a:defRPr>
                <a:solidFill>
                  <a:srgbClr val="DA0002"/>
                </a:solidFill>
              </a:defRPr>
            </a:lvl9pPr>
          </a:lstStyle>
          <a:p>
            <a:endParaRPr/>
          </a:p>
        </p:txBody>
      </p:sp>
      <p:sp>
        <p:nvSpPr>
          <p:cNvPr id="23" name="Shape 23"/>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25" name="Shape 25"/>
          <p:cNvCxnSpPr/>
          <p:nvPr/>
        </p:nvCxnSpPr>
        <p:spPr>
          <a:xfrm>
            <a:off x="457200" y="1524000"/>
            <a:ext cx="8229600" cy="0"/>
          </a:xfrm>
          <a:prstGeom prst="straightConnector1">
            <a:avLst/>
          </a:prstGeom>
          <a:noFill/>
          <a:ln w="50800" cap="flat" cmpd="sng">
            <a:solidFill>
              <a:srgbClr val="DA0002"/>
            </a:solidFill>
            <a:prstDash val="solid"/>
            <a:round/>
            <a:headEnd type="none" w="med" len="med"/>
            <a:tailEnd type="none" w="med" len="med"/>
          </a:ln>
        </p:spPr>
      </p:cxnSp>
      <p:sp>
        <p:nvSpPr>
          <p:cNvPr id="26" name="Shape 2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fr"/>
              <a:t>‹Nº›</a:t>
            </a:fld>
            <a:endParaRPr lang="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74637"/>
            <a:ext cx="8229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29" name="Shape 29"/>
          <p:cNvCxnSpPr/>
          <p:nvPr/>
        </p:nvCxnSpPr>
        <p:spPr>
          <a:xfrm>
            <a:off x="457200" y="1524000"/>
            <a:ext cx="8229600" cy="0"/>
          </a:xfrm>
          <a:prstGeom prst="straightConnector1">
            <a:avLst/>
          </a:prstGeom>
          <a:noFill/>
          <a:ln w="50800" cap="flat" cmpd="sng">
            <a:solidFill>
              <a:schemeClr val="accent1"/>
            </a:solidFill>
            <a:prstDash val="solid"/>
            <a:round/>
            <a:headEnd type="none" w="med" len="med"/>
            <a:tailEnd type="none" w="med" len="med"/>
          </a:ln>
        </p:spPr>
      </p:cxnSp>
      <p:sp>
        <p:nvSpPr>
          <p:cNvPr id="30" name="Shape 30"/>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fr"/>
              <a:t>‹Nº›</a:t>
            </a:fld>
            <a:endParaRPr lang="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lvl="0" algn="ctr">
              <a:spcBef>
                <a:spcPts val="0"/>
              </a:spcBef>
              <a:buSzPct val="100000"/>
              <a:buNone/>
              <a:defRPr sz="1800"/>
            </a:lvl1pPr>
          </a:lstStyle>
          <a:p>
            <a:endParaRPr/>
          </a:p>
        </p:txBody>
      </p:sp>
      <p:cxnSp>
        <p:nvCxnSpPr>
          <p:cNvPr id="33" name="Shape 33"/>
          <p:cNvCxnSpPr/>
          <p:nvPr/>
        </p:nvCxnSpPr>
        <p:spPr>
          <a:xfrm>
            <a:off x="457200" y="5757014"/>
            <a:ext cx="8229600" cy="0"/>
          </a:xfrm>
          <a:prstGeom prst="straightConnector1">
            <a:avLst/>
          </a:prstGeom>
          <a:noFill/>
          <a:ln w="50800" cap="flat" cmpd="sng">
            <a:solidFill>
              <a:schemeClr val="lt2"/>
            </a:solidFill>
            <a:prstDash val="solid"/>
            <a:round/>
            <a:headEnd type="none" w="med" len="med"/>
            <a:tailEnd type="none" w="med" len="med"/>
          </a:ln>
        </p:spPr>
      </p:cxnSp>
      <p:sp>
        <p:nvSpPr>
          <p:cNvPr id="34" name="Shape 34"/>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fr"/>
              <a:t>‹Nº›</a:t>
            </a:fld>
            <a:endParaRPr lang="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5"/>
        <p:cNvGrpSpPr/>
        <p:nvPr/>
      </p:nvGrpSpPr>
      <p:grpSpPr>
        <a:xfrm>
          <a:off x="0" y="0"/>
          <a:ext cx="0" cy="0"/>
          <a:chOff x="0" y="0"/>
          <a:chExt cx="0" cy="0"/>
        </a:xfrm>
      </p:grpSpPr>
      <p:cxnSp>
        <p:nvCxnSpPr>
          <p:cNvPr id="36" name="Shape 36"/>
          <p:cNvCxnSpPr/>
          <p:nvPr/>
        </p:nvCxnSpPr>
        <p:spPr>
          <a:xfrm>
            <a:off x="457200" y="150852"/>
            <a:ext cx="8229600" cy="0"/>
          </a:xfrm>
          <a:prstGeom prst="straightConnector1">
            <a:avLst/>
          </a:prstGeom>
          <a:noFill/>
          <a:ln w="50800" cap="flat" cmpd="sng">
            <a:solidFill>
              <a:schemeClr val="lt2"/>
            </a:solidFill>
            <a:prstDash val="solid"/>
            <a:round/>
            <a:headEnd type="none" w="med" len="med"/>
            <a:tailEnd type="none" w="med" len="med"/>
          </a:ln>
        </p:spPr>
      </p:cxnSp>
      <p:sp>
        <p:nvSpPr>
          <p:cNvPr id="37" name="Shape 37"/>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fr"/>
              <a:t>‹Nº›</a:t>
            </a:fld>
            <a:endParaRPr lang="f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spcBef>
                <a:spcPts val="0"/>
              </a:spcBef>
              <a:buClr>
                <a:schemeClr val="accent1"/>
              </a:buClr>
              <a:buSzPct val="100000"/>
              <a:buNone/>
              <a:defRPr sz="3600" b="1">
                <a:solidFill>
                  <a:schemeClr val="accent1"/>
                </a:solidFill>
              </a:defRPr>
            </a:lvl1pPr>
            <a:lvl2pPr lvl="1">
              <a:spcBef>
                <a:spcPts val="0"/>
              </a:spcBef>
              <a:buClr>
                <a:schemeClr val="accent1"/>
              </a:buClr>
              <a:buSzPct val="100000"/>
              <a:buNone/>
              <a:defRPr sz="3600" b="1">
                <a:solidFill>
                  <a:schemeClr val="accent1"/>
                </a:solidFill>
              </a:defRPr>
            </a:lvl2pPr>
            <a:lvl3pPr lvl="2">
              <a:spcBef>
                <a:spcPts val="0"/>
              </a:spcBef>
              <a:buClr>
                <a:schemeClr val="accent1"/>
              </a:buClr>
              <a:buSzPct val="100000"/>
              <a:buNone/>
              <a:defRPr sz="3600" b="1">
                <a:solidFill>
                  <a:schemeClr val="accent1"/>
                </a:solidFill>
              </a:defRPr>
            </a:lvl3pPr>
            <a:lvl4pPr lvl="3">
              <a:spcBef>
                <a:spcPts val="0"/>
              </a:spcBef>
              <a:buClr>
                <a:schemeClr val="accent1"/>
              </a:buClr>
              <a:buSzPct val="100000"/>
              <a:buNone/>
              <a:defRPr sz="3600" b="1">
                <a:solidFill>
                  <a:schemeClr val="accent1"/>
                </a:solidFill>
              </a:defRPr>
            </a:lvl4pPr>
            <a:lvl5pPr lvl="4">
              <a:spcBef>
                <a:spcPts val="0"/>
              </a:spcBef>
              <a:buClr>
                <a:schemeClr val="accent1"/>
              </a:buClr>
              <a:buSzPct val="100000"/>
              <a:buNone/>
              <a:defRPr sz="3600" b="1">
                <a:solidFill>
                  <a:schemeClr val="accent1"/>
                </a:solidFill>
              </a:defRPr>
            </a:lvl5pPr>
            <a:lvl6pPr lvl="5">
              <a:spcBef>
                <a:spcPts val="0"/>
              </a:spcBef>
              <a:buClr>
                <a:schemeClr val="accent1"/>
              </a:buClr>
              <a:buSzPct val="100000"/>
              <a:buNone/>
              <a:defRPr sz="3600" b="1">
                <a:solidFill>
                  <a:schemeClr val="accent1"/>
                </a:solidFill>
              </a:defRPr>
            </a:lvl6pPr>
            <a:lvl7pPr lvl="6">
              <a:spcBef>
                <a:spcPts val="0"/>
              </a:spcBef>
              <a:buClr>
                <a:schemeClr val="accent1"/>
              </a:buClr>
              <a:buSzPct val="100000"/>
              <a:buNone/>
              <a:defRPr sz="3600" b="1">
                <a:solidFill>
                  <a:schemeClr val="accent1"/>
                </a:solidFill>
              </a:defRPr>
            </a:lvl7pPr>
            <a:lvl8pPr lvl="7">
              <a:spcBef>
                <a:spcPts val="0"/>
              </a:spcBef>
              <a:buClr>
                <a:schemeClr val="accent1"/>
              </a:buClr>
              <a:buSzPct val="100000"/>
              <a:buNone/>
              <a:defRPr sz="3600" b="1">
                <a:solidFill>
                  <a:schemeClr val="accent1"/>
                </a:solidFill>
              </a:defRPr>
            </a:lvl8pPr>
            <a:lvl9pPr lvl="8">
              <a:spcBef>
                <a:spcPts val="0"/>
              </a:spcBef>
              <a:buClr>
                <a:schemeClr val="accent1"/>
              </a:buClr>
              <a:buSzPct val="100000"/>
              <a:buNone/>
              <a:defRPr sz="3600" b="1">
                <a:solidFill>
                  <a:schemeClr val="accent1"/>
                </a:solidFill>
              </a:defRPr>
            </a:lvl9pPr>
          </a:lstStyle>
          <a:p>
            <a:endParaRPr/>
          </a:p>
        </p:txBody>
      </p:sp>
      <p:sp>
        <p:nvSpPr>
          <p:cNvPr id="7" name="Shape 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cxnSp>
        <p:nvCxnSpPr>
          <p:cNvPr id="8" name="Shape 8"/>
          <p:cNvCxnSpPr/>
          <p:nvPr/>
        </p:nvCxnSpPr>
        <p:spPr>
          <a:xfrm>
            <a:off x="457200" y="6697679"/>
            <a:ext cx="8229600" cy="0"/>
          </a:xfrm>
          <a:prstGeom prst="straightConnector1">
            <a:avLst/>
          </a:prstGeom>
          <a:noFill/>
          <a:ln w="50800" cap="flat" cmpd="sng">
            <a:solidFill>
              <a:schemeClr val="lt2"/>
            </a:solidFill>
            <a:prstDash val="solid"/>
            <a:round/>
            <a:headEnd type="none" w="med" len="med"/>
            <a:tailEnd type="none" w="med" len="med"/>
          </a:ln>
        </p:spPr>
      </p:cxnSp>
      <p:sp>
        <p:nvSpPr>
          <p:cNvPr id="9" name="Shape 9"/>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fr" sz="1300">
                <a:solidFill>
                  <a:schemeClr val="dk1"/>
                </a:solidFill>
              </a:rPr>
              <a:t>‹Nº›</a:t>
            </a:fld>
            <a:endParaRPr lang="fr"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_data_typ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ctrTitle"/>
          </p:nvPr>
        </p:nvSpPr>
        <p:spPr>
          <a:xfrm>
            <a:off x="457200" y="721679"/>
            <a:ext cx="8229600" cy="4012499"/>
          </a:xfrm>
          <a:prstGeom prst="rect">
            <a:avLst/>
          </a:prstGeom>
        </p:spPr>
        <p:txBody>
          <a:bodyPr lIns="91425" tIns="91425" rIns="91425" bIns="91425" anchor="t" anchorCtr="0">
            <a:noAutofit/>
          </a:bodyPr>
          <a:lstStyle/>
          <a:p>
            <a:pPr lvl="0">
              <a:spcBef>
                <a:spcPts val="0"/>
              </a:spcBef>
              <a:buNone/>
            </a:pPr>
            <a:r>
              <a:rPr lang="fr"/>
              <a:t>Introducción a C</a:t>
            </a:r>
          </a:p>
        </p:txBody>
      </p:sp>
      <p:sp>
        <p:nvSpPr>
          <p:cNvPr id="43" name="Shape 43"/>
          <p:cNvSpPr txBox="1">
            <a:spLocks noGrp="1"/>
          </p:cNvSpPr>
          <p:nvPr>
            <p:ph type="subTitle" idx="1"/>
          </p:nvPr>
        </p:nvSpPr>
        <p:spPr>
          <a:xfrm>
            <a:off x="457200" y="4955189"/>
            <a:ext cx="8229600" cy="1643400"/>
          </a:xfrm>
          <a:prstGeom prst="rect">
            <a:avLst/>
          </a:prstGeom>
        </p:spPr>
        <p:txBody>
          <a:bodyPr lIns="91425" tIns="91425" rIns="91425" bIns="91425" anchor="t" anchorCtr="0">
            <a:noAutofit/>
          </a:bodyPr>
          <a:lstStyle/>
          <a:p>
            <a:pPr lvl="0">
              <a:spcBef>
                <a:spcPts val="0"/>
              </a:spcBef>
              <a:buNone/>
            </a:pPr>
            <a:r>
              <a:rPr lang="fr" sz="2400"/>
              <a:t>IIC2133 - Estructuras de datos y Algoritmos</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a:t>Tipos!</a:t>
            </a:r>
            <a:br>
              <a:rPr lang="fr"/>
            </a:br>
            <a:r>
              <a:rPr lang="fr" sz="1400"/>
              <a:t>Guys!</a:t>
            </a:r>
          </a:p>
        </p:txBody>
      </p:sp>
      <p:sp>
        <p:nvSpPr>
          <p:cNvPr id="90" name="Shape 9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fr">
                <a:solidFill>
                  <a:srgbClr val="FFFFFF"/>
                </a:solidFill>
              </a:rPr>
              <a:t>C es un lenguaje fuertemente tipificado.</a:t>
            </a:r>
          </a:p>
          <a:p>
            <a:pPr lvl="0" rtl="0">
              <a:spcBef>
                <a:spcPts val="0"/>
              </a:spcBef>
              <a:buNone/>
            </a:pPr>
            <a:endParaRPr>
              <a:solidFill>
                <a:srgbClr val="FFFFFF"/>
              </a:solidFill>
            </a:endParaRPr>
          </a:p>
          <a:p>
            <a:pPr lvl="0" rtl="0">
              <a:spcBef>
                <a:spcPts val="0"/>
              </a:spcBef>
              <a:buNone/>
            </a:pPr>
            <a:r>
              <a:rPr lang="fr">
                <a:solidFill>
                  <a:srgbClr val="FFFFFF"/>
                </a:solidFill>
              </a:rPr>
              <a:t>Números Enteros (</a:t>
            </a:r>
            <a:r>
              <a:rPr lang="fr" i="1">
                <a:solidFill>
                  <a:schemeClr val="accent2"/>
                </a:solidFill>
                <a:latin typeface="Consolas"/>
                <a:ea typeface="Consolas"/>
                <a:cs typeface="Consolas"/>
                <a:sym typeface="Consolas"/>
              </a:rPr>
              <a:t>int</a:t>
            </a:r>
            <a:r>
              <a:rPr lang="fr">
                <a:solidFill>
                  <a:srgbClr val="FFFFFF"/>
                </a:solidFill>
              </a:rPr>
              <a:t>, </a:t>
            </a:r>
            <a:r>
              <a:rPr lang="fr" i="1">
                <a:solidFill>
                  <a:schemeClr val="accent2"/>
                </a:solidFill>
                <a:latin typeface="Consolas"/>
                <a:ea typeface="Consolas"/>
                <a:cs typeface="Consolas"/>
                <a:sym typeface="Consolas"/>
              </a:rPr>
              <a:t>long</a:t>
            </a:r>
            <a:r>
              <a:rPr lang="fr">
                <a:solidFill>
                  <a:srgbClr val="FFFFFF"/>
                </a:solidFill>
              </a:rPr>
              <a:t>)</a:t>
            </a:r>
          </a:p>
          <a:p>
            <a:pPr lvl="0" rtl="0">
              <a:spcBef>
                <a:spcPts val="0"/>
              </a:spcBef>
              <a:buNone/>
            </a:pPr>
            <a:r>
              <a:rPr lang="fr">
                <a:solidFill>
                  <a:srgbClr val="FFFFFF"/>
                </a:solidFill>
              </a:rPr>
              <a:t>Números Reales (</a:t>
            </a:r>
            <a:r>
              <a:rPr lang="fr" i="1">
                <a:solidFill>
                  <a:schemeClr val="accent2"/>
                </a:solidFill>
                <a:latin typeface="Consolas"/>
                <a:ea typeface="Consolas"/>
                <a:cs typeface="Consolas"/>
                <a:sym typeface="Consolas"/>
              </a:rPr>
              <a:t>float</a:t>
            </a:r>
            <a:r>
              <a:rPr lang="fr">
                <a:solidFill>
                  <a:srgbClr val="FFFFFF"/>
                </a:solidFill>
                <a:latin typeface="Consolas"/>
                <a:ea typeface="Consolas"/>
                <a:cs typeface="Consolas"/>
                <a:sym typeface="Consolas"/>
              </a:rPr>
              <a:t>, </a:t>
            </a:r>
            <a:r>
              <a:rPr lang="fr" i="1">
                <a:solidFill>
                  <a:schemeClr val="accent2"/>
                </a:solidFill>
                <a:latin typeface="Consolas"/>
                <a:ea typeface="Consolas"/>
                <a:cs typeface="Consolas"/>
                <a:sym typeface="Consolas"/>
              </a:rPr>
              <a:t>double</a:t>
            </a:r>
            <a:r>
              <a:rPr lang="fr">
                <a:solidFill>
                  <a:srgbClr val="FFFFFF"/>
                </a:solidFill>
              </a:rPr>
              <a:t>)</a:t>
            </a:r>
          </a:p>
          <a:p>
            <a:pPr lvl="0" rtl="0">
              <a:spcBef>
                <a:spcPts val="0"/>
              </a:spcBef>
              <a:buNone/>
            </a:pPr>
            <a:r>
              <a:rPr lang="fr">
                <a:solidFill>
                  <a:srgbClr val="FFFFFF"/>
                </a:solidFill>
              </a:rPr>
              <a:t>Caracteres (</a:t>
            </a:r>
            <a:r>
              <a:rPr lang="fr" i="1">
                <a:solidFill>
                  <a:schemeClr val="accent2"/>
                </a:solidFill>
                <a:latin typeface="Consolas"/>
                <a:ea typeface="Consolas"/>
                <a:cs typeface="Consolas"/>
                <a:sym typeface="Consolas"/>
              </a:rPr>
              <a:t>char</a:t>
            </a:r>
            <a:r>
              <a:rPr lang="fr">
                <a:solidFill>
                  <a:srgbClr val="FFFFFF"/>
                </a:solidFill>
              </a:rPr>
              <a:t>)</a:t>
            </a:r>
          </a:p>
          <a:p>
            <a:pPr lvl="0" rtl="0">
              <a:spcBef>
                <a:spcPts val="0"/>
              </a:spcBef>
              <a:buNone/>
            </a:pPr>
            <a:endParaRPr>
              <a:solidFill>
                <a:srgbClr val="FFFFFF"/>
              </a:solidFill>
            </a:endParaRPr>
          </a:p>
          <a:p>
            <a:pPr lvl="0" rtl="0">
              <a:spcBef>
                <a:spcPts val="0"/>
              </a:spcBef>
              <a:buNone/>
            </a:pPr>
            <a:r>
              <a:rPr lang="fr">
                <a:solidFill>
                  <a:srgbClr val="FFFFFF"/>
                </a:solidFill>
              </a:rPr>
              <a:t>y sus gemelos malignos…</a:t>
            </a:r>
          </a:p>
          <a:p>
            <a:pPr lvl="0" rtl="0">
              <a:spcBef>
                <a:spcPts val="0"/>
              </a:spcBef>
              <a:buNone/>
            </a:pPr>
            <a:r>
              <a:rPr lang="fr" i="1">
                <a:solidFill>
                  <a:schemeClr val="accent2"/>
                </a:solidFill>
                <a:latin typeface="Consolas"/>
                <a:ea typeface="Consolas"/>
                <a:cs typeface="Consolas"/>
                <a:sym typeface="Consolas"/>
              </a:rPr>
              <a:t>int</a:t>
            </a:r>
            <a:r>
              <a:rPr lang="fr">
                <a:solidFill>
                  <a:srgbClr val="FFFFFF"/>
                </a:solidFill>
                <a:latin typeface="Consolas"/>
                <a:ea typeface="Consolas"/>
                <a:cs typeface="Consolas"/>
                <a:sym typeface="Consolas"/>
              </a:rPr>
              <a:t>*, </a:t>
            </a:r>
            <a:r>
              <a:rPr lang="fr" i="1">
                <a:solidFill>
                  <a:schemeClr val="accent2"/>
                </a:solidFill>
                <a:latin typeface="Consolas"/>
                <a:ea typeface="Consolas"/>
                <a:cs typeface="Consolas"/>
                <a:sym typeface="Consolas"/>
              </a:rPr>
              <a:t>long</a:t>
            </a:r>
            <a:r>
              <a:rPr lang="fr">
                <a:solidFill>
                  <a:srgbClr val="FFFFFF"/>
                </a:solidFill>
                <a:latin typeface="Consolas"/>
                <a:ea typeface="Consolas"/>
                <a:cs typeface="Consolas"/>
                <a:sym typeface="Consolas"/>
              </a:rPr>
              <a:t>*, </a:t>
            </a:r>
            <a:r>
              <a:rPr lang="fr" i="1">
                <a:solidFill>
                  <a:schemeClr val="accent2"/>
                </a:solidFill>
                <a:latin typeface="Consolas"/>
                <a:ea typeface="Consolas"/>
                <a:cs typeface="Consolas"/>
                <a:sym typeface="Consolas"/>
              </a:rPr>
              <a:t>float</a:t>
            </a:r>
            <a:r>
              <a:rPr lang="fr">
                <a:solidFill>
                  <a:srgbClr val="FFFFFF"/>
                </a:solidFill>
                <a:latin typeface="Consolas"/>
                <a:ea typeface="Consolas"/>
                <a:cs typeface="Consolas"/>
                <a:sym typeface="Consolas"/>
              </a:rPr>
              <a:t>*, </a:t>
            </a:r>
            <a:r>
              <a:rPr lang="fr" i="1">
                <a:solidFill>
                  <a:schemeClr val="accent2"/>
                </a:solidFill>
                <a:latin typeface="Consolas"/>
                <a:ea typeface="Consolas"/>
                <a:cs typeface="Consolas"/>
                <a:sym typeface="Consolas"/>
              </a:rPr>
              <a:t>double</a:t>
            </a:r>
            <a:r>
              <a:rPr lang="fr">
                <a:solidFill>
                  <a:srgbClr val="FFFFFF"/>
                </a:solidFill>
                <a:latin typeface="Consolas"/>
                <a:ea typeface="Consolas"/>
                <a:cs typeface="Consolas"/>
                <a:sym typeface="Consolas"/>
              </a:rPr>
              <a:t>* </a:t>
            </a:r>
            <a:r>
              <a:rPr lang="fr">
                <a:solidFill>
                  <a:srgbClr val="FFFFFF"/>
                </a:solidFill>
              </a:rPr>
              <a:t>y</a:t>
            </a:r>
            <a:r>
              <a:rPr lang="fr">
                <a:solidFill>
                  <a:srgbClr val="FFFFFF"/>
                </a:solidFill>
                <a:latin typeface="Consolas"/>
                <a:ea typeface="Consolas"/>
                <a:cs typeface="Consolas"/>
                <a:sym typeface="Consolas"/>
              </a:rPr>
              <a:t> </a:t>
            </a:r>
            <a:r>
              <a:rPr lang="fr" i="1">
                <a:solidFill>
                  <a:schemeClr val="accent2"/>
                </a:solidFill>
                <a:latin typeface="Consolas"/>
                <a:ea typeface="Consolas"/>
                <a:cs typeface="Consolas"/>
                <a:sym typeface="Consolas"/>
              </a:rPr>
              <a:t>char</a:t>
            </a:r>
            <a:r>
              <a:rPr lang="fr">
                <a:solidFill>
                  <a:srgbClr val="FFFFFF"/>
                </a:solidFill>
                <a:latin typeface="Consolas"/>
                <a:ea typeface="Consolas"/>
                <a:cs typeface="Consolas"/>
                <a:sym typeface="Consolas"/>
              </a:rPr>
              <a:t>*</a:t>
            </a:r>
          </a:p>
          <a:p>
            <a:pPr lvl="0" rtl="0">
              <a:spcBef>
                <a:spcPts val="0"/>
              </a:spcBef>
              <a:buNone/>
            </a:pPr>
            <a:r>
              <a:rPr lang="fr" sz="1400">
                <a:solidFill>
                  <a:srgbClr val="FFFFFF"/>
                </a:solidFill>
              </a:rPr>
              <a:t>(Más sobre ellos en un rato)</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a:t>Modificadores…?</a:t>
            </a:r>
          </a:p>
          <a:p>
            <a:pPr lvl="0" rtl="0">
              <a:spcBef>
                <a:spcPts val="0"/>
              </a:spcBef>
              <a:buNone/>
            </a:pPr>
            <a:r>
              <a:rPr lang="fr" sz="1400"/>
              <a:t>Los tipos pueden ser tipos y modificadores, y los modificadores tipos y tipos modificados.</a:t>
            </a:r>
          </a:p>
        </p:txBody>
      </p:sp>
      <p:sp>
        <p:nvSpPr>
          <p:cNvPr id="96" name="Shape 9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fr" sz="2400" i="1" dirty="0">
                <a:solidFill>
                  <a:schemeClr val="accent2"/>
                </a:solidFill>
                <a:latin typeface="Consolas"/>
                <a:ea typeface="Consolas"/>
                <a:cs typeface="Consolas"/>
                <a:sym typeface="Consolas"/>
              </a:rPr>
              <a:t>char</a:t>
            </a:r>
          </a:p>
          <a:p>
            <a:pPr lvl="0" rtl="0">
              <a:spcBef>
                <a:spcPts val="0"/>
              </a:spcBef>
              <a:buNone/>
            </a:pPr>
            <a:r>
              <a:rPr lang="fr" sz="2400" i="1" dirty="0">
                <a:solidFill>
                  <a:schemeClr val="accent2"/>
                </a:solidFill>
                <a:latin typeface="Consolas"/>
                <a:ea typeface="Consolas"/>
                <a:cs typeface="Consolas"/>
                <a:sym typeface="Consolas"/>
              </a:rPr>
              <a:t>int</a:t>
            </a:r>
          </a:p>
          <a:p>
            <a:pPr lvl="0" rtl="0">
              <a:spcBef>
                <a:spcPts val="0"/>
              </a:spcBef>
              <a:buNone/>
            </a:pPr>
            <a:r>
              <a:rPr lang="fr" sz="2400" i="1" dirty="0">
                <a:solidFill>
                  <a:schemeClr val="accent2"/>
                </a:solidFill>
                <a:latin typeface="Consolas"/>
                <a:ea typeface="Consolas"/>
                <a:cs typeface="Consolas"/>
                <a:sym typeface="Consolas"/>
              </a:rPr>
              <a:t>long</a:t>
            </a:r>
          </a:p>
          <a:p>
            <a:pPr lvl="0" rtl="0">
              <a:spcBef>
                <a:spcPts val="0"/>
              </a:spcBef>
              <a:buNone/>
            </a:pPr>
            <a:r>
              <a:rPr lang="fr" sz="2400" i="1" dirty="0">
                <a:solidFill>
                  <a:schemeClr val="accent2"/>
                </a:solidFill>
                <a:latin typeface="Consolas"/>
                <a:ea typeface="Consolas"/>
                <a:cs typeface="Consolas"/>
                <a:sym typeface="Consolas"/>
              </a:rPr>
              <a:t>long int</a:t>
            </a:r>
          </a:p>
          <a:p>
            <a:pPr lvl="0" rtl="0">
              <a:spcBef>
                <a:spcPts val="0"/>
              </a:spcBef>
              <a:buNone/>
            </a:pPr>
            <a:r>
              <a:rPr lang="fr" sz="2400" i="1" dirty="0">
                <a:solidFill>
                  <a:schemeClr val="accent2"/>
                </a:solidFill>
                <a:latin typeface="Consolas"/>
                <a:ea typeface="Consolas"/>
                <a:cs typeface="Consolas"/>
                <a:sym typeface="Consolas"/>
              </a:rPr>
              <a:t>short int</a:t>
            </a:r>
          </a:p>
          <a:p>
            <a:pPr lvl="0" rtl="0">
              <a:spcBef>
                <a:spcPts val="0"/>
              </a:spcBef>
              <a:buNone/>
            </a:pPr>
            <a:r>
              <a:rPr lang="fr" sz="2400" i="1" dirty="0">
                <a:solidFill>
                  <a:schemeClr val="accent2"/>
                </a:solidFill>
                <a:latin typeface="Consolas"/>
                <a:ea typeface="Consolas"/>
                <a:cs typeface="Consolas"/>
                <a:sym typeface="Consolas"/>
              </a:rPr>
              <a:t>signed char</a:t>
            </a:r>
          </a:p>
          <a:p>
            <a:pPr lvl="0" rtl="0">
              <a:spcBef>
                <a:spcPts val="0"/>
              </a:spcBef>
              <a:buNone/>
            </a:pPr>
            <a:r>
              <a:rPr lang="fr" sz="2400" i="1" dirty="0">
                <a:solidFill>
                  <a:schemeClr val="accent2"/>
                </a:solidFill>
                <a:latin typeface="Consolas"/>
                <a:ea typeface="Consolas"/>
                <a:cs typeface="Consolas"/>
                <a:sym typeface="Consolas"/>
              </a:rPr>
              <a:t>unsigned char</a:t>
            </a:r>
          </a:p>
          <a:p>
            <a:pPr lvl="0" rtl="0">
              <a:spcBef>
                <a:spcPts val="0"/>
              </a:spcBef>
              <a:buNone/>
            </a:pPr>
            <a:r>
              <a:rPr lang="fr" sz="2400" i="1" dirty="0">
                <a:solidFill>
                  <a:schemeClr val="accent2"/>
                </a:solidFill>
                <a:latin typeface="Consolas"/>
                <a:ea typeface="Consolas"/>
                <a:cs typeface="Consolas"/>
                <a:sym typeface="Consolas"/>
              </a:rPr>
              <a:t>unsigned long long int</a:t>
            </a:r>
          </a:p>
          <a:p>
            <a:pPr lvl="0" rtl="0">
              <a:spcBef>
                <a:spcPts val="0"/>
              </a:spcBef>
              <a:buNone/>
            </a:pPr>
            <a:r>
              <a:rPr lang="fr" sz="2400" i="1" dirty="0">
                <a:solidFill>
                  <a:schemeClr val="accent2"/>
                </a:solidFill>
                <a:latin typeface="Consolas"/>
                <a:ea typeface="Consolas"/>
                <a:cs typeface="Consolas"/>
                <a:sym typeface="Consolas"/>
              </a:rPr>
              <a:t>long float</a:t>
            </a:r>
          </a:p>
          <a:p>
            <a:pPr lvl="0" rtl="0">
              <a:spcBef>
                <a:spcPts val="0"/>
              </a:spcBef>
              <a:buNone/>
            </a:pPr>
            <a:endParaRPr lang="es-CL" sz="2400" dirty="0" smtClean="0">
              <a:solidFill>
                <a:srgbClr val="FFFFFF"/>
              </a:solidFill>
            </a:endParaRPr>
          </a:p>
          <a:p>
            <a:r>
              <a:rPr lang="fr" sz="2400" dirty="0">
                <a:solidFill>
                  <a:srgbClr val="FFFFFF"/>
                </a:solidFill>
              </a:rPr>
              <a:t>No será mucho</a:t>
            </a:r>
            <a:r>
              <a:rPr lang="fr" sz="2400" dirty="0" smtClean="0">
                <a:solidFill>
                  <a:srgbClr val="FFFFFF"/>
                </a:solidFill>
              </a:rPr>
              <a:t>? -&gt;</a:t>
            </a:r>
          </a:p>
          <a:p>
            <a:r>
              <a:rPr lang="es-CL" sz="2400" dirty="0" smtClean="0">
                <a:solidFill>
                  <a:srgbClr val="FFFFFF"/>
                </a:solidFill>
                <a:hlinkClick r:id="rId3"/>
              </a:rPr>
              <a:t>https</a:t>
            </a:r>
            <a:r>
              <a:rPr lang="es-CL" sz="2400" dirty="0">
                <a:solidFill>
                  <a:srgbClr val="FFFFFF"/>
                </a:solidFill>
                <a:hlinkClick r:id="rId3"/>
              </a:rPr>
              <a:t>://</a:t>
            </a:r>
            <a:r>
              <a:rPr lang="es-CL" sz="2400" dirty="0" smtClean="0">
                <a:solidFill>
                  <a:srgbClr val="FFFFFF"/>
                </a:solidFill>
                <a:hlinkClick r:id="rId3"/>
              </a:rPr>
              <a:t>en.wikipedia.org/wiki/C_data_types</a:t>
            </a:r>
            <a:r>
              <a:rPr lang="es-CL" sz="2400" dirty="0" smtClean="0">
                <a:solidFill>
                  <a:srgbClr val="FFFFFF"/>
                </a:solidFill>
              </a:rPr>
              <a:t/>
            </a:r>
            <a:br>
              <a:rPr lang="es-CL" sz="2400" dirty="0" smtClean="0">
                <a:solidFill>
                  <a:srgbClr val="FFFFFF"/>
                </a:solidFill>
              </a:rPr>
            </a:br>
            <a:endParaRPr sz="2400"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a:t>Modificadores…?</a:t>
            </a:r>
          </a:p>
          <a:p>
            <a:pPr lvl="0" rtl="0">
              <a:spcBef>
                <a:spcPts val="0"/>
              </a:spcBef>
              <a:buNone/>
            </a:pPr>
            <a:r>
              <a:rPr lang="fr" sz="1400"/>
              <a:t>Los tipos pueden ser tipos y modificadores, y los modificadores tipos y tipos modificados.</a:t>
            </a:r>
          </a:p>
        </p:txBody>
      </p:sp>
      <p:sp>
        <p:nvSpPr>
          <p:cNvPr id="96" name="Shape 9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fr" sz="2400" i="1" dirty="0">
                <a:solidFill>
                  <a:schemeClr val="accent2"/>
                </a:solidFill>
                <a:latin typeface="Consolas"/>
                <a:ea typeface="Consolas"/>
                <a:cs typeface="Consolas"/>
                <a:sym typeface="Consolas"/>
              </a:rPr>
              <a:t>char</a:t>
            </a:r>
          </a:p>
          <a:p>
            <a:pPr lvl="0" rtl="0">
              <a:spcBef>
                <a:spcPts val="0"/>
              </a:spcBef>
              <a:buNone/>
            </a:pPr>
            <a:r>
              <a:rPr lang="fr" sz="2400" i="1" dirty="0">
                <a:solidFill>
                  <a:schemeClr val="accent2"/>
                </a:solidFill>
                <a:latin typeface="Consolas"/>
                <a:ea typeface="Consolas"/>
                <a:cs typeface="Consolas"/>
                <a:sym typeface="Consolas"/>
              </a:rPr>
              <a:t>int</a:t>
            </a:r>
          </a:p>
          <a:p>
            <a:pPr lvl="0" rtl="0">
              <a:spcBef>
                <a:spcPts val="0"/>
              </a:spcBef>
              <a:buNone/>
            </a:pPr>
            <a:r>
              <a:rPr lang="fr" sz="2400" i="1" dirty="0">
                <a:solidFill>
                  <a:schemeClr val="accent2"/>
                </a:solidFill>
                <a:latin typeface="Consolas"/>
                <a:ea typeface="Consolas"/>
                <a:cs typeface="Consolas"/>
                <a:sym typeface="Consolas"/>
              </a:rPr>
              <a:t>long</a:t>
            </a:r>
          </a:p>
          <a:p>
            <a:pPr lvl="0" rtl="0">
              <a:spcBef>
                <a:spcPts val="0"/>
              </a:spcBef>
              <a:buNone/>
            </a:pPr>
            <a:r>
              <a:rPr lang="fr" sz="2400" i="1" dirty="0">
                <a:solidFill>
                  <a:schemeClr val="accent2"/>
                </a:solidFill>
                <a:latin typeface="Consolas"/>
                <a:ea typeface="Consolas"/>
                <a:cs typeface="Consolas"/>
                <a:sym typeface="Consolas"/>
              </a:rPr>
              <a:t>long int</a:t>
            </a:r>
          </a:p>
          <a:p>
            <a:pPr lvl="0" rtl="0">
              <a:spcBef>
                <a:spcPts val="0"/>
              </a:spcBef>
              <a:buNone/>
            </a:pPr>
            <a:r>
              <a:rPr lang="fr" sz="2400" i="1" dirty="0">
                <a:solidFill>
                  <a:schemeClr val="accent2"/>
                </a:solidFill>
                <a:latin typeface="Consolas"/>
                <a:ea typeface="Consolas"/>
                <a:cs typeface="Consolas"/>
                <a:sym typeface="Consolas"/>
              </a:rPr>
              <a:t>short int</a:t>
            </a:r>
          </a:p>
          <a:p>
            <a:pPr lvl="0" rtl="0">
              <a:spcBef>
                <a:spcPts val="0"/>
              </a:spcBef>
              <a:buNone/>
            </a:pPr>
            <a:r>
              <a:rPr lang="fr" sz="2400" i="1" dirty="0">
                <a:solidFill>
                  <a:schemeClr val="accent2"/>
                </a:solidFill>
                <a:latin typeface="Consolas"/>
                <a:ea typeface="Consolas"/>
                <a:cs typeface="Consolas"/>
                <a:sym typeface="Consolas"/>
              </a:rPr>
              <a:t>signed char</a:t>
            </a:r>
          </a:p>
          <a:p>
            <a:pPr lvl="0" rtl="0">
              <a:spcBef>
                <a:spcPts val="0"/>
              </a:spcBef>
              <a:buNone/>
            </a:pPr>
            <a:r>
              <a:rPr lang="fr" sz="2400" i="1" dirty="0">
                <a:solidFill>
                  <a:schemeClr val="accent2"/>
                </a:solidFill>
                <a:latin typeface="Consolas"/>
                <a:ea typeface="Consolas"/>
                <a:cs typeface="Consolas"/>
                <a:sym typeface="Consolas"/>
              </a:rPr>
              <a:t>unsigned char</a:t>
            </a:r>
          </a:p>
          <a:p>
            <a:pPr lvl="0" rtl="0">
              <a:spcBef>
                <a:spcPts val="0"/>
              </a:spcBef>
              <a:buNone/>
            </a:pPr>
            <a:r>
              <a:rPr lang="fr" sz="2400" i="1" dirty="0">
                <a:solidFill>
                  <a:schemeClr val="accent2"/>
                </a:solidFill>
                <a:latin typeface="Consolas"/>
                <a:ea typeface="Consolas"/>
                <a:cs typeface="Consolas"/>
                <a:sym typeface="Consolas"/>
              </a:rPr>
              <a:t>unsigned long long int</a:t>
            </a:r>
          </a:p>
          <a:p>
            <a:pPr lvl="0" rtl="0">
              <a:spcBef>
                <a:spcPts val="0"/>
              </a:spcBef>
              <a:buNone/>
            </a:pPr>
            <a:r>
              <a:rPr lang="fr" sz="2400" i="1" dirty="0">
                <a:solidFill>
                  <a:schemeClr val="accent2"/>
                </a:solidFill>
                <a:latin typeface="Consolas"/>
                <a:ea typeface="Consolas"/>
                <a:cs typeface="Consolas"/>
                <a:sym typeface="Consolas"/>
              </a:rPr>
              <a:t>long float</a:t>
            </a:r>
          </a:p>
          <a:p>
            <a:pPr lvl="0" rtl="0">
              <a:spcBef>
                <a:spcPts val="0"/>
              </a:spcBef>
              <a:buNone/>
            </a:pPr>
            <a:endParaRPr lang="es-CL" sz="2400" dirty="0" smtClean="0">
              <a:solidFill>
                <a:srgbClr val="FFFFFF"/>
              </a:solidFill>
            </a:endParaRPr>
          </a:p>
          <a:p>
            <a:r>
              <a:rPr lang="fr" sz="2400" dirty="0">
                <a:solidFill>
                  <a:srgbClr val="FFFFFF"/>
                </a:solidFill>
              </a:rPr>
              <a:t>No será mucho</a:t>
            </a:r>
            <a:r>
              <a:rPr lang="fr" sz="2400" dirty="0" smtClean="0">
                <a:solidFill>
                  <a:srgbClr val="FFFFFF"/>
                </a:solidFill>
              </a:rPr>
              <a:t>?</a:t>
            </a:r>
            <a:endParaRPr sz="2400" dirty="0">
              <a:solidFill>
                <a:srgbClr val="FFFFFF"/>
              </a:solidFill>
            </a:endParaRPr>
          </a:p>
          <a:p>
            <a:pPr lvl="0" rtl="0">
              <a:spcBef>
                <a:spcPts val="0"/>
              </a:spcBef>
              <a:buNone/>
            </a:pPr>
            <a:r>
              <a:rPr lang="fr" sz="2400" dirty="0" smtClean="0">
                <a:solidFill>
                  <a:srgbClr val="FFFFFF"/>
                </a:solidFill>
              </a:rPr>
              <a:t>Útil cuando sabes el rango de los valores</a:t>
            </a:r>
            <a:endParaRPr sz="2400" dirty="0">
              <a:solidFill>
                <a:srgbClr val="FFFFFF"/>
              </a:solidFill>
            </a:endParaRPr>
          </a:p>
        </p:txBody>
      </p:sp>
    </p:spTree>
    <p:extLst>
      <p:ext uri="{BB962C8B-B14F-4D97-AF65-F5344CB8AC3E}">
        <p14:creationId xmlns:p14="http://schemas.microsoft.com/office/powerpoint/2010/main" val="1563509698"/>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a:t>Tipos estándar de C</a:t>
            </a:r>
          </a:p>
          <a:p>
            <a:pPr lvl="0" rtl="0">
              <a:spcBef>
                <a:spcPts val="0"/>
              </a:spcBef>
              <a:buNone/>
            </a:pPr>
            <a:r>
              <a:rPr lang="fr" sz="1400"/>
              <a:t>...al rescate</a:t>
            </a:r>
          </a:p>
        </p:txBody>
      </p:sp>
      <p:sp>
        <p:nvSpPr>
          <p:cNvPr id="102" name="Shape 10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Clr>
                <a:schemeClr val="dk1"/>
              </a:buClr>
              <a:buSzPct val="45833"/>
              <a:buFont typeface="Arial"/>
              <a:buNone/>
            </a:pPr>
            <a:r>
              <a:rPr lang="fr" sz="2400" i="1">
                <a:solidFill>
                  <a:srgbClr val="00FF66"/>
                </a:solidFill>
                <a:latin typeface="Consolas"/>
                <a:ea typeface="Consolas"/>
                <a:cs typeface="Consolas"/>
                <a:sym typeface="Consolas"/>
              </a:rPr>
              <a:t>size_t</a:t>
            </a:r>
            <a:r>
              <a:rPr lang="fr" sz="2400">
                <a:solidFill>
                  <a:schemeClr val="lt1"/>
                </a:solidFill>
                <a:latin typeface="Consolas"/>
                <a:ea typeface="Consolas"/>
                <a:cs typeface="Consolas"/>
                <a:sym typeface="Consolas"/>
              </a:rPr>
              <a:t> </a:t>
            </a:r>
            <a:r>
              <a:rPr lang="fr" sz="2400">
                <a:solidFill>
                  <a:schemeClr val="lt1"/>
                </a:solidFill>
              </a:rPr>
              <a:t>= El tipo tamaño</a:t>
            </a:r>
          </a:p>
          <a:p>
            <a:pPr lvl="0" rtl="0">
              <a:spcBef>
                <a:spcPts val="0"/>
              </a:spcBef>
              <a:buClr>
                <a:schemeClr val="dk1"/>
              </a:buClr>
              <a:buSzPct val="45833"/>
              <a:buFont typeface="Arial"/>
              <a:buNone/>
            </a:pPr>
            <a:endParaRPr sz="2400">
              <a:solidFill>
                <a:schemeClr val="lt1"/>
              </a:solidFill>
              <a:latin typeface="Consolas"/>
              <a:ea typeface="Consolas"/>
              <a:cs typeface="Consolas"/>
              <a:sym typeface="Consolas"/>
            </a:endParaRPr>
          </a:p>
          <a:p>
            <a:pPr lvl="0" rtl="0">
              <a:spcBef>
                <a:spcPts val="0"/>
              </a:spcBef>
              <a:buClr>
                <a:schemeClr val="dk1"/>
              </a:buClr>
              <a:buSzPct val="45833"/>
              <a:buFont typeface="Arial"/>
              <a:buNone/>
            </a:pPr>
            <a:r>
              <a:rPr lang="fr" sz="2400" i="1">
                <a:solidFill>
                  <a:schemeClr val="accent2"/>
                </a:solidFill>
                <a:latin typeface="Consolas"/>
                <a:ea typeface="Consolas"/>
                <a:cs typeface="Consolas"/>
                <a:sym typeface="Consolas"/>
              </a:rPr>
              <a:t>int</a:t>
            </a:r>
            <a:r>
              <a:rPr lang="fr" sz="2400">
                <a:solidFill>
                  <a:schemeClr val="lt1"/>
                </a:solidFill>
                <a:latin typeface="Consolas"/>
                <a:ea typeface="Consolas"/>
                <a:cs typeface="Consolas"/>
                <a:sym typeface="Consolas"/>
              </a:rPr>
              <a:t> </a:t>
            </a:r>
            <a:r>
              <a:rPr lang="fr" sz="2400">
                <a:solidFill>
                  <a:schemeClr val="lt1"/>
                </a:solidFill>
              </a:rPr>
              <a:t>de X bits =</a:t>
            </a:r>
            <a:r>
              <a:rPr lang="fr" sz="2400">
                <a:solidFill>
                  <a:schemeClr val="lt1"/>
                </a:solidFill>
                <a:latin typeface="Consolas"/>
                <a:ea typeface="Consolas"/>
                <a:cs typeface="Consolas"/>
                <a:sym typeface="Consolas"/>
              </a:rPr>
              <a:t> </a:t>
            </a:r>
            <a:r>
              <a:rPr lang="fr" sz="2400" i="1">
                <a:solidFill>
                  <a:srgbClr val="00FF66"/>
                </a:solidFill>
                <a:latin typeface="Consolas"/>
                <a:ea typeface="Consolas"/>
                <a:cs typeface="Consolas"/>
                <a:sym typeface="Consolas"/>
              </a:rPr>
              <a:t>int</a:t>
            </a:r>
            <a:r>
              <a:rPr lang="fr" sz="2400" i="1">
                <a:solidFill>
                  <a:schemeClr val="lt2"/>
                </a:solidFill>
                <a:latin typeface="Consolas"/>
                <a:ea typeface="Consolas"/>
                <a:cs typeface="Consolas"/>
                <a:sym typeface="Consolas"/>
              </a:rPr>
              <a:t>X</a:t>
            </a:r>
            <a:r>
              <a:rPr lang="fr" sz="2400" i="1">
                <a:solidFill>
                  <a:srgbClr val="00FF66"/>
                </a:solidFill>
                <a:latin typeface="Consolas"/>
                <a:ea typeface="Consolas"/>
                <a:cs typeface="Consolas"/>
                <a:sym typeface="Consolas"/>
              </a:rPr>
              <a:t>_t</a:t>
            </a:r>
          </a:p>
          <a:p>
            <a:pPr lvl="0" rtl="0">
              <a:spcBef>
                <a:spcPts val="0"/>
              </a:spcBef>
              <a:buClr>
                <a:schemeClr val="dk1"/>
              </a:buClr>
              <a:buSzPct val="45833"/>
              <a:buFont typeface="Arial"/>
              <a:buNone/>
            </a:pPr>
            <a:r>
              <a:rPr lang="fr" sz="2400" i="1">
                <a:solidFill>
                  <a:schemeClr val="accent2"/>
                </a:solidFill>
                <a:latin typeface="Consolas"/>
                <a:ea typeface="Consolas"/>
                <a:cs typeface="Consolas"/>
                <a:sym typeface="Consolas"/>
              </a:rPr>
              <a:t>int</a:t>
            </a:r>
            <a:r>
              <a:rPr lang="fr" sz="2400">
                <a:solidFill>
                  <a:schemeClr val="lt1"/>
                </a:solidFill>
                <a:latin typeface="Consolas"/>
                <a:ea typeface="Consolas"/>
                <a:cs typeface="Consolas"/>
                <a:sym typeface="Consolas"/>
              </a:rPr>
              <a:t> </a:t>
            </a:r>
            <a:r>
              <a:rPr lang="fr" sz="2400">
                <a:solidFill>
                  <a:schemeClr val="lt1"/>
                </a:solidFill>
              </a:rPr>
              <a:t>de X bits sin signo =</a:t>
            </a:r>
            <a:r>
              <a:rPr lang="fr" sz="2400">
                <a:solidFill>
                  <a:schemeClr val="lt1"/>
                </a:solidFill>
                <a:latin typeface="Consolas"/>
                <a:ea typeface="Consolas"/>
                <a:cs typeface="Consolas"/>
                <a:sym typeface="Consolas"/>
              </a:rPr>
              <a:t> </a:t>
            </a:r>
            <a:r>
              <a:rPr lang="fr" sz="2400" i="1">
                <a:solidFill>
                  <a:srgbClr val="00FF66"/>
                </a:solidFill>
                <a:latin typeface="Consolas"/>
                <a:ea typeface="Consolas"/>
                <a:cs typeface="Consolas"/>
                <a:sym typeface="Consolas"/>
              </a:rPr>
              <a:t>uint</a:t>
            </a:r>
            <a:r>
              <a:rPr lang="fr" sz="2400" i="1">
                <a:solidFill>
                  <a:schemeClr val="lt2"/>
                </a:solidFill>
                <a:latin typeface="Consolas"/>
                <a:ea typeface="Consolas"/>
                <a:cs typeface="Consolas"/>
                <a:sym typeface="Consolas"/>
              </a:rPr>
              <a:t>X</a:t>
            </a:r>
            <a:r>
              <a:rPr lang="fr" sz="2400" i="1">
                <a:solidFill>
                  <a:srgbClr val="00FF66"/>
                </a:solidFill>
                <a:latin typeface="Consolas"/>
                <a:ea typeface="Consolas"/>
                <a:cs typeface="Consolas"/>
                <a:sym typeface="Consolas"/>
              </a:rPr>
              <a:t>_t</a:t>
            </a:r>
          </a:p>
          <a:p>
            <a:pPr lvl="0" rtl="0">
              <a:spcBef>
                <a:spcPts val="0"/>
              </a:spcBef>
              <a:buClr>
                <a:schemeClr val="dk1"/>
              </a:buClr>
              <a:buSzPct val="45833"/>
              <a:buFont typeface="Arial"/>
              <a:buNone/>
            </a:pPr>
            <a:endParaRPr sz="2400">
              <a:solidFill>
                <a:schemeClr val="lt1"/>
              </a:solidFill>
              <a:latin typeface="Consolas"/>
              <a:ea typeface="Consolas"/>
              <a:cs typeface="Consolas"/>
              <a:sym typeface="Consolas"/>
            </a:endParaRPr>
          </a:p>
          <a:p>
            <a:pPr lvl="0" rtl="0">
              <a:spcBef>
                <a:spcPts val="0"/>
              </a:spcBef>
              <a:buClr>
                <a:schemeClr val="dk1"/>
              </a:buClr>
              <a:buSzPct val="45833"/>
              <a:buFont typeface="Arial"/>
              <a:buNone/>
            </a:pPr>
            <a:r>
              <a:rPr lang="fr" sz="2400" i="1">
                <a:solidFill>
                  <a:schemeClr val="lt2"/>
                </a:solidFill>
                <a:latin typeface="Consolas"/>
                <a:ea typeface="Consolas"/>
                <a:cs typeface="Consolas"/>
                <a:sym typeface="Consolas"/>
              </a:rPr>
              <a:t>X</a:t>
            </a:r>
            <a:r>
              <a:rPr lang="fr" sz="2400">
                <a:solidFill>
                  <a:schemeClr val="lt1"/>
                </a:solidFill>
                <a:latin typeface="Consolas"/>
                <a:ea typeface="Consolas"/>
                <a:cs typeface="Consolas"/>
                <a:sym typeface="Consolas"/>
              </a:rPr>
              <a:t> </a:t>
            </a:r>
            <a:r>
              <a:rPr lang="fr" sz="2400">
                <a:solidFill>
                  <a:schemeClr val="lt1"/>
                </a:solidFill>
              </a:rPr>
              <a:t>puede ser 8, 16, 32, 64</a:t>
            </a:r>
            <a:r>
              <a:rPr lang="fr" sz="2400">
                <a:solidFill>
                  <a:schemeClr val="lt1"/>
                </a:solidFill>
                <a:latin typeface="Consolas"/>
                <a:ea typeface="Consolas"/>
                <a:cs typeface="Consolas"/>
                <a:sym typeface="Consolas"/>
              </a:rPr>
              <a:t> </a:t>
            </a:r>
          </a:p>
          <a:p>
            <a:pPr lvl="0" rtl="0">
              <a:spcBef>
                <a:spcPts val="0"/>
              </a:spcBef>
              <a:buNone/>
            </a:pPr>
            <a:endParaRPr sz="2400">
              <a:solidFill>
                <a:srgbClr val="FFFFFF"/>
              </a:solidFill>
              <a:latin typeface="Consolas"/>
              <a:ea typeface="Consolas"/>
              <a:cs typeface="Consolas"/>
              <a:sym typeface="Consolas"/>
            </a:endParaRPr>
          </a:p>
          <a:p>
            <a:pPr lvl="0" rtl="0">
              <a:spcBef>
                <a:spcPts val="0"/>
              </a:spcBef>
              <a:buNone/>
            </a:pPr>
            <a:endParaRPr sz="2400">
              <a:solidFill>
                <a:srgbClr val="FFFFFF"/>
              </a:solidFill>
              <a:latin typeface="Consolas"/>
              <a:ea typeface="Consolas"/>
              <a:cs typeface="Consolas"/>
              <a:sym typeface="Consolas"/>
            </a:endParaRPr>
          </a:p>
          <a:p>
            <a:pPr lvl="0" rtl="0">
              <a:spcBef>
                <a:spcPts val="0"/>
              </a:spcBef>
              <a:buNone/>
            </a:pPr>
            <a:endParaRPr sz="2400">
              <a:solidFill>
                <a:schemeClr val="lt1"/>
              </a:solidFill>
              <a:latin typeface="Consolas"/>
              <a:ea typeface="Consolas"/>
              <a:cs typeface="Consolas"/>
              <a:sym typeface="Consolas"/>
            </a:endParaRPr>
          </a:p>
          <a:p>
            <a:pPr lvl="0" rtl="0">
              <a:spcBef>
                <a:spcPts val="0"/>
              </a:spcBef>
              <a:buNone/>
            </a:pPr>
            <a:endParaRPr sz="2400">
              <a:solidFill>
                <a:schemeClr val="lt1"/>
              </a:solidFill>
              <a:latin typeface="Consolas"/>
              <a:ea typeface="Consolas"/>
              <a:cs typeface="Consolas"/>
              <a:sym typeface="Consolas"/>
            </a:endParaRPr>
          </a:p>
          <a:p>
            <a:pPr lvl="0" rtl="0">
              <a:spcBef>
                <a:spcPts val="0"/>
              </a:spcBef>
              <a:buNone/>
            </a:pPr>
            <a:endParaRPr sz="2400">
              <a:solidFill>
                <a:srgbClr val="FFFFFF"/>
              </a:solidFill>
              <a:latin typeface="Consolas"/>
              <a:ea typeface="Consolas"/>
              <a:cs typeface="Consolas"/>
              <a:sym typeface="Consolas"/>
            </a:endParaRPr>
          </a:p>
          <a:p>
            <a:pPr lvl="0" rtl="0">
              <a:spcBef>
                <a:spcPts val="0"/>
              </a:spcBef>
              <a:buNone/>
            </a:pPr>
            <a:endParaRPr sz="2400">
              <a:solidFill>
                <a:srgbClr val="FFFFFF"/>
              </a:solidFill>
              <a:latin typeface="Consolas"/>
              <a:ea typeface="Consolas"/>
              <a:cs typeface="Consolas"/>
              <a:sym typeface="Consolas"/>
            </a:endParaRPr>
          </a:p>
          <a:p>
            <a:pPr lvl="0" rtl="0">
              <a:spcBef>
                <a:spcPts val="0"/>
              </a:spcBef>
              <a:buNone/>
            </a:pPr>
            <a:endParaRPr sz="240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a:t>Qué pasó con los strings?! </a:t>
            </a:r>
            <a:br>
              <a:rPr lang="fr"/>
            </a:br>
            <a:r>
              <a:rPr lang="fr" sz="1400"/>
              <a:t>Volvieron… en forma de fichas…?</a:t>
            </a:r>
          </a:p>
        </p:txBody>
      </p:sp>
      <p:sp>
        <p:nvSpPr>
          <p:cNvPr id="108" name="Shape 10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fr">
                <a:solidFill>
                  <a:srgbClr val="FFFFFF"/>
                </a:solidFill>
              </a:rPr>
              <a:t>El texto es técnicamente un arreglo de caracteres.</a:t>
            </a:r>
          </a:p>
          <a:p>
            <a:pPr lvl="0" rtl="0">
              <a:spcBef>
                <a:spcPts val="0"/>
              </a:spcBef>
              <a:buNone/>
            </a:pPr>
            <a:endParaRPr>
              <a:solidFill>
                <a:srgbClr val="FFFFFF"/>
              </a:solidFill>
            </a:endParaRPr>
          </a:p>
          <a:p>
            <a:pPr lvl="0" rtl="0">
              <a:spcBef>
                <a:spcPts val="0"/>
              </a:spcBef>
              <a:buNone/>
            </a:pPr>
            <a:r>
              <a:rPr lang="fr">
                <a:solidFill>
                  <a:srgbClr val="FFFFFF"/>
                </a:solidFill>
              </a:rPr>
              <a:t>En C se usa así, literalmente.</a:t>
            </a:r>
          </a:p>
          <a:p>
            <a:pPr lvl="0" rtl="0">
              <a:spcBef>
                <a:spcPts val="0"/>
              </a:spcBef>
              <a:buNone/>
            </a:pPr>
            <a:endParaRPr>
              <a:solidFill>
                <a:srgbClr val="FFFFFF"/>
              </a:solidFill>
            </a:endParaRPr>
          </a:p>
          <a:p>
            <a:pPr lvl="0" rtl="0">
              <a:spcBef>
                <a:spcPts val="0"/>
              </a:spcBef>
              <a:buNone/>
            </a:pPr>
            <a:r>
              <a:rPr lang="fr">
                <a:solidFill>
                  <a:srgbClr val="FFFFFF"/>
                </a:solidFill>
              </a:rPr>
              <a:t>Debido a esto procesar texto en C puede volverse algo muy tedioso...</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a:t>… y clases? </a:t>
            </a:r>
            <a:br>
              <a:rPr lang="fr"/>
            </a:br>
            <a:r>
              <a:rPr lang="fr" sz="1400"/>
              <a:t>Nope!</a:t>
            </a:r>
          </a:p>
        </p:txBody>
      </p:sp>
      <p:sp>
        <p:nvSpPr>
          <p:cNvPr id="114" name="Shape 114"/>
          <p:cNvSpPr txBox="1">
            <a:spLocks noGrp="1"/>
          </p:cNvSpPr>
          <p:nvPr>
            <p:ph type="body" idx="1"/>
          </p:nvPr>
        </p:nvSpPr>
        <p:spPr>
          <a:xfrm>
            <a:off x="457200" y="1533775"/>
            <a:ext cx="8229600" cy="4967700"/>
          </a:xfrm>
          <a:prstGeom prst="rect">
            <a:avLst/>
          </a:prstGeom>
        </p:spPr>
        <p:txBody>
          <a:bodyPr lIns="91425" tIns="91425" rIns="91425" bIns="91425" anchor="t" anchorCtr="0">
            <a:noAutofit/>
          </a:bodyPr>
          <a:lstStyle/>
          <a:p>
            <a:pPr lvl="0" rtl="0">
              <a:spcBef>
                <a:spcPts val="0"/>
              </a:spcBef>
              <a:buNone/>
            </a:pPr>
            <a:r>
              <a:rPr lang="fr">
                <a:solidFill>
                  <a:srgbClr val="FFFFFF"/>
                </a:solidFill>
              </a:rPr>
              <a:t>Pero podemos crear structs, definiendo nuestros propios tipos.</a:t>
            </a:r>
          </a:p>
          <a:p>
            <a:pPr lvl="0" rtl="0">
              <a:spcBef>
                <a:spcPts val="0"/>
              </a:spcBef>
              <a:buNone/>
            </a:pPr>
            <a:endParaRPr>
              <a:solidFill>
                <a:srgbClr val="FFFFFF"/>
              </a:solidFill>
            </a:endParaRPr>
          </a:p>
          <a:p>
            <a:pPr lvl="0" rtl="0">
              <a:spcBef>
                <a:spcPts val="0"/>
              </a:spcBef>
              <a:buNone/>
            </a:pPr>
            <a:r>
              <a:rPr lang="fr">
                <a:solidFill>
                  <a:srgbClr val="FFFFFF"/>
                </a:solidFill>
              </a:rPr>
              <a:t>Muy importante para crear estructuras de datos</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a:t>El resto es relativamente igual </a:t>
            </a:r>
            <a:br>
              <a:rPr lang="fr"/>
            </a:br>
            <a:r>
              <a:rPr lang="fr" sz="1400"/>
              <a:t>Sort of</a:t>
            </a:r>
          </a:p>
        </p:txBody>
      </p:sp>
      <p:sp>
        <p:nvSpPr>
          <p:cNvPr id="120" name="Shape 120"/>
          <p:cNvSpPr txBox="1">
            <a:spLocks noGrp="1"/>
          </p:cNvSpPr>
          <p:nvPr>
            <p:ph type="body" idx="1"/>
          </p:nvPr>
        </p:nvSpPr>
        <p:spPr>
          <a:xfrm>
            <a:off x="457200" y="1533775"/>
            <a:ext cx="8229600" cy="4967700"/>
          </a:xfrm>
          <a:prstGeom prst="rect">
            <a:avLst/>
          </a:prstGeom>
        </p:spPr>
        <p:txBody>
          <a:bodyPr lIns="91425" tIns="91425" rIns="91425" bIns="91425" anchor="t" anchorCtr="0">
            <a:noAutofit/>
          </a:bodyPr>
          <a:lstStyle/>
          <a:p>
            <a:pPr lvl="0" rtl="0">
              <a:spcBef>
                <a:spcPts val="0"/>
              </a:spcBef>
              <a:buNone/>
            </a:pPr>
            <a:r>
              <a:rPr lang="fr" dirty="0">
                <a:solidFill>
                  <a:schemeClr val="accent3"/>
                </a:solidFill>
                <a:latin typeface="Consolas"/>
                <a:ea typeface="Consolas"/>
                <a:cs typeface="Consolas"/>
                <a:sym typeface="Consolas"/>
              </a:rPr>
              <a:t>while</a:t>
            </a:r>
          </a:p>
          <a:p>
            <a:pPr lvl="0" rtl="0">
              <a:spcBef>
                <a:spcPts val="0"/>
              </a:spcBef>
              <a:buNone/>
            </a:pPr>
            <a:r>
              <a:rPr lang="fr" dirty="0">
                <a:solidFill>
                  <a:schemeClr val="accent3"/>
                </a:solidFill>
                <a:latin typeface="Consolas"/>
                <a:ea typeface="Consolas"/>
                <a:cs typeface="Consolas"/>
                <a:sym typeface="Consolas"/>
              </a:rPr>
              <a:t>if</a:t>
            </a:r>
          </a:p>
          <a:p>
            <a:pPr lvl="0" rtl="0">
              <a:spcBef>
                <a:spcPts val="0"/>
              </a:spcBef>
              <a:buNone/>
            </a:pPr>
            <a:r>
              <a:rPr lang="fr" dirty="0">
                <a:solidFill>
                  <a:schemeClr val="accent3"/>
                </a:solidFill>
                <a:latin typeface="Consolas"/>
                <a:ea typeface="Consolas"/>
                <a:cs typeface="Consolas"/>
                <a:sym typeface="Consolas"/>
              </a:rPr>
              <a:t>for</a:t>
            </a:r>
          </a:p>
          <a:p>
            <a:pPr lvl="0" rtl="0">
              <a:spcBef>
                <a:spcPts val="0"/>
              </a:spcBef>
              <a:buNone/>
            </a:pPr>
            <a:r>
              <a:rPr lang="fr" dirty="0">
                <a:solidFill>
                  <a:schemeClr val="accent3"/>
                </a:solidFill>
                <a:latin typeface="Consolas"/>
                <a:ea typeface="Consolas"/>
                <a:cs typeface="Consolas"/>
                <a:sym typeface="Consolas"/>
              </a:rPr>
              <a:t>switch</a:t>
            </a:r>
          </a:p>
          <a:p>
            <a:pPr lvl="0" rtl="0">
              <a:spcBef>
                <a:spcPts val="0"/>
              </a:spcBef>
              <a:buNone/>
            </a:pPr>
            <a:endParaRPr dirty="0">
              <a:solidFill>
                <a:srgbClr val="FFFFFF"/>
              </a:solidFill>
              <a:latin typeface="Consolas"/>
              <a:ea typeface="Consolas"/>
              <a:cs typeface="Consolas"/>
              <a:sym typeface="Consolas"/>
            </a:endParaRPr>
          </a:p>
          <a:p>
            <a:pPr lvl="0" rtl="0">
              <a:spcBef>
                <a:spcPts val="0"/>
              </a:spcBef>
              <a:buNone/>
            </a:pPr>
            <a:r>
              <a:rPr lang="fr" dirty="0" smtClean="0">
                <a:solidFill>
                  <a:srgbClr val="FFFFFF"/>
                </a:solidFill>
              </a:rPr>
              <a:t>Funciones</a:t>
            </a:r>
          </a:p>
          <a:p>
            <a:pPr lvl="0" rtl="0">
              <a:spcBef>
                <a:spcPts val="0"/>
              </a:spcBef>
              <a:buNone/>
            </a:pPr>
            <a:r>
              <a:rPr lang="fr" dirty="0">
                <a:solidFill>
                  <a:srgbClr val="FFFFFF"/>
                </a:solidFill>
              </a:rPr>
              <a:t>	</a:t>
            </a:r>
            <a:r>
              <a:rPr lang="fr" dirty="0" smtClean="0">
                <a:solidFill>
                  <a:srgbClr val="FFFFFF"/>
                </a:solidFill>
              </a:rPr>
              <a:t>- compare strings ?</a:t>
            </a:r>
            <a:endParaRPr lang="fr"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a:t>Había algo… punteros?</a:t>
            </a:r>
            <a:br>
              <a:rPr lang="fr"/>
            </a:br>
            <a:r>
              <a:rPr lang="fr" sz="1400"/>
              <a:t>Mito vs Realidad</a:t>
            </a:r>
          </a:p>
        </p:txBody>
      </p:sp>
      <p:sp>
        <p:nvSpPr>
          <p:cNvPr id="126" name="Shape 126"/>
          <p:cNvSpPr txBox="1">
            <a:spLocks noGrp="1"/>
          </p:cNvSpPr>
          <p:nvPr>
            <p:ph type="body" idx="1"/>
          </p:nvPr>
        </p:nvSpPr>
        <p:spPr>
          <a:xfrm>
            <a:off x="457200" y="1533775"/>
            <a:ext cx="8229600" cy="4967700"/>
          </a:xfrm>
          <a:prstGeom prst="rect">
            <a:avLst/>
          </a:prstGeom>
        </p:spPr>
        <p:txBody>
          <a:bodyPr lIns="91425" tIns="91425" rIns="91425" bIns="91425" anchor="t" anchorCtr="0">
            <a:noAutofit/>
          </a:bodyPr>
          <a:lstStyle/>
          <a:p>
            <a:pPr lvl="0" rtl="0">
              <a:spcBef>
                <a:spcPts val="0"/>
              </a:spcBef>
              <a:buNone/>
            </a:pPr>
            <a:r>
              <a:rPr lang="fr" sz="2800">
                <a:solidFill>
                  <a:srgbClr val="FFFFFF"/>
                </a:solidFill>
              </a:rPr>
              <a:t>Variables se almacenan en memoria, en alguna dirección particular.</a:t>
            </a:r>
          </a:p>
          <a:p>
            <a:pPr lvl="0" rtl="0">
              <a:spcBef>
                <a:spcPts val="0"/>
              </a:spcBef>
              <a:buNone/>
            </a:pPr>
            <a:endParaRPr sz="2800">
              <a:solidFill>
                <a:srgbClr val="FFFFFF"/>
              </a:solidFill>
            </a:endParaRPr>
          </a:p>
          <a:p>
            <a:pPr lvl="0" rtl="0">
              <a:spcBef>
                <a:spcPts val="0"/>
              </a:spcBef>
              <a:buNone/>
            </a:pPr>
            <a:r>
              <a:rPr lang="fr" sz="2800">
                <a:solidFill>
                  <a:srgbClr val="FFFFFF"/>
                </a:solidFill>
              </a:rPr>
              <a:t>Un puntero es una variable que apunta a esta dirección, y por lo tanto hace referencia a la variable.</a:t>
            </a:r>
          </a:p>
          <a:p>
            <a:pPr lvl="0" rtl="0">
              <a:spcBef>
                <a:spcPts val="0"/>
              </a:spcBef>
              <a:buNone/>
            </a:pPr>
            <a:r>
              <a:rPr lang="fr" sz="2800">
                <a:solidFill>
                  <a:srgbClr val="FFFFFF"/>
                </a:solidFill>
              </a:rPr>
              <a:t>… Esta variable también puede ser un puntero.</a:t>
            </a:r>
          </a:p>
          <a:p>
            <a:pPr lvl="0" rtl="0">
              <a:spcBef>
                <a:spcPts val="0"/>
              </a:spcBef>
              <a:buNone/>
            </a:pPr>
            <a:endParaRPr sz="2800">
              <a:solidFill>
                <a:srgbClr val="FFFFFF"/>
              </a:solidFill>
            </a:endParaRPr>
          </a:p>
          <a:p>
            <a:pPr lvl="0" rtl="0">
              <a:spcBef>
                <a:spcPts val="0"/>
              </a:spcBef>
              <a:buNone/>
            </a:pPr>
            <a:r>
              <a:rPr lang="fr" sz="2800">
                <a:solidFill>
                  <a:srgbClr val="FFFFFF"/>
                </a:solidFill>
              </a:rPr>
              <a:t>Notación: </a:t>
            </a:r>
            <a:r>
              <a:rPr lang="fr" sz="2800" i="1">
                <a:solidFill>
                  <a:srgbClr val="00FF66"/>
                </a:solidFill>
                <a:latin typeface="Consolas"/>
                <a:ea typeface="Consolas"/>
                <a:cs typeface="Consolas"/>
                <a:sym typeface="Consolas"/>
              </a:rPr>
              <a:t>type</a:t>
            </a:r>
            <a:r>
              <a:rPr lang="fr" sz="2800">
                <a:solidFill>
                  <a:srgbClr val="FFFFFF"/>
                </a:solidFill>
                <a:latin typeface="Consolas"/>
                <a:ea typeface="Consolas"/>
                <a:cs typeface="Consolas"/>
                <a:sym typeface="Consolas"/>
              </a:rPr>
              <a:t>*</a:t>
            </a:r>
          </a:p>
          <a:p>
            <a:pPr lvl="0" rtl="0">
              <a:spcBef>
                <a:spcPts val="0"/>
              </a:spcBef>
              <a:buNone/>
            </a:pPr>
            <a:r>
              <a:rPr lang="fr" sz="2800">
                <a:solidFill>
                  <a:srgbClr val="FFFFFF"/>
                </a:solidFill>
              </a:rPr>
              <a:t>Puntero especial:</a:t>
            </a:r>
            <a:r>
              <a:rPr lang="fr" sz="2800">
                <a:solidFill>
                  <a:srgbClr val="FFFFFF"/>
                </a:solidFill>
                <a:latin typeface="Consolas"/>
                <a:ea typeface="Consolas"/>
                <a:cs typeface="Consolas"/>
                <a:sym typeface="Consolas"/>
              </a:rPr>
              <a:t> </a:t>
            </a:r>
            <a:r>
              <a:rPr lang="fr" sz="2800" i="1">
                <a:solidFill>
                  <a:schemeClr val="accent2"/>
                </a:solidFill>
                <a:latin typeface="Consolas"/>
                <a:ea typeface="Consolas"/>
                <a:cs typeface="Consolas"/>
                <a:sym typeface="Consolas"/>
              </a:rPr>
              <a:t>void</a:t>
            </a:r>
            <a:r>
              <a:rPr lang="fr" sz="2800">
                <a:solidFill>
                  <a:srgbClr val="FFFFFF"/>
                </a:solidFill>
                <a:latin typeface="Consolas"/>
                <a:ea typeface="Consolas"/>
                <a:cs typeface="Consolas"/>
                <a:sym typeface="Consolas"/>
              </a:rPr>
              <a:t>*</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a:t>Punteros: sintaxis</a:t>
            </a:r>
            <a:br>
              <a:rPr lang="fr"/>
            </a:br>
            <a:r>
              <a:rPr lang="fr" sz="1400"/>
              <a:t>Por que el orden si importa</a:t>
            </a:r>
          </a:p>
        </p:txBody>
      </p:sp>
      <p:sp>
        <p:nvSpPr>
          <p:cNvPr id="132" name="Shape 132"/>
          <p:cNvSpPr txBox="1">
            <a:spLocks noGrp="1"/>
          </p:cNvSpPr>
          <p:nvPr>
            <p:ph type="body" idx="1"/>
          </p:nvPr>
        </p:nvSpPr>
        <p:spPr>
          <a:xfrm>
            <a:off x="457200" y="1533775"/>
            <a:ext cx="8229600" cy="4967700"/>
          </a:xfrm>
          <a:prstGeom prst="rect">
            <a:avLst/>
          </a:prstGeom>
        </p:spPr>
        <p:txBody>
          <a:bodyPr lIns="91425" tIns="91425" rIns="91425" bIns="91425" anchor="t" anchorCtr="0">
            <a:noAutofit/>
          </a:bodyPr>
          <a:lstStyle/>
          <a:p>
            <a:pPr lvl="0" rtl="0">
              <a:spcBef>
                <a:spcPts val="0"/>
              </a:spcBef>
              <a:buNone/>
            </a:pPr>
            <a:r>
              <a:rPr lang="fr" sz="1800" i="1" dirty="0">
                <a:solidFill>
                  <a:schemeClr val="accent2"/>
                </a:solidFill>
                <a:latin typeface="Consolas"/>
                <a:ea typeface="Consolas"/>
                <a:cs typeface="Consolas"/>
                <a:sym typeface="Consolas"/>
              </a:rPr>
              <a:t>int</a:t>
            </a:r>
            <a:r>
              <a:rPr lang="fr" sz="1800" dirty="0">
                <a:solidFill>
                  <a:srgbClr val="FFFFFF"/>
                </a:solidFill>
                <a:latin typeface="Consolas"/>
                <a:ea typeface="Consolas"/>
                <a:cs typeface="Consolas"/>
                <a:sym typeface="Consolas"/>
              </a:rPr>
              <a:t> a = 10; 			</a:t>
            </a:r>
            <a:r>
              <a:rPr lang="fr" sz="1800" dirty="0">
                <a:solidFill>
                  <a:srgbClr val="93C47D"/>
                </a:solidFill>
                <a:latin typeface="Consolas"/>
                <a:ea typeface="Consolas"/>
                <a:cs typeface="Consolas"/>
                <a:sym typeface="Consolas"/>
              </a:rPr>
              <a:t>//Guardeme un 10 porfavor</a:t>
            </a:r>
          </a:p>
          <a:p>
            <a:pPr lvl="0" rtl="0">
              <a:spcBef>
                <a:spcPts val="0"/>
              </a:spcBef>
              <a:buNone/>
            </a:pPr>
            <a:r>
              <a:rPr lang="fr" sz="1800" i="1" dirty="0">
                <a:solidFill>
                  <a:schemeClr val="accent2"/>
                </a:solidFill>
                <a:latin typeface="Consolas"/>
                <a:ea typeface="Consolas"/>
                <a:cs typeface="Consolas"/>
                <a:sym typeface="Consolas"/>
              </a:rPr>
              <a:t>int</a:t>
            </a:r>
            <a:r>
              <a:rPr lang="fr" sz="1800" dirty="0">
                <a:solidFill>
                  <a:srgbClr val="FFFFFF"/>
                </a:solidFill>
                <a:latin typeface="Consolas"/>
                <a:ea typeface="Consolas"/>
                <a:cs typeface="Consolas"/>
                <a:sym typeface="Consolas"/>
              </a:rPr>
              <a:t>* p = &amp;a;			</a:t>
            </a:r>
            <a:r>
              <a:rPr lang="fr" sz="1800" dirty="0">
                <a:solidFill>
                  <a:srgbClr val="93C47D"/>
                </a:solidFill>
                <a:latin typeface="Consolas"/>
                <a:ea typeface="Consolas"/>
                <a:cs typeface="Consolas"/>
                <a:sym typeface="Consolas"/>
              </a:rPr>
              <a:t>//Ese 10… donde lo puso?</a:t>
            </a:r>
          </a:p>
          <a:p>
            <a:pPr lvl="0" rtl="0">
              <a:spcBef>
                <a:spcPts val="0"/>
              </a:spcBef>
              <a:buNone/>
            </a:pPr>
            <a:r>
              <a:rPr lang="fr" sz="1800" dirty="0">
                <a:solidFill>
                  <a:srgbClr val="FFFFFF"/>
                </a:solidFill>
                <a:latin typeface="Consolas"/>
                <a:ea typeface="Consolas"/>
                <a:cs typeface="Consolas"/>
                <a:sym typeface="Consolas"/>
              </a:rPr>
              <a:t>*p = 5;					</a:t>
            </a:r>
            <a:r>
              <a:rPr lang="fr" sz="1800" dirty="0">
                <a:solidFill>
                  <a:srgbClr val="93C47D"/>
                </a:solidFill>
                <a:latin typeface="Consolas"/>
                <a:ea typeface="Consolas"/>
                <a:cs typeface="Consolas"/>
                <a:sym typeface="Consolas"/>
              </a:rPr>
              <a:t>//Vaya ahí y ponga un 5 mejor</a:t>
            </a:r>
          </a:p>
          <a:p>
            <a:pPr lvl="0" rtl="0">
              <a:spcBef>
                <a:spcPts val="0"/>
              </a:spcBef>
              <a:buNone/>
            </a:pPr>
            <a:endParaRPr sz="1800" dirty="0">
              <a:solidFill>
                <a:srgbClr val="93C47D"/>
              </a:solidFill>
              <a:latin typeface="Consolas"/>
              <a:ea typeface="Consolas"/>
              <a:cs typeface="Consolas"/>
              <a:sym typeface="Consolas"/>
            </a:endParaRPr>
          </a:p>
          <a:p>
            <a:pPr lvl="0" rtl="0">
              <a:spcBef>
                <a:spcPts val="0"/>
              </a:spcBef>
              <a:buNone/>
            </a:pPr>
            <a:r>
              <a:rPr lang="fr" sz="1800" dirty="0">
                <a:solidFill>
                  <a:srgbClr val="FFFFFF"/>
                </a:solidFill>
                <a:latin typeface="Consolas"/>
                <a:ea typeface="Consolas"/>
                <a:cs typeface="Consolas"/>
                <a:sym typeface="Consolas"/>
              </a:rPr>
              <a:t>Qué pasa con</a:t>
            </a:r>
          </a:p>
          <a:p>
            <a:pPr lvl="0" rtl="0">
              <a:spcBef>
                <a:spcPts val="0"/>
              </a:spcBef>
              <a:buNone/>
            </a:pPr>
            <a:endParaRPr sz="1800" dirty="0">
              <a:solidFill>
                <a:srgbClr val="FFFFFF"/>
              </a:solidFill>
              <a:latin typeface="Consolas"/>
              <a:ea typeface="Consolas"/>
              <a:cs typeface="Consolas"/>
              <a:sym typeface="Consolas"/>
            </a:endParaRPr>
          </a:p>
          <a:p>
            <a:pPr lvl="0" rtl="0">
              <a:spcBef>
                <a:spcPts val="0"/>
              </a:spcBef>
              <a:buNone/>
            </a:pPr>
            <a:r>
              <a:rPr lang="fr" sz="1800" i="1" dirty="0">
                <a:solidFill>
                  <a:schemeClr val="accent2"/>
                </a:solidFill>
                <a:latin typeface="Consolas"/>
                <a:ea typeface="Consolas"/>
                <a:cs typeface="Consolas"/>
                <a:sym typeface="Consolas"/>
              </a:rPr>
              <a:t>int</a:t>
            </a:r>
            <a:r>
              <a:rPr lang="fr" sz="1800" dirty="0">
                <a:solidFill>
                  <a:schemeClr val="lt1"/>
                </a:solidFill>
                <a:latin typeface="Consolas"/>
                <a:ea typeface="Consolas"/>
                <a:cs typeface="Consolas"/>
                <a:sym typeface="Consolas"/>
              </a:rPr>
              <a:t> a = 10; 			</a:t>
            </a:r>
          </a:p>
          <a:p>
            <a:pPr lvl="0" rtl="0">
              <a:spcBef>
                <a:spcPts val="0"/>
              </a:spcBef>
              <a:buNone/>
            </a:pPr>
            <a:r>
              <a:rPr lang="fr" sz="1800" i="1" dirty="0">
                <a:solidFill>
                  <a:schemeClr val="accent2"/>
                </a:solidFill>
                <a:latin typeface="Consolas"/>
                <a:ea typeface="Consolas"/>
                <a:cs typeface="Consolas"/>
                <a:sym typeface="Consolas"/>
              </a:rPr>
              <a:t>char</a:t>
            </a:r>
            <a:r>
              <a:rPr lang="fr" sz="1800" dirty="0">
                <a:solidFill>
                  <a:schemeClr val="lt1"/>
                </a:solidFill>
                <a:latin typeface="Consolas"/>
                <a:ea typeface="Consolas"/>
                <a:cs typeface="Consolas"/>
                <a:sym typeface="Consolas"/>
              </a:rPr>
              <a:t>* p = &amp;a;			</a:t>
            </a:r>
            <a:r>
              <a:rPr lang="fr" sz="1800" dirty="0">
                <a:solidFill>
                  <a:srgbClr val="FF0000"/>
                </a:solidFill>
                <a:latin typeface="Consolas"/>
                <a:ea typeface="Consolas"/>
                <a:cs typeface="Consolas"/>
                <a:sym typeface="Consolas"/>
              </a:rPr>
              <a:t>//Error, tipos incompatibles</a:t>
            </a:r>
          </a:p>
          <a:p>
            <a:pPr lvl="0" rtl="0">
              <a:spcBef>
                <a:spcPts val="0"/>
              </a:spcBef>
              <a:buNone/>
            </a:pPr>
            <a:endParaRPr sz="1800" dirty="0">
              <a:solidFill>
                <a:srgbClr val="FF0000"/>
              </a:solidFill>
              <a:latin typeface="Consolas"/>
              <a:ea typeface="Consolas"/>
              <a:cs typeface="Consolas"/>
              <a:sym typeface="Consolas"/>
            </a:endParaRPr>
          </a:p>
          <a:p>
            <a:pPr lvl="0" rtl="0">
              <a:spcBef>
                <a:spcPts val="0"/>
              </a:spcBef>
              <a:buNone/>
            </a:pPr>
            <a:r>
              <a:rPr lang="fr" sz="1800" dirty="0">
                <a:solidFill>
                  <a:srgbClr val="FFFFFF"/>
                </a:solidFill>
              </a:rPr>
              <a:t>Cuidado, que no siempre va a avisar… un puntero usado incorrectamente muy posiblemente terminará en SEGFAULT (Segmentation Fault), la cual no siempre será facil de rastrear. </a:t>
            </a:r>
          </a:p>
          <a:p>
            <a:pPr lvl="0" rtl="0">
              <a:spcBef>
                <a:spcPts val="0"/>
              </a:spcBef>
              <a:buNone/>
            </a:pPr>
            <a:r>
              <a:rPr lang="fr" sz="1800" dirty="0">
                <a:solidFill>
                  <a:srgbClr val="FFFFFF"/>
                </a:solidFill>
              </a:rPr>
              <a:t>a.k.a. NullPointerException, IndexOutOfBoundsException, MindYourOwnBussinessException</a:t>
            </a:r>
          </a:p>
          <a:p>
            <a:pPr lvl="0" rtl="0">
              <a:spcBef>
                <a:spcPts val="0"/>
              </a:spcBef>
              <a:buNone/>
            </a:pPr>
            <a:endParaRPr sz="1800" dirty="0">
              <a:solidFill>
                <a:srgbClr val="FFFF00"/>
              </a:solidFill>
              <a:latin typeface="Consolas"/>
              <a:ea typeface="Consolas"/>
              <a:cs typeface="Consolas"/>
              <a:sym typeface="Consolas"/>
            </a:endParaRPr>
          </a:p>
          <a:p>
            <a:pPr lvl="0" rtl="0">
              <a:spcBef>
                <a:spcPts val="0"/>
              </a:spcBef>
              <a:buNone/>
            </a:pPr>
            <a:endParaRPr sz="1800" dirty="0">
              <a:solidFill>
                <a:srgbClr val="FF0000"/>
              </a:solidFill>
              <a:latin typeface="Consolas"/>
              <a:ea typeface="Consolas"/>
              <a:cs typeface="Consolas"/>
              <a:sym typeface="Consolas"/>
            </a:endParaRPr>
          </a:p>
          <a:p>
            <a:pPr lvl="0" rtl="0">
              <a:spcBef>
                <a:spcPts val="0"/>
              </a:spcBef>
              <a:buNone/>
            </a:pPr>
            <a:endParaRPr sz="1800" dirty="0">
              <a:solidFill>
                <a:srgbClr val="FF0000"/>
              </a:solidFill>
              <a:latin typeface="Consolas"/>
              <a:ea typeface="Consolas"/>
              <a:cs typeface="Consolas"/>
              <a:sym typeface="Consolas"/>
            </a:endParaRPr>
          </a:p>
          <a:p>
            <a:pPr lvl="0" rtl="0">
              <a:spcBef>
                <a:spcPts val="0"/>
              </a:spcBef>
              <a:buNone/>
            </a:pPr>
            <a:endParaRPr sz="1800" dirty="0">
              <a:solidFill>
                <a:srgbClr val="FF0000"/>
              </a:solidFill>
              <a:latin typeface="Consolas"/>
              <a:ea typeface="Consolas"/>
              <a:cs typeface="Consolas"/>
              <a:sym typeface="Consolas"/>
            </a:endParaRPr>
          </a:p>
          <a:p>
            <a:pPr lvl="0" rtl="0">
              <a:spcBef>
                <a:spcPts val="0"/>
              </a:spcBef>
              <a:buClr>
                <a:schemeClr val="dk1"/>
              </a:buClr>
              <a:buSzPct val="61111"/>
              <a:buFont typeface="Arial"/>
              <a:buNone/>
            </a:pPr>
            <a:r>
              <a:rPr lang="fr" sz="1800" dirty="0">
                <a:solidFill>
                  <a:srgbClr val="FF0000"/>
                </a:solidFill>
                <a:latin typeface="Consolas"/>
                <a:ea typeface="Consolas"/>
                <a:cs typeface="Consolas"/>
                <a:sym typeface="Consolas"/>
              </a:rPr>
              <a:t>	</a:t>
            </a:r>
          </a:p>
          <a:p>
            <a:pPr lvl="0" rtl="0">
              <a:spcBef>
                <a:spcPts val="0"/>
              </a:spcBef>
              <a:buClr>
                <a:schemeClr val="dk1"/>
              </a:buClr>
              <a:buSzPct val="61111"/>
              <a:buFont typeface="Arial"/>
              <a:buNone/>
            </a:pPr>
            <a:endParaRPr sz="1800" dirty="0">
              <a:solidFill>
                <a:srgbClr val="93C47D"/>
              </a:solidFill>
              <a:latin typeface="Consolas"/>
              <a:ea typeface="Consolas"/>
              <a:cs typeface="Consolas"/>
              <a:sym typeface="Consolas"/>
            </a:endParaRPr>
          </a:p>
          <a:p>
            <a:pPr lvl="0" rtl="0">
              <a:spcBef>
                <a:spcPts val="0"/>
              </a:spcBef>
              <a:buNone/>
            </a:pPr>
            <a:endParaRPr sz="1800" dirty="0">
              <a:solidFill>
                <a:srgbClr val="FFFFFF"/>
              </a:solidFill>
              <a:latin typeface="Consolas"/>
              <a:ea typeface="Consolas"/>
              <a:cs typeface="Consolas"/>
              <a:sym typeface="Consolas"/>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a:t>No se nos olvida algo?</a:t>
            </a:r>
            <a:br>
              <a:rPr lang="fr"/>
            </a:br>
            <a:r>
              <a:rPr lang="fr" sz="1400"/>
              <a:t>Algo con [ ] ?</a:t>
            </a:r>
          </a:p>
        </p:txBody>
      </p:sp>
      <p:sp>
        <p:nvSpPr>
          <p:cNvPr id="138" name="Shape 138"/>
          <p:cNvSpPr txBox="1">
            <a:spLocks noGrp="1"/>
          </p:cNvSpPr>
          <p:nvPr>
            <p:ph type="body" idx="1"/>
          </p:nvPr>
        </p:nvSpPr>
        <p:spPr>
          <a:xfrm>
            <a:off x="457200" y="1533775"/>
            <a:ext cx="8229600" cy="4967700"/>
          </a:xfrm>
          <a:prstGeom prst="rect">
            <a:avLst/>
          </a:prstGeom>
        </p:spPr>
        <p:txBody>
          <a:bodyPr lIns="91425" tIns="91425" rIns="91425" bIns="91425" anchor="t" anchorCtr="0">
            <a:noAutofit/>
          </a:bodyPr>
          <a:lstStyle/>
          <a:p>
            <a:pPr lvl="0" rtl="0">
              <a:spcBef>
                <a:spcPts val="0"/>
              </a:spcBef>
              <a:buNone/>
            </a:pPr>
            <a:r>
              <a:rPr lang="fr" sz="2400">
                <a:solidFill>
                  <a:srgbClr val="FFFFFF"/>
                </a:solidFill>
              </a:rPr>
              <a:t>Gracias a los punteros podemos trabajar tipos por referencia.</a:t>
            </a:r>
          </a:p>
          <a:p>
            <a:pPr lvl="0" rtl="0">
              <a:spcBef>
                <a:spcPts val="0"/>
              </a:spcBef>
              <a:buNone/>
            </a:pPr>
            <a:r>
              <a:rPr lang="fr" sz="2400">
                <a:solidFill>
                  <a:srgbClr val="FFFFFF"/>
                </a:solidFill>
              </a:rPr>
              <a:t/>
            </a:r>
            <a:br>
              <a:rPr lang="fr" sz="2400">
                <a:solidFill>
                  <a:srgbClr val="FFFFFF"/>
                </a:solidFill>
              </a:rPr>
            </a:br>
            <a:r>
              <a:rPr lang="fr" sz="2400">
                <a:solidFill>
                  <a:srgbClr val="FFFFFF"/>
                </a:solidFill>
              </a:rPr>
              <a:t>Pero qué pasa con los arreglos? No son por referencia siempre?</a:t>
            </a:r>
          </a:p>
          <a:p>
            <a:pPr lvl="0" rtl="0">
              <a:spcBef>
                <a:spcPts val="0"/>
              </a:spcBef>
              <a:buNone/>
            </a:pPr>
            <a:endParaRPr sz="2400">
              <a:solidFill>
                <a:srgbClr val="FFFFFF"/>
              </a:solidFill>
            </a:endParaRPr>
          </a:p>
          <a:p>
            <a:pPr lvl="0" rtl="0">
              <a:spcBef>
                <a:spcPts val="0"/>
              </a:spcBef>
              <a:buNone/>
            </a:pPr>
            <a:r>
              <a:rPr lang="fr" sz="2400">
                <a:solidFill>
                  <a:srgbClr val="FFFFFF"/>
                </a:solidFill>
              </a:rPr>
              <a:t>Los arreglos son punteros… :O</a:t>
            </a:r>
          </a:p>
          <a:p>
            <a:pPr lvl="0" rtl="0">
              <a:spcBef>
                <a:spcPts val="0"/>
              </a:spcBef>
              <a:buNone/>
            </a:pPr>
            <a:endParaRPr sz="2400">
              <a:solidFill>
                <a:srgbClr val="FFFFFF"/>
              </a:solidFill>
            </a:endParaRPr>
          </a:p>
          <a:p>
            <a:pPr lvl="0" rtl="0">
              <a:spcBef>
                <a:spcPts val="0"/>
              </a:spcBef>
              <a:buNone/>
            </a:pPr>
            <a:r>
              <a:rPr lang="fr" sz="2400" i="1">
                <a:solidFill>
                  <a:srgbClr val="00FF66"/>
                </a:solidFill>
                <a:latin typeface="Consolas"/>
                <a:ea typeface="Consolas"/>
                <a:cs typeface="Consolas"/>
                <a:sym typeface="Consolas"/>
              </a:rPr>
              <a:t>type</a:t>
            </a:r>
            <a:r>
              <a:rPr lang="fr" sz="2400">
                <a:solidFill>
                  <a:srgbClr val="FFFFFF"/>
                </a:solidFill>
                <a:latin typeface="Consolas"/>
                <a:ea typeface="Consolas"/>
                <a:cs typeface="Consolas"/>
                <a:sym typeface="Consolas"/>
              </a:rPr>
              <a:t> A[n] = {...};</a:t>
            </a:r>
          </a:p>
          <a:p>
            <a:pPr lvl="0" algn="ctr" rtl="0">
              <a:spcBef>
                <a:spcPts val="0"/>
              </a:spcBef>
              <a:buNone/>
            </a:pPr>
            <a:r>
              <a:rPr lang="fr" sz="2400">
                <a:solidFill>
                  <a:srgbClr val="FFFFFF"/>
                </a:solidFill>
                <a:latin typeface="Consolas"/>
                <a:ea typeface="Consolas"/>
                <a:cs typeface="Consolas"/>
                <a:sym typeface="Consolas"/>
              </a:rPr>
              <a:t>A[i] = &amp;A[0] + i*</a:t>
            </a:r>
            <a:r>
              <a:rPr lang="fr" sz="2400">
                <a:solidFill>
                  <a:schemeClr val="accent5"/>
                </a:solidFill>
                <a:latin typeface="Consolas"/>
                <a:ea typeface="Consolas"/>
                <a:cs typeface="Consolas"/>
                <a:sym typeface="Consolas"/>
              </a:rPr>
              <a:t>sizeof</a:t>
            </a:r>
            <a:r>
              <a:rPr lang="fr" sz="2400">
                <a:solidFill>
                  <a:srgbClr val="FFFFFF"/>
                </a:solidFill>
                <a:latin typeface="Consolas"/>
                <a:ea typeface="Consolas"/>
                <a:cs typeface="Consolas"/>
                <a:sym typeface="Consolas"/>
              </a:rPr>
              <a:t>(</a:t>
            </a:r>
            <a:r>
              <a:rPr lang="fr" sz="2400">
                <a:solidFill>
                  <a:srgbClr val="00FF66"/>
                </a:solidFill>
                <a:latin typeface="Consolas"/>
                <a:ea typeface="Consolas"/>
                <a:cs typeface="Consolas"/>
                <a:sym typeface="Consolas"/>
              </a:rPr>
              <a:t>type</a:t>
            </a:r>
            <a:r>
              <a:rPr lang="fr" sz="2400">
                <a:solidFill>
                  <a:srgbClr val="FFFFFF"/>
                </a:solidFill>
                <a:latin typeface="Consolas"/>
                <a:ea typeface="Consolas"/>
                <a:cs typeface="Consolas"/>
                <a:sym typeface="Consolas"/>
              </a:rPr>
              <a:t>)</a:t>
            </a:r>
          </a:p>
          <a:p>
            <a:pPr lvl="0" rtl="0">
              <a:spcBef>
                <a:spcPts val="0"/>
              </a:spcBef>
              <a:buNone/>
            </a:pPr>
            <a:r>
              <a:rPr lang="fr" sz="2400">
                <a:solidFill>
                  <a:srgbClr val="FFFFFF"/>
                </a:solidFill>
              </a:rPr>
              <a:t>… Cuidado con pasarse! Aquí no existe el “.length”</a:t>
            </a:r>
          </a:p>
          <a:p>
            <a:pPr lvl="0" rtl="0">
              <a:spcBef>
                <a:spcPts val="0"/>
              </a:spcBef>
              <a:buNone/>
            </a:pPr>
            <a:endParaRPr sz="2400">
              <a:solidFill>
                <a:srgbClr val="FFFFFF"/>
              </a:solidFill>
              <a:latin typeface="Consolas"/>
              <a:ea typeface="Consolas"/>
              <a:cs typeface="Consolas"/>
              <a:sym typeface="Consolas"/>
            </a:endParaRPr>
          </a:p>
          <a:p>
            <a:pPr lvl="0" rtl="0">
              <a:spcBef>
                <a:spcPts val="0"/>
              </a:spcBef>
              <a:buNone/>
            </a:pPr>
            <a:endParaRPr sz="2400">
              <a:solidFill>
                <a:srgbClr val="FFFFFF"/>
              </a:solidFill>
              <a:latin typeface="Consolas"/>
              <a:ea typeface="Consolas"/>
              <a:cs typeface="Consolas"/>
              <a:sym typeface="Consolas"/>
            </a:endParaRPr>
          </a:p>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endParaRPr>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dirty="0"/>
              <a:t>¿Por qué C?</a:t>
            </a:r>
            <a:br>
              <a:rPr lang="fr" dirty="0"/>
            </a:br>
            <a:r>
              <a:rPr lang="fr" sz="1400" dirty="0"/>
              <a:t>why.jpg</a:t>
            </a:r>
          </a:p>
        </p:txBody>
      </p:sp>
      <p:sp>
        <p:nvSpPr>
          <p:cNvPr id="49" name="Shape 4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fr" dirty="0" smtClean="0">
                <a:solidFill>
                  <a:srgbClr val="FFFFFF"/>
                </a:solidFill>
              </a:rPr>
              <a:t>Eficiencia</a:t>
            </a:r>
            <a:endParaRPr lang="fr" dirty="0">
              <a:solidFill>
                <a:srgbClr val="FFFFFF"/>
              </a:solidFill>
            </a:endParaRPr>
          </a:p>
          <a:p>
            <a:pPr marL="457200" lvl="0" indent="-228600" rtl="0">
              <a:spcBef>
                <a:spcPts val="0"/>
              </a:spcBef>
              <a:buClr>
                <a:srgbClr val="FFFFFF"/>
              </a:buClr>
              <a:buChar char="-"/>
            </a:pPr>
            <a:r>
              <a:rPr lang="fr" dirty="0">
                <a:solidFill>
                  <a:srgbClr val="FFFFFF"/>
                </a:solidFill>
              </a:rPr>
              <a:t>Control</a:t>
            </a:r>
          </a:p>
          <a:p>
            <a:pPr marL="457200" lvl="0" indent="-228600" rtl="0">
              <a:spcBef>
                <a:spcPts val="0"/>
              </a:spcBef>
              <a:buClr>
                <a:srgbClr val="FFFFFF"/>
              </a:buClr>
              <a:buChar char="-"/>
            </a:pPr>
            <a:r>
              <a:rPr lang="fr" dirty="0">
                <a:solidFill>
                  <a:srgbClr val="FFFFFF"/>
                </a:solidFill>
              </a:rPr>
              <a:t>Open Source</a:t>
            </a:r>
          </a:p>
          <a:p>
            <a:pPr marL="457200" lvl="0" indent="-228600" rtl="0">
              <a:spcBef>
                <a:spcPts val="0"/>
              </a:spcBef>
              <a:buClr>
                <a:srgbClr val="FFFFFF"/>
              </a:buClr>
              <a:buChar char="-"/>
            </a:pPr>
            <a:r>
              <a:rPr lang="fr" dirty="0">
                <a:solidFill>
                  <a:srgbClr val="FFFFFF"/>
                </a:solidFill>
              </a:rPr>
              <a:t>“Simple”</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a:t>Permiso para usar más memoria!</a:t>
            </a:r>
            <a:br>
              <a:rPr lang="fr"/>
            </a:br>
            <a:r>
              <a:rPr lang="fr" sz="1400"/>
              <a:t>Permiso denegado soldado, vuelva a fila</a:t>
            </a:r>
          </a:p>
        </p:txBody>
      </p:sp>
      <p:sp>
        <p:nvSpPr>
          <p:cNvPr id="144" name="Shape 144"/>
          <p:cNvSpPr txBox="1">
            <a:spLocks noGrp="1"/>
          </p:cNvSpPr>
          <p:nvPr>
            <p:ph type="body" idx="1"/>
          </p:nvPr>
        </p:nvSpPr>
        <p:spPr>
          <a:xfrm>
            <a:off x="457200" y="1533775"/>
            <a:ext cx="8229600" cy="4967700"/>
          </a:xfrm>
          <a:prstGeom prst="rect">
            <a:avLst/>
          </a:prstGeom>
        </p:spPr>
        <p:txBody>
          <a:bodyPr lIns="91425" tIns="91425" rIns="91425" bIns="91425" anchor="t" anchorCtr="0">
            <a:noAutofit/>
          </a:bodyPr>
          <a:lstStyle/>
          <a:p>
            <a:pPr lvl="0" rtl="0">
              <a:spcBef>
                <a:spcPts val="0"/>
              </a:spcBef>
              <a:buNone/>
            </a:pPr>
            <a:r>
              <a:rPr lang="fr">
                <a:solidFill>
                  <a:srgbClr val="FFFFFF"/>
                </a:solidFill>
              </a:rPr>
              <a:t>A veces es necesario solicitar más memoria al SO.</a:t>
            </a:r>
          </a:p>
          <a:p>
            <a:pPr lvl="0" rtl="0">
              <a:spcBef>
                <a:spcPts val="0"/>
              </a:spcBef>
              <a:buNone/>
            </a:pPr>
            <a:endParaRPr>
              <a:solidFill>
                <a:srgbClr val="FFFFFF"/>
              </a:solidFill>
            </a:endParaRPr>
          </a:p>
          <a:p>
            <a:pPr lvl="0" rtl="0">
              <a:spcBef>
                <a:spcPts val="0"/>
              </a:spcBef>
              <a:buNone/>
            </a:pPr>
            <a:r>
              <a:rPr lang="fr">
                <a:solidFill>
                  <a:srgbClr val="FFFFFF"/>
                </a:solidFill>
              </a:rPr>
              <a:t>Hay que recordar devolverla, o si no quedará bloqueada hasta que el computador se reinicie.</a:t>
            </a:r>
          </a:p>
          <a:p>
            <a:pPr lvl="0" rtl="0">
              <a:spcBef>
                <a:spcPts val="0"/>
              </a:spcBef>
              <a:buNone/>
            </a:pPr>
            <a:endParaRPr>
              <a:solidFill>
                <a:srgbClr val="FFFFFF"/>
              </a:solidFill>
            </a:endParaRPr>
          </a:p>
          <a:p>
            <a:pPr lvl="0" rtl="0">
              <a:spcBef>
                <a:spcPts val="0"/>
              </a:spcBef>
              <a:buNone/>
            </a:pPr>
            <a:r>
              <a:rPr lang="fr">
                <a:solidFill>
                  <a:srgbClr val="FFFFFF"/>
                </a:solidFill>
              </a:rPr>
              <a:t>Esto se llaman Memory Leaks, y es de vital importancia en programas que deben estar siempre activos.</a:t>
            </a:r>
          </a:p>
          <a:p>
            <a:pPr lvl="0" rtl="0">
              <a:spcBef>
                <a:spcPts val="0"/>
              </a:spcBef>
              <a:buNone/>
            </a:pPr>
            <a:endParaRPr>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600"/>
              </a:spcBef>
              <a:buNone/>
            </a:pPr>
            <a:r>
              <a:rPr lang="fr" sz="3000" b="0"/>
              <a:t>4. Punteros</a:t>
            </a:r>
          </a:p>
        </p:txBody>
      </p:sp>
      <p:sp>
        <p:nvSpPr>
          <p:cNvPr id="150" name="Shape 15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endParaRPr/>
          </a:p>
        </p:txBody>
      </p:sp>
      <p:pic>
        <p:nvPicPr>
          <p:cNvPr id="151" name="Shape 151"/>
          <p:cNvPicPr preferRelativeResize="0"/>
          <p:nvPr/>
        </p:nvPicPr>
        <p:blipFill>
          <a:blip r:embed="rId3">
            <a:alphaModFix/>
          </a:blip>
          <a:stretch>
            <a:fillRect/>
          </a:stretch>
        </p:blipFill>
        <p:spPr>
          <a:xfrm>
            <a:off x="-12" y="-368312"/>
            <a:ext cx="9144000" cy="759464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fr"/>
              <a:t>Now let’s get dirty</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dirty="0"/>
              <a:t>¿Por qué C?</a:t>
            </a:r>
            <a:br>
              <a:rPr lang="fr" dirty="0"/>
            </a:br>
            <a:r>
              <a:rPr lang="fr" sz="1400" dirty="0"/>
              <a:t>why.jpg</a:t>
            </a:r>
          </a:p>
        </p:txBody>
      </p:sp>
      <p:sp>
        <p:nvSpPr>
          <p:cNvPr id="49" name="Shape 4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fr" dirty="0" smtClean="0">
                <a:solidFill>
                  <a:srgbClr val="FFFFFF"/>
                </a:solidFill>
              </a:rPr>
              <a:t>Eficiencia	(Memory?)</a:t>
            </a:r>
            <a:endParaRPr lang="fr" dirty="0">
              <a:solidFill>
                <a:srgbClr val="FFFFFF"/>
              </a:solidFill>
            </a:endParaRPr>
          </a:p>
          <a:p>
            <a:pPr marL="457200" lvl="0" indent="-228600" rtl="0">
              <a:spcBef>
                <a:spcPts val="0"/>
              </a:spcBef>
              <a:buClr>
                <a:srgbClr val="FFFFFF"/>
              </a:buClr>
              <a:buChar char="-"/>
            </a:pPr>
            <a:r>
              <a:rPr lang="fr" dirty="0">
                <a:solidFill>
                  <a:srgbClr val="FFFFFF"/>
                </a:solidFill>
              </a:rPr>
              <a:t>Control</a:t>
            </a:r>
          </a:p>
          <a:p>
            <a:pPr marL="457200" lvl="0" indent="-228600" rtl="0">
              <a:spcBef>
                <a:spcPts val="0"/>
              </a:spcBef>
              <a:buClr>
                <a:srgbClr val="FFFFFF"/>
              </a:buClr>
              <a:buChar char="-"/>
            </a:pPr>
            <a:r>
              <a:rPr lang="fr" dirty="0">
                <a:solidFill>
                  <a:srgbClr val="FFFFFF"/>
                </a:solidFill>
              </a:rPr>
              <a:t>Open Source</a:t>
            </a:r>
          </a:p>
          <a:p>
            <a:pPr marL="457200" lvl="0" indent="-228600" rtl="0">
              <a:spcBef>
                <a:spcPts val="0"/>
              </a:spcBef>
              <a:buClr>
                <a:srgbClr val="FFFFFF"/>
              </a:buClr>
              <a:buChar char="-"/>
            </a:pPr>
            <a:r>
              <a:rPr lang="fr" dirty="0">
                <a:solidFill>
                  <a:srgbClr val="FFFFFF"/>
                </a:solidFill>
              </a:rPr>
              <a:t>“Simple”</a:t>
            </a:r>
          </a:p>
        </p:txBody>
      </p:sp>
    </p:spTree>
    <p:extLst>
      <p:ext uri="{BB962C8B-B14F-4D97-AF65-F5344CB8AC3E}">
        <p14:creationId xmlns:p14="http://schemas.microsoft.com/office/powerpoint/2010/main" val="3622570467"/>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dirty="0"/>
              <a:t>¿Por qué C?</a:t>
            </a:r>
            <a:br>
              <a:rPr lang="fr" dirty="0"/>
            </a:br>
            <a:r>
              <a:rPr lang="fr" sz="1400" dirty="0"/>
              <a:t>why.jpg</a:t>
            </a:r>
          </a:p>
        </p:txBody>
      </p:sp>
      <p:sp>
        <p:nvSpPr>
          <p:cNvPr id="49" name="Shape 4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fr" dirty="0" smtClean="0">
                <a:solidFill>
                  <a:srgbClr val="FFFFFF"/>
                </a:solidFill>
              </a:rPr>
              <a:t>Eficiencia</a:t>
            </a:r>
            <a:endParaRPr lang="fr" dirty="0">
              <a:solidFill>
                <a:srgbClr val="FFFFFF"/>
              </a:solidFill>
            </a:endParaRPr>
          </a:p>
          <a:p>
            <a:pPr marL="457200" lvl="0" indent="-228600" rtl="0">
              <a:spcBef>
                <a:spcPts val="0"/>
              </a:spcBef>
              <a:buClr>
                <a:srgbClr val="FFFFFF"/>
              </a:buClr>
              <a:buChar char="-"/>
            </a:pPr>
            <a:r>
              <a:rPr lang="fr" dirty="0">
                <a:solidFill>
                  <a:srgbClr val="FFFFFF"/>
                </a:solidFill>
              </a:rPr>
              <a:t>Control</a:t>
            </a:r>
          </a:p>
          <a:p>
            <a:pPr marL="457200" lvl="0" indent="-228600" rtl="0">
              <a:spcBef>
                <a:spcPts val="0"/>
              </a:spcBef>
              <a:buClr>
                <a:srgbClr val="FFFFFF"/>
              </a:buClr>
              <a:buChar char="-"/>
            </a:pPr>
            <a:r>
              <a:rPr lang="fr" dirty="0">
                <a:solidFill>
                  <a:srgbClr val="FFFFFF"/>
                </a:solidFill>
              </a:rPr>
              <a:t>Open Source</a:t>
            </a:r>
          </a:p>
          <a:p>
            <a:pPr marL="457200" lvl="0" indent="-228600" rtl="0">
              <a:spcBef>
                <a:spcPts val="0"/>
              </a:spcBef>
              <a:buClr>
                <a:srgbClr val="FFFFFF"/>
              </a:buClr>
              <a:buChar char="-"/>
            </a:pPr>
            <a:r>
              <a:rPr lang="fr" dirty="0">
                <a:solidFill>
                  <a:srgbClr val="FFFFFF"/>
                </a:solidFill>
              </a:rPr>
              <a:t>“Simple</a:t>
            </a:r>
            <a:r>
              <a:rPr lang="fr" dirty="0" smtClean="0">
                <a:solidFill>
                  <a:srgbClr val="FFFFFF"/>
                </a:solidFill>
              </a:rPr>
              <a:t>”</a:t>
            </a:r>
          </a:p>
          <a:p>
            <a:pPr marL="457200" lvl="0" indent="-228600" rtl="0">
              <a:spcBef>
                <a:spcPts val="0"/>
              </a:spcBef>
              <a:buClr>
                <a:srgbClr val="FFFFFF"/>
              </a:buClr>
              <a:buChar char="-"/>
            </a:pPr>
            <a:r>
              <a:rPr lang="fr" dirty="0" smtClean="0">
                <a:solidFill>
                  <a:srgbClr val="FFFFFF"/>
                </a:solidFill>
              </a:rPr>
              <a:t>Padre de C++, C#, Java y Python</a:t>
            </a:r>
            <a:endParaRPr lang="fr" dirty="0">
              <a:solidFill>
                <a:srgbClr val="FFFFFF"/>
              </a:solidFill>
            </a:endParaRPr>
          </a:p>
        </p:txBody>
      </p:sp>
    </p:spTree>
    <p:extLst>
      <p:ext uri="{BB962C8B-B14F-4D97-AF65-F5344CB8AC3E}">
        <p14:creationId xmlns:p14="http://schemas.microsoft.com/office/powerpoint/2010/main" val="2641274473"/>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a:t>¿A qué precio?</a:t>
            </a:r>
            <a:br>
              <a:rPr lang="fr"/>
            </a:br>
            <a:r>
              <a:rPr lang="fr" sz="1400"/>
              <a:t>Creí que eras chévere :c</a:t>
            </a:r>
          </a:p>
        </p:txBody>
      </p:sp>
      <p:sp>
        <p:nvSpPr>
          <p:cNvPr id="55" name="Shape 5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fr">
                <a:solidFill>
                  <a:srgbClr val="FFFFFF"/>
                </a:solidFill>
              </a:rPr>
              <a:t>Dificultad</a:t>
            </a:r>
          </a:p>
          <a:p>
            <a:pPr marL="457200" lvl="0" indent="-228600" rtl="0">
              <a:spcBef>
                <a:spcPts val="0"/>
              </a:spcBef>
              <a:buClr>
                <a:srgbClr val="FFFFFF"/>
              </a:buClr>
              <a:buChar char="-"/>
            </a:pPr>
            <a:r>
              <a:rPr lang="fr">
                <a:solidFill>
                  <a:srgbClr val="FFFFFF"/>
                </a:solidFill>
              </a:rPr>
              <a:t>Tiempo de programación</a:t>
            </a:r>
          </a:p>
          <a:p>
            <a:pPr marL="457200" lvl="0" indent="-228600" rtl="0">
              <a:spcBef>
                <a:spcPts val="0"/>
              </a:spcBef>
              <a:buClr>
                <a:srgbClr val="FFFFFF"/>
              </a:buClr>
              <a:buChar char="-"/>
            </a:pPr>
            <a:r>
              <a:rPr lang="fr">
                <a:solidFill>
                  <a:srgbClr val="FFFFFF"/>
                </a:solidFill>
              </a:rPr>
              <a:t>Quizás no tan simple</a:t>
            </a:r>
          </a:p>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r>
              <a:rPr lang="fr">
                <a:solidFill>
                  <a:srgbClr val="FFFFFF"/>
                </a:solidFill>
              </a:rPr>
              <a:t>… SEGFAULT!</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a:t>C es un lenguaje compilado</a:t>
            </a:r>
            <a:br>
              <a:rPr lang="fr"/>
            </a:br>
            <a:r>
              <a:rPr lang="fr" sz="1400"/>
              <a:t>¿Eso qué significa?</a:t>
            </a:r>
          </a:p>
        </p:txBody>
      </p:sp>
      <p:sp>
        <p:nvSpPr>
          <p:cNvPr id="61" name="Shape 61"/>
          <p:cNvSpPr txBox="1">
            <a:spLocks noGrp="1"/>
          </p:cNvSpPr>
          <p:nvPr>
            <p:ph type="body" idx="1"/>
          </p:nvPr>
        </p:nvSpPr>
        <p:spPr>
          <a:xfrm>
            <a:off x="457200" y="819750"/>
            <a:ext cx="8229600" cy="4967700"/>
          </a:xfrm>
          <a:prstGeom prst="rect">
            <a:avLst/>
          </a:prstGeom>
        </p:spPr>
        <p:txBody>
          <a:bodyPr lIns="91425" tIns="91425" rIns="91425" bIns="91425" anchor="t" anchorCtr="0">
            <a:noAutofit/>
          </a:bodyPr>
          <a:lstStyle/>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endParaRPr>
              <a:solidFill>
                <a:srgbClr val="FFFFFF"/>
              </a:solidFill>
            </a:endParaRPr>
          </a:p>
        </p:txBody>
      </p:sp>
      <p:sp>
        <p:nvSpPr>
          <p:cNvPr id="62" name="Shape 62"/>
          <p:cNvSpPr/>
          <p:nvPr/>
        </p:nvSpPr>
        <p:spPr>
          <a:xfrm>
            <a:off x="2862787" y="3711816"/>
            <a:ext cx="846000" cy="218699"/>
          </a:xfrm>
          <a:prstGeom prst="rightArrow">
            <a:avLst>
              <a:gd name="adj1" fmla="val 50000"/>
              <a:gd name="adj2" fmla="val 50000"/>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5435200" y="3711816"/>
            <a:ext cx="846000" cy="218699"/>
          </a:xfrm>
          <a:prstGeom prst="rightArrow">
            <a:avLst>
              <a:gd name="adj1" fmla="val 50000"/>
              <a:gd name="adj2" fmla="val 50000"/>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3786750" y="3182025"/>
            <a:ext cx="1570500" cy="1278299"/>
          </a:xfrm>
          <a:prstGeom prst="rect">
            <a:avLst/>
          </a:prstGeom>
          <a:solidFill>
            <a:srgbClr val="000000"/>
          </a:solidFill>
          <a:ln>
            <a:noFill/>
          </a:ln>
        </p:spPr>
        <p:txBody>
          <a:bodyPr lIns="91425" tIns="91425" rIns="91425" bIns="91425" anchor="ctr" anchorCtr="0">
            <a:noAutofit/>
          </a:bodyPr>
          <a:lstStyle/>
          <a:p>
            <a:pPr lvl="0" algn="ctr" rtl="0">
              <a:spcBef>
                <a:spcPts val="0"/>
              </a:spcBef>
              <a:buNone/>
            </a:pPr>
            <a:r>
              <a:rPr lang="fr" sz="1800">
                <a:solidFill>
                  <a:srgbClr val="FFFFFF"/>
                </a:solidFill>
                <a:latin typeface="Pontano Sans"/>
                <a:ea typeface="Pontano Sans"/>
                <a:cs typeface="Pontano Sans"/>
                <a:sym typeface="Pontano Sans"/>
              </a:rPr>
              <a:t>Compilador</a:t>
            </a:r>
            <a:br>
              <a:rPr lang="fr" sz="1800">
                <a:solidFill>
                  <a:srgbClr val="FFFFFF"/>
                </a:solidFill>
                <a:latin typeface="Pontano Sans"/>
                <a:ea typeface="Pontano Sans"/>
                <a:cs typeface="Pontano Sans"/>
                <a:sym typeface="Pontano Sans"/>
              </a:rPr>
            </a:br>
            <a:r>
              <a:rPr lang="fr" sz="1800">
                <a:solidFill>
                  <a:srgbClr val="FFFFFF"/>
                </a:solidFill>
                <a:latin typeface="Pontano Sans"/>
                <a:ea typeface="Pontano Sans"/>
                <a:cs typeface="Pontano Sans"/>
                <a:sym typeface="Pontano Sans"/>
              </a:rPr>
              <a:t>(Magia)</a:t>
            </a:r>
          </a:p>
        </p:txBody>
      </p:sp>
      <p:sp>
        <p:nvSpPr>
          <p:cNvPr id="65" name="Shape 65"/>
          <p:cNvSpPr/>
          <p:nvPr/>
        </p:nvSpPr>
        <p:spPr>
          <a:xfrm>
            <a:off x="6359150" y="2861619"/>
            <a:ext cx="1903799" cy="1919099"/>
          </a:xfrm>
          <a:prstGeom prst="ellipse">
            <a:avLst/>
          </a:prstGeom>
          <a:solidFill>
            <a:srgbClr val="CFE2F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fr" sz="2000">
                <a:latin typeface="Pontano Sans"/>
                <a:ea typeface="Pontano Sans"/>
                <a:cs typeface="Pontano Sans"/>
                <a:sym typeface="Pontano Sans"/>
              </a:rPr>
              <a:t>Ejecutable</a:t>
            </a:r>
          </a:p>
        </p:txBody>
      </p:sp>
      <p:sp>
        <p:nvSpPr>
          <p:cNvPr id="66" name="Shape 66"/>
          <p:cNvSpPr/>
          <p:nvPr/>
        </p:nvSpPr>
        <p:spPr>
          <a:xfrm>
            <a:off x="881050" y="2861619"/>
            <a:ext cx="1903799" cy="1919099"/>
          </a:xfrm>
          <a:prstGeom prst="ellipse">
            <a:avLst/>
          </a:prstGeom>
          <a:solidFill>
            <a:srgbClr val="CFE2F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fr" sz="2000">
                <a:latin typeface="Pontano Sans"/>
                <a:ea typeface="Pontano Sans"/>
                <a:cs typeface="Pontano Sans"/>
                <a:sym typeface="Pontano Sans"/>
              </a:rPr>
              <a:t>Código</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7000" y="1600200"/>
            <a:ext cx="4109699" cy="4967700"/>
          </a:xfrm>
          <a:prstGeom prst="rect">
            <a:avLst/>
          </a:prstGeom>
        </p:spPr>
        <p:txBody>
          <a:bodyPr lIns="91425" tIns="91425" rIns="91425" bIns="91425" anchor="t" anchorCtr="0">
            <a:noAutofit/>
          </a:bodyPr>
          <a:lstStyle/>
          <a:p>
            <a:pPr lvl="0" rtl="0">
              <a:spcBef>
                <a:spcPts val="0"/>
              </a:spcBef>
              <a:buNone/>
            </a:pPr>
            <a:r>
              <a:rPr lang="fr" sz="2400"/>
              <a:t>Languajes compilados</a:t>
            </a:r>
          </a:p>
          <a:p>
            <a:pPr lvl="0" rtl="0">
              <a:spcBef>
                <a:spcPts val="0"/>
              </a:spcBef>
              <a:buNone/>
            </a:pPr>
            <a:r>
              <a:rPr lang="fr" sz="1800"/>
              <a:t>C, C++, C#, Java</a:t>
            </a:r>
          </a:p>
          <a:p>
            <a:pPr lvl="0" rtl="0">
              <a:spcBef>
                <a:spcPts val="0"/>
              </a:spcBef>
              <a:buNone/>
            </a:pPr>
            <a:endParaRPr/>
          </a:p>
          <a:p>
            <a:pPr lvl="0" rtl="0">
              <a:spcBef>
                <a:spcPts val="0"/>
              </a:spcBef>
              <a:buNone/>
            </a:pPr>
            <a:r>
              <a:rPr lang="fr" sz="2400"/>
              <a:t>Languajes interpretados</a:t>
            </a:r>
          </a:p>
          <a:p>
            <a:pPr lvl="0">
              <a:spcBef>
                <a:spcPts val="0"/>
              </a:spcBef>
              <a:buNone/>
            </a:pPr>
            <a:r>
              <a:rPr lang="fr" sz="1800"/>
              <a:t>Python, Ruby, Matlab</a:t>
            </a:r>
          </a:p>
        </p:txBody>
      </p:sp>
      <p:pic>
        <p:nvPicPr>
          <p:cNvPr id="72" name="Shape 72"/>
          <p:cNvPicPr preferRelativeResize="0"/>
          <p:nvPr/>
        </p:nvPicPr>
        <p:blipFill>
          <a:blip r:embed="rId3">
            <a:alphaModFix/>
          </a:blip>
          <a:stretch>
            <a:fillRect/>
          </a:stretch>
        </p:blipFill>
        <p:spPr>
          <a:xfrm>
            <a:off x="410450" y="-280875"/>
            <a:ext cx="8323100" cy="72549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fr"/>
              <a:t>En realidad es más complicado...</a:t>
            </a:r>
            <a:br>
              <a:rPr lang="fr"/>
            </a:br>
            <a:r>
              <a:rPr lang="fr" sz="1400"/>
              <a:t>O si quiere, puede quedarse con lo que hay en la caja...</a:t>
            </a:r>
          </a:p>
        </p:txBody>
      </p:sp>
      <p:pic>
        <p:nvPicPr>
          <p:cNvPr id="78" name="Shape 78"/>
          <p:cNvPicPr preferRelativeResize="0"/>
          <p:nvPr/>
        </p:nvPicPr>
        <p:blipFill>
          <a:blip r:embed="rId3">
            <a:alphaModFix/>
          </a:blip>
          <a:stretch>
            <a:fillRect/>
          </a:stretch>
        </p:blipFill>
        <p:spPr>
          <a:xfrm>
            <a:off x="-1" y="1996896"/>
            <a:ext cx="9143999" cy="3177966"/>
          </a:xfrm>
          <a:prstGeom prst="rect">
            <a:avLst/>
          </a:prstGeom>
          <a:noFill/>
          <a:ln w="28575" cap="flat" cmpd="sng">
            <a:solidFill>
              <a:srgbClr val="FFFFFF"/>
            </a:solidFill>
            <a:prstDash val="solid"/>
            <a:round/>
            <a:headEnd type="none" w="med" len="med"/>
            <a:tailEnd type="none" w="med" len="med"/>
          </a:ln>
        </p:spPr>
      </p:pic>
      <p:sp>
        <p:nvSpPr>
          <p:cNvPr id="79" name="Shape 79"/>
          <p:cNvSpPr txBox="1">
            <a:spLocks noGrp="1"/>
          </p:cNvSpPr>
          <p:nvPr>
            <p:ph type="body" idx="1"/>
          </p:nvPr>
        </p:nvSpPr>
        <p:spPr>
          <a:xfrm>
            <a:off x="457200" y="5174875"/>
            <a:ext cx="8229600" cy="1392900"/>
          </a:xfrm>
          <a:prstGeom prst="rect">
            <a:avLst/>
          </a:prstGeom>
        </p:spPr>
        <p:txBody>
          <a:bodyPr lIns="91425" tIns="91425" rIns="91425" bIns="91425" anchor="t" anchorCtr="0">
            <a:noAutofit/>
          </a:bodyPr>
          <a:lstStyle/>
          <a:p>
            <a:pPr lvl="0">
              <a:spcBef>
                <a:spcPts val="0"/>
              </a:spcBef>
              <a:buNone/>
            </a:pPr>
            <a:r>
              <a:rPr lang="fr">
                <a:solidFill>
                  <a:srgbClr val="FFFFFF"/>
                </a:solidFill>
              </a:rPr>
              <a:t>Preprocesador, Compilador y Linker</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1988</Words>
  <Application>Microsoft Office PowerPoint</Application>
  <PresentationFormat>Presentación en pantalla (4:3)</PresentationFormat>
  <Paragraphs>265</Paragraphs>
  <Slides>22</Slides>
  <Notes>22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Pontano Sans</vt:lpstr>
      <vt:lpstr>Consolas</vt:lpstr>
      <vt:lpstr>swiss</vt:lpstr>
      <vt:lpstr>Introducción a C</vt:lpstr>
      <vt:lpstr>¿Por qué C? why.jpg</vt:lpstr>
      <vt:lpstr>¿Por qué C? why.jpg</vt:lpstr>
      <vt:lpstr>¿Por qué C? why.jpg</vt:lpstr>
      <vt:lpstr>¿A qué precio? Creí que eras chévere :c</vt:lpstr>
      <vt:lpstr>C es un lenguaje compilado ¿Eso qué significa?</vt:lpstr>
      <vt:lpstr>Presentación de PowerPoint</vt:lpstr>
      <vt:lpstr>En realidad es más complicado... O si quiere, puede quedarse con lo que hay en la caja...</vt:lpstr>
      <vt:lpstr>Presentación de PowerPoint</vt:lpstr>
      <vt:lpstr>Tipos! Guys!</vt:lpstr>
      <vt:lpstr>Modificadores…? Los tipos pueden ser tipos y modificadores, y los modificadores tipos y tipos modificados.</vt:lpstr>
      <vt:lpstr>Modificadores…? Los tipos pueden ser tipos y modificadores, y los modificadores tipos y tipos modificados.</vt:lpstr>
      <vt:lpstr>Tipos estándar de C ...al rescate</vt:lpstr>
      <vt:lpstr>Qué pasó con los strings?!  Volvieron… en forma de fichas…?</vt:lpstr>
      <vt:lpstr>… y clases?  Nope!</vt:lpstr>
      <vt:lpstr>El resto es relativamente igual  Sort of</vt:lpstr>
      <vt:lpstr>Había algo… punteros? Mito vs Realidad</vt:lpstr>
      <vt:lpstr>Punteros: sintaxis Por que el orden si importa</vt:lpstr>
      <vt:lpstr>No se nos olvida algo? Algo con [ ] ?</vt:lpstr>
      <vt:lpstr>Permiso para usar más memoria! Permiso denegado soldado, vuelva a fila</vt:lpstr>
      <vt:lpstr>4. Punteros</vt:lpstr>
      <vt:lpstr>Now let’s get dirty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C</dc:title>
  <cp:lastModifiedBy>Belén Carolina Saldías Fuentes</cp:lastModifiedBy>
  <cp:revision>5</cp:revision>
  <dcterms:modified xsi:type="dcterms:W3CDTF">2016-03-07T23:28:30Z</dcterms:modified>
</cp:coreProperties>
</file>