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rchivo Black" charset="1" panose="020B0A03020202020B04"/>
      <p:regular r:id="rId10"/>
    </p:embeddedFont>
    <p:embeddedFont>
      <p:font typeface="Ovo" charset="1" panose="02020502070400060406"/>
      <p:regular r:id="rId11"/>
    </p:embeddedFont>
    <p:embeddedFont>
      <p:font typeface="Open Sauce Light" charset="1" panose="00000400000000000000"/>
      <p:regular r:id="rId12"/>
    </p:embeddedFont>
    <p:embeddedFont>
      <p:font typeface="Open Sauce Light Bold" charset="1" panose="00000600000000000000"/>
      <p:regular r:id="rId13"/>
    </p:embeddedFont>
    <p:embeddedFont>
      <p:font typeface="Open Sauce Light Italics" charset="1" panose="00000400000000000000"/>
      <p:regular r:id="rId14"/>
    </p:embeddedFont>
    <p:embeddedFont>
      <p:font typeface="Open Sauce Light Bold Italics" charset="1" panose="00000600000000000000"/>
      <p:regular r:id="rId15"/>
    </p:embeddedFont>
    <p:embeddedFont>
      <p:font typeface="Open Sauce" charset="1" panose="00000500000000000000"/>
      <p:regular r:id="rId16"/>
    </p:embeddedFont>
    <p:embeddedFont>
      <p:font typeface="Open Sauce Bold" charset="1" panose="00000800000000000000"/>
      <p:regular r:id="rId17"/>
    </p:embeddedFont>
    <p:embeddedFont>
      <p:font typeface="Open Sauce Italics" charset="1" panose="00000500000000000000"/>
      <p:regular r:id="rId18"/>
    </p:embeddedFont>
    <p:embeddedFont>
      <p:font typeface="Open Sauce Bold Italics" charset="1" panose="000008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30" Target="slides/slide1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3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1207765" y="1537549"/>
            <a:ext cx="9525" cy="7211902"/>
          </a:xfrm>
          <a:prstGeom prst="rect">
            <a:avLst/>
          </a:prstGeom>
          <a:solidFill>
            <a:srgbClr val="3F4042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697774" y="1028700"/>
            <a:ext cx="5342193" cy="1017698"/>
            <a:chOff x="0" y="0"/>
            <a:chExt cx="7122924" cy="135693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356930" cy="1356930"/>
              <a:chOff x="0" y="0"/>
              <a:chExt cx="6350000" cy="6350000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52060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142143" y="476716"/>
              <a:ext cx="1072645" cy="4464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28"/>
                </a:lnSpc>
              </a:pPr>
              <a:r>
                <a:rPr lang="en-US" sz="2298">
                  <a:solidFill>
                    <a:srgbClr val="FFFFFF"/>
                  </a:solidFill>
                  <a:latin typeface="Open Sauce Light Bold"/>
                </a:rPr>
                <a:t>1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1752561" y="497394"/>
              <a:ext cx="5370364" cy="4014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359"/>
                </a:lnSpc>
              </a:pPr>
              <a:r>
                <a:rPr lang="en-US" sz="2144">
                  <a:solidFill>
                    <a:srgbClr val="000000"/>
                  </a:solidFill>
                  <a:latin typeface="Open Sauce Light Bold"/>
                </a:rPr>
                <a:t>Introduction 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697774" y="3541530"/>
            <a:ext cx="5342193" cy="1017698"/>
            <a:chOff x="0" y="0"/>
            <a:chExt cx="7122924" cy="1356930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356930" cy="1356930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52060"/>
              </a:solidFill>
            </p:spPr>
          </p:sp>
        </p:grpSp>
        <p:sp>
          <p:nvSpPr>
            <p:cNvPr name="TextBox 11" id="11"/>
            <p:cNvSpPr txBox="true"/>
            <p:nvPr/>
          </p:nvSpPr>
          <p:spPr>
            <a:xfrm rot="0">
              <a:off x="142143" y="476716"/>
              <a:ext cx="1072645" cy="4408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28"/>
                </a:lnSpc>
              </a:pPr>
              <a:r>
                <a:rPr lang="en-US" sz="2298">
                  <a:solidFill>
                    <a:srgbClr val="FFFFFF"/>
                  </a:solidFill>
                  <a:latin typeface="Open Sauce Light Bold"/>
                </a:rPr>
                <a:t>3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1752561" y="495807"/>
              <a:ext cx="5370364" cy="4046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359"/>
                </a:lnSpc>
              </a:pPr>
              <a:r>
                <a:rPr lang="en-US" sz="2144">
                  <a:solidFill>
                    <a:srgbClr val="000000"/>
                  </a:solidFill>
                  <a:latin typeface="Open Sauce Light Bold"/>
                </a:rPr>
                <a:t>Item frequency plot 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697774" y="8059784"/>
            <a:ext cx="5342193" cy="1017698"/>
            <a:chOff x="0" y="0"/>
            <a:chExt cx="7122924" cy="1356930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1356930" cy="1356930"/>
              <a:chOff x="0" y="0"/>
              <a:chExt cx="6350000" cy="6350000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52060"/>
              </a:solidFill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142143" y="476716"/>
              <a:ext cx="1072645" cy="4408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28"/>
                </a:lnSpc>
              </a:pPr>
              <a:r>
                <a:rPr lang="en-US" sz="2298">
                  <a:solidFill>
                    <a:srgbClr val="FFFFFF"/>
                  </a:solidFill>
                  <a:latin typeface="Open Sauce Light Bold"/>
                </a:rPr>
                <a:t>6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1752561" y="495807"/>
              <a:ext cx="5370364" cy="4046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359"/>
                </a:lnSpc>
              </a:pPr>
              <a:r>
                <a:rPr lang="en-US" sz="2144">
                  <a:solidFill>
                    <a:srgbClr val="000000"/>
                  </a:solidFill>
                  <a:latin typeface="Open Sauce Light Bold"/>
                </a:rPr>
                <a:t>Code link &amp; Fiels</a:t>
              </a:r>
            </a:p>
          </p:txBody>
        </p:sp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629377" y="1028700"/>
            <a:ext cx="3700666" cy="1792869"/>
          </a:xfrm>
          <a:prstGeom prst="rect">
            <a:avLst/>
          </a:prstGeom>
        </p:spPr>
      </p:pic>
      <p:sp>
        <p:nvSpPr>
          <p:cNvPr name="TextBox 19" id="19"/>
          <p:cNvSpPr txBox="true"/>
          <p:nvPr/>
        </p:nvSpPr>
        <p:spPr>
          <a:xfrm rot="0">
            <a:off x="567469" y="8427294"/>
            <a:ext cx="9994930" cy="596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34"/>
              </a:lnSpc>
            </a:pPr>
            <a:r>
              <a:rPr lang="en-US" sz="3641" spc="-109">
                <a:solidFill>
                  <a:srgbClr val="030303"/>
                </a:solidFill>
                <a:latin typeface="Ovo Bold"/>
              </a:rPr>
              <a:t>System Simulation, SS2021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368290" y="3304729"/>
            <a:ext cx="6775710" cy="309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96"/>
              </a:lnSpc>
            </a:pPr>
            <a:r>
              <a:rPr lang="en-US" sz="2080" spc="79">
                <a:solidFill>
                  <a:srgbClr val="000000"/>
                </a:solidFill>
                <a:latin typeface="Open Sauce Bold"/>
              </a:rPr>
              <a:t>SUPERMARKET DATA VISUALIZATION WITH R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327940" y="6193435"/>
            <a:ext cx="4303539" cy="1324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16"/>
              </a:lnSpc>
            </a:pPr>
            <a:r>
              <a:rPr lang="en-US" sz="4141" spc="-124">
                <a:solidFill>
                  <a:srgbClr val="000000"/>
                </a:solidFill>
                <a:latin typeface="Open Sauce Light Bold"/>
              </a:rPr>
              <a:t>Presented By</a:t>
            </a:r>
          </a:p>
          <a:p>
            <a:pPr algn="ctr" marL="0" indent="0" lvl="0">
              <a:lnSpc>
                <a:spcPts val="3250"/>
              </a:lnSpc>
            </a:pPr>
            <a:r>
              <a:rPr lang="en-US" sz="2500" spc="-75">
                <a:solidFill>
                  <a:srgbClr val="000000"/>
                </a:solidFill>
                <a:latin typeface="Ovo Bold"/>
              </a:rPr>
              <a:t>Vikas Jivani (28403)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0697774" y="6473928"/>
            <a:ext cx="5010465" cy="954503"/>
            <a:chOff x="0" y="0"/>
            <a:chExt cx="6680620" cy="1272671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0" y="0"/>
              <a:ext cx="1272671" cy="1272671"/>
              <a:chOff x="0" y="0"/>
              <a:chExt cx="6350000" cy="6350000"/>
            </a:xfrm>
          </p:grpSpPr>
          <p:sp>
            <p:nvSpPr>
              <p:cNvPr name="Freeform 24" id="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52060"/>
              </a:solidFill>
            </p:spPr>
          </p:sp>
        </p:grpSp>
        <p:sp>
          <p:nvSpPr>
            <p:cNvPr name="TextBox 25" id="25"/>
            <p:cNvSpPr txBox="true"/>
            <p:nvPr/>
          </p:nvSpPr>
          <p:spPr>
            <a:xfrm rot="0">
              <a:off x="133316" y="457822"/>
              <a:ext cx="1006038" cy="402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71"/>
                </a:lnSpc>
              </a:pPr>
              <a:r>
                <a:rPr lang="en-US" sz="2155">
                  <a:solidFill>
                    <a:srgbClr val="FFFFFF"/>
                  </a:solidFill>
                  <a:latin typeface="Open Sauce Light Bold"/>
                </a:rPr>
                <a:t>5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1643734" y="271153"/>
              <a:ext cx="5036887" cy="7594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212"/>
                </a:lnSpc>
              </a:pPr>
              <a:r>
                <a:rPr lang="en-US" sz="2011">
                  <a:solidFill>
                    <a:srgbClr val="000000"/>
                  </a:solidFill>
                  <a:latin typeface="Open Sauce Light Bold"/>
                </a:rPr>
                <a:t>Outcomes &amp; Further business prediction</a:t>
              </a:r>
              <a:r>
                <a:rPr lang="en-US" sz="1125">
                  <a:solidFill>
                    <a:srgbClr val="000000"/>
                  </a:solidFill>
                  <a:latin typeface="Arimo Bold"/>
                </a:rPr>
                <a:t> 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0697774" y="4981352"/>
            <a:ext cx="5342193" cy="1017698"/>
            <a:chOff x="0" y="0"/>
            <a:chExt cx="7122924" cy="1356930"/>
          </a:xfrm>
        </p:grpSpPr>
        <p:grpSp>
          <p:nvGrpSpPr>
            <p:cNvPr name="Group 28" id="28"/>
            <p:cNvGrpSpPr/>
            <p:nvPr/>
          </p:nvGrpSpPr>
          <p:grpSpPr>
            <a:xfrm rot="0">
              <a:off x="0" y="0"/>
              <a:ext cx="1356930" cy="1356930"/>
              <a:chOff x="0" y="0"/>
              <a:chExt cx="6350000" cy="6350000"/>
            </a:xfrm>
          </p:grpSpPr>
          <p:sp>
            <p:nvSpPr>
              <p:cNvPr name="Freeform 29" id="2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52060"/>
              </a:solidFill>
            </p:spPr>
          </p:sp>
        </p:grpSp>
        <p:sp>
          <p:nvSpPr>
            <p:cNvPr name="TextBox 30" id="30"/>
            <p:cNvSpPr txBox="true"/>
            <p:nvPr/>
          </p:nvSpPr>
          <p:spPr>
            <a:xfrm rot="0">
              <a:off x="142143" y="476716"/>
              <a:ext cx="1072645" cy="4408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28"/>
                </a:lnSpc>
              </a:pPr>
              <a:r>
                <a:rPr lang="en-US" sz="2298">
                  <a:solidFill>
                    <a:srgbClr val="FFFFFF"/>
                  </a:solidFill>
                  <a:latin typeface="Open Sauce Light Bold"/>
                </a:rPr>
                <a:t>4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1752561" y="297369"/>
              <a:ext cx="5370364" cy="8014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359"/>
                </a:lnSpc>
              </a:pPr>
              <a:r>
                <a:rPr lang="en-US" sz="2144">
                  <a:solidFill>
                    <a:srgbClr val="000000"/>
                  </a:solidFill>
                  <a:latin typeface="Open Sauce Light Bold"/>
                </a:rPr>
                <a:t>Generate the basket rule and paracoode plot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0697774" y="2213212"/>
            <a:ext cx="5342193" cy="1017698"/>
            <a:chOff x="0" y="0"/>
            <a:chExt cx="7122924" cy="1356930"/>
          </a:xfrm>
        </p:grpSpPr>
        <p:grpSp>
          <p:nvGrpSpPr>
            <p:cNvPr name="Group 33" id="33"/>
            <p:cNvGrpSpPr/>
            <p:nvPr/>
          </p:nvGrpSpPr>
          <p:grpSpPr>
            <a:xfrm rot="0">
              <a:off x="0" y="0"/>
              <a:ext cx="1356930" cy="1356930"/>
              <a:chOff x="0" y="0"/>
              <a:chExt cx="6350000" cy="6350000"/>
            </a:xfrm>
          </p:grpSpPr>
          <p:sp>
            <p:nvSpPr>
              <p:cNvPr name="Freeform 34" id="3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52060"/>
              </a:solidFill>
            </p:spPr>
          </p:sp>
        </p:grpSp>
        <p:sp>
          <p:nvSpPr>
            <p:cNvPr name="TextBox 35" id="35"/>
            <p:cNvSpPr txBox="true"/>
            <p:nvPr/>
          </p:nvSpPr>
          <p:spPr>
            <a:xfrm rot="0">
              <a:off x="142143" y="476716"/>
              <a:ext cx="1072645" cy="4464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28"/>
                </a:lnSpc>
              </a:pPr>
              <a:r>
                <a:rPr lang="en-US" sz="2298">
                  <a:solidFill>
                    <a:srgbClr val="FFFFFF"/>
                  </a:solidFill>
                  <a:latin typeface="Open Sauce Light Bold"/>
                </a:rPr>
                <a:t>2</a:t>
              </a:r>
            </a:p>
          </p:txBody>
        </p:sp>
        <p:sp>
          <p:nvSpPr>
            <p:cNvPr name="TextBox 36" id="36"/>
            <p:cNvSpPr txBox="true"/>
            <p:nvPr/>
          </p:nvSpPr>
          <p:spPr>
            <a:xfrm rot="0">
              <a:off x="1752561" y="495807"/>
              <a:ext cx="5370364" cy="4046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359"/>
                </a:lnSpc>
              </a:pPr>
              <a:r>
                <a:rPr lang="en-US" sz="2144">
                  <a:solidFill>
                    <a:srgbClr val="000000"/>
                  </a:solidFill>
                  <a:latin typeface="Open Sauce Light Bold"/>
                </a:rPr>
                <a:t>Task Overview</a:t>
              </a: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3327940" y="4165212"/>
            <a:ext cx="4303539" cy="1324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16"/>
              </a:lnSpc>
            </a:pPr>
            <a:r>
              <a:rPr lang="en-US" sz="4141" spc="-124">
                <a:solidFill>
                  <a:srgbClr val="000000"/>
                </a:solidFill>
                <a:latin typeface="Open Sauce Light Bold"/>
              </a:rPr>
              <a:t>supervisor</a:t>
            </a:r>
          </a:p>
          <a:p>
            <a:pPr algn="ctr" marL="0" indent="0" lvl="0">
              <a:lnSpc>
                <a:spcPts val="3250"/>
              </a:lnSpc>
            </a:pPr>
            <a:r>
              <a:rPr lang="en-US" sz="2499" spc="-74">
                <a:solidFill>
                  <a:srgbClr val="000000"/>
                </a:solidFill>
                <a:latin typeface="Open Sauce Light Bold"/>
              </a:rPr>
              <a:t>Prof. </a:t>
            </a:r>
            <a:r>
              <a:rPr lang="en-US" sz="2499" spc="-74">
                <a:solidFill>
                  <a:srgbClr val="000000"/>
                </a:solidFill>
                <a:latin typeface="Open Sauce Light Bold"/>
              </a:rPr>
              <a:t>Svetlana Meißner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9129242" y="-6573370"/>
            <a:ext cx="29517" cy="16230600"/>
          </a:xfrm>
          <a:prstGeom prst="rect">
            <a:avLst/>
          </a:prstGeom>
          <a:solidFill>
            <a:srgbClr val="3F4042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5408967" y="441377"/>
            <a:ext cx="1850333" cy="896435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721386"/>
            <a:ext cx="4919385" cy="576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04"/>
              </a:lnSpc>
            </a:pPr>
            <a:r>
              <a:rPr lang="en-US" sz="4341" spc="-130">
                <a:solidFill>
                  <a:srgbClr val="000000"/>
                </a:solidFill>
                <a:latin typeface="Open Sauce Light Bold"/>
              </a:rPr>
              <a:t>Project and Code Link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94829" y="3013796"/>
            <a:ext cx="7568840" cy="458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3936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Open Sauce Bold"/>
              </a:rPr>
              <a:t>GitHub: </a:t>
            </a:r>
            <a:r>
              <a:rPr lang="en-US" sz="2399">
                <a:solidFill>
                  <a:srgbClr val="000000"/>
                </a:solidFill>
                <a:latin typeface="Open Sauce"/>
              </a:rPr>
              <a:t>https://github.com/vji-axelor/simulation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45394" y="4412039"/>
            <a:ext cx="7572747" cy="458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3936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Open Sauce Bold"/>
              </a:rPr>
              <a:t>data.csv: </a:t>
            </a:r>
            <a:r>
              <a:rPr lang="en-US" sz="2399">
                <a:solidFill>
                  <a:srgbClr val="000000"/>
                </a:solidFill>
                <a:latin typeface="Open Sauce"/>
              </a:rPr>
              <a:t>Supermarket transaction data records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94829" y="1636114"/>
            <a:ext cx="10777947" cy="458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36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Open Sauce Bold"/>
              </a:rPr>
              <a:t>The project code push on GitHub repository link has been given below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94829" y="2472038"/>
            <a:ext cx="1516187" cy="458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36"/>
              </a:lnSpc>
            </a:pPr>
            <a:r>
              <a:rPr lang="en-US" sz="2399">
                <a:solidFill>
                  <a:srgbClr val="000000"/>
                </a:solidFill>
                <a:latin typeface="Open Sauce Bold"/>
              </a:rPr>
              <a:t>Code Link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94829" y="3900788"/>
            <a:ext cx="1991692" cy="458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36"/>
              </a:lnSpc>
            </a:pPr>
            <a:r>
              <a:rPr lang="en-US" sz="2399">
                <a:solidFill>
                  <a:srgbClr val="000000"/>
                </a:solidFill>
                <a:latin typeface="Open Sauce Bold"/>
              </a:rPr>
              <a:t>Related Fiels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45394" y="4888289"/>
            <a:ext cx="9575416" cy="458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3936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Open Sauce Bold"/>
              </a:rPr>
              <a:t>documents.pdf</a:t>
            </a:r>
            <a:r>
              <a:rPr lang="en-US" sz="2399">
                <a:solidFill>
                  <a:srgbClr val="000000"/>
                </a:solidFill>
                <a:latin typeface="Open Sauce"/>
              </a:rPr>
              <a:t>: The brief description about code and project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45394" y="5329872"/>
            <a:ext cx="7213699" cy="458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3936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Open Sauce Bold"/>
              </a:rPr>
              <a:t>system-simulation.r :  </a:t>
            </a:r>
            <a:r>
              <a:rPr lang="en-US" sz="2399">
                <a:solidFill>
                  <a:srgbClr val="000000"/>
                </a:solidFill>
                <a:latin typeface="Open Sauce"/>
              </a:rPr>
              <a:t>R code with comments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376472" y="3401396"/>
            <a:ext cx="1970018" cy="1970018"/>
            <a:chOff x="0" y="0"/>
            <a:chExt cx="6355080" cy="635508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r="r" b="b" t="t" l="l"/>
              <a:pathLst>
                <a:path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B5090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753690" y="4091948"/>
            <a:ext cx="1215583" cy="588916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743687" y="6321750"/>
            <a:ext cx="15426588" cy="2297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 spc="-209">
                <a:solidFill>
                  <a:srgbClr val="052060"/>
                </a:solidFill>
                <a:latin typeface="Archivo Black Bold"/>
              </a:rPr>
              <a:t>M-IE_1.01 System Simulation, SS2021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568748" y="3933326"/>
            <a:ext cx="1173509" cy="747538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5766489" y="1262225"/>
            <a:ext cx="6755023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099"/>
              </a:lnSpc>
            </a:pPr>
            <a:r>
              <a:rPr lang="en-US" sz="6999" spc="-209">
                <a:solidFill>
                  <a:srgbClr val="052060"/>
                </a:solidFill>
                <a:latin typeface="Archivo Black Bold"/>
              </a:rPr>
              <a:t>Thank</a:t>
            </a:r>
            <a:r>
              <a:rPr lang="en-US" sz="6999" spc="-209">
                <a:solidFill>
                  <a:srgbClr val="000000"/>
                </a:solidFill>
                <a:latin typeface="Archivo Black Bold"/>
              </a:rPr>
              <a:t> </a:t>
            </a:r>
            <a:r>
              <a:rPr lang="en-US" sz="6999" spc="-209">
                <a:solidFill>
                  <a:srgbClr val="052060"/>
                </a:solidFill>
                <a:latin typeface="Archivo Black Bold"/>
              </a:rPr>
              <a:t>You</a:t>
            </a:r>
            <a:r>
              <a:rPr lang="en-US" sz="6999" spc="-209">
                <a:solidFill>
                  <a:srgbClr val="82C446"/>
                </a:solidFill>
                <a:latin typeface="Archivo Black Bold"/>
              </a:rPr>
              <a:t>...!</a:t>
            </a:r>
          </a:p>
        </p:txBody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0170493" y="3401396"/>
            <a:ext cx="1970018" cy="1970018"/>
            <a:chOff x="0" y="0"/>
            <a:chExt cx="6355080" cy="6355080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r="r" b="b" t="t" l="l"/>
              <a:pathLst>
                <a:path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B5090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9129242" y="-6573370"/>
            <a:ext cx="29517" cy="16230600"/>
          </a:xfrm>
          <a:prstGeom prst="rect">
            <a:avLst/>
          </a:prstGeom>
          <a:solidFill>
            <a:srgbClr val="3F4042"/>
          </a:solid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877727" y="4130272"/>
            <a:ext cx="3809320" cy="3809305"/>
            <a:chOff x="0" y="0"/>
            <a:chExt cx="6350000" cy="6349975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7365" r="-7365" t="0" b="0"/>
              </a:stretch>
            </a:blip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2942845" y="4803605"/>
            <a:ext cx="5221274" cy="2610637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667984" y="516795"/>
            <a:ext cx="4303539" cy="812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54"/>
              </a:lnSpc>
            </a:pPr>
            <a:r>
              <a:rPr lang="en-US" sz="5841" spc="-175">
                <a:solidFill>
                  <a:srgbClr val="000000"/>
                </a:solidFill>
                <a:latin typeface="Open Sauce Light Bold"/>
              </a:rPr>
              <a:t>Introduction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972797" y="2926912"/>
            <a:ext cx="10619753" cy="443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44"/>
              </a:lnSpc>
            </a:pPr>
            <a:r>
              <a:rPr lang="en-US" sz="3131">
                <a:solidFill>
                  <a:srgbClr val="000000"/>
                </a:solidFill>
                <a:latin typeface="Open Sauce Light Bold"/>
              </a:rPr>
              <a:t>Information Engineering and Computer Science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7957" y="1959160"/>
            <a:ext cx="4483566" cy="937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8"/>
              </a:lnSpc>
            </a:pPr>
            <a:r>
              <a:rPr lang="en-US" sz="3453">
                <a:solidFill>
                  <a:srgbClr val="000000"/>
                </a:solidFill>
                <a:latin typeface="Open Sauce Light Bold"/>
              </a:rPr>
              <a:t>Vikas Jivani </a:t>
            </a:r>
          </a:p>
          <a:p>
            <a:pPr algn="ctr">
              <a:lnSpc>
                <a:spcPts val="828"/>
              </a:lnSpc>
            </a:pPr>
            <a:r>
              <a:rPr lang="en-US" sz="3453">
                <a:solidFill>
                  <a:srgbClr val="000000"/>
                </a:solidFill>
                <a:latin typeface="Open Sauce Light"/>
              </a:rPr>
              <a:t>    </a:t>
            </a:r>
          </a:p>
          <a:p>
            <a:pPr algn="ctr">
              <a:lnSpc>
                <a:spcPts val="2859"/>
              </a:lnSpc>
            </a:pPr>
            <a:r>
              <a:rPr lang="en-US" sz="753">
                <a:solidFill>
                  <a:srgbClr val="000000"/>
                </a:solidFill>
                <a:latin typeface="Open Sauce Light"/>
              </a:rPr>
              <a:t>Programing with R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6516419" y="4130272"/>
            <a:ext cx="457630" cy="457630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B509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5295876" y="2928271"/>
            <a:ext cx="457630" cy="457630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B5090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7307855" y="4201533"/>
            <a:ext cx="10235691" cy="452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6"/>
              </a:lnSpc>
            </a:pPr>
            <a:r>
              <a:rPr lang="en-US" sz="3178">
                <a:solidFill>
                  <a:srgbClr val="000000"/>
                </a:solidFill>
                <a:latin typeface="Open Sauce Light Bold"/>
              </a:rPr>
              <a:t>Area of Interest</a:t>
            </a:r>
            <a:r>
              <a:rPr lang="en-US" sz="3178">
                <a:solidFill>
                  <a:srgbClr val="000000"/>
                </a:solidFill>
                <a:latin typeface="Open Sauce Light"/>
              </a:rPr>
              <a:t>: Data analysis and machine learning  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7040724" y="5500807"/>
            <a:ext cx="457630" cy="457630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B5090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7826788" y="5553019"/>
            <a:ext cx="8765762" cy="452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6"/>
              </a:lnSpc>
            </a:pPr>
            <a:r>
              <a:rPr lang="en-US" sz="3178">
                <a:solidFill>
                  <a:srgbClr val="000000"/>
                </a:solidFill>
                <a:latin typeface="Open Sauce Light Bold"/>
              </a:rPr>
              <a:t>Project: </a:t>
            </a:r>
            <a:r>
              <a:rPr lang="en-US" sz="3178">
                <a:solidFill>
                  <a:srgbClr val="000000"/>
                </a:solidFill>
                <a:latin typeface="Open Sauce Light"/>
              </a:rPr>
              <a:t>Data-analysis &amp; visualization with R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7040724" y="6567177"/>
            <a:ext cx="457630" cy="457630"/>
            <a:chOff x="0" y="0"/>
            <a:chExt cx="6350000" cy="6350000"/>
          </a:xfrm>
        </p:grpSpPr>
        <p:sp>
          <p:nvSpPr>
            <p:cNvPr name="Freeform 18" id="1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B5090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7818767" y="6573678"/>
            <a:ext cx="9992983" cy="452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6"/>
              </a:lnSpc>
            </a:pPr>
            <a:r>
              <a:rPr lang="en-US" sz="3178">
                <a:solidFill>
                  <a:srgbClr val="000000"/>
                </a:solidFill>
                <a:latin typeface="Open Sauce Light Bold"/>
              </a:rPr>
              <a:t>Supermarket data visualization 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6516419" y="7788861"/>
            <a:ext cx="457630" cy="457630"/>
            <a:chOff x="0" y="0"/>
            <a:chExt cx="6350000" cy="6350000"/>
          </a:xfrm>
        </p:grpSpPr>
        <p:sp>
          <p:nvSpPr>
            <p:cNvPr name="Freeform 21" id="2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B5090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7307855" y="7805803"/>
            <a:ext cx="9475195" cy="452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6"/>
              </a:lnSpc>
            </a:pPr>
            <a:r>
              <a:rPr lang="en-US" sz="3178">
                <a:solidFill>
                  <a:srgbClr val="000000"/>
                </a:solidFill>
                <a:latin typeface="Open Sauce Light Bold"/>
              </a:rPr>
              <a:t>R plot functionality &amp; further prediction  </a:t>
            </a:r>
          </a:p>
        </p:txBody>
      </p:sp>
      <p:pic>
        <p:nvPicPr>
          <p:cNvPr name="Picture 23" id="23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5408967" y="441377"/>
            <a:ext cx="1850333" cy="896435"/>
          </a:xfrm>
          <a:prstGeom prst="rect">
            <a:avLst/>
          </a:prstGeom>
        </p:spPr>
      </p:pic>
      <p:grpSp>
        <p:nvGrpSpPr>
          <p:cNvPr name="Group 24" id="24"/>
          <p:cNvGrpSpPr/>
          <p:nvPr/>
        </p:nvGrpSpPr>
        <p:grpSpPr>
          <a:xfrm rot="0">
            <a:off x="5295876" y="8952153"/>
            <a:ext cx="457630" cy="457630"/>
            <a:chOff x="0" y="0"/>
            <a:chExt cx="6350000" cy="6350000"/>
          </a:xfrm>
        </p:grpSpPr>
        <p:sp>
          <p:nvSpPr>
            <p:cNvPr name="Freeform 25" id="2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B5090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6087312" y="8969095"/>
            <a:ext cx="10246822" cy="452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6"/>
              </a:lnSpc>
            </a:pPr>
            <a:r>
              <a:rPr lang="en-US" sz="3178">
                <a:solidFill>
                  <a:srgbClr val="000000"/>
                </a:solidFill>
                <a:latin typeface="Open Sauce Light Bold"/>
              </a:rPr>
              <a:t>Date: 19 June 2021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9129242" y="-6573370"/>
            <a:ext cx="29517" cy="16230600"/>
          </a:xfrm>
          <a:prstGeom prst="rect">
            <a:avLst/>
          </a:prstGeom>
          <a:solidFill>
            <a:srgbClr val="3F4042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5408967" y="441377"/>
            <a:ext cx="1850333" cy="896435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2299768"/>
            <a:ext cx="16422959" cy="439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86"/>
              </a:lnSpc>
            </a:pPr>
            <a:r>
              <a:rPr lang="en-US" sz="3078">
                <a:solidFill>
                  <a:srgbClr val="000000"/>
                </a:solidFill>
                <a:latin typeface="Open Sauce Light Bold"/>
              </a:rPr>
              <a:t>Aim : </a:t>
            </a:r>
            <a:r>
              <a:rPr lang="en-US" sz="3078">
                <a:solidFill>
                  <a:srgbClr val="000000"/>
                </a:solidFill>
                <a:latin typeface="Open Sauce Light"/>
              </a:rPr>
              <a:t>Supermarket Data visualizations and further prediction in “R” 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852" b="0"/>
          <a:stretch>
            <a:fillRect/>
          </a:stretch>
        </p:blipFill>
        <p:spPr>
          <a:xfrm flipH="false" flipV="false" rot="0">
            <a:off x="3029457" y="3746322"/>
            <a:ext cx="888983" cy="3348839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3653315" y="3746322"/>
            <a:ext cx="265125" cy="265125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B509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4168060" y="4718875"/>
            <a:ext cx="265125" cy="265125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B5090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4682805" y="5512466"/>
            <a:ext cx="10619753" cy="777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4"/>
              </a:lnSpc>
            </a:pPr>
            <a:r>
              <a:rPr lang="en-US" sz="2731">
                <a:solidFill>
                  <a:srgbClr val="000000"/>
                </a:solidFill>
                <a:latin typeface="Open Sauce Light Bold"/>
              </a:rPr>
              <a:t>Generate rule and create the plot for most</a:t>
            </a:r>
            <a:r>
              <a:rPr lang="en-US" sz="1100">
                <a:solidFill>
                  <a:srgbClr val="000000"/>
                </a:solidFill>
                <a:latin typeface="Arimo Bold"/>
              </a:rPr>
              <a:t> Frequent Item using paracord method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4168060" y="5576125"/>
            <a:ext cx="265125" cy="265125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B5090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4300622" y="6560216"/>
            <a:ext cx="10619753" cy="777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4"/>
              </a:lnSpc>
            </a:pPr>
            <a:r>
              <a:rPr lang="en-US" sz="2731">
                <a:solidFill>
                  <a:srgbClr val="000000"/>
                </a:solidFill>
                <a:latin typeface="Open Sauce Light Bold"/>
              </a:rPr>
              <a:t>Generate rule and create the plot for most</a:t>
            </a:r>
            <a:r>
              <a:rPr lang="en-US" sz="1100">
                <a:solidFill>
                  <a:srgbClr val="000000"/>
                </a:solidFill>
                <a:latin typeface="Arimo Bold"/>
              </a:rPr>
              <a:t> Frequent Item using paracord method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3785877" y="6623875"/>
            <a:ext cx="265125" cy="265125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B5090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824394" y="672253"/>
            <a:ext cx="4004067" cy="674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14"/>
              </a:lnSpc>
            </a:pPr>
            <a:r>
              <a:rPr lang="en-US" sz="5041" spc="-151">
                <a:solidFill>
                  <a:srgbClr val="000000"/>
                </a:solidFill>
                <a:latin typeface="Open Sauce Light Bold"/>
              </a:rPr>
              <a:t>Task overview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168060" y="3690090"/>
            <a:ext cx="10619753" cy="396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4"/>
              </a:lnSpc>
            </a:pPr>
            <a:r>
              <a:rPr lang="en-US" sz="2731">
                <a:solidFill>
                  <a:srgbClr val="000000"/>
                </a:solidFill>
                <a:latin typeface="Open Sauce Light Bold"/>
              </a:rPr>
              <a:t>Create Transaction data set from CSV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682805" y="4662643"/>
            <a:ext cx="10619753" cy="396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4"/>
              </a:lnSpc>
            </a:pPr>
            <a:r>
              <a:rPr lang="en-US" sz="2731">
                <a:solidFill>
                  <a:srgbClr val="000000"/>
                </a:solidFill>
                <a:latin typeface="Open Sauce Light Bold"/>
              </a:rPr>
              <a:t>Create an Item Frequency Plot</a:t>
            </a:r>
          </a:p>
        </p:txBody>
      </p:sp>
      <p:sp>
        <p:nvSpPr>
          <p:cNvPr name="TextBox 19" id="19"/>
          <p:cNvSpPr txBox="true"/>
          <p:nvPr/>
        </p:nvSpPr>
        <p:spPr>
          <a:xfrm rot="-5400000">
            <a:off x="2169887" y="5166701"/>
            <a:ext cx="1211059" cy="508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94"/>
              </a:lnSpc>
            </a:pPr>
            <a:r>
              <a:rPr lang="en-US" sz="3631">
                <a:solidFill>
                  <a:srgbClr val="3B5090"/>
                </a:solidFill>
                <a:latin typeface="Open Sauce Light Bold"/>
              </a:rPr>
              <a:t>Task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9129242" y="-6573370"/>
            <a:ext cx="29517" cy="16230600"/>
          </a:xfrm>
          <a:prstGeom prst="rect">
            <a:avLst/>
          </a:prstGeom>
          <a:solidFill>
            <a:srgbClr val="3F4042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5408967" y="441377"/>
            <a:ext cx="1850333" cy="896435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492263" y="2460177"/>
            <a:ext cx="144379" cy="144379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B509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92263" y="2881525"/>
            <a:ext cx="144379" cy="144379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B5090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9704376" y="2460177"/>
            <a:ext cx="8180566" cy="2263009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667984" y="617614"/>
            <a:ext cx="9620978" cy="653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54"/>
              </a:lnSpc>
            </a:pPr>
            <a:r>
              <a:rPr lang="en-US" sz="4841" spc="-145">
                <a:solidFill>
                  <a:srgbClr val="000000"/>
                </a:solidFill>
                <a:latin typeface="Open Sauce Light Bold"/>
              </a:rPr>
              <a:t>Create transaction data set from csv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70911" y="3162445"/>
            <a:ext cx="2890242" cy="1011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263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Open Sauce Light"/>
              </a:rPr>
              <a:t>library(arulesViz)</a:t>
            </a:r>
          </a:p>
          <a:p>
            <a:pPr marL="518160" indent="-259080" lvl="1">
              <a:lnSpc>
                <a:spcPts val="263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Open Sauce Light"/>
              </a:rPr>
              <a:t>library(arules)</a:t>
            </a:r>
          </a:p>
          <a:p>
            <a:pPr marL="518160" indent="-259080" lvl="1">
              <a:lnSpc>
                <a:spcPts val="263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Open Sauce Light"/>
              </a:rPr>
              <a:t>library(tidyverse)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779068"/>
            <a:ext cx="9374964" cy="400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66"/>
              </a:lnSpc>
            </a:pPr>
            <a:r>
              <a:rPr lang="en-US" sz="2878">
                <a:solidFill>
                  <a:srgbClr val="000000"/>
                </a:solidFill>
                <a:latin typeface="Archivo Black Bold"/>
              </a:rPr>
              <a:t>Requirement &amp; Installation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89718" y="2387587"/>
            <a:ext cx="9092992" cy="318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9"/>
              </a:lnSpc>
            </a:pPr>
            <a:r>
              <a:rPr lang="en-US" sz="2299">
                <a:solidFill>
                  <a:srgbClr val="000000"/>
                </a:solidFill>
                <a:latin typeface="Open Sauce Light Bold"/>
              </a:rPr>
              <a:t>R version 3.6</a:t>
            </a:r>
            <a:r>
              <a:rPr lang="en-US" sz="599">
                <a:solidFill>
                  <a:srgbClr val="000000"/>
                </a:solidFill>
                <a:latin typeface="Arimo Bold"/>
              </a:rPr>
              <a:t> -&gt; For arulesViz library installation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89718" y="2791288"/>
            <a:ext cx="7494639" cy="352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59"/>
              </a:lnSpc>
            </a:pPr>
            <a:r>
              <a:rPr lang="en-US" sz="2599">
                <a:solidFill>
                  <a:srgbClr val="000000"/>
                </a:solidFill>
                <a:latin typeface="Open Sauce Light Bold"/>
              </a:rPr>
              <a:t>Required library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92263" y="5348221"/>
            <a:ext cx="15057426" cy="3504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79"/>
              </a:lnSpc>
              <a:spcBef>
                <a:spcPct val="0"/>
              </a:spcBef>
            </a:pPr>
            <a:r>
              <a:rPr lang="en-US" sz="1799">
                <a:solidFill>
                  <a:srgbClr val="00C2CB"/>
                </a:solidFill>
                <a:latin typeface="Open Sauce Light Bold"/>
              </a:rPr>
              <a:t># Read CSV file from local computer and assign to the data variablr</a:t>
            </a:r>
          </a:p>
          <a:p>
            <a:pPr>
              <a:lnSpc>
                <a:spcPts val="197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Open Sauce Light Bold"/>
              </a:rPr>
              <a:t>&gt; data  &lt;- read.csv( file =</a:t>
            </a:r>
            <a:r>
              <a:rPr lang="en-US" sz="1799">
                <a:solidFill>
                  <a:srgbClr val="008037"/>
                </a:solidFill>
                <a:latin typeface="Open Sauce Light Bold"/>
              </a:rPr>
              <a:t>"/home/vikas/Documents/acadamic/data-mining/Exercise2/data.csv"</a:t>
            </a:r>
            <a:r>
              <a:rPr lang="en-US" sz="1799">
                <a:solidFill>
                  <a:srgbClr val="000000"/>
                </a:solidFill>
                <a:latin typeface="Open Sauce Light Bold"/>
              </a:rPr>
              <a:t>,sep = ";")</a:t>
            </a:r>
          </a:p>
          <a:p>
            <a:pPr>
              <a:lnSpc>
                <a:spcPts val="1979"/>
              </a:lnSpc>
              <a:spcBef>
                <a:spcPct val="0"/>
              </a:spcBef>
            </a:pPr>
          </a:p>
          <a:p>
            <a:pPr>
              <a:lnSpc>
                <a:spcPts val="1979"/>
              </a:lnSpc>
              <a:spcBef>
                <a:spcPct val="0"/>
              </a:spcBef>
            </a:pPr>
            <a:r>
              <a:rPr lang="en-US" sz="1799">
                <a:solidFill>
                  <a:srgbClr val="5CE1E6"/>
                </a:solidFill>
                <a:latin typeface="Open Sauce Light Bold"/>
              </a:rPr>
              <a:t># Create Group from basket id for data set</a:t>
            </a:r>
          </a:p>
          <a:p>
            <a:pPr>
              <a:lnSpc>
                <a:spcPts val="197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Open Sauce Light Bold"/>
              </a:rPr>
              <a:t>&gt; group_data &lt;- group_by(data,basket_id)</a:t>
            </a:r>
          </a:p>
          <a:p>
            <a:pPr>
              <a:lnSpc>
                <a:spcPts val="1979"/>
              </a:lnSpc>
              <a:spcBef>
                <a:spcPct val="0"/>
              </a:spcBef>
            </a:pPr>
          </a:p>
          <a:p>
            <a:pPr>
              <a:lnSpc>
                <a:spcPts val="1979"/>
              </a:lnSpc>
              <a:spcBef>
                <a:spcPct val="0"/>
              </a:spcBef>
            </a:pPr>
            <a:r>
              <a:rPr lang="en-US" sz="1799">
                <a:solidFill>
                  <a:srgbClr val="5CE1E6"/>
                </a:solidFill>
                <a:latin typeface="Open Sauce Light Bold"/>
              </a:rPr>
              <a:t># Make a list of item base on grop set</a:t>
            </a:r>
          </a:p>
          <a:p>
            <a:pPr>
              <a:lnSpc>
                <a:spcPts val="197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Open Sauce Light Bold"/>
              </a:rPr>
              <a:t>&gt; basket &lt;- summarise(group_data,count = n(),basket_list = list(article_name))</a:t>
            </a:r>
          </a:p>
          <a:p>
            <a:pPr>
              <a:lnSpc>
                <a:spcPts val="1979"/>
              </a:lnSpc>
              <a:spcBef>
                <a:spcPct val="0"/>
              </a:spcBef>
            </a:pPr>
          </a:p>
          <a:p>
            <a:pPr>
              <a:lnSpc>
                <a:spcPts val="1979"/>
              </a:lnSpc>
              <a:spcBef>
                <a:spcPct val="0"/>
              </a:spcBef>
            </a:pPr>
            <a:r>
              <a:rPr lang="en-US" sz="1799">
                <a:solidFill>
                  <a:srgbClr val="5CE1E6"/>
                </a:solidFill>
                <a:latin typeface="Open Sauce Light Bold"/>
              </a:rPr>
              <a:t># Filter data first 25000 basket list analysis </a:t>
            </a:r>
          </a:p>
          <a:p>
            <a:pPr>
              <a:lnSpc>
                <a:spcPts val="197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Open Sauce Light Bold"/>
              </a:rPr>
              <a:t>&gt; basket_list &lt;- basket$basket_list[1:25000]</a:t>
            </a:r>
          </a:p>
          <a:p>
            <a:pPr>
              <a:lnSpc>
                <a:spcPts val="1979"/>
              </a:lnSpc>
              <a:spcBef>
                <a:spcPct val="0"/>
              </a:spcBef>
            </a:pPr>
          </a:p>
          <a:p>
            <a:pPr>
              <a:lnSpc>
                <a:spcPts val="1979"/>
              </a:lnSpc>
              <a:spcBef>
                <a:spcPct val="0"/>
              </a:spcBef>
            </a:pPr>
            <a:r>
              <a:rPr lang="en-US" sz="1799">
                <a:solidFill>
                  <a:srgbClr val="5CE1E6"/>
                </a:solidFill>
                <a:latin typeface="Open Sauce Light Bold"/>
              </a:rPr>
              <a:t># Convert list in to transaction </a:t>
            </a:r>
          </a:p>
          <a:p>
            <a:pPr>
              <a:lnSpc>
                <a:spcPts val="197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Open Sauce Light Bold"/>
              </a:rPr>
              <a:t>&gt; retail_transaction &lt;- as(basket_list,"transactions")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4635049"/>
            <a:ext cx="9374964" cy="400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66"/>
              </a:lnSpc>
            </a:pPr>
            <a:r>
              <a:rPr lang="en-US" sz="2878">
                <a:solidFill>
                  <a:srgbClr val="000000"/>
                </a:solidFill>
                <a:latin typeface="Archivo Black Bold"/>
              </a:rPr>
              <a:t>Transaction data from csv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9129242" y="-6573370"/>
            <a:ext cx="29517" cy="16230600"/>
          </a:xfrm>
          <a:prstGeom prst="rect">
            <a:avLst/>
          </a:prstGeom>
          <a:solidFill>
            <a:srgbClr val="3F4042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5408967" y="441377"/>
            <a:ext cx="1850333" cy="896435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492263" y="2460177"/>
            <a:ext cx="144379" cy="144379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B509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92263" y="2881525"/>
            <a:ext cx="144379" cy="144379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B509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92263" y="3987156"/>
            <a:ext cx="144379" cy="144379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B5090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92263" y="4532329"/>
            <a:ext cx="144379" cy="144379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B5090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92263" y="5675329"/>
            <a:ext cx="144379" cy="144379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B509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492263" y="6804988"/>
            <a:ext cx="144379" cy="144379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B5090"/>
            </a:solidFill>
          </p:spPr>
        </p:sp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9266088" y="5145610"/>
            <a:ext cx="7993212" cy="4112690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667984" y="617614"/>
            <a:ext cx="7684037" cy="653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54"/>
              </a:lnSpc>
            </a:pPr>
            <a:r>
              <a:rPr lang="en-US" sz="4841" spc="-145">
                <a:solidFill>
                  <a:srgbClr val="000000"/>
                </a:solidFill>
                <a:latin typeface="Open Sauce Light Bold"/>
              </a:rPr>
              <a:t>Item frequency plot overview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1779068"/>
            <a:ext cx="9374964" cy="400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66"/>
              </a:lnSpc>
            </a:pPr>
            <a:r>
              <a:rPr lang="en-US" sz="2878">
                <a:solidFill>
                  <a:srgbClr val="000000"/>
                </a:solidFill>
                <a:latin typeface="Archivo Black Bold"/>
              </a:rPr>
              <a:t>Transaction data overview</a:t>
            </a:r>
            <a:r>
              <a:rPr lang="en-US" sz="1200">
                <a:solidFill>
                  <a:srgbClr val="000000"/>
                </a:solidFill>
                <a:latin typeface="Arimo Bold"/>
              </a:rPr>
              <a:t>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89718" y="2387587"/>
            <a:ext cx="9092992" cy="318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9"/>
              </a:lnSpc>
            </a:pPr>
            <a:r>
              <a:rPr lang="en-US" sz="2299">
                <a:solidFill>
                  <a:srgbClr val="000000"/>
                </a:solidFill>
                <a:latin typeface="Open Sauce Light Bold"/>
              </a:rPr>
              <a:t>25000 transactions (rows) </a:t>
            </a:r>
            <a:r>
              <a:rPr lang="en-US" sz="799">
                <a:solidFill>
                  <a:srgbClr val="000000"/>
                </a:solidFill>
                <a:latin typeface="Arimo Bold"/>
              </a:rPr>
              <a:t>  &gt; (filter from 214,530 row)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789718" y="2791288"/>
            <a:ext cx="7494639" cy="352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59"/>
              </a:lnSpc>
            </a:pPr>
            <a:r>
              <a:rPr lang="en-US" sz="2599">
                <a:solidFill>
                  <a:srgbClr val="000000"/>
                </a:solidFill>
                <a:latin typeface="Open Sauce Light Bold"/>
              </a:rPr>
              <a:t>2319 items (columns)</a:t>
            </a:r>
            <a:r>
              <a:rPr lang="en-US" sz="1200">
                <a:solidFill>
                  <a:srgbClr val="000000"/>
                </a:solidFill>
                <a:latin typeface="Arimo Bold"/>
              </a:rPr>
              <a:t>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292158" y="6168065"/>
            <a:ext cx="5348301" cy="284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91"/>
              </a:lnSpc>
              <a:spcBef>
                <a:spcPct val="0"/>
              </a:spcBef>
            </a:pPr>
            <a:r>
              <a:rPr lang="en-US" sz="1991">
                <a:solidFill>
                  <a:srgbClr val="000000"/>
                </a:solidFill>
                <a:latin typeface="Open Sauce Light"/>
              </a:rPr>
              <a:t>- </a:t>
            </a:r>
            <a:r>
              <a:rPr lang="en-US" sz="1991">
                <a:solidFill>
                  <a:srgbClr val="000000"/>
                </a:solidFill>
                <a:latin typeface="Open Sauce Light"/>
              </a:rPr>
              <a:t>support = σ{item in set}/ {total Transaction}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3305797"/>
            <a:ext cx="9374964" cy="400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66"/>
              </a:lnSpc>
            </a:pPr>
            <a:r>
              <a:rPr lang="en-US" sz="2878">
                <a:solidFill>
                  <a:srgbClr val="000000"/>
                </a:solidFill>
                <a:latin typeface="Archivo Black Bold"/>
              </a:rPr>
              <a:t>Top-8 most frequent item in shopping basket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789718" y="3914565"/>
            <a:ext cx="9802855" cy="318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9"/>
              </a:lnSpc>
            </a:pPr>
            <a:r>
              <a:rPr lang="en-US" sz="2299">
                <a:solidFill>
                  <a:srgbClr val="000000"/>
                </a:solidFill>
                <a:latin typeface="Open Sauce Light Bold"/>
              </a:rPr>
              <a:t>support of item “Tweezers with magnifying glass” is more than 0.03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789718" y="4474210"/>
            <a:ext cx="8745924" cy="619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30"/>
              </a:lnSpc>
            </a:pPr>
            <a:r>
              <a:rPr lang="en-US" sz="2300">
                <a:solidFill>
                  <a:srgbClr val="000000"/>
                </a:solidFill>
                <a:latin typeface="Open Sauce Light Bold"/>
              </a:rPr>
              <a:t>more then 3% chance of “Tweezers with magnifying glass” in shopping basket</a:t>
            </a:r>
            <a:r>
              <a:rPr lang="en-US" sz="2300">
                <a:solidFill>
                  <a:srgbClr val="000000"/>
                </a:solidFill>
                <a:latin typeface="Arimo Bold"/>
              </a:rPr>
              <a:t>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89718" y="5606707"/>
            <a:ext cx="8745924" cy="310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30"/>
              </a:lnSpc>
            </a:pPr>
            <a:r>
              <a:rPr lang="en-US" sz="2300">
                <a:solidFill>
                  <a:srgbClr val="000000"/>
                </a:solidFill>
                <a:latin typeface="Open Sauce Light Bold"/>
              </a:rPr>
              <a:t>Identify E-question :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789718" y="6736366"/>
            <a:ext cx="8745924" cy="310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30"/>
              </a:lnSpc>
            </a:pPr>
            <a:r>
              <a:rPr lang="en-US" sz="2300">
                <a:solidFill>
                  <a:srgbClr val="000000"/>
                </a:solidFill>
                <a:latin typeface="Open Sauce Light Bold"/>
              </a:rPr>
              <a:t>Plot generation code</a:t>
            </a:r>
            <a:r>
              <a:rPr lang="en-US" sz="1200">
                <a:solidFill>
                  <a:srgbClr val="000000"/>
                </a:solidFill>
                <a:latin typeface="Arimo Bold"/>
              </a:rPr>
              <a:t>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292158" y="7320506"/>
            <a:ext cx="5818994" cy="280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uce Light"/>
              </a:rPr>
              <a:t>&gt; itemFrequencyPlot(retail_transaction,topN = 8)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9129242" y="-6573370"/>
            <a:ext cx="29517" cy="16230600"/>
          </a:xfrm>
          <a:prstGeom prst="rect">
            <a:avLst/>
          </a:prstGeom>
          <a:solidFill>
            <a:srgbClr val="3F4042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5408967" y="441377"/>
            <a:ext cx="1850333" cy="896435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783894" y="3249322"/>
            <a:ext cx="14971720" cy="2822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1"/>
              </a:lnSpc>
              <a:spcBef>
                <a:spcPct val="0"/>
              </a:spcBef>
            </a:pPr>
            <a:r>
              <a:rPr lang="en-US" sz="2122">
                <a:solidFill>
                  <a:srgbClr val="000000"/>
                </a:solidFill>
                <a:latin typeface="Open Sauce Light Bold"/>
              </a:rPr>
              <a:t>&gt; basket_rule &lt;- apriori(retail_transaction, parameter = list(support = 0.0002, conf = 0.66, minlen = 2,    maxlen = 3))</a:t>
            </a:r>
          </a:p>
          <a:p>
            <a:pPr>
              <a:lnSpc>
                <a:spcPts val="3481"/>
              </a:lnSpc>
              <a:spcBef>
                <a:spcPct val="0"/>
              </a:spcBef>
            </a:pPr>
          </a:p>
          <a:p>
            <a:pPr>
              <a:lnSpc>
                <a:spcPts val="3481"/>
              </a:lnSpc>
              <a:spcBef>
                <a:spcPct val="0"/>
              </a:spcBef>
            </a:pPr>
            <a:r>
              <a:rPr lang="en-US" sz="2122">
                <a:solidFill>
                  <a:srgbClr val="5CE1E6"/>
                </a:solidFill>
                <a:latin typeface="Open Sauce Light Bold"/>
              </a:rPr>
              <a:t>#filter rule apply on tweezer with magnifing glass </a:t>
            </a:r>
          </a:p>
          <a:p>
            <a:pPr>
              <a:lnSpc>
                <a:spcPts val="3481"/>
              </a:lnSpc>
              <a:spcBef>
                <a:spcPct val="0"/>
              </a:spcBef>
            </a:pPr>
            <a:r>
              <a:rPr lang="en-US" sz="2122">
                <a:solidFill>
                  <a:srgbClr val="000000"/>
                </a:solidFill>
                <a:latin typeface="Open Sauce Light Bold"/>
              </a:rPr>
              <a:t>&gt; tweezer_rule &lt;- subset(basket_rule, subset = rhs %in% "tweezers with magnifying glass")</a:t>
            </a:r>
          </a:p>
          <a:p>
            <a:pPr>
              <a:lnSpc>
                <a:spcPts val="1061"/>
              </a:lnSpc>
            </a:pPr>
          </a:p>
          <a:p>
            <a:pPr>
              <a:lnSpc>
                <a:spcPts val="3481"/>
              </a:lnSpc>
              <a:spcBef>
                <a:spcPct val="0"/>
              </a:spcBef>
            </a:pPr>
            <a:r>
              <a:rPr lang="en-US" sz="2122">
                <a:solidFill>
                  <a:srgbClr val="000000"/>
                </a:solidFill>
                <a:latin typeface="Open Sauce Light Bold"/>
              </a:rPr>
              <a:t>&gt; tweezer_rule_head &lt;- head(sort(tweezer_rule ,by = "lift"),4)</a:t>
            </a:r>
          </a:p>
          <a:p>
            <a:pPr>
              <a:lnSpc>
                <a:spcPts val="1061"/>
              </a:lnSpc>
            </a:pPr>
          </a:p>
          <a:p>
            <a:pPr>
              <a:lnSpc>
                <a:spcPts val="3481"/>
              </a:lnSpc>
              <a:spcBef>
                <a:spcPct val="0"/>
              </a:spcBef>
            </a:pPr>
            <a:r>
              <a:rPr lang="en-US" sz="2122">
                <a:solidFill>
                  <a:srgbClr val="000000"/>
                </a:solidFill>
                <a:latin typeface="Open Sauce Light Bold"/>
              </a:rPr>
              <a:t>&gt; inspect(tweezer_rule_head)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137944" y="2071957"/>
            <a:ext cx="209337" cy="209337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B5090"/>
            </a:solid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2793412" y="6825114"/>
            <a:ext cx="11803569" cy="1505805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028700" y="861019"/>
            <a:ext cx="11633898" cy="456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94"/>
              </a:lnSpc>
            </a:pPr>
            <a:r>
              <a:rPr lang="en-US" sz="3641" spc="-109">
                <a:solidFill>
                  <a:srgbClr val="000000"/>
                </a:solidFill>
                <a:latin typeface="Open Sauce Light Bold"/>
              </a:rPr>
              <a:t>Generate rule &amp; plot for a most frequent item using paracord method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82642" y="2003551"/>
            <a:ext cx="12683419" cy="678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39"/>
              </a:lnSpc>
            </a:pPr>
            <a:r>
              <a:rPr lang="en-US" sz="2399">
                <a:solidFill>
                  <a:srgbClr val="000000"/>
                </a:solidFill>
                <a:latin typeface="Open Sauce Light Bold"/>
              </a:rPr>
              <a:t>Generate rule with support 0.0002 and confidence 0.66 minimum item is 2 and max 3 from create 54 rule</a:t>
            </a:r>
            <a:r>
              <a:rPr lang="en-US" sz="900">
                <a:solidFill>
                  <a:srgbClr val="000000"/>
                </a:solidFill>
                <a:latin typeface="Arimo Bold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9129242" y="-6573370"/>
            <a:ext cx="29517" cy="16230600"/>
          </a:xfrm>
          <a:prstGeom prst="rect">
            <a:avLst/>
          </a:prstGeom>
          <a:solidFill>
            <a:srgbClr val="3F4042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5408967" y="441377"/>
            <a:ext cx="1850333" cy="896435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5024144" y="1961610"/>
            <a:ext cx="209337" cy="209337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B5090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2960072" y="2606116"/>
            <a:ext cx="11942673" cy="6878375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861019"/>
            <a:ext cx="8504085" cy="456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94"/>
              </a:lnSpc>
            </a:pPr>
            <a:r>
              <a:rPr lang="en-US" sz="3641" spc="-109">
                <a:solidFill>
                  <a:srgbClr val="000000"/>
                </a:solidFill>
                <a:latin typeface="Open Sauce Light Bold"/>
              </a:rPr>
              <a:t>Plot of most frequent item with method paracoord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30041" y="1790160"/>
            <a:ext cx="7002735" cy="458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35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Open Sauce Light Bold"/>
              </a:rPr>
              <a:t>&gt; plot(tweezer_rule_head,method="paracoord")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9129242" y="-6573370"/>
            <a:ext cx="29517" cy="16230600"/>
          </a:xfrm>
          <a:prstGeom prst="rect">
            <a:avLst/>
          </a:prstGeom>
          <a:solidFill>
            <a:srgbClr val="3F4042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5408967" y="441377"/>
            <a:ext cx="1850333" cy="89643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150604" y="3253936"/>
            <a:ext cx="7993396" cy="569244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1252220" y="4932193"/>
            <a:ext cx="4167167" cy="42261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9843827" y="5934811"/>
            <a:ext cx="6983954" cy="135338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880981"/>
            <a:ext cx="12307104" cy="456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94"/>
              </a:lnSpc>
            </a:pPr>
            <a:r>
              <a:rPr lang="en-US" sz="3641" spc="-109">
                <a:solidFill>
                  <a:srgbClr val="000000"/>
                </a:solidFill>
                <a:latin typeface="Open Sauce Light Bold"/>
              </a:rPr>
              <a:t>Generate rule for entire basket and create plot with two-key plot method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94049" y="1713098"/>
            <a:ext cx="9222321" cy="458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36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Open Sauce Light Bold"/>
              </a:rPr>
              <a:t>&gt; plot(basket_rule,method = "two-key plot",interactive = TRUE)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46087" y="2326686"/>
            <a:ext cx="10033806" cy="406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3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Open Sauce Light Bold"/>
              </a:rPr>
              <a:t>NOTE : </a:t>
            </a:r>
            <a:r>
              <a:rPr lang="en-US" sz="2099">
                <a:solidFill>
                  <a:srgbClr val="000000"/>
                </a:solidFill>
                <a:latin typeface="Open Sauce Light"/>
              </a:rPr>
              <a:t>Selected data shows the inspect of item list from “Two-key plot” graph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9129242" y="-6573370"/>
            <a:ext cx="29517" cy="16230600"/>
          </a:xfrm>
          <a:prstGeom prst="rect">
            <a:avLst/>
          </a:prstGeom>
          <a:solidFill>
            <a:srgbClr val="3F4042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5408967" y="441377"/>
            <a:ext cx="1850333" cy="896435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880981"/>
            <a:ext cx="5603252" cy="456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94"/>
              </a:lnSpc>
            </a:pPr>
            <a:r>
              <a:rPr lang="en-US" sz="3641" spc="-109">
                <a:solidFill>
                  <a:srgbClr val="000000"/>
                </a:solidFill>
                <a:latin typeface="Open Sauce Light Bold"/>
              </a:rPr>
              <a:t>Outcomes &amp; Further Prediction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94049" y="1713098"/>
            <a:ext cx="1693106" cy="458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36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Archivo Black Bold"/>
              </a:rPr>
              <a:t>Outcomes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88138" y="2278463"/>
            <a:ext cx="11118956" cy="1126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63072" indent="-231536" lvl="1">
              <a:lnSpc>
                <a:spcPts val="3002"/>
              </a:lnSpc>
              <a:buFont typeface="Arial"/>
              <a:buChar char="•"/>
            </a:pPr>
            <a:r>
              <a:rPr lang="en-US" sz="2144">
                <a:solidFill>
                  <a:srgbClr val="000000"/>
                </a:solidFill>
                <a:latin typeface="Open Sauce Light Bold"/>
              </a:rPr>
              <a:t>The item “tweezer with a magnifying glass” and “nail clipper with magnifying glass” both the most frequent items from the same category so these two product keep gathering in shop. For easy to customer.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94049" y="3941948"/>
            <a:ext cx="3030327" cy="458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36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Archivo Black Bold"/>
              </a:rPr>
              <a:t>Further Prediction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88138" y="4573988"/>
            <a:ext cx="11118956" cy="1486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63071" indent="-231536" lvl="1">
              <a:lnSpc>
                <a:spcPts val="2359"/>
              </a:lnSpc>
              <a:buFont typeface="Arial"/>
              <a:buChar char="•"/>
            </a:pPr>
            <a:r>
              <a:rPr lang="en-US" sz="2144">
                <a:solidFill>
                  <a:srgbClr val="000000"/>
                </a:solidFill>
                <a:latin typeface="Open Sauce Light Bold"/>
              </a:rPr>
              <a:t>Also, identify which category of the item should keep together </a:t>
            </a:r>
          </a:p>
          <a:p>
            <a:pPr algn="just">
              <a:lnSpc>
                <a:spcPts val="2359"/>
              </a:lnSpc>
            </a:pPr>
          </a:p>
          <a:p>
            <a:pPr algn="just" marL="463071" indent="-231536" lvl="1">
              <a:lnSpc>
                <a:spcPts val="2359"/>
              </a:lnSpc>
              <a:buFont typeface="Arial"/>
              <a:buChar char="•"/>
            </a:pPr>
            <a:r>
              <a:rPr lang="en-US" sz="1200">
                <a:solidFill>
                  <a:srgbClr val="000000"/>
                </a:solidFill>
                <a:latin typeface="Arimo Bold"/>
              </a:rPr>
              <a:t>Which item should close to selling due to very low frequency of buy.</a:t>
            </a:r>
          </a:p>
          <a:p>
            <a:pPr algn="just">
              <a:lnSpc>
                <a:spcPts val="2359"/>
              </a:lnSpc>
            </a:pPr>
          </a:p>
          <a:p>
            <a:pPr algn="just" marL="463072" indent="-231536" lvl="1">
              <a:lnSpc>
                <a:spcPts val="2359"/>
              </a:lnSpc>
              <a:buFont typeface="Arial"/>
              <a:buChar char="•"/>
            </a:pPr>
            <a:r>
              <a:rPr lang="en-US" sz="1200">
                <a:solidFill>
                  <a:srgbClr val="000000"/>
                </a:solidFill>
                <a:latin typeface="Arimo Bold"/>
              </a:rPr>
              <a:t>How to arrange section of item with daily usage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DAEhKe6tlt8</dc:identifier>
  <dcterms:modified xsi:type="dcterms:W3CDTF">2011-08-01T06:04:30Z</dcterms:modified>
  <cp:revision>1</cp:revision>
  <dc:title>Simulation</dc:title>
</cp:coreProperties>
</file>