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Ovo" charset="1" panose="02020502070400060406"/>
      <p:regular r:id="rId11"/>
    </p:embeddedFont>
    <p:embeddedFont>
      <p:font typeface="Open Sauce Light" charset="1" panose="00000400000000000000"/>
      <p:regular r:id="rId12"/>
    </p:embeddedFont>
    <p:embeddedFont>
      <p:font typeface="Open Sauce Light Bold" charset="1" panose="00000600000000000000"/>
      <p:regular r:id="rId13"/>
    </p:embeddedFont>
    <p:embeddedFont>
      <p:font typeface="Open Sauce Light Italics" charset="1" panose="00000400000000000000"/>
      <p:regular r:id="rId14"/>
    </p:embeddedFont>
    <p:embeddedFont>
      <p:font typeface="Open Sauce Light Bold Italics" charset="1" panose="000006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207765" y="1537549"/>
            <a:ext cx="9525" cy="7211902"/>
          </a:xfrm>
          <a:prstGeom prst="rect">
            <a:avLst/>
          </a:prstGeom>
          <a:solidFill>
            <a:srgbClr val="3F404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697774" y="1028700"/>
            <a:ext cx="5342193" cy="1017698"/>
            <a:chOff x="0" y="0"/>
            <a:chExt cx="7122924" cy="135693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42143" y="476716"/>
              <a:ext cx="1072645" cy="446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752561" y="497394"/>
              <a:ext cx="5370364" cy="401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Introduction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97774" y="3541530"/>
            <a:ext cx="5342193" cy="1017698"/>
            <a:chOff x="0" y="0"/>
            <a:chExt cx="7122924" cy="135693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2143" y="476716"/>
              <a:ext cx="1072645" cy="440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752561" y="495807"/>
              <a:ext cx="5370364" cy="404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Item frequency plot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697774" y="8059784"/>
            <a:ext cx="5342193" cy="1017698"/>
            <a:chOff x="0" y="0"/>
            <a:chExt cx="7122924" cy="13569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2143" y="476716"/>
              <a:ext cx="1072645" cy="440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6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52561" y="495807"/>
              <a:ext cx="5370364" cy="404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Code link &amp; Fiels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29377" y="1028700"/>
            <a:ext cx="3700666" cy="1792869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567469" y="8427294"/>
            <a:ext cx="9994930" cy="596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641" spc="-109">
                <a:solidFill>
                  <a:srgbClr val="030303"/>
                </a:solidFill>
                <a:latin typeface="Ovo Bold"/>
              </a:rPr>
              <a:t>System Simulation, SS2021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68290" y="3304729"/>
            <a:ext cx="6775710" cy="309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6"/>
              </a:lnSpc>
            </a:pPr>
            <a:r>
              <a:rPr lang="en-US" sz="2080" spc="79">
                <a:solidFill>
                  <a:srgbClr val="000000"/>
                </a:solidFill>
                <a:latin typeface="Open Sauce Bold"/>
              </a:rPr>
              <a:t>SUPERMARKET DATA VISUALISATION WITH "R"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27940" y="6193435"/>
            <a:ext cx="4303539" cy="1324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6"/>
              </a:lnSpc>
            </a:pPr>
            <a:r>
              <a:rPr lang="en-US" sz="4141" spc="-124">
                <a:solidFill>
                  <a:srgbClr val="000000"/>
                </a:solidFill>
                <a:latin typeface="Open Sauce Light Bold"/>
              </a:rPr>
              <a:t>Presented By</a:t>
            </a:r>
          </a:p>
          <a:p>
            <a:pPr algn="ctr" marL="0" indent="0" lvl="0">
              <a:lnSpc>
                <a:spcPts val="3250"/>
              </a:lnSpc>
            </a:pPr>
            <a:r>
              <a:rPr lang="en-US" sz="2500" spc="-75">
                <a:solidFill>
                  <a:srgbClr val="000000"/>
                </a:solidFill>
                <a:latin typeface="Ovo Bold"/>
              </a:rPr>
              <a:t>Vikas Jivani (28403)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697774" y="6473928"/>
            <a:ext cx="5010465" cy="954503"/>
            <a:chOff x="0" y="0"/>
            <a:chExt cx="6680620" cy="1272671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272671" cy="1272671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33316" y="457822"/>
              <a:ext cx="1006038" cy="40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1"/>
                </a:lnSpc>
              </a:pPr>
              <a:r>
                <a:rPr lang="en-US" sz="2155">
                  <a:solidFill>
                    <a:srgbClr val="FFFFFF"/>
                  </a:solidFill>
                  <a:latin typeface="Open Sauce Light Bold"/>
                </a:rPr>
                <a:t>5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643734" y="271153"/>
              <a:ext cx="5036887" cy="759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2"/>
                </a:lnSpc>
              </a:pPr>
              <a:r>
                <a:rPr lang="en-US" sz="2011">
                  <a:solidFill>
                    <a:srgbClr val="000000"/>
                  </a:solidFill>
                  <a:latin typeface="Open Sauce Light Bold"/>
                </a:rPr>
                <a:t>Outcomes &amp; Further business prediction</a:t>
              </a:r>
              <a:r>
                <a:rPr lang="en-US" sz="1125">
                  <a:solidFill>
                    <a:srgbClr val="000000"/>
                  </a:solidFill>
                  <a:latin typeface="Arimo Bold"/>
                </a:rPr>
                <a:t>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697774" y="4981352"/>
            <a:ext cx="5342193" cy="1017698"/>
            <a:chOff x="0" y="0"/>
            <a:chExt cx="7122924" cy="135693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42143" y="476716"/>
              <a:ext cx="1072645" cy="440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752561" y="297369"/>
              <a:ext cx="5370364" cy="801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Generate the basket rule and paracoode plot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697774" y="2213212"/>
            <a:ext cx="5342193" cy="1017698"/>
            <a:chOff x="0" y="0"/>
            <a:chExt cx="7122924" cy="135693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356930" cy="1356930"/>
              <a:chOff x="0" y="0"/>
              <a:chExt cx="6350000" cy="635000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52060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42143" y="476716"/>
              <a:ext cx="1072645" cy="446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8"/>
                </a:lnSpc>
              </a:pPr>
              <a:r>
                <a:rPr lang="en-US" sz="2298">
                  <a:solidFill>
                    <a:srgbClr val="FFFFFF"/>
                  </a:solidFill>
                  <a:latin typeface="Open Sauce Light Bold"/>
                </a:rPr>
                <a:t>2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752561" y="495807"/>
              <a:ext cx="5370364" cy="404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59"/>
                </a:lnSpc>
              </a:pPr>
              <a:r>
                <a:rPr lang="en-US" sz="2144">
                  <a:solidFill>
                    <a:srgbClr val="000000"/>
                  </a:solidFill>
                  <a:latin typeface="Open Sauce Light Bold"/>
                </a:rPr>
                <a:t>Task Overview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3327940" y="4165212"/>
            <a:ext cx="4303539" cy="1324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6"/>
              </a:lnSpc>
            </a:pPr>
            <a:r>
              <a:rPr lang="en-US" sz="4141" spc="-124">
                <a:solidFill>
                  <a:srgbClr val="000000"/>
                </a:solidFill>
                <a:latin typeface="Open Sauce Light Bold"/>
              </a:rPr>
              <a:t>supervisor</a:t>
            </a:r>
          </a:p>
          <a:p>
            <a:pPr algn="ctr" marL="0" indent="0" lvl="0">
              <a:lnSpc>
                <a:spcPts val="3250"/>
              </a:lnSpc>
            </a:pPr>
            <a:r>
              <a:rPr lang="en-US" sz="2499" spc="-74">
                <a:solidFill>
                  <a:srgbClr val="000000"/>
                </a:solidFill>
                <a:latin typeface="Open Sauce Light Bold"/>
              </a:rPr>
              <a:t>Prof. </a:t>
            </a:r>
            <a:r>
              <a:rPr lang="en-US" sz="2499" spc="-74">
                <a:solidFill>
                  <a:srgbClr val="000000"/>
                </a:solidFill>
                <a:latin typeface="Open Sauce Light Bold"/>
              </a:rPr>
              <a:t>Svetlana Meißner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721386"/>
            <a:ext cx="4919385" cy="57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04"/>
              </a:lnSpc>
            </a:pPr>
            <a:r>
              <a:rPr lang="en-US" sz="4341" spc="-130">
                <a:solidFill>
                  <a:srgbClr val="000000"/>
                </a:solidFill>
                <a:latin typeface="Open Sauce Light Bold"/>
              </a:rPr>
              <a:t>Project and Code Link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4829" y="3013796"/>
            <a:ext cx="7568840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GitHub: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https://github.com/vji-axelor/simulation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5394" y="4412039"/>
            <a:ext cx="757274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data.csv: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Supermarket transaction data records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4829" y="1636114"/>
            <a:ext cx="1077794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The project code push on GitHub repository link has been given below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4829" y="2472038"/>
            <a:ext cx="151618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Code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4829" y="3900788"/>
            <a:ext cx="1991692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Related Fiels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5394" y="4888289"/>
            <a:ext cx="9575416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documents.pdf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: The brief description about code and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5394" y="5329872"/>
            <a:ext cx="7213699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system-simulation.r : 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R code with comments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5394" y="5806122"/>
            <a:ext cx="7547632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presentation.pdf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:  Presentation with pdf format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5394" y="6282372"/>
            <a:ext cx="8683935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Bold"/>
              </a:rPr>
              <a:t>Simulation.pptx </a:t>
            </a:r>
            <a:r>
              <a:rPr lang="en-US" sz="2399">
                <a:solidFill>
                  <a:srgbClr val="000000"/>
                </a:solidFill>
                <a:latin typeface="Open Sauce"/>
              </a:rPr>
              <a:t>:  Presentation with power-point format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76472" y="3401396"/>
            <a:ext cx="1970018" cy="1970018"/>
            <a:chOff x="0" y="0"/>
            <a:chExt cx="6355080" cy="635508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53690" y="4091948"/>
            <a:ext cx="1215583" cy="58891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43687" y="6321750"/>
            <a:ext cx="15426588" cy="229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spc="-209">
                <a:solidFill>
                  <a:srgbClr val="052060"/>
                </a:solidFill>
                <a:latin typeface="Archivo Black Bold"/>
              </a:rPr>
              <a:t>M-IE_1.01 System Simulation, SS2021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568748" y="3933326"/>
            <a:ext cx="1173509" cy="74753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766489" y="1262225"/>
            <a:ext cx="6755023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9"/>
              </a:lnSpc>
            </a:pPr>
            <a:r>
              <a:rPr lang="en-US" sz="6999" spc="-209">
                <a:solidFill>
                  <a:srgbClr val="052060"/>
                </a:solidFill>
                <a:latin typeface="Archivo Black Bold"/>
              </a:rPr>
              <a:t>Thank</a:t>
            </a:r>
            <a:r>
              <a:rPr lang="en-US" sz="6999" spc="-209">
                <a:solidFill>
                  <a:srgbClr val="000000"/>
                </a:solidFill>
                <a:latin typeface="Archivo Black Bold"/>
              </a:rPr>
              <a:t> </a:t>
            </a:r>
            <a:r>
              <a:rPr lang="en-US" sz="6999" spc="-209">
                <a:solidFill>
                  <a:srgbClr val="052060"/>
                </a:solidFill>
                <a:latin typeface="Archivo Black Bold"/>
              </a:rPr>
              <a:t>You</a:t>
            </a:r>
            <a:r>
              <a:rPr lang="en-US" sz="6999" spc="-209">
                <a:solidFill>
                  <a:srgbClr val="82C446"/>
                </a:solidFill>
                <a:latin typeface="Archivo Black Bold"/>
              </a:rPr>
              <a:t>...!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170493" y="3401396"/>
            <a:ext cx="1970018" cy="1970018"/>
            <a:chOff x="0" y="0"/>
            <a:chExt cx="6355080" cy="63550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877727" y="4130272"/>
            <a:ext cx="3809320" cy="3809305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365" r="-7365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2942845" y="4803605"/>
            <a:ext cx="5221274" cy="261063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67984" y="516795"/>
            <a:ext cx="4303539" cy="81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54"/>
              </a:lnSpc>
            </a:pPr>
            <a:r>
              <a:rPr lang="en-US" sz="5841" spc="-175">
                <a:solidFill>
                  <a:srgbClr val="000000"/>
                </a:solidFill>
                <a:latin typeface="Open Sauce Light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72797" y="2926912"/>
            <a:ext cx="10619753" cy="44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4"/>
              </a:lnSpc>
            </a:pPr>
            <a:r>
              <a:rPr lang="en-US" sz="3131">
                <a:solidFill>
                  <a:srgbClr val="000000"/>
                </a:solidFill>
                <a:latin typeface="Open Sauce Light Bold"/>
              </a:rPr>
              <a:t>Information Engineering and Computer Science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957" y="1959160"/>
            <a:ext cx="4483566" cy="93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3453">
                <a:solidFill>
                  <a:srgbClr val="000000"/>
                </a:solidFill>
                <a:latin typeface="Open Sauce Light Bold"/>
              </a:rPr>
              <a:t>Vikas Jivani </a:t>
            </a:r>
          </a:p>
          <a:p>
            <a:pPr algn="ctr">
              <a:lnSpc>
                <a:spcPts val="828"/>
              </a:lnSpc>
            </a:pPr>
            <a:r>
              <a:rPr lang="en-US" sz="3453">
                <a:solidFill>
                  <a:srgbClr val="000000"/>
                </a:solidFill>
                <a:latin typeface="Open Sauce Light"/>
              </a:rPr>
              <a:t>    </a:t>
            </a:r>
          </a:p>
          <a:p>
            <a:pPr algn="ctr">
              <a:lnSpc>
                <a:spcPts val="2859"/>
              </a:lnSpc>
            </a:pPr>
            <a:r>
              <a:rPr lang="en-US" sz="753">
                <a:solidFill>
                  <a:srgbClr val="000000"/>
                </a:solidFill>
                <a:latin typeface="Open Sauce Light"/>
              </a:rPr>
              <a:t>Programing with 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16419" y="4130272"/>
            <a:ext cx="457630" cy="45763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295876" y="2928271"/>
            <a:ext cx="457630" cy="45763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307855" y="4201533"/>
            <a:ext cx="10235691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Area of Interest</a:t>
            </a:r>
            <a:r>
              <a:rPr lang="en-US" sz="3178">
                <a:solidFill>
                  <a:srgbClr val="000000"/>
                </a:solidFill>
                <a:latin typeface="Open Sauce Light"/>
              </a:rPr>
              <a:t>: Data analysis and machine learning 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040724" y="5500807"/>
            <a:ext cx="457630" cy="45763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826788" y="5553019"/>
            <a:ext cx="8765762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Project: </a:t>
            </a:r>
            <a:r>
              <a:rPr lang="en-US" sz="3178">
                <a:solidFill>
                  <a:srgbClr val="000000"/>
                </a:solidFill>
                <a:latin typeface="Open Sauce Light"/>
              </a:rPr>
              <a:t>Data-analysis &amp; visualization with R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040724" y="6567177"/>
            <a:ext cx="457630" cy="45763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818767" y="6573678"/>
            <a:ext cx="9992983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Supermarket data visualization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516419" y="7788861"/>
            <a:ext cx="457630" cy="45763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7307855" y="7805803"/>
            <a:ext cx="9475195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R plot functionality &amp; further prediction  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5295876" y="8952153"/>
            <a:ext cx="457630" cy="45763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087312" y="8969095"/>
            <a:ext cx="10246822" cy="4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6"/>
              </a:lnSpc>
            </a:pPr>
            <a:r>
              <a:rPr lang="en-US" sz="3178">
                <a:solidFill>
                  <a:srgbClr val="000000"/>
                </a:solidFill>
                <a:latin typeface="Open Sauce Light Bold"/>
              </a:rPr>
              <a:t>Date: </a:t>
            </a:r>
            <a:r>
              <a:rPr lang="en-US" sz="3178">
                <a:solidFill>
                  <a:srgbClr val="000000"/>
                </a:solidFill>
                <a:latin typeface="Open Sauce Light"/>
              </a:rPr>
              <a:t>19 June 2021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299768"/>
            <a:ext cx="16422959" cy="43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6"/>
              </a:lnSpc>
            </a:pPr>
            <a:r>
              <a:rPr lang="en-US" sz="3078">
                <a:solidFill>
                  <a:srgbClr val="000000"/>
                </a:solidFill>
                <a:latin typeface="Open Sauce Light Bold"/>
              </a:rPr>
              <a:t>Aim : </a:t>
            </a:r>
            <a:r>
              <a:rPr lang="en-US" sz="3078">
                <a:solidFill>
                  <a:srgbClr val="000000"/>
                </a:solidFill>
                <a:latin typeface="Open Sauce Light"/>
              </a:rPr>
              <a:t>Supermarket data visualizations and further prediction in “R”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852" b="0"/>
          <a:stretch>
            <a:fillRect/>
          </a:stretch>
        </p:blipFill>
        <p:spPr>
          <a:xfrm flipH="false" flipV="false" rot="0">
            <a:off x="3029457" y="3746322"/>
            <a:ext cx="888983" cy="334883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3653315" y="3746322"/>
            <a:ext cx="265125" cy="26512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68060" y="4718875"/>
            <a:ext cx="265125" cy="26512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682805" y="5512466"/>
            <a:ext cx="10619753" cy="7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Generate rule and create the plot for most</a:t>
            </a:r>
            <a:r>
              <a:rPr lang="en-US" sz="1100">
                <a:solidFill>
                  <a:srgbClr val="000000"/>
                </a:solidFill>
                <a:latin typeface="Arimo Bold"/>
              </a:rPr>
              <a:t> Frequent Item using paracord method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168060" y="5576125"/>
            <a:ext cx="265125" cy="265125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300622" y="6560216"/>
            <a:ext cx="10619753" cy="7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Generate rule and create the plot for most</a:t>
            </a:r>
            <a:r>
              <a:rPr lang="en-US" sz="1100">
                <a:solidFill>
                  <a:srgbClr val="000000"/>
                </a:solidFill>
                <a:latin typeface="Arimo Bold"/>
              </a:rPr>
              <a:t> Frequent Item using paracord method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785877" y="6623875"/>
            <a:ext cx="265125" cy="265125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24394" y="672253"/>
            <a:ext cx="4004067" cy="67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4"/>
              </a:lnSpc>
            </a:pPr>
            <a:r>
              <a:rPr lang="en-US" sz="5041" spc="-151">
                <a:solidFill>
                  <a:srgbClr val="000000"/>
                </a:solidFill>
                <a:latin typeface="Open Sauce Light Bold"/>
              </a:rPr>
              <a:t>Task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68060" y="3690090"/>
            <a:ext cx="10619753" cy="39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Create Transaction data set from CSV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2805" y="4662643"/>
            <a:ext cx="10619753" cy="39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4"/>
              </a:lnSpc>
            </a:pPr>
            <a:r>
              <a:rPr lang="en-US" sz="2731">
                <a:solidFill>
                  <a:srgbClr val="000000"/>
                </a:solidFill>
                <a:latin typeface="Open Sauce Light Bold"/>
              </a:rPr>
              <a:t>Create an Item Frequency Plot</a:t>
            </a:r>
          </a:p>
        </p:txBody>
      </p:sp>
      <p:sp>
        <p:nvSpPr>
          <p:cNvPr name="TextBox 19" id="19"/>
          <p:cNvSpPr txBox="true"/>
          <p:nvPr/>
        </p:nvSpPr>
        <p:spPr>
          <a:xfrm rot="-5400000">
            <a:off x="2169887" y="5166701"/>
            <a:ext cx="1211059" cy="50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4"/>
              </a:lnSpc>
            </a:pPr>
            <a:r>
              <a:rPr lang="en-US" sz="3631">
                <a:solidFill>
                  <a:srgbClr val="3B5090"/>
                </a:solidFill>
                <a:latin typeface="Open Sauce Light Bold"/>
              </a:rPr>
              <a:t>Task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92263" y="2460177"/>
            <a:ext cx="144379" cy="1443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2263" y="2881525"/>
            <a:ext cx="144379" cy="14437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704376" y="2460177"/>
            <a:ext cx="8180566" cy="226300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67984" y="617614"/>
            <a:ext cx="9620978" cy="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4"/>
              </a:lnSpc>
            </a:pPr>
            <a:r>
              <a:rPr lang="en-US" sz="4841" spc="-145">
                <a:solidFill>
                  <a:srgbClr val="000000"/>
                </a:solidFill>
                <a:latin typeface="Open Sauce Light Bold"/>
              </a:rPr>
              <a:t>Create transaction data set from csv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70911" y="3162445"/>
            <a:ext cx="2890242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Light"/>
              </a:rPr>
              <a:t>library(arulesViz)</a:t>
            </a:r>
          </a:p>
          <a:p>
            <a:pPr marL="518160" indent="-259080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Light"/>
              </a:rPr>
              <a:t>library(arules)</a:t>
            </a:r>
          </a:p>
          <a:p>
            <a:pPr marL="518160" indent="-259080" lvl="1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 Light"/>
              </a:rPr>
              <a:t>library(tidyverse)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79068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Requirement &amp; Installation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9718" y="2387587"/>
            <a:ext cx="9092992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2299">
                <a:solidFill>
                  <a:srgbClr val="000000"/>
                </a:solidFill>
                <a:latin typeface="Open Sauce Light Bold"/>
              </a:rPr>
              <a:t>R version 3.6</a:t>
            </a:r>
            <a:r>
              <a:rPr lang="en-US" sz="599">
                <a:solidFill>
                  <a:srgbClr val="000000"/>
                </a:solidFill>
                <a:latin typeface="Arimo Bold"/>
              </a:rPr>
              <a:t> -&gt; For arulesViz library installation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9718" y="2791288"/>
            <a:ext cx="7494639" cy="35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599">
                <a:solidFill>
                  <a:srgbClr val="000000"/>
                </a:solidFill>
                <a:latin typeface="Open Sauce Light Bold"/>
              </a:rPr>
              <a:t>Required library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2263" y="5348221"/>
            <a:ext cx="15057426" cy="350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C2CB"/>
                </a:solidFill>
                <a:latin typeface="Open Sauce Light Bold"/>
              </a:rPr>
              <a:t># Read CSV file from local computer and assign to the data variablr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data  &lt;- read.csv( file =</a:t>
            </a:r>
            <a:r>
              <a:rPr lang="en-US" sz="1799">
                <a:solidFill>
                  <a:srgbClr val="008037"/>
                </a:solidFill>
                <a:latin typeface="Open Sauce Light Bold"/>
              </a:rPr>
              <a:t>"/home/vikas/Documents/acadamic/system-simulation/data.csv"</a:t>
            </a:r>
            <a:r>
              <a:rPr lang="en-US" sz="1799">
                <a:solidFill>
                  <a:srgbClr val="000000"/>
                </a:solidFill>
                <a:latin typeface="Open Sauce Light Bold"/>
              </a:rPr>
              <a:t>,sep = ";")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Create Group from basket id for data set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group_data &lt;- group_by(data,basket_id)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Make a list of item base on grop set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basket &lt;- summarise(group_data,count = n(),basket_list = list(article_name))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Filter data first 25000 basket list analysis 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basket_list &lt;- basket$basket_list[1:25000]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5CE1E6"/>
                </a:solidFill>
                <a:latin typeface="Open Sauce Light Bold"/>
              </a:rPr>
              <a:t># Convert list in to transaction </a:t>
            </a:r>
          </a:p>
          <a:p>
            <a:pPr>
              <a:lnSpc>
                <a:spcPts val="197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Open Sauce Light Bold"/>
              </a:rPr>
              <a:t>&gt; retail_transaction &lt;- as(basket_list,"transactions")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635049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Transaction data from csv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92263" y="2460177"/>
            <a:ext cx="144379" cy="1443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2263" y="2881525"/>
            <a:ext cx="144379" cy="14437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2263" y="3987156"/>
            <a:ext cx="144379" cy="14437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2263" y="4532329"/>
            <a:ext cx="144379" cy="14437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92263" y="5675329"/>
            <a:ext cx="144379" cy="14437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92263" y="6804988"/>
            <a:ext cx="144379" cy="14437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266088" y="5145610"/>
            <a:ext cx="7993212" cy="411269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67984" y="617614"/>
            <a:ext cx="7684037" cy="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4"/>
              </a:lnSpc>
            </a:pPr>
            <a:r>
              <a:rPr lang="en-US" sz="4841" spc="-145">
                <a:solidFill>
                  <a:srgbClr val="000000"/>
                </a:solidFill>
                <a:latin typeface="Open Sauce Light Bold"/>
              </a:rPr>
              <a:t>Item frequency plot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779068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Transaction data overview</a:t>
            </a:r>
            <a:r>
              <a:rPr lang="en-US" sz="12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9718" y="2387587"/>
            <a:ext cx="9092992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2299">
                <a:solidFill>
                  <a:srgbClr val="000000"/>
                </a:solidFill>
                <a:latin typeface="Open Sauce Light Bold"/>
              </a:rPr>
              <a:t>25000 transactions (rows) </a:t>
            </a:r>
            <a:r>
              <a:rPr lang="en-US" sz="799">
                <a:solidFill>
                  <a:srgbClr val="000000"/>
                </a:solidFill>
                <a:latin typeface="Arimo Bold"/>
              </a:rPr>
              <a:t>  &gt; (filter from 214,530 row)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89718" y="2791288"/>
            <a:ext cx="7494639" cy="35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9"/>
              </a:lnSpc>
            </a:pPr>
            <a:r>
              <a:rPr lang="en-US" sz="2599">
                <a:solidFill>
                  <a:srgbClr val="000000"/>
                </a:solidFill>
                <a:latin typeface="Open Sauce Light Bold"/>
              </a:rPr>
              <a:t>2319 items (columns)</a:t>
            </a:r>
            <a:r>
              <a:rPr lang="en-US" sz="12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92158" y="6168065"/>
            <a:ext cx="5348301" cy="28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1"/>
              </a:lnSpc>
              <a:spcBef>
                <a:spcPct val="0"/>
              </a:spcBef>
            </a:pPr>
            <a:r>
              <a:rPr lang="en-US" sz="1991">
                <a:solidFill>
                  <a:srgbClr val="000000"/>
                </a:solidFill>
                <a:latin typeface="Open Sauce Light"/>
              </a:rPr>
              <a:t>- </a:t>
            </a:r>
            <a:r>
              <a:rPr lang="en-US" sz="1991">
                <a:solidFill>
                  <a:srgbClr val="000000"/>
                </a:solidFill>
                <a:latin typeface="Open Sauce Light"/>
              </a:rPr>
              <a:t>support = σ{item in set}/ {total Transaction}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305797"/>
            <a:ext cx="9374964" cy="4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6"/>
              </a:lnSpc>
            </a:pPr>
            <a:r>
              <a:rPr lang="en-US" sz="2878">
                <a:solidFill>
                  <a:srgbClr val="000000"/>
                </a:solidFill>
                <a:latin typeface="Archivo Black Bold"/>
              </a:rPr>
              <a:t>Top-8 most frequent item in shopping basket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89718" y="3914565"/>
            <a:ext cx="9802855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2299">
                <a:solidFill>
                  <a:srgbClr val="000000"/>
                </a:solidFill>
                <a:latin typeface="Open Sauce Light Bold"/>
              </a:rPr>
              <a:t>support of item “Tweezers with magnifying glass” is more than 0.03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89718" y="4474210"/>
            <a:ext cx="8745924" cy="6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 Light Bold"/>
              </a:rPr>
              <a:t>more then 3% chance of “Tweezers with magnifying glass” in shopping basket</a:t>
            </a:r>
            <a:r>
              <a:rPr lang="en-US" sz="23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89718" y="5606707"/>
            <a:ext cx="8745924" cy="31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 Light Bold"/>
              </a:rPr>
              <a:t>Identify E-question 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89718" y="6736366"/>
            <a:ext cx="8745924" cy="31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0"/>
              </a:lnSpc>
            </a:pPr>
            <a:r>
              <a:rPr lang="en-US" sz="2300">
                <a:solidFill>
                  <a:srgbClr val="000000"/>
                </a:solidFill>
                <a:latin typeface="Open Sauce Light Bold"/>
              </a:rPr>
              <a:t>Plot generation code</a:t>
            </a:r>
            <a:r>
              <a:rPr lang="en-US" sz="12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92158" y="7320506"/>
            <a:ext cx="5818994" cy="28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 Light"/>
              </a:rPr>
              <a:t>&gt; itemFrequencyPlot(retail_transaction,topN = 8)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783894" y="3249322"/>
            <a:ext cx="14971720" cy="282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basket_rule &lt;- apriori(retail_transaction, parameter = list(support = 0.0002, conf = 0.66, minlen = 2,    maxlen = 3))</a:t>
            </a:r>
          </a:p>
          <a:p>
            <a:pPr>
              <a:lnSpc>
                <a:spcPts val="3481"/>
              </a:lnSpc>
              <a:spcBef>
                <a:spcPct val="0"/>
              </a:spcBef>
            </a:pP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5CE1E6"/>
                </a:solidFill>
                <a:latin typeface="Open Sauce Light Bold"/>
              </a:rPr>
              <a:t>#filter rule apply on tweezer with magnifing glass </a:t>
            </a: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tweezer_rule &lt;- subset(basket_rule, subset = rhs %in% "tweezers with magnifying glass")</a:t>
            </a:r>
          </a:p>
          <a:p>
            <a:pPr>
              <a:lnSpc>
                <a:spcPts val="1061"/>
              </a:lnSpc>
            </a:pP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tweezer_rule_head &lt;- head(sort(tweezer_rule ,by = "lift"),4)</a:t>
            </a:r>
          </a:p>
          <a:p>
            <a:pPr>
              <a:lnSpc>
                <a:spcPts val="1061"/>
              </a:lnSpc>
            </a:pPr>
          </a:p>
          <a:p>
            <a:pPr>
              <a:lnSpc>
                <a:spcPts val="348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Open Sauce Light Bold"/>
              </a:rPr>
              <a:t>&gt; inspect(tweezer_rule_head)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37944" y="2071957"/>
            <a:ext cx="209337" cy="20933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93412" y="6825114"/>
            <a:ext cx="11803569" cy="150580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861019"/>
            <a:ext cx="11633898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Generate rule &amp; plot for a most frequent item using paracord method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2642" y="2003551"/>
            <a:ext cx="12683419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39"/>
              </a:lnSpc>
            </a:pPr>
            <a:r>
              <a:rPr lang="en-US" sz="2399">
                <a:solidFill>
                  <a:srgbClr val="000000"/>
                </a:solidFill>
                <a:latin typeface="Open Sauce Light Bold"/>
              </a:rPr>
              <a:t>Generate rule with support 0.0002 and confidence 0.66 minimum item is 2 and max 3 from create 54 rule</a:t>
            </a:r>
            <a:r>
              <a:rPr lang="en-US" sz="900">
                <a:solidFill>
                  <a:srgbClr val="000000"/>
                </a:solidFill>
                <a:latin typeface="Arimo 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5024144" y="1961610"/>
            <a:ext cx="209337" cy="20933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509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960072" y="2606116"/>
            <a:ext cx="11942673" cy="687837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861019"/>
            <a:ext cx="8504085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Plot of most frequent item with method paracoord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0041" y="1790160"/>
            <a:ext cx="7002735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uce Light Bold"/>
              </a:rPr>
              <a:t>&gt; plot(tweezer_rule_head,method="paracoord")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50604" y="3253936"/>
            <a:ext cx="7993396" cy="56924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252220" y="4932193"/>
            <a:ext cx="4167167" cy="42261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843827" y="5934811"/>
            <a:ext cx="6983954" cy="135338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880981"/>
            <a:ext cx="12307104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Generate rule for entire basket and create plot with two-key plot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4049" y="1713098"/>
            <a:ext cx="9222321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uce Light Bold"/>
              </a:rPr>
              <a:t>&gt; plot(basket_rule,method = "two-key plot",interactive = TRUE)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6087" y="2326686"/>
            <a:ext cx="1003380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3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Open Sauce Light Bold"/>
              </a:rPr>
              <a:t>NOTE : </a:t>
            </a:r>
            <a:r>
              <a:rPr lang="en-US" sz="2099">
                <a:solidFill>
                  <a:srgbClr val="000000"/>
                </a:solidFill>
                <a:latin typeface="Open Sauce Light"/>
              </a:rPr>
              <a:t>Selected data shows the inspect of item list from “Two-key plot” graph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9129242" y="-6573370"/>
            <a:ext cx="29517" cy="16230600"/>
          </a:xfrm>
          <a:prstGeom prst="rect">
            <a:avLst/>
          </a:prstGeom>
          <a:solidFill>
            <a:srgbClr val="3F40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408967" y="441377"/>
            <a:ext cx="1850333" cy="8964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80981"/>
            <a:ext cx="5603252" cy="4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94"/>
              </a:lnSpc>
            </a:pPr>
            <a:r>
              <a:rPr lang="en-US" sz="3641" spc="-109">
                <a:solidFill>
                  <a:srgbClr val="000000"/>
                </a:solidFill>
                <a:latin typeface="Open Sauce Light Bold"/>
              </a:rPr>
              <a:t>Outcomes &amp; Further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4049" y="1713098"/>
            <a:ext cx="1693106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rchivo Black Bold"/>
              </a:rPr>
              <a:t>Outcomes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8138" y="2278463"/>
            <a:ext cx="11118956" cy="11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072" indent="-231536" lvl="1">
              <a:lnSpc>
                <a:spcPts val="3002"/>
              </a:lnSpc>
              <a:buFont typeface="Arial"/>
              <a:buChar char="•"/>
            </a:pPr>
            <a:r>
              <a:rPr lang="en-US" sz="2144">
                <a:solidFill>
                  <a:srgbClr val="000000"/>
                </a:solidFill>
                <a:latin typeface="Open Sauce Light Bold"/>
              </a:rPr>
              <a:t>The item “tweezer with a magnifying glass” and “nail clipper with magnifying glass” both the most frequent items from the same category so these two product keep gathering in shop. For easy to customer.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4049" y="3941948"/>
            <a:ext cx="3030327" cy="45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rchivo Black Bold"/>
              </a:rPr>
              <a:t>Further Prediction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8138" y="4573988"/>
            <a:ext cx="11118956" cy="148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3071" indent="-231536" lvl="1">
              <a:lnSpc>
                <a:spcPts val="2359"/>
              </a:lnSpc>
              <a:buFont typeface="Arial"/>
              <a:buChar char="•"/>
            </a:pPr>
            <a:r>
              <a:rPr lang="en-US" sz="2144">
                <a:solidFill>
                  <a:srgbClr val="000000"/>
                </a:solidFill>
                <a:latin typeface="Open Sauce Light Bold"/>
              </a:rPr>
              <a:t>Also, identify which category of the item should keep together </a:t>
            </a:r>
          </a:p>
          <a:p>
            <a:pPr algn="just">
              <a:lnSpc>
                <a:spcPts val="2359"/>
              </a:lnSpc>
            </a:pPr>
          </a:p>
          <a:p>
            <a:pPr algn="just" marL="463071" indent="-231536" lvl="1">
              <a:lnSpc>
                <a:spcPts val="2359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Arimo Bold"/>
              </a:rPr>
              <a:t>Which item should close to selling due to very low frequency of buy.</a:t>
            </a:r>
          </a:p>
          <a:p>
            <a:pPr algn="just">
              <a:lnSpc>
                <a:spcPts val="2359"/>
              </a:lnSpc>
            </a:pPr>
          </a:p>
          <a:p>
            <a:pPr algn="just" marL="463072" indent="-231536" lvl="1">
              <a:lnSpc>
                <a:spcPts val="2359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Arimo Bold"/>
              </a:rPr>
              <a:t>How to arrange section of item with daily usage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DAEhKe6tlt8</dc:identifier>
  <dcterms:modified xsi:type="dcterms:W3CDTF">2011-08-01T06:04:30Z</dcterms:modified>
  <cp:revision>1</cp:revision>
  <dc:title>Simulation</dc:title>
</cp:coreProperties>
</file>