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sldIdLst>
    <p:sldId id="256" r:id="rId2"/>
    <p:sldId id="283" r:id="rId3"/>
    <p:sldId id="286" r:id="rId4"/>
    <p:sldId id="285" r:id="rId5"/>
    <p:sldId id="287" r:id="rId6"/>
    <p:sldId id="291" r:id="rId7"/>
    <p:sldId id="293" r:id="rId8"/>
    <p:sldId id="331" r:id="rId9"/>
    <p:sldId id="263" r:id="rId10"/>
    <p:sldId id="292" r:id="rId11"/>
    <p:sldId id="328" r:id="rId12"/>
    <p:sldId id="329" r:id="rId13"/>
    <p:sldId id="294" r:id="rId14"/>
    <p:sldId id="295" r:id="rId15"/>
    <p:sldId id="322" r:id="rId16"/>
    <p:sldId id="327" r:id="rId17"/>
    <p:sldId id="332" r:id="rId18"/>
    <p:sldId id="321" r:id="rId19"/>
    <p:sldId id="320" r:id="rId20"/>
    <p:sldId id="299" r:id="rId21"/>
    <p:sldId id="300" r:id="rId22"/>
    <p:sldId id="301" r:id="rId23"/>
    <p:sldId id="303" r:id="rId24"/>
    <p:sldId id="304" r:id="rId25"/>
    <p:sldId id="358" r:id="rId26"/>
    <p:sldId id="359" r:id="rId27"/>
    <p:sldId id="360" r:id="rId28"/>
    <p:sldId id="305" r:id="rId29"/>
    <p:sldId id="306" r:id="rId30"/>
    <p:sldId id="307" r:id="rId31"/>
    <p:sldId id="362" r:id="rId32"/>
    <p:sldId id="333" r:id="rId33"/>
    <p:sldId id="310" r:id="rId34"/>
    <p:sldId id="363" r:id="rId35"/>
    <p:sldId id="364" r:id="rId36"/>
    <p:sldId id="336" r:id="rId37"/>
    <p:sldId id="335" r:id="rId38"/>
    <p:sldId id="313" r:id="rId39"/>
    <p:sldId id="314" r:id="rId40"/>
    <p:sldId id="315" r:id="rId41"/>
    <p:sldId id="316" r:id="rId42"/>
    <p:sldId id="317" r:id="rId43"/>
    <p:sldId id="324" r:id="rId44"/>
    <p:sldId id="279" r:id="rId45"/>
    <p:sldId id="323" r:id="rId46"/>
    <p:sldId id="337" r:id="rId47"/>
    <p:sldId id="338" r:id="rId48"/>
    <p:sldId id="339" r:id="rId49"/>
    <p:sldId id="34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280" r:id="rId67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using-live-templat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syncing-a-fork" TargetMode="Externa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index.html" TargetMode="Externa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/codeconventions-introduc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dorange/orion_middle_2021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39999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Создаем текстовый файл </a:t>
            </a:r>
            <a:r>
              <a:rPr lang="en-US" sz="1800" dirty="0">
                <a:solidFill>
                  <a:schemeClr val="tx1"/>
                </a:solidFill>
              </a:rPr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Вызываем </a:t>
            </a:r>
            <a:r>
              <a:rPr lang="en-US" sz="1800" dirty="0" err="1">
                <a:solidFill>
                  <a:schemeClr val="tx1"/>
                </a:solidFill>
              </a:rPr>
              <a:t>java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Появляется </a:t>
            </a:r>
            <a:r>
              <a:rPr lang="en-US" sz="1800" dirty="0" err="1">
                <a:solidFill>
                  <a:schemeClr val="tx1"/>
                </a:solidFill>
              </a:rPr>
              <a:t>Hello.class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java Hello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Начиная с </a:t>
            </a:r>
            <a:r>
              <a:rPr lang="en-US" sz="1800" b="1" dirty="0">
                <a:solidFill>
                  <a:schemeClr val="tx1"/>
                </a:solidFill>
              </a:rPr>
              <a:t>Java 11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появилась возможность запускать </a:t>
            </a:r>
            <a:r>
              <a:rPr lang="en-US" sz="1800" dirty="0">
                <a:solidFill>
                  <a:schemeClr val="tx1"/>
                </a:solidFill>
              </a:rPr>
              <a:t>*.</a:t>
            </a:r>
            <a:r>
              <a:rPr lang="en-US" sz="1800" b="1" dirty="0">
                <a:solidFill>
                  <a:schemeClr val="tx1"/>
                </a:solidFill>
              </a:rPr>
              <a:t>java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файлы сразу,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без промежуточного шага с компиляцией.</a:t>
            </a:r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ООП, Объекты и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– </a:t>
            </a:r>
            <a:r>
              <a:rPr lang="ru-RU" dirty="0"/>
              <a:t>это ООП-язык, работает с объектами.</a:t>
            </a:r>
          </a:p>
          <a:p>
            <a:r>
              <a:rPr lang="ru-RU" dirty="0"/>
              <a:t>Объекты в реальном мире имеют </a:t>
            </a:r>
            <a:r>
              <a:rPr lang="ru-RU" b="1" dirty="0"/>
              <a:t>состояние</a:t>
            </a:r>
            <a:r>
              <a:rPr lang="ru-RU" dirty="0"/>
              <a:t> и </a:t>
            </a:r>
            <a:r>
              <a:rPr lang="ru-RU" b="1" dirty="0"/>
              <a:t>поведение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Состояние объектов в </a:t>
            </a:r>
            <a:r>
              <a:rPr lang="en-US" dirty="0"/>
              <a:t>Java</a:t>
            </a:r>
            <a:r>
              <a:rPr lang="ru-RU" dirty="0"/>
              <a:t> хранится в </a:t>
            </a:r>
            <a:r>
              <a:rPr lang="ru-RU" b="1" dirty="0"/>
              <a:t>полях</a:t>
            </a:r>
            <a:r>
              <a:rPr lang="ru-RU" dirty="0"/>
              <a:t>.</a:t>
            </a:r>
          </a:p>
          <a:p>
            <a:r>
              <a:rPr lang="ru-RU" dirty="0"/>
              <a:t>Поведение объектов описывается </a:t>
            </a:r>
            <a:r>
              <a:rPr lang="ru-RU" b="1" dirty="0"/>
              <a:t>методами</a:t>
            </a:r>
            <a:r>
              <a:rPr lang="ru-RU" dirty="0"/>
              <a:t>.</a:t>
            </a:r>
          </a:p>
          <a:p>
            <a:r>
              <a:rPr lang="ru-RU" dirty="0"/>
              <a:t>Примеры объектов: </a:t>
            </a:r>
            <a:br>
              <a:rPr lang="ru-RU" dirty="0"/>
            </a:br>
            <a:r>
              <a:rPr lang="ru-RU" dirty="0"/>
              <a:t>Телевизор: включен, громкость, канал. </a:t>
            </a:r>
            <a:br>
              <a:rPr lang="ru-RU" dirty="0"/>
            </a:br>
            <a:r>
              <a:rPr lang="ru-RU" dirty="0"/>
              <a:t>Включить(),Выключить(), </a:t>
            </a:r>
            <a:r>
              <a:rPr lang="ru-RU" dirty="0" err="1"/>
              <a:t>изменитьГромкость</a:t>
            </a:r>
            <a:r>
              <a:rPr lang="ru-RU" dirty="0"/>
              <a:t>(), </a:t>
            </a:r>
            <a:r>
              <a:rPr lang="ru-RU" dirty="0" err="1"/>
              <a:t>переключитьКанал</a:t>
            </a:r>
            <a:r>
              <a:rPr lang="ru-RU" dirty="0"/>
              <a:t>()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Собака: цвет, кличка, сытость.</a:t>
            </a:r>
            <a:br>
              <a:rPr lang="ru-RU" dirty="0"/>
            </a:br>
            <a:r>
              <a:rPr lang="ru-RU" dirty="0" err="1"/>
              <a:t>позватьПоИмени</a:t>
            </a:r>
            <a:r>
              <a:rPr lang="ru-RU" dirty="0"/>
              <a:t>(), покормить(), </a:t>
            </a:r>
            <a:r>
              <a:rPr lang="ru-RU" dirty="0" err="1"/>
              <a:t>повилятьХвостом</a:t>
            </a:r>
            <a:r>
              <a:rPr lang="ru-RU" dirty="0"/>
              <a:t>()</a:t>
            </a:r>
          </a:p>
          <a:p>
            <a:r>
              <a:rPr lang="en-US" dirty="0">
                <a:hlinkClick r:id="rId2"/>
              </a:rPr>
              <a:t>https://docs.oracle.com/javase/tutorial/java/concepts/index.html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реальном мире есть много объектов одного </a:t>
            </a:r>
            <a:r>
              <a:rPr lang="ru-RU" b="1" dirty="0"/>
              <a:t>типа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Например, может быть много телевизоров одной модели, которые одинаково сделаны.</a:t>
            </a:r>
          </a:p>
          <a:p>
            <a:r>
              <a:rPr lang="ru-RU" dirty="0"/>
              <a:t>Каждый телевизор </a:t>
            </a:r>
            <a:r>
              <a:rPr lang="ru-RU" b="1" dirty="0"/>
              <a:t>состоят из одних и тех же компонентов</a:t>
            </a:r>
            <a:r>
              <a:rPr lang="ru-RU" dirty="0"/>
              <a:t> и по одному и тому же «</a:t>
            </a:r>
            <a:r>
              <a:rPr lang="ru-RU" b="1" dirty="0"/>
              <a:t>чертежу»</a:t>
            </a:r>
            <a:r>
              <a:rPr lang="ru-RU" dirty="0"/>
              <a:t>. </a:t>
            </a:r>
          </a:p>
          <a:p>
            <a:r>
              <a:rPr lang="ru-RU" dirty="0"/>
              <a:t>В терминах ООП мы говорим, что какой-то конкретный телевизор – это </a:t>
            </a:r>
            <a:r>
              <a:rPr lang="ru-RU" b="1" dirty="0"/>
              <a:t>экземпляр</a:t>
            </a:r>
            <a:r>
              <a:rPr lang="ru-RU" dirty="0"/>
              <a:t> класса </a:t>
            </a:r>
            <a:r>
              <a:rPr lang="ru-RU" b="1" i="1" dirty="0"/>
              <a:t>Телевизор</a:t>
            </a:r>
            <a:r>
              <a:rPr lang="ru-RU" dirty="0"/>
              <a:t>.</a:t>
            </a:r>
          </a:p>
          <a:p>
            <a:r>
              <a:rPr lang="ru-RU" dirty="0"/>
              <a:t>Класс – это тот самый «чертеж», который описывает возможное </a:t>
            </a:r>
            <a:r>
              <a:rPr lang="ru-RU" b="1" dirty="0"/>
              <a:t>поведение</a:t>
            </a:r>
            <a:r>
              <a:rPr lang="ru-RU" dirty="0"/>
              <a:t> и </a:t>
            </a:r>
            <a:r>
              <a:rPr lang="ru-RU" b="1" dirty="0"/>
              <a:t>состояние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0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языка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534381"/>
            <a:ext cx="9071640" cy="1262160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270535"/>
            <a:ext cx="9071640" cy="6179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Переменные </a:t>
            </a:r>
            <a:r>
              <a:rPr lang="ru-RU" sz="2000" b="1" dirty="0">
                <a:solidFill>
                  <a:srgbClr val="FF0000"/>
                </a:solidFill>
              </a:rPr>
              <a:t>хранят</a:t>
            </a:r>
            <a:r>
              <a:rPr lang="ru-RU" sz="2000" dirty="0"/>
              <a:t> что-то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У переменной всегда есть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тип</a:t>
            </a:r>
            <a:r>
              <a:rPr lang="ru-RU" sz="2000" dirty="0">
                <a:solidFill>
                  <a:schemeClr val="tx1"/>
                </a:solidFill>
              </a:rPr>
              <a:t> – "описание", того, что хранится в переменной.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имя</a:t>
            </a:r>
            <a:r>
              <a:rPr lang="ru-RU" sz="2000" dirty="0">
                <a:solidFill>
                  <a:schemeClr val="tx1"/>
                </a:solidFill>
              </a:rPr>
              <a:t> – с помощью которой к переменной можно обращаться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000" dirty="0"/>
            </a:br>
            <a:r>
              <a:rPr lang="ru-RU" sz="2000" dirty="0"/>
              <a:t>Примеры типов: </a:t>
            </a:r>
            <a:endParaRPr lang="en-US" sz="2000" dirty="0"/>
          </a:p>
          <a:p>
            <a:pPr lvl="1"/>
            <a:r>
              <a:rPr lang="ru-RU" b="1" dirty="0" err="1"/>
              <a:t>String</a:t>
            </a:r>
            <a:r>
              <a:rPr lang="en-US" dirty="0"/>
              <a:t> – </a:t>
            </a:r>
            <a:r>
              <a:rPr lang="ru-RU" dirty="0"/>
              <a:t>строки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ru-RU" dirty="0"/>
              <a:t>логический тип истина\ложь (</a:t>
            </a:r>
            <a:r>
              <a:rPr lang="en-US" dirty="0"/>
              <a:t>true\false)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Number</a:t>
            </a:r>
            <a:r>
              <a:rPr lang="en-US" dirty="0"/>
              <a:t> –</a:t>
            </a:r>
            <a:r>
              <a:rPr lang="ru-RU" dirty="0"/>
              <a:t> числа</a:t>
            </a:r>
            <a:r>
              <a:rPr lang="en-US" dirty="0"/>
              <a:t>:</a:t>
            </a:r>
          </a:p>
          <a:p>
            <a:pPr lvl="2"/>
            <a:r>
              <a:rPr lang="ru-RU" b="1" dirty="0" err="1"/>
              <a:t>Integer</a:t>
            </a:r>
            <a:r>
              <a:rPr lang="en-US" dirty="0"/>
              <a:t> – </a:t>
            </a:r>
            <a:r>
              <a:rPr lang="ru-RU" dirty="0"/>
              <a:t>целое число, 4 байта</a:t>
            </a:r>
          </a:p>
          <a:p>
            <a:pPr lvl="2"/>
            <a:r>
              <a:rPr lang="en-US" b="1" dirty="0"/>
              <a:t>Long</a:t>
            </a:r>
            <a:r>
              <a:rPr lang="en-US" dirty="0"/>
              <a:t> – </a:t>
            </a:r>
            <a:r>
              <a:rPr lang="ru-RU" dirty="0"/>
              <a:t>целое число, 8 байт</a:t>
            </a:r>
            <a:endParaRPr lang="en-US" dirty="0"/>
          </a:p>
          <a:p>
            <a:pPr lvl="2"/>
            <a:r>
              <a:rPr lang="en-US" b="1" dirty="0"/>
              <a:t>Float</a:t>
            </a:r>
            <a:r>
              <a:rPr lang="en-US" dirty="0"/>
              <a:t> – </a:t>
            </a:r>
            <a:r>
              <a:rPr lang="ru-RU" dirty="0"/>
              <a:t>число с плавающей запятой, 4 байта</a:t>
            </a:r>
          </a:p>
          <a:p>
            <a:pPr lvl="2"/>
            <a:r>
              <a:rPr lang="en-US" b="1" dirty="0"/>
              <a:t>Double</a:t>
            </a:r>
            <a:r>
              <a:rPr lang="ru-RU" dirty="0"/>
              <a:t> число с плавающей запятой, 8 байтов</a:t>
            </a:r>
          </a:p>
          <a:p>
            <a:pPr lvl="2"/>
            <a:r>
              <a:rPr lang="en-US" b="1" dirty="0" err="1"/>
              <a:t>BigInteger</a:t>
            </a:r>
            <a:r>
              <a:rPr lang="en-US" dirty="0"/>
              <a:t> – </a:t>
            </a:r>
            <a:r>
              <a:rPr lang="ru-RU" dirty="0"/>
              <a:t>целое число, без ограничения на размер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File</a:t>
            </a:r>
            <a:r>
              <a:rPr lang="en-US" dirty="0"/>
              <a:t> – </a:t>
            </a:r>
            <a:r>
              <a:rPr lang="ru-RU" dirty="0"/>
              <a:t>файл и его описание.</a:t>
            </a:r>
            <a:r>
              <a:rPr lang="en-US" dirty="0"/>
              <a:t> 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 err="1"/>
              <a:t>ArrayList</a:t>
            </a:r>
            <a:r>
              <a:rPr lang="en-US" dirty="0"/>
              <a:t> – </a:t>
            </a:r>
            <a:r>
              <a:rPr lang="ru-RU" dirty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" y="-29175"/>
            <a:ext cx="9071640" cy="1262160"/>
          </a:xfrm>
        </p:spPr>
        <p:txBody>
          <a:bodyPr/>
          <a:lstStyle/>
          <a:p>
            <a:r>
              <a:rPr lang="ru-RU" dirty="0"/>
              <a:t>Переменные. Объявление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9497" y="932400"/>
            <a:ext cx="9071640" cy="606949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Чтобы использовать переменную нужно её сначала объявить, 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потом присвоить значение.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Объявление можно (и нужно) объединить с присваиванием: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4" y="3181616"/>
            <a:ext cx="7565901" cy="123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5" y="5262831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Область действия.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491916"/>
            <a:ext cx="9071640" cy="5024387"/>
          </a:xfrm>
        </p:spPr>
        <p:txBody>
          <a:bodyPr>
            <a:normAutofit/>
          </a:bodyPr>
          <a:lstStyle/>
          <a:p>
            <a:r>
              <a:rPr lang="ru-RU" sz="2800" dirty="0"/>
              <a:t>Область действия переменных может отличаться: </a:t>
            </a:r>
            <a:endParaRPr lang="ru-RU" sz="4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Статические поля</a:t>
            </a:r>
            <a:r>
              <a:rPr lang="ru-RU" dirty="0"/>
              <a:t> (</a:t>
            </a:r>
            <a:r>
              <a:rPr lang="en-US" b="1" dirty="0"/>
              <a:t>static fields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принадлежат классу в целом.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Поля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fields</a:t>
            </a:r>
            <a:r>
              <a:rPr lang="en-US" dirty="0"/>
              <a:t>)</a:t>
            </a:r>
            <a:r>
              <a:rPr lang="ru-RU" dirty="0"/>
              <a:t>. Только </a:t>
            </a:r>
            <a:r>
              <a:rPr lang="ru-RU" b="1" dirty="0"/>
              <a:t>конкретный</a:t>
            </a:r>
            <a:r>
              <a:rPr lang="ru-RU" dirty="0"/>
              <a:t> экземпляр класса имеет доступ к этим полям.</a:t>
            </a: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Локальные</a:t>
            </a:r>
            <a:r>
              <a:rPr lang="ru-RU" dirty="0"/>
              <a:t> </a:t>
            </a:r>
            <a:r>
              <a:rPr lang="ru-RU" b="1" dirty="0"/>
              <a:t>переменные</a:t>
            </a:r>
            <a:r>
              <a:rPr lang="ru-RU" dirty="0"/>
              <a:t> – временные переменные, используемые во время выполнения какого-то </a:t>
            </a:r>
            <a:r>
              <a:rPr lang="ru-RU" b="1" dirty="0"/>
              <a:t>метода</a:t>
            </a:r>
            <a:r>
              <a:rPr lang="ru-RU" dirty="0"/>
              <a:t>. Доступны, только во время выполнения метода.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Аргументы(параметры</a:t>
            </a:r>
            <a:r>
              <a:rPr lang="ru-RU" dirty="0"/>
              <a:t>) метода – похожи на локальные переменные, доступны только во время выполнения метода, но их значения передаются в метод извне, а не объявляются внутри.</a:t>
            </a:r>
          </a:p>
        </p:txBody>
      </p:sp>
    </p:spTree>
    <p:extLst>
      <p:ext uri="{BB962C8B-B14F-4D97-AF65-F5344CB8AC3E}">
        <p14:creationId xmlns:p14="http://schemas.microsoft.com/office/powerpoint/2010/main" val="10939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Область действия.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0" y="1769040"/>
            <a:ext cx="4495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Использование.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2025492"/>
            <a:ext cx="9071640" cy="415392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Встроенные операторы (например, арифметические операции)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«Скопировать» одну переменную в другую</a:t>
            </a: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Передать в качестве аргумента в метод.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Если переменные объектного типа – у этих переменных можно вызывать </a:t>
            </a:r>
            <a:r>
              <a:rPr lang="ru-RU" b="1" dirty="0">
                <a:solidFill>
                  <a:schemeClr val="tx1"/>
                </a:solidFill>
              </a:rPr>
              <a:t>методы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2" y="1969615"/>
            <a:ext cx="224790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2" y="3624072"/>
            <a:ext cx="540067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52" y="5569818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Операторы. Сравнение.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291815"/>
            <a:ext cx="9071640" cy="3195587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Оператор == проверяет, являются ли две переменные ссылкой на один и тот же объект. 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Если нужно проверить не равенство ссылок, а равенство объектов,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то нужно использовать метод </a:t>
            </a:r>
            <a:r>
              <a:rPr lang="ru-RU" sz="1400" dirty="0" err="1">
                <a:solidFill>
                  <a:schemeClr val="tx1"/>
                </a:solidFill>
              </a:rPr>
              <a:t>equals</a:t>
            </a:r>
            <a:r>
              <a:rPr lang="ru-RU" sz="1400" dirty="0">
                <a:solidFill>
                  <a:schemeClr val="tx1"/>
                </a:solidFill>
              </a:rPr>
              <a:t>, который есть у любого объекта.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>
                <a:latin typeface="Arial"/>
              </a:rPr>
              <a:t>Коротко о </a:t>
            </a:r>
            <a:r>
              <a:rPr lang="en-US" sz="4000" spc="-1" dirty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050180"/>
            <a:ext cx="9071640" cy="302233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>
                <a:solidFill>
                  <a:schemeClr val="tx1"/>
                </a:solidFill>
              </a:rPr>
              <a:t> язык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(WORA – </a:t>
            </a:r>
            <a:r>
              <a:rPr lang="ru-RU" sz="2400" dirty="0" err="1">
                <a:solidFill>
                  <a:schemeClr val="tx1"/>
                </a:solidFill>
              </a:rPr>
              <a:t>write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once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run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anywhere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Объектно-ориентированный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Компилируемый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Статическая и строгая типизация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Нет прямого управлению памятью 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неиспользуемые объекты собирает </a:t>
            </a:r>
            <a:r>
              <a:rPr lang="en-US" sz="2400" dirty="0">
                <a:solidFill>
                  <a:schemeClr val="tx1"/>
                </a:solidFill>
              </a:rPr>
              <a:t>Garbage Collector(GC)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операторы. Арифметические операции.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(функции)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06608"/>
            <a:ext cx="9071640" cy="237450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переменные просто хранят данные, то методы </a:t>
            </a:r>
            <a:r>
              <a:rPr lang="ru-RU" sz="1800" b="1" dirty="0">
                <a:solidFill>
                  <a:schemeClr val="tx1"/>
                </a:solidFill>
              </a:rPr>
              <a:t>что-то</a:t>
            </a:r>
            <a:r>
              <a:rPr lang="ru-RU" sz="1800" dirty="0">
                <a:solidFill>
                  <a:schemeClr val="tx1"/>
                </a:solidFill>
              </a:rPr>
              <a:t> с этими данными делают. </a:t>
            </a:r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Что конкретно делает метод полностью зависит от его реализации. </a:t>
            </a:r>
            <a:endParaRPr lang="en-US" sz="1800" dirty="0">
              <a:solidFill>
                <a:schemeClr val="tx1"/>
              </a:solidFill>
            </a:endParaRPr>
          </a:p>
          <a:p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Например, метод 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dirty="0">
                <a:solidFill>
                  <a:schemeClr val="tx1"/>
                </a:solidFill>
              </a:rPr>
              <a:t>(&lt;</a:t>
            </a:r>
            <a:r>
              <a:rPr lang="ru-RU" sz="1800" dirty="0">
                <a:solidFill>
                  <a:schemeClr val="tx1"/>
                </a:solidFill>
              </a:rPr>
              <a:t>аргументы</a:t>
            </a:r>
            <a:r>
              <a:rPr lang="en-US" sz="1800" dirty="0">
                <a:solidFill>
                  <a:schemeClr val="tx1"/>
                </a:solidFill>
              </a:rPr>
              <a:t>&gt;) </a:t>
            </a:r>
            <a:r>
              <a:rPr lang="ru-RU" sz="1800" dirty="0">
                <a:solidFill>
                  <a:schemeClr val="tx1"/>
                </a:solidFill>
              </a:rPr>
              <a:t>печатает аргументы на стандартный вывод (обычно это консоль) </a:t>
            </a:r>
            <a:br>
              <a:rPr lang="ru-RU" sz="1800" dirty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70" y="4081111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27" y="-269508"/>
            <a:ext cx="9071640" cy="1262160"/>
          </a:xfrm>
        </p:spPr>
        <p:txBody>
          <a:bodyPr/>
          <a:lstStyle/>
          <a:p>
            <a:r>
              <a:rPr lang="ru-RU" dirty="0"/>
              <a:t>Методы. Определение.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8497" y="992652"/>
            <a:ext cx="9148642" cy="4145551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Тип возвращаемого значения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Если метод ничего не возвращает – используется специальное слово </a:t>
            </a:r>
            <a:r>
              <a:rPr lang="en-US" b="1" dirty="0"/>
              <a:t>void</a:t>
            </a:r>
            <a:r>
              <a:rPr lang="en-US" dirty="0"/>
              <a:t> </a:t>
            </a:r>
            <a:br>
              <a:rPr lang="ru-RU" dirty="0"/>
            </a:b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Имя</a:t>
            </a:r>
            <a:r>
              <a:rPr lang="ru-RU" dirty="0"/>
              <a:t> метода</a:t>
            </a:r>
            <a:br>
              <a:rPr lang="ru-RU" dirty="0"/>
            </a:b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Список </a:t>
            </a:r>
            <a:r>
              <a:rPr lang="ru-RU" b="1" dirty="0"/>
              <a:t>аргументов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Может быть пустым.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Модификаторы</a:t>
            </a:r>
            <a:r>
              <a:rPr lang="ru-RU" dirty="0"/>
              <a:t> </a:t>
            </a:r>
            <a:r>
              <a:rPr lang="en-US" dirty="0"/>
              <a:t>[final, static, public, abstract]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03972" lvl="1" indent="0">
              <a:buNone/>
            </a:pPr>
            <a:r>
              <a:rPr lang="en-US" sz="1400" dirty="0"/>
              <a:t>[</a:t>
            </a:r>
            <a:r>
              <a:rPr lang="ru-RU" sz="1400" dirty="0"/>
              <a:t>модификаторы</a:t>
            </a:r>
            <a:r>
              <a:rPr lang="en-US" sz="1400" dirty="0"/>
              <a:t>]</a:t>
            </a:r>
            <a:r>
              <a:rPr lang="ru-RU" sz="1400" dirty="0"/>
              <a:t> </a:t>
            </a:r>
            <a:r>
              <a:rPr lang="en-US" sz="1400" dirty="0"/>
              <a:t>[</a:t>
            </a:r>
            <a:r>
              <a:rPr lang="ru-RU" sz="1400" dirty="0"/>
              <a:t>ТИП ВОЗВРАЩАЕМОГО ЗНАЧЕНИЯ</a:t>
            </a:r>
            <a:r>
              <a:rPr lang="en-US" sz="1400" dirty="0"/>
              <a:t>]</a:t>
            </a:r>
            <a:r>
              <a:rPr lang="ru-RU" sz="1400" dirty="0"/>
              <a:t> </a:t>
            </a:r>
            <a:r>
              <a:rPr lang="ru-RU" sz="1400" dirty="0" err="1">
                <a:solidFill>
                  <a:srgbClr val="FF0000"/>
                </a:solidFill>
              </a:rPr>
              <a:t>имяМетода</a:t>
            </a:r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ru-RU" sz="1400" dirty="0">
                <a:solidFill>
                  <a:srgbClr val="FF0000"/>
                </a:solidFill>
              </a:rPr>
              <a:t>Тип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u-RU" sz="1400" dirty="0">
                <a:solidFill>
                  <a:srgbClr val="FF0000"/>
                </a:solidFill>
              </a:rPr>
              <a:t>Аргумента</a:t>
            </a:r>
            <a:r>
              <a:rPr lang="en-US" sz="1400" dirty="0">
                <a:solidFill>
                  <a:srgbClr val="FF0000"/>
                </a:solidFill>
              </a:rPr>
              <a:t> #</a:t>
            </a:r>
            <a:r>
              <a:rPr lang="ru-RU" sz="14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  <a:r>
              <a:rPr lang="ru-RU" sz="1400" dirty="0">
                <a:solidFill>
                  <a:srgbClr val="FF0000"/>
                </a:solidFill>
              </a:rPr>
              <a:t> </a:t>
            </a:r>
            <a:r>
              <a:rPr lang="ru-RU" sz="1400" dirty="0" err="1">
                <a:solidFill>
                  <a:srgbClr val="FF0000"/>
                </a:solidFill>
              </a:rPr>
              <a:t>имяАргумента</a:t>
            </a:r>
            <a:r>
              <a:rPr lang="en-US" sz="1400" dirty="0">
                <a:solidFill>
                  <a:srgbClr val="FF0000"/>
                </a:solidFill>
              </a:rPr>
              <a:t> #1</a:t>
            </a:r>
            <a:r>
              <a:rPr lang="ru-RU" sz="1400" dirty="0">
                <a:solidFill>
                  <a:srgbClr val="FF0000"/>
                </a:solidFill>
              </a:rPr>
              <a:t>,)</a:t>
            </a:r>
            <a:r>
              <a:rPr lang="ru-RU" sz="1400" dirty="0"/>
              <a:t> </a:t>
            </a:r>
            <a:r>
              <a:rPr lang="en-US" sz="1400" dirty="0"/>
              <a:t>{</a:t>
            </a:r>
          </a:p>
          <a:p>
            <a:pPr marL="503972" lvl="1" indent="0">
              <a:buNone/>
            </a:pPr>
            <a:r>
              <a:rPr lang="en-US" sz="1400" dirty="0"/>
              <a:t>    // </a:t>
            </a:r>
            <a:r>
              <a:rPr lang="ru-RU" sz="1400" dirty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/>
              <a:t>}</a:t>
            </a:r>
            <a:endParaRPr lang="ru-RU" sz="1400" dirty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/>
              <a:t>Имя метода и список его аргументов (порядок и типы) называется </a:t>
            </a:r>
            <a:r>
              <a:rPr lang="ru-RU" sz="1400" dirty="0">
                <a:solidFill>
                  <a:srgbClr val="FF0000"/>
                </a:solidFill>
              </a:rPr>
              <a:t>сигнатура</a:t>
            </a:r>
            <a:r>
              <a:rPr lang="ru-RU" sz="1400" dirty="0"/>
              <a:t> метода. 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6" y="4781657"/>
            <a:ext cx="7186586" cy="26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 Вызов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055" y="1408225"/>
            <a:ext cx="7400286" cy="1262160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Метод вызывается по имени, в скобочках обязательно указываются </a:t>
            </a:r>
            <a:r>
              <a:rPr lang="ru-RU" sz="1800" b="1" dirty="0">
                <a:solidFill>
                  <a:schemeClr val="tx1"/>
                </a:solidFill>
              </a:rPr>
              <a:t>все</a:t>
            </a:r>
            <a:r>
              <a:rPr lang="ru-RU" sz="1800" dirty="0">
                <a:solidFill>
                  <a:schemeClr val="tx1"/>
                </a:solidFill>
              </a:rPr>
              <a:t> параметры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Тип параметров должен соответствовать типу параметров в сигнатуре.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5" y="2999027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86552"/>
            <a:ext cx="9071640" cy="5188016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Позволяет выполнить часть кода, только если условие истинно</a:t>
            </a:r>
          </a:p>
          <a:p>
            <a:r>
              <a:rPr lang="ru-RU" sz="2000" dirty="0">
                <a:solidFill>
                  <a:schemeClr val="tx1"/>
                </a:solidFill>
              </a:rPr>
              <a:t>Встречается в двух вариантах:</a:t>
            </a:r>
          </a:p>
          <a:p>
            <a:pPr lvl="1"/>
            <a:r>
              <a:rPr lang="ru-RU" dirty="0"/>
              <a:t>Простой вариант: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Вариант с </a:t>
            </a:r>
            <a:r>
              <a:rPr lang="en-US" dirty="0"/>
              <a:t>else</a:t>
            </a:r>
            <a:r>
              <a:rPr lang="ru-RU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29" y="2718817"/>
            <a:ext cx="6564093" cy="3241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429" y="6276510"/>
            <a:ext cx="766107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88" dirty="0"/>
              <a:t>Рекомендуется ставить скобки после </a:t>
            </a:r>
            <a:r>
              <a:rPr lang="en-US" sz="1488" dirty="0"/>
              <a:t>if/else </a:t>
            </a:r>
            <a:r>
              <a:rPr lang="ru-RU" sz="1488" dirty="0"/>
              <a:t>всегда, даже если выражение состоит </a:t>
            </a:r>
          </a:p>
          <a:p>
            <a:r>
              <a:rPr lang="ru-RU" sz="1488" dirty="0"/>
              <a:t>из одной операции.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952" y="1873083"/>
            <a:ext cx="471795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88" dirty="0"/>
              <a:t>условие всегда должно иметь тип </a:t>
            </a:r>
            <a:r>
              <a:rPr lang="en-US" sz="1488" dirty="0" err="1"/>
              <a:t>boolean</a:t>
            </a:r>
            <a:r>
              <a:rPr lang="en-US" sz="1488" dirty="0"/>
              <a:t>.</a:t>
            </a:r>
            <a:br>
              <a:rPr lang="en-US" sz="1488" dirty="0"/>
            </a:br>
            <a:r>
              <a:rPr lang="ru-RU" sz="1488" dirty="0"/>
              <a:t>Числа к этому типу автоматически не приводятся. </a:t>
            </a:r>
          </a:p>
        </p:txBody>
      </p:sp>
    </p:spTree>
    <p:extLst>
      <p:ext uri="{BB962C8B-B14F-4D97-AF65-F5344CB8AC3E}">
        <p14:creationId xmlns:p14="http://schemas.microsoft.com/office/powerpoint/2010/main" val="308381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Тернарная </a:t>
            </a:r>
            <a:r>
              <a:rPr lang="ru-RU" dirty="0" err="1"/>
              <a:t>опеация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8" y="2071897"/>
            <a:ext cx="7103456" cy="24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" y="1570471"/>
            <a:ext cx="4337503" cy="275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1" y="5220245"/>
            <a:ext cx="3371850" cy="181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2041" y="471637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switch-expression (Java 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63369" y="1771048"/>
            <a:ext cx="9071640" cy="358791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– переменная, хранящая множество элементов одного типа под одним именем. </a:t>
            </a:r>
            <a:endParaRPr lang="en-US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У массива обязательно есть: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Имя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Тип</a:t>
            </a:r>
            <a:r>
              <a:rPr lang="ru-RU" dirty="0"/>
              <a:t> хранимых элементов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Размер</a:t>
            </a:r>
            <a:endParaRPr lang="en-US" b="1" dirty="0"/>
          </a:p>
          <a:p>
            <a:pPr lvl="1"/>
            <a:endParaRPr lang="ru-RU" dirty="0"/>
          </a:p>
          <a:p>
            <a:r>
              <a:rPr lang="ru-RU" sz="1800" dirty="0">
                <a:solidFill>
                  <a:schemeClr val="tx1"/>
                </a:solidFill>
              </a:rPr>
              <a:t>Размер массива создается при его создании и изменить его нельзя.</a:t>
            </a:r>
          </a:p>
          <a:p>
            <a:r>
              <a:rPr lang="ru-RU" sz="1800" dirty="0">
                <a:solidFill>
                  <a:schemeClr val="tx1"/>
                </a:solidFill>
              </a:rPr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Массивы. Инициализация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93236"/>
            <a:ext cx="9071640" cy="4607564"/>
          </a:xfrm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можно инициализировать сразу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Инициализацию массива можно сделать еще короче, если инициализация происходит вместе с объявлением.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5" y="2184097"/>
            <a:ext cx="4897659" cy="251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77" y="6224989"/>
            <a:ext cx="3000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/>
              <a:t>программы</a:t>
            </a:r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Массивы. Доступ к элементам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4" y="2326203"/>
            <a:ext cx="6875326" cy="36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69039"/>
            <a:ext cx="9071640" cy="5353655"/>
          </a:xfrm>
        </p:spPr>
        <p:txBody>
          <a:bodyPr>
            <a:normAutofit/>
          </a:bodyPr>
          <a:lstStyle/>
          <a:p>
            <a:r>
              <a:rPr lang="ru-RU" sz="2800" dirty="0"/>
              <a:t>цикл </a:t>
            </a:r>
            <a:r>
              <a:rPr lang="en-US" sz="2800" dirty="0"/>
              <a:t>for</a:t>
            </a:r>
          </a:p>
          <a:p>
            <a:endParaRPr lang="en-US" sz="2800" dirty="0"/>
          </a:p>
          <a:p>
            <a:r>
              <a:rPr lang="ru-RU" sz="1800" dirty="0"/>
              <a:t>цикл </a:t>
            </a:r>
            <a:r>
              <a:rPr lang="en-US" sz="1800" dirty="0"/>
              <a:t>for-each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ru-RU" sz="2800" dirty="0"/>
              <a:t>цикл </a:t>
            </a:r>
            <a:r>
              <a:rPr lang="en-US" sz="2800" dirty="0"/>
              <a:t>while</a:t>
            </a:r>
          </a:p>
          <a:p>
            <a:endParaRPr lang="en-US" sz="2800" dirty="0"/>
          </a:p>
          <a:p>
            <a:endParaRPr lang="ru-RU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ru-RU" sz="2800" dirty="0"/>
              <a:t>цикл </a:t>
            </a:r>
            <a:r>
              <a:rPr lang="en-US" sz="2800" dirty="0"/>
              <a:t>do-while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32" y="1769040"/>
            <a:ext cx="33051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232" y="3177987"/>
            <a:ext cx="25527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232" y="3961334"/>
            <a:ext cx="2838450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232" y="5851879"/>
            <a:ext cx="4457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в общем виде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953927"/>
            <a:ext cx="9071640" cy="38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for (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блок инициализации</a:t>
            </a:r>
            <a:r>
              <a:rPr lang="en-US" sz="1800" dirty="0">
                <a:solidFill>
                  <a:schemeClr val="tx1"/>
                </a:solidFill>
              </a:rPr>
              <a:t>] ;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условие выполнения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операция после итерации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// </a:t>
            </a:r>
            <a:r>
              <a:rPr lang="ru-RU" sz="1800" dirty="0">
                <a:solidFill>
                  <a:schemeClr val="tx1"/>
                </a:solidFill>
              </a:rPr>
              <a:t>тело цикла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b="1" dirty="0">
                <a:solidFill>
                  <a:schemeClr val="tx1"/>
                </a:solidFill>
              </a:rPr>
              <a:t>Блок инициализации</a:t>
            </a:r>
            <a:r>
              <a:rPr lang="ru-RU" sz="1800" dirty="0">
                <a:solidFill>
                  <a:schemeClr val="tx1"/>
                </a:solidFill>
              </a:rPr>
              <a:t> выполняется только один раз – перед первой итераций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Условие выполнения</a:t>
            </a:r>
            <a:r>
              <a:rPr lang="ru-RU" sz="1800" dirty="0">
                <a:solidFill>
                  <a:schemeClr val="tx1"/>
                </a:solidFill>
              </a:rPr>
              <a:t> выполняется перед каждой итерацией.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Если они истинное – то выполняется тело цикла.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Операция после итерации</a:t>
            </a:r>
            <a:r>
              <a:rPr lang="ru-RU" sz="1800" dirty="0">
                <a:solidFill>
                  <a:schemeClr val="tx1"/>
                </a:solidFill>
              </a:rPr>
              <a:t> выполняется после каждой итерации. </a:t>
            </a:r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114522"/>
            <a:ext cx="9071640" cy="4384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break </a:t>
            </a:r>
            <a:r>
              <a:rPr lang="ru-RU" sz="2000" dirty="0">
                <a:solidFill>
                  <a:schemeClr val="tx1"/>
                </a:solidFill>
              </a:rPr>
              <a:t>используется, если нужно прекратить выполнение цикла полностью. 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continue </a:t>
            </a:r>
            <a:r>
              <a:rPr lang="ru-RU" sz="2000" dirty="0">
                <a:solidFill>
                  <a:schemeClr val="tx1"/>
                </a:solidFill>
              </a:rPr>
              <a:t>используется, если нужно прекратить выполнение текущей итерации. 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000" dirty="0">
                <a:solidFill>
                  <a:schemeClr val="tx1"/>
                </a:solidFill>
              </a:rPr>
              <a:t>	</a:t>
            </a:r>
          </a:p>
          <a:p>
            <a:r>
              <a:rPr lang="ru-RU" sz="2000" dirty="0">
                <a:solidFill>
                  <a:schemeClr val="tx1"/>
                </a:solidFill>
              </a:rPr>
              <a:t>Если циклы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вложенные – прерывается «ближайший цикл»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Если нужно прервать другой цикл – можно использовать метки. 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Пример: фильтрация цен.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84" y="4424333"/>
            <a:ext cx="4752858" cy="29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7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901" y="260010"/>
            <a:ext cx="9071640" cy="1262160"/>
          </a:xfrm>
        </p:spPr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continue.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5" y="2466260"/>
            <a:ext cx="5514975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775" y="180954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Пример:</a:t>
            </a:r>
          </a:p>
        </p:txBody>
      </p:sp>
    </p:spTree>
    <p:extLst>
      <p:ext uri="{BB962C8B-B14F-4D97-AF65-F5344CB8AC3E}">
        <p14:creationId xmlns:p14="http://schemas.microsoft.com/office/powerpoint/2010/main" val="2856651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IDEA. Live-templates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https://www.jetbrains.com/help/idea/using-live-templates.html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psvm</a:t>
            </a:r>
            <a:r>
              <a:rPr lang="en-US" dirty="0"/>
              <a:t> / .main – public static void main(String </a:t>
            </a:r>
            <a:r>
              <a:rPr lang="en-US" dirty="0" err="1"/>
              <a:t>args</a:t>
            </a:r>
            <a:r>
              <a:rPr lang="en-US" dirty="0"/>
              <a:t>) {}</a:t>
            </a:r>
          </a:p>
          <a:p>
            <a:r>
              <a:rPr lang="en-US" dirty="0"/>
              <a:t>.</a:t>
            </a:r>
            <a:r>
              <a:rPr lang="en-US" dirty="0" err="1"/>
              <a:t>sout</a:t>
            </a:r>
            <a:r>
              <a:rPr lang="en-US" dirty="0"/>
              <a:t> –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/>
              <a:t>%NUMBER%.</a:t>
            </a:r>
            <a:r>
              <a:rPr lang="en-US" dirty="0" err="1"/>
              <a:t>fori</a:t>
            </a:r>
            <a:r>
              <a:rPr lang="en-US" dirty="0"/>
              <a:t> – </a:t>
            </a:r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от нуля до </a:t>
            </a:r>
            <a:r>
              <a:rPr lang="en-US" dirty="0"/>
              <a:t>%NUMBER%</a:t>
            </a:r>
          </a:p>
          <a:p>
            <a:r>
              <a:rPr lang="en-US" dirty="0"/>
              <a:t>%OBJECT%.</a:t>
            </a:r>
            <a:r>
              <a:rPr lang="en-US" dirty="0" err="1"/>
              <a:t>nn</a:t>
            </a:r>
            <a:r>
              <a:rPr lang="en-US" dirty="0"/>
              <a:t> – if (%OBJECT% !=null) {}</a:t>
            </a:r>
          </a:p>
          <a:p>
            <a:r>
              <a:rPr lang="en-US" dirty="0" err="1"/>
              <a:t>HTML:Emmet</a:t>
            </a:r>
            <a:r>
              <a:rPr lang="en-US" dirty="0"/>
              <a:t> – table&gt;</a:t>
            </a:r>
            <a:r>
              <a:rPr lang="en-US" dirty="0" err="1"/>
              <a:t>tr</a:t>
            </a:r>
            <a:r>
              <a:rPr lang="en-US" dirty="0"/>
              <a:t>*5&gt;td*4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98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 c </a:t>
            </a:r>
            <a:r>
              <a:rPr lang="en-US" dirty="0" err="1"/>
              <a:t>git</a:t>
            </a:r>
            <a:r>
              <a:rPr lang="en-US" dirty="0"/>
              <a:t>. Live demo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Пропускай следующие 6 слайдов </a:t>
            </a:r>
            <a:r>
              <a:rPr lang="ru-RU" dirty="0">
                <a:sym typeface="Wingdings" panose="05000000000000000000" pitchFamily="2" charset="2"/>
              </a:rPr>
              <a:t>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5" y="2731086"/>
            <a:ext cx="7659506" cy="3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43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04992"/>
            <a:ext cx="9071640" cy="4155176"/>
          </a:xfrm>
        </p:spPr>
        <p:txBody>
          <a:bodyPr anchor="t">
            <a:normAutofit/>
          </a:bodyPr>
          <a:lstStyle/>
          <a:p>
            <a:r>
              <a:rPr lang="ru-RU" sz="1800" dirty="0"/>
              <a:t>Единица хранения информации в </a:t>
            </a:r>
            <a:r>
              <a:rPr lang="en-US" sz="1800" dirty="0" err="1"/>
              <a:t>git</a:t>
            </a:r>
            <a:r>
              <a:rPr lang="en-US" sz="1800" dirty="0"/>
              <a:t> –</a:t>
            </a:r>
            <a:r>
              <a:rPr lang="ru-RU" sz="1800" dirty="0"/>
              <a:t> это </a:t>
            </a:r>
            <a:r>
              <a:rPr lang="en-US" sz="1800" dirty="0"/>
              <a:t>commit</a:t>
            </a:r>
            <a:r>
              <a:rPr lang="ru-RU" sz="1800" dirty="0"/>
              <a:t>. </a:t>
            </a:r>
          </a:p>
          <a:p>
            <a:r>
              <a:rPr lang="en-US" sz="1800" dirty="0"/>
              <a:t>commit</a:t>
            </a:r>
            <a:r>
              <a:rPr lang="ru-RU" sz="1800" dirty="0"/>
              <a:t> содержит:</a:t>
            </a:r>
            <a:endParaRPr lang="en-US" sz="1800" dirty="0"/>
          </a:p>
          <a:p>
            <a:endParaRPr lang="ru-RU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Автор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Дата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Сообщение от автора, описывающие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Какие файлы и как были изменены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Ссылку на предыдущий </a:t>
            </a:r>
            <a:r>
              <a:rPr lang="ru-RU" dirty="0" err="1"/>
              <a:t>коммит</a:t>
            </a:r>
            <a:r>
              <a:rPr lang="ru-RU" dirty="0"/>
              <a:t>, для которого изменения были сделаны</a:t>
            </a:r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#1</a:t>
            </a:r>
          </a:p>
          <a:p>
            <a:r>
              <a:rPr lang="ru-RU" sz="1400" dirty="0"/>
              <a:t>Создан файл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>
                <a:solidFill>
                  <a:srgbClr val="0070C0"/>
                </a:solidFill>
              </a:rPr>
              <a:t>#2    </a:t>
            </a:r>
            <a:r>
              <a:rPr lang="en-US" sz="1400" dirty="0" err="1">
                <a:solidFill>
                  <a:srgbClr val="0070C0"/>
                </a:solidFill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/>
              <a:t>System.out.println</a:t>
            </a:r>
            <a:r>
              <a:rPr lang="en-US" sz="1200" dirty="0"/>
              <a:t>(“Hello”)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#2</a:t>
            </a:r>
          </a:p>
          <a:p>
            <a:r>
              <a:rPr lang="ru-RU" sz="1400" dirty="0"/>
              <a:t>Изменился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+#2   </a:t>
            </a:r>
            <a:r>
              <a:rPr lang="en-US" sz="1400" dirty="0" err="1">
                <a:solidFill>
                  <a:srgbClr val="0070C0"/>
                </a:solidFill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/>
              <a:t>System.out.println</a:t>
            </a:r>
            <a:r>
              <a:rPr lang="en-US" sz="1200" dirty="0"/>
              <a:t>(“</a:t>
            </a:r>
            <a:r>
              <a:rPr lang="en-US" sz="1200" dirty="0" err="1"/>
              <a:t>Hello,</a:t>
            </a:r>
            <a:r>
              <a:rPr lang="en-US" sz="1200" dirty="0" err="1">
                <a:solidFill>
                  <a:srgbClr val="FF0000"/>
                </a:solidFill>
              </a:rPr>
              <a:t>World</a:t>
            </a:r>
            <a:r>
              <a:rPr lang="en-US" sz="1200" dirty="0"/>
              <a:t>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#3</a:t>
            </a:r>
          </a:p>
          <a:p>
            <a:r>
              <a:rPr lang="ru-RU" sz="1400" dirty="0"/>
              <a:t>Изменился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>
                <a:solidFill>
                  <a:srgbClr val="0070C0"/>
                </a:solidFill>
              </a:rPr>
              <a:t>+</a:t>
            </a:r>
            <a:r>
              <a:rPr lang="en-US" sz="1400" dirty="0">
                <a:solidFill>
                  <a:srgbClr val="0070C0"/>
                </a:solidFill>
              </a:rPr>
              <a:t>#3</a:t>
            </a:r>
            <a:r>
              <a:rPr lang="nn-NO" sz="1400" dirty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>
                <a:solidFill>
                  <a:srgbClr val="0070C0"/>
                </a:solidFill>
              </a:rPr>
              <a:t>+#4        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#2    for 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/>
              <a:t>#5     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 err="1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Рабочая копия</a:t>
            </a:r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типы файлов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848051"/>
            <a:ext cx="9071640" cy="50340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*.</a:t>
            </a:r>
            <a:r>
              <a:rPr lang="en-US" sz="2400" b="1" dirty="0">
                <a:solidFill>
                  <a:schemeClr val="tx1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файлы с исходным кодом на языке </a:t>
            </a:r>
            <a:r>
              <a:rPr lang="en-US" sz="2400" dirty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javac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компилятор </a:t>
            </a:r>
            <a:r>
              <a:rPr lang="en-US" sz="2400" dirty="0">
                <a:solidFill>
                  <a:schemeClr val="tx1"/>
                </a:solidFill>
              </a:rPr>
              <a:t>Java, </a:t>
            </a:r>
            <a:r>
              <a:rPr lang="ru-RU" sz="2400" dirty="0">
                <a:solidFill>
                  <a:schemeClr val="tx1"/>
                </a:solidFill>
              </a:rPr>
              <a:t>преобразовывает *</a:t>
            </a:r>
            <a:r>
              <a:rPr lang="en-US" sz="2400" dirty="0">
                <a:solidFill>
                  <a:schemeClr val="tx1"/>
                </a:solidFill>
              </a:rPr>
              <a:t>.java </a:t>
            </a:r>
            <a:r>
              <a:rPr lang="ru-RU" sz="2400" dirty="0">
                <a:solidFill>
                  <a:schemeClr val="tx1"/>
                </a:solidFill>
              </a:rPr>
              <a:t>файлы в </a:t>
            </a:r>
            <a:r>
              <a:rPr lang="en-US" sz="2400" dirty="0">
                <a:solidFill>
                  <a:schemeClr val="tx1"/>
                </a:solidFill>
              </a:rPr>
              <a:t>*.class </a:t>
            </a:r>
            <a:r>
              <a:rPr lang="ru-RU" sz="2400" dirty="0">
                <a:solidFill>
                  <a:schemeClr val="tx1"/>
                </a:solidFill>
              </a:rPr>
              <a:t>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*.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– файлы с байт-кодом. В одном файле хранится ровно один класс*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Байт-код</a:t>
            </a:r>
            <a:r>
              <a:rPr lang="ru-RU" sz="2400" dirty="0">
                <a:solidFill>
                  <a:schemeClr val="tx1"/>
                </a:solidFill>
              </a:rPr>
              <a:t> – </a:t>
            </a:r>
            <a:r>
              <a:rPr lang="ru-RU" sz="24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>
                <a:solidFill>
                  <a:schemeClr val="tx1"/>
                </a:solidFill>
              </a:rPr>
              <a:t> код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ru-RU" sz="2400" dirty="0">
                <a:solidFill>
                  <a:schemeClr val="tx1"/>
                </a:solidFill>
              </a:rPr>
              <a:t>Этот код может быть выполнен внутри </a:t>
            </a:r>
            <a:r>
              <a:rPr lang="en-US" sz="2400" b="1" dirty="0">
                <a:solidFill>
                  <a:schemeClr val="tx1"/>
                </a:solidFill>
              </a:rPr>
              <a:t>JVM </a:t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ru-RU" sz="2000" i="1" dirty="0">
                <a:solidFill>
                  <a:schemeClr val="tx1"/>
                </a:solidFill>
              </a:rPr>
              <a:t>Здесь Андрей подробно рассказывает про байт-код и переносимость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– Java Virtual Machine.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Программа, которая выполняет </a:t>
            </a:r>
            <a:r>
              <a:rPr lang="en-US" sz="2400" dirty="0">
                <a:solidFill>
                  <a:schemeClr val="tx1"/>
                </a:solidFill>
              </a:rPr>
              <a:t>byte-</a:t>
            </a:r>
            <a:r>
              <a:rPr lang="ru-RU" sz="2400" dirty="0">
                <a:solidFill>
                  <a:schemeClr val="tx1"/>
                </a:solidFill>
              </a:rPr>
              <a:t>код. Для каждой операционной системы и архитектуры нужны разные </a:t>
            </a:r>
            <a:r>
              <a:rPr lang="en-US" sz="2400" dirty="0">
                <a:solidFill>
                  <a:schemeClr val="tx1"/>
                </a:solidFill>
              </a:rPr>
              <a:t>JVM.</a:t>
            </a:r>
            <a:endParaRPr lang="ru-RU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JLS </a:t>
            </a:r>
            <a:r>
              <a:rPr lang="ru-RU" sz="2400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Java Language Specification. </a:t>
            </a:r>
            <a:r>
              <a:rPr lang="ru-RU" sz="2400" dirty="0">
                <a:solidFill>
                  <a:schemeClr val="tx1"/>
                </a:solidFill>
              </a:rPr>
              <a:t>Спецификация </a:t>
            </a:r>
            <a:r>
              <a:rPr lang="ru-RU" sz="2400" b="1" dirty="0">
                <a:solidFill>
                  <a:schemeClr val="tx1"/>
                </a:solidFill>
              </a:rPr>
              <a:t>синтаксиса </a:t>
            </a:r>
            <a:r>
              <a:rPr lang="ru-RU" sz="2400" dirty="0">
                <a:solidFill>
                  <a:schemeClr val="tx1"/>
                </a:solidFill>
              </a:rPr>
              <a:t>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</a:t>
            </a:r>
            <a:r>
              <a:rPr lang="ru-RU" dirty="0" err="1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43491"/>
            <a:ext cx="9071640" cy="3462159"/>
          </a:xfrm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Каждый </a:t>
            </a:r>
            <a:r>
              <a:rPr lang="ru-RU" sz="1800" dirty="0" err="1">
                <a:solidFill>
                  <a:schemeClr val="tx1"/>
                </a:solidFill>
              </a:rPr>
              <a:t>репозиторий</a:t>
            </a:r>
            <a:r>
              <a:rPr lang="ru-RU" sz="1800" dirty="0">
                <a:solidFill>
                  <a:schemeClr val="tx1"/>
                </a:solidFill>
              </a:rPr>
              <a:t> – самостоятелен.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Для синхронизации </a:t>
            </a:r>
            <a:r>
              <a:rPr lang="ru-RU" sz="1800" dirty="0" err="1">
                <a:solidFill>
                  <a:schemeClr val="tx1"/>
                </a:solidFill>
              </a:rPr>
              <a:t>репозиториев</a:t>
            </a:r>
            <a:r>
              <a:rPr lang="ru-RU" sz="1800" dirty="0">
                <a:solidFill>
                  <a:schemeClr val="tx1"/>
                </a:solidFill>
              </a:rPr>
              <a:t> существуют команды </a:t>
            </a:r>
            <a:r>
              <a:rPr lang="en-US" sz="1800" dirty="0">
                <a:solidFill>
                  <a:schemeClr val="tx1"/>
                </a:solidFill>
              </a:rPr>
              <a:t>pull </a:t>
            </a:r>
            <a:r>
              <a:rPr lang="ru-RU" sz="1800" dirty="0">
                <a:solidFill>
                  <a:schemeClr val="tx1"/>
                </a:solidFill>
              </a:rPr>
              <a:t>и </a:t>
            </a:r>
            <a:r>
              <a:rPr lang="en-US" sz="1800" dirty="0">
                <a:solidFill>
                  <a:schemeClr val="tx1"/>
                </a:solidFill>
              </a:rPr>
              <a:t>push.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Pull –</a:t>
            </a:r>
            <a:r>
              <a:rPr lang="ru-RU" sz="1800" dirty="0">
                <a:solidFill>
                  <a:schemeClr val="tx1"/>
                </a:solidFill>
              </a:rPr>
              <a:t> скачивает новые </a:t>
            </a:r>
            <a:r>
              <a:rPr lang="ru-RU" sz="1800" dirty="0" err="1">
                <a:solidFill>
                  <a:schemeClr val="tx1"/>
                </a:solidFill>
              </a:rPr>
              <a:t>коммиты</a:t>
            </a:r>
            <a:r>
              <a:rPr lang="ru-RU" sz="1800" dirty="0">
                <a:solidFill>
                  <a:schemeClr val="tx1"/>
                </a:solidFill>
              </a:rPr>
              <a:t> из другого </a:t>
            </a:r>
            <a:r>
              <a:rPr lang="ru-RU" sz="1800" dirty="0" err="1">
                <a:solidFill>
                  <a:schemeClr val="tx1"/>
                </a:solidFill>
              </a:rPr>
              <a:t>репозитория</a:t>
            </a:r>
            <a:r>
              <a:rPr lang="ru-RU" sz="1800" dirty="0">
                <a:solidFill>
                  <a:schemeClr val="tx1"/>
                </a:solidFill>
              </a:rPr>
              <a:t> в ваш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Push – </a:t>
            </a:r>
            <a:r>
              <a:rPr lang="ru-RU" sz="1800" dirty="0">
                <a:solidFill>
                  <a:schemeClr val="tx1"/>
                </a:solidFill>
              </a:rPr>
              <a:t>загружает </a:t>
            </a:r>
            <a:r>
              <a:rPr lang="ru-RU" sz="1800" dirty="0" err="1">
                <a:solidFill>
                  <a:schemeClr val="tx1"/>
                </a:solidFill>
              </a:rPr>
              <a:t>коммит</a:t>
            </a:r>
            <a:r>
              <a:rPr lang="ru-RU" sz="1800" dirty="0">
                <a:solidFill>
                  <a:schemeClr val="tx1"/>
                </a:solidFill>
              </a:rPr>
              <a:t> из </a:t>
            </a:r>
            <a:r>
              <a:rPr lang="ru-RU" sz="1800" dirty="0" err="1">
                <a:solidFill>
                  <a:schemeClr val="tx1"/>
                </a:solidFill>
              </a:rPr>
              <a:t>вышего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репозитрия</a:t>
            </a:r>
            <a:r>
              <a:rPr lang="ru-RU" sz="1800" dirty="0">
                <a:solidFill>
                  <a:schemeClr val="tx1"/>
                </a:solidFill>
              </a:rPr>
              <a:t> в другой.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«Другой» </a:t>
            </a:r>
            <a:r>
              <a:rPr lang="ru-RU" sz="1800" dirty="0" err="1">
                <a:solidFill>
                  <a:schemeClr val="tx1"/>
                </a:solidFill>
              </a:rPr>
              <a:t>репозиторий</a:t>
            </a:r>
            <a:r>
              <a:rPr lang="ru-RU" sz="1800" dirty="0">
                <a:solidFill>
                  <a:schemeClr val="tx1"/>
                </a:solidFill>
              </a:rPr>
              <a:t> часто именую как </a:t>
            </a:r>
            <a:r>
              <a:rPr lang="en-US" sz="1800" dirty="0">
                <a:solidFill>
                  <a:schemeClr val="tx1"/>
                </a:solidFill>
              </a:rPr>
              <a:t>“remote”</a:t>
            </a:r>
            <a:r>
              <a:rPr lang="ru-RU" sz="1800" dirty="0">
                <a:solidFill>
                  <a:schemeClr val="tx1"/>
                </a:solidFill>
              </a:rPr>
              <a:t>, а ваш – </a:t>
            </a:r>
            <a:r>
              <a:rPr lang="en-US" sz="1800" dirty="0">
                <a:solidFill>
                  <a:schemeClr val="tx1"/>
                </a:solidFill>
              </a:rPr>
              <a:t>“local”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634" y="4703808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flipH="1">
            <a:off x="1973179" y="5329451"/>
            <a:ext cx="19250" cy="47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19250" cy="3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725284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>
                <a:solidFill>
                  <a:schemeClr val="tx1"/>
                </a:solidFill>
              </a:rPr>
            </a:br>
            <a:br>
              <a:rPr lang="en-US" sz="700" dirty="0">
                <a:solidFill>
                  <a:schemeClr val="tx1"/>
                </a:solidFill>
              </a:rPr>
            </a:br>
            <a:endParaRPr lang="en-US" sz="700" dirty="0">
              <a:solidFill>
                <a:schemeClr val="tx1"/>
              </a:solidFill>
            </a:endParaRP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968231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>
                <a:solidFill>
                  <a:schemeClr val="tx1"/>
                </a:solidFill>
              </a:rPr>
            </a:br>
            <a:br>
              <a:rPr lang="en-US" sz="700" dirty="0">
                <a:solidFill>
                  <a:schemeClr val="tx1"/>
                </a:solidFill>
              </a:rPr>
            </a:br>
            <a:endParaRPr lang="en-US" sz="700" dirty="0">
              <a:solidFill>
                <a:schemeClr val="tx1"/>
              </a:solidFill>
            </a:endParaRP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590224" y="5016630"/>
            <a:ext cx="2117558" cy="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Student’s 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Student’s 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>
                <a:solidFill>
                  <a:schemeClr val="tx1"/>
                </a:solidFill>
              </a:rPr>
              <a:t>Создан файл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974117"/>
            <a:ext cx="1843780" cy="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933520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#2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954768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#3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274396"/>
            <a:ext cx="3446834" cy="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78876" y="2988641"/>
            <a:ext cx="2116327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48845" y="3481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request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078877" y="5898059"/>
            <a:ext cx="1844399" cy="625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>
                <a:solidFill>
                  <a:schemeClr val="tx1"/>
                </a:solidFill>
              </a:rPr>
              <a:t>Создан файл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11" idx="3"/>
            <a:endCxn id="22" idx="1"/>
          </p:cNvCxnSpPr>
          <p:nvPr/>
        </p:nvCxnSpPr>
        <p:spPr>
          <a:xfrm>
            <a:off x="6118561" y="6201877"/>
            <a:ext cx="1960316" cy="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5381" y="2293749"/>
            <a:ext cx="9071640" cy="12621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https://help.github.com/en/github/collaborating-with-issues-and-pull-requests/syncing-a-fork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6563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Доп. материалы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303375"/>
            <a:ext cx="9071640" cy="126216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https://docs.oracle.com/javase/tutorial/java/nutsandbolts/index.html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175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Ссылочные и примитивные типы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Из-за вопросов производительности не всё в </a:t>
            </a:r>
            <a:r>
              <a:rPr lang="en-US" dirty="0"/>
              <a:t>Java – </a:t>
            </a:r>
            <a:r>
              <a:rPr lang="ru-RU" dirty="0"/>
              <a:t>объект.</a:t>
            </a:r>
          </a:p>
          <a:p>
            <a:r>
              <a:rPr lang="ru-RU" dirty="0"/>
              <a:t>Существуют особые </a:t>
            </a:r>
            <a:r>
              <a:rPr lang="ru-RU" b="1" dirty="0"/>
              <a:t>примитивные</a:t>
            </a:r>
            <a:r>
              <a:rPr lang="ru-RU" dirty="0"/>
              <a:t> типы данных, работы с которыми происходит быстрее.</a:t>
            </a:r>
          </a:p>
          <a:p>
            <a:r>
              <a:rPr lang="ru-RU" dirty="0"/>
              <a:t>Примитивные типы данные всегда пишутся с маленькой буквы и их всего 8</a:t>
            </a:r>
          </a:p>
          <a:p>
            <a:r>
              <a:rPr lang="ru-RU" dirty="0"/>
              <a:t>Переменные </a:t>
            </a:r>
            <a:r>
              <a:rPr lang="ru-RU" b="1" dirty="0"/>
              <a:t>примитивных</a:t>
            </a:r>
            <a:r>
              <a:rPr lang="ru-RU" dirty="0"/>
              <a:t> типов хранят само </a:t>
            </a:r>
            <a:r>
              <a:rPr lang="ru-RU" b="1" dirty="0"/>
              <a:t>значение</a:t>
            </a:r>
          </a:p>
          <a:p>
            <a:r>
              <a:rPr lang="ru-RU" dirty="0"/>
              <a:t>Переменные </a:t>
            </a:r>
            <a:r>
              <a:rPr lang="ru-RU" b="1" dirty="0"/>
              <a:t>объектных</a:t>
            </a:r>
            <a:r>
              <a:rPr lang="ru-RU" dirty="0"/>
              <a:t> (</a:t>
            </a:r>
            <a:r>
              <a:rPr lang="ru-RU" b="1" dirty="0"/>
              <a:t>ссылочных</a:t>
            </a:r>
            <a:r>
              <a:rPr lang="ru-RU" dirty="0"/>
              <a:t>) типов хранят </a:t>
            </a:r>
            <a:r>
              <a:rPr lang="ru-RU" b="1" dirty="0"/>
              <a:t>ссылку</a:t>
            </a:r>
            <a:r>
              <a:rPr lang="ru-RU" dirty="0"/>
              <a:t> на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Mark word </a:t>
            </a:r>
            <a:r>
              <a:rPr lang="ru-RU" dirty="0"/>
              <a:t>хранит служебную информацию, необходимую для работы в многопоточной среде и сборки мусора.</a:t>
            </a:r>
          </a:p>
          <a:p>
            <a:r>
              <a:rPr lang="en-US" dirty="0"/>
              <a:t>Class pointer </a:t>
            </a:r>
            <a:r>
              <a:rPr lang="ru-RU" dirty="0"/>
              <a:t>хранит указатель на класс, к которому принадлежит объект.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3283" y="2731086"/>
            <a:ext cx="4630787" cy="58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88" dirty="0"/>
              <a:t>Заголовок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4070" y="2731086"/>
            <a:ext cx="2333567" cy="5888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88" dirty="0"/>
              <a:t>Данные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440" y="2963716"/>
            <a:ext cx="2180904" cy="2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Mark word 4/8byte</a:t>
            </a:r>
            <a:endParaRPr lang="ru-RU" sz="1488" dirty="0"/>
          </a:p>
        </p:txBody>
      </p:sp>
      <p:sp>
        <p:nvSpPr>
          <p:cNvPr id="7" name="Rectangle 6"/>
          <p:cNvSpPr/>
          <p:nvPr/>
        </p:nvSpPr>
        <p:spPr>
          <a:xfrm>
            <a:off x="3330293" y="2963716"/>
            <a:ext cx="2122747" cy="27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Class pointer 4/8byte</a:t>
            </a:r>
            <a:endParaRPr lang="ru-RU" sz="1488" dirty="0"/>
          </a:p>
        </p:txBody>
      </p:sp>
      <p:sp>
        <p:nvSpPr>
          <p:cNvPr id="8" name="Rectangle 7"/>
          <p:cNvSpPr/>
          <p:nvPr/>
        </p:nvSpPr>
        <p:spPr>
          <a:xfrm>
            <a:off x="7807638" y="2731086"/>
            <a:ext cx="1097722" cy="5888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padding</a:t>
            </a:r>
            <a:endParaRPr lang="ru-RU" sz="1488" dirty="0"/>
          </a:p>
        </p:txBody>
      </p:sp>
    </p:spTree>
    <p:extLst>
      <p:ext uri="{BB962C8B-B14F-4D97-AF65-F5344CB8AC3E}">
        <p14:creationId xmlns:p14="http://schemas.microsoft.com/office/powerpoint/2010/main" val="1361157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397" y="2560361"/>
            <a:ext cx="1104995" cy="2976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88" dirty="0"/>
              <a:t> 0</a:t>
            </a:r>
            <a:endParaRPr lang="ru-RU" sz="1488" dirty="0"/>
          </a:p>
        </p:txBody>
      </p:sp>
      <p:sp>
        <p:nvSpPr>
          <p:cNvPr id="5" name="Rectangle 4"/>
          <p:cNvSpPr/>
          <p:nvPr/>
        </p:nvSpPr>
        <p:spPr>
          <a:xfrm>
            <a:off x="1481397" y="2872459"/>
            <a:ext cx="1104995" cy="29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88" dirty="0"/>
              <a:t>32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1396" y="3186893"/>
            <a:ext cx="1104995" cy="1955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42</a:t>
            </a:r>
            <a:endParaRPr lang="ru-RU" sz="1488" dirty="0"/>
          </a:p>
        </p:txBody>
      </p:sp>
      <p:sp>
        <p:nvSpPr>
          <p:cNvPr id="7" name="Rectangle 6"/>
          <p:cNvSpPr/>
          <p:nvPr/>
        </p:nvSpPr>
        <p:spPr>
          <a:xfrm>
            <a:off x="1481395" y="3392994"/>
            <a:ext cx="1104995" cy="2017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8</a:t>
            </a:r>
            <a:endParaRPr lang="ru-RU" sz="1488" dirty="0"/>
          </a:p>
        </p:txBody>
      </p:sp>
      <p:sp>
        <p:nvSpPr>
          <p:cNvPr id="10" name="TextBox 9"/>
          <p:cNvSpPr txBox="1"/>
          <p:nvPr/>
        </p:nvSpPr>
        <p:spPr>
          <a:xfrm>
            <a:off x="420184" y="2556395"/>
            <a:ext cx="1112805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/>
              <a:t>Integer a = 42</a:t>
            </a:r>
            <a:endParaRPr lang="ru-RU" sz="1158" dirty="0"/>
          </a:p>
        </p:txBody>
      </p:sp>
      <p:sp>
        <p:nvSpPr>
          <p:cNvPr id="12" name="Rectangle 11"/>
          <p:cNvSpPr/>
          <p:nvPr/>
        </p:nvSpPr>
        <p:spPr>
          <a:xfrm>
            <a:off x="3715336" y="2557226"/>
            <a:ext cx="1106311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00110011</a:t>
            </a:r>
            <a:endParaRPr lang="ru-RU" sz="661" dirty="0"/>
          </a:p>
        </p:txBody>
      </p:sp>
      <p:sp>
        <p:nvSpPr>
          <p:cNvPr id="13" name="Rectangle 12"/>
          <p:cNvSpPr/>
          <p:nvPr/>
        </p:nvSpPr>
        <p:spPr>
          <a:xfrm>
            <a:off x="4821647" y="2557227"/>
            <a:ext cx="1130186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/>
              <a:t>0x..</a:t>
            </a:r>
            <a:endParaRPr lang="ru-RU" sz="1158" dirty="0"/>
          </a:p>
        </p:txBody>
      </p:sp>
      <p:sp>
        <p:nvSpPr>
          <p:cNvPr id="14" name="Rectangle 13"/>
          <p:cNvSpPr/>
          <p:nvPr/>
        </p:nvSpPr>
        <p:spPr>
          <a:xfrm>
            <a:off x="5950591" y="2557226"/>
            <a:ext cx="517809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42</a:t>
            </a:r>
            <a:endParaRPr lang="ru-RU" sz="1488" dirty="0"/>
          </a:p>
        </p:txBody>
      </p:sp>
      <p:sp>
        <p:nvSpPr>
          <p:cNvPr id="15" name="TextBox 14"/>
          <p:cNvSpPr txBox="1"/>
          <p:nvPr/>
        </p:nvSpPr>
        <p:spPr>
          <a:xfrm>
            <a:off x="424071" y="2122112"/>
            <a:ext cx="643125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Stack</a:t>
            </a:r>
            <a:endParaRPr lang="ru-RU" sz="1488" dirty="0"/>
          </a:p>
        </p:txBody>
      </p:sp>
      <p:sp>
        <p:nvSpPr>
          <p:cNvPr id="16" name="TextBox 15"/>
          <p:cNvSpPr txBox="1"/>
          <p:nvPr/>
        </p:nvSpPr>
        <p:spPr>
          <a:xfrm>
            <a:off x="3690363" y="2009617"/>
            <a:ext cx="62068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Heap</a:t>
            </a:r>
            <a:endParaRPr lang="ru-RU" sz="1488" dirty="0"/>
          </a:p>
        </p:txBody>
      </p:sp>
      <p:sp>
        <p:nvSpPr>
          <p:cNvPr id="17" name="TextBox 16"/>
          <p:cNvSpPr txBox="1"/>
          <p:nvPr/>
        </p:nvSpPr>
        <p:spPr>
          <a:xfrm>
            <a:off x="3694691" y="2283615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0</a:t>
            </a:r>
            <a:endParaRPr lang="ru-RU" sz="992" dirty="0"/>
          </a:p>
        </p:txBody>
      </p:sp>
      <p:sp>
        <p:nvSpPr>
          <p:cNvPr id="18" name="TextBox 17"/>
          <p:cNvSpPr txBox="1"/>
          <p:nvPr/>
        </p:nvSpPr>
        <p:spPr>
          <a:xfrm>
            <a:off x="4774986" y="2274798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8</a:t>
            </a:r>
            <a:endParaRPr lang="ru-RU" sz="992" dirty="0"/>
          </a:p>
        </p:txBody>
      </p:sp>
      <p:sp>
        <p:nvSpPr>
          <p:cNvPr id="19" name="TextBox 18"/>
          <p:cNvSpPr txBox="1"/>
          <p:nvPr/>
        </p:nvSpPr>
        <p:spPr>
          <a:xfrm>
            <a:off x="5921939" y="2270051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16</a:t>
            </a:r>
            <a:endParaRPr lang="ru-RU" sz="992" dirty="0"/>
          </a:p>
        </p:txBody>
      </p:sp>
      <p:sp>
        <p:nvSpPr>
          <p:cNvPr id="20" name="Rectangle 19"/>
          <p:cNvSpPr/>
          <p:nvPr/>
        </p:nvSpPr>
        <p:spPr>
          <a:xfrm>
            <a:off x="3705514" y="3112690"/>
            <a:ext cx="1104995" cy="3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00110010</a:t>
            </a:r>
            <a:endParaRPr lang="ru-RU" sz="579" dirty="0"/>
          </a:p>
        </p:txBody>
      </p:sp>
      <p:sp>
        <p:nvSpPr>
          <p:cNvPr id="21" name="Rectangle 20"/>
          <p:cNvSpPr/>
          <p:nvPr/>
        </p:nvSpPr>
        <p:spPr>
          <a:xfrm>
            <a:off x="4814865" y="3112689"/>
            <a:ext cx="1124587" cy="3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0x..</a:t>
            </a:r>
            <a:endParaRPr lang="ru-RU" sz="1323" dirty="0"/>
          </a:p>
        </p:txBody>
      </p:sp>
      <p:sp>
        <p:nvSpPr>
          <p:cNvPr id="22" name="Rectangle 21"/>
          <p:cNvSpPr/>
          <p:nvPr/>
        </p:nvSpPr>
        <p:spPr>
          <a:xfrm>
            <a:off x="5939453" y="3112689"/>
            <a:ext cx="528948" cy="316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8</a:t>
            </a:r>
            <a:endParaRPr lang="ru-RU" sz="1488" dirty="0"/>
          </a:p>
        </p:txBody>
      </p:sp>
      <p:sp>
        <p:nvSpPr>
          <p:cNvPr id="23" name="TextBox 22"/>
          <p:cNvSpPr txBox="1"/>
          <p:nvPr/>
        </p:nvSpPr>
        <p:spPr>
          <a:xfrm>
            <a:off x="4132819" y="2854283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24</a:t>
            </a:r>
            <a:endParaRPr lang="ru-RU" sz="992" dirty="0"/>
          </a:p>
        </p:txBody>
      </p:sp>
      <p:sp>
        <p:nvSpPr>
          <p:cNvPr id="24" name="TextBox 23"/>
          <p:cNvSpPr txBox="1"/>
          <p:nvPr/>
        </p:nvSpPr>
        <p:spPr>
          <a:xfrm>
            <a:off x="5427052" y="2810872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32</a:t>
            </a:r>
            <a:endParaRPr lang="ru-RU" sz="992" dirty="0"/>
          </a:p>
        </p:txBody>
      </p:sp>
      <p:sp>
        <p:nvSpPr>
          <p:cNvPr id="27" name="TextBox 26"/>
          <p:cNvSpPr txBox="1"/>
          <p:nvPr/>
        </p:nvSpPr>
        <p:spPr>
          <a:xfrm>
            <a:off x="420949" y="2854283"/>
            <a:ext cx="949299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/>
              <a:t>Integer b=8</a:t>
            </a:r>
            <a:endParaRPr lang="ru-RU" sz="1158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5" y="2603419"/>
            <a:ext cx="223599" cy="22359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8" idx="3"/>
            <a:endCxn id="12" idx="1"/>
          </p:cNvCxnSpPr>
          <p:nvPr/>
        </p:nvCxnSpPr>
        <p:spPr>
          <a:xfrm>
            <a:off x="2048503" y="2715219"/>
            <a:ext cx="1666833" cy="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0" idx="3"/>
            <a:endCxn id="20" idx="1"/>
          </p:cNvCxnSpPr>
          <p:nvPr/>
        </p:nvCxnSpPr>
        <p:spPr>
          <a:xfrm>
            <a:off x="2039792" y="3012875"/>
            <a:ext cx="1665722" cy="25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4955" y="3138517"/>
            <a:ext cx="1042273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 err="1"/>
              <a:t>int</a:t>
            </a:r>
            <a:r>
              <a:rPr lang="en-US" sz="1158" dirty="0"/>
              <a:t> </a:t>
            </a:r>
            <a:r>
              <a:rPr lang="en-US" sz="1158" dirty="0" err="1"/>
              <a:t>primA</a:t>
            </a:r>
            <a:r>
              <a:rPr lang="en-US" sz="1158" dirty="0"/>
              <a:t>=42</a:t>
            </a:r>
            <a:endParaRPr lang="ru-RU" sz="1158" dirty="0"/>
          </a:p>
        </p:txBody>
      </p:sp>
      <p:sp>
        <p:nvSpPr>
          <p:cNvPr id="35" name="TextBox 34"/>
          <p:cNvSpPr txBox="1"/>
          <p:nvPr/>
        </p:nvSpPr>
        <p:spPr>
          <a:xfrm>
            <a:off x="420184" y="3384095"/>
            <a:ext cx="1048685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 err="1"/>
              <a:t>int</a:t>
            </a:r>
            <a:r>
              <a:rPr lang="en-US" sz="1158" dirty="0"/>
              <a:t> </a:t>
            </a:r>
            <a:r>
              <a:rPr lang="en-US" sz="1158" dirty="0" err="1"/>
              <a:t>primB</a:t>
            </a:r>
            <a:r>
              <a:rPr lang="en-US" sz="1158" dirty="0"/>
              <a:t> = 8</a:t>
            </a:r>
            <a:endParaRPr lang="ru-RU" sz="1158" dirty="0"/>
          </a:p>
        </p:txBody>
      </p:sp>
      <p:sp>
        <p:nvSpPr>
          <p:cNvPr id="36" name="Rectangle 35"/>
          <p:cNvSpPr/>
          <p:nvPr/>
        </p:nvSpPr>
        <p:spPr>
          <a:xfrm>
            <a:off x="3716652" y="2873931"/>
            <a:ext cx="1100639" cy="186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Mark word</a:t>
            </a:r>
            <a:endParaRPr lang="ru-RU" sz="909" dirty="0"/>
          </a:p>
        </p:txBody>
      </p:sp>
      <p:sp>
        <p:nvSpPr>
          <p:cNvPr id="37" name="Rectangle 36"/>
          <p:cNvSpPr/>
          <p:nvPr/>
        </p:nvSpPr>
        <p:spPr>
          <a:xfrm>
            <a:off x="4828083" y="2880949"/>
            <a:ext cx="1122508" cy="179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 err="1"/>
              <a:t>Integer.class</a:t>
            </a:r>
            <a:endParaRPr lang="ru-RU" sz="909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93" y="2901076"/>
            <a:ext cx="223599" cy="223599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89022" y="315027"/>
            <a:ext cx="7107922" cy="109206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объектов</a:t>
            </a:r>
            <a:r>
              <a:rPr lang="en-US" dirty="0"/>
              <a:t> </a:t>
            </a:r>
            <a:r>
              <a:rPr lang="ru-RU" dirty="0"/>
              <a:t>в памяти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HotSpot</a:t>
            </a:r>
            <a:r>
              <a:rPr lang="en-US" dirty="0"/>
              <a:t> JVM</a:t>
            </a:r>
            <a:r>
              <a:rPr lang="ru-RU" dirty="0"/>
              <a:t> </a:t>
            </a:r>
            <a:r>
              <a:rPr lang="en-US" dirty="0"/>
              <a:t>x64)</a:t>
            </a:r>
            <a:endParaRPr lang="ru-RU" dirty="0"/>
          </a:p>
        </p:txBody>
      </p:sp>
      <p:sp>
        <p:nvSpPr>
          <p:cNvPr id="46" name="Rectangle 45"/>
          <p:cNvSpPr/>
          <p:nvPr/>
        </p:nvSpPr>
        <p:spPr>
          <a:xfrm>
            <a:off x="3705514" y="3440414"/>
            <a:ext cx="1104995" cy="186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Mark word</a:t>
            </a:r>
            <a:endParaRPr lang="ru-RU" sz="909" dirty="0"/>
          </a:p>
        </p:txBody>
      </p:sp>
      <p:sp>
        <p:nvSpPr>
          <p:cNvPr id="47" name="Rectangle 46"/>
          <p:cNvSpPr/>
          <p:nvPr/>
        </p:nvSpPr>
        <p:spPr>
          <a:xfrm>
            <a:off x="4816944" y="3436413"/>
            <a:ext cx="1122508" cy="1901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 err="1"/>
              <a:t>Integer.class</a:t>
            </a:r>
            <a:endParaRPr lang="ru-RU" sz="909" dirty="0"/>
          </a:p>
        </p:txBody>
      </p:sp>
      <p:sp>
        <p:nvSpPr>
          <p:cNvPr id="48" name="Rectangle 47"/>
          <p:cNvSpPr/>
          <p:nvPr/>
        </p:nvSpPr>
        <p:spPr>
          <a:xfrm>
            <a:off x="7044447" y="2557226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49" name="Rectangle 48"/>
          <p:cNvSpPr/>
          <p:nvPr/>
        </p:nvSpPr>
        <p:spPr>
          <a:xfrm>
            <a:off x="7044448" y="3112689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7" name="Rectangle 56"/>
          <p:cNvSpPr/>
          <p:nvPr/>
        </p:nvSpPr>
        <p:spPr>
          <a:xfrm>
            <a:off x="4810509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8" name="Rectangle 57"/>
          <p:cNvSpPr/>
          <p:nvPr/>
        </p:nvSpPr>
        <p:spPr>
          <a:xfrm>
            <a:off x="3705514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9" name="Rectangle 58"/>
          <p:cNvSpPr/>
          <p:nvPr/>
        </p:nvSpPr>
        <p:spPr>
          <a:xfrm>
            <a:off x="5915504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60" name="Rectangle 59"/>
          <p:cNvSpPr/>
          <p:nvPr/>
        </p:nvSpPr>
        <p:spPr>
          <a:xfrm>
            <a:off x="7026672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72" name="TextBox 71"/>
          <p:cNvSpPr txBox="1"/>
          <p:nvPr/>
        </p:nvSpPr>
        <p:spPr>
          <a:xfrm>
            <a:off x="7026935" y="2241681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66101" y="3053033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32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18741" y="3756395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64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81447" y="2563738"/>
            <a:ext cx="539052" cy="30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7" dirty="0"/>
              <a:t>padding</a:t>
            </a:r>
            <a:endParaRPr lang="ru-RU" sz="827" dirty="0"/>
          </a:p>
        </p:txBody>
      </p:sp>
      <p:sp>
        <p:nvSpPr>
          <p:cNvPr id="76" name="Rectangle 75"/>
          <p:cNvSpPr/>
          <p:nvPr/>
        </p:nvSpPr>
        <p:spPr>
          <a:xfrm>
            <a:off x="6468000" y="3110030"/>
            <a:ext cx="539052" cy="30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7" dirty="0"/>
              <a:t>padding</a:t>
            </a:r>
            <a:endParaRPr lang="ru-RU" sz="827" dirty="0"/>
          </a:p>
        </p:txBody>
      </p:sp>
    </p:spTree>
    <p:extLst>
      <p:ext uri="{BB962C8B-B14F-4D97-AF65-F5344CB8AC3E}">
        <p14:creationId xmlns:p14="http://schemas.microsoft.com/office/powerpoint/2010/main" val="27330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7" grpId="0"/>
      <p:bldP spid="34" grpId="0"/>
      <p:bldP spid="35" grpId="0"/>
      <p:bldP spid="36" grpId="0" animBg="1"/>
      <p:bldP spid="37" grpId="0" animBg="1"/>
      <p:bldP spid="46" grpId="0" animBg="1"/>
      <p:bldP spid="47" grpId="0" animBg="1"/>
      <p:bldP spid="48" grpId="0" animBg="1"/>
      <p:bldP spid="49" grpId="0" animBg="1"/>
      <p:bldP spid="57" grpId="0" animBg="1"/>
      <p:bldP spid="58" grpId="0" animBg="1"/>
      <p:bldP spid="59" grpId="0" animBg="1"/>
      <p:bldP spid="72" grpId="0"/>
      <p:bldP spid="75" grpId="0" animBg="1"/>
      <p:bldP spid="7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примитивы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156782"/>
            <a:ext cx="7107922" cy="32087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Значение по умолчанию примитива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ru-RU" dirty="0"/>
              <a:t>для чисел или </a:t>
            </a:r>
            <a:r>
              <a:rPr lang="en-US" b="1" dirty="0"/>
              <a:t>false</a:t>
            </a:r>
            <a:r>
              <a:rPr lang="ru-RU" b="1" dirty="0"/>
              <a:t> </a:t>
            </a:r>
            <a:r>
              <a:rPr lang="ru-RU" dirty="0"/>
              <a:t>для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ru-RU" dirty="0"/>
              <a:t>Значение по умолчанию для объекта – </a:t>
            </a:r>
            <a:r>
              <a:rPr lang="en-US" dirty="0"/>
              <a:t>null</a:t>
            </a:r>
          </a:p>
          <a:p>
            <a:r>
              <a:rPr lang="ru-RU" dirty="0"/>
              <a:t>Работа с примитивами быстрее</a:t>
            </a:r>
          </a:p>
          <a:p>
            <a:r>
              <a:rPr lang="ru-RU" dirty="0"/>
              <a:t>Только объекты позволяют использовать ООП – наследование, полиморфизм, вызов методов.</a:t>
            </a:r>
            <a:endParaRPr lang="en-US" dirty="0"/>
          </a:p>
          <a:p>
            <a:r>
              <a:rPr lang="ru-RU" dirty="0"/>
              <a:t>Начиная с </a:t>
            </a:r>
            <a:r>
              <a:rPr lang="en-US" dirty="0"/>
              <a:t>Java 5 </a:t>
            </a:r>
            <a:r>
              <a:rPr lang="ru-RU" dirty="0"/>
              <a:t>примитивы могут автоматически упаковываться с класс обертку (</a:t>
            </a:r>
            <a:r>
              <a:rPr lang="en-US" dirty="0"/>
              <a:t>boxing) </a:t>
            </a:r>
            <a:r>
              <a:rPr lang="ru-RU" dirty="0"/>
              <a:t>и наоборот</a:t>
            </a:r>
            <a:r>
              <a:rPr lang="en-US" dirty="0"/>
              <a:t> (unboxing)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89" y="5271845"/>
            <a:ext cx="4292141" cy="18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9129" y="1799924"/>
            <a:ext cx="9071640" cy="488000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*.jar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архив, в котором есть несколько </a:t>
            </a:r>
            <a:r>
              <a:rPr lang="en-US" dirty="0">
                <a:solidFill>
                  <a:schemeClr val="tx1"/>
                </a:solidFill>
              </a:rPr>
              <a:t>*.</a:t>
            </a: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файлов(или каких-то других ресурсов: картинок, звуков…).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Технически – это </a:t>
            </a:r>
            <a:r>
              <a:rPr lang="en-US" b="1" dirty="0">
                <a:solidFill>
                  <a:schemeClr val="tx1"/>
                </a:solidFill>
              </a:rPr>
              <a:t>zip</a:t>
            </a:r>
            <a:endParaRPr lang="ru-RU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>
                <a:solidFill>
                  <a:schemeClr val="tx1"/>
                </a:solidFill>
              </a:rPr>
              <a:t> – Java Runtime Environment, </a:t>
            </a:r>
            <a:r>
              <a:rPr lang="ru-RU" dirty="0">
                <a:solidFill>
                  <a:schemeClr val="tx1"/>
                </a:solidFill>
              </a:rPr>
              <a:t>минимальное окружение (набор файлов), необходимых для запуска </a:t>
            </a:r>
            <a:r>
              <a:rPr lang="en-US" b="1" dirty="0">
                <a:solidFill>
                  <a:schemeClr val="tx1"/>
                </a:solidFill>
              </a:rPr>
              <a:t>JVM.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Это сама </a:t>
            </a:r>
            <a:r>
              <a:rPr lang="en-US" b="1" dirty="0">
                <a:solidFill>
                  <a:schemeClr val="tx1"/>
                </a:solidFill>
              </a:rPr>
              <a:t>JVM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ru-RU" dirty="0">
                <a:solidFill>
                  <a:schemeClr val="tx1"/>
                </a:solidFill>
              </a:rPr>
              <a:t>стандартная библиотека.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Обычно </a:t>
            </a:r>
            <a:r>
              <a:rPr lang="en-US" dirty="0">
                <a:solidFill>
                  <a:schemeClr val="tx1"/>
                </a:solidFill>
              </a:rPr>
              <a:t>JRE </a:t>
            </a:r>
            <a:r>
              <a:rPr lang="ru-RU" dirty="0">
                <a:solidFill>
                  <a:schemeClr val="tx1"/>
                </a:solidFill>
              </a:rPr>
              <a:t>устанавливает конечный пользователь </a:t>
            </a:r>
            <a:r>
              <a:rPr lang="en-US" dirty="0">
                <a:solidFill>
                  <a:schemeClr val="tx1"/>
                </a:solidFill>
              </a:rPr>
              <a:t>Java </a:t>
            </a:r>
            <a:r>
              <a:rPr lang="ru-RU" dirty="0">
                <a:solidFill>
                  <a:schemeClr val="tx1"/>
                </a:solidFill>
              </a:rPr>
              <a:t>программ.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>Начиная  с </a:t>
            </a:r>
            <a:r>
              <a:rPr lang="en-US" b="1" dirty="0">
                <a:solidFill>
                  <a:schemeClr val="tx1"/>
                </a:solidFill>
              </a:rPr>
              <a:t>Java 11 JRE </a:t>
            </a:r>
            <a:r>
              <a:rPr lang="ru-RU" b="1" dirty="0">
                <a:solidFill>
                  <a:schemeClr val="tx1"/>
                </a:solidFill>
              </a:rPr>
              <a:t>больше не поставляется.</a:t>
            </a:r>
          </a:p>
          <a:p>
            <a:r>
              <a:rPr lang="en-US" b="1" dirty="0">
                <a:solidFill>
                  <a:schemeClr val="tx1"/>
                </a:solidFill>
              </a:rPr>
              <a:t>JDK</a:t>
            </a:r>
            <a:r>
              <a:rPr lang="en-US" dirty="0">
                <a:solidFill>
                  <a:schemeClr val="tx1"/>
                </a:solidFill>
              </a:rPr>
              <a:t> – Java Development Kit, </a:t>
            </a:r>
            <a:r>
              <a:rPr lang="ru-RU" dirty="0">
                <a:solidFill>
                  <a:schemeClr val="tx1"/>
                </a:solidFill>
              </a:rPr>
              <a:t>набор инструментов, необходимых для разработки программ на </a:t>
            </a:r>
            <a:r>
              <a:rPr lang="en-US" dirty="0">
                <a:solidFill>
                  <a:schemeClr val="tx1"/>
                </a:solidFill>
              </a:rPr>
              <a:t>Java( </a:t>
            </a:r>
            <a:r>
              <a:rPr lang="ru-RU" dirty="0">
                <a:solidFill>
                  <a:schemeClr val="tx1"/>
                </a:solidFill>
              </a:rPr>
              <a:t>компилятор, отладчик, </a:t>
            </a:r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пробельные символы</a:t>
            </a:r>
          </a:p>
          <a:p>
            <a:r>
              <a:rPr lang="ru-RU" dirty="0"/>
              <a:t>Комментарии</a:t>
            </a:r>
            <a:r>
              <a:rPr lang="en-US" dirty="0"/>
              <a:t> - </a:t>
            </a:r>
            <a:r>
              <a:rPr lang="en-US" b="1" dirty="0"/>
              <a:t>demo</a:t>
            </a:r>
            <a:endParaRPr lang="ru-RU" b="1" dirty="0"/>
          </a:p>
          <a:p>
            <a:pPr lvl="1"/>
            <a:r>
              <a:rPr lang="ru-RU" dirty="0"/>
              <a:t>Однострочные</a:t>
            </a:r>
          </a:p>
          <a:p>
            <a:pPr lvl="1"/>
            <a:r>
              <a:rPr lang="ru-RU" dirty="0"/>
              <a:t>Многострочные</a:t>
            </a:r>
          </a:p>
          <a:p>
            <a:pPr lvl="1"/>
            <a:r>
              <a:rPr lang="en-US" dirty="0"/>
              <a:t>Javadoc</a:t>
            </a:r>
            <a:endParaRPr lang="ru-RU" dirty="0"/>
          </a:p>
          <a:p>
            <a:r>
              <a:rPr lang="ru-RU" dirty="0"/>
              <a:t>Идентификаторы</a:t>
            </a:r>
            <a:endParaRPr lang="en-US" dirty="0"/>
          </a:p>
          <a:p>
            <a:pPr lvl="1"/>
            <a:r>
              <a:rPr lang="en-US" dirty="0"/>
              <a:t>A-Z, a-z, 0-9, _, $</a:t>
            </a:r>
          </a:p>
          <a:p>
            <a:pPr lvl="1"/>
            <a:r>
              <a:rPr lang="en-US" strike="sngStrike" dirty="0"/>
              <a:t>2count</a:t>
            </a:r>
          </a:p>
          <a:p>
            <a:pPr lvl="1"/>
            <a:r>
              <a:rPr lang="en-US" dirty="0"/>
              <a:t>Test ≠ test ≠ TEST</a:t>
            </a:r>
            <a:endParaRPr lang="ru-RU" dirty="0"/>
          </a:p>
          <a:p>
            <a:r>
              <a:rPr lang="ru-RU" dirty="0"/>
              <a:t>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константы (литералы)</a:t>
            </a:r>
          </a:p>
          <a:p>
            <a:r>
              <a:rPr lang="ru-RU" dirty="0"/>
              <a:t>операции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267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41" y="1861886"/>
            <a:ext cx="7884818" cy="4760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Код состоит из </a:t>
            </a:r>
            <a:r>
              <a:rPr lang="ru-RU" b="1" dirty="0"/>
              <a:t>выражений(</a:t>
            </a:r>
            <a:r>
              <a:rPr lang="en-US" b="1" dirty="0"/>
              <a:t>statement)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Выражения бывают разных типов: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-US" b="1" dirty="0"/>
              <a:t>Expression statement</a:t>
            </a:r>
            <a:r>
              <a:rPr lang="ru-RU" dirty="0"/>
              <a:t>: возвращает какой-то </a:t>
            </a:r>
            <a:r>
              <a:rPr lang="ru-RU" b="1" dirty="0"/>
              <a:t>результат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Присваивание(</a:t>
            </a:r>
            <a:r>
              <a:rPr lang="en-US" dirty="0"/>
              <a:t>assignment)</a:t>
            </a:r>
          </a:p>
          <a:p>
            <a:pPr lvl="1"/>
            <a:r>
              <a:rPr lang="ru-RU" dirty="0"/>
              <a:t>Унарные операции (++ и --)</a:t>
            </a:r>
          </a:p>
          <a:p>
            <a:pPr lvl="1"/>
            <a:r>
              <a:rPr lang="ru-RU" dirty="0"/>
              <a:t>Вызов метода</a:t>
            </a:r>
          </a:p>
          <a:p>
            <a:pPr lvl="1"/>
            <a:r>
              <a:rPr lang="ru-RU" dirty="0"/>
              <a:t>Создание нового объекта</a:t>
            </a:r>
          </a:p>
          <a:p>
            <a:pPr marL="0" indent="0">
              <a:buNone/>
            </a:pPr>
            <a:r>
              <a:rPr lang="ru-RU" dirty="0"/>
              <a:t>Такие выражения должны заканчиваться точкой с запятой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2.</a:t>
            </a:r>
            <a:r>
              <a:rPr lang="en-US" b="1" dirty="0"/>
              <a:t>Control flow statement</a:t>
            </a:r>
            <a:r>
              <a:rPr lang="en-US" dirty="0"/>
              <a:t> </a:t>
            </a:r>
            <a:r>
              <a:rPr lang="ru-RU" sz="1900" dirty="0"/>
              <a:t>управляют ходом выполнения программы.</a:t>
            </a:r>
            <a:endParaRPr lang="en-US" dirty="0"/>
          </a:p>
          <a:p>
            <a:pPr lvl="1"/>
            <a:r>
              <a:rPr lang="en-US" dirty="0"/>
              <a:t>if/else switch</a:t>
            </a:r>
          </a:p>
          <a:p>
            <a:pPr lvl="1"/>
            <a:r>
              <a:rPr lang="en-US" dirty="0"/>
              <a:t>for while do</a:t>
            </a:r>
          </a:p>
          <a:p>
            <a:pPr lvl="1"/>
            <a:r>
              <a:rPr lang="en-US" dirty="0"/>
              <a:t>break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17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. </a:t>
            </a:r>
            <a:r>
              <a:rPr lang="ru-RU" dirty="0"/>
              <a:t>Разделители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60472" y="2731086"/>
          <a:ext cx="7107628" cy="331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14">
                  <a:extLst>
                    <a:ext uri="{9D8B030D-6E8A-4147-A177-3AD203B41FA5}">
                      <a16:colId xmlns:a16="http://schemas.microsoft.com/office/drawing/2014/main" val="1550087976"/>
                    </a:ext>
                  </a:extLst>
                </a:gridCol>
                <a:gridCol w="3553814">
                  <a:extLst>
                    <a:ext uri="{9D8B030D-6E8A-4147-A177-3AD203B41FA5}">
                      <a16:colId xmlns:a16="http://schemas.microsoft.com/office/drawing/2014/main" val="2975851210"/>
                    </a:ext>
                  </a:extLst>
                </a:gridCol>
              </a:tblGrid>
              <a:tr h="895011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 )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параметров в методе, </a:t>
                      </a:r>
                      <a:endParaRPr kumimoji="0" lang="en-US" altLang="ru-RU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задание приоритета операций в выражениях, </a:t>
                      </a:r>
                      <a:endParaRPr kumimoji="0" lang="en-US" altLang="ru-RU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приведения типов.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3143172534"/>
                  </a:ext>
                </a:extLst>
              </a:tr>
              <a:tr h="502182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{ }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Блоки кода, 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инициализации массивов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399450829"/>
                  </a:ext>
                </a:extLst>
              </a:tr>
              <a:tr h="502182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[ ]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Объявление массивов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доступ к элементам массивов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537064092"/>
                  </a:ext>
                </a:extLst>
              </a:tr>
              <a:tr h="31058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операторы.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3616419260"/>
                  </a:ext>
                </a:extLst>
              </a:tr>
              <a:tr h="635593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,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идентификаторы в объявлениях переменных, а также цепочку выражений внутри оператора </a:t>
                      </a:r>
                      <a:r>
                        <a:rPr kumimoji="0" lang="en-US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for</a:t>
                      </a:r>
                      <a:r>
                        <a:rPr kumimoji="0" lang="ru-RU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198987042"/>
                  </a:ext>
                </a:extLst>
              </a:tr>
              <a:tr h="46017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Разделение имен пакетов и классов, обращение к полю или методу класса.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78206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99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Ключевые слова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https://en.wikipedia.org/wiki/List_of_Java_keywords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5" y="3246390"/>
            <a:ext cx="9632197" cy="14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6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Константы. Числа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60035" y="2076813"/>
          <a:ext cx="7210817" cy="153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00">
                  <a:extLst>
                    <a:ext uri="{9D8B030D-6E8A-4147-A177-3AD203B41FA5}">
                      <a16:colId xmlns:a16="http://schemas.microsoft.com/office/drawing/2014/main" val="2300026654"/>
                    </a:ext>
                  </a:extLst>
                </a:gridCol>
                <a:gridCol w="843283">
                  <a:extLst>
                    <a:ext uri="{9D8B030D-6E8A-4147-A177-3AD203B41FA5}">
                      <a16:colId xmlns:a16="http://schemas.microsoft.com/office/drawing/2014/main" val="2280578761"/>
                    </a:ext>
                  </a:extLst>
                </a:gridCol>
                <a:gridCol w="5386834">
                  <a:extLst>
                    <a:ext uri="{9D8B030D-6E8A-4147-A177-3AD203B41FA5}">
                      <a16:colId xmlns:a16="http://schemas.microsoft.com/office/drawing/2014/main" val="3706516682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5605" marR="75605" marT="79689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5605" marR="75605" marT="79689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5605" marR="75605" marT="79689" marB="37802" horzOverflow="overflow"/>
                </a:tc>
                <a:extLst>
                  <a:ext uri="{0D108BD9-81ED-4DB2-BD59-A6C34878D82A}">
                    <a16:rowId xmlns:a16="http://schemas.microsoft.com/office/drawing/2014/main" val="1722801793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-128 … 127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1556952363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-32 768  …  32 767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472447287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-2 147 483 648  … 2 147 483 647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58386210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-9 223 372 036 854 775 808 … 9 223 372 036 854 775 807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389305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0035" y="4143116"/>
          <a:ext cx="7210817" cy="91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68">
                  <a:extLst>
                    <a:ext uri="{9D8B030D-6E8A-4147-A177-3AD203B41FA5}">
                      <a16:colId xmlns:a16="http://schemas.microsoft.com/office/drawing/2014/main" val="3984494920"/>
                    </a:ext>
                  </a:extLst>
                </a:gridCol>
                <a:gridCol w="843283">
                  <a:extLst>
                    <a:ext uri="{9D8B030D-6E8A-4147-A177-3AD203B41FA5}">
                      <a16:colId xmlns:a16="http://schemas.microsoft.com/office/drawing/2014/main" val="3144124221"/>
                    </a:ext>
                  </a:extLst>
                </a:gridCol>
                <a:gridCol w="5393666">
                  <a:extLst>
                    <a:ext uri="{9D8B030D-6E8A-4147-A177-3AD203B41FA5}">
                      <a16:colId xmlns:a16="http://schemas.microsoft.com/office/drawing/2014/main" val="265351157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4414" marR="74414" marT="79689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4414" marR="74414" marT="79689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4414" marR="74414" marT="79689" marB="37802" horzOverflow="overflow"/>
                </a:tc>
                <a:extLst>
                  <a:ext uri="{0D108BD9-81ED-4DB2-BD59-A6C34878D82A}">
                    <a16:rowId xmlns:a16="http://schemas.microsoft.com/office/drawing/2014/main" val="228703389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3.4е-038 …  3.4е+038</a:t>
                      </a: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918837141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double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1.7е-308 … 1.7е+308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2559202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60035" y="5596180"/>
          <a:ext cx="7210817" cy="61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68">
                  <a:extLst>
                    <a:ext uri="{9D8B030D-6E8A-4147-A177-3AD203B41FA5}">
                      <a16:colId xmlns:a16="http://schemas.microsoft.com/office/drawing/2014/main" val="4150562386"/>
                    </a:ext>
                  </a:extLst>
                </a:gridCol>
                <a:gridCol w="879631">
                  <a:extLst>
                    <a:ext uri="{9D8B030D-6E8A-4147-A177-3AD203B41FA5}">
                      <a16:colId xmlns:a16="http://schemas.microsoft.com/office/drawing/2014/main" val="1369980201"/>
                    </a:ext>
                  </a:extLst>
                </a:gridCol>
                <a:gridCol w="5357318">
                  <a:extLst>
                    <a:ext uri="{9D8B030D-6E8A-4147-A177-3AD203B41FA5}">
                      <a16:colId xmlns:a16="http://schemas.microsoft.com/office/drawing/2014/main" val="3451595959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4414" marR="74414" marT="80582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4414" marR="74414" marT="80582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4414" marR="74414" marT="80582" marB="38695" horzOverflow="overflow"/>
                </a:tc>
                <a:extLst>
                  <a:ext uri="{0D108BD9-81ED-4DB2-BD59-A6C34878D82A}">
                    <a16:rowId xmlns:a16="http://schemas.microsoft.com/office/drawing/2014/main" val="2998709421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74414" marR="74414" marT="76364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4414" marR="74414" marT="76364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 … 65 535</a:t>
                      </a: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4414" marR="74414" marT="76364" marB="38695" horzOverflow="overflow"/>
                </a:tc>
                <a:extLst>
                  <a:ext uri="{0D108BD9-81ED-4DB2-BD59-A6C34878D82A}">
                    <a16:rowId xmlns:a16="http://schemas.microsoft.com/office/drawing/2014/main" val="78077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22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Константы</a:t>
            </a:r>
            <a:br>
              <a:rPr lang="ru-RU" dirty="0"/>
            </a:br>
            <a:r>
              <a:rPr lang="ru-RU" dirty="0"/>
              <a:t>Запись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Целочисленные константы</a:t>
            </a:r>
            <a:r>
              <a:rPr lang="en-US" dirty="0"/>
              <a:t> - </a:t>
            </a:r>
            <a:r>
              <a:rPr lang="en-US" b="1" dirty="0"/>
              <a:t>demo</a:t>
            </a:r>
            <a:endParaRPr lang="ru-RU" b="1" dirty="0"/>
          </a:p>
          <a:p>
            <a:pPr lvl="1"/>
            <a:r>
              <a:rPr lang="ru-RU" dirty="0"/>
              <a:t>23 //десятичный</a:t>
            </a:r>
          </a:p>
          <a:p>
            <a:pPr lvl="1"/>
            <a:r>
              <a:rPr lang="ru-RU" dirty="0"/>
              <a:t>06 //восьмеричный</a:t>
            </a:r>
          </a:p>
          <a:p>
            <a:pPr lvl="1"/>
            <a:r>
              <a:rPr lang="ru-RU" dirty="0"/>
              <a:t>0x6A, 0X75F  //шестнадцатеричный</a:t>
            </a:r>
          </a:p>
          <a:p>
            <a:pPr lvl="1"/>
            <a:r>
              <a:rPr lang="ru-RU" dirty="0"/>
              <a:t>0b01101 //двоичный</a:t>
            </a:r>
            <a:endParaRPr lang="en-US" dirty="0"/>
          </a:p>
          <a:p>
            <a:r>
              <a:rPr lang="ru-RU" dirty="0"/>
              <a:t>С плавающей точкой:</a:t>
            </a:r>
          </a:p>
          <a:p>
            <a:pPr lvl="1"/>
            <a:r>
              <a:rPr lang="ru-RU" dirty="0"/>
              <a:t>3.14159  	//обычная форма</a:t>
            </a:r>
          </a:p>
          <a:p>
            <a:pPr lvl="1"/>
            <a:r>
              <a:rPr lang="ru-RU" dirty="0"/>
              <a:t>314159Е-05  </a:t>
            </a:r>
            <a:r>
              <a:rPr lang="en-US" dirty="0"/>
              <a:t>// </a:t>
            </a:r>
            <a:r>
              <a:rPr lang="ru-RU" dirty="0"/>
              <a:t>экспоненциальная запись</a:t>
            </a:r>
          </a:p>
          <a:p>
            <a:r>
              <a:rPr lang="ru-RU" dirty="0"/>
              <a:t>Логические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ru-RU" dirty="0"/>
              <a:t>Строковое</a:t>
            </a:r>
          </a:p>
          <a:p>
            <a:pPr lvl="1"/>
            <a:r>
              <a:rPr lang="ru-RU" dirty="0"/>
              <a:t>«Привет»</a:t>
            </a:r>
          </a:p>
          <a:p>
            <a:r>
              <a:rPr lang="ru-RU" dirty="0"/>
              <a:t>Символьные</a:t>
            </a:r>
          </a:p>
          <a:p>
            <a:pPr lvl="1"/>
            <a:r>
              <a:rPr lang="en-US" dirty="0"/>
              <a:t>‘a’, ’b’,’4’,’@’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076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224896"/>
            <a:ext cx="7107922" cy="1092068"/>
          </a:xfrm>
        </p:spPr>
        <p:txBody>
          <a:bodyPr>
            <a:normAutofit/>
          </a:bodyPr>
          <a:lstStyle/>
          <a:p>
            <a:r>
              <a:rPr lang="ru-RU" sz="3200" dirty="0"/>
              <a:t>Синтаксис. Строки.</a:t>
            </a:r>
            <a:br>
              <a:rPr lang="ru-RU" sz="3200" dirty="0"/>
            </a:br>
            <a:r>
              <a:rPr lang="ru-RU" sz="3200" dirty="0"/>
              <a:t> Управляющие последовательности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" y="2582032"/>
            <a:ext cx="7107628" cy="238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520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Переменные. </a:t>
            </a:r>
            <a:br>
              <a:rPr lang="ru-RU" dirty="0"/>
            </a:br>
            <a:r>
              <a:rPr lang="ru-RU" dirty="0"/>
              <a:t>Блоки кода и 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 кода выделяется с помощью фигурных скобок. </a:t>
            </a:r>
          </a:p>
          <a:p>
            <a:r>
              <a:rPr lang="ru-RU" dirty="0"/>
              <a:t>Все переменные объявленные внутри блока кода доступны только внутри этого блока</a:t>
            </a:r>
          </a:p>
          <a:p>
            <a:r>
              <a:rPr lang="ru-RU" dirty="0"/>
              <a:t>Блоки могут быть вложенные. </a:t>
            </a:r>
          </a:p>
          <a:p>
            <a:r>
              <a:rPr lang="ru-RU" dirty="0"/>
              <a:t>Блоки кода используются для объявления:</a:t>
            </a:r>
          </a:p>
          <a:p>
            <a:pPr lvl="1"/>
            <a:r>
              <a:rPr lang="ru-RU" dirty="0"/>
              <a:t>Классов и интерфейсов</a:t>
            </a:r>
          </a:p>
          <a:p>
            <a:pPr lvl="1"/>
            <a:r>
              <a:rPr lang="ru-RU" dirty="0"/>
              <a:t>Методов</a:t>
            </a:r>
          </a:p>
          <a:p>
            <a:pPr lvl="1"/>
            <a:r>
              <a:rPr lang="ru-RU" dirty="0"/>
              <a:t>операторов </a:t>
            </a:r>
            <a:r>
              <a:rPr lang="en-US" dirty="0"/>
              <a:t>if </a:t>
            </a:r>
            <a:r>
              <a:rPr lang="ru-RU" dirty="0"/>
              <a:t>и циклов </a:t>
            </a:r>
            <a:r>
              <a:rPr lang="en-US" dirty="0"/>
              <a:t>for, while</a:t>
            </a:r>
          </a:p>
          <a:p>
            <a:pPr lvl="1"/>
            <a:r>
              <a:rPr lang="ru-RU" dirty="0"/>
              <a:t>Блоков инициализаций в классах</a:t>
            </a:r>
          </a:p>
          <a:p>
            <a:pPr lvl="1"/>
            <a:r>
              <a:rPr lang="en-US" b="1" dirty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26004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Имена </a:t>
            </a:r>
            <a:r>
              <a:rPr lang="ru-RU" b="1" dirty="0"/>
              <a:t>методов</a:t>
            </a:r>
            <a:r>
              <a:rPr lang="ru-RU" dirty="0"/>
              <a:t> должны быть глаголами в </a:t>
            </a:r>
            <a:r>
              <a:rPr lang="en-US" b="1" dirty="0" err="1"/>
              <a:t>lowerCamelCase</a:t>
            </a:r>
            <a:r>
              <a:rPr lang="en-US" dirty="0"/>
              <a:t>()</a:t>
            </a:r>
          </a:p>
          <a:p>
            <a:r>
              <a:rPr lang="ru-RU" b="1" dirty="0"/>
              <a:t>Переменные</a:t>
            </a:r>
            <a:r>
              <a:rPr lang="ru-RU" dirty="0"/>
              <a:t>:	</a:t>
            </a:r>
          </a:p>
          <a:p>
            <a:pPr lvl="1"/>
            <a:r>
              <a:rPr lang="ru-RU" dirty="0"/>
              <a:t>Имена переменных в </a:t>
            </a:r>
            <a:r>
              <a:rPr lang="en-US" b="1" dirty="0" err="1"/>
              <a:t>lowerCamelCase</a:t>
            </a:r>
            <a:endParaRPr lang="ru-RU" b="1" dirty="0"/>
          </a:p>
          <a:p>
            <a:pPr lvl="1"/>
            <a:r>
              <a:rPr lang="ru-RU" dirty="0"/>
              <a:t>Имена должны быть короткими, но понятными</a:t>
            </a:r>
          </a:p>
          <a:p>
            <a:pPr lvl="1"/>
            <a:r>
              <a:rPr lang="ru-RU" dirty="0"/>
              <a:t>Имена не должны состоять из одной буквы</a:t>
            </a:r>
          </a:p>
          <a:p>
            <a:pPr lvl="2"/>
            <a:r>
              <a:rPr lang="ru-RU" dirty="0"/>
              <a:t>Исключения для переменных счетчиков, обычно используются имена </a:t>
            </a:r>
            <a:r>
              <a:rPr lang="en-US" dirty="0" err="1"/>
              <a:t>i,j,k,m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Имена констант должны быть НАПИСАНЫ_В_ВЕРХНЕМ_РЕГИСТРЕ. </a:t>
            </a:r>
            <a:br>
              <a:rPr lang="ru-RU" dirty="0"/>
            </a:br>
            <a:r>
              <a:rPr lang="ru-RU" dirty="0"/>
              <a:t>Для разделения слов используется подчеркивание.</a:t>
            </a:r>
          </a:p>
          <a:p>
            <a:r>
              <a:rPr lang="ru-RU" dirty="0"/>
              <a:t>Имена </a:t>
            </a:r>
            <a:r>
              <a:rPr lang="ru-RU" b="1" dirty="0"/>
              <a:t>классов</a:t>
            </a:r>
            <a:r>
              <a:rPr lang="ru-RU" dirty="0"/>
              <a:t> и </a:t>
            </a:r>
            <a:r>
              <a:rPr lang="ru-RU" b="1" dirty="0"/>
              <a:t>интерфейсов</a:t>
            </a:r>
            <a:r>
              <a:rPr lang="ru-RU" dirty="0"/>
              <a:t> в </a:t>
            </a:r>
            <a:r>
              <a:rPr lang="en-US" b="1" dirty="0" err="1"/>
              <a:t>UpperCamelCase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Имена пакетов (</a:t>
            </a:r>
            <a:r>
              <a:rPr lang="en-US" dirty="0"/>
              <a:t>package) – </a:t>
            </a:r>
            <a:r>
              <a:rPr lang="ru-RU" dirty="0"/>
              <a:t>в нижнем регистре, без подчеркиваний. </a:t>
            </a:r>
          </a:p>
          <a:p>
            <a:endParaRPr lang="ru-RU" dirty="0"/>
          </a:p>
          <a:p>
            <a:r>
              <a:rPr lang="ru-RU" dirty="0"/>
              <a:t>тире – не используется. 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196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202316"/>
            <a:ext cx="7107922" cy="3737482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Объявление класса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Статические переменные</a:t>
            </a:r>
          </a:p>
          <a:p>
            <a:pPr lvl="1"/>
            <a:r>
              <a:rPr lang="ru-RU" dirty="0"/>
              <a:t>Поля</a:t>
            </a:r>
          </a:p>
          <a:p>
            <a:pPr lvl="1"/>
            <a:r>
              <a:rPr lang="ru-RU" dirty="0"/>
              <a:t>Конструкторы</a:t>
            </a:r>
          </a:p>
          <a:p>
            <a:pPr lvl="1"/>
            <a:r>
              <a:rPr lang="ru-RU" dirty="0"/>
              <a:t>Методы</a:t>
            </a:r>
            <a:r>
              <a:rPr lang="en-US" dirty="0"/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Методы группируются так, чтобы было удобно читать и понимать код.</a:t>
            </a:r>
            <a:br>
              <a:rPr lang="ru-RU" dirty="0"/>
            </a:br>
            <a:r>
              <a:rPr lang="ru-RU" b="1" dirty="0">
                <a:solidFill>
                  <a:srgbClr val="FF0000"/>
                </a:solidFill>
              </a:rPr>
              <a:t>Плохая</a:t>
            </a:r>
            <a:r>
              <a:rPr lang="ru-RU" dirty="0"/>
              <a:t> идея определять порядок методов:</a:t>
            </a:r>
          </a:p>
          <a:p>
            <a:pPr lvl="1"/>
            <a:r>
              <a:rPr lang="ru-RU" dirty="0"/>
              <a:t>По дате добавления</a:t>
            </a:r>
          </a:p>
          <a:p>
            <a:pPr lvl="1"/>
            <a:r>
              <a:rPr lang="ru-RU" dirty="0"/>
              <a:t>По алфавиту</a:t>
            </a:r>
          </a:p>
          <a:p>
            <a:pPr lvl="1"/>
            <a:r>
              <a:rPr lang="ru-RU" dirty="0"/>
              <a:t>По видимости (</a:t>
            </a:r>
            <a:r>
              <a:rPr lang="en-US" dirty="0"/>
              <a:t>public/private)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https://www.oracle.com/java/technologies/javase/codeconventions-introduction.html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9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окружения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50987"/>
            <a:ext cx="9071640" cy="3173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Скачать JDK ( не JRE)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2"/>
              </a:rPr>
              <a:t>http://www.oracle.com/technetwork/java/javase/downloads/jdk8-downloads-2133151.html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Открыть командную строку и набрать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-</a:t>
            </a:r>
            <a:r>
              <a:rPr lang="ru-RU" sz="1800" dirty="0" err="1">
                <a:solidFill>
                  <a:schemeClr val="tx1"/>
                </a:solidFill>
              </a:rPr>
              <a:t>version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не найдена – прописать путь к ней в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3"/>
              </a:rPr>
              <a:t>https://www.java.com/ru/download/help/path.xml</a:t>
            </a:r>
            <a:r>
              <a:rPr lang="ru-RU" sz="1800" dirty="0">
                <a:solidFill>
                  <a:schemeClr val="tx1"/>
                </a:solidFill>
              </a:rPr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46629" y="2540760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int i</a:t>
            </a:r>
            <a:r>
              <a:rPr lang="ru-RU" altLang="ru-RU" sz="1158" b="1"/>
              <a:t> = </a:t>
            </a:r>
            <a:r>
              <a:rPr lang="en-US" altLang="ru-RU" sz="1158" b="1"/>
              <a:t>260;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i</a:t>
            </a:r>
            <a:r>
              <a:rPr lang="ru-RU" altLang="ru-RU" sz="1158" b="1"/>
              <a:t>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46629" y="3434629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double </a:t>
            </a:r>
            <a:r>
              <a:rPr lang="ru-RU" altLang="ru-RU" sz="1158" b="1"/>
              <a:t> </a:t>
            </a:r>
            <a:r>
              <a:rPr lang="en-US" altLang="ru-RU" sz="1158" b="1"/>
              <a:t>d</a:t>
            </a:r>
            <a:r>
              <a:rPr lang="ru-RU" altLang="ru-RU" sz="1158" b="1"/>
              <a:t> = 4</a:t>
            </a:r>
            <a:r>
              <a:rPr lang="en-US" altLang="ru-RU" sz="1158" b="1"/>
              <a:t>.45</a:t>
            </a:r>
            <a:r>
              <a:rPr lang="ru-RU" altLang="ru-RU" sz="1158" b="1"/>
              <a:t>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d</a:t>
            </a:r>
            <a:r>
              <a:rPr lang="ru-RU" altLang="ru-RU" sz="1158" b="1"/>
              <a:t>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0805" y="2601139"/>
            <a:ext cx="3215824" cy="2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240"/>
              </a:spcBef>
              <a:buClr>
                <a:srgbClr val="000099"/>
              </a:buClr>
              <a:buFont typeface="Times New Roman" panose="02020603050405020304" pitchFamily="18" charset="0"/>
              <a:buAutoNum type="arabicPeriod"/>
            </a:pPr>
            <a:r>
              <a:rPr lang="ru-RU" altLang="ru-RU" sz="1323" b="1" dirty="0">
                <a:solidFill>
                  <a:srgbClr val="000099"/>
                </a:solidFill>
              </a:rPr>
              <a:t>Сужение (</a:t>
            </a:r>
            <a:r>
              <a:rPr lang="en-US" altLang="ru-RU" sz="1323" b="1" dirty="0">
                <a:solidFill>
                  <a:srgbClr val="000099"/>
                </a:solidFill>
              </a:rPr>
              <a:t>narrowing </a:t>
            </a:r>
            <a:r>
              <a:rPr lang="ru-RU" altLang="ru-RU" sz="1323" b="1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68586" y="2661518"/>
            <a:ext cx="807237" cy="401650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02075" y="2720584"/>
            <a:ext cx="774423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0805" y="3613139"/>
            <a:ext cx="3394335" cy="28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40"/>
              </a:spcBef>
            </a:pPr>
            <a:r>
              <a:rPr lang="en-US" altLang="ru-RU" sz="1323" b="1">
                <a:solidFill>
                  <a:srgbClr val="000099"/>
                </a:solidFill>
              </a:rPr>
              <a:t>2</a:t>
            </a:r>
            <a:r>
              <a:rPr lang="ru-RU" altLang="ru-RU" sz="1323" b="1">
                <a:solidFill>
                  <a:srgbClr val="000099"/>
                </a:solidFill>
              </a:rPr>
              <a:t>. Усечение (</a:t>
            </a:r>
            <a:r>
              <a:rPr lang="en-US" altLang="ru-RU" sz="1323" b="1">
                <a:solidFill>
                  <a:srgbClr val="000099"/>
                </a:solidFill>
              </a:rPr>
              <a:t>truncation</a:t>
            </a:r>
            <a:r>
              <a:rPr lang="ru-RU" altLang="ru-RU" sz="1323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269898" y="3613140"/>
            <a:ext cx="805925" cy="401650"/>
          </a:xfrm>
          <a:prstGeom prst="rightArrow">
            <a:avLst>
              <a:gd name="adj1" fmla="val 50000"/>
              <a:gd name="adj2" fmla="val 501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21520" y="3613140"/>
            <a:ext cx="714044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</a:t>
            </a:r>
            <a:r>
              <a:rPr lang="ru-RU" altLang="ru-RU" sz="1158" b="1"/>
              <a:t>4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86250" y="4387563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double </a:t>
            </a:r>
            <a:r>
              <a:rPr lang="ru-RU" altLang="ru-RU" sz="1158" b="1"/>
              <a:t> </a:t>
            </a:r>
            <a:r>
              <a:rPr lang="en-US" altLang="ru-RU" sz="1158" b="1"/>
              <a:t>d</a:t>
            </a:r>
            <a:r>
              <a:rPr lang="ru-RU" altLang="ru-RU" sz="1158" b="1"/>
              <a:t> = </a:t>
            </a:r>
            <a:r>
              <a:rPr lang="en-US" altLang="ru-RU" sz="1158" b="1"/>
              <a:t>260.45</a:t>
            </a:r>
            <a:r>
              <a:rPr lang="ru-RU" altLang="ru-RU" sz="1158" b="1"/>
              <a:t>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d</a:t>
            </a:r>
            <a:r>
              <a:rPr lang="ru-RU" altLang="ru-RU" sz="1158" b="1"/>
              <a:t>;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268586" y="4505695"/>
            <a:ext cx="807237" cy="401650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220207" y="4505695"/>
            <a:ext cx="715357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4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0805" y="4566074"/>
            <a:ext cx="3215824" cy="2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240"/>
              </a:spcBef>
            </a:pPr>
            <a:r>
              <a:rPr lang="en-US" altLang="ru-RU" sz="1323" b="1">
                <a:solidFill>
                  <a:srgbClr val="000099"/>
                </a:solidFill>
              </a:rPr>
              <a:t>3. </a:t>
            </a:r>
            <a:r>
              <a:rPr lang="ru-RU" altLang="ru-RU" sz="1323" b="1">
                <a:solidFill>
                  <a:srgbClr val="000099"/>
                </a:solidFill>
              </a:rPr>
              <a:t>Сужение </a:t>
            </a:r>
            <a:r>
              <a:rPr lang="en-US" altLang="ru-RU" sz="1323" b="1">
                <a:solidFill>
                  <a:srgbClr val="000099"/>
                </a:solidFill>
              </a:rPr>
              <a:t>+ </a:t>
            </a:r>
            <a:r>
              <a:rPr lang="ru-RU" altLang="ru-RU" sz="1323" b="1">
                <a:solidFill>
                  <a:srgbClr val="000099"/>
                </a:solidFill>
              </a:rPr>
              <a:t>усечение</a:t>
            </a:r>
          </a:p>
        </p:txBody>
      </p:sp>
    </p:spTree>
    <p:extLst>
      <p:ext uri="{BB962C8B-B14F-4D97-AF65-F5344CB8AC3E}">
        <p14:creationId xmlns:p14="http://schemas.microsoft.com/office/powerpoint/2010/main" val="359862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  <a:br>
              <a:rPr lang="ru-RU" dirty="0"/>
            </a:br>
            <a:r>
              <a:rPr lang="ru-RU" dirty="0"/>
              <a:t>Правила расширения.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справки (листай на следующий слайд :)  ):</a:t>
            </a:r>
          </a:p>
          <a:p>
            <a:r>
              <a:rPr lang="ru-RU" dirty="0"/>
              <a:t>все </a:t>
            </a:r>
            <a:r>
              <a:rPr lang="ru-RU" dirty="0" err="1"/>
              <a:t>byte</a:t>
            </a:r>
            <a:r>
              <a:rPr lang="ru-RU" dirty="0"/>
              <a:t> и </a:t>
            </a:r>
            <a:r>
              <a:rPr lang="ru-RU" dirty="0" err="1"/>
              <a:t>short</a:t>
            </a:r>
            <a:r>
              <a:rPr lang="ru-RU" dirty="0"/>
              <a:t>-операнды расширяются до </a:t>
            </a:r>
            <a:r>
              <a:rPr lang="ru-RU" dirty="0" err="1"/>
              <a:t>int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long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long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float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float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double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double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070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796938"/>
            <a:ext cx="7107922" cy="128239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числами. </a:t>
            </a:r>
            <a:br>
              <a:rPr lang="ru-RU" dirty="0"/>
            </a:br>
            <a:r>
              <a:rPr lang="ru-RU" dirty="0"/>
              <a:t>Расширение, сужение, усечение, приведение.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812970"/>
            <a:ext cx="7107922" cy="312682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Расширение</a:t>
            </a:r>
            <a:r>
              <a:rPr lang="ru-RU" dirty="0"/>
              <a:t> типов происходит автоматически (неявно), если целевой тип «больше» исходного (</a:t>
            </a:r>
            <a:r>
              <a:rPr lang="en-US" dirty="0"/>
              <a:t>Double &gt; float &gt; Long &gt; integer )</a:t>
            </a:r>
          </a:p>
          <a:p>
            <a:r>
              <a:rPr lang="ru-RU" dirty="0"/>
              <a:t>Если при преобразовании чисел возможна потеря точности – неявное преобразование </a:t>
            </a:r>
            <a:r>
              <a:rPr lang="ru-RU" b="1" dirty="0"/>
              <a:t>запрещается</a:t>
            </a:r>
            <a:r>
              <a:rPr lang="ru-RU" dirty="0"/>
              <a:t>.</a:t>
            </a:r>
          </a:p>
          <a:p>
            <a:r>
              <a:rPr lang="ru-RU" dirty="0"/>
              <a:t>Явное преобразование осуществляется с помощью оператора </a:t>
            </a:r>
            <a:r>
              <a:rPr lang="ru-RU" b="1" dirty="0"/>
              <a:t>приведения</a:t>
            </a:r>
            <a:r>
              <a:rPr lang="ru-RU" dirty="0"/>
              <a:t> – круглых скобочек с именем нового типа</a:t>
            </a:r>
          </a:p>
          <a:p>
            <a:r>
              <a:rPr lang="ru-RU" dirty="0"/>
              <a:t>Кроме того, потеря точности может произойти из-за переполнения типа.</a:t>
            </a:r>
            <a:endParaRPr lang="en-US" dirty="0"/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497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 </a:t>
            </a:r>
            <a:br>
              <a:rPr lang="ru-RU" dirty="0"/>
            </a:br>
            <a:r>
              <a:rPr lang="ru-RU" dirty="0"/>
              <a:t>Арифметические операции</a:t>
            </a: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57622" y="2784901"/>
          <a:ext cx="5313329" cy="310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6426360" imgH="3750480" progId="">
                  <p:embed/>
                </p:oleObj>
              </mc:Choice>
              <mc:Fallback>
                <p:oleObj r:id="rId3" imgW="6426360" imgH="3750480" progId="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622" y="2784901"/>
                        <a:ext cx="5313329" cy="310163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28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  <a:br>
              <a:rPr lang="ru-RU" dirty="0"/>
            </a:br>
            <a:r>
              <a:rPr lang="ru-RU" dirty="0"/>
              <a:t>Битовые операции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05866" y="2338521"/>
          <a:ext cx="7107628" cy="405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14">
                  <a:extLst>
                    <a:ext uri="{9D8B030D-6E8A-4147-A177-3AD203B41FA5}">
                      <a16:colId xmlns:a16="http://schemas.microsoft.com/office/drawing/2014/main" val="2366895376"/>
                    </a:ext>
                  </a:extLst>
                </a:gridCol>
                <a:gridCol w="3553814">
                  <a:extLst>
                    <a:ext uri="{9D8B030D-6E8A-4147-A177-3AD203B41FA5}">
                      <a16:colId xmlns:a16="http://schemas.microsoft.com/office/drawing/2014/main" val="1394478391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унарное отрицание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14746437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071245085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735519969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исключающее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8330394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212690915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влево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093328394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 с заполнением старшего бита нулем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261565136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652092606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9926446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исключающим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752139782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1376644379"/>
                  </a:ext>
                </a:extLst>
              </a:tr>
              <a:tr h="3764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 и заполнением старшего бита нулем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83282345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влево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17555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94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Boolean.</a:t>
            </a:r>
            <a:br>
              <a:rPr lang="en-US" dirty="0"/>
            </a:br>
            <a:r>
              <a:rPr lang="ru-RU" dirty="0"/>
              <a:t>Логические операции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</p:nvPr>
        </p:nvGraphicFramePr>
        <p:xfrm>
          <a:off x="560472" y="2731086"/>
          <a:ext cx="4999623" cy="3427154"/>
        </p:xfrm>
        <a:graphic>
          <a:graphicData uri="http://schemas.openxmlformats.org/drawingml/2006/table">
            <a:tbl>
              <a:tblPr/>
              <a:tblGrid>
                <a:gridCol w="971310">
                  <a:extLst>
                    <a:ext uri="{9D8B030D-6E8A-4147-A177-3AD203B41FA5}">
                      <a16:colId xmlns:a16="http://schemas.microsoft.com/office/drawing/2014/main" val="3309707741"/>
                    </a:ext>
                  </a:extLst>
                </a:gridCol>
                <a:gridCol w="4028313">
                  <a:extLst>
                    <a:ext uri="{9D8B030D-6E8A-4147-A177-3AD203B41FA5}">
                      <a16:colId xmlns:a16="http://schemas.microsoft.com/office/drawing/2014/main" val="3728186248"/>
                    </a:ext>
                  </a:extLst>
                </a:gridCol>
              </a:tblGrid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835553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08699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исключающее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545722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58793"/>
                  </a:ext>
                </a:extLst>
              </a:tr>
              <a:tr h="381962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70135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унарное отрицание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12181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 с присваиванием 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059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 с присваиванием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97112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Исключающее ИЛИ с присваиванием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662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1. Скачать и настроить </a:t>
            </a:r>
            <a:r>
              <a:rPr lang="en-US" dirty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2. </a:t>
            </a:r>
            <a:r>
              <a:rPr lang="ru-RU" dirty="0"/>
              <a:t>Написать программу, в которой есть две переменные типа </a:t>
            </a:r>
            <a:r>
              <a:rPr lang="en-US" dirty="0"/>
              <a:t>Integer </a:t>
            </a:r>
            <a:r>
              <a:rPr lang="ru-RU" dirty="0"/>
              <a:t>со значениями. </a:t>
            </a:r>
            <a:br>
              <a:rPr lang="ru-RU" dirty="0"/>
            </a:br>
            <a:r>
              <a:rPr lang="ru-RU" dirty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3. Если первое число больше второго – написать на экран « Число </a:t>
            </a:r>
            <a:r>
              <a:rPr lang="en-US" dirty="0"/>
              <a:t>%s </a:t>
            </a:r>
            <a:r>
              <a:rPr lang="ru-RU" dirty="0"/>
              <a:t>больше </a:t>
            </a:r>
            <a:r>
              <a:rPr lang="en-US" dirty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Если первое число меньше второго – написать на экран «Число </a:t>
            </a:r>
            <a:r>
              <a:rPr lang="en-US" dirty="0"/>
              <a:t>%s </a:t>
            </a:r>
            <a:r>
              <a:rPr lang="ru-RU" dirty="0"/>
              <a:t>меньше </a:t>
            </a:r>
            <a:r>
              <a:rPr lang="en-US" dirty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4. </a:t>
            </a:r>
            <a:r>
              <a:rPr lang="ru-RU" dirty="0"/>
              <a:t>В любом случае, вывести на экран сумму чисел. </a:t>
            </a:r>
            <a:endParaRPr lang="en-US"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5. </a:t>
            </a:r>
            <a:r>
              <a:rPr lang="ru-RU" dirty="0"/>
              <a:t>Скачать и настроить </a:t>
            </a:r>
            <a:r>
              <a:rPr lang="en-US" dirty="0"/>
              <a:t>GIT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6. </a:t>
            </a:r>
            <a:r>
              <a:rPr lang="ru-RU" dirty="0"/>
              <a:t>Завести аккаунт на </a:t>
            </a:r>
            <a:r>
              <a:rPr lang="en-US" dirty="0"/>
              <a:t>GitHub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7. </a:t>
            </a:r>
            <a:r>
              <a:rPr lang="ru-RU" dirty="0" err="1"/>
              <a:t>Склонировать</a:t>
            </a:r>
            <a:r>
              <a:rPr lang="ru-RU" dirty="0"/>
              <a:t> репозиторий</a:t>
            </a:r>
            <a:r>
              <a:rPr lang="en-US"/>
              <a:t> </a:t>
            </a:r>
            <a:r>
              <a:rPr lang="en-US">
                <a:hlinkClick r:id="rId2"/>
              </a:rPr>
              <a:t>https://github.com/gladorange/orion_middle_2021</a:t>
            </a:r>
            <a:r>
              <a:rPr lang="en-US"/>
              <a:t> 8</a:t>
            </a:r>
            <a:r>
              <a:rPr lang="en-US" dirty="0"/>
              <a:t>. </a:t>
            </a:r>
            <a:r>
              <a:rPr lang="ru-RU" dirty="0"/>
              <a:t>Отправить пул-</a:t>
            </a:r>
            <a:r>
              <a:rPr lang="ru-RU" dirty="0" err="1"/>
              <a:t>реквест</a:t>
            </a:r>
            <a:r>
              <a:rPr lang="ru-RU" dirty="0"/>
              <a:t> с выполненным домашним заданием.</a:t>
            </a:r>
            <a:endParaRPr lang="en-US"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9. </a:t>
            </a:r>
            <a:r>
              <a:rPr lang="ru-RU" dirty="0"/>
              <a:t>Задание делайте в папке со своей </a:t>
            </a:r>
            <a:r>
              <a:rPr lang="ru-RU" b="1" dirty="0"/>
              <a:t>фамилией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	- Не надо делать в корне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- Не надо папку называть своим именем.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- Не надо писать </a:t>
            </a:r>
            <a:r>
              <a:rPr lang="ru-RU" dirty="0" err="1"/>
              <a:t>имя.фамилия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135781"/>
            <a:ext cx="9071640" cy="5442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Environment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Среда разработки объединяет несколько вещей:</a:t>
            </a:r>
          </a:p>
          <a:p>
            <a:pPr lvl="1"/>
            <a:r>
              <a:rPr lang="ru-RU" sz="1600" dirty="0"/>
              <a:t>Редактор текста</a:t>
            </a:r>
          </a:p>
          <a:p>
            <a:pPr lvl="1"/>
            <a:r>
              <a:rPr lang="ru-RU" sz="1600" dirty="0"/>
              <a:t>Статический анализатор кода</a:t>
            </a:r>
          </a:p>
          <a:p>
            <a:pPr lvl="1"/>
            <a:r>
              <a:rPr lang="ru-RU" sz="1600" dirty="0"/>
              <a:t>Компилятор</a:t>
            </a:r>
          </a:p>
          <a:p>
            <a:pPr lvl="1"/>
            <a:r>
              <a:rPr lang="ru-RU" sz="1600" dirty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/>
              <a:t>существуют 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/>
              <a:t>Netbeans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/>
              <a:t>Мы используем </a:t>
            </a:r>
            <a:r>
              <a:rPr lang="en-US" sz="1600" dirty="0"/>
              <a:t>IntelliJ IDEA </a:t>
            </a:r>
            <a:r>
              <a:rPr lang="ru-RU" sz="1600" dirty="0"/>
              <a:t>	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https://www.jetbrains.com/idea/download/#section=windows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5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3593</Words>
  <Application>Microsoft Office PowerPoint</Application>
  <PresentationFormat>Custom</PresentationFormat>
  <Paragraphs>639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Microsoft YaHei</vt:lpstr>
      <vt:lpstr>Arial</vt:lpstr>
      <vt:lpstr>Arial Rounded MT Bold</vt:lpstr>
      <vt:lpstr>StarSymbol</vt:lpstr>
      <vt:lpstr>Times New Roman</vt:lpstr>
      <vt:lpstr>Trebuchet MS</vt:lpstr>
      <vt:lpstr>Wingdings</vt:lpstr>
      <vt:lpstr>Wingdings 3</vt:lpstr>
      <vt:lpstr>Facet</vt:lpstr>
      <vt:lpstr>PowerPoint Presentation</vt:lpstr>
      <vt:lpstr>Коротко о Java </vt:lpstr>
      <vt:lpstr>Жизненный путь Java-программы</vt:lpstr>
      <vt:lpstr>Основные понятия и типы файлов</vt:lpstr>
      <vt:lpstr>Основные понятия и типы файлов</vt:lpstr>
      <vt:lpstr>Настройка окружения</vt:lpstr>
      <vt:lpstr>IDE</vt:lpstr>
      <vt:lpstr>Синтаксис</vt:lpstr>
      <vt:lpstr>PowerPoint Presentation</vt:lpstr>
      <vt:lpstr>Hello world своими руками </vt:lpstr>
      <vt:lpstr>ООП, Объекты и классы</vt:lpstr>
      <vt:lpstr>Классы</vt:lpstr>
      <vt:lpstr>Основные конструкции языка</vt:lpstr>
      <vt:lpstr>Переменные. Типы</vt:lpstr>
      <vt:lpstr>Переменные. Объявление</vt:lpstr>
      <vt:lpstr>Переменные. Область действия. </vt:lpstr>
      <vt:lpstr>Переменные. Область действия. </vt:lpstr>
      <vt:lpstr>Переменные. Использование. </vt:lpstr>
      <vt:lpstr>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Вызов</vt:lpstr>
      <vt:lpstr>Условный оператор</vt:lpstr>
      <vt:lpstr>Условный оператор</vt:lpstr>
      <vt:lpstr>Тернарная опеация</vt:lpstr>
      <vt:lpstr>Оператор switch</vt:lpstr>
      <vt:lpstr>Массивы</vt:lpstr>
      <vt:lpstr>Массивы. Инициализация</vt:lpstr>
      <vt:lpstr>Массивы. Доступ к элементам</vt:lpstr>
      <vt:lpstr>Массивы</vt:lpstr>
      <vt:lpstr>Циклы </vt:lpstr>
      <vt:lpstr>Цикл for в общем виде</vt:lpstr>
      <vt:lpstr>Циклы. Break</vt:lpstr>
      <vt:lpstr>Циклы continue. </vt:lpstr>
      <vt:lpstr>Работа в IDEA. Live-templates</vt:lpstr>
      <vt:lpstr>Работа в IDEA c git. Live demo</vt:lpstr>
      <vt:lpstr>Git. Commit</vt:lpstr>
      <vt:lpstr>Git. Commit</vt:lpstr>
      <vt:lpstr>Git. Децентрализованность</vt:lpstr>
      <vt:lpstr>Git</vt:lpstr>
      <vt:lpstr>GitHub. Pull request</vt:lpstr>
      <vt:lpstr>Github.</vt:lpstr>
      <vt:lpstr>PowerPoint Presentation</vt:lpstr>
      <vt:lpstr>Доп. материалы</vt:lpstr>
      <vt:lpstr>Ссылочные и примитивные типы данных</vt:lpstr>
      <vt:lpstr>Структура объекта</vt:lpstr>
      <vt:lpstr>Пример объектов в памяти  (HotSpot JVM x64)</vt:lpstr>
      <vt:lpstr>Объекты и примитивы</vt:lpstr>
      <vt:lpstr>Синтаксис</vt:lpstr>
      <vt:lpstr>Синтаксис. Выражения</vt:lpstr>
      <vt:lpstr>Синтаксис. Разделители</vt:lpstr>
      <vt:lpstr>Синтаксис. Ключевые слова</vt:lpstr>
      <vt:lpstr>Синтаксис. Константы. Числа</vt:lpstr>
      <vt:lpstr>Синтаксис. Константы Запись</vt:lpstr>
      <vt:lpstr>Синтаксис. Строки.  Управляющие последовательности</vt:lpstr>
      <vt:lpstr>Переменные.  Блоки кода и область видимости</vt:lpstr>
      <vt:lpstr>Naming convention</vt:lpstr>
      <vt:lpstr>Оформление кода</vt:lpstr>
      <vt:lpstr>Работа с числами.</vt:lpstr>
      <vt:lpstr>Работа с числами. Правила расширения.</vt:lpstr>
      <vt:lpstr>Работа с числами.  Расширение, сужение, усечение, приведение.</vt:lpstr>
      <vt:lpstr>Работа с числами.  Арифметические операции</vt:lpstr>
      <vt:lpstr>Работа с числами. Битовые операции</vt:lpstr>
      <vt:lpstr>Работа с Boolean. Логические операции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2020-06-20T19:24:34Z</dcterms:created>
  <dcterms:modified xsi:type="dcterms:W3CDTF">2021-09-28T16:57:26Z</dcterms:modified>
  <dc:language/>
</cp:coreProperties>
</file>