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59" r:id="rId4"/>
    <p:sldId id="263" r:id="rId5"/>
    <p:sldId id="264" r:id="rId6"/>
    <p:sldId id="260" r:id="rId7"/>
    <p:sldId id="262" r:id="rId8"/>
    <p:sldId id="265" r:id="rId9"/>
    <p:sldId id="266" r:id="rId10"/>
    <p:sldId id="267" r:id="rId11"/>
    <p:sldId id="272" r:id="rId12"/>
    <p:sldId id="268" r:id="rId13"/>
    <p:sldId id="270" r:id="rId14"/>
    <p:sldId id="27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D25D3-EFB9-43E6-9BC3-84E0133AFF68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4E9CA-28E2-443D-B4FA-0FB0EB5A4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013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E9CA-28E2-443D-B4FA-0FB0EB5A41A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32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97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26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0822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530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6741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014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28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13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82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94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37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51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92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83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55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D6FBD-E507-4E6B-B484-710CE9E1609C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88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Maven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8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Maven. pom.xml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</a:t>
            </a:r>
            <a:r>
              <a:rPr lang="ru-RU" dirty="0"/>
              <a:t>использует специальный файл</a:t>
            </a:r>
            <a:r>
              <a:rPr lang="en-US" dirty="0"/>
              <a:t> </a:t>
            </a:r>
            <a:r>
              <a:rPr lang="en-US" b="1" dirty="0"/>
              <a:t>pom.xml</a:t>
            </a:r>
            <a:r>
              <a:rPr lang="en-US" dirty="0"/>
              <a:t> </a:t>
            </a:r>
            <a:r>
              <a:rPr lang="ru-RU" dirty="0"/>
              <a:t>для конфигурации</a:t>
            </a:r>
          </a:p>
          <a:p>
            <a:r>
              <a:rPr lang="ru-RU" dirty="0"/>
              <a:t>В этом файле обычно указываются зависимости в секции </a:t>
            </a:r>
            <a:r>
              <a:rPr lang="en-US" b="1" dirty="0"/>
              <a:t>&lt;dependencies&gt;</a:t>
            </a:r>
          </a:p>
          <a:p>
            <a:r>
              <a:rPr lang="ru-RU" dirty="0"/>
              <a:t>и плагины в секции </a:t>
            </a:r>
            <a:r>
              <a:rPr lang="en-US" b="1" dirty="0"/>
              <a:t>&lt;build&gt; &lt;plugins&gt;</a:t>
            </a:r>
          </a:p>
          <a:p>
            <a:r>
              <a:rPr lang="en-US" b="1" dirty="0"/>
              <a:t>Demo </a:t>
            </a:r>
            <a:r>
              <a:rPr lang="en-US" b="1" dirty="0" err="1"/>
              <a:t>scm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3181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6329-C141-4E6A-A671-C64F1DCF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Maven. Dependency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29C0E-02E8-4FE5-8D49-0FD0FA00E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зависимости можно указать 6 </a:t>
            </a:r>
            <a:r>
              <a:rPr lang="en-US" dirty="0"/>
              <a:t>scope’</a:t>
            </a:r>
            <a:r>
              <a:rPr lang="ru-RU" dirty="0" err="1"/>
              <a:t>ов</a:t>
            </a:r>
            <a:endParaRPr lang="ru-RU" dirty="0"/>
          </a:p>
          <a:p>
            <a:pPr lvl="1"/>
            <a:r>
              <a:rPr lang="en-US" dirty="0"/>
              <a:t>compile – </a:t>
            </a:r>
            <a:r>
              <a:rPr lang="ru-RU" dirty="0"/>
              <a:t>по умолчанию, доступно во время сборки и во время запуска. </a:t>
            </a:r>
          </a:p>
          <a:p>
            <a:pPr lvl="1"/>
            <a:r>
              <a:rPr lang="en-US" dirty="0"/>
              <a:t>provided – </a:t>
            </a:r>
            <a:r>
              <a:rPr lang="ru-RU" dirty="0"/>
              <a:t>доступно во время сборки, но не попадают в упакованный артефакт.</a:t>
            </a:r>
          </a:p>
          <a:p>
            <a:pPr lvl="1"/>
            <a:r>
              <a:rPr lang="en-US" dirty="0"/>
              <a:t>runtime – </a:t>
            </a:r>
            <a:r>
              <a:rPr lang="ru-RU" dirty="0"/>
              <a:t>недоступно во время сборки, но попадают в упакованный артефакт.</a:t>
            </a:r>
          </a:p>
          <a:p>
            <a:pPr lvl="1"/>
            <a:r>
              <a:rPr lang="en-US" dirty="0"/>
              <a:t>test </a:t>
            </a:r>
            <a:r>
              <a:rPr lang="ru-RU" dirty="0"/>
              <a:t>– доступно во время тестов. </a:t>
            </a:r>
          </a:p>
          <a:p>
            <a:pPr lvl="1"/>
            <a:r>
              <a:rPr lang="en-US" dirty="0"/>
              <a:t>system – </a:t>
            </a:r>
            <a:r>
              <a:rPr lang="ru-RU" dirty="0"/>
              <a:t>похожа на </a:t>
            </a:r>
            <a:r>
              <a:rPr lang="en-US" dirty="0"/>
              <a:t>provided, </a:t>
            </a:r>
            <a:r>
              <a:rPr lang="ru-RU" dirty="0"/>
              <a:t>но требуют явно указать путь к </a:t>
            </a:r>
            <a:r>
              <a:rPr lang="en-US" dirty="0"/>
              <a:t>jar </a:t>
            </a:r>
            <a:r>
              <a:rPr lang="ru-RU" dirty="0"/>
              <a:t>на системе</a:t>
            </a:r>
          </a:p>
          <a:p>
            <a:pPr lvl="1"/>
            <a:r>
              <a:rPr lang="en-US" dirty="0"/>
              <a:t>import – </a:t>
            </a:r>
            <a:r>
              <a:rPr lang="ru-RU" dirty="0"/>
              <a:t>нужна для управления версиями зависимостей,  импортирует версии из другого файла.</a:t>
            </a:r>
          </a:p>
        </p:txBody>
      </p:sp>
    </p:spTree>
    <p:extLst>
      <p:ext uri="{BB962C8B-B14F-4D97-AF65-F5344CB8AC3E}">
        <p14:creationId xmlns:p14="http://schemas.microsoft.com/office/powerpoint/2010/main" val="22858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Maven. </a:t>
            </a:r>
            <a:r>
              <a:rPr lang="ru-RU" dirty="0"/>
              <a:t>Архетип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Архетип – это шаблон проекта в </a:t>
            </a:r>
            <a:r>
              <a:rPr lang="en-US" dirty="0"/>
              <a:t>Maven</a:t>
            </a:r>
          </a:p>
          <a:p>
            <a:r>
              <a:rPr lang="ru-RU" dirty="0"/>
              <a:t>Позволяет быстро ознакомится с какой-то технологией</a:t>
            </a:r>
          </a:p>
          <a:p>
            <a:r>
              <a:rPr lang="en-US" dirty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5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B928-95A6-415E-9849-3EF44248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Maven. Snapshot-version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1C19-22D2-4F35-B7C5-C96B0C000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версия заканчивается на </a:t>
            </a:r>
            <a:r>
              <a:rPr lang="en-US" dirty="0"/>
              <a:t>–SNAPSHOT , </a:t>
            </a:r>
            <a:r>
              <a:rPr lang="ru-RU" dirty="0"/>
              <a:t>то </a:t>
            </a:r>
            <a:r>
              <a:rPr lang="en-US" dirty="0"/>
              <a:t>Maven </a:t>
            </a:r>
            <a:r>
              <a:rPr lang="ru-RU" dirty="0"/>
              <a:t>будет проверять обновление такой зависимости постоянно (раз в день по умолчанию)</a:t>
            </a:r>
          </a:p>
          <a:p>
            <a:r>
              <a:rPr lang="ru-RU" dirty="0"/>
              <a:t>Такая версия нужна во время разработки, когда зависимости часто обновляются и нет смысла на каждое обновление выпускать новую версию.</a:t>
            </a:r>
          </a:p>
        </p:txBody>
      </p:sp>
    </p:spTree>
    <p:extLst>
      <p:ext uri="{BB962C8B-B14F-4D97-AF65-F5344CB8AC3E}">
        <p14:creationId xmlns:p14="http://schemas.microsoft.com/office/powerpoint/2010/main" val="652456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AF57-E35B-48E7-B6D1-258565A6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Maven. Dependencies vs dependency management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543D-C8CB-4734-9857-53C2B457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&lt;dependency&gt; </a:t>
            </a:r>
            <a:r>
              <a:rPr lang="ru-RU" dirty="0"/>
              <a:t>определяет конкретные зависимости, которые использует проект. зависимости из этого тега используются во время компиляции и сборки проекта</a:t>
            </a:r>
          </a:p>
          <a:p>
            <a:r>
              <a:rPr lang="en-US" dirty="0"/>
              <a:t>&lt;</a:t>
            </a:r>
            <a:r>
              <a:rPr lang="en-US" dirty="0" err="1"/>
              <a:t>dependencyManagement</a:t>
            </a:r>
            <a:r>
              <a:rPr lang="en-US" dirty="0"/>
              <a:t>&gt; </a:t>
            </a:r>
            <a:r>
              <a:rPr lang="ru-RU" dirty="0"/>
              <a:t>не влияет на сборку и компиляцию в явном виде. Он просто используется, чтобы в одном месте определить версии зависимостей, чтобы версиями можно было бы управлять из одного места. </a:t>
            </a:r>
          </a:p>
        </p:txBody>
      </p:sp>
    </p:spTree>
    <p:extLst>
      <p:ext uri="{BB962C8B-B14F-4D97-AF65-F5344CB8AC3E}">
        <p14:creationId xmlns:p14="http://schemas.microsoft.com/office/powerpoint/2010/main" val="278485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CD0E-0955-4EDD-B174-91624E13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Maven. Multi-module project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63353-0C67-4772-8C2B-7E0DB5797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</a:t>
            </a:r>
            <a:r>
              <a:rPr lang="ru-RU" dirty="0"/>
              <a:t>позволяет создавать многомодульный проект и собирать весь проект (и  все модули) одновременно. </a:t>
            </a:r>
          </a:p>
          <a:p>
            <a:r>
              <a:rPr lang="ru-RU" dirty="0"/>
              <a:t>Для этого в </a:t>
            </a:r>
            <a:r>
              <a:rPr lang="en-US" dirty="0"/>
              <a:t>pom.xml </a:t>
            </a:r>
            <a:r>
              <a:rPr lang="ru-RU" dirty="0"/>
              <a:t>каждого модуля указывают </a:t>
            </a:r>
            <a:r>
              <a:rPr lang="en-US" dirty="0"/>
              <a:t>&lt;parent&gt;</a:t>
            </a:r>
            <a:endParaRPr lang="ru-RU" dirty="0"/>
          </a:p>
          <a:p>
            <a:r>
              <a:rPr lang="ru-RU" dirty="0"/>
              <a:t>В </a:t>
            </a:r>
            <a:r>
              <a:rPr lang="en-US" dirty="0"/>
              <a:t>pom.xml </a:t>
            </a:r>
            <a:r>
              <a:rPr lang="ru-RU" dirty="0"/>
              <a:t>родительского модуля указывают </a:t>
            </a:r>
            <a:r>
              <a:rPr lang="en-US" dirty="0"/>
              <a:t> &lt;modules&gt;</a:t>
            </a:r>
            <a:endParaRPr lang="ru-RU" dirty="0"/>
          </a:p>
          <a:p>
            <a:r>
              <a:rPr lang="ru-RU" dirty="0"/>
              <a:t>Родительский модуль обычно не включает никого кода, он нужен для логической группировки </a:t>
            </a:r>
            <a:r>
              <a:rPr lang="ru-RU"/>
              <a:t>дочерних модулей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47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Packaging. </a:t>
            </a:r>
            <a:r>
              <a:rPr lang="ru-RU" dirty="0"/>
              <a:t>Как упаковать приложение?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ru-RU" dirty="0"/>
              <a:t>файлов может быть много, нужен способ доставки их до конечного пользователя</a:t>
            </a:r>
          </a:p>
          <a:p>
            <a:r>
              <a:rPr lang="ru-RU" dirty="0"/>
              <a:t>Для этого все файлы кладутся</a:t>
            </a:r>
            <a:r>
              <a:rPr lang="en-US" dirty="0"/>
              <a:t> </a:t>
            </a:r>
            <a:r>
              <a:rPr lang="ru-RU" dirty="0"/>
              <a:t>в обычный </a:t>
            </a:r>
            <a:r>
              <a:rPr lang="en-US" dirty="0"/>
              <a:t>zip-</a:t>
            </a:r>
            <a:r>
              <a:rPr lang="ru-RU" dirty="0"/>
              <a:t>архив</a:t>
            </a:r>
          </a:p>
          <a:p>
            <a:r>
              <a:rPr lang="ru-RU" dirty="0"/>
              <a:t>Обычно такие архивы имеют расширение </a:t>
            </a:r>
            <a:r>
              <a:rPr lang="en-US" b="1" dirty="0"/>
              <a:t>jar</a:t>
            </a:r>
            <a:r>
              <a:rPr lang="en-US" dirty="0"/>
              <a:t> – </a:t>
            </a:r>
            <a:r>
              <a:rPr lang="en-US" b="1" dirty="0"/>
              <a:t>J</a:t>
            </a:r>
            <a:r>
              <a:rPr lang="en-US" dirty="0"/>
              <a:t>ava </a:t>
            </a:r>
            <a:r>
              <a:rPr lang="en-US" b="1" dirty="0"/>
              <a:t>Ar</a:t>
            </a:r>
            <a:r>
              <a:rPr lang="en-US" dirty="0"/>
              <a:t>chive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javac</a:t>
            </a:r>
            <a:r>
              <a:rPr lang="en-US" dirty="0"/>
              <a:t> -</a:t>
            </a:r>
            <a:r>
              <a:rPr lang="en-US" dirty="0" err="1"/>
              <a:t>sourcepath</a:t>
            </a:r>
            <a:r>
              <a:rPr lang="en-US" dirty="0"/>
              <a:t> . -d target com\</a:t>
            </a:r>
            <a:r>
              <a:rPr lang="en-US" dirty="0" err="1"/>
              <a:t>mera</a:t>
            </a:r>
            <a:r>
              <a:rPr lang="en-US" dirty="0"/>
              <a:t>\lesson12\Packaging.java - </a:t>
            </a:r>
            <a:r>
              <a:rPr lang="ru-RU" b="1" dirty="0"/>
              <a:t>компилирует</a:t>
            </a:r>
            <a:br>
              <a:rPr lang="en-US" dirty="0"/>
            </a:br>
            <a:r>
              <a:rPr lang="en-US" dirty="0"/>
              <a:t>“jar </a:t>
            </a:r>
            <a:r>
              <a:rPr lang="en-US" dirty="0" err="1"/>
              <a:t>cf</a:t>
            </a:r>
            <a:r>
              <a:rPr lang="en-US" dirty="0"/>
              <a:t> my-app.jar com” </a:t>
            </a:r>
            <a:r>
              <a:rPr lang="ru-RU" b="1" dirty="0"/>
              <a:t>создает архив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java -</a:t>
            </a:r>
            <a:r>
              <a:rPr lang="en-US" dirty="0" err="1"/>
              <a:t>cp</a:t>
            </a:r>
            <a:r>
              <a:rPr lang="en-US" dirty="0"/>
              <a:t> my-app.jar com.mera.lesson12.Packaging</a:t>
            </a:r>
            <a:r>
              <a:rPr lang="ru-RU" dirty="0"/>
              <a:t>» - </a:t>
            </a:r>
            <a:r>
              <a:rPr lang="ru-RU" b="1" dirty="0"/>
              <a:t>запускает</a:t>
            </a:r>
            <a:br>
              <a:rPr lang="en-US" dirty="0"/>
            </a:br>
            <a:endParaRPr lang="ru-RU" dirty="0"/>
          </a:p>
          <a:p>
            <a:r>
              <a:rPr lang="ru-RU" dirty="0"/>
              <a:t>Кроме </a:t>
            </a:r>
            <a:r>
              <a:rPr lang="en-US" dirty="0"/>
              <a:t>class-</a:t>
            </a:r>
            <a:r>
              <a:rPr lang="ru-RU" dirty="0"/>
              <a:t>файлов, сюда можно положить какие-то ресурсы(картинки, звуки)</a:t>
            </a:r>
          </a:p>
          <a:p>
            <a:r>
              <a:rPr lang="ru-RU" dirty="0"/>
              <a:t>Может содержать опциональную директорию </a:t>
            </a:r>
            <a:r>
              <a:rPr lang="en-US" dirty="0"/>
              <a:t>META-INF,</a:t>
            </a:r>
            <a:r>
              <a:rPr lang="ru-RU" dirty="0"/>
              <a:t> позволяющую:</a:t>
            </a:r>
          </a:p>
          <a:p>
            <a:pPr lvl="1"/>
            <a:r>
              <a:rPr lang="ru-RU" dirty="0"/>
              <a:t>Указывать </a:t>
            </a:r>
            <a:r>
              <a:rPr lang="en-US" dirty="0"/>
              <a:t>Main </a:t>
            </a:r>
            <a:r>
              <a:rPr lang="ru-RU" dirty="0"/>
              <a:t>класс</a:t>
            </a:r>
          </a:p>
          <a:p>
            <a:pPr lvl="1"/>
            <a:r>
              <a:rPr lang="ru-RU" dirty="0"/>
              <a:t>Подписывать содержимое</a:t>
            </a:r>
            <a:endParaRPr lang="en-US" dirty="0"/>
          </a:p>
          <a:p>
            <a:r>
              <a:rPr lang="ru-RU" dirty="0"/>
              <a:t>Кроме </a:t>
            </a:r>
            <a:r>
              <a:rPr lang="en-US" dirty="0"/>
              <a:t>JAR </a:t>
            </a:r>
            <a:r>
              <a:rPr lang="ru-RU" dirty="0"/>
              <a:t>файлов, распространены </a:t>
            </a:r>
            <a:r>
              <a:rPr lang="en-US" b="1" dirty="0"/>
              <a:t>WAR</a:t>
            </a:r>
            <a:r>
              <a:rPr lang="en-US" dirty="0"/>
              <a:t> </a:t>
            </a:r>
            <a:r>
              <a:rPr lang="ru-RU" dirty="0"/>
              <a:t>файлы – </a:t>
            </a:r>
            <a:r>
              <a:rPr lang="en-US" dirty="0"/>
              <a:t>Web Archive, </a:t>
            </a:r>
            <a:r>
              <a:rPr lang="ru-RU" dirty="0"/>
              <a:t>в них дополнительно присутствует директория </a:t>
            </a:r>
            <a:r>
              <a:rPr lang="en-US" b="1" dirty="0"/>
              <a:t>WEB-INF</a:t>
            </a:r>
            <a:r>
              <a:rPr lang="en-US" dirty="0"/>
              <a:t>, </a:t>
            </a:r>
            <a:r>
              <a:rPr lang="ru-RU" dirty="0"/>
              <a:t>описывающая приложение.</a:t>
            </a:r>
            <a:br>
              <a:rPr lang="en-US" dirty="0"/>
            </a:b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915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</a:t>
            </a:r>
            <a:r>
              <a:rPr lang="ru-RU" b="1" dirty="0"/>
              <a:t>система сборки</a:t>
            </a:r>
            <a:r>
              <a:rPr lang="en-US" dirty="0"/>
              <a:t> Java </a:t>
            </a:r>
            <a:r>
              <a:rPr lang="ru-RU" dirty="0"/>
              <a:t>проектов и </a:t>
            </a:r>
            <a:r>
              <a:rPr lang="ru-RU" b="1" dirty="0"/>
              <a:t>менеджер зависимостей</a:t>
            </a:r>
            <a:endParaRPr lang="en-US" b="1" dirty="0"/>
          </a:p>
          <a:p>
            <a:r>
              <a:rPr lang="ru-RU" dirty="0"/>
              <a:t>В самом простом случае </a:t>
            </a:r>
            <a:r>
              <a:rPr lang="en-US" dirty="0"/>
              <a:t>Maven </a:t>
            </a:r>
            <a:r>
              <a:rPr lang="ru-RU" b="1" dirty="0"/>
              <a:t>компилирует</a:t>
            </a:r>
            <a:r>
              <a:rPr lang="ru-RU" dirty="0"/>
              <a:t> приложение и </a:t>
            </a:r>
            <a:r>
              <a:rPr lang="ru-RU" b="1" dirty="0"/>
              <a:t>упаковывает</a:t>
            </a:r>
            <a:r>
              <a:rPr lang="ru-RU" dirty="0"/>
              <a:t> его в </a:t>
            </a:r>
            <a:r>
              <a:rPr lang="en-US" dirty="0"/>
              <a:t>jar </a:t>
            </a:r>
            <a:r>
              <a:rPr lang="ru-RU" dirty="0"/>
              <a:t>архив. </a:t>
            </a:r>
            <a:endParaRPr lang="en-US" dirty="0"/>
          </a:p>
          <a:p>
            <a:r>
              <a:rPr lang="ru-RU" dirty="0"/>
              <a:t>Компиляция (</a:t>
            </a:r>
            <a:r>
              <a:rPr lang="en-US" b="1" dirty="0"/>
              <a:t>compile</a:t>
            </a:r>
            <a:r>
              <a:rPr lang="en-US" dirty="0"/>
              <a:t>)</a:t>
            </a:r>
            <a:r>
              <a:rPr lang="ru-RU" dirty="0"/>
              <a:t> и упаковка </a:t>
            </a:r>
            <a:r>
              <a:rPr lang="en-US" dirty="0"/>
              <a:t>(</a:t>
            </a:r>
            <a:r>
              <a:rPr lang="en-US" b="1" dirty="0"/>
              <a:t>packaging</a:t>
            </a:r>
            <a:r>
              <a:rPr lang="en-US" dirty="0"/>
              <a:t>) </a:t>
            </a:r>
            <a:r>
              <a:rPr lang="ru-RU" dirty="0"/>
              <a:t>– это две разные фазы </a:t>
            </a:r>
            <a:r>
              <a:rPr lang="en-US" dirty="0"/>
              <a:t>(</a:t>
            </a:r>
            <a:r>
              <a:rPr lang="en-US" b="1" dirty="0"/>
              <a:t>phase</a:t>
            </a:r>
            <a:r>
              <a:rPr lang="en-US" dirty="0"/>
              <a:t>) </a:t>
            </a:r>
            <a:r>
              <a:rPr lang="ru-RU" dirty="0"/>
              <a:t>жизненного цикла </a:t>
            </a:r>
            <a:r>
              <a:rPr lang="en-US" dirty="0"/>
              <a:t>(</a:t>
            </a:r>
            <a:r>
              <a:rPr lang="en-US" b="1" dirty="0"/>
              <a:t>lifecycle</a:t>
            </a:r>
            <a:r>
              <a:rPr lang="en-US" dirty="0"/>
              <a:t> ) Maven-</a:t>
            </a:r>
            <a:r>
              <a:rPr lang="ru-RU" dirty="0"/>
              <a:t>проекта</a:t>
            </a:r>
          </a:p>
          <a:p>
            <a:r>
              <a:rPr lang="en-US" dirty="0"/>
              <a:t>Demo simple app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51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Maven. Build. Dependencies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Чтобы построить проект, ему часто нужны зависимости от сторонних библиотек .</a:t>
            </a:r>
          </a:p>
          <a:p>
            <a:r>
              <a:rPr lang="ru-RU" dirty="0"/>
              <a:t>Обычно зависимость – это </a:t>
            </a:r>
            <a:r>
              <a:rPr lang="en-US" dirty="0"/>
              <a:t>jar</a:t>
            </a:r>
            <a:r>
              <a:rPr lang="ru-RU" dirty="0"/>
              <a:t>. Но может иметь любой формат (например </a:t>
            </a:r>
            <a:r>
              <a:rPr lang="en-US" dirty="0"/>
              <a:t>zip </a:t>
            </a:r>
            <a:r>
              <a:rPr lang="ru-RU" dirty="0"/>
              <a:t>или </a:t>
            </a:r>
            <a:r>
              <a:rPr lang="en-US" dirty="0"/>
              <a:t>war). </a:t>
            </a:r>
            <a:r>
              <a:rPr lang="ru-RU" dirty="0"/>
              <a:t>Формат упаковки называется </a:t>
            </a:r>
            <a:r>
              <a:rPr lang="en-US" b="1" dirty="0"/>
              <a:t>packaging</a:t>
            </a:r>
          </a:p>
          <a:p>
            <a:r>
              <a:rPr lang="ru-RU" dirty="0"/>
              <a:t>Упакованный проект называется </a:t>
            </a:r>
            <a:r>
              <a:rPr lang="ru-RU" b="1" dirty="0"/>
              <a:t>артефактом</a:t>
            </a:r>
            <a:r>
              <a:rPr lang="ru-RU" dirty="0"/>
              <a:t> (</a:t>
            </a:r>
            <a:r>
              <a:rPr lang="en-US" dirty="0"/>
              <a:t>artifact) </a:t>
            </a:r>
            <a:endParaRPr lang="ru-RU" dirty="0"/>
          </a:p>
          <a:p>
            <a:r>
              <a:rPr lang="ru-RU" dirty="0"/>
              <a:t>Чтобы добавить зависимость – нужно указать её группу, имя, версию и </a:t>
            </a:r>
            <a:r>
              <a:rPr lang="en-US" dirty="0"/>
              <a:t>packaging (</a:t>
            </a:r>
            <a:r>
              <a:rPr lang="en-US" dirty="0" err="1"/>
              <a:t>groupId,artifactId,version,packaing</a:t>
            </a:r>
            <a:r>
              <a:rPr lang="en-US" dirty="0"/>
              <a:t>)</a:t>
            </a:r>
          </a:p>
          <a:p>
            <a:r>
              <a:rPr lang="ru-RU" dirty="0"/>
              <a:t>Зависимости скачиваются из </a:t>
            </a:r>
            <a:r>
              <a:rPr lang="ru-RU" b="1" dirty="0" err="1"/>
              <a:t>репозитория</a:t>
            </a:r>
            <a:r>
              <a:rPr lang="ru-RU" dirty="0"/>
              <a:t> </a:t>
            </a:r>
          </a:p>
          <a:p>
            <a:r>
              <a:rPr lang="ru-RU" b="1" dirty="0" err="1"/>
              <a:t>Репозиторий</a:t>
            </a:r>
            <a:r>
              <a:rPr lang="ru-RU" dirty="0"/>
              <a:t> – это удаленный сервер, который хранит артефакты и позволяет их скачивать\загружать.</a:t>
            </a:r>
          </a:p>
          <a:p>
            <a:r>
              <a:rPr lang="ru-RU" dirty="0"/>
              <a:t>Зависимости скачиваются не напрямую в проект, а сначала в </a:t>
            </a:r>
            <a:r>
              <a:rPr lang="ru-RU" b="1" dirty="0"/>
              <a:t>локальный </a:t>
            </a:r>
            <a:r>
              <a:rPr lang="ru-RU" b="1" dirty="0" err="1"/>
              <a:t>репозиторий</a:t>
            </a:r>
            <a:r>
              <a:rPr lang="ru-RU" dirty="0"/>
              <a:t> и только потом  добавляются в проект.</a:t>
            </a:r>
          </a:p>
          <a:p>
            <a:r>
              <a:rPr lang="ru-RU" dirty="0"/>
              <a:t>Существует </a:t>
            </a:r>
            <a:r>
              <a:rPr lang="ru-RU" b="1" dirty="0"/>
              <a:t>центральный </a:t>
            </a:r>
            <a:r>
              <a:rPr lang="ru-RU" b="1" dirty="0" err="1"/>
              <a:t>репозиторий</a:t>
            </a:r>
            <a:r>
              <a:rPr lang="ru-RU" dirty="0"/>
              <a:t>, из которого скачиваются все зависимости, если </a:t>
            </a:r>
            <a:r>
              <a:rPr lang="ru-RU" dirty="0" err="1"/>
              <a:t>репозиторий</a:t>
            </a:r>
            <a:r>
              <a:rPr lang="ru-RU" dirty="0"/>
              <a:t> явно не указан.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53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21D46D-833D-429E-B97F-4E110BBD635E}"/>
              </a:ext>
            </a:extLst>
          </p:cNvPr>
          <p:cNvSpPr/>
          <p:nvPr/>
        </p:nvSpPr>
        <p:spPr>
          <a:xfrm>
            <a:off x="100584" y="164592"/>
            <a:ext cx="11135985" cy="18105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Maven Central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193431" y="2110154"/>
            <a:ext cx="11043138" cy="43961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400" dirty="0"/>
              <a:t>Local Computer</a:t>
            </a:r>
            <a:endParaRPr lang="ru-RU" sz="2400" dirty="0"/>
          </a:p>
        </p:txBody>
      </p:sp>
      <p:sp>
        <p:nvSpPr>
          <p:cNvPr id="4" name="Rectangle 3"/>
          <p:cNvSpPr/>
          <p:nvPr/>
        </p:nvSpPr>
        <p:spPr>
          <a:xfrm>
            <a:off x="3027484" y="357552"/>
            <a:ext cx="4598378" cy="145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https://repo1.</a:t>
            </a:r>
            <a:r>
              <a:rPr lang="en-US" sz="1600" b="1" dirty="0">
                <a:solidFill>
                  <a:srgbClr val="FF0000"/>
                </a:solidFill>
              </a:rPr>
              <a:t>maven</a:t>
            </a:r>
            <a:r>
              <a:rPr lang="en-US" sz="1600" dirty="0">
                <a:solidFill>
                  <a:srgbClr val="FF0000"/>
                </a:solidFill>
              </a:rPr>
              <a:t>.org/maven2/</a:t>
            </a:r>
          </a:p>
          <a:p>
            <a:pPr algn="ctr"/>
            <a:br>
              <a:rPr lang="en-US" sz="1600" dirty="0"/>
            </a:br>
            <a:r>
              <a:rPr lang="en-US" sz="1600" dirty="0"/>
              <a:t>org.apache.commons:commons-lang3:3.10</a:t>
            </a:r>
            <a:endParaRPr lang="ru-RU" sz="1600" dirty="0"/>
          </a:p>
        </p:txBody>
      </p:sp>
      <p:sp>
        <p:nvSpPr>
          <p:cNvPr id="5" name="Rectangle 4"/>
          <p:cNvSpPr/>
          <p:nvPr/>
        </p:nvSpPr>
        <p:spPr>
          <a:xfrm>
            <a:off x="3027484" y="2482361"/>
            <a:ext cx="4598378" cy="145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~/.m2/org/apache/commons/commons-</a:t>
            </a:r>
            <a:r>
              <a:rPr lang="en-US" sz="1400" dirty="0" err="1">
                <a:solidFill>
                  <a:srgbClr val="FF0000"/>
                </a:solidFill>
              </a:rPr>
              <a:t>lang</a:t>
            </a:r>
            <a:r>
              <a:rPr lang="en-US" sz="1400" dirty="0">
                <a:solidFill>
                  <a:srgbClr val="FF0000"/>
                </a:solidFill>
              </a:rPr>
              <a:t>/3.10</a:t>
            </a:r>
          </a:p>
          <a:p>
            <a:pPr algn="ctr"/>
            <a:br>
              <a:rPr lang="en-US" sz="1400" dirty="0"/>
            </a:br>
            <a:r>
              <a:rPr lang="en-US" sz="1400" dirty="0"/>
              <a:t>commons-lang-3-10.jar</a:t>
            </a:r>
            <a:endParaRPr lang="ru-RU" sz="1400" dirty="0"/>
          </a:p>
        </p:txBody>
      </p:sp>
      <p:sp>
        <p:nvSpPr>
          <p:cNvPr id="6" name="Rectangle 5"/>
          <p:cNvSpPr/>
          <p:nvPr/>
        </p:nvSpPr>
        <p:spPr>
          <a:xfrm>
            <a:off x="378068" y="4753707"/>
            <a:ext cx="4598378" cy="145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project1</a:t>
            </a:r>
          </a:p>
          <a:p>
            <a:pPr algn="ctr"/>
            <a:br>
              <a:rPr lang="en-US" sz="1400" dirty="0"/>
            </a:br>
            <a:r>
              <a:rPr lang="en-US" sz="1400" dirty="0"/>
              <a:t>lib/commons-lang-3-10.jar</a:t>
            </a:r>
            <a:endParaRPr lang="ru-RU" sz="1400" dirty="0"/>
          </a:p>
        </p:txBody>
      </p:sp>
      <p:sp>
        <p:nvSpPr>
          <p:cNvPr id="7" name="Rectangle 6"/>
          <p:cNvSpPr/>
          <p:nvPr/>
        </p:nvSpPr>
        <p:spPr>
          <a:xfrm>
            <a:off x="5849814" y="4753706"/>
            <a:ext cx="4598378" cy="145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project2</a:t>
            </a:r>
          </a:p>
          <a:p>
            <a:pPr algn="ctr"/>
            <a:br>
              <a:rPr lang="en-US" sz="1400" dirty="0"/>
            </a:br>
            <a:r>
              <a:rPr lang="en-US" sz="1400" dirty="0"/>
              <a:t>lib/commons-lang-3-10.jar</a:t>
            </a:r>
            <a:endParaRPr lang="ru-RU" sz="1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5326673" y="1817075"/>
            <a:ext cx="0" cy="6652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82915" y="3941884"/>
            <a:ext cx="0" cy="811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54715" y="3941884"/>
            <a:ext cx="0" cy="811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8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Maven.Build.Lifecycle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Сборка проекта состоит из фаз (</a:t>
            </a:r>
            <a:r>
              <a:rPr lang="en-US" b="1" dirty="0"/>
              <a:t>phase</a:t>
            </a:r>
            <a:r>
              <a:rPr lang="en-US" dirty="0"/>
              <a:t>). </a:t>
            </a:r>
            <a:r>
              <a:rPr lang="ru-RU" dirty="0"/>
              <a:t>Фаза – это высокоуровневый этап сборки.</a:t>
            </a:r>
            <a:br>
              <a:rPr lang="en-US" dirty="0"/>
            </a:br>
            <a:br>
              <a:rPr lang="ru-RU" dirty="0"/>
            </a:br>
            <a:r>
              <a:rPr lang="ru-RU" dirty="0"/>
              <a:t>Примеры фаз:</a:t>
            </a:r>
            <a:br>
              <a:rPr lang="ru-RU" dirty="0"/>
            </a:br>
            <a:r>
              <a:rPr lang="en-US" b="1" dirty="0"/>
              <a:t>compile</a:t>
            </a:r>
            <a:r>
              <a:rPr lang="en-US" dirty="0"/>
              <a:t> – </a:t>
            </a:r>
            <a:r>
              <a:rPr lang="ru-RU" dirty="0"/>
              <a:t>компилирует проект.</a:t>
            </a:r>
            <a:br>
              <a:rPr lang="ru-RU" dirty="0"/>
            </a:br>
            <a:r>
              <a:rPr lang="en-US" b="1" dirty="0"/>
              <a:t>test</a:t>
            </a:r>
            <a:r>
              <a:rPr lang="en-US" dirty="0"/>
              <a:t> – </a:t>
            </a:r>
            <a:r>
              <a:rPr lang="ru-RU" dirty="0"/>
              <a:t>запускает </a:t>
            </a:r>
            <a:r>
              <a:rPr lang="en-US" dirty="0"/>
              <a:t>unit-test’</a:t>
            </a:r>
            <a:r>
              <a:rPr lang="ru-RU" dirty="0"/>
              <a:t>ы</a:t>
            </a:r>
            <a:br>
              <a:rPr lang="ru-RU" dirty="0"/>
            </a:br>
            <a:r>
              <a:rPr lang="en-US" b="1" dirty="0"/>
              <a:t>packaging</a:t>
            </a:r>
            <a:r>
              <a:rPr lang="en-US" dirty="0"/>
              <a:t> – </a:t>
            </a:r>
            <a:r>
              <a:rPr lang="ru-RU" dirty="0"/>
              <a:t>упаковывает скомпилированный и протестированный проект</a:t>
            </a:r>
          </a:p>
          <a:p>
            <a:r>
              <a:rPr lang="ru-RU" dirty="0"/>
              <a:t>Каждый фаза состоит из задач (</a:t>
            </a:r>
            <a:r>
              <a:rPr lang="en-US" b="1" dirty="0"/>
              <a:t>goal</a:t>
            </a:r>
            <a:r>
              <a:rPr lang="en-US" dirty="0"/>
              <a:t>) </a:t>
            </a:r>
            <a:r>
              <a:rPr lang="ru-RU" dirty="0"/>
              <a:t>. Каждая задача уже делает конкретную работу. </a:t>
            </a:r>
            <a:br>
              <a:rPr lang="en-US" dirty="0"/>
            </a:br>
            <a:br>
              <a:rPr lang="en-US" dirty="0"/>
            </a:br>
            <a:r>
              <a:rPr lang="ru-RU" dirty="0"/>
              <a:t>Например, фаза </a:t>
            </a:r>
            <a:r>
              <a:rPr lang="en-US" b="1" dirty="0"/>
              <a:t>test</a:t>
            </a:r>
            <a:r>
              <a:rPr lang="en-US" dirty="0"/>
              <a:t> </a:t>
            </a:r>
            <a:r>
              <a:rPr lang="ru-RU" dirty="0"/>
              <a:t>состоит из двух задач:</a:t>
            </a:r>
          </a:p>
          <a:p>
            <a:pPr lvl="1"/>
            <a:r>
              <a:rPr lang="ru-RU" dirty="0"/>
              <a:t>Скомпилировать тесты (</a:t>
            </a:r>
            <a:r>
              <a:rPr lang="en-US" dirty="0"/>
              <a:t> </a:t>
            </a:r>
            <a:r>
              <a:rPr lang="en-US" b="1" dirty="0" err="1"/>
              <a:t>compiler</a:t>
            </a:r>
            <a:r>
              <a:rPr lang="en-US" dirty="0" err="1"/>
              <a:t>:testCompile</a:t>
            </a:r>
            <a:r>
              <a:rPr lang="en-US" dirty="0"/>
              <a:t> )</a:t>
            </a:r>
            <a:endParaRPr lang="ru-RU" dirty="0"/>
          </a:p>
          <a:p>
            <a:pPr lvl="1"/>
            <a:r>
              <a:rPr lang="ru-RU" dirty="0"/>
              <a:t>Запустить тесты</a:t>
            </a:r>
            <a:r>
              <a:rPr lang="en-US" dirty="0"/>
              <a:t> </a:t>
            </a:r>
            <a:r>
              <a:rPr lang="en-US" b="1" dirty="0" err="1"/>
              <a:t>surefire</a:t>
            </a:r>
            <a:r>
              <a:rPr lang="en-US" dirty="0" err="1"/>
              <a:t>:test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help:describe</a:t>
            </a:r>
            <a:r>
              <a:rPr lang="en-US" dirty="0"/>
              <a:t> -</a:t>
            </a:r>
            <a:r>
              <a:rPr lang="en-US" dirty="0" err="1"/>
              <a:t>Dcmd</a:t>
            </a:r>
            <a:r>
              <a:rPr lang="en-US" dirty="0"/>
              <a:t>=compile – </a:t>
            </a:r>
            <a:r>
              <a:rPr lang="ru-RU" dirty="0"/>
              <a:t>показывает все фазы и связанные  с ним</a:t>
            </a:r>
            <a:r>
              <a:rPr lang="en-US" dirty="0"/>
              <a:t> </a:t>
            </a:r>
            <a:r>
              <a:rPr lang="ru-RU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346131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Build. Lifecycle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Фазы идут подряд, в определенном порядке</a:t>
            </a:r>
            <a:endParaRPr lang="en-US" dirty="0"/>
          </a:p>
          <a:p>
            <a:r>
              <a:rPr lang="ru-RU" dirty="0"/>
              <a:t>Порядок фаз строго определен и </a:t>
            </a:r>
            <a:r>
              <a:rPr lang="ru-RU" b="1" dirty="0"/>
              <a:t>не может</a:t>
            </a:r>
            <a:r>
              <a:rPr lang="ru-RU" dirty="0"/>
              <a:t> меняться разработчиком</a:t>
            </a:r>
            <a:endParaRPr lang="en-US" dirty="0"/>
          </a:p>
          <a:p>
            <a:r>
              <a:rPr lang="ru-RU" dirty="0"/>
              <a:t>Задачи в фазе определяются </a:t>
            </a:r>
            <a:r>
              <a:rPr lang="ru-RU" b="1" dirty="0"/>
              <a:t>плагинами</a:t>
            </a:r>
            <a:r>
              <a:rPr lang="ru-RU" dirty="0"/>
              <a:t>, которые зарегистрировали задачи (</a:t>
            </a:r>
            <a:r>
              <a:rPr lang="en-US" b="1" dirty="0"/>
              <a:t>goal</a:t>
            </a:r>
            <a:r>
              <a:rPr lang="en-US" dirty="0"/>
              <a:t>)</a:t>
            </a:r>
            <a:r>
              <a:rPr lang="ru-RU" dirty="0"/>
              <a:t> для конкретной фазы. </a:t>
            </a:r>
          </a:p>
          <a:p>
            <a:r>
              <a:rPr lang="ru-RU" dirty="0"/>
              <a:t>Список плагинов </a:t>
            </a:r>
            <a:r>
              <a:rPr lang="ru-RU" b="1" dirty="0"/>
              <a:t>может меняться </a:t>
            </a:r>
            <a:r>
              <a:rPr lang="ru-RU" dirty="0"/>
              <a:t>разработчиком. Но есть плагины по умолчанию, которые работают, даже если они не указаны явно.</a:t>
            </a:r>
          </a:p>
          <a:p>
            <a:r>
              <a:rPr lang="ru-RU" dirty="0"/>
              <a:t>Один плагин может предоставлять задачи для разных фаз.</a:t>
            </a:r>
          </a:p>
          <a:p>
            <a:r>
              <a:rPr lang="ru-RU" dirty="0"/>
              <a:t>Таким образом, </a:t>
            </a:r>
            <a:r>
              <a:rPr lang="ru-RU" b="1" dirty="0"/>
              <a:t>фаза определяет порядок выполнения задач </a:t>
            </a:r>
            <a:r>
              <a:rPr lang="ru-RU" dirty="0"/>
              <a:t>(</a:t>
            </a:r>
            <a:r>
              <a:rPr lang="en-US" dirty="0"/>
              <a:t>goal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en-US" dirty="0"/>
              <a:t>https://maven.apache.org/guides/introduction/introduction-to-the-lifecycle.html#Lifecycle_Reference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17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29762" y="0"/>
            <a:ext cx="2787161" cy="65678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Default lifecycle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79232" y="193432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validate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79232" y="896690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compile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879232" y="1630337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test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879232" y="2406867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package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879232" y="3199427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integration-test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879232" y="3923110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verify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879232" y="4646793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install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879232" y="5370476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deploy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4157295" y="204010"/>
            <a:ext cx="2206869" cy="16074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Compiler plugin</a:t>
            </a:r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4412272" y="818819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compiler:compile</a:t>
            </a:r>
            <a:endParaRPr lang="ru-RU" sz="1400" dirty="0"/>
          </a:p>
        </p:txBody>
      </p:sp>
      <p:sp>
        <p:nvSpPr>
          <p:cNvPr id="18" name="Rectangle 17"/>
          <p:cNvSpPr/>
          <p:nvPr/>
        </p:nvSpPr>
        <p:spPr>
          <a:xfrm>
            <a:off x="4412272" y="1318739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compiler:testCompile</a:t>
            </a:r>
            <a:endParaRPr lang="ru-RU" sz="1100" dirty="0"/>
          </a:p>
        </p:txBody>
      </p:sp>
      <p:cxnSp>
        <p:nvCxnSpPr>
          <p:cNvPr id="20" name="Straight Arrow Connector 19"/>
          <p:cNvCxnSpPr>
            <a:stCxn id="16" idx="1"/>
            <a:endCxn id="6" idx="3"/>
          </p:cNvCxnSpPr>
          <p:nvPr/>
        </p:nvCxnSpPr>
        <p:spPr>
          <a:xfrm flipH="1">
            <a:off x="3068516" y="1020422"/>
            <a:ext cx="1343756" cy="1262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1"/>
            <a:endCxn id="7" idx="3"/>
          </p:cNvCxnSpPr>
          <p:nvPr/>
        </p:nvCxnSpPr>
        <p:spPr>
          <a:xfrm flipH="1">
            <a:off x="3068516" y="1520342"/>
            <a:ext cx="1343756" cy="35995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29424" y="1646893"/>
            <a:ext cx="2206869" cy="15122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Surefire plugin</a:t>
            </a:r>
            <a:endParaRPr lang="ru-RU" dirty="0"/>
          </a:p>
        </p:txBody>
      </p:sp>
      <p:sp>
        <p:nvSpPr>
          <p:cNvPr id="24" name="Rectangle 23"/>
          <p:cNvSpPr/>
          <p:nvPr/>
        </p:nvSpPr>
        <p:spPr>
          <a:xfrm>
            <a:off x="7084401" y="1743606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surefire:test</a:t>
            </a:r>
            <a:endParaRPr lang="ru-RU" sz="1400" dirty="0"/>
          </a:p>
        </p:txBody>
      </p:sp>
      <p:sp>
        <p:nvSpPr>
          <p:cNvPr id="25" name="Rectangle 24"/>
          <p:cNvSpPr/>
          <p:nvPr/>
        </p:nvSpPr>
        <p:spPr>
          <a:xfrm>
            <a:off x="7084401" y="2243526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surefire:help</a:t>
            </a:r>
            <a:endParaRPr lang="ru-RU" sz="1100" dirty="0"/>
          </a:p>
        </p:txBody>
      </p:sp>
      <p:cxnSp>
        <p:nvCxnSpPr>
          <p:cNvPr id="27" name="Straight Arrow Connector 26"/>
          <p:cNvCxnSpPr>
            <a:stCxn id="24" idx="1"/>
            <a:endCxn id="7" idx="3"/>
          </p:cNvCxnSpPr>
          <p:nvPr/>
        </p:nvCxnSpPr>
        <p:spPr>
          <a:xfrm flipH="1" flipV="1">
            <a:off x="3068516" y="1880297"/>
            <a:ext cx="4015885" cy="6491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48502" y="2410133"/>
            <a:ext cx="2206869" cy="15122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Jar plugin</a:t>
            </a:r>
            <a:endParaRPr lang="ru-RU" dirty="0"/>
          </a:p>
        </p:txBody>
      </p:sp>
      <p:sp>
        <p:nvSpPr>
          <p:cNvPr id="34" name="Rectangle 33"/>
          <p:cNvSpPr/>
          <p:nvPr/>
        </p:nvSpPr>
        <p:spPr>
          <a:xfrm>
            <a:off x="4403479" y="2506846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jar:jar</a:t>
            </a:r>
            <a:endParaRPr lang="ru-RU" sz="1400" dirty="0"/>
          </a:p>
        </p:txBody>
      </p:sp>
      <p:sp>
        <p:nvSpPr>
          <p:cNvPr id="35" name="Rectangle 34"/>
          <p:cNvSpPr/>
          <p:nvPr/>
        </p:nvSpPr>
        <p:spPr>
          <a:xfrm>
            <a:off x="4403479" y="3006766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jar:test-jar</a:t>
            </a:r>
            <a:endParaRPr lang="ru-RU" sz="1100" dirty="0"/>
          </a:p>
        </p:txBody>
      </p:sp>
      <p:sp>
        <p:nvSpPr>
          <p:cNvPr id="36" name="Rectangle 35"/>
          <p:cNvSpPr/>
          <p:nvPr/>
        </p:nvSpPr>
        <p:spPr>
          <a:xfrm>
            <a:off x="6829424" y="3448735"/>
            <a:ext cx="2206869" cy="15122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war plugin</a:t>
            </a:r>
            <a:endParaRPr lang="ru-RU" dirty="0"/>
          </a:p>
        </p:txBody>
      </p:sp>
      <p:sp>
        <p:nvSpPr>
          <p:cNvPr id="37" name="Rectangle 36"/>
          <p:cNvSpPr/>
          <p:nvPr/>
        </p:nvSpPr>
        <p:spPr>
          <a:xfrm>
            <a:off x="7084401" y="3545448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war:war</a:t>
            </a:r>
            <a:endParaRPr lang="ru-RU" sz="1400" dirty="0"/>
          </a:p>
        </p:txBody>
      </p:sp>
      <p:sp>
        <p:nvSpPr>
          <p:cNvPr id="38" name="Rectangle 37"/>
          <p:cNvSpPr/>
          <p:nvPr/>
        </p:nvSpPr>
        <p:spPr>
          <a:xfrm>
            <a:off x="7084401" y="4045368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war:exploded</a:t>
            </a:r>
            <a:endParaRPr lang="ru-RU" sz="1100" dirty="0"/>
          </a:p>
        </p:txBody>
      </p:sp>
      <p:cxnSp>
        <p:nvCxnSpPr>
          <p:cNvPr id="39" name="Straight Arrow Connector 38"/>
          <p:cNvCxnSpPr>
            <a:stCxn id="34" idx="1"/>
            <a:endCxn id="8" idx="3"/>
          </p:cNvCxnSpPr>
          <p:nvPr/>
        </p:nvCxnSpPr>
        <p:spPr>
          <a:xfrm flipH="1" flipV="1">
            <a:off x="3068516" y="2656827"/>
            <a:ext cx="1334963" cy="5162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1"/>
            <a:endCxn id="8" idx="3"/>
          </p:cNvCxnSpPr>
          <p:nvPr/>
        </p:nvCxnSpPr>
        <p:spPr>
          <a:xfrm flipH="1" flipV="1">
            <a:off x="3068516" y="2656827"/>
            <a:ext cx="4015885" cy="1090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881446" y="5277599"/>
            <a:ext cx="2206869" cy="15122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deploy plugin</a:t>
            </a:r>
            <a:endParaRPr lang="ru-RU" dirty="0"/>
          </a:p>
        </p:txBody>
      </p:sp>
      <p:sp>
        <p:nvSpPr>
          <p:cNvPr id="51" name="Rectangle 50"/>
          <p:cNvSpPr/>
          <p:nvPr/>
        </p:nvSpPr>
        <p:spPr>
          <a:xfrm>
            <a:off x="7136423" y="5374312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deploy:deploy</a:t>
            </a:r>
            <a:endParaRPr lang="ru-RU" sz="1400" dirty="0"/>
          </a:p>
        </p:txBody>
      </p:sp>
      <p:sp>
        <p:nvSpPr>
          <p:cNvPr id="52" name="Rectangle 51"/>
          <p:cNvSpPr/>
          <p:nvPr/>
        </p:nvSpPr>
        <p:spPr>
          <a:xfrm>
            <a:off x="7136423" y="5874232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deploy:deploy-file</a:t>
            </a:r>
            <a:endParaRPr lang="ru-RU" sz="1100" dirty="0"/>
          </a:p>
        </p:txBody>
      </p:sp>
      <p:sp>
        <p:nvSpPr>
          <p:cNvPr id="53" name="Rectangle 52"/>
          <p:cNvSpPr/>
          <p:nvPr/>
        </p:nvSpPr>
        <p:spPr>
          <a:xfrm>
            <a:off x="4126522" y="4614338"/>
            <a:ext cx="2206869" cy="15122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Install plugin</a:t>
            </a:r>
            <a:endParaRPr lang="ru-RU" dirty="0"/>
          </a:p>
        </p:txBody>
      </p:sp>
      <p:sp>
        <p:nvSpPr>
          <p:cNvPr id="54" name="Rectangle 53"/>
          <p:cNvSpPr/>
          <p:nvPr/>
        </p:nvSpPr>
        <p:spPr>
          <a:xfrm>
            <a:off x="4381499" y="4711051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install:install</a:t>
            </a:r>
            <a:endParaRPr lang="ru-RU" sz="1400" dirty="0"/>
          </a:p>
        </p:txBody>
      </p:sp>
      <p:sp>
        <p:nvSpPr>
          <p:cNvPr id="55" name="Rectangle 54"/>
          <p:cNvSpPr/>
          <p:nvPr/>
        </p:nvSpPr>
        <p:spPr>
          <a:xfrm>
            <a:off x="4381499" y="5210971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install:install-file</a:t>
            </a:r>
            <a:endParaRPr lang="ru-RU" sz="1100" dirty="0"/>
          </a:p>
        </p:txBody>
      </p:sp>
      <p:cxnSp>
        <p:nvCxnSpPr>
          <p:cNvPr id="56" name="Straight Arrow Connector 55"/>
          <p:cNvCxnSpPr>
            <a:stCxn id="54" idx="1"/>
            <a:endCxn id="11" idx="3"/>
          </p:cNvCxnSpPr>
          <p:nvPr/>
        </p:nvCxnSpPr>
        <p:spPr>
          <a:xfrm flipH="1" flipV="1">
            <a:off x="3068516" y="4896753"/>
            <a:ext cx="1312983" cy="1590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1"/>
            <a:endCxn id="12" idx="3"/>
          </p:cNvCxnSpPr>
          <p:nvPr/>
        </p:nvCxnSpPr>
        <p:spPr>
          <a:xfrm flipH="1">
            <a:off x="3068516" y="5575915"/>
            <a:ext cx="4067907" cy="4452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2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Maven. Build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Реальную работу выполняют задачи (</a:t>
            </a:r>
            <a:r>
              <a:rPr lang="en-US" b="1" dirty="0"/>
              <a:t>goals</a:t>
            </a:r>
            <a:r>
              <a:rPr lang="en-US" dirty="0"/>
              <a:t>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определенные в </a:t>
            </a:r>
            <a:r>
              <a:rPr lang="ru-RU" b="1" dirty="0"/>
              <a:t>плагинах</a:t>
            </a:r>
          </a:p>
          <a:p>
            <a:r>
              <a:rPr lang="ru-RU" b="1" dirty="0"/>
              <a:t>Фазы</a:t>
            </a:r>
            <a:r>
              <a:rPr lang="ru-RU" dirty="0"/>
              <a:t> определяют порядок, в котором будут выполняться задачи </a:t>
            </a:r>
            <a:endParaRPr lang="en-US" dirty="0"/>
          </a:p>
          <a:p>
            <a:r>
              <a:rPr lang="en-US" b="1" dirty="0"/>
              <a:t>Lifecycle</a:t>
            </a:r>
            <a:r>
              <a:rPr lang="en-US" dirty="0"/>
              <a:t> </a:t>
            </a:r>
            <a:r>
              <a:rPr lang="ru-RU" dirty="0"/>
              <a:t>определяет набор фаз и их порядок.</a:t>
            </a:r>
          </a:p>
          <a:p>
            <a:r>
              <a:rPr lang="ru-RU" dirty="0"/>
              <a:t>Какие бывают </a:t>
            </a:r>
            <a:r>
              <a:rPr lang="en-US" dirty="0"/>
              <a:t>Lifecycle:</a:t>
            </a:r>
          </a:p>
          <a:p>
            <a:pPr lvl="1"/>
            <a:r>
              <a:rPr lang="en-US" b="1" dirty="0"/>
              <a:t>default</a:t>
            </a:r>
            <a:r>
              <a:rPr lang="ru-RU" dirty="0"/>
              <a:t> – строит проект</a:t>
            </a:r>
            <a:endParaRPr lang="en-US" dirty="0"/>
          </a:p>
          <a:p>
            <a:pPr lvl="1"/>
            <a:r>
              <a:rPr lang="en-US" b="1" dirty="0"/>
              <a:t>clean</a:t>
            </a:r>
            <a:r>
              <a:rPr lang="ru-RU" dirty="0"/>
              <a:t> – очищает проект</a:t>
            </a:r>
            <a:endParaRPr lang="en-US" dirty="0"/>
          </a:p>
          <a:p>
            <a:pPr lvl="1"/>
            <a:r>
              <a:rPr lang="en-US" b="1" dirty="0"/>
              <a:t>site</a:t>
            </a:r>
            <a:r>
              <a:rPr lang="ru-RU" dirty="0"/>
              <a:t> – генерирует документацию</a:t>
            </a:r>
            <a:endParaRPr lang="en-US" dirty="0"/>
          </a:p>
          <a:p>
            <a:r>
              <a:rPr lang="ru-RU" dirty="0"/>
              <a:t>Чтобы построить проект нужно выполнить команду:</a:t>
            </a:r>
            <a:br>
              <a:rPr lang="ru-RU" dirty="0"/>
            </a:br>
            <a:r>
              <a:rPr lang="en-US" dirty="0" err="1"/>
              <a:t>mvn</a:t>
            </a:r>
            <a:r>
              <a:rPr lang="en-US" dirty="0"/>
              <a:t> &lt;phase&gt; </a:t>
            </a:r>
          </a:p>
          <a:p>
            <a:r>
              <a:rPr lang="ru-RU" dirty="0"/>
              <a:t>Тогда будет выполнен весь </a:t>
            </a:r>
            <a:r>
              <a:rPr lang="en-US" dirty="0"/>
              <a:t>lifecycle</a:t>
            </a:r>
            <a:r>
              <a:rPr lang="ru-RU" dirty="0"/>
              <a:t> до указанной фазы. </a:t>
            </a:r>
            <a:br>
              <a:rPr lang="ru-RU" dirty="0"/>
            </a:br>
            <a:r>
              <a:rPr lang="ru-RU" dirty="0"/>
              <a:t>Например, </a:t>
            </a:r>
            <a:r>
              <a:rPr lang="en-US" b="1" dirty="0" err="1"/>
              <a:t>mvn</a:t>
            </a:r>
            <a:r>
              <a:rPr lang="en-US" b="1" dirty="0"/>
              <a:t> install</a:t>
            </a:r>
          </a:p>
          <a:p>
            <a:r>
              <a:rPr lang="ru-RU" dirty="0"/>
              <a:t>Можно указать несколько фаз</a:t>
            </a:r>
            <a:br>
              <a:rPr lang="ru-RU" dirty="0"/>
            </a:br>
            <a:r>
              <a:rPr lang="en-US" b="1" dirty="0" err="1"/>
              <a:t>mvn</a:t>
            </a:r>
            <a:r>
              <a:rPr lang="en-US" b="1" dirty="0"/>
              <a:t> clean install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607532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3013</TotalTime>
  <Words>1007</Words>
  <Application>Microsoft Office PowerPoint</Application>
  <PresentationFormat>Widescreen</PresentationFormat>
  <Paragraphs>116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Maven</vt:lpstr>
      <vt:lpstr>Packaging. Как упаковать приложение?</vt:lpstr>
      <vt:lpstr>Maven</vt:lpstr>
      <vt:lpstr>Maven. Build. Dependencies</vt:lpstr>
      <vt:lpstr>PowerPoint Presentation</vt:lpstr>
      <vt:lpstr>Maven.Build.Lifecycle</vt:lpstr>
      <vt:lpstr>Build. Lifecycle</vt:lpstr>
      <vt:lpstr>PowerPoint Presentation</vt:lpstr>
      <vt:lpstr>Maven. Build</vt:lpstr>
      <vt:lpstr>Maven. pom.xml</vt:lpstr>
      <vt:lpstr>Maven. Dependency Scope</vt:lpstr>
      <vt:lpstr>Maven. Архетип</vt:lpstr>
      <vt:lpstr>Maven. Snapshot-version</vt:lpstr>
      <vt:lpstr>Maven. Dependencies vs dependency management</vt:lpstr>
      <vt:lpstr>Maven. Multi-module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Tarasov, Andrey</dc:creator>
  <cp:lastModifiedBy>Tarasov, Andrey</cp:lastModifiedBy>
  <cp:revision>59</cp:revision>
  <dcterms:created xsi:type="dcterms:W3CDTF">2020-06-03T21:43:38Z</dcterms:created>
  <dcterms:modified xsi:type="dcterms:W3CDTF">2021-11-12T16:44:25Z</dcterms:modified>
</cp:coreProperties>
</file>