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6A5B3-C19C-44D5-9352-0506AA2B9990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DD908-E87A-4FE0-B94F-194062FD6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11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DD908-E87A-4FE0-B94F-194062FD6E5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71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DD11-A313-43D1-9530-A7677D82B6C7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DFB-2408-456A-BF3D-C4631BC40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35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DD11-A313-43D1-9530-A7677D82B6C7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DFB-2408-456A-BF3D-C4631BC40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41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DD11-A313-43D1-9530-A7677D82B6C7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DFB-2408-456A-BF3D-C4631BC40D3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747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DD11-A313-43D1-9530-A7677D82B6C7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DFB-2408-456A-BF3D-C4631BC40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36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DD11-A313-43D1-9530-A7677D82B6C7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DFB-2408-456A-BF3D-C4631BC40D3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159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DD11-A313-43D1-9530-A7677D82B6C7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DFB-2408-456A-BF3D-C4631BC40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896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DD11-A313-43D1-9530-A7677D82B6C7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DFB-2408-456A-BF3D-C4631BC40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698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DD11-A313-43D1-9530-A7677D82B6C7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DFB-2408-456A-BF3D-C4631BC40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76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DD11-A313-43D1-9530-A7677D82B6C7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DFB-2408-456A-BF3D-C4631BC40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7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DD11-A313-43D1-9530-A7677D82B6C7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DFB-2408-456A-BF3D-C4631BC40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85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DD11-A313-43D1-9530-A7677D82B6C7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DFB-2408-456A-BF3D-C4631BC40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48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DD11-A313-43D1-9530-A7677D82B6C7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DFB-2408-456A-BF3D-C4631BC40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88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DD11-A313-43D1-9530-A7677D82B6C7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DFB-2408-456A-BF3D-C4631BC40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97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DD11-A313-43D1-9530-A7677D82B6C7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DFB-2408-456A-BF3D-C4631BC40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26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DD11-A313-43D1-9530-A7677D82B6C7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DFB-2408-456A-BF3D-C4631BC40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2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DD11-A313-43D1-9530-A7677D82B6C7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DFB-2408-456A-BF3D-C4631BC40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4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BDD11-A313-43D1-9530-A7677D82B6C7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632DFB-2408-456A-BF3D-C4631BC40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96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D099-95A5-4BBC-BEEB-BEB068CB8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JDBC </a:t>
            </a:r>
            <a:r>
              <a:rPr lang="ru-RU" dirty="0"/>
              <a:t>и </a:t>
            </a:r>
            <a:r>
              <a:rPr lang="en-US" dirty="0"/>
              <a:t>JPA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5A2E0-D4E6-4C0D-A513-9767DF5E6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56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331C-DA11-4AE2-8B2B-694C5C82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ORM.Entity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E92E-E49E-4185-9BBC-6BD0AB81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Центральным понятием </a:t>
            </a:r>
            <a:r>
              <a:rPr lang="en-US" dirty="0"/>
              <a:t>JPA </a:t>
            </a:r>
            <a:r>
              <a:rPr lang="ru-RU" dirty="0"/>
              <a:t>является </a:t>
            </a:r>
            <a:r>
              <a:rPr lang="en-US" dirty="0"/>
              <a:t> Entity</a:t>
            </a:r>
          </a:p>
          <a:p>
            <a:r>
              <a:rPr lang="en-US" dirty="0"/>
              <a:t>Entity – </a:t>
            </a:r>
            <a:r>
              <a:rPr lang="ru-RU" dirty="0"/>
              <a:t>сущность, которую можно хранить в БД</a:t>
            </a:r>
            <a:r>
              <a:rPr lang="en-US" dirty="0"/>
              <a:t>. </a:t>
            </a:r>
            <a:br>
              <a:rPr lang="en-US" dirty="0"/>
            </a:br>
            <a:r>
              <a:rPr lang="ru-RU" dirty="0"/>
              <a:t>Это простой класс для хранения данных без дополнительной логики </a:t>
            </a:r>
            <a:r>
              <a:rPr lang="en-US" dirty="0"/>
              <a:t>(Plain Old Java Object, POJO) </a:t>
            </a:r>
          </a:p>
          <a:p>
            <a:r>
              <a:rPr lang="ru-RU" dirty="0"/>
              <a:t>Чтобы определить сущность – нужно пометить её аннотацией </a:t>
            </a:r>
            <a:r>
              <a:rPr lang="en-US" dirty="0"/>
              <a:t>@Entity</a:t>
            </a:r>
          </a:p>
          <a:p>
            <a:r>
              <a:rPr lang="ru-RU" dirty="0"/>
              <a:t>По соглашение, </a:t>
            </a:r>
            <a:r>
              <a:rPr lang="en-US" dirty="0"/>
              <a:t>Entity </a:t>
            </a:r>
            <a:r>
              <a:rPr lang="ru-RU" dirty="0"/>
              <a:t>должны</a:t>
            </a:r>
          </a:p>
          <a:p>
            <a:pPr lvl="1"/>
            <a:r>
              <a:rPr lang="ru-RU" dirty="0"/>
              <a:t>Содержать конструктор по  умолчанию</a:t>
            </a:r>
          </a:p>
          <a:p>
            <a:pPr lvl="1"/>
            <a:r>
              <a:rPr lang="ru-RU" dirty="0"/>
              <a:t>Содержать геттеры и сеттеры</a:t>
            </a:r>
          </a:p>
          <a:p>
            <a:pPr lvl="1"/>
            <a:r>
              <a:rPr lang="ru-RU" dirty="0"/>
              <a:t>не быть </a:t>
            </a:r>
            <a:r>
              <a:rPr lang="en-US" dirty="0"/>
              <a:t>final</a:t>
            </a:r>
          </a:p>
          <a:p>
            <a:pPr lvl="1"/>
            <a:r>
              <a:rPr lang="ru-RU" dirty="0"/>
              <a:t>иметь первичный ключ помеченный аннотацией </a:t>
            </a:r>
            <a:r>
              <a:rPr lang="en-US" dirty="0"/>
              <a:t>@Id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4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2A8B-5C58-4ACA-BA2D-EC6364DB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GeneratedValye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E0C8-EBD2-4BD4-AE40-9E3739A5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GeneratedValue</a:t>
            </a:r>
            <a:r>
              <a:rPr lang="en-US" dirty="0"/>
              <a:t> </a:t>
            </a:r>
            <a:r>
              <a:rPr lang="ru-RU" dirty="0"/>
              <a:t>может быть</a:t>
            </a:r>
          </a:p>
          <a:p>
            <a:pPr lvl="1"/>
            <a:r>
              <a:rPr lang="en-US" dirty="0"/>
              <a:t>AUTO</a:t>
            </a:r>
          </a:p>
          <a:p>
            <a:pPr lvl="1"/>
            <a:r>
              <a:rPr lang="en-US" dirty="0"/>
              <a:t>TABLE</a:t>
            </a:r>
          </a:p>
          <a:p>
            <a:pPr lvl="1"/>
            <a:r>
              <a:rPr lang="en-US" dirty="0"/>
              <a:t>SEQUENCE</a:t>
            </a:r>
          </a:p>
          <a:p>
            <a:pPr lvl="1"/>
            <a:r>
              <a:rPr lang="en-US" dirty="0"/>
              <a:t>IDENTITY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02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1D92-7442-4410-93B8-E545FDE8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1132-E940-4412-BDA1-BD5A5E1D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используется, чтобы </a:t>
            </a:r>
            <a:r>
              <a:rPr lang="ru-RU" dirty="0" err="1"/>
              <a:t>опеределить</a:t>
            </a:r>
            <a:r>
              <a:rPr lang="ru-RU" dirty="0"/>
              <a:t> имя связанной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17197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43D7-5A1A-499C-8A7A-451F68BB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@Column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CEDF-975D-4029-80E0-276682BCD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каждого столбца можно определить с помощью аннотации </a:t>
            </a:r>
            <a:r>
              <a:rPr lang="en-US" dirty="0"/>
              <a:t>@Column</a:t>
            </a:r>
            <a:br>
              <a:rPr lang="en-US" dirty="0"/>
            </a:br>
            <a:endParaRPr lang="en-US" dirty="0"/>
          </a:p>
          <a:p>
            <a:r>
              <a:rPr lang="ru-RU" dirty="0"/>
              <a:t>Если тип строка – то у нее ограничение по умолчанию 255 символов. </a:t>
            </a:r>
            <a:br>
              <a:rPr lang="ru-RU" dirty="0"/>
            </a:br>
            <a:endParaRPr lang="en-US" dirty="0"/>
          </a:p>
          <a:p>
            <a:r>
              <a:rPr lang="ru-RU" dirty="0"/>
              <a:t>Часто этого не хватает и можно сменить </a:t>
            </a:r>
            <a:r>
              <a:rPr lang="en-US" b="1" dirty="0" err="1"/>
              <a:t>columnDefinition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TEXT, </a:t>
            </a:r>
            <a:r>
              <a:rPr lang="ru-RU" dirty="0"/>
              <a:t>либо использовав </a:t>
            </a:r>
            <a:r>
              <a:rPr lang="en-US" b="1" dirty="0"/>
              <a:t>length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833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0B14-EAA2-4486-A03A-22AEE3F5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@Enumerated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241C2-44CB-42CA-8215-2020321C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мы храним </a:t>
            </a:r>
            <a:r>
              <a:rPr lang="en-US" dirty="0" err="1"/>
              <a:t>enum’s</a:t>
            </a:r>
            <a:r>
              <a:rPr lang="en-US" dirty="0"/>
              <a:t>, </a:t>
            </a:r>
            <a:r>
              <a:rPr lang="ru-RU" dirty="0"/>
              <a:t>то по умолчанию они хранятся в БД используя </a:t>
            </a:r>
            <a:r>
              <a:rPr lang="en-US" dirty="0"/>
              <a:t>int </a:t>
            </a:r>
            <a:r>
              <a:rPr lang="ru-RU" dirty="0"/>
              <a:t> и номер </a:t>
            </a:r>
            <a:r>
              <a:rPr lang="ru-RU" dirty="0" err="1"/>
              <a:t>номер</a:t>
            </a:r>
            <a:r>
              <a:rPr lang="ru-RU" dirty="0"/>
              <a:t> перечисления. </a:t>
            </a:r>
          </a:p>
          <a:p>
            <a:r>
              <a:rPr lang="ru-RU" dirty="0"/>
              <a:t>Это можно переопределить используя аннотацию </a:t>
            </a:r>
            <a:r>
              <a:rPr lang="en-US" dirty="0"/>
              <a:t>Enumerated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13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A94F-FEEC-4671-8447-8D20C1AB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@Transient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BDFD8-0174-4A4D-8240-B11D7390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все поля внутри</a:t>
            </a:r>
            <a:r>
              <a:rPr lang="en-US" dirty="0"/>
              <a:t> Entity </a:t>
            </a:r>
            <a:r>
              <a:rPr lang="ru-RU" dirty="0"/>
              <a:t>сохраняются в БД</a:t>
            </a:r>
          </a:p>
          <a:p>
            <a:r>
              <a:rPr lang="ru-RU" dirty="0"/>
              <a:t>Некоторые поля можно исключить из сохранения используя аннотация </a:t>
            </a:r>
            <a:r>
              <a:rPr lang="en-US" dirty="0"/>
              <a:t>@Transient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45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EA78-2F28-456F-A10E-14D53FEB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EntityManager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F64E-D824-449B-B1F5-E6DD07CD2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EntityManager</a:t>
            </a:r>
            <a:r>
              <a:rPr lang="en-US" dirty="0"/>
              <a:t> – </a:t>
            </a:r>
            <a:r>
              <a:rPr lang="ru-RU" dirty="0"/>
              <a:t>аналоги соединения с БД</a:t>
            </a:r>
          </a:p>
          <a:p>
            <a:r>
              <a:rPr lang="ru-RU" dirty="0"/>
              <a:t>Он позволяет получать и обновлять сущности в </a:t>
            </a:r>
            <a:r>
              <a:rPr lang="en-US" dirty="0" err="1"/>
              <a:t>PersistenceContext</a:t>
            </a:r>
            <a:endParaRPr lang="en-US" dirty="0"/>
          </a:p>
          <a:p>
            <a:r>
              <a:rPr lang="ru-RU" dirty="0"/>
              <a:t>Состояние всех сущностей в </a:t>
            </a:r>
            <a:r>
              <a:rPr lang="en-US" dirty="0" err="1"/>
              <a:t>PersistenceContext’e</a:t>
            </a:r>
            <a:r>
              <a:rPr lang="en-US" dirty="0"/>
              <a:t> </a:t>
            </a:r>
            <a:r>
              <a:rPr lang="ru-RU" dirty="0"/>
              <a:t>считается синхронизированным с БД</a:t>
            </a:r>
          </a:p>
          <a:p>
            <a:r>
              <a:rPr lang="ru-RU" dirty="0"/>
              <a:t>Таким образом, пре работе с БД через </a:t>
            </a:r>
            <a:r>
              <a:rPr lang="en-US" dirty="0"/>
              <a:t>JPA </a:t>
            </a:r>
            <a:r>
              <a:rPr lang="ru-RU" dirty="0"/>
              <a:t>и </a:t>
            </a:r>
            <a:r>
              <a:rPr lang="en-US" dirty="0" err="1"/>
              <a:t>EntityManager</a:t>
            </a:r>
            <a:r>
              <a:rPr lang="en-US" dirty="0"/>
              <a:t> </a:t>
            </a:r>
            <a:r>
              <a:rPr lang="ru-RU" dirty="0"/>
              <a:t>меняется парадигма разработки с «отправь запрос в БД» на «измени состояние </a:t>
            </a:r>
            <a:r>
              <a:rPr lang="en-US" dirty="0"/>
              <a:t>Persistent </a:t>
            </a:r>
            <a:r>
              <a:rPr lang="en-US" dirty="0" err="1"/>
              <a:t>Context’a</a:t>
            </a:r>
            <a:r>
              <a:rPr lang="en-US" dirty="0"/>
              <a:t>”</a:t>
            </a:r>
          </a:p>
          <a:p>
            <a:r>
              <a:rPr lang="en-US" dirty="0" err="1"/>
              <a:t>EntityManager</a:t>
            </a:r>
            <a:r>
              <a:rPr lang="en-US" dirty="0"/>
              <a:t> – </a:t>
            </a:r>
            <a:r>
              <a:rPr lang="ru-RU" dirty="0" err="1"/>
              <a:t>потоко</a:t>
            </a:r>
            <a:r>
              <a:rPr lang="ru-RU" dirty="0" err="1">
                <a:solidFill>
                  <a:srgbClr val="FF0000"/>
                </a:solidFill>
              </a:rPr>
              <a:t>не</a:t>
            </a:r>
            <a:r>
              <a:rPr lang="ru-RU" dirty="0" err="1"/>
              <a:t>безопасный</a:t>
            </a:r>
            <a:r>
              <a:rPr lang="ru-RU" dirty="0"/>
              <a:t> ,  однако многие фреймворки оборачивает </a:t>
            </a:r>
            <a:r>
              <a:rPr lang="en-US" dirty="0" err="1"/>
              <a:t>EntityManager</a:t>
            </a:r>
            <a:r>
              <a:rPr lang="en-US" dirty="0"/>
              <a:t> </a:t>
            </a:r>
            <a:r>
              <a:rPr lang="ru-RU" dirty="0"/>
              <a:t>в прокси, которая уже </a:t>
            </a:r>
            <a:r>
              <a:rPr lang="ru-RU" dirty="0" err="1"/>
              <a:t>потокобезопасна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05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05B7-B8D2-4AF1-A1DC-0D64D832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EntityManager</a:t>
            </a:r>
            <a:r>
              <a:rPr lang="en-US" dirty="0"/>
              <a:t>. </a:t>
            </a:r>
            <a:r>
              <a:rPr lang="ru-RU" dirty="0"/>
              <a:t>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664E-D55C-407B-AC2B-96A41EEAB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getTransaction</a:t>
            </a:r>
            <a:endParaRPr lang="en-US" dirty="0"/>
          </a:p>
          <a:p>
            <a:r>
              <a:rPr lang="en-US" dirty="0"/>
              <a:t>find</a:t>
            </a:r>
          </a:p>
          <a:p>
            <a:r>
              <a:rPr lang="en-US" dirty="0"/>
              <a:t>persist/merge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detach</a:t>
            </a:r>
          </a:p>
          <a:p>
            <a:r>
              <a:rPr lang="en-US" dirty="0" err="1"/>
              <a:t>createQuery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991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19C2-5977-4385-A1BB-47293BCE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EntityManagerFactory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6F9C-2BA4-47B1-B9F0-1751D8360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EntityManagerFactory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11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1896-F176-481D-8F3E-121EB6E0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46041-9B4F-4CF9-9199-B8782F4F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&amp; </a:t>
            </a:r>
            <a:r>
              <a:rPr lang="en-US" dirty="0" err="1"/>
              <a:t>DataSource</a:t>
            </a:r>
            <a:endParaRPr lang="en-US" dirty="0"/>
          </a:p>
          <a:p>
            <a:r>
              <a:rPr lang="en-US" dirty="0"/>
              <a:t>Statement &amp; Prepared Statement</a:t>
            </a:r>
          </a:p>
          <a:p>
            <a:r>
              <a:rPr lang="en-US" dirty="0"/>
              <a:t>execute &amp; </a:t>
            </a:r>
            <a:r>
              <a:rPr lang="en-US" dirty="0" err="1"/>
              <a:t>ExecuteUpdate</a:t>
            </a:r>
            <a:endParaRPr lang="en-US" dirty="0"/>
          </a:p>
          <a:p>
            <a:r>
              <a:rPr lang="en-US" dirty="0" err="1"/>
              <a:t>ResultSet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60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6411-1D7D-44C4-A865-F2B3110E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  <a:r>
              <a:rPr lang="ru-RU" dirty="0"/>
              <a:t> </a:t>
            </a:r>
            <a:r>
              <a:rPr lang="en-US" dirty="0"/>
              <a:t>URL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A456-1221-4DEF-8832-7E97A6C4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Jdbc</a:t>
            </a:r>
            <a:r>
              <a:rPr lang="en-US" dirty="0"/>
              <a:t> – Java Database Connectivity – </a:t>
            </a:r>
            <a:r>
              <a:rPr lang="ru-RU" dirty="0"/>
              <a:t>интерфейс для доступа к </a:t>
            </a:r>
            <a:r>
              <a:rPr lang="ru-RU" b="1" dirty="0"/>
              <a:t>любым</a:t>
            </a:r>
            <a:r>
              <a:rPr lang="ru-RU" dirty="0"/>
              <a:t> БД.</a:t>
            </a:r>
          </a:p>
          <a:p>
            <a:r>
              <a:rPr lang="ru-RU" dirty="0"/>
              <a:t>Для соединения с БД нужно знать некую информацию:</a:t>
            </a:r>
          </a:p>
          <a:p>
            <a:pPr lvl="1"/>
            <a:r>
              <a:rPr lang="ru-RU" dirty="0"/>
              <a:t>тип БД</a:t>
            </a:r>
          </a:p>
          <a:p>
            <a:pPr lvl="1"/>
            <a:r>
              <a:rPr lang="ru-RU" dirty="0"/>
              <a:t>Хост</a:t>
            </a:r>
          </a:p>
          <a:p>
            <a:pPr lvl="1"/>
            <a:r>
              <a:rPr lang="ru-RU" dirty="0"/>
              <a:t>порт</a:t>
            </a:r>
          </a:p>
          <a:p>
            <a:pPr lvl="1"/>
            <a:r>
              <a:rPr lang="ru-RU" dirty="0"/>
              <a:t>логин</a:t>
            </a:r>
          </a:p>
          <a:p>
            <a:pPr lvl="1"/>
            <a:r>
              <a:rPr lang="ru-RU" dirty="0"/>
              <a:t>пароль</a:t>
            </a:r>
          </a:p>
          <a:p>
            <a:r>
              <a:rPr lang="ru-RU" dirty="0"/>
              <a:t>Для установки всех этих значений используется </a:t>
            </a:r>
            <a:r>
              <a:rPr lang="en-US" dirty="0"/>
              <a:t>JDBC url:</a:t>
            </a:r>
            <a:br>
              <a:rPr lang="en-US" dirty="0"/>
            </a:br>
            <a:r>
              <a:rPr lang="en-US" dirty="0" err="1"/>
              <a:t>jdbc:postgresql</a:t>
            </a:r>
            <a:r>
              <a:rPr lang="en-US" dirty="0"/>
              <a:t>://localhost:6432/</a:t>
            </a:r>
            <a:r>
              <a:rPr lang="en-US" dirty="0" err="1"/>
              <a:t>db_name?targetServerType</a:t>
            </a:r>
            <a:r>
              <a:rPr lang="en-US" dirty="0"/>
              <a:t>=</a:t>
            </a:r>
            <a:r>
              <a:rPr lang="en-US" dirty="0" err="1"/>
              <a:t>master&amp;ssl</a:t>
            </a:r>
            <a:r>
              <a:rPr lang="en-US" dirty="0"/>
              <a:t>=false </a:t>
            </a:r>
            <a:br>
              <a:rPr lang="en-US" dirty="0"/>
            </a:b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21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F78D-F2BE-4B88-99AF-8E57B816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8752-53E0-4290-9244-B9269A43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каждой БД свой формат общения. </a:t>
            </a:r>
          </a:p>
          <a:p>
            <a:r>
              <a:rPr lang="ru-RU" dirty="0"/>
              <a:t>Чтобы обеспечить возможность доступа через </a:t>
            </a:r>
            <a:r>
              <a:rPr lang="en-US" dirty="0"/>
              <a:t>JDBC </a:t>
            </a:r>
            <a:r>
              <a:rPr lang="ru-RU" dirty="0"/>
              <a:t>интерфейса необходим </a:t>
            </a:r>
            <a:r>
              <a:rPr lang="en-US" dirty="0"/>
              <a:t>JDBC-driver, </a:t>
            </a:r>
            <a:r>
              <a:rPr lang="ru-RU" dirty="0"/>
              <a:t>которые знает особенности работы с конкретной БД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6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2B2E-C51D-4864-87D9-6BA7EB99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</a:t>
            </a:r>
            <a:r>
              <a:rPr lang="ru-RU" dirty="0"/>
              <a:t> </a:t>
            </a:r>
            <a:r>
              <a:rPr lang="en-US" dirty="0"/>
              <a:t>&amp; </a:t>
            </a:r>
            <a:r>
              <a:rPr lang="en-US" dirty="0" err="1"/>
              <a:t>Datasource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7294E-4AFA-4074-AB6E-58AEE0A7C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</a:t>
            </a:r>
            <a:r>
              <a:rPr lang="en-US" dirty="0"/>
              <a:t> </a:t>
            </a:r>
            <a:r>
              <a:rPr lang="ru-RU" dirty="0"/>
              <a:t>отправки запросов используется объект </a:t>
            </a:r>
            <a:r>
              <a:rPr lang="en-US" dirty="0"/>
              <a:t>Connection</a:t>
            </a:r>
          </a:p>
          <a:p>
            <a:r>
              <a:rPr lang="ru-RU" dirty="0"/>
              <a:t>Объект </a:t>
            </a:r>
            <a:r>
              <a:rPr lang="en-US" dirty="0"/>
              <a:t>Connection </a:t>
            </a:r>
            <a:r>
              <a:rPr lang="ru-RU" dirty="0"/>
              <a:t>можно получить через </a:t>
            </a:r>
            <a:r>
              <a:rPr lang="en-US" dirty="0" err="1"/>
              <a:t>DriverManager</a:t>
            </a:r>
            <a:endParaRPr lang="en-US" dirty="0"/>
          </a:p>
          <a:p>
            <a:r>
              <a:rPr lang="ru-RU" dirty="0"/>
              <a:t>Или через </a:t>
            </a:r>
            <a:r>
              <a:rPr lang="en-US" dirty="0" err="1"/>
              <a:t>DataSource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err="1"/>
              <a:t>DataSource</a:t>
            </a:r>
            <a:r>
              <a:rPr lang="en-US" dirty="0"/>
              <a:t> </a:t>
            </a:r>
            <a:r>
              <a:rPr lang="ru-RU" dirty="0"/>
              <a:t>рекомендуется, т.к. добавляет возможность организовать </a:t>
            </a:r>
            <a:r>
              <a:rPr lang="en-US" dirty="0"/>
              <a:t>connection pool, </a:t>
            </a:r>
            <a:r>
              <a:rPr lang="ru-RU" dirty="0"/>
              <a:t>чтобы производительность была лучше</a:t>
            </a:r>
          </a:p>
        </p:txBody>
      </p:sp>
    </p:spTree>
    <p:extLst>
      <p:ext uri="{BB962C8B-B14F-4D97-AF65-F5344CB8AC3E}">
        <p14:creationId xmlns:p14="http://schemas.microsoft.com/office/powerpoint/2010/main" val="81598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4CA6-2104-4377-A326-7019D5ED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&amp; Prepared Statement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7247-2EAB-4135-A35B-CBDDB596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выполнять</a:t>
            </a:r>
            <a:r>
              <a:rPr lang="en-US" dirty="0"/>
              <a:t> </a:t>
            </a:r>
            <a:r>
              <a:rPr lang="ru-RU" dirty="0"/>
              <a:t>какие-то </a:t>
            </a:r>
            <a:r>
              <a:rPr lang="en-US" dirty="0"/>
              <a:t>SQL </a:t>
            </a:r>
            <a:r>
              <a:rPr lang="ru-RU" dirty="0"/>
              <a:t>запросы используется </a:t>
            </a:r>
            <a:r>
              <a:rPr lang="en-US" dirty="0"/>
              <a:t>Statement – </a:t>
            </a:r>
            <a:r>
              <a:rPr lang="ru-RU" dirty="0"/>
              <a:t>текстовое описание </a:t>
            </a:r>
            <a:r>
              <a:rPr lang="en-US" dirty="0"/>
              <a:t>SQL </a:t>
            </a:r>
            <a:r>
              <a:rPr lang="ru-RU" dirty="0"/>
              <a:t>запроса</a:t>
            </a:r>
          </a:p>
          <a:p>
            <a:r>
              <a:rPr lang="en-US" dirty="0" err="1"/>
              <a:t>PreparedStatement</a:t>
            </a:r>
            <a:r>
              <a:rPr lang="en-US" dirty="0"/>
              <a:t> – </a:t>
            </a:r>
            <a:r>
              <a:rPr lang="ru-RU" dirty="0"/>
              <a:t>оптимизация, позволяет текст запроса в БД отправлять только один раз, если запрос используется несколько раз, то в дальнейшем передаются только параметры запроса </a:t>
            </a:r>
          </a:p>
        </p:txBody>
      </p:sp>
    </p:spTree>
    <p:extLst>
      <p:ext uri="{BB962C8B-B14F-4D97-AF65-F5344CB8AC3E}">
        <p14:creationId xmlns:p14="http://schemas.microsoft.com/office/powerpoint/2010/main" val="193257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1F56-A11E-4A11-B6B2-9D929486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executeQuery</a:t>
            </a:r>
            <a:r>
              <a:rPr lang="en-US" dirty="0"/>
              <a:t> vs </a:t>
            </a:r>
            <a:r>
              <a:rPr lang="en-US" dirty="0" err="1"/>
              <a:t>executeUpdate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7C4A-7778-4B8C-B378-5E4DFBFC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executeQuery</a:t>
            </a:r>
            <a:r>
              <a:rPr lang="en-US" dirty="0"/>
              <a:t> </a:t>
            </a:r>
            <a:r>
              <a:rPr lang="ru-RU" dirty="0"/>
              <a:t>возвращает </a:t>
            </a:r>
            <a:r>
              <a:rPr lang="en-US" dirty="0" err="1"/>
              <a:t>ResultSet</a:t>
            </a:r>
            <a:r>
              <a:rPr lang="en-US" dirty="0"/>
              <a:t>, </a:t>
            </a:r>
            <a:r>
              <a:rPr lang="ru-RU" dirty="0"/>
              <a:t>с помощью него можно выполнять запросы на </a:t>
            </a:r>
            <a:r>
              <a:rPr lang="ru-RU" b="1" dirty="0"/>
              <a:t>чтение</a:t>
            </a:r>
          </a:p>
          <a:p>
            <a:r>
              <a:rPr lang="en-US" dirty="0" err="1"/>
              <a:t>executeUpdate</a:t>
            </a:r>
            <a:r>
              <a:rPr lang="en-US" dirty="0"/>
              <a:t> </a:t>
            </a:r>
            <a:r>
              <a:rPr lang="ru-RU" dirty="0"/>
              <a:t>используется, если нужно </a:t>
            </a:r>
            <a:r>
              <a:rPr lang="ru-RU" b="1" dirty="0"/>
              <a:t>модифицировать</a:t>
            </a:r>
            <a:r>
              <a:rPr lang="ru-RU" dirty="0"/>
              <a:t> данные</a:t>
            </a:r>
          </a:p>
        </p:txBody>
      </p:sp>
    </p:spTree>
    <p:extLst>
      <p:ext uri="{BB962C8B-B14F-4D97-AF65-F5344CB8AC3E}">
        <p14:creationId xmlns:p14="http://schemas.microsoft.com/office/powerpoint/2010/main" val="72595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EEA1-EBC6-461C-985C-1A92B4A5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BD6F4-3F11-4067-933D-3596D4662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ORM</a:t>
            </a:r>
          </a:p>
          <a:p>
            <a:r>
              <a:rPr lang="en-US" dirty="0"/>
              <a:t>Entity</a:t>
            </a:r>
          </a:p>
          <a:p>
            <a:r>
              <a:rPr lang="en-US" dirty="0" err="1"/>
              <a:t>TransactionManagement</a:t>
            </a:r>
            <a:endParaRPr lang="en-US" dirty="0"/>
          </a:p>
          <a:p>
            <a:r>
              <a:rPr lang="en-US" dirty="0"/>
              <a:t>Simple Attributes</a:t>
            </a:r>
          </a:p>
          <a:p>
            <a:r>
              <a:rPr lang="en-US" dirty="0" err="1"/>
              <a:t>OneToMany</a:t>
            </a:r>
            <a:r>
              <a:rPr lang="en-US" dirty="0"/>
              <a:t>/</a:t>
            </a:r>
            <a:r>
              <a:rPr lang="en-US" dirty="0" err="1"/>
              <a:t>ManyToOne</a:t>
            </a:r>
            <a:endParaRPr lang="en-US" dirty="0"/>
          </a:p>
          <a:p>
            <a:r>
              <a:rPr lang="en-US" dirty="0" err="1"/>
              <a:t>PersistenceContext</a:t>
            </a:r>
            <a:endParaRPr lang="en-US" dirty="0"/>
          </a:p>
          <a:p>
            <a:r>
              <a:rPr lang="en-US" dirty="0" err="1"/>
              <a:t>EntityState</a:t>
            </a:r>
            <a:endParaRPr lang="en-US" dirty="0"/>
          </a:p>
          <a:p>
            <a:r>
              <a:rPr lang="en-US" dirty="0"/>
              <a:t>cascading</a:t>
            </a:r>
          </a:p>
          <a:p>
            <a:r>
              <a:rPr lang="en-US" dirty="0" err="1"/>
              <a:t>orphanremoval</a:t>
            </a:r>
            <a:endParaRPr lang="en-US" dirty="0"/>
          </a:p>
          <a:p>
            <a:r>
              <a:rPr lang="en-US" dirty="0"/>
              <a:t>indexes</a:t>
            </a:r>
          </a:p>
          <a:p>
            <a:r>
              <a:rPr lang="en-US" dirty="0"/>
              <a:t>lazy loading</a:t>
            </a:r>
          </a:p>
          <a:p>
            <a:r>
              <a:rPr lang="en-US" dirty="0"/>
              <a:t>entity graph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97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D79B-EA9B-4859-B271-94A5B062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JPA. ORM. Entity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A669-F858-47F0-AF3F-614DD1937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ORM (Object-Relational mapping) </a:t>
            </a:r>
            <a:r>
              <a:rPr lang="ru-RU" dirty="0"/>
              <a:t>позволяет автоматически связывать строки в БД с объектами в коде 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Java </a:t>
            </a:r>
            <a:r>
              <a:rPr lang="ru-RU" dirty="0"/>
              <a:t>существует стандарт </a:t>
            </a:r>
            <a:r>
              <a:rPr lang="en-US" dirty="0"/>
              <a:t>JPA (Java Persistence API), </a:t>
            </a:r>
            <a:r>
              <a:rPr lang="ru-RU" dirty="0"/>
              <a:t>которые определяет </a:t>
            </a:r>
            <a:r>
              <a:rPr lang="en-US" dirty="0"/>
              <a:t>Java API </a:t>
            </a:r>
            <a:r>
              <a:rPr lang="ru-RU" dirty="0"/>
              <a:t>для такого преобразования</a:t>
            </a:r>
          </a:p>
          <a:p>
            <a:r>
              <a:rPr lang="ru-RU" dirty="0"/>
              <a:t>Существуют несколько </a:t>
            </a:r>
            <a:r>
              <a:rPr lang="en-US" dirty="0"/>
              <a:t>JPA-</a:t>
            </a:r>
            <a:r>
              <a:rPr lang="ru-RU" dirty="0"/>
              <a:t>провайдеров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Hibernate</a:t>
            </a:r>
          </a:p>
          <a:p>
            <a:pPr lvl="1"/>
            <a:r>
              <a:rPr lang="en-US" dirty="0" err="1"/>
              <a:t>EclipseLink</a:t>
            </a:r>
            <a:endParaRPr lang="en-US" dirty="0"/>
          </a:p>
          <a:p>
            <a:pPr lvl="1"/>
            <a:r>
              <a:rPr lang="en-US" dirty="0" err="1"/>
              <a:t>OpenJPA</a:t>
            </a:r>
            <a:endParaRPr lang="en-US" dirty="0"/>
          </a:p>
          <a:p>
            <a:r>
              <a:rPr lang="ru-RU" dirty="0"/>
              <a:t>Самым популярным и распространенным считается </a:t>
            </a:r>
            <a:r>
              <a:rPr lang="en-US" dirty="0"/>
              <a:t>Hibernate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8554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1394</TotalTime>
  <Words>529</Words>
  <Application>Microsoft Office PowerPoint</Application>
  <PresentationFormat>Widescreen</PresentationFormat>
  <Paragraphs>93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JDBC и JPA</vt:lpstr>
      <vt:lpstr>JDBC</vt:lpstr>
      <vt:lpstr>JDBC URL</vt:lpstr>
      <vt:lpstr>JDBC Driver</vt:lpstr>
      <vt:lpstr>Connection &amp; Datasource</vt:lpstr>
      <vt:lpstr>Statement &amp; Prepared Statement</vt:lpstr>
      <vt:lpstr>executeQuery vs executeUpdate</vt:lpstr>
      <vt:lpstr>Jpa</vt:lpstr>
      <vt:lpstr>JPA. ORM. Entity</vt:lpstr>
      <vt:lpstr>ORM.Entity </vt:lpstr>
      <vt:lpstr>@GeneratedValye</vt:lpstr>
      <vt:lpstr>@Table</vt:lpstr>
      <vt:lpstr>@Column</vt:lpstr>
      <vt:lpstr>@Enumerated</vt:lpstr>
      <vt:lpstr>@Transient</vt:lpstr>
      <vt:lpstr>EntityManager</vt:lpstr>
      <vt:lpstr>EntityManager. методы</vt:lpstr>
      <vt:lpstr>EntityManagerFactory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Tarasov, Andrey</dc:creator>
  <cp:lastModifiedBy>Tarasov, Andrey</cp:lastModifiedBy>
  <cp:revision>18</cp:revision>
  <dcterms:created xsi:type="dcterms:W3CDTF">2021-11-22T16:34:42Z</dcterms:created>
  <dcterms:modified xsi:type="dcterms:W3CDTF">2021-11-26T13:00:37Z</dcterms:modified>
</cp:coreProperties>
</file>