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309" r:id="rId15"/>
    <p:sldId id="310" r:id="rId16"/>
    <p:sldId id="308" r:id="rId17"/>
    <p:sldId id="274" r:id="rId18"/>
    <p:sldId id="275" r:id="rId19"/>
    <p:sldId id="276" r:id="rId20"/>
    <p:sldId id="295" r:id="rId21"/>
    <p:sldId id="297" r:id="rId22"/>
    <p:sldId id="29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8" r:id="rId36"/>
    <p:sldId id="289" r:id="rId37"/>
    <p:sldId id="290" r:id="rId38"/>
    <p:sldId id="306" r:id="rId39"/>
    <p:sldId id="307" r:id="rId40"/>
    <p:sldId id="291" r:id="rId41"/>
    <p:sldId id="292" r:id="rId42"/>
    <p:sldId id="299" r:id="rId43"/>
    <p:sldId id="300" r:id="rId44"/>
    <p:sldId id="313" r:id="rId45"/>
    <p:sldId id="311" r:id="rId46"/>
    <p:sldId id="258" r:id="rId47"/>
    <p:sldId id="314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CC78-CFB0-482A-9981-FC8EAE817B2F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7F26-72FC-4057-8FCB-3C14F27CEB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94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7F26-72FC-4057-8FCB-3C14F27CEB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Классы и ООП.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Объекты</a:t>
            </a:r>
            <a:r>
              <a:rPr lang="ru-RU" dirty="0"/>
              <a:t> – это совмещение методов и переменных.</a:t>
            </a:r>
          </a:p>
          <a:p>
            <a:r>
              <a:rPr lang="ru-RU" dirty="0"/>
              <a:t>Разные </a:t>
            </a:r>
            <a:r>
              <a:rPr lang="ru-RU" b="1" dirty="0"/>
              <a:t>объекты</a:t>
            </a:r>
            <a:r>
              <a:rPr lang="ru-RU" dirty="0"/>
              <a:t> могут принадлежать к одному </a:t>
            </a:r>
            <a:r>
              <a:rPr lang="ru-RU" b="1" dirty="0"/>
              <a:t>классу</a:t>
            </a:r>
          </a:p>
          <a:p>
            <a:r>
              <a:rPr lang="ru-RU" dirty="0"/>
              <a:t>Класс определяет объекты со схожим </a:t>
            </a:r>
            <a:r>
              <a:rPr lang="ru-RU" b="1" dirty="0"/>
              <a:t>поведением(методы)</a:t>
            </a:r>
            <a:r>
              <a:rPr lang="ru-RU" dirty="0"/>
              <a:t> и </a:t>
            </a:r>
            <a:r>
              <a:rPr lang="ru-RU" b="1" dirty="0"/>
              <a:t>состоянием(поля)</a:t>
            </a:r>
            <a:r>
              <a:rPr lang="ru-RU" dirty="0"/>
              <a:t>.</a:t>
            </a:r>
          </a:p>
          <a:p>
            <a:r>
              <a:rPr lang="ru-RU" dirty="0"/>
              <a:t>Методы внутри класса могут свободно использовать переменные класса</a:t>
            </a:r>
          </a:p>
          <a:p>
            <a:r>
              <a:rPr lang="ru-RU" dirty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/>
              <a:t>Синтаксис объявления класса</a:t>
            </a:r>
            <a:br>
              <a:rPr lang="ru-RU" dirty="0"/>
            </a:br>
            <a:r>
              <a:rPr lang="en-US" dirty="0"/>
              <a:t>class &lt;Name&gt; {</a:t>
            </a:r>
            <a:br>
              <a:rPr lang="en-US" dirty="0"/>
            </a:br>
            <a:r>
              <a:rPr lang="en-US" dirty="0"/>
              <a:t>     &lt;</a:t>
            </a:r>
            <a:r>
              <a:rPr lang="en-US" dirty="0" err="1"/>
              <a:t>VarType</a:t>
            </a:r>
            <a:r>
              <a:rPr lang="en-US" dirty="0"/>
              <a:t>&gt; </a:t>
            </a:r>
            <a:r>
              <a:rPr lang="en-US" dirty="0" err="1"/>
              <a:t>varName</a:t>
            </a:r>
            <a:r>
              <a:rPr lang="en-US" dirty="0"/>
              <a:t> = ...;</a:t>
            </a:r>
            <a:br>
              <a:rPr lang="en-US" dirty="0"/>
            </a:br>
            <a:r>
              <a:rPr lang="en-US" dirty="0"/>
              <a:t>	    &lt;</a:t>
            </a:r>
            <a:r>
              <a:rPr lang="en-US" dirty="0" err="1"/>
              <a:t>VarType</a:t>
            </a:r>
            <a:r>
              <a:rPr lang="en-US" dirty="0"/>
              <a:t>&gt; </a:t>
            </a:r>
            <a:r>
              <a:rPr lang="en-US" dirty="0" err="1"/>
              <a:t>methodName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57" y="3807069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Классы. Конструкторы.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– это просто описание, какие переменные и методы доступны.</a:t>
            </a:r>
          </a:p>
          <a:p>
            <a:r>
              <a:rPr lang="ru-RU" dirty="0"/>
              <a:t>Сами переменные хранятся в </a:t>
            </a:r>
            <a:r>
              <a:rPr lang="ru-RU" b="1" dirty="0"/>
              <a:t>экземплярах</a:t>
            </a:r>
            <a:r>
              <a:rPr lang="ru-RU" dirty="0"/>
              <a:t> класса (</a:t>
            </a:r>
            <a:r>
              <a:rPr lang="en-US" b="1" dirty="0"/>
              <a:t>instance</a:t>
            </a:r>
            <a:r>
              <a:rPr lang="en-US" dirty="0"/>
              <a:t>)</a:t>
            </a:r>
          </a:p>
          <a:p>
            <a:r>
              <a:rPr lang="ru-RU" dirty="0"/>
              <a:t>В разных </a:t>
            </a:r>
            <a:r>
              <a:rPr lang="ru-RU" b="1" dirty="0"/>
              <a:t>экземплярах</a:t>
            </a:r>
            <a:r>
              <a:rPr lang="ru-RU" dirty="0"/>
              <a:t> хранятся разные переменные. </a:t>
            </a:r>
          </a:p>
          <a:p>
            <a:r>
              <a:rPr lang="ru-RU" dirty="0"/>
              <a:t>Чтобы создать новый </a:t>
            </a:r>
            <a:r>
              <a:rPr lang="ru-RU" b="1" dirty="0"/>
              <a:t>экземпляр</a:t>
            </a:r>
            <a:r>
              <a:rPr lang="ru-RU" dirty="0"/>
              <a:t> – нужно вызвать </a:t>
            </a:r>
            <a:r>
              <a:rPr lang="ru-RU" b="1" dirty="0"/>
              <a:t>конструктор</a:t>
            </a:r>
            <a:r>
              <a:rPr lang="ru-RU" dirty="0"/>
              <a:t> класса с помощью оператора 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r>
              <a:rPr lang="ru-RU" dirty="0"/>
              <a:t>Конструктор класса – это специальный </a:t>
            </a:r>
            <a:r>
              <a:rPr lang="ru-RU" b="1" dirty="0"/>
              <a:t>метод</a:t>
            </a:r>
            <a:r>
              <a:rPr lang="ru-RU" dirty="0"/>
              <a:t>, который задает начальные значения переменным экземпляра. </a:t>
            </a:r>
          </a:p>
          <a:p>
            <a:r>
              <a:rPr lang="ru-RU" dirty="0"/>
              <a:t>Конструктор имеет то же имя, что и класс, может иметь параметры, но у него </a:t>
            </a:r>
            <a:r>
              <a:rPr lang="ru-RU" b="1" dirty="0"/>
              <a:t>не пишется возвращаемое значение</a:t>
            </a:r>
            <a:r>
              <a:rPr lang="ru-RU" dirty="0"/>
              <a:t>.</a:t>
            </a:r>
          </a:p>
          <a:p>
            <a:r>
              <a:rPr lang="ru-RU" dirty="0"/>
              <a:t>Конструкторов может быть несколько,  с разными параметрами</a:t>
            </a:r>
          </a:p>
          <a:p>
            <a:r>
              <a:rPr lang="ru-RU" dirty="0"/>
              <a:t>Если явно не определить ни одного конструктора, то </a:t>
            </a:r>
            <a:r>
              <a:rPr lang="ru-RU" b="1" dirty="0"/>
              <a:t>автоматически</a:t>
            </a:r>
            <a:r>
              <a:rPr lang="ru-RU" dirty="0"/>
              <a:t> будет создан </a:t>
            </a:r>
            <a:r>
              <a:rPr lang="ru-RU" b="1" dirty="0"/>
              <a:t>конструктор по умолчанию без  параметров.</a:t>
            </a:r>
          </a:p>
          <a:p>
            <a:r>
              <a:rPr lang="ru-RU" dirty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/>
              <a:t>Demo. </a:t>
            </a:r>
            <a:r>
              <a:rPr lang="ru-RU" dirty="0"/>
              <a:t>Конструкторы. </a:t>
            </a:r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методы</a:t>
            </a:r>
            <a:br>
              <a:rPr lang="en-US" dirty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</a:t>
            </a:r>
            <a:r>
              <a:rPr lang="ru-RU" dirty="0"/>
              <a:t>пакеты)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package</a:t>
            </a:r>
            <a:r>
              <a:rPr lang="en-US" dirty="0"/>
              <a:t> – </a:t>
            </a:r>
            <a:r>
              <a:rPr lang="ru-RU" dirty="0"/>
              <a:t>это логическая группировка </a:t>
            </a:r>
            <a:r>
              <a:rPr lang="ru-RU" b="1" dirty="0"/>
              <a:t>классов</a:t>
            </a:r>
            <a:r>
              <a:rPr lang="ru-RU" dirty="0"/>
              <a:t> в </a:t>
            </a:r>
            <a:r>
              <a:rPr lang="en-US" dirty="0"/>
              <a:t>Java</a:t>
            </a:r>
          </a:p>
          <a:p>
            <a:r>
              <a:rPr lang="en-US" b="1" dirty="0"/>
              <a:t>package</a:t>
            </a:r>
            <a:r>
              <a:rPr lang="en-US" dirty="0"/>
              <a:t> </a:t>
            </a:r>
            <a:r>
              <a:rPr lang="ru-RU" dirty="0"/>
              <a:t>является аналогом </a:t>
            </a:r>
            <a:r>
              <a:rPr lang="ru-RU" b="1" dirty="0"/>
              <a:t>папки</a:t>
            </a:r>
            <a:r>
              <a:rPr lang="ru-RU" dirty="0"/>
              <a:t>, а </a:t>
            </a:r>
            <a:r>
              <a:rPr lang="ru-RU" b="1" dirty="0"/>
              <a:t>класс</a:t>
            </a:r>
            <a:r>
              <a:rPr lang="ru-RU" dirty="0"/>
              <a:t> – аналогом </a:t>
            </a:r>
            <a:r>
              <a:rPr lang="ru-RU" b="1" dirty="0"/>
              <a:t>файла</a:t>
            </a:r>
            <a:r>
              <a:rPr lang="ru-RU" dirty="0"/>
              <a:t>, если сравнивать</a:t>
            </a:r>
            <a:r>
              <a:rPr lang="en-US" dirty="0"/>
              <a:t> package </a:t>
            </a:r>
            <a:r>
              <a:rPr lang="ru-RU" dirty="0"/>
              <a:t>и файловую систему.</a:t>
            </a:r>
          </a:p>
          <a:p>
            <a:r>
              <a:rPr lang="ru-RU" dirty="0"/>
              <a:t>Каждый </a:t>
            </a:r>
            <a:r>
              <a:rPr lang="ru-RU" b="1" dirty="0"/>
              <a:t>класс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должен</a:t>
            </a:r>
            <a:r>
              <a:rPr lang="ru-RU" dirty="0"/>
              <a:t> принадлежать ровно</a:t>
            </a:r>
            <a:r>
              <a:rPr lang="en-US" dirty="0"/>
              <a:t> </a:t>
            </a:r>
            <a:r>
              <a:rPr lang="ru-RU" dirty="0"/>
              <a:t>к одному </a:t>
            </a:r>
            <a:r>
              <a:rPr lang="en-US" b="1" dirty="0"/>
              <a:t>package</a:t>
            </a:r>
          </a:p>
          <a:p>
            <a:r>
              <a:rPr lang="ru-RU" dirty="0"/>
              <a:t>Имя класса должно быть уникально в пределах </a:t>
            </a:r>
            <a:r>
              <a:rPr lang="en-US" b="1" dirty="0"/>
              <a:t>package</a:t>
            </a:r>
          </a:p>
          <a:p>
            <a:r>
              <a:rPr lang="en-US" b="1" dirty="0"/>
              <a:t>package</a:t>
            </a:r>
            <a:r>
              <a:rPr lang="en-US" dirty="0"/>
              <a:t> </a:t>
            </a:r>
            <a:r>
              <a:rPr lang="ru-RU" dirty="0"/>
              <a:t>может быть вложен в другой </a:t>
            </a:r>
            <a:r>
              <a:rPr lang="en-US" b="1" dirty="0"/>
              <a:t>package</a:t>
            </a:r>
          </a:p>
          <a:p>
            <a:r>
              <a:rPr lang="ru-RU" dirty="0"/>
              <a:t>имя </a:t>
            </a:r>
            <a:r>
              <a:rPr lang="en-US" b="1" dirty="0"/>
              <a:t>package</a:t>
            </a:r>
            <a:r>
              <a:rPr lang="en-US" dirty="0"/>
              <a:t>, </a:t>
            </a:r>
            <a:r>
              <a:rPr lang="ru-RU" dirty="0"/>
              <a:t>к которому принадлежит класс всегда пишется самой первой строчкой в файле</a:t>
            </a:r>
            <a:r>
              <a:rPr lang="en-US" dirty="0"/>
              <a:t>: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8" y="5201016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</a:t>
            </a:r>
            <a:r>
              <a:rPr lang="en-US" dirty="0"/>
              <a:t>package’</a:t>
            </a:r>
            <a:r>
              <a:rPr lang="ru-RU" dirty="0"/>
              <a:t>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/>
              <a:t>Person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Point</a:t>
            </a:r>
          </a:p>
          <a:p>
            <a:r>
              <a:rPr lang="ru-RU" dirty="0"/>
              <a:t>Легче найти какой-то связанный класс, если все связанные классы находятся в одном</a:t>
            </a:r>
            <a:r>
              <a:rPr lang="en-US" dirty="0"/>
              <a:t> </a:t>
            </a:r>
            <a:r>
              <a:rPr lang="ru-RU" b="1" dirty="0"/>
              <a:t>пакете</a:t>
            </a:r>
            <a:r>
              <a:rPr lang="ru-RU" dirty="0"/>
              <a:t>. </a:t>
            </a:r>
          </a:p>
          <a:p>
            <a:r>
              <a:rPr lang="ru-RU" dirty="0"/>
              <a:t>Пакеты могут использоваться для </a:t>
            </a:r>
            <a:r>
              <a:rPr lang="ru-RU" b="1" dirty="0"/>
              <a:t>инкапсуляции</a:t>
            </a:r>
            <a:r>
              <a:rPr lang="ru-RU" dirty="0"/>
              <a:t>, скрывая свое не публичное содержимое.</a:t>
            </a:r>
          </a:p>
          <a:p>
            <a:r>
              <a:rPr lang="ru-RU" dirty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/>
              <a:t>package-info.java</a:t>
            </a:r>
            <a:r>
              <a:rPr lang="en-US" dirty="0"/>
              <a:t> </a:t>
            </a:r>
            <a:r>
              <a:rPr lang="ru-RU" dirty="0"/>
              <a:t>и привязана не к классу, а к </a:t>
            </a:r>
            <a:r>
              <a:rPr lang="ru-RU" b="1" dirty="0"/>
              <a:t>пакету</a:t>
            </a:r>
            <a:r>
              <a:rPr lang="ru-RU" dirty="0"/>
              <a:t>.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52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/>
              <a:t>Пакет </a:t>
            </a:r>
            <a:r>
              <a:rPr lang="en-US" dirty="0"/>
              <a:t>java.lang.*</a:t>
            </a:r>
            <a:r>
              <a:rPr lang="ru-RU" dirty="0"/>
              <a:t> неявно импортируется  в любую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методов с одинаковым именем, но с разными параметрами.</a:t>
            </a:r>
          </a:p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	</a:t>
            </a:r>
          </a:p>
          <a:p>
            <a:r>
              <a:rPr lang="en-US" dirty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/>
              <a:t>Бывают статические блоки кода, которые выполняются один раз – при загрузке класса в </a:t>
            </a:r>
            <a:r>
              <a:rPr lang="en-US" dirty="0"/>
              <a:t>JVM. </a:t>
            </a:r>
          </a:p>
          <a:p>
            <a:r>
              <a:rPr lang="en-US" dirty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/>
              <a:t>Хорошие практики в программировании</a:t>
            </a:r>
          </a:p>
          <a:p>
            <a:r>
              <a:rPr lang="ru-RU" sz="1100" dirty="0"/>
              <a:t>Методы. </a:t>
            </a:r>
            <a:r>
              <a:rPr lang="en-US" sz="1100" dirty="0" err="1"/>
              <a:t>varargs</a:t>
            </a:r>
            <a:r>
              <a:rPr lang="ru-RU" sz="1100" dirty="0"/>
              <a:t> параметры</a:t>
            </a:r>
          </a:p>
          <a:p>
            <a:r>
              <a:rPr lang="ru-RU" sz="1100" dirty="0"/>
              <a:t>Ссылочные и примитивные типы данных</a:t>
            </a:r>
            <a:endParaRPr lang="en-US" sz="1100" dirty="0"/>
          </a:p>
          <a:p>
            <a:r>
              <a:rPr lang="ru-RU" sz="1100" dirty="0"/>
              <a:t>Системные переменные</a:t>
            </a:r>
            <a:endParaRPr lang="en-US" sz="1100" dirty="0"/>
          </a:p>
          <a:p>
            <a:r>
              <a:rPr lang="ru-RU" sz="1100" dirty="0"/>
              <a:t>Классы, как объединение данных и логики</a:t>
            </a:r>
          </a:p>
          <a:p>
            <a:pPr lvl="1"/>
            <a:r>
              <a:rPr lang="en-US" sz="1050" dirty="0"/>
              <a:t>POJO </a:t>
            </a:r>
            <a:endParaRPr lang="ru-RU" sz="1050" dirty="0"/>
          </a:p>
          <a:p>
            <a:pPr lvl="1"/>
            <a:r>
              <a:rPr lang="ru-RU" sz="1050" dirty="0"/>
              <a:t>Перегрузка методов</a:t>
            </a:r>
            <a:endParaRPr lang="en-US" sz="1050" dirty="0"/>
          </a:p>
          <a:p>
            <a:pPr lvl="1"/>
            <a:r>
              <a:rPr lang="ru-RU" sz="1050" dirty="0"/>
              <a:t>Модификаторы доступа, </a:t>
            </a:r>
            <a:r>
              <a:rPr lang="en-US" sz="1050" dirty="0"/>
              <a:t>static, final</a:t>
            </a:r>
            <a:endParaRPr lang="ru-RU" sz="1050" dirty="0"/>
          </a:p>
          <a:p>
            <a:pPr lvl="1"/>
            <a:r>
              <a:rPr lang="en-US" sz="1050" dirty="0"/>
              <a:t>this</a:t>
            </a:r>
          </a:p>
          <a:p>
            <a:pPr lvl="1"/>
            <a:r>
              <a:rPr lang="ru-RU" sz="1050" dirty="0"/>
              <a:t>Вложенные классы</a:t>
            </a:r>
          </a:p>
          <a:p>
            <a:pPr lvl="2"/>
            <a:r>
              <a:rPr lang="ru-RU" sz="1050" dirty="0"/>
              <a:t>Статические вложенные классы</a:t>
            </a:r>
          </a:p>
          <a:p>
            <a:pPr lvl="1"/>
            <a:r>
              <a:rPr lang="ru-RU" sz="1050" dirty="0"/>
              <a:t>Наследование</a:t>
            </a:r>
          </a:p>
          <a:p>
            <a:pPr lvl="2"/>
            <a:r>
              <a:rPr lang="en-US" sz="1050" dirty="0"/>
              <a:t>super</a:t>
            </a:r>
            <a:endParaRPr lang="ru-RU" sz="1050" dirty="0"/>
          </a:p>
          <a:p>
            <a:pPr lvl="1"/>
            <a:r>
              <a:rPr lang="ru-RU" sz="1050" dirty="0"/>
              <a:t>Абстрактные классы</a:t>
            </a:r>
          </a:p>
          <a:p>
            <a:r>
              <a:rPr lang="ru-RU" sz="1100" dirty="0"/>
              <a:t>Интерфейсы</a:t>
            </a:r>
            <a:endParaRPr lang="en-US" sz="1100" dirty="0"/>
          </a:p>
          <a:p>
            <a:r>
              <a:rPr lang="ru-RU" sz="1100" dirty="0"/>
              <a:t>Пакеты</a:t>
            </a:r>
            <a:endParaRPr lang="en-US" sz="1100" dirty="0"/>
          </a:p>
          <a:p>
            <a:r>
              <a:rPr lang="en-US" sz="1100" dirty="0" err="1"/>
              <a:t>enum</a:t>
            </a:r>
            <a:r>
              <a:rPr lang="en-US" sz="1100" dirty="0"/>
              <a:t> - </a:t>
            </a:r>
            <a:r>
              <a:rPr lang="ru-RU" sz="1100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Хорошие практики в программировании. Часть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Лучший код это тот ...</a:t>
            </a:r>
          </a:p>
          <a:p>
            <a:r>
              <a:rPr lang="ru-RU" dirty="0"/>
              <a:t>... которого нет</a:t>
            </a:r>
          </a:p>
          <a:p>
            <a:pPr lvl="1"/>
            <a:r>
              <a:rPr lang="ru-RU" dirty="0"/>
              <a:t>Его не надо поддерживать</a:t>
            </a:r>
          </a:p>
          <a:p>
            <a:pPr lvl="1"/>
            <a:r>
              <a:rPr lang="ru-RU" dirty="0"/>
              <a:t>Его не надо читать и разбираться в нём </a:t>
            </a:r>
          </a:p>
          <a:p>
            <a:pPr lvl="1"/>
            <a:r>
              <a:rPr lang="ru-RU" dirty="0"/>
              <a:t>В нём нет ошибок!</a:t>
            </a:r>
          </a:p>
          <a:p>
            <a:endParaRPr lang="ru-RU" dirty="0"/>
          </a:p>
          <a:p>
            <a:r>
              <a:rPr lang="ru-RU" dirty="0"/>
              <a:t>Это так же относится к комментариями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будет меняться. </a:t>
            </a:r>
            <a:br>
              <a:rPr lang="ru-RU" dirty="0"/>
            </a:br>
            <a:r>
              <a:rPr lang="ru-RU" dirty="0"/>
              <a:t>Постоянно.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Автогенерация</a:t>
            </a:r>
            <a:r>
              <a:rPr lang="ru-RU" dirty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/>
              <a:t>Генерация геттеров и сеттеров</a:t>
            </a:r>
          </a:p>
          <a:p>
            <a:pPr lvl="1"/>
            <a:r>
              <a:rPr lang="ru-RU" dirty="0"/>
              <a:t>Генерация конструктора с разными параметрами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/equals/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ru-RU" dirty="0"/>
              <a:t>Выбираем место, куда хотим вставить сгенерированный код</a:t>
            </a:r>
          </a:p>
          <a:p>
            <a:r>
              <a:rPr lang="ru-RU" dirty="0"/>
              <a:t>Нажимаем </a:t>
            </a:r>
            <a:r>
              <a:rPr lang="en-US" dirty="0" err="1"/>
              <a:t>Alt+Insert</a:t>
            </a:r>
            <a:endParaRPr lang="en-US" dirty="0"/>
          </a:p>
          <a:p>
            <a:r>
              <a:rPr lang="ru-RU" dirty="0"/>
              <a:t>Выбираем, что хотим сгенерировать и параметры.</a:t>
            </a:r>
            <a:endParaRPr lang="en-US" dirty="0"/>
          </a:p>
          <a:p>
            <a:r>
              <a:rPr lang="en-US" dirty="0"/>
              <a:t>+ Lombok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параметрами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52" y="2823064"/>
            <a:ext cx="5048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класс может располагаться внутри другого</a:t>
            </a:r>
          </a:p>
          <a:p>
            <a:r>
              <a:rPr lang="ru-RU" dirty="0"/>
              <a:t>Может использоваться для логической группировки небольших классов</a:t>
            </a:r>
          </a:p>
          <a:p>
            <a:r>
              <a:rPr lang="ru-RU" dirty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внешнего 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наследующего</a:t>
            </a:r>
            <a:r>
              <a:rPr lang="en-US" dirty="0"/>
              <a:t> </a:t>
            </a:r>
            <a:r>
              <a:rPr lang="ru-RU" dirty="0"/>
              <a:t>суперкласс: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//тело класса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/>
              <a:t>J</a:t>
            </a:r>
            <a:r>
              <a:rPr lang="ru-RU" dirty="0" err="1"/>
              <a:t>ava</a:t>
            </a:r>
            <a:r>
              <a:rPr lang="ru-RU" b="1" dirty="0"/>
              <a:t> не поддерживает</a:t>
            </a:r>
            <a:r>
              <a:rPr lang="ru-RU" dirty="0"/>
              <a:t> множественного наследования классов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Хорошие практики в программировании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Названия переменных – отражают смысл того, что в переменной хранится </a:t>
            </a:r>
          </a:p>
          <a:p>
            <a:r>
              <a:rPr lang="ru-RU" dirty="0"/>
              <a:t>Названия методов – отражают смысл того, что метод делает.</a:t>
            </a:r>
          </a:p>
          <a:p>
            <a:r>
              <a:rPr lang="ru-RU" dirty="0"/>
              <a:t>Закомментированный код удаляют сразу</a:t>
            </a:r>
            <a:endParaRPr lang="en-US" dirty="0"/>
          </a:p>
          <a:p>
            <a:r>
              <a:rPr lang="ru-RU" dirty="0"/>
              <a:t>«Время жизни» переменной минимальное. </a:t>
            </a:r>
          </a:p>
          <a:p>
            <a:r>
              <a:rPr lang="ru-RU" dirty="0"/>
              <a:t>Форматирование – единообразное</a:t>
            </a:r>
          </a:p>
          <a:p>
            <a:endParaRPr lang="ru-RU" dirty="0"/>
          </a:p>
          <a:p>
            <a:r>
              <a:rPr lang="ru-RU" dirty="0"/>
              <a:t>Самодокументирующийся код</a:t>
            </a:r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конструктор его базового класса, у того конструктор его базового класса и т.д. вплоть до корня иерархии (класса </a:t>
            </a:r>
            <a:r>
              <a:rPr lang="ru-RU" dirty="0" err="1"/>
              <a:t>Object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 Причем если не указано явно (с 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параметров (созданный явно или по умолчанию).</a:t>
            </a:r>
          </a:p>
          <a:p>
            <a:pPr marL="0" indent="0">
              <a:buNone/>
            </a:pPr>
            <a:r>
              <a:rPr lang="ru-RU" dirty="0"/>
              <a:t> Если подходящего конструктора нет – выдается ошибка компиляции.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Вызов 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/>
          </a:p>
          <a:p>
            <a:pPr lvl="1"/>
            <a:r>
              <a:rPr lang="ru-RU" dirty="0"/>
              <a:t>вызов должен быть первым в конструкторе подкласса </a:t>
            </a:r>
          </a:p>
          <a:p>
            <a:r>
              <a:rPr lang="ru-RU" dirty="0"/>
              <a:t>2.    Доступ к элементу суперкласса, скрытому элементом подкласса</a:t>
            </a:r>
            <a:endParaRPr lang="en-US" dirty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/>
              <a:t>public  - </a:t>
            </a:r>
            <a:r>
              <a:rPr lang="ru-RU" dirty="0"/>
              <a:t>доступны всем</a:t>
            </a:r>
            <a:endParaRPr lang="en-US" dirty="0"/>
          </a:p>
          <a:p>
            <a:pPr lvl="1"/>
            <a:r>
              <a:rPr lang="en-US" dirty="0"/>
              <a:t>protected</a:t>
            </a:r>
            <a:r>
              <a:rPr lang="ru-RU" dirty="0"/>
              <a:t> – доступны всем </a:t>
            </a:r>
            <a:r>
              <a:rPr lang="ru-RU" b="1" dirty="0"/>
              <a:t>наследникам</a:t>
            </a:r>
            <a:r>
              <a:rPr lang="en-US" dirty="0"/>
              <a:t> </a:t>
            </a:r>
            <a:r>
              <a:rPr lang="ru-RU" dirty="0"/>
              <a:t>и всем классам в том же </a:t>
            </a:r>
            <a:r>
              <a:rPr lang="en-US" b="1" dirty="0"/>
              <a:t>package</a:t>
            </a:r>
            <a:endParaRPr lang="ru-RU" b="1" dirty="0"/>
          </a:p>
          <a:p>
            <a:pPr lvl="2"/>
            <a:r>
              <a:rPr lang="ru-RU" b="1" dirty="0"/>
              <a:t>Не распространяется </a:t>
            </a:r>
            <a:r>
              <a:rPr lang="ru-RU" dirty="0"/>
              <a:t>на вложенные </a:t>
            </a:r>
            <a:r>
              <a:rPr lang="en-US" dirty="0"/>
              <a:t>package (</a:t>
            </a:r>
            <a:r>
              <a:rPr lang="ru-RU" dirty="0"/>
              <a:t>т.е. </a:t>
            </a:r>
            <a:r>
              <a:rPr lang="en-US" b="1" dirty="0"/>
              <a:t>com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com.mera</a:t>
            </a:r>
            <a:r>
              <a:rPr lang="en-US" dirty="0"/>
              <a:t>  - </a:t>
            </a:r>
            <a:r>
              <a:rPr lang="ru-RU" dirty="0"/>
              <a:t>разные)</a:t>
            </a:r>
          </a:p>
          <a:p>
            <a:pPr lvl="1"/>
            <a:r>
              <a:rPr lang="en-US" dirty="0"/>
              <a:t>private</a:t>
            </a:r>
            <a:r>
              <a:rPr lang="ru-RU" dirty="0"/>
              <a:t> – доступны только внутри класса</a:t>
            </a:r>
            <a:r>
              <a:rPr lang="en-US" dirty="0"/>
              <a:t> </a:t>
            </a:r>
            <a:r>
              <a:rPr lang="ru-RU" dirty="0"/>
              <a:t>и внутри </a:t>
            </a:r>
            <a:r>
              <a:rPr lang="ru-RU" b="1" dirty="0"/>
              <a:t>файла</a:t>
            </a:r>
            <a:endParaRPr lang="en-US" b="1" dirty="0"/>
          </a:p>
          <a:p>
            <a:pPr lvl="1"/>
            <a:r>
              <a:rPr lang="en-US" dirty="0"/>
              <a:t>default</a:t>
            </a:r>
            <a:r>
              <a:rPr lang="ru-RU" dirty="0"/>
              <a:t> (</a:t>
            </a:r>
            <a:r>
              <a:rPr lang="en-US" dirty="0"/>
              <a:t>package-private) </a:t>
            </a:r>
            <a:r>
              <a:rPr lang="ru-RU" dirty="0"/>
              <a:t> - доступны членам того же </a:t>
            </a:r>
            <a:r>
              <a:rPr lang="ru-RU" b="1" dirty="0"/>
              <a:t>пакета</a:t>
            </a:r>
            <a:r>
              <a:rPr lang="ru-RU" dirty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Модификаторы доступа</a:t>
            </a:r>
            <a:r>
              <a:rPr lang="en-US" sz="3200" dirty="0"/>
              <a:t>. </a:t>
            </a:r>
            <a:r>
              <a:rPr lang="ru-RU" sz="3200" dirty="0"/>
              <a:t>Поля и методы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725" y="1381518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package</a:t>
            </a:r>
            <a:r>
              <a:rPr lang="en-US" altLang="ru-RU" sz="2000" b="1" dirty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>
                <a:solidFill>
                  <a:srgbClr val="FF0000"/>
                </a:solidFill>
              </a:rPr>
              <a:t>mera</a:t>
            </a:r>
            <a:r>
              <a:rPr lang="en-US" altLang="ru-RU" sz="2000" b="1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class 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800000"/>
                </a:solidFill>
              </a:rPr>
              <a:t> 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private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19976" y="1381518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package</a:t>
            </a:r>
            <a:r>
              <a:rPr lang="en-US" altLang="ru-RU" sz="2000" b="1" dirty="0">
                <a:solidFill>
                  <a:srgbClr val="000099"/>
                </a:solidFill>
              </a:rPr>
              <a:t> </a:t>
            </a:r>
            <a:r>
              <a:rPr lang="en-US" altLang="ru-RU" sz="2000" b="1" dirty="0">
                <a:solidFill>
                  <a:srgbClr val="FF0000"/>
                </a:solidFill>
              </a:rPr>
              <a:t>acme</a:t>
            </a:r>
            <a:r>
              <a:rPr lang="en-US" altLang="ru-RU" sz="2000" b="1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class Child </a:t>
            </a:r>
            <a:r>
              <a:rPr lang="en-US" altLang="ru-RU" sz="2000" b="1" dirty="0">
                <a:solidFill>
                  <a:srgbClr val="FF0000"/>
                </a:solidFill>
              </a:rPr>
              <a:t>extends</a:t>
            </a:r>
            <a:r>
              <a:rPr lang="en-US" altLang="ru-RU" sz="2000" dirty="0">
                <a:solidFill>
                  <a:srgbClr val="000099"/>
                </a:solidFill>
              </a:rPr>
              <a:t> 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03568" y="1381518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package</a:t>
            </a:r>
            <a:r>
              <a:rPr lang="en-US" altLang="ru-RU" sz="2000" b="1" dirty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>
                <a:solidFill>
                  <a:srgbClr val="FF0000"/>
                </a:solidFill>
              </a:rPr>
              <a:t>mera</a:t>
            </a:r>
            <a:r>
              <a:rPr lang="en-US" altLang="ru-RU" sz="2000" b="1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class 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FF0000"/>
                </a:solidFill>
              </a:rPr>
              <a:t> protected </a:t>
            </a:r>
            <a:r>
              <a:rPr lang="en-US" altLang="ru-RU" sz="2000" b="1" dirty="0" err="1">
                <a:solidFill>
                  <a:srgbClr val="FF0000"/>
                </a:solidFill>
              </a:rPr>
              <a:t>int</a:t>
            </a:r>
            <a:r>
              <a:rPr lang="en-US" altLang="ru-RU" sz="2000" b="1" dirty="0">
                <a:solidFill>
                  <a:srgbClr val="FF0000"/>
                </a:solidFill>
              </a:rPr>
              <a:t> v3;</a:t>
            </a:r>
            <a:endParaRPr lang="en-US" altLang="ru-RU" sz="2000" b="1" strike="sngStrike" dirty="0">
              <a:solidFill>
                <a:srgbClr val="FF0000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725" y="5776008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классы, объявленных внутри одного файла, </a:t>
            </a:r>
            <a:r>
              <a:rPr lang="ru-RU" b="1" dirty="0"/>
              <a:t>всегда</a:t>
            </a:r>
            <a:r>
              <a:rPr lang="ru-RU" dirty="0"/>
              <a:t> имеют доступ ко </a:t>
            </a:r>
            <a:r>
              <a:rPr lang="ru-RU" b="1" dirty="0"/>
              <a:t>всем</a:t>
            </a:r>
            <a:r>
              <a:rPr lang="ru-RU" dirty="0"/>
              <a:t> поля </a:t>
            </a:r>
          </a:p>
          <a:p>
            <a:r>
              <a:rPr lang="ru-RU" dirty="0"/>
              <a:t>других классов в этом же файле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доступа.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 определением класса тоже можно добавить модификатор доступа</a:t>
            </a:r>
          </a:p>
          <a:p>
            <a:r>
              <a:rPr lang="ru-RU" dirty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/>
              <a:t>public – </a:t>
            </a:r>
            <a:r>
              <a:rPr lang="ru-RU" dirty="0"/>
              <a:t>класс можно использовать везде</a:t>
            </a:r>
          </a:p>
          <a:p>
            <a:pPr lvl="1"/>
            <a:r>
              <a:rPr lang="en-US" dirty="0"/>
              <a:t>&lt;package-private&gt; - </a:t>
            </a:r>
            <a:r>
              <a:rPr lang="ru-RU" dirty="0"/>
              <a:t>класс можно использовать только внутри того же пакета.</a:t>
            </a:r>
          </a:p>
          <a:p>
            <a:r>
              <a:rPr lang="ru-RU" dirty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переменные – приватные</a:t>
            </a:r>
          </a:p>
          <a:p>
            <a:r>
              <a:rPr lang="ru-RU" dirty="0"/>
              <a:t>Есть публичный конструктор по умолчанию без параметров</a:t>
            </a:r>
          </a:p>
          <a:p>
            <a:r>
              <a:rPr lang="ru-RU" dirty="0"/>
              <a:t>Для переменных есть геттеры\сеттеры</a:t>
            </a:r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Dispatch (</a:t>
            </a:r>
            <a:r>
              <a:rPr lang="ru-RU" sz="3200" dirty="0"/>
              <a:t>Полиморфизм)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/>
              <a:t>то в переменную типа </a:t>
            </a:r>
            <a:r>
              <a:rPr lang="en-US" dirty="0"/>
              <a:t>Parent </a:t>
            </a:r>
            <a:r>
              <a:rPr lang="ru-RU" dirty="0"/>
              <a:t>можно записать объект типа </a:t>
            </a:r>
            <a:r>
              <a:rPr lang="en-US" dirty="0"/>
              <a:t>Child</a:t>
            </a:r>
          </a:p>
          <a:p>
            <a:r>
              <a:rPr lang="ru-RU" dirty="0"/>
              <a:t>При этом, можно будет вызывать методы и использовать переменные, определенные только в </a:t>
            </a:r>
            <a:r>
              <a:rPr lang="en-US" dirty="0"/>
              <a:t>Parent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/>
              <a:t>Для этого нужно использовать приведение типов (</a:t>
            </a:r>
            <a:r>
              <a:rPr lang="en-US" dirty="0"/>
              <a:t>type casting) – </a:t>
            </a:r>
            <a:r>
              <a:rPr lang="ru-RU" dirty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проверки, принадлежит ли объект какому-то типу – используется оператор </a:t>
            </a:r>
            <a:r>
              <a:rPr lang="en-US" dirty="0" err="1"/>
              <a:t>instanceof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Оператор возвращает </a:t>
            </a:r>
            <a:r>
              <a:rPr lang="en-US" dirty="0"/>
              <a:t>true, </a:t>
            </a:r>
            <a:r>
              <a:rPr lang="ru-RU" dirty="0"/>
              <a:t>если объект принадлежит указанному типу</a:t>
            </a:r>
          </a:p>
          <a:p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ru-RU" dirty="0"/>
              <a:t>всегда возвращает </a:t>
            </a:r>
            <a:r>
              <a:rPr lang="en-US" dirty="0"/>
              <a:t>false </a:t>
            </a:r>
            <a:r>
              <a:rPr lang="ru-RU" dirty="0"/>
              <a:t>для </a:t>
            </a:r>
            <a:r>
              <a:rPr lang="en-US"/>
              <a:t>null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6" y="376647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/>
              <a:t>Цитата дня.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 методов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методов – это механизм, позволяющий определить какой из переопределенных методов нужно вызвать, во время выполнения, а 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методов.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класса и абстрактные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/>
              <a:t>Абстрактный метод – это описание метода, без реализации.</a:t>
            </a:r>
          </a:p>
          <a:p>
            <a:r>
              <a:rPr lang="ru-RU" dirty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похож на абстрактный класс, в котором все методы абстрактные</a:t>
            </a:r>
          </a:p>
          <a:p>
            <a:r>
              <a:rPr lang="ru-RU" dirty="0"/>
              <a:t>Класс может </a:t>
            </a:r>
            <a:r>
              <a:rPr lang="ru-RU" b="1" dirty="0"/>
              <a:t>реализовать</a:t>
            </a:r>
            <a:r>
              <a:rPr lang="ru-RU" dirty="0"/>
              <a:t> интерфейс (</a:t>
            </a:r>
            <a:r>
              <a:rPr lang="en-US" dirty="0"/>
              <a:t>implements)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может реализовать </a:t>
            </a:r>
            <a:r>
              <a:rPr lang="ru-RU" b="1" dirty="0"/>
              <a:t>несколько</a:t>
            </a:r>
            <a:r>
              <a:rPr lang="ru-RU" dirty="0"/>
              <a:t> интерфейсов</a:t>
            </a:r>
          </a:p>
          <a:p>
            <a:r>
              <a:rPr lang="ru-RU" dirty="0"/>
              <a:t>В интерфейсе могут быть объявлены переменные – они неявно становятся константами (</a:t>
            </a:r>
            <a:r>
              <a:rPr lang="en-US" dirty="0"/>
              <a:t>final static)</a:t>
            </a:r>
          </a:p>
          <a:p>
            <a:r>
              <a:rPr lang="ru-RU" dirty="0"/>
              <a:t>Все методы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en-US" dirty="0"/>
              <a:t>public</a:t>
            </a:r>
          </a:p>
          <a:p>
            <a:r>
              <a:rPr lang="ru-RU" dirty="0"/>
              <a:t>Все методы </a:t>
            </a:r>
            <a:r>
              <a:rPr lang="en-US" dirty="0"/>
              <a:t>– abstract</a:t>
            </a:r>
            <a:endParaRPr lang="ru-RU" dirty="0"/>
          </a:p>
          <a:p>
            <a:r>
              <a:rPr lang="ru-RU" dirty="0"/>
              <a:t>Но в интерфейсе можно определить реализацию метода.</a:t>
            </a:r>
            <a:br>
              <a:rPr lang="ru-RU" dirty="0"/>
            </a:br>
            <a:r>
              <a:rPr lang="ru-RU" dirty="0"/>
              <a:t>Для этого методу </a:t>
            </a:r>
            <a:r>
              <a:rPr lang="ru-RU"/>
              <a:t>добавляют модификатор </a:t>
            </a:r>
            <a:r>
              <a:rPr lang="en-US" b="1"/>
              <a:t>default</a:t>
            </a:r>
            <a:endParaRPr lang="en-US" b="1" dirty="0"/>
          </a:p>
          <a:p>
            <a:r>
              <a:rPr lang="ru-RU" dirty="0"/>
              <a:t>Интерфейс может наследоваться от другого интерфейса</a:t>
            </a:r>
          </a:p>
          <a:p>
            <a:r>
              <a:rPr lang="ru-RU" dirty="0"/>
              <a:t>Если класс реализует не все методы из интерфейса – он должен быть абстрактным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default-</a:t>
            </a:r>
            <a:r>
              <a:rPr lang="ru-RU" dirty="0"/>
              <a:t>методы в интерфейсах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Начиная с </a:t>
            </a:r>
            <a:r>
              <a:rPr lang="en-US" dirty="0"/>
              <a:t>Java 8 </a:t>
            </a:r>
            <a:r>
              <a:rPr lang="ru-RU" dirty="0"/>
              <a:t>в интерфейсах можно писать реализацию методов</a:t>
            </a:r>
          </a:p>
          <a:p>
            <a:r>
              <a:rPr lang="ru-RU" dirty="0"/>
              <a:t>для этого используется модификатор </a:t>
            </a:r>
            <a:r>
              <a:rPr lang="en-US" dirty="0"/>
              <a:t>default</a:t>
            </a:r>
          </a:p>
          <a:p>
            <a:r>
              <a:rPr lang="ru-RU" dirty="0"/>
              <a:t>Если класс реализует несколько интерфейсов, у которых </a:t>
            </a:r>
            <a:r>
              <a:rPr lang="en-US" dirty="0"/>
              <a:t>default </a:t>
            </a:r>
            <a:r>
              <a:rPr lang="ru-RU" dirty="0"/>
              <a:t>методы совпадают по сигнатуре – ошибка компиляции</a:t>
            </a:r>
          </a:p>
          <a:p>
            <a:r>
              <a:rPr lang="en-US" dirty="0"/>
              <a:t>Demo </a:t>
            </a:r>
            <a:r>
              <a:rPr lang="en-US" dirty="0" err="1"/>
              <a:t>Hello,Animal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479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одними из вложенных классов</a:t>
            </a:r>
          </a:p>
          <a:p>
            <a:r>
              <a:rPr lang="ru-RU" dirty="0"/>
              <a:t>Позволяет создать класс без имени</a:t>
            </a:r>
          </a:p>
          <a:p>
            <a:r>
              <a:rPr lang="ru-RU" dirty="0"/>
              <a:t>Анонимный класс всегда расширяет какой-то класс или интерфейс.</a:t>
            </a:r>
          </a:p>
          <a:p>
            <a:endParaRPr lang="ru-RU" dirty="0"/>
          </a:p>
          <a:p>
            <a:r>
              <a:rPr lang="ru-RU" dirty="0"/>
              <a:t>При создании анонимного класса:</a:t>
            </a:r>
          </a:p>
          <a:p>
            <a:pPr lvl="1"/>
            <a:r>
              <a:rPr lang="ru-RU" dirty="0"/>
              <a:t>Происходит объявление нового класса</a:t>
            </a:r>
          </a:p>
          <a:p>
            <a:pPr lvl="1"/>
            <a:r>
              <a:rPr lang="ru-RU" dirty="0"/>
              <a:t>Создание объекта этого класса</a:t>
            </a:r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66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Упрощает создание реализаций интерфейсов</a:t>
            </a:r>
            <a:r>
              <a:rPr lang="ru-RU" b="1" dirty="0"/>
              <a:t> с одним методом</a:t>
            </a:r>
            <a:r>
              <a:rPr lang="en-US" b="1" dirty="0"/>
              <a:t> (</a:t>
            </a:r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b="1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Логически заменяет собой </a:t>
            </a:r>
            <a:r>
              <a:rPr lang="ru-RU" b="1" dirty="0"/>
              <a:t>анонимный класс</a:t>
            </a:r>
          </a:p>
          <a:p>
            <a:r>
              <a:rPr lang="en-US" dirty="0"/>
              <a:t>default </a:t>
            </a:r>
            <a:r>
              <a:rPr lang="ru-RU" dirty="0"/>
              <a:t>методы не мешают создавать лямбда выражения</a:t>
            </a:r>
          </a:p>
          <a:p>
            <a:r>
              <a:rPr lang="ru-RU" dirty="0"/>
              <a:t>Внутри </a:t>
            </a:r>
            <a:r>
              <a:rPr lang="ru-RU" dirty="0" err="1"/>
              <a:t>лямба</a:t>
            </a:r>
            <a:r>
              <a:rPr lang="ru-RU" dirty="0"/>
              <a:t>-выражений можно использовать только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effectively</a:t>
            </a:r>
            <a:r>
              <a:rPr lang="ru-RU" b="1"/>
              <a:t>-</a:t>
            </a:r>
            <a:r>
              <a:rPr lang="en-US" b="1"/>
              <a:t>final</a:t>
            </a:r>
            <a:r>
              <a:rPr lang="en-US"/>
              <a:t> </a:t>
            </a:r>
            <a:r>
              <a:rPr lang="ru-RU" dirty="0"/>
              <a:t>переменные!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59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Content Placeholder 3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8568" y="1194730"/>
            <a:ext cx="5924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568" y="3223555"/>
            <a:ext cx="5899085" cy="198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5557" y="5328820"/>
            <a:ext cx="4807412" cy="117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51046" y="5293120"/>
            <a:ext cx="6445911" cy="70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51046" y="5994067"/>
            <a:ext cx="5846885" cy="80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/>
              <a:t>Это позволяет вызывать методы более безопасно, по сравнению с аргументами типа </a:t>
            </a:r>
            <a:r>
              <a:rPr lang="en-US" dirty="0" err="1"/>
              <a:t>int</a:t>
            </a:r>
            <a:r>
              <a:rPr lang="en-US" dirty="0"/>
              <a:t>/String </a:t>
            </a:r>
            <a:r>
              <a:rPr lang="ru-RU" dirty="0"/>
              <a:t>и константами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использование </a:t>
            </a:r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enum</a:t>
            </a:r>
            <a:r>
              <a:rPr lang="en-US" sz="1600" dirty="0"/>
              <a:t> – </a:t>
            </a:r>
            <a:r>
              <a:rPr lang="ru-RU" sz="1600" dirty="0"/>
              <a:t>это тип</a:t>
            </a:r>
          </a:p>
          <a:p>
            <a:r>
              <a:rPr lang="en-US" sz="1600" dirty="0" err="1"/>
              <a:t>enum</a:t>
            </a:r>
            <a:r>
              <a:rPr lang="en-US" sz="1600" dirty="0"/>
              <a:t> </a:t>
            </a:r>
            <a:r>
              <a:rPr lang="ru-RU" sz="1600" dirty="0"/>
              <a:t>объявляется как класс, но с ключевым словом </a:t>
            </a:r>
            <a:r>
              <a:rPr lang="en-US" sz="1600" b="1" dirty="0" err="1"/>
              <a:t>enum</a:t>
            </a:r>
            <a:endParaRPr lang="en-US" sz="1600" b="1" dirty="0"/>
          </a:p>
          <a:p>
            <a:r>
              <a:rPr lang="ru-RU" sz="1600" dirty="0"/>
              <a:t>Для доступа к элементам перечисления используется</a:t>
            </a:r>
            <a:br>
              <a:rPr lang="ru-RU" sz="1600" dirty="0"/>
            </a:br>
            <a:r>
              <a:rPr lang="ru-RU" sz="1600" dirty="0"/>
              <a:t>синтаксис, похожий на доступ к статическим переменным:</a:t>
            </a:r>
            <a:br>
              <a:rPr lang="ru-RU" sz="1600" dirty="0"/>
            </a:br>
            <a:r>
              <a:rPr lang="ru-RU" sz="1600" b="1" dirty="0"/>
              <a:t>Имя</a:t>
            </a:r>
            <a:r>
              <a:rPr lang="en-US" sz="1600" b="1" dirty="0" err="1"/>
              <a:t>Enum</a:t>
            </a:r>
            <a:r>
              <a:rPr lang="en-US" sz="1600" b="1" dirty="0"/>
              <a:t>.</a:t>
            </a:r>
            <a:r>
              <a:rPr lang="ru-RU" sz="1600" b="1" dirty="0"/>
              <a:t>ИМЯ_ЭЛЕМЕНТА</a:t>
            </a:r>
            <a:endParaRPr lang="en-US" sz="1600" b="1" dirty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(функция) – фрагмент кода, состоящий из нескольких инструкций. </a:t>
            </a:r>
          </a:p>
          <a:p>
            <a:r>
              <a:rPr lang="ru-RU" dirty="0"/>
              <a:t>У метода есть </a:t>
            </a:r>
            <a:r>
              <a:rPr lang="ru-RU" b="1" dirty="0"/>
              <a:t>имя</a:t>
            </a:r>
            <a:r>
              <a:rPr lang="ru-RU" dirty="0"/>
              <a:t>, которое используется для его имени</a:t>
            </a:r>
          </a:p>
          <a:p>
            <a:r>
              <a:rPr lang="ru-RU" dirty="0"/>
              <a:t>Метод может что-то </a:t>
            </a:r>
            <a:r>
              <a:rPr lang="ru-RU" b="1" dirty="0"/>
              <a:t>возвращать</a:t>
            </a:r>
            <a:r>
              <a:rPr lang="ru-RU" dirty="0"/>
              <a:t> в вызывающий его код.</a:t>
            </a:r>
          </a:p>
          <a:p>
            <a:r>
              <a:rPr lang="ru-RU" dirty="0"/>
              <a:t>Метод заранее объявляет </a:t>
            </a:r>
            <a:r>
              <a:rPr lang="ru-RU" b="1" dirty="0"/>
              <a:t>тип</a:t>
            </a:r>
            <a:r>
              <a:rPr lang="ru-RU" dirty="0"/>
              <a:t> того, что он будет возвращать.</a:t>
            </a:r>
          </a:p>
          <a:p>
            <a:r>
              <a:rPr lang="ru-RU" dirty="0"/>
              <a:t> У метода могут быть </a:t>
            </a:r>
            <a:r>
              <a:rPr lang="ru-RU" b="1" dirty="0"/>
              <a:t>побочные эффекты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Отправка  в сеть, запись в файл, вывод на консоль. </a:t>
            </a:r>
          </a:p>
          <a:p>
            <a:r>
              <a:rPr lang="ru-RU" dirty="0"/>
              <a:t>У метода могут быть </a:t>
            </a:r>
            <a:r>
              <a:rPr lang="ru-RU" b="1" dirty="0"/>
              <a:t>параметры(</a:t>
            </a:r>
            <a:r>
              <a:rPr lang="ru-RU" b="1" dirty="0" err="1"/>
              <a:t>агументы</a:t>
            </a:r>
            <a:r>
              <a:rPr lang="ru-RU" b="1" dirty="0"/>
              <a:t>)</a:t>
            </a:r>
            <a:r>
              <a:rPr lang="ru-RU" dirty="0"/>
              <a:t>. Типы и имена параметров объявляются заранее. </a:t>
            </a:r>
          </a:p>
          <a:p>
            <a:r>
              <a:rPr lang="ru-RU" dirty="0"/>
              <a:t>Для вызова метода нужно явно указать </a:t>
            </a:r>
            <a:r>
              <a:rPr lang="ru-RU" b="1" dirty="0"/>
              <a:t>все</a:t>
            </a:r>
            <a:r>
              <a:rPr lang="ru-RU" dirty="0"/>
              <a:t> параметры</a:t>
            </a:r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– </a:t>
            </a:r>
            <a:r>
              <a:rPr lang="ru-RU" dirty="0"/>
              <a:t>это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en-US" b="1" dirty="0" err="1"/>
              <a:t>enum</a:t>
            </a:r>
            <a:r>
              <a:rPr lang="en-US" b="1" dirty="0"/>
              <a:t> Season { ... }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неявно преобразовывается в 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/>
              <a:t>class 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/>
              <a:t>выводит: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– </a:t>
            </a:r>
            <a:r>
              <a:rPr lang="ru-RU" dirty="0"/>
              <a:t>это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 от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позволяет использовать</a:t>
            </a:r>
            <a:br>
              <a:rPr lang="ru-RU" dirty="0"/>
            </a:br>
            <a:r>
              <a:rPr lang="ru-RU" dirty="0"/>
              <a:t>методы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name()</a:t>
            </a:r>
            <a:r>
              <a:rPr lang="en-US" dirty="0"/>
              <a:t> – </a:t>
            </a:r>
            <a:r>
              <a:rPr lang="ru-RU" dirty="0"/>
              <a:t>выводит имя элемента (</a:t>
            </a:r>
            <a:r>
              <a:rPr lang="en-US" dirty="0"/>
              <a:t>SPRING, SUMMER,...)</a:t>
            </a:r>
          </a:p>
          <a:p>
            <a:pPr lvl="1"/>
            <a:r>
              <a:rPr lang="en-US" b="1" dirty="0"/>
              <a:t>ordinal()</a:t>
            </a:r>
            <a:r>
              <a:rPr lang="en-US" dirty="0"/>
              <a:t> </a:t>
            </a:r>
            <a:r>
              <a:rPr lang="ru-RU" dirty="0"/>
              <a:t>выводит порядковый номер элемента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() </a:t>
            </a:r>
            <a:r>
              <a:rPr lang="ru-RU" dirty="0"/>
              <a:t>возвращает массив со всеми элементами</a:t>
            </a:r>
            <a:endParaRPr lang="en-US" dirty="0"/>
          </a:p>
          <a:p>
            <a:pPr lvl="1"/>
            <a:r>
              <a:rPr lang="en-US" b="1" dirty="0" err="1"/>
              <a:t>valueOf</a:t>
            </a:r>
            <a:r>
              <a:rPr lang="en-US" b="1" dirty="0"/>
              <a:t>(String)</a:t>
            </a:r>
            <a:r>
              <a:rPr lang="en-US" dirty="0"/>
              <a:t> </a:t>
            </a:r>
            <a:r>
              <a:rPr lang="ru-RU" dirty="0"/>
              <a:t>возвращает элемент перечисления с заданным именем</a:t>
            </a:r>
          </a:p>
          <a:p>
            <a:r>
              <a:rPr lang="ru-RU" dirty="0"/>
              <a:t>Учитывая, что все элементы </a:t>
            </a:r>
            <a:r>
              <a:rPr lang="en-US" dirty="0" err="1"/>
              <a:t>enum’a</a:t>
            </a:r>
            <a:r>
              <a:rPr lang="en-US" dirty="0"/>
              <a:t> </a:t>
            </a:r>
            <a:r>
              <a:rPr lang="ru-RU" dirty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/>
              <a:t>==</a:t>
            </a:r>
            <a:endParaRPr lang="en-US" b="1" dirty="0"/>
          </a:p>
          <a:p>
            <a:r>
              <a:rPr lang="ru-RU" dirty="0"/>
              <a:t>в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могут быть дополнительные поля и методы - </a:t>
            </a:r>
            <a:r>
              <a:rPr lang="en-US" dirty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</a:t>
            </a:r>
            <a:r>
              <a:rPr lang="en-US" dirty="0"/>
              <a:t> </a:t>
            </a:r>
            <a:r>
              <a:rPr lang="en-US" dirty="0" err="1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количество и тип параметров для метода зафиксировано.</a:t>
            </a:r>
          </a:p>
          <a:p>
            <a:r>
              <a:rPr lang="ru-RU" dirty="0"/>
              <a:t>Но существует конструкция, позволяющая вызывать методы с переменным количеством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r>
              <a:rPr lang="en-US" dirty="0"/>
              <a:t>. </a:t>
            </a:r>
            <a:r>
              <a:rPr lang="ru-RU" dirty="0"/>
              <a:t>Правила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записывается </a:t>
            </a:r>
            <a:r>
              <a:rPr lang="en-US" dirty="0" err="1"/>
              <a:t>ParamterType</a:t>
            </a:r>
            <a:r>
              <a:rPr lang="en-US" dirty="0"/>
              <a:t> ... name</a:t>
            </a:r>
          </a:p>
          <a:p>
            <a:r>
              <a:rPr lang="ru-RU" dirty="0"/>
              <a:t>Такой параметр может быть только один</a:t>
            </a:r>
          </a:p>
          <a:p>
            <a:r>
              <a:rPr lang="ru-RU" dirty="0"/>
              <a:t>Такой параметр должен быть последним в списке аргументов</a:t>
            </a:r>
          </a:p>
          <a:p>
            <a:r>
              <a:rPr lang="ru-RU" dirty="0"/>
              <a:t>в теле функции такой параметр используется как обычный массив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/>
              <a:t>Такие аргументы начинается с префикса </a:t>
            </a:r>
            <a:r>
              <a:rPr lang="en-US" dirty="0"/>
              <a:t>–D, </a:t>
            </a:r>
            <a:r>
              <a:rPr lang="ru-RU" dirty="0"/>
              <a:t>например </a:t>
            </a:r>
            <a:r>
              <a:rPr lang="en-US" dirty="0"/>
              <a:t>–</a:t>
            </a:r>
            <a:r>
              <a:rPr lang="en-US" dirty="0" err="1"/>
              <a:t>DdefaultNumber</a:t>
            </a:r>
            <a:r>
              <a:rPr lang="en-US" dirty="0"/>
              <a:t>=42</a:t>
            </a:r>
          </a:p>
          <a:p>
            <a:r>
              <a:rPr lang="en-US" dirty="0" err="1"/>
              <a:t>System.getProperty</a:t>
            </a:r>
            <a:r>
              <a:rPr lang="en-US" dirty="0"/>
              <a:t>(“</a:t>
            </a:r>
            <a:r>
              <a:rPr lang="en-US" dirty="0" err="1"/>
              <a:t>defaultNumber</a:t>
            </a:r>
            <a:r>
              <a:rPr lang="en-US" dirty="0"/>
              <a:t>”) </a:t>
            </a:r>
            <a:r>
              <a:rPr lang="ru-RU" dirty="0"/>
              <a:t>вернет </a:t>
            </a:r>
            <a:r>
              <a:rPr lang="en-US" dirty="0"/>
              <a:t>“42”</a:t>
            </a:r>
          </a:p>
          <a:p>
            <a:r>
              <a:rPr lang="ru-RU" dirty="0"/>
              <a:t>Чтобы не преобразовывать</a:t>
            </a:r>
            <a:r>
              <a:rPr lang="en-US" dirty="0"/>
              <a:t> </a:t>
            </a:r>
            <a:r>
              <a:rPr lang="ru-RU" dirty="0"/>
              <a:t>строку в числа или </a:t>
            </a:r>
            <a:r>
              <a:rPr lang="en-US" dirty="0"/>
              <a:t>Boolean</a:t>
            </a:r>
            <a:r>
              <a:rPr lang="ru-RU" dirty="0"/>
              <a:t>, у классов-оберток для примитивов есть набор метод </a:t>
            </a:r>
            <a:r>
              <a:rPr lang="en-US" b="1" dirty="0" err="1"/>
              <a:t>Integer.getInteger</a:t>
            </a:r>
            <a:r>
              <a:rPr lang="en-US" dirty="0"/>
              <a:t>(“</a:t>
            </a:r>
            <a:r>
              <a:rPr lang="en-US" dirty="0" err="1"/>
              <a:t>variableNumber</a:t>
            </a:r>
            <a:r>
              <a:rPr lang="en-US" dirty="0"/>
              <a:t>”),</a:t>
            </a:r>
            <a:r>
              <a:rPr lang="en-US" b="1" dirty="0" err="1"/>
              <a:t>Boolean.getBoolean</a:t>
            </a:r>
            <a:r>
              <a:rPr lang="en-US" dirty="0"/>
              <a:t>(),...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43752</TotalTime>
  <Words>2386</Words>
  <Application>Microsoft Office PowerPoint</Application>
  <PresentationFormat>Widescreen</PresentationFormat>
  <Paragraphs>334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Microsoft YaHei</vt:lpstr>
      <vt:lpstr>Arial</vt:lpstr>
      <vt:lpstr>Calibri</vt:lpstr>
      <vt:lpstr>Trebuchet MS</vt:lpstr>
      <vt:lpstr>Wingdings 3</vt:lpstr>
      <vt:lpstr>Facet</vt:lpstr>
      <vt:lpstr>Классы и ООП.</vt:lpstr>
      <vt:lpstr>Агенда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Package (пакеты) </vt:lpstr>
      <vt:lpstr>Зачем нужны package’и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 и методы</vt:lpstr>
      <vt:lpstr>Модификаторы доступа. Класс</vt:lpstr>
      <vt:lpstr>Соглашение JavaBeans</vt:lpstr>
      <vt:lpstr>Dynamic Dispatch (Полиморфизм)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default-методы в интерфейсах</vt:lpstr>
      <vt:lpstr>Анонимные классы</vt:lpstr>
      <vt:lpstr>Лямбда выражения</vt:lpstr>
      <vt:lpstr>Пример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115</cp:revision>
  <dcterms:created xsi:type="dcterms:W3CDTF">2020-05-06T16:30:29Z</dcterms:created>
  <dcterms:modified xsi:type="dcterms:W3CDTF">2021-10-12T16:22:53Z</dcterms:modified>
</cp:coreProperties>
</file>