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5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76EEA-D661-4FBC-810B-D313B5B43658}" type="datetimeFigureOut">
              <a:rPr lang="ru-RU" smtClean="0"/>
              <a:t>03.11.2020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3F2DD-2410-4FE9-8481-92727E9829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2719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76EEA-D661-4FBC-810B-D313B5B43658}" type="datetimeFigureOut">
              <a:rPr lang="ru-RU" smtClean="0"/>
              <a:t>03.11.2020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3F2DD-2410-4FE9-8481-92727E9829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505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76EEA-D661-4FBC-810B-D313B5B43658}" type="datetimeFigureOut">
              <a:rPr lang="ru-RU" smtClean="0"/>
              <a:t>03.11.2020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3F2DD-2410-4FE9-8481-92727E98293A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706124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76EEA-D661-4FBC-810B-D313B5B43658}" type="datetimeFigureOut">
              <a:rPr lang="ru-RU" smtClean="0"/>
              <a:t>03.11.2020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3F2DD-2410-4FE9-8481-92727E9829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25393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76EEA-D661-4FBC-810B-D313B5B43658}" type="datetimeFigureOut">
              <a:rPr lang="ru-RU" smtClean="0"/>
              <a:t>03.11.2020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3F2DD-2410-4FE9-8481-92727E98293A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72864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76EEA-D661-4FBC-810B-D313B5B43658}" type="datetimeFigureOut">
              <a:rPr lang="ru-RU" smtClean="0"/>
              <a:t>03.11.2020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3F2DD-2410-4FE9-8481-92727E9829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65102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76EEA-D661-4FBC-810B-D313B5B43658}" type="datetimeFigureOut">
              <a:rPr lang="ru-RU" smtClean="0"/>
              <a:t>03.11.2020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3F2DD-2410-4FE9-8481-92727E9829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32310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76EEA-D661-4FBC-810B-D313B5B43658}" type="datetimeFigureOut">
              <a:rPr lang="ru-RU" smtClean="0"/>
              <a:t>03.11.2020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3F2DD-2410-4FE9-8481-92727E9829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4659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76EEA-D661-4FBC-810B-D313B5B43658}" type="datetimeFigureOut">
              <a:rPr lang="ru-RU" smtClean="0"/>
              <a:t>03.11.2020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3F2DD-2410-4FE9-8481-92727E9829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807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76EEA-D661-4FBC-810B-D313B5B43658}" type="datetimeFigureOut">
              <a:rPr lang="ru-RU" smtClean="0"/>
              <a:t>03.11.2020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3F2DD-2410-4FE9-8481-92727E9829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5416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76EEA-D661-4FBC-810B-D313B5B43658}" type="datetimeFigureOut">
              <a:rPr lang="ru-RU" smtClean="0"/>
              <a:t>03.11.2020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3F2DD-2410-4FE9-8481-92727E9829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5439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76EEA-D661-4FBC-810B-D313B5B43658}" type="datetimeFigureOut">
              <a:rPr lang="ru-RU" smtClean="0"/>
              <a:t>03.11.2020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3F2DD-2410-4FE9-8481-92727E9829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0645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76EEA-D661-4FBC-810B-D313B5B43658}" type="datetimeFigureOut">
              <a:rPr lang="ru-RU" smtClean="0"/>
              <a:t>03.11.2020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3F2DD-2410-4FE9-8481-92727E9829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8268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76EEA-D661-4FBC-810B-D313B5B43658}" type="datetimeFigureOut">
              <a:rPr lang="ru-RU" smtClean="0"/>
              <a:t>03.11.2020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3F2DD-2410-4FE9-8481-92727E9829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4042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76EEA-D661-4FBC-810B-D313B5B43658}" type="datetimeFigureOut">
              <a:rPr lang="ru-RU" smtClean="0"/>
              <a:t>03.11.2020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3F2DD-2410-4FE9-8481-92727E9829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0325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76EEA-D661-4FBC-810B-D313B5B43658}" type="datetimeFigureOut">
              <a:rPr lang="ru-RU" smtClean="0"/>
              <a:t>03.11.2020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3F2DD-2410-4FE9-8481-92727E9829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1793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976EEA-D661-4FBC-810B-D313B5B43658}" type="datetimeFigureOut">
              <a:rPr lang="ru-RU" smtClean="0"/>
              <a:t>03.11.2020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3D3F2DD-2410-4FE9-8481-92727E9829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1536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Рефлексия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362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с полями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8430" y="2160588"/>
            <a:ext cx="6655178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51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с методами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8931" y="2772569"/>
            <a:ext cx="6734175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947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с массивами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7594" y="2982119"/>
            <a:ext cx="5276850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2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Учитывая, что типы очищаются во время компиляции (</a:t>
            </a:r>
            <a:r>
              <a:rPr lang="en-US" dirty="0" smtClean="0"/>
              <a:t>type erasure) – </a:t>
            </a:r>
            <a:r>
              <a:rPr lang="ru-RU" dirty="0" smtClean="0"/>
              <a:t>получить информацию о типах локальной переменной </a:t>
            </a:r>
            <a:r>
              <a:rPr lang="ru-RU" b="1" dirty="0" smtClean="0"/>
              <a:t>нельзя</a:t>
            </a:r>
          </a:p>
          <a:p>
            <a:r>
              <a:rPr lang="ru-RU" dirty="0" smtClean="0"/>
              <a:t>Можно получить информацию о типах для </a:t>
            </a:r>
            <a:r>
              <a:rPr lang="ru-RU" b="1" dirty="0" smtClean="0"/>
              <a:t>поля</a:t>
            </a:r>
            <a:r>
              <a:rPr lang="ru-RU" dirty="0" smtClean="0"/>
              <a:t> класса.</a:t>
            </a:r>
            <a:endParaRPr lang="en-US" dirty="0" smtClean="0"/>
          </a:p>
          <a:p>
            <a:r>
              <a:rPr lang="en-US" dirty="0" smtClean="0"/>
              <a:t>Demo </a:t>
            </a:r>
            <a:r>
              <a:rPr lang="en-US" dirty="0" err="1" smtClean="0"/>
              <a:t>GenericReflection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031" y="3599422"/>
            <a:ext cx="8686800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90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Аннотации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Аннотации позволяют добавлять какую-то </a:t>
            </a:r>
            <a:r>
              <a:rPr lang="ru-RU" b="1" dirty="0" smtClean="0"/>
              <a:t>дополнительную</a:t>
            </a:r>
            <a:r>
              <a:rPr lang="ru-RU" dirty="0" smtClean="0"/>
              <a:t> информацию к:</a:t>
            </a:r>
          </a:p>
          <a:p>
            <a:pPr lvl="1"/>
            <a:r>
              <a:rPr lang="ru-RU" dirty="0" smtClean="0"/>
              <a:t>Классам</a:t>
            </a:r>
          </a:p>
          <a:p>
            <a:pPr lvl="1"/>
            <a:r>
              <a:rPr lang="ru-RU" dirty="0" smtClean="0"/>
              <a:t>Полям</a:t>
            </a:r>
          </a:p>
          <a:p>
            <a:pPr lvl="1"/>
            <a:r>
              <a:rPr lang="ru-RU" dirty="0" smtClean="0"/>
              <a:t>Методом</a:t>
            </a:r>
          </a:p>
          <a:p>
            <a:pPr lvl="1"/>
            <a:r>
              <a:rPr lang="ru-RU" dirty="0" smtClean="0"/>
              <a:t>Аргументам</a:t>
            </a:r>
          </a:p>
          <a:p>
            <a:r>
              <a:rPr lang="ru-RU" dirty="0" smtClean="0"/>
              <a:t>Чтобы добавить аннотации к какой-то сущности – нужно использовать специальный синтаксис </a:t>
            </a:r>
            <a:r>
              <a:rPr lang="en-US" b="1" dirty="0" smtClean="0"/>
              <a:t>@</a:t>
            </a:r>
            <a:r>
              <a:rPr lang="en-US" b="1" dirty="0" err="1" smtClean="0"/>
              <a:t>AnnotationName</a:t>
            </a:r>
            <a:r>
              <a:rPr lang="en-US" dirty="0" smtClean="0"/>
              <a:t> </a:t>
            </a:r>
            <a:endParaRPr lang="ru-RU" dirty="0" smtClean="0"/>
          </a:p>
          <a:p>
            <a:r>
              <a:rPr lang="ru-RU" dirty="0" smtClean="0"/>
              <a:t>Одна сущность может быть помечена несколькими аннотациями</a:t>
            </a:r>
          </a:p>
          <a:p>
            <a:r>
              <a:rPr lang="ru-RU" dirty="0" smtClean="0"/>
              <a:t>У аннотации могут быть параметры</a:t>
            </a:r>
          </a:p>
          <a:p>
            <a:r>
              <a:rPr lang="ru-RU" dirty="0" smtClean="0"/>
              <a:t>Аннотации могут быть прочитаны с помощью </a:t>
            </a:r>
            <a:r>
              <a:rPr lang="en-US" dirty="0" smtClean="0"/>
              <a:t>reflection </a:t>
            </a:r>
            <a:r>
              <a:rPr lang="ru-RU" dirty="0" smtClean="0"/>
              <a:t>во время выполнения программы</a:t>
            </a:r>
            <a:br>
              <a:rPr lang="ru-RU" dirty="0" smtClean="0"/>
            </a:br>
            <a:r>
              <a:rPr lang="ru-RU" dirty="0" smtClean="0"/>
              <a:t>По умолчанию аннотации не сохраняются в байт-коде. </a:t>
            </a:r>
            <a:br>
              <a:rPr lang="ru-RU" dirty="0" smtClean="0"/>
            </a:br>
            <a:r>
              <a:rPr lang="ru-RU" dirty="0" smtClean="0"/>
              <a:t>Для сохранения нужно использовать </a:t>
            </a:r>
            <a:r>
              <a:rPr lang="ru-RU" b="1" dirty="0" smtClean="0"/>
              <a:t>мета-аннотацию</a:t>
            </a:r>
            <a:r>
              <a:rPr lang="ru-RU" dirty="0" smtClean="0"/>
              <a:t> </a:t>
            </a:r>
            <a:r>
              <a:rPr lang="en-US" dirty="0" smtClean="0"/>
              <a:t>@Retention(</a:t>
            </a:r>
            <a:r>
              <a:rPr lang="en-US" dirty="0" err="1" smtClean="0"/>
              <a:t>RetentionPolicy.RUNTIME</a:t>
            </a:r>
            <a:r>
              <a:rPr lang="en-US" dirty="0" smtClean="0"/>
              <a:t>)</a:t>
            </a:r>
          </a:p>
          <a:p>
            <a:r>
              <a:rPr lang="ru-RU" dirty="0" smtClean="0"/>
              <a:t>Аннотации могут быть использованы компилятором</a:t>
            </a:r>
            <a:r>
              <a:rPr lang="en-US" dirty="0" smtClean="0"/>
              <a:t> </a:t>
            </a:r>
            <a:r>
              <a:rPr lang="ru-RU" dirty="0" smtClean="0"/>
              <a:t>для проверки кода</a:t>
            </a:r>
          </a:p>
        </p:txBody>
      </p:sp>
    </p:spTree>
    <p:extLst>
      <p:ext uri="{BB962C8B-B14F-4D97-AF65-F5344CB8AC3E}">
        <p14:creationId xmlns:p14="http://schemas.microsoft.com/office/powerpoint/2010/main" val="4004889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Аннотации. Пример. 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@Override</a:t>
            </a:r>
            <a:r>
              <a:rPr lang="ru-RU" dirty="0" smtClean="0"/>
              <a:t> – указывает, что метод переопределяет метод из родительского класса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SuppressWarning</a:t>
            </a:r>
            <a:r>
              <a:rPr lang="en-US" dirty="0" err="1"/>
              <a:t>s</a:t>
            </a:r>
            <a:r>
              <a:rPr lang="en-US" dirty="0" smtClean="0"/>
              <a:t> – </a:t>
            </a:r>
            <a:r>
              <a:rPr lang="ru-RU" dirty="0" smtClean="0"/>
              <a:t>подавляет предупреждения от компилятора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1674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Аннотации. Использование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551" y="1591773"/>
            <a:ext cx="5667375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17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Аннотации. Создание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Объявляется как новый тип с ключевым словом </a:t>
            </a:r>
            <a:r>
              <a:rPr lang="en-US" b="1" dirty="0" smtClean="0"/>
              <a:t>@interface</a:t>
            </a:r>
          </a:p>
          <a:p>
            <a:r>
              <a:rPr lang="ru-RU" dirty="0" smtClean="0"/>
              <a:t>В аннотации можно указывать параметры</a:t>
            </a:r>
          </a:p>
          <a:p>
            <a:r>
              <a:rPr lang="ru-RU" dirty="0" smtClean="0"/>
              <a:t>У параметров могут быть значения по умолчанию</a:t>
            </a:r>
          </a:p>
          <a:p>
            <a:r>
              <a:rPr lang="ru-RU" dirty="0" smtClean="0"/>
              <a:t>Специальный параметр </a:t>
            </a:r>
            <a:r>
              <a:rPr lang="en-US" b="1" dirty="0" smtClean="0"/>
              <a:t>value</a:t>
            </a:r>
            <a:r>
              <a:rPr lang="en-US" dirty="0" smtClean="0"/>
              <a:t> </a:t>
            </a:r>
            <a:r>
              <a:rPr lang="ru-RU" dirty="0" smtClean="0"/>
              <a:t>позволяет использовать значение </a:t>
            </a:r>
            <a:r>
              <a:rPr lang="ru-RU" smtClean="0"/>
              <a:t>без имени </a:t>
            </a:r>
            <a:r>
              <a:rPr lang="ru-RU" dirty="0" smtClean="0"/>
              <a:t>параметра. 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729" y="4384012"/>
            <a:ext cx="2990850" cy="16573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668" y="4384012"/>
            <a:ext cx="2943225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172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Мета-аннотации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Мета-аннотации – это аннотации, которые могут быть добавлены к другим аннотациям.</a:t>
            </a:r>
          </a:p>
          <a:p>
            <a:r>
              <a:rPr lang="en-US" dirty="0"/>
              <a:t>@Target </a:t>
            </a:r>
            <a:r>
              <a:rPr lang="en-US" dirty="0" smtClean="0"/>
              <a:t>–</a:t>
            </a:r>
            <a:r>
              <a:rPr lang="ru-RU" dirty="0" smtClean="0"/>
              <a:t> указывает, к каким элементам можно применять аннотацию</a:t>
            </a:r>
            <a:endParaRPr lang="ru-RU" dirty="0"/>
          </a:p>
          <a:p>
            <a:r>
              <a:rPr lang="en-US" dirty="0"/>
              <a:t>@Retention – </a:t>
            </a:r>
            <a:r>
              <a:rPr lang="ru-RU" dirty="0"/>
              <a:t>указывает, остается ли информация об аннотации после компиляции</a:t>
            </a:r>
          </a:p>
          <a:p>
            <a:r>
              <a:rPr lang="en-US" dirty="0" smtClean="0"/>
              <a:t>@Inherited – </a:t>
            </a:r>
            <a:r>
              <a:rPr lang="ru-RU" dirty="0" smtClean="0"/>
              <a:t>указывает, что аннотация на родительском класса </a:t>
            </a:r>
          </a:p>
          <a:p>
            <a:r>
              <a:rPr lang="en-US" dirty="0" smtClean="0"/>
              <a:t>@Repeatable – </a:t>
            </a:r>
            <a:r>
              <a:rPr lang="ru-RU" dirty="0" smtClean="0"/>
              <a:t>указывает, что аннотация может повторяться несколько раз.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2343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Аннотации. </a:t>
            </a:r>
            <a:r>
              <a:rPr lang="en-US" dirty="0" smtClean="0"/>
              <a:t>Reflection.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8919" y="2691606"/>
            <a:ext cx="69342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02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Reflection API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 Рефлексия (от лат. </a:t>
            </a:r>
            <a:r>
              <a:rPr lang="ru-RU" dirty="0" err="1"/>
              <a:t>reflexio</a:t>
            </a:r>
            <a:r>
              <a:rPr lang="ru-RU" dirty="0"/>
              <a:t> - обращение назад) – </a:t>
            </a:r>
            <a:r>
              <a:rPr lang="ru-RU" dirty="0" smtClean="0"/>
              <a:t>это </a:t>
            </a:r>
            <a:r>
              <a:rPr lang="ru-RU" dirty="0"/>
              <a:t>механизм получения данных о </a:t>
            </a:r>
            <a:r>
              <a:rPr lang="ru-RU" b="1" dirty="0"/>
              <a:t>выполняющейся </a:t>
            </a:r>
            <a:r>
              <a:rPr lang="ru-RU" b="1" dirty="0" smtClean="0"/>
              <a:t>программе</a:t>
            </a:r>
            <a:r>
              <a:rPr lang="ru-RU" dirty="0" smtClean="0"/>
              <a:t> </a:t>
            </a:r>
            <a:r>
              <a:rPr lang="ru-RU" dirty="0"/>
              <a:t>во время её выполнения. </a:t>
            </a:r>
          </a:p>
          <a:p>
            <a:r>
              <a:rPr lang="ru-RU" dirty="0"/>
              <a:t>Рефлексия позволяет исследовать информацию о </a:t>
            </a:r>
            <a:r>
              <a:rPr lang="ru-RU" b="1" dirty="0" smtClean="0"/>
              <a:t>полях</a:t>
            </a:r>
            <a:r>
              <a:rPr lang="ru-RU" dirty="0"/>
              <a:t>, </a:t>
            </a:r>
            <a:r>
              <a:rPr lang="ru-RU" b="1" dirty="0"/>
              <a:t>методах</a:t>
            </a:r>
            <a:r>
              <a:rPr lang="ru-RU" dirty="0"/>
              <a:t> и </a:t>
            </a:r>
            <a:r>
              <a:rPr lang="ru-RU" b="1" dirty="0"/>
              <a:t>конструкторах</a:t>
            </a:r>
            <a:r>
              <a:rPr lang="ru-RU" dirty="0"/>
              <a:t> классов. </a:t>
            </a:r>
            <a:endParaRPr lang="ru-RU" dirty="0" smtClean="0"/>
          </a:p>
          <a:p>
            <a:r>
              <a:rPr lang="ru-RU" dirty="0" smtClean="0"/>
              <a:t>Можно </a:t>
            </a:r>
            <a:r>
              <a:rPr lang="ru-RU" dirty="0"/>
              <a:t>также </a:t>
            </a:r>
            <a:r>
              <a:rPr lang="ru-RU" dirty="0" smtClean="0"/>
              <a:t>выполнять </a:t>
            </a:r>
            <a:r>
              <a:rPr lang="ru-RU" b="1" dirty="0"/>
              <a:t>операции</a:t>
            </a:r>
            <a:r>
              <a:rPr lang="ru-RU" dirty="0"/>
              <a:t> над полями и методами. </a:t>
            </a:r>
          </a:p>
          <a:p>
            <a:r>
              <a:rPr lang="ru-RU" dirty="0"/>
              <a:t>Рефлексия в </a:t>
            </a:r>
            <a:r>
              <a:rPr lang="ru-RU" dirty="0" err="1"/>
              <a:t>Java</a:t>
            </a:r>
            <a:r>
              <a:rPr lang="ru-RU" dirty="0"/>
              <a:t> осуществляется с помощью</a:t>
            </a:r>
            <a:r>
              <a:rPr lang="ru-RU" b="1" dirty="0"/>
              <a:t> </a:t>
            </a:r>
            <a:r>
              <a:rPr lang="ru-RU" b="1" dirty="0" err="1"/>
              <a:t>Java</a:t>
            </a:r>
            <a:r>
              <a:rPr lang="ru-RU" b="1" dirty="0"/>
              <a:t> </a:t>
            </a:r>
            <a:r>
              <a:rPr lang="ru-RU" b="1" dirty="0" err="1" smtClean="0"/>
              <a:t>Reflection</a:t>
            </a:r>
            <a:r>
              <a:rPr lang="ru-RU" b="1" dirty="0" smtClean="0"/>
              <a:t> </a:t>
            </a:r>
            <a:r>
              <a:rPr lang="ru-RU" b="1" dirty="0"/>
              <a:t>API</a:t>
            </a:r>
            <a:r>
              <a:rPr lang="ru-RU" dirty="0"/>
              <a:t>. 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219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Reflection API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С помощью </a:t>
            </a:r>
            <a:r>
              <a:rPr lang="ru-RU" dirty="0" err="1"/>
              <a:t>Java</a:t>
            </a:r>
            <a:r>
              <a:rPr lang="ru-RU" dirty="0"/>
              <a:t> </a:t>
            </a:r>
            <a:r>
              <a:rPr lang="ru-RU" dirty="0" err="1"/>
              <a:t>Reflection</a:t>
            </a:r>
            <a:r>
              <a:rPr lang="ru-RU" dirty="0"/>
              <a:t> API можно делать следующее: </a:t>
            </a:r>
          </a:p>
          <a:p>
            <a:r>
              <a:rPr lang="ru-RU" dirty="0"/>
              <a:t>определить </a:t>
            </a:r>
            <a:r>
              <a:rPr lang="ru-RU" b="1" dirty="0"/>
              <a:t>класс</a:t>
            </a:r>
            <a:r>
              <a:rPr lang="ru-RU" dirty="0"/>
              <a:t> объекта. </a:t>
            </a:r>
          </a:p>
          <a:p>
            <a:r>
              <a:rPr lang="ru-RU" dirty="0"/>
              <a:t>получить информацию о </a:t>
            </a:r>
            <a:r>
              <a:rPr lang="ru-RU" b="1" dirty="0"/>
              <a:t>модификаторах</a:t>
            </a:r>
            <a:r>
              <a:rPr lang="ru-RU" dirty="0"/>
              <a:t> </a:t>
            </a:r>
            <a:r>
              <a:rPr lang="ru-RU" b="1" dirty="0"/>
              <a:t>класса</a:t>
            </a:r>
            <a:r>
              <a:rPr lang="ru-RU" dirty="0"/>
              <a:t>, </a:t>
            </a:r>
            <a:r>
              <a:rPr lang="ru-RU" b="1" dirty="0"/>
              <a:t>полях</a:t>
            </a:r>
            <a:r>
              <a:rPr lang="ru-RU" dirty="0"/>
              <a:t>, </a:t>
            </a:r>
            <a:r>
              <a:rPr lang="ru-RU" b="1" dirty="0"/>
              <a:t>методах</a:t>
            </a:r>
            <a:r>
              <a:rPr lang="ru-RU" dirty="0"/>
              <a:t>, </a:t>
            </a:r>
            <a:r>
              <a:rPr lang="ru-RU" b="1" dirty="0"/>
              <a:t>конструкторах</a:t>
            </a:r>
            <a:r>
              <a:rPr lang="ru-RU" dirty="0"/>
              <a:t> и </a:t>
            </a:r>
            <a:r>
              <a:rPr lang="ru-RU" b="1" dirty="0"/>
              <a:t>суперклассах</a:t>
            </a:r>
            <a:r>
              <a:rPr lang="ru-RU" dirty="0"/>
              <a:t>.</a:t>
            </a:r>
          </a:p>
          <a:p>
            <a:r>
              <a:rPr lang="ru-RU" dirty="0"/>
              <a:t>выяснить, какие </a:t>
            </a:r>
            <a:r>
              <a:rPr lang="ru-RU" b="1" dirty="0"/>
              <a:t>константы</a:t>
            </a:r>
            <a:r>
              <a:rPr lang="ru-RU" dirty="0"/>
              <a:t> и </a:t>
            </a:r>
            <a:r>
              <a:rPr lang="ru-RU" b="1" dirty="0"/>
              <a:t>методы</a:t>
            </a:r>
            <a:r>
              <a:rPr lang="ru-RU" dirty="0"/>
              <a:t> принадлежат интерфейсу. </a:t>
            </a:r>
          </a:p>
          <a:p>
            <a:r>
              <a:rPr lang="ru-RU" b="1" dirty="0"/>
              <a:t>создать экземпляр класса</a:t>
            </a:r>
            <a:r>
              <a:rPr lang="ru-RU" dirty="0"/>
              <a:t>, имя которого неизвестно до момента выполнения программы.</a:t>
            </a:r>
          </a:p>
          <a:p>
            <a:r>
              <a:rPr lang="ru-RU" dirty="0"/>
              <a:t>получить и установить </a:t>
            </a:r>
            <a:r>
              <a:rPr lang="ru-RU" b="1" dirty="0"/>
              <a:t>значение </a:t>
            </a:r>
            <a:r>
              <a:rPr lang="ru-RU" b="1" dirty="0" smtClean="0"/>
              <a:t>поле</a:t>
            </a:r>
            <a:r>
              <a:rPr lang="ru-RU" dirty="0" smtClean="0"/>
              <a:t> </a:t>
            </a:r>
            <a:r>
              <a:rPr lang="ru-RU" dirty="0"/>
              <a:t>объекта.</a:t>
            </a:r>
          </a:p>
          <a:p>
            <a:r>
              <a:rPr lang="ru-RU" b="1" dirty="0"/>
              <a:t>вызвать</a:t>
            </a:r>
            <a:r>
              <a:rPr lang="ru-RU" dirty="0"/>
              <a:t> метод объекта.</a:t>
            </a:r>
          </a:p>
          <a:p>
            <a:r>
              <a:rPr lang="ru-RU" dirty="0"/>
              <a:t>создать </a:t>
            </a:r>
            <a:r>
              <a:rPr lang="ru-RU" b="1" dirty="0"/>
              <a:t>новый</a:t>
            </a:r>
            <a:r>
              <a:rPr lang="ru-RU" dirty="0"/>
              <a:t> </a:t>
            </a:r>
            <a:r>
              <a:rPr lang="ru-RU" b="1" dirty="0"/>
              <a:t>массив</a:t>
            </a:r>
            <a:r>
              <a:rPr lang="ru-RU" dirty="0"/>
              <a:t>, размер и тип компонентов которого неизвестны до выполнения программ.</a:t>
            </a:r>
          </a:p>
        </p:txBody>
      </p:sp>
    </p:spTree>
    <p:extLst>
      <p:ext uri="{BB962C8B-B14F-4D97-AF65-F5344CB8AC3E}">
        <p14:creationId xmlns:p14="http://schemas.microsoft.com/office/powerpoint/2010/main" val="274196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Reflection. </a:t>
            </a:r>
            <a:r>
              <a:rPr lang="ru-RU" dirty="0" smtClean="0"/>
              <a:t>Класс для опытов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861650"/>
            <a:ext cx="6208437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86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оператор</a:t>
            </a:r>
            <a:r>
              <a:rPr lang="en-US" dirty="0" smtClean="0"/>
              <a:t> </a:t>
            </a:r>
            <a:r>
              <a:rPr lang="en-US" dirty="0" err="1" smtClean="0"/>
              <a:t>instanceOf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проверяет является ли объект классом или его наследником и </a:t>
            </a:r>
            <a:r>
              <a:rPr lang="ru-RU" dirty="0" err="1" smtClean="0"/>
              <a:t>возращает</a:t>
            </a:r>
            <a:r>
              <a:rPr lang="ru-RU" dirty="0" smtClean="0"/>
              <a:t> </a:t>
            </a:r>
            <a:r>
              <a:rPr lang="en-US" dirty="0" smtClean="0"/>
              <a:t>true </a:t>
            </a:r>
            <a:r>
              <a:rPr lang="ru-RU" dirty="0" smtClean="0"/>
              <a:t>или </a:t>
            </a:r>
            <a:r>
              <a:rPr lang="en-US" dirty="0" smtClean="0"/>
              <a:t>false</a:t>
            </a:r>
          </a:p>
          <a:p>
            <a:r>
              <a:rPr lang="en-US" i="1" dirty="0" smtClean="0"/>
              <a:t>null </a:t>
            </a:r>
            <a:r>
              <a:rPr lang="en-US" i="1" dirty="0" err="1" smtClean="0"/>
              <a:t>instanceof</a:t>
            </a:r>
            <a:r>
              <a:rPr lang="en-US" i="1" dirty="0"/>
              <a:t> </a:t>
            </a:r>
            <a:r>
              <a:rPr lang="en-US" i="1" dirty="0" smtClean="0"/>
              <a:t>&lt;</a:t>
            </a:r>
            <a:r>
              <a:rPr lang="en-US" i="1" dirty="0" err="1" smtClean="0"/>
              <a:t>AnyClass</a:t>
            </a:r>
            <a:r>
              <a:rPr lang="en-US" i="1" dirty="0" smtClean="0"/>
              <a:t>&gt;</a:t>
            </a:r>
            <a:r>
              <a:rPr lang="en-US" dirty="0" smtClean="0"/>
              <a:t> </a:t>
            </a:r>
            <a:r>
              <a:rPr lang="ru-RU" dirty="0" smtClean="0"/>
              <a:t>всегда вернет </a:t>
            </a:r>
            <a:r>
              <a:rPr lang="en-US" b="1" dirty="0" smtClean="0"/>
              <a:t>false</a:t>
            </a:r>
          </a:p>
          <a:p>
            <a:r>
              <a:rPr lang="en-US" b="1" dirty="0" err="1" smtClean="0"/>
              <a:t>Demo.Person</a:t>
            </a:r>
            <a:endParaRPr lang="ru-RU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033" y="3871546"/>
            <a:ext cx="424815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78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Получение класса объект.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Класс </a:t>
            </a:r>
            <a:r>
              <a:rPr lang="en-US" dirty="0" smtClean="0"/>
              <a:t>Class&lt;?&gt; </a:t>
            </a:r>
            <a:r>
              <a:rPr lang="ru-RU" dirty="0" smtClean="0"/>
              <a:t>обычно является входной точкой для использования рефлексии</a:t>
            </a:r>
          </a:p>
          <a:p>
            <a:r>
              <a:rPr lang="ru-RU" dirty="0" smtClean="0"/>
              <a:t>Получить можно несколькими способами способами:</a:t>
            </a:r>
          </a:p>
          <a:p>
            <a:pPr lvl="1"/>
            <a:r>
              <a:rPr lang="ru-RU" dirty="0" smtClean="0"/>
              <a:t>используя статический метод </a:t>
            </a:r>
            <a:r>
              <a:rPr lang="en-US" dirty="0" err="1" smtClean="0"/>
              <a:t>Class.</a:t>
            </a:r>
            <a:r>
              <a:rPr lang="en-US" b="1" dirty="0" err="1" smtClean="0"/>
              <a:t>forName</a:t>
            </a:r>
            <a:r>
              <a:rPr lang="en-US" dirty="0" smtClean="0"/>
              <a:t>(String </a:t>
            </a:r>
            <a:r>
              <a:rPr lang="en-US" dirty="0" err="1" smtClean="0"/>
              <a:t>fullClassName</a:t>
            </a:r>
            <a:r>
              <a:rPr lang="en-US" dirty="0" smtClean="0"/>
              <a:t>)</a:t>
            </a:r>
          </a:p>
          <a:p>
            <a:pPr lvl="1"/>
            <a:r>
              <a:rPr lang="ru-RU" dirty="0" smtClean="0"/>
              <a:t>Используя </a:t>
            </a:r>
            <a:r>
              <a:rPr lang="en-US" dirty="0" err="1" smtClean="0"/>
              <a:t>object.</a:t>
            </a:r>
            <a:r>
              <a:rPr lang="en-US" b="1" dirty="0" err="1" smtClean="0"/>
              <a:t>getClass</a:t>
            </a:r>
            <a:r>
              <a:rPr lang="en-US" b="1" dirty="0" smtClean="0"/>
              <a:t>()</a:t>
            </a:r>
            <a:endParaRPr lang="ru-RU" b="1" dirty="0" smtClean="0"/>
          </a:p>
          <a:p>
            <a:pPr lvl="1"/>
            <a:r>
              <a:rPr lang="ru-RU" dirty="0" smtClean="0"/>
              <a:t>Используя </a:t>
            </a:r>
            <a:r>
              <a:rPr lang="en-US" dirty="0" err="1" smtClean="0"/>
              <a:t>ClassName.</a:t>
            </a:r>
            <a:r>
              <a:rPr lang="en-US" b="1" dirty="0" err="1" smtClean="0"/>
              <a:t>class</a:t>
            </a:r>
            <a:endParaRPr lang="en-US" b="1" dirty="0" smtClean="0"/>
          </a:p>
          <a:p>
            <a:r>
              <a:rPr lang="en-US" b="1" dirty="0" smtClean="0"/>
              <a:t>Demo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96399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Модификаторы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9519" y="2567781"/>
            <a:ext cx="495300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029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с </a:t>
            </a:r>
            <a:r>
              <a:rPr lang="en-US" dirty="0" smtClean="0"/>
              <a:t>API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Получение имени пакета</a:t>
            </a:r>
          </a:p>
          <a:p>
            <a:r>
              <a:rPr lang="ru-RU" dirty="0" smtClean="0"/>
              <a:t>Получение суперкласса</a:t>
            </a:r>
          </a:p>
          <a:p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Получение интерфейсов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ru-RU" dirty="0" smtClean="0"/>
              <a:t>Получение информации о конструкторах: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6240" y="2546472"/>
            <a:ext cx="5467350" cy="428625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6240" y="1755102"/>
            <a:ext cx="3667125" cy="6762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5462" y="3508104"/>
            <a:ext cx="5210175" cy="10001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369" y="5041236"/>
            <a:ext cx="109728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818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с </a:t>
            </a:r>
            <a:r>
              <a:rPr lang="en-US" dirty="0" smtClean="0"/>
              <a:t>API. </a:t>
            </a:r>
            <a:r>
              <a:rPr lang="ru-RU" dirty="0" smtClean="0"/>
              <a:t>Создание объектов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3252" y="1620776"/>
            <a:ext cx="8048625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66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8703</TotalTime>
  <Words>457</Words>
  <Application>Microsoft Office PowerPoint</Application>
  <PresentationFormat>Widescreen</PresentationFormat>
  <Paragraphs>71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Trebuchet MS</vt:lpstr>
      <vt:lpstr>Wingdings 3</vt:lpstr>
      <vt:lpstr>Facet</vt:lpstr>
      <vt:lpstr>Рефлексия</vt:lpstr>
      <vt:lpstr>Java Reflection API</vt:lpstr>
      <vt:lpstr>Java Reflection API</vt:lpstr>
      <vt:lpstr>Reflection. Класс для опытов</vt:lpstr>
      <vt:lpstr>оператор instanceOf</vt:lpstr>
      <vt:lpstr>Получение класса объект.</vt:lpstr>
      <vt:lpstr>Модификаторы</vt:lpstr>
      <vt:lpstr>Работа с API</vt:lpstr>
      <vt:lpstr>Работа с API. Создание объектов</vt:lpstr>
      <vt:lpstr>Работа с полями</vt:lpstr>
      <vt:lpstr>Работа с методами</vt:lpstr>
      <vt:lpstr>Работа с массивами</vt:lpstr>
      <vt:lpstr>Generics</vt:lpstr>
      <vt:lpstr>Аннотации</vt:lpstr>
      <vt:lpstr>Аннотации. Пример. </vt:lpstr>
      <vt:lpstr>Аннотации. Использование</vt:lpstr>
      <vt:lpstr>Аннотации. Создание</vt:lpstr>
      <vt:lpstr>Мета-аннотации</vt:lpstr>
      <vt:lpstr>Аннотации. Reflection.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Рефлексия</dc:title>
  <dc:creator>Tarasov, Andrey</dc:creator>
  <cp:lastModifiedBy>Tarasov, Andrey</cp:lastModifiedBy>
  <cp:revision>25</cp:revision>
  <dcterms:created xsi:type="dcterms:W3CDTF">2020-05-21T07:18:38Z</dcterms:created>
  <dcterms:modified xsi:type="dcterms:W3CDTF">2020-11-03T13:21:02Z</dcterms:modified>
</cp:coreProperties>
</file>