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81" r:id="rId8"/>
    <p:sldId id="296" r:id="rId9"/>
    <p:sldId id="302" r:id="rId10"/>
    <p:sldId id="297" r:id="rId11"/>
    <p:sldId id="308" r:id="rId12"/>
    <p:sldId id="295" r:id="rId13"/>
    <p:sldId id="3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728DAB"/>
    <a:srgbClr val="446992"/>
    <a:srgbClr val="AEC2D8"/>
    <a:srgbClr val="98432A"/>
    <a:srgbClr val="D84400"/>
    <a:srgbClr val="44678D"/>
    <a:srgbClr val="263E5A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FC4E5-C8AD-431E-6A1C-0DEE8A59D0E2}" v="27" dt="2024-05-30T18:38:44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47" autoAdjust="0"/>
    <p:restoredTop sz="87623" autoAdjust="0"/>
  </p:normalViewPr>
  <p:slideViewPr>
    <p:cSldViewPr snapToGrid="0" showGuides="1">
      <p:cViewPr varScale="1">
        <p:scale>
          <a:sx n="77" d="100"/>
          <a:sy n="77" d="100"/>
        </p:scale>
        <p:origin x="-499" y="-8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7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5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8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4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9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jsengo/indian-premier-league-ipl-all-seasons/versions/27?resource=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owardsdatascience.com/support-vector-machines-svm-c9ef22815589" TargetMode="External"/><Relationship Id="rId4" Type="http://schemas.openxmlformats.org/officeDocument/2006/relationships/hyperlink" Target="https://www.kreedon.com/top-10-biggest-sports-leagues-in-the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ipl-logo-png-transparent-im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21BE40-93A4-40EC-89B1-CAC377E0E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8" r="2" b="18464"/>
          <a:stretch/>
        </p:blipFill>
        <p:spPr bwMode="auto"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solidFill>
            <a:srgbClr val="FFFFFF"/>
          </a:solidFill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Picture Placeholder 4">
            <a:extLst>
              <a:ext uri="{FF2B5EF4-FFF2-40B4-BE49-F238E27FC236}">
                <a16:creationId xmlns:a16="http://schemas.microsoft.com/office/drawing/2014/main" id="{8957D4B6-ADCC-80E8-8BBF-42574785508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034145" cy="1879791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/>
              <a:t>Author: Venkat Jagadeesh Jampani</a:t>
            </a:r>
          </a:p>
          <a:p>
            <a:pPr>
              <a:spcBef>
                <a:spcPts val="600"/>
              </a:spcBef>
            </a:pPr>
            <a:r>
              <a:rPr lang="en-US"/>
              <a:t>DSC680 Applied Data Science, Bellevue University</a:t>
            </a:r>
          </a:p>
          <a:p>
            <a:pPr>
              <a:spcBef>
                <a:spcPts val="600"/>
              </a:spcBef>
            </a:pPr>
            <a:r>
              <a:rPr lang="en-US"/>
              <a:t>Date: 5/30/2024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rmAutofit/>
          </a:bodyPr>
          <a:lstStyle/>
          <a:p>
            <a:r>
              <a:rPr lang="en-US" altLang="zh-CN" sz="3400"/>
              <a:t>IPL (Indian Premier League) Match Prediction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30"/>
    </mc:Choice>
    <mc:Fallback xmlns="">
      <p:transition spd="slow" advTm="262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2" y="518150"/>
            <a:ext cx="4427144" cy="143485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70142" y="1364567"/>
            <a:ext cx="6987505" cy="3440516"/>
          </a:xfrm>
        </p:spPr>
        <p:txBody>
          <a:bodyPr/>
          <a:lstStyle/>
          <a:p>
            <a:pPr marL="0" marR="0" algn="just">
              <a:lnSpc>
                <a:spcPct val="2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3"/>
              </a:rPr>
              <a:t>https://www.kaggle.com/datasets/rajsengo/indian-premier-league-ipl-all-seasons/versions/27?resource=download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4"/>
              </a:rPr>
              <a:t>https://www.kreedon.com/top-10-biggest-sports-leagues-in-the-world/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5"/>
              </a:rPr>
              <a:t>https://towardsdatascience.com/support-vector-machines-svm-c9ef22815589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712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74027" y="1076241"/>
            <a:ext cx="1913128" cy="1054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Predictive Modeling &amp; Analysis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75472" y="1076241"/>
            <a:ext cx="1904890" cy="1054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Findings &amp; Recommendation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21949" y="2844725"/>
            <a:ext cx="1914694" cy="1089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0" i="0" kern="1200">
                <a:latin typeface="Abadi" panose="020B0604020104020204" pitchFamily="34" charset="0"/>
                <a:ea typeface="+mn-ea"/>
                <a:cs typeface="+mn-cs"/>
              </a:rPr>
              <a:t>Ethical Considerations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1A0AE57-6F81-A30F-FC73-638F7DCCC9A8}"/>
              </a:ext>
            </a:extLst>
          </p:cNvPr>
          <p:cNvSpPr txBox="1">
            <a:spLocks/>
          </p:cNvSpPr>
          <p:nvPr/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0" kern="1200">
                <a:latin typeface="Abadi" panose="020B0604020104020204" pitchFamily="34" charset="0"/>
                <a:ea typeface="+mn-ea"/>
                <a:cs typeface="+mn-cs"/>
              </a:rPr>
              <a:t>Data Mining &amp; EDA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AB32533E-D827-97F8-7638-265C1AB4D5F6}"/>
              </a:ext>
            </a:extLst>
          </p:cNvPr>
          <p:cNvSpPr txBox="1">
            <a:spLocks/>
          </p:cNvSpPr>
          <p:nvPr/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zh-CN" b="0" i="0" kern="1200">
                <a:latin typeface="Abadi" panose="020B0604020104020204" pitchFamily="34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39" name="Footer Placeholder 12">
            <a:extLst>
              <a:ext uri="{FF2B5EF4-FFF2-40B4-BE49-F238E27FC236}">
                <a16:creationId xmlns:a16="http://schemas.microsoft.com/office/drawing/2014/main" id="{8C0E8C93-6C24-AC6C-96B8-45E39D51D86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06" y="661558"/>
            <a:ext cx="3620322" cy="86279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4640" y="1600518"/>
            <a:ext cx="5302095" cy="5156898"/>
          </a:xfrm>
        </p:spPr>
        <p:txBody>
          <a:bodyPr/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IPL has only started in 2008 and it is already one of the fastest growing sports leagues in the world taking 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spot recently. The viewership and revenue have been in an uptrend too. Data Analytics has been a part of sports entertainment for a long time. As a sports enthusiast, I am curious to build a predictive analysis model to predict the winning team in an IPL match/tournament using various available stats available for all seasons (2008-2022). 	</a:t>
            </a:r>
          </a:p>
          <a:p>
            <a:pPr algn="just"/>
            <a:endParaRPr lang="en-US" dirty="0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A blue ribbon and text&#10;&#10;Description automatically generated">
            <a:extLst>
              <a:ext uri="{FF2B5EF4-FFF2-40B4-BE49-F238E27FC236}">
                <a16:creationId xmlns:a16="http://schemas.microsoft.com/office/drawing/2014/main" id="{A2590C3B-4A02-9CBB-301D-B54A8D06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 bwMode="auto">
          <a:xfrm>
            <a:off x="7548136" y="1098831"/>
            <a:ext cx="2962560" cy="433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Data Mining - Data Structure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C1235-3F14-2461-2DC4-9128912DFA0E}"/>
              </a:ext>
            </a:extLst>
          </p:cNvPr>
          <p:cNvSpPr txBox="1"/>
          <p:nvPr/>
        </p:nvSpPr>
        <p:spPr>
          <a:xfrm>
            <a:off x="431292" y="1764922"/>
            <a:ext cx="11329416" cy="274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data provided in match level summary as well as ball-by-ball details format for all matches from 2008 till 2022 season.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all_season_summary.csv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- Summary of all matches across all seasons</a:t>
            </a:r>
          </a:p>
          <a:p>
            <a:pPr marL="0" marR="0" fontAlgn="base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 fontAlgn="base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main dataset to be used in this model is “all_season_summary.csv” which has about 45 columns and 958 records summarizing every single match from the beginning of season (2008 – 2022).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Data Cleaning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9D7FA2B1-67DD-2315-3CCF-9232FBB796EC}"/>
              </a:ext>
            </a:extLst>
          </p:cNvPr>
          <p:cNvSpPr txBox="1">
            <a:spLocks/>
          </p:cNvSpPr>
          <p:nvPr/>
        </p:nvSpPr>
        <p:spPr>
          <a:xfrm>
            <a:off x="324640" y="1314328"/>
            <a:ext cx="7268856" cy="490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Missing/Null Check - No missing value present in any of the feature. Null values are present in few.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Few od the unwanted column and rows are deleted as a part of this cleaning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Unwanted features Removal –Some features are excluded from the dataset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Umpire1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Referee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Highlights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Third Umpire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Batting/Bowling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6779BC-2F93-6AA4-D791-799832C7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96" y="0"/>
            <a:ext cx="45985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EDA – Features/Variables &amp; Visualizations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9D7FA2B1-67DD-2315-3CCF-9232FBB796EC}"/>
              </a:ext>
            </a:extLst>
          </p:cNvPr>
          <p:cNvSpPr txBox="1">
            <a:spLocks/>
          </p:cNvSpPr>
          <p:nvPr/>
        </p:nvSpPr>
        <p:spPr>
          <a:xfrm>
            <a:off x="366844" y="1771318"/>
            <a:ext cx="3266698" cy="4626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Home Team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Away Team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Toss Won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Decision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Winner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Venue name</a:t>
            </a:r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EBD1C58E-A322-AAB7-66B6-D7C1973A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93" y="3429000"/>
            <a:ext cx="4975274" cy="3429000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336E1D7-1F99-3602-72E3-CD0CC2F0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67" y="1"/>
            <a:ext cx="5181565" cy="3868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5BF61B-C4DF-44F1-E881-53CB5E26267D}"/>
              </a:ext>
            </a:extLst>
          </p:cNvPr>
          <p:cNvSpPr txBox="1"/>
          <p:nvPr/>
        </p:nvSpPr>
        <p:spPr>
          <a:xfrm>
            <a:off x="7010434" y="4586067"/>
            <a:ext cx="518156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Observation:</a:t>
            </a: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Teams that win toss often win more matches.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Teams winning more matches often won more titles and making it to play-offs.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6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Visualization (contd.)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6EC4DE6-EEF9-233F-01A0-6F50D0B7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16" y="0"/>
            <a:ext cx="693068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EB087B-E125-B998-E733-EA7F09546177}"/>
              </a:ext>
            </a:extLst>
          </p:cNvPr>
          <p:cNvSpPr txBox="1"/>
          <p:nvPr/>
        </p:nvSpPr>
        <p:spPr>
          <a:xfrm>
            <a:off x="-33989" y="1730325"/>
            <a:ext cx="5154629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Here is a bar chart showing the Teams that bat or field first results by 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venue.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Shows the count of matches that won between the teams that bat first and field first.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Quick observation from chart shows that teams that bat first often win more matches than teams who field first.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75958"/>
          </a:xfrm>
        </p:spPr>
        <p:txBody>
          <a:bodyPr/>
          <a:lstStyle/>
          <a:p>
            <a:r>
              <a:rPr lang="en-US" dirty="0"/>
              <a:t>Model Efficiency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2F0166-9C23-F171-1549-1778FF80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041"/>
              </p:ext>
            </p:extLst>
          </p:nvPr>
        </p:nvGraphicFramePr>
        <p:xfrm>
          <a:off x="720495" y="1704861"/>
          <a:ext cx="4906582" cy="3234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493">
                  <a:extLst>
                    <a:ext uri="{9D8B030D-6E8A-4147-A177-3AD203B41FA5}">
                      <a16:colId xmlns:a16="http://schemas.microsoft.com/office/drawing/2014/main" val="2155342314"/>
                    </a:ext>
                  </a:extLst>
                </a:gridCol>
                <a:gridCol w="2238089">
                  <a:extLst>
                    <a:ext uri="{9D8B030D-6E8A-4147-A177-3AD203B41FA5}">
                      <a16:colId xmlns:a16="http://schemas.microsoft.com/office/drawing/2014/main" val="4227162307"/>
                    </a:ext>
                  </a:extLst>
                </a:gridCol>
              </a:tblGrid>
              <a:tr h="120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4642112"/>
                  </a:ext>
                </a:extLst>
              </a:tr>
              <a:tr h="4766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68.75%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5122580"/>
                  </a:ext>
                </a:extLst>
              </a:tr>
              <a:tr h="510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68.75%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757862"/>
                  </a:ext>
                </a:extLst>
              </a:tr>
              <a:tr h="425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Decision Tree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66.67%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244654"/>
                  </a:ext>
                </a:extLst>
              </a:tr>
              <a:tr h="612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66.67%</a:t>
                      </a:r>
                    </a:p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674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2" y="518150"/>
            <a:ext cx="4427144" cy="1434854"/>
          </a:xfrm>
        </p:spPr>
        <p:txBody>
          <a:bodyPr/>
          <a:lstStyle/>
          <a:p>
            <a:r>
              <a:rPr lang="en-US" dirty="0"/>
              <a:t>Findings and Recommendation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486039" cy="3336013"/>
          </a:xfrm>
        </p:spPr>
        <p:txBody>
          <a:bodyPr/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This model predicts the match/league winner and relevant useful features that impact the match prediction with better accuracy with a caveat that the model should be regressed when more or better real-world data is available.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3287</TotalTime>
  <Words>368</Words>
  <Application>Microsoft Office PowerPoint</Application>
  <PresentationFormat>Widescreen</PresentationFormat>
  <Paragraphs>75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主题​​</vt:lpstr>
      <vt:lpstr>IPL (Indian Premier League) Match Prediction</vt:lpstr>
      <vt:lpstr>Summary</vt:lpstr>
      <vt:lpstr>Introduction</vt:lpstr>
      <vt:lpstr>Data Mining - Data Structure</vt:lpstr>
      <vt:lpstr>Data Cleaning</vt:lpstr>
      <vt:lpstr>EDA – Features/Variables &amp; Visualizations</vt:lpstr>
      <vt:lpstr>Visualization (contd.)</vt:lpstr>
      <vt:lpstr>Model Efficiency</vt:lpstr>
      <vt:lpstr>Findings and Recommendation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and Prediction of Employee Attrition</dc:title>
  <cp:revision>60</cp:revision>
  <dcterms:created xsi:type="dcterms:W3CDTF">2022-09-19T14:13:49Z</dcterms:created>
  <dcterms:modified xsi:type="dcterms:W3CDTF">2024-05-30T18:39:05Z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