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4" r:id="rId5"/>
    <p:sldId id="266" r:id="rId6"/>
    <p:sldId id="267" r:id="rId7"/>
    <p:sldId id="263" r:id="rId8"/>
    <p:sldId id="257" r:id="rId9"/>
    <p:sldId id="258" r:id="rId10"/>
    <p:sldId id="259" r:id="rId11"/>
    <p:sldId id="268" r:id="rId12"/>
    <p:sldId id="269"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748"/>
  </p:normalViewPr>
  <p:slideViewPr>
    <p:cSldViewPr snapToGrid="0" snapToObjects="1">
      <p:cViewPr varScale="1">
        <p:scale>
          <a:sx n="88" d="100"/>
          <a:sy n="88" d="100"/>
        </p:scale>
        <p:origin x="-437"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mayoclinic.org/diseases-conditions/heart-disease/symptoms-causes/syc-20353118#:~:text=The%20term%20%22heart%20disease%22%20is,pain%20(angina)%20or%20stroke" TargetMode="External"/><Relationship Id="rId2" Type="http://schemas.openxmlformats.org/officeDocument/2006/relationships/hyperlink" Target="https://www.healthline.com/health/creatinine-blood#results" TargetMode="External"/><Relationship Id="rId1" Type="http://schemas.openxmlformats.org/officeDocument/2006/relationships/slideLayout" Target="../slideLayouts/slideLayout2.xml"/><Relationship Id="rId4" Type="http://schemas.openxmlformats.org/officeDocument/2006/relationships/hyperlink" Target="https://www.kaggle.com/andrewmvd/heart-failure-clinical-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C6A81905-F480-46A4-BC10-215D24EA1A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C279C5D1-1C46-2546-9D02-AE47ED06B3BF}"/>
              </a:ext>
            </a:extLst>
          </p:cNvPr>
          <p:cNvSpPr>
            <a:spLocks noGrp="1"/>
          </p:cNvSpPr>
          <p:nvPr>
            <p:ph type="ctrTitle"/>
          </p:nvPr>
        </p:nvSpPr>
        <p:spPr>
          <a:xfrm>
            <a:off x="4872012" y="1447800"/>
            <a:ext cx="5971392" cy="3329581"/>
          </a:xfrm>
        </p:spPr>
        <p:txBody>
          <a:bodyPr>
            <a:normAutofit/>
          </a:bodyPr>
          <a:lstStyle/>
          <a:p>
            <a:pPr>
              <a:lnSpc>
                <a:spcPct val="90000"/>
              </a:lnSpc>
            </a:pPr>
            <a:r>
              <a:rPr lang="en-US" sz="5600" b="1" dirty="0">
                <a:solidFill>
                  <a:srgbClr val="EBEBEB"/>
                </a:solidFill>
              </a:rPr>
              <a:t>Predict </a:t>
            </a:r>
            <a:r>
              <a:rPr lang="en-US" sz="5600" b="1" dirty="0" smtClean="0">
                <a:solidFill>
                  <a:srgbClr val="EBEBEB"/>
                </a:solidFill>
              </a:rPr>
              <a:t>&amp; Approach </a:t>
            </a:r>
            <a:r>
              <a:rPr lang="en-US" sz="5600" b="1" dirty="0" smtClean="0">
                <a:solidFill>
                  <a:srgbClr val="EBEBEB"/>
                </a:solidFill>
              </a:rPr>
              <a:t>Risk </a:t>
            </a:r>
            <a:r>
              <a:rPr lang="en-US" sz="5600" b="1" dirty="0">
                <a:solidFill>
                  <a:srgbClr val="EBEBEB"/>
                </a:solidFill>
              </a:rPr>
              <a:t>variables for </a:t>
            </a:r>
            <a:r>
              <a:rPr lang="en-US" sz="5600" b="1" dirty="0" smtClean="0">
                <a:solidFill>
                  <a:srgbClr val="EBEBEB"/>
                </a:solidFill>
              </a:rPr>
              <a:t>Cardiac </a:t>
            </a:r>
            <a:r>
              <a:rPr lang="en-US" sz="5600" b="1" dirty="0">
                <a:solidFill>
                  <a:srgbClr val="EBEBEB"/>
                </a:solidFill>
              </a:rPr>
              <a:t>patients</a:t>
            </a:r>
            <a:r>
              <a:rPr lang="en-US" sz="5600" dirty="0">
                <a:solidFill>
                  <a:srgbClr val="EBEBEB"/>
                </a:solidFill>
              </a:rPr>
              <a:t> </a:t>
            </a:r>
            <a:endParaRPr lang="en-US" sz="5600" dirty="0">
              <a:solidFill>
                <a:srgbClr val="EBEBEB"/>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xmlns="" id="{4DC0BA38-2D59-0F41-96E2-A90512E20EFE}"/>
              </a:ext>
            </a:extLst>
          </p:cNvPr>
          <p:cNvSpPr>
            <a:spLocks noGrp="1"/>
          </p:cNvSpPr>
          <p:nvPr>
            <p:ph type="subTitle" idx="1"/>
          </p:nvPr>
        </p:nvSpPr>
        <p:spPr>
          <a:xfrm>
            <a:off x="4872012" y="4777380"/>
            <a:ext cx="5222326" cy="861420"/>
          </a:xfrm>
        </p:spPr>
        <p:txBody>
          <a:bodyPr>
            <a:normAutofit fontScale="77500" lnSpcReduction="20000"/>
          </a:bodyPr>
          <a:lstStyle/>
          <a:p>
            <a:pPr>
              <a:lnSpc>
                <a:spcPct val="90000"/>
              </a:lnSpc>
            </a:pPr>
            <a:endParaRPr lang="en-US" sz="700" dirty="0">
              <a:solidFill>
                <a:schemeClr val="tx2">
                  <a:lumMod val="40000"/>
                  <a:lumOff val="60000"/>
                </a:schemeClr>
              </a:solidFill>
            </a:endParaRPr>
          </a:p>
          <a:p>
            <a:pPr>
              <a:lnSpc>
                <a:spcPct val="90000"/>
              </a:lnSpc>
            </a:pPr>
            <a:r>
              <a:rPr lang="en-US" sz="1300" dirty="0">
                <a:solidFill>
                  <a:schemeClr val="tx2">
                    <a:lumMod val="40000"/>
                    <a:lumOff val="60000"/>
                  </a:schemeClr>
                </a:solidFill>
              </a:rPr>
              <a:t>DSC530 FINAL PROJECT</a:t>
            </a:r>
          </a:p>
          <a:p>
            <a:pPr>
              <a:lnSpc>
                <a:spcPct val="90000"/>
              </a:lnSpc>
            </a:pPr>
            <a:r>
              <a:rPr lang="en-US" sz="1300" dirty="0">
                <a:solidFill>
                  <a:schemeClr val="tx2">
                    <a:lumMod val="40000"/>
                    <a:lumOff val="60000"/>
                  </a:schemeClr>
                </a:solidFill>
              </a:rPr>
              <a:t>AUTHOR: </a:t>
            </a:r>
            <a:r>
              <a:rPr lang="en-US" sz="1300" dirty="0" smtClean="0">
                <a:solidFill>
                  <a:schemeClr val="tx2">
                    <a:lumMod val="40000"/>
                    <a:lumOff val="60000"/>
                  </a:schemeClr>
                </a:solidFill>
              </a:rPr>
              <a:t>Venkat JAGADEESH JAMPANI</a:t>
            </a:r>
            <a:endParaRPr lang="en-US" sz="1300" dirty="0">
              <a:solidFill>
                <a:schemeClr val="tx2">
                  <a:lumMod val="40000"/>
                  <a:lumOff val="60000"/>
                </a:schemeClr>
              </a:solidFill>
            </a:endParaRPr>
          </a:p>
          <a:p>
            <a:pPr>
              <a:lnSpc>
                <a:spcPct val="90000"/>
              </a:lnSpc>
            </a:pPr>
            <a:r>
              <a:rPr lang="en-US" sz="1300" dirty="0">
                <a:solidFill>
                  <a:schemeClr val="tx2">
                    <a:lumMod val="40000"/>
                    <a:lumOff val="60000"/>
                  </a:schemeClr>
                </a:solidFill>
              </a:rPr>
              <a:t>Date: </a:t>
            </a:r>
            <a:r>
              <a:rPr lang="en-US" sz="1300" dirty="0" smtClean="0">
                <a:solidFill>
                  <a:schemeClr val="tx2">
                    <a:lumMod val="40000"/>
                    <a:lumOff val="60000"/>
                  </a:schemeClr>
                </a:solidFill>
              </a:rPr>
              <a:t>JUN </a:t>
            </a:r>
            <a:r>
              <a:rPr lang="en-US" sz="1300" dirty="0">
                <a:solidFill>
                  <a:schemeClr val="tx2">
                    <a:lumMod val="40000"/>
                    <a:lumOff val="60000"/>
                  </a:schemeClr>
                </a:solidFill>
              </a:rPr>
              <a:t>04, 2022</a:t>
            </a:r>
          </a:p>
          <a:p>
            <a:pPr>
              <a:lnSpc>
                <a:spcPct val="90000"/>
              </a:lnSpc>
            </a:pPr>
            <a:endParaRPr lang="en-US" sz="700" dirty="0">
              <a:solidFill>
                <a:schemeClr val="tx2">
                  <a:lumMod val="40000"/>
                  <a:lumOff val="60000"/>
                </a:schemeClr>
              </a:solidFill>
            </a:endParaRPr>
          </a:p>
        </p:txBody>
      </p:sp>
      <p:sp>
        <p:nvSpPr>
          <p:cNvPr id="12" name="Freeform 8">
            <a:extLst>
              <a:ext uri="{FF2B5EF4-FFF2-40B4-BE49-F238E27FC236}">
                <a16:creationId xmlns:a16="http://schemas.microsoft.com/office/drawing/2014/main" xmlns="" id="{36FD4D9D-3784-41E8-8405-A42B72F513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dirty="0"/>
          </a:p>
        </p:txBody>
      </p:sp>
      <p:sp useBgFill="1">
        <p:nvSpPr>
          <p:cNvPr id="14" name="Freeform: Shape 13">
            <a:extLst>
              <a:ext uri="{FF2B5EF4-FFF2-40B4-BE49-F238E27FC236}">
                <a16:creationId xmlns:a16="http://schemas.microsoft.com/office/drawing/2014/main" xmlns="" id="{09811DF6-66E4-43D5-B564-3151796531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xmlns="" id="{60817A52-B891-4228-A61E-0C0A57632D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Graphic 6" descr="Heart with Pulse">
            <a:extLst>
              <a:ext uri="{FF2B5EF4-FFF2-40B4-BE49-F238E27FC236}">
                <a16:creationId xmlns:a16="http://schemas.microsoft.com/office/drawing/2014/main" xmlns="" id="{E2667DC3-9604-4ED4-9F77-47747ED4BE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47240" y="2074882"/>
            <a:ext cx="2936836" cy="2936836"/>
          </a:xfrm>
          <a:prstGeom prst="rect">
            <a:avLst/>
          </a:prstGeom>
          <a:effectLst/>
        </p:spPr>
      </p:pic>
    </p:spTree>
    <p:extLst>
      <p:ext uri="{BB962C8B-B14F-4D97-AF65-F5344CB8AC3E}">
        <p14:creationId xmlns:p14="http://schemas.microsoft.com/office/powerpoint/2010/main" val="321699535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9FF98D-C2C0-FC47-BF39-95BC819FF7D7}"/>
              </a:ext>
            </a:extLst>
          </p:cNvPr>
          <p:cNvSpPr>
            <a:spLocks noGrp="1"/>
          </p:cNvSpPr>
          <p:nvPr>
            <p:ph type="title"/>
          </p:nvPr>
        </p:nvSpPr>
        <p:spPr>
          <a:xfrm>
            <a:off x="648930" y="629266"/>
            <a:ext cx="9252154" cy="1223983"/>
          </a:xfrm>
        </p:spPr>
        <p:txBody>
          <a:bodyPr>
            <a:normAutofit/>
          </a:bodyPr>
          <a:lstStyle/>
          <a:p>
            <a:r>
              <a:rPr lang="en-US" dirty="0"/>
              <a:t>CDF: Serum Creatinine</a:t>
            </a:r>
          </a:p>
        </p:txBody>
      </p:sp>
      <p:sp>
        <p:nvSpPr>
          <p:cNvPr id="9" name="Content Placeholder 8">
            <a:extLst>
              <a:ext uri="{FF2B5EF4-FFF2-40B4-BE49-F238E27FC236}">
                <a16:creationId xmlns:a16="http://schemas.microsoft.com/office/drawing/2014/main" xmlns="" id="{86078147-ED19-443C-8199-BB333EE23B9D}"/>
              </a:ext>
            </a:extLst>
          </p:cNvPr>
          <p:cNvSpPr>
            <a:spLocks noGrp="1"/>
          </p:cNvSpPr>
          <p:nvPr>
            <p:ph idx="1"/>
          </p:nvPr>
        </p:nvSpPr>
        <p:spPr>
          <a:xfrm>
            <a:off x="1103311" y="2052214"/>
            <a:ext cx="5965394" cy="4196185"/>
          </a:xfrm>
        </p:spPr>
        <p:txBody>
          <a:bodyPr>
            <a:noAutofit/>
          </a:bodyPr>
          <a:lstStyle/>
          <a:p>
            <a:pPr>
              <a:lnSpc>
                <a:spcPct val="90000"/>
              </a:lnSpc>
              <a:spcAft>
                <a:spcPts val="600"/>
              </a:spcAft>
            </a:pPr>
            <a:r>
              <a:rPr lang="en-US" dirty="0"/>
              <a:t>From the CDF we </a:t>
            </a:r>
            <a:r>
              <a:rPr lang="en-US" dirty="0" smtClean="0"/>
              <a:t>observe </a:t>
            </a:r>
            <a:r>
              <a:rPr lang="en-US" dirty="0"/>
              <a:t>that for both Alive and Dead Patients, the max of the population lies between </a:t>
            </a:r>
            <a:r>
              <a:rPr lang="en-US" dirty="0" smtClean="0"/>
              <a:t>1 </a:t>
            </a:r>
            <a:r>
              <a:rPr lang="en-US" dirty="0"/>
              <a:t>&amp; 2</a:t>
            </a:r>
          </a:p>
          <a:p>
            <a:pPr>
              <a:lnSpc>
                <a:spcPct val="90000"/>
              </a:lnSpc>
              <a:spcAft>
                <a:spcPts val="600"/>
              </a:spcAft>
            </a:pPr>
            <a:r>
              <a:rPr lang="en-US" dirty="0"/>
              <a:t>As per  healthline.com: </a:t>
            </a:r>
            <a:r>
              <a:rPr lang="en-US" i="1" dirty="0"/>
              <a:t>“In general, however, normal creatinine levels range from 0.9 to 1.3 mg/dL in men and 0.6 to 1.1 mg/dL in women who are 18 to 60 years old. Normal levels are roughly the same for people over 60. High serum creatinine levels in the blood indicate that the kidneys aren't functioning properly.”</a:t>
            </a:r>
          </a:p>
          <a:p>
            <a:pPr>
              <a:lnSpc>
                <a:spcPct val="90000"/>
              </a:lnSpc>
              <a:spcAft>
                <a:spcPts val="600"/>
              </a:spcAft>
            </a:pPr>
            <a:r>
              <a:rPr lang="en-US" dirty="0"/>
              <a:t>Our data </a:t>
            </a:r>
            <a:r>
              <a:rPr lang="en-US" dirty="0" smtClean="0"/>
              <a:t>model also seems </a:t>
            </a:r>
            <a:r>
              <a:rPr lang="en-US" dirty="0"/>
              <a:t>to reflect the </a:t>
            </a:r>
            <a:r>
              <a:rPr lang="en-US" dirty="0" smtClean="0"/>
              <a:t>same opinion. </a:t>
            </a:r>
            <a:endParaRPr lang="en-US" dirty="0"/>
          </a:p>
        </p:txBody>
      </p:sp>
      <p:pic>
        <p:nvPicPr>
          <p:cNvPr id="5" name="Content Placeholder 4" descr="Chart&#10;&#10;Description automatically generated">
            <a:extLst>
              <a:ext uri="{FF2B5EF4-FFF2-40B4-BE49-F238E27FC236}">
                <a16:creationId xmlns:a16="http://schemas.microsoft.com/office/drawing/2014/main" xmlns="" id="{85FA9925-059A-E049-A384-21E539ABF646}"/>
              </a:ext>
            </a:extLst>
          </p:cNvPr>
          <p:cNvPicPr>
            <a:picLocks noChangeAspect="1"/>
          </p:cNvPicPr>
          <p:nvPr/>
        </p:nvPicPr>
        <p:blipFill>
          <a:blip r:embed="rId3"/>
          <a:stretch>
            <a:fillRect/>
          </a:stretch>
        </p:blipFill>
        <p:spPr>
          <a:xfrm>
            <a:off x="7534655" y="2807329"/>
            <a:ext cx="4008888" cy="268595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319059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084765-F158-F044-96A8-DF5717C52029}"/>
              </a:ext>
            </a:extLst>
          </p:cNvPr>
          <p:cNvSpPr>
            <a:spLocks noGrp="1"/>
          </p:cNvSpPr>
          <p:nvPr>
            <p:ph type="title"/>
          </p:nvPr>
        </p:nvSpPr>
        <p:spPr>
          <a:xfrm>
            <a:off x="646112" y="452718"/>
            <a:ext cx="4165580" cy="1400530"/>
          </a:xfrm>
        </p:spPr>
        <p:txBody>
          <a:bodyPr>
            <a:normAutofit/>
          </a:bodyPr>
          <a:lstStyle/>
          <a:p>
            <a:r>
              <a:rPr lang="en-US" dirty="0"/>
              <a:t>Scatter </a:t>
            </a:r>
            <a:r>
              <a:rPr lang="en-US" dirty="0" smtClean="0"/>
              <a:t>Plots</a:t>
            </a:r>
            <a:endParaRPr lang="en-US" dirty="0"/>
          </a:p>
        </p:txBody>
      </p:sp>
      <p:sp>
        <p:nvSpPr>
          <p:cNvPr id="25" name="Freeform: Shape 24">
            <a:extLst>
              <a:ext uri="{FF2B5EF4-FFF2-40B4-BE49-F238E27FC236}">
                <a16:creationId xmlns:a16="http://schemas.microsoft.com/office/drawing/2014/main" xmlns="" id="{DBAF956B-591A-4461-BB3C-79AA176B09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7" name="Freeform 23">
            <a:extLst>
              <a:ext uri="{FF2B5EF4-FFF2-40B4-BE49-F238E27FC236}">
                <a16:creationId xmlns:a16="http://schemas.microsoft.com/office/drawing/2014/main" xmlns="" id="{E8895FAA-0D03-43F6-9594-A8733552E2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pic>
        <p:nvPicPr>
          <p:cNvPr id="5" name="Content Placeholder 4" descr="Chart, scatter chart&#10;&#10;Description automatically generated">
            <a:extLst>
              <a:ext uri="{FF2B5EF4-FFF2-40B4-BE49-F238E27FC236}">
                <a16:creationId xmlns:a16="http://schemas.microsoft.com/office/drawing/2014/main" xmlns="" id="{BA9FF007-3032-4844-9F35-F76ADD223FF3}"/>
              </a:ext>
            </a:extLst>
          </p:cNvPr>
          <p:cNvPicPr>
            <a:picLocks noChangeAspect="1"/>
          </p:cNvPicPr>
          <p:nvPr/>
        </p:nvPicPr>
        <p:blipFill>
          <a:blip r:embed="rId3"/>
          <a:stretch>
            <a:fillRect/>
          </a:stretch>
        </p:blipFill>
        <p:spPr>
          <a:xfrm>
            <a:off x="6353592" y="647699"/>
            <a:ext cx="4301961" cy="2828539"/>
          </a:xfrm>
          <a:prstGeom prst="rect">
            <a:avLst/>
          </a:prstGeom>
          <a:effectLst/>
        </p:spPr>
      </p:pic>
      <p:sp>
        <p:nvSpPr>
          <p:cNvPr id="29" name="Rectangle 28">
            <a:extLst>
              <a:ext uri="{FF2B5EF4-FFF2-40B4-BE49-F238E27FC236}">
                <a16:creationId xmlns:a16="http://schemas.microsoft.com/office/drawing/2014/main" xmlns="" id="{918FB696-BC5E-43A4-9768-4BB5278BDC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Content Placeholder 21">
            <a:extLst>
              <a:ext uri="{FF2B5EF4-FFF2-40B4-BE49-F238E27FC236}">
                <a16:creationId xmlns:a16="http://schemas.microsoft.com/office/drawing/2014/main" xmlns="" id="{1BC15B11-7403-43A7-BD9D-7EF6DF8F0EA1}"/>
              </a:ext>
            </a:extLst>
          </p:cNvPr>
          <p:cNvSpPr>
            <a:spLocks noGrp="1"/>
          </p:cNvSpPr>
          <p:nvPr>
            <p:ph idx="1"/>
          </p:nvPr>
        </p:nvSpPr>
        <p:spPr>
          <a:xfrm>
            <a:off x="646113" y="2052918"/>
            <a:ext cx="4165146" cy="4195481"/>
          </a:xfrm>
        </p:spPr>
        <p:txBody>
          <a:bodyPr>
            <a:normAutofit fontScale="92500" lnSpcReduction="10000"/>
          </a:bodyPr>
          <a:lstStyle/>
          <a:p>
            <a:r>
              <a:rPr lang="en-US" dirty="0"/>
              <a:t>The Covariance and Correlation Coefficient values seems to have very weak relation between the variables(Ejection Fraction vs Serum Creatinine &amp; Serum Creatinine vs Serum Sodium).</a:t>
            </a:r>
            <a:br>
              <a:rPr lang="en-US" dirty="0"/>
            </a:br>
            <a:r>
              <a:rPr lang="en-US" dirty="0"/>
              <a:t>The correlation coefficient values for both dead and alive data show weak correlation.</a:t>
            </a:r>
            <a:br>
              <a:rPr lang="en-US" dirty="0"/>
            </a:br>
            <a:r>
              <a:rPr lang="en-US" dirty="0"/>
              <a:t>The correlation coefficients in all the scenarios remained &lt;22% approx. </a:t>
            </a:r>
          </a:p>
          <a:p>
            <a:r>
              <a:rPr lang="en-US" dirty="0"/>
              <a:t>Hence the parameters don't seem to be correlated</a:t>
            </a:r>
          </a:p>
          <a:p>
            <a:endParaRPr lang="en-US" dirty="0"/>
          </a:p>
        </p:txBody>
      </p:sp>
      <p:pic>
        <p:nvPicPr>
          <p:cNvPr id="7" name="Content Placeholder 6" descr="Chart, scatter chart&#10;&#10;Description automatically generated">
            <a:extLst>
              <a:ext uri="{FF2B5EF4-FFF2-40B4-BE49-F238E27FC236}">
                <a16:creationId xmlns:a16="http://schemas.microsoft.com/office/drawing/2014/main" xmlns="" id="{696AD0BF-AAF8-0A48-B2F7-5A6ECC520D84}"/>
              </a:ext>
            </a:extLst>
          </p:cNvPr>
          <p:cNvPicPr>
            <a:picLocks noChangeAspect="1"/>
          </p:cNvPicPr>
          <p:nvPr/>
        </p:nvPicPr>
        <p:blipFill>
          <a:blip r:embed="rId4"/>
          <a:stretch>
            <a:fillRect/>
          </a:stretch>
        </p:blipFill>
        <p:spPr>
          <a:xfrm>
            <a:off x="6353592" y="4085841"/>
            <a:ext cx="4301961" cy="2683888"/>
          </a:xfrm>
          <a:prstGeom prst="rect">
            <a:avLst/>
          </a:prstGeom>
          <a:effectLst/>
        </p:spPr>
      </p:pic>
    </p:spTree>
    <p:extLst>
      <p:ext uri="{BB962C8B-B14F-4D97-AF65-F5344CB8AC3E}">
        <p14:creationId xmlns:p14="http://schemas.microsoft.com/office/powerpoint/2010/main" val="387997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3B0F01-A311-3844-ABD0-2F3E37E10CB2}"/>
              </a:ext>
            </a:extLst>
          </p:cNvPr>
          <p:cNvSpPr>
            <a:spLocks noGrp="1"/>
          </p:cNvSpPr>
          <p:nvPr>
            <p:ph type="title"/>
          </p:nvPr>
        </p:nvSpPr>
        <p:spPr/>
        <p:txBody>
          <a:bodyPr/>
          <a:lstStyle/>
          <a:p>
            <a:r>
              <a:rPr lang="en-US" dirty="0"/>
              <a:t>Hypothesis Test:  Mean Difference</a:t>
            </a:r>
          </a:p>
        </p:txBody>
      </p:sp>
      <p:sp>
        <p:nvSpPr>
          <p:cNvPr id="3" name="Content Placeholder 2">
            <a:extLst>
              <a:ext uri="{FF2B5EF4-FFF2-40B4-BE49-F238E27FC236}">
                <a16:creationId xmlns:a16="http://schemas.microsoft.com/office/drawing/2014/main" xmlns="" id="{CF4A28E6-8A69-8240-95BE-52289D16687A}"/>
              </a:ext>
            </a:extLst>
          </p:cNvPr>
          <p:cNvSpPr>
            <a:spLocks noGrp="1"/>
          </p:cNvSpPr>
          <p:nvPr>
            <p:ph idx="1"/>
          </p:nvPr>
        </p:nvSpPr>
        <p:spPr>
          <a:xfrm>
            <a:off x="1103313" y="2052918"/>
            <a:ext cx="6262688" cy="4195481"/>
          </a:xfrm>
        </p:spPr>
        <p:txBody>
          <a:bodyPr>
            <a:normAutofit fontScale="92500"/>
          </a:bodyPr>
          <a:lstStyle/>
          <a:p>
            <a:r>
              <a:rPr lang="en-US" sz="1900" dirty="0"/>
              <a:t>Ejection Fraction is lower for Dead vs Alive Patients.</a:t>
            </a:r>
          </a:p>
          <a:p>
            <a:r>
              <a:rPr lang="en-US" sz="1900" dirty="0"/>
              <a:t>Serum Creatinine is higher for Dead vs Alive Patients.</a:t>
            </a:r>
          </a:p>
          <a:p>
            <a:r>
              <a:rPr lang="en-US" sz="1900" dirty="0"/>
              <a:t>We ran the hypothesis testing using mean diff as the test statistic and results are shown with different sample sizes.</a:t>
            </a:r>
          </a:p>
          <a:p>
            <a:pPr marL="0" indent="0">
              <a:buNone/>
            </a:pPr>
            <a:r>
              <a:rPr lang="en-US" b="1" dirty="0"/>
              <a:t>Conclusion:</a:t>
            </a:r>
          </a:p>
          <a:p>
            <a:r>
              <a:rPr lang="en-US" sz="1900" dirty="0"/>
              <a:t>The tests for test1, test2 are positive throughout. However this pattern may change if we could get large datasets. This is my assumption as 299 is pretty small number of patients that we are using for this hypothesis. Still based on our data, we may say our hypothesis is right.</a:t>
            </a:r>
          </a:p>
          <a:p>
            <a:endParaRPr lang="en-US" dirty="0"/>
          </a:p>
        </p:txBody>
      </p:sp>
      <p:pic>
        <p:nvPicPr>
          <p:cNvPr id="5" name="Picture 4" descr="Table&#10;&#10;Description automatically generated">
            <a:extLst>
              <a:ext uri="{FF2B5EF4-FFF2-40B4-BE49-F238E27FC236}">
                <a16:creationId xmlns:a16="http://schemas.microsoft.com/office/drawing/2014/main" xmlns="" id="{2CF94455-3A7A-4F40-B486-CB99ACEDF5CF}"/>
              </a:ext>
            </a:extLst>
          </p:cNvPr>
          <p:cNvPicPr>
            <a:picLocks noChangeAspect="1"/>
          </p:cNvPicPr>
          <p:nvPr/>
        </p:nvPicPr>
        <p:blipFill>
          <a:blip r:embed="rId2"/>
          <a:stretch>
            <a:fillRect/>
          </a:stretch>
        </p:blipFill>
        <p:spPr>
          <a:xfrm>
            <a:off x="8056033" y="2628899"/>
            <a:ext cx="3733483" cy="2375853"/>
          </a:xfrm>
          <a:prstGeom prst="rect">
            <a:avLst/>
          </a:prstGeom>
        </p:spPr>
      </p:pic>
    </p:spTree>
    <p:extLst>
      <p:ext uri="{BB962C8B-B14F-4D97-AF65-F5344CB8AC3E}">
        <p14:creationId xmlns:p14="http://schemas.microsoft.com/office/powerpoint/2010/main" val="3409560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7E7D7C-337C-8A42-895B-849EE72F4D9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xmlns="" id="{1DE84D13-077E-524D-808B-9F392B8BD461}"/>
              </a:ext>
            </a:extLst>
          </p:cNvPr>
          <p:cNvSpPr>
            <a:spLocks noGrp="1"/>
          </p:cNvSpPr>
          <p:nvPr>
            <p:ph idx="1"/>
          </p:nvPr>
        </p:nvSpPr>
        <p:spPr/>
        <p:txBody>
          <a:bodyPr>
            <a:normAutofit/>
          </a:bodyPr>
          <a:lstStyle/>
          <a:p>
            <a:pPr marL="0">
              <a:lnSpc>
                <a:spcPct val="107000"/>
              </a:lnSpc>
              <a:spcBef>
                <a:spcPts val="0"/>
              </a:spcBef>
              <a:spcAft>
                <a:spcPts val="800"/>
              </a:spcAft>
            </a:pPr>
            <a:r>
              <a:rPr lang="en-US" dirty="0">
                <a:cs typeface="Calibri" panose="020F0502020204030204" pitchFamily="34" charset="0"/>
                <a:hlinkClick r:id="rId2"/>
              </a:rPr>
              <a:t>https://www.healthline.com/health/creatinine-blood#results</a:t>
            </a:r>
            <a:endParaRPr lang="en-US" dirty="0">
              <a:cs typeface="Calibri" panose="020F0502020204030204" pitchFamily="34" charset="0"/>
            </a:endParaRPr>
          </a:p>
          <a:p>
            <a:pPr marL="0">
              <a:lnSpc>
                <a:spcPct val="107000"/>
              </a:lnSpc>
              <a:spcBef>
                <a:spcPts val="0"/>
              </a:spcBef>
              <a:spcAft>
                <a:spcPts val="800"/>
              </a:spcAft>
            </a:pPr>
            <a:r>
              <a:rPr lang="en-US" dirty="0">
                <a:cs typeface="Calibri" panose="020F0502020204030204" pitchFamily="34" charset="0"/>
                <a:hlinkClick r:id="rId3"/>
              </a:rPr>
              <a:t>https://www.mayoclinic.org/diseases-conditions/heart-disease/symptoms-causes/syc-20353118#:~:text=The%20term%20%22heart%20disease%22%20is,pain%20(angina)%20or%20stroke</a:t>
            </a:r>
            <a:r>
              <a:rPr lang="en-US" dirty="0">
                <a:cs typeface="Calibri" panose="020F0502020204030204" pitchFamily="34" charset="0"/>
              </a:rPr>
              <a:t>.</a:t>
            </a:r>
          </a:p>
          <a:p>
            <a:pPr marL="0">
              <a:lnSpc>
                <a:spcPct val="107000"/>
              </a:lnSpc>
              <a:spcBef>
                <a:spcPts val="0"/>
              </a:spcBef>
              <a:spcAft>
                <a:spcPts val="800"/>
              </a:spcAft>
            </a:pPr>
            <a:r>
              <a:rPr lang="en-US" dirty="0">
                <a:cs typeface="Calibri" panose="020F0502020204030204" pitchFamily="34" charset="0"/>
                <a:hlinkClick r:id="rId4"/>
              </a:rPr>
              <a:t>https://www.kaggle.com/andrewmvd/heart-failure-clinical-data</a:t>
            </a:r>
            <a:endParaRPr lang="en-US" dirty="0">
              <a:cs typeface="Calibri" panose="020F0502020204030204" pitchFamily="34" charset="0"/>
            </a:endParaRPr>
          </a:p>
          <a:p>
            <a:pPr marL="0">
              <a:lnSpc>
                <a:spcPct val="107000"/>
              </a:lnSpc>
              <a:spcBef>
                <a:spcPts val="0"/>
              </a:spcBef>
              <a:spcAft>
                <a:spcPts val="800"/>
              </a:spcAft>
            </a:pPr>
            <a:r>
              <a:rPr lang="en-US" dirty="0">
                <a:cs typeface="Calibri" panose="020F0502020204030204" pitchFamily="34" charset="0"/>
              </a:rPr>
              <a:t>Discover Statistics Using R, Andy Field | Jeremy Miles | Zoe Field</a:t>
            </a:r>
          </a:p>
          <a:p>
            <a:pPr marL="0">
              <a:lnSpc>
                <a:spcPct val="107000"/>
              </a:lnSpc>
              <a:spcBef>
                <a:spcPts val="0"/>
              </a:spcBef>
              <a:spcAft>
                <a:spcPts val="800"/>
              </a:spcAft>
            </a:pPr>
            <a:r>
              <a:rPr lang="en-US" dirty="0">
                <a:cs typeface="Calibri" panose="020F0502020204030204" pitchFamily="34" charset="0"/>
              </a:rPr>
              <a:t>R for Everyone, Jared P Lander</a:t>
            </a:r>
          </a:p>
          <a:p>
            <a:pPr marL="0">
              <a:lnSpc>
                <a:spcPct val="107000"/>
              </a:lnSpc>
              <a:spcBef>
                <a:spcPts val="0"/>
              </a:spcBef>
              <a:spcAft>
                <a:spcPts val="800"/>
              </a:spcAft>
            </a:pPr>
            <a:r>
              <a:rPr lang="en-US" dirty="0">
                <a:cs typeface="Calibri" panose="020F0502020204030204" pitchFamily="34" charset="0"/>
              </a:rPr>
              <a:t>Think Stats, Allen B Downey</a:t>
            </a:r>
          </a:p>
          <a:p>
            <a:endParaRPr lang="en-US" dirty="0"/>
          </a:p>
        </p:txBody>
      </p:sp>
    </p:spTree>
    <p:extLst>
      <p:ext uri="{BB962C8B-B14F-4D97-AF65-F5344CB8AC3E}">
        <p14:creationId xmlns:p14="http://schemas.microsoft.com/office/powerpoint/2010/main" val="3775599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BDEBC7-0834-5B4C-A01E-9A63EDEB3C38}"/>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xmlns="" id="{34D2A168-B947-4D46-9AEA-1F9EA9979393}"/>
              </a:ext>
            </a:extLst>
          </p:cNvPr>
          <p:cNvSpPr>
            <a:spLocks noGrp="1"/>
          </p:cNvSpPr>
          <p:nvPr>
            <p:ph idx="1"/>
          </p:nvPr>
        </p:nvSpPr>
        <p:spPr/>
        <p:txBody>
          <a:bodyPr/>
          <a:lstStyle/>
          <a:p>
            <a:r>
              <a:rPr lang="en-US" dirty="0"/>
              <a:t>13 parameters in the Kaggle Heart failures clinical dataset</a:t>
            </a:r>
          </a:p>
          <a:p>
            <a:r>
              <a:rPr lang="en-US" dirty="0"/>
              <a:t>Effect of below parameters is analyzed:</a:t>
            </a:r>
          </a:p>
          <a:p>
            <a:pPr marL="800100" lvl="1" indent="-342900">
              <a:spcBef>
                <a:spcPts val="0"/>
              </a:spcBef>
              <a:buFont typeface="+mj-lt"/>
              <a:buAutoNum type="arabicPeriod"/>
            </a:pPr>
            <a:r>
              <a:rPr lang="en-US" sz="2000" dirty="0">
                <a:latin typeface="Arial" panose="020B0604020202020204" pitchFamily="34" charset="0"/>
                <a:ea typeface="Times New Roman" panose="02020603050405020304" pitchFamily="18" charset="0"/>
                <a:cs typeface="Times New Roman" panose="02020603050405020304" pitchFamily="18" charset="0"/>
              </a:rPr>
              <a:t>Age of Patient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Bef>
                <a:spcPts val="0"/>
              </a:spcBef>
              <a:buFont typeface="+mj-lt"/>
              <a:buAutoNum type="arabicPeriod"/>
            </a:pPr>
            <a:r>
              <a:rPr lang="en-US" sz="2000" dirty="0">
                <a:latin typeface="Arial" panose="020B0604020202020204" pitchFamily="34" charset="0"/>
                <a:ea typeface="Times New Roman" panose="02020603050405020304" pitchFamily="18" charset="0"/>
                <a:cs typeface="Times New Roman" panose="02020603050405020304" pitchFamily="18" charset="0"/>
              </a:rPr>
              <a:t>CPK </a:t>
            </a:r>
            <a:r>
              <a:rPr lang="en-US" sz="2000" dirty="0" smtClean="0">
                <a:latin typeface="Arial" panose="020B0604020202020204" pitchFamily="34" charset="0"/>
                <a:ea typeface="Times New Roman" panose="02020603050405020304" pitchFamily="18" charset="0"/>
                <a:cs typeface="Times New Roman" panose="02020603050405020304" pitchFamily="18" charset="0"/>
              </a:rPr>
              <a:t>Levels(</a:t>
            </a:r>
            <a:r>
              <a:rPr lang="en-US" sz="2000" dirty="0"/>
              <a:t>creatine </a:t>
            </a:r>
            <a:r>
              <a:rPr lang="en-US" sz="2000" dirty="0" smtClean="0"/>
              <a:t>phosphokinase)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Bef>
                <a:spcPts val="0"/>
              </a:spcBef>
              <a:buFont typeface="+mj-lt"/>
              <a:buAutoNum type="arabicPeriod"/>
            </a:pPr>
            <a:r>
              <a:rPr lang="en-US" sz="2000" dirty="0">
                <a:latin typeface="Arial" panose="020B0604020202020204" pitchFamily="34" charset="0"/>
                <a:ea typeface="Times New Roman" panose="02020603050405020304" pitchFamily="18" charset="0"/>
                <a:cs typeface="Times New Roman" panose="02020603050405020304" pitchFamily="18" charset="0"/>
              </a:rPr>
              <a:t>Ejection Fraction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Bef>
                <a:spcPts val="0"/>
              </a:spcBef>
              <a:buFont typeface="+mj-lt"/>
              <a:buAutoNum type="arabicPeriod"/>
            </a:pPr>
            <a:r>
              <a:rPr lang="en-US" sz="2000" dirty="0">
                <a:latin typeface="Arial" panose="020B0604020202020204" pitchFamily="34" charset="0"/>
                <a:ea typeface="Times New Roman" panose="02020603050405020304" pitchFamily="18" charset="0"/>
                <a:cs typeface="Times New Roman" panose="02020603050405020304" pitchFamily="18" charset="0"/>
              </a:rPr>
              <a:t>Platelets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Bef>
                <a:spcPts val="0"/>
              </a:spcBef>
              <a:buFont typeface="+mj-lt"/>
              <a:buAutoNum type="arabicPeriod"/>
            </a:pPr>
            <a:r>
              <a:rPr lang="en-US" sz="2000" dirty="0">
                <a:latin typeface="Arial" panose="020B0604020202020204" pitchFamily="34" charset="0"/>
                <a:ea typeface="Times New Roman" panose="02020603050405020304" pitchFamily="18" charset="0"/>
                <a:cs typeface="Times New Roman" panose="02020603050405020304" pitchFamily="18" charset="0"/>
              </a:rPr>
              <a:t>Serum Creatinine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Bef>
                <a:spcPts val="0"/>
              </a:spcBef>
              <a:spcAft>
                <a:spcPts val="800"/>
              </a:spcAft>
              <a:buFont typeface="+mj-lt"/>
              <a:buAutoNum type="arabicPeriod"/>
            </a:pPr>
            <a:r>
              <a:rPr lang="en-US" sz="2000" dirty="0">
                <a:latin typeface="Arial" panose="020B0604020202020204" pitchFamily="34" charset="0"/>
                <a:ea typeface="Times New Roman" panose="02020603050405020304" pitchFamily="18" charset="0"/>
                <a:cs typeface="Times New Roman" panose="02020603050405020304" pitchFamily="18" charset="0"/>
              </a:rPr>
              <a:t>Serum Sodium</a:t>
            </a:r>
          </a:p>
          <a:p>
            <a:endParaRPr lang="en-US" dirty="0"/>
          </a:p>
        </p:txBody>
      </p:sp>
    </p:spTree>
    <p:extLst>
      <p:ext uri="{BB962C8B-B14F-4D97-AF65-F5344CB8AC3E}">
        <p14:creationId xmlns:p14="http://schemas.microsoft.com/office/powerpoint/2010/main" val="2253134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747F1B4-B831-4277-8AB0-32767F7EB7B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1" name="Freeform 7">
            <a:extLst>
              <a:ext uri="{FF2B5EF4-FFF2-40B4-BE49-F238E27FC236}">
                <a16:creationId xmlns:a16="http://schemas.microsoft.com/office/drawing/2014/main" xmlns="" id="{D80CFA21-AB7C-4BEB-9BFF-05764FBBF3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xmlns="" id="{0F1AEA23-1DEB-4F4D-831A-3D687D23EF8A}"/>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Attributes Summary</a:t>
            </a:r>
          </a:p>
        </p:txBody>
      </p:sp>
      <p:sp>
        <p:nvSpPr>
          <p:cNvPr id="13" name="Rectangle 12">
            <a:extLst>
              <a:ext uri="{FF2B5EF4-FFF2-40B4-BE49-F238E27FC236}">
                <a16:creationId xmlns:a16="http://schemas.microsoft.com/office/drawing/2014/main" xmlns="" id="{12F7E335-851A-4CAE-B09F-E657819D46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xmlns="" id="{10B541F0-7F6E-402E-84D8-CF96EACA5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4" name="Content Placeholder 3">
            <a:extLst>
              <a:ext uri="{FF2B5EF4-FFF2-40B4-BE49-F238E27FC236}">
                <a16:creationId xmlns:a16="http://schemas.microsoft.com/office/drawing/2014/main" xmlns="" id="{DE6101DF-97A9-0E4A-A956-7D6BB0CCB2C7}"/>
              </a:ext>
            </a:extLst>
          </p:cNvPr>
          <p:cNvGraphicFramePr>
            <a:graphicFrameLocks noGrp="1"/>
          </p:cNvGraphicFramePr>
          <p:nvPr>
            <p:ph idx="1"/>
            <p:extLst>
              <p:ext uri="{D42A27DB-BD31-4B8C-83A1-F6EECF244321}">
                <p14:modId xmlns:p14="http://schemas.microsoft.com/office/powerpoint/2010/main" val="4135633701"/>
              </p:ext>
            </p:extLst>
          </p:nvPr>
        </p:nvGraphicFramePr>
        <p:xfrm>
          <a:off x="648930" y="2859662"/>
          <a:ext cx="10895372" cy="3305475"/>
        </p:xfrm>
        <a:graphic>
          <a:graphicData uri="http://schemas.openxmlformats.org/drawingml/2006/table">
            <a:tbl>
              <a:tblPr firstRow="1" firstCol="1" bandRow="1">
                <a:tableStyleId>{5C22544A-7EE6-4342-B048-85BDC9FD1C3A}</a:tableStyleId>
              </a:tblPr>
              <a:tblGrid>
                <a:gridCol w="3602271">
                  <a:extLst>
                    <a:ext uri="{9D8B030D-6E8A-4147-A177-3AD203B41FA5}">
                      <a16:colId xmlns:a16="http://schemas.microsoft.com/office/drawing/2014/main" xmlns="" val="383138065"/>
                    </a:ext>
                  </a:extLst>
                </a:gridCol>
                <a:gridCol w="3633570">
                  <a:extLst>
                    <a:ext uri="{9D8B030D-6E8A-4147-A177-3AD203B41FA5}">
                      <a16:colId xmlns:a16="http://schemas.microsoft.com/office/drawing/2014/main" xmlns="" val="363750356"/>
                    </a:ext>
                  </a:extLst>
                </a:gridCol>
                <a:gridCol w="2160823">
                  <a:extLst>
                    <a:ext uri="{9D8B030D-6E8A-4147-A177-3AD203B41FA5}">
                      <a16:colId xmlns:a16="http://schemas.microsoft.com/office/drawing/2014/main" xmlns="" val="1493563600"/>
                    </a:ext>
                  </a:extLst>
                </a:gridCol>
                <a:gridCol w="1498708">
                  <a:extLst>
                    <a:ext uri="{9D8B030D-6E8A-4147-A177-3AD203B41FA5}">
                      <a16:colId xmlns:a16="http://schemas.microsoft.com/office/drawing/2014/main" xmlns="" val="2388079302"/>
                    </a:ext>
                  </a:extLst>
                </a:gridCol>
              </a:tblGrid>
              <a:tr h="220365">
                <a:tc>
                  <a:txBody>
                    <a:bodyPr/>
                    <a:lstStyle/>
                    <a:p>
                      <a:pPr algn="r" rtl="0" fontAlgn="ctr"/>
                      <a:r>
                        <a:rPr lang="en-US" sz="1100" u="none" strike="noStrike" dirty="0">
                          <a:effectLst/>
                        </a:rPr>
                        <a:t>Attribute Name</a:t>
                      </a:r>
                      <a:endParaRPr lang="en-US" sz="1100" b="1" i="0" u="none" strike="noStrike" dirty="0">
                        <a:solidFill>
                          <a:srgbClr val="000000"/>
                        </a:solidFill>
                        <a:effectLst/>
                        <a:latin typeface="Calibri" panose="020F0502020204030204" pitchFamily="34" charset="0"/>
                      </a:endParaRPr>
                    </a:p>
                  </a:txBody>
                  <a:tcPr marL="9820" marR="9820" marT="9820" marB="0" anchor="ctr"/>
                </a:tc>
                <a:tc>
                  <a:txBody>
                    <a:bodyPr/>
                    <a:lstStyle/>
                    <a:p>
                      <a:pPr algn="r" rtl="0" fontAlgn="ctr"/>
                      <a:r>
                        <a:rPr lang="en-US" sz="1100" u="none" strike="noStrike" dirty="0">
                          <a:effectLst/>
                        </a:rPr>
                        <a:t>Details about Attribute</a:t>
                      </a:r>
                      <a:endParaRPr lang="en-US" sz="1100" b="1" i="0" u="none" strike="noStrike" dirty="0">
                        <a:solidFill>
                          <a:srgbClr val="000000"/>
                        </a:solidFill>
                        <a:effectLst/>
                        <a:latin typeface="Calibri" panose="020F0502020204030204" pitchFamily="34" charset="0"/>
                      </a:endParaRPr>
                    </a:p>
                  </a:txBody>
                  <a:tcPr marL="9820" marR="9820" marT="9820" marB="0" anchor="ctr"/>
                </a:tc>
                <a:tc>
                  <a:txBody>
                    <a:bodyPr/>
                    <a:lstStyle/>
                    <a:p>
                      <a:pPr algn="r" rtl="0" fontAlgn="ctr"/>
                      <a:r>
                        <a:rPr lang="en-US" sz="1100" u="none" strike="noStrike" dirty="0">
                          <a:effectLst/>
                        </a:rPr>
                        <a:t>Scale/Measurement</a:t>
                      </a:r>
                      <a:endParaRPr lang="en-US" sz="1100" b="1" i="0" u="none" strike="noStrike" dirty="0">
                        <a:solidFill>
                          <a:srgbClr val="000000"/>
                        </a:solidFill>
                        <a:effectLst/>
                        <a:latin typeface="Calibri" panose="020F0502020204030204" pitchFamily="34" charset="0"/>
                      </a:endParaRPr>
                    </a:p>
                  </a:txBody>
                  <a:tcPr marL="9820" marR="9820" marT="9820" marB="0" anchor="ctr"/>
                </a:tc>
                <a:tc>
                  <a:txBody>
                    <a:bodyPr/>
                    <a:lstStyle/>
                    <a:p>
                      <a:pPr algn="r" rtl="0" fontAlgn="ctr"/>
                      <a:r>
                        <a:rPr lang="en-US" sz="1100" u="none" strike="noStrike" dirty="0">
                          <a:effectLst/>
                        </a:rPr>
                        <a:t>Range Of Values</a:t>
                      </a:r>
                      <a:endParaRPr lang="en-US" sz="1100" b="1" i="0" u="none" strike="noStrike" dirty="0">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4140759892"/>
                  </a:ext>
                </a:extLst>
              </a:tr>
              <a:tr h="220365">
                <a:tc>
                  <a:txBody>
                    <a:bodyPr/>
                    <a:lstStyle/>
                    <a:p>
                      <a:pPr algn="r" rtl="0" fontAlgn="ctr"/>
                      <a:r>
                        <a:rPr lang="en-US" sz="1100" u="none" strike="noStrike" dirty="0">
                          <a:effectLst/>
                        </a:rPr>
                        <a:t>Age</a:t>
                      </a:r>
                      <a:endParaRPr lang="en-US" sz="1100" b="1" i="0" u="none" strike="noStrike" dirty="0">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dirty="0">
                          <a:effectLst/>
                        </a:rPr>
                        <a:t>Age of the patient</a:t>
                      </a:r>
                      <a:endParaRPr lang="en-US" sz="1100" b="0" i="0" u="none" strike="noStrike" dirty="0">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dirty="0">
                          <a:effectLst/>
                        </a:rPr>
                        <a:t>Years</a:t>
                      </a:r>
                      <a:endParaRPr lang="en-US" sz="1100" b="0" i="0" u="none" strike="noStrike" dirty="0">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dirty="0">
                          <a:effectLst/>
                        </a:rPr>
                        <a:t>[40,..., 95]</a:t>
                      </a:r>
                      <a:endParaRPr lang="en-US" sz="1100" b="0" i="0" u="none" strike="noStrike" dirty="0">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1062237541"/>
                  </a:ext>
                </a:extLst>
              </a:tr>
              <a:tr h="220365">
                <a:tc>
                  <a:txBody>
                    <a:bodyPr/>
                    <a:lstStyle/>
                    <a:p>
                      <a:pPr algn="r" rtl="0" fontAlgn="ctr"/>
                      <a:r>
                        <a:rPr lang="en-US" sz="1100" u="none" strike="noStrike" dirty="0" err="1">
                          <a:effectLst/>
                        </a:rPr>
                        <a:t>Anaemia</a:t>
                      </a:r>
                      <a:endParaRPr lang="en-US" sz="1100" b="1" i="0" u="none" strike="noStrike" dirty="0">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Decrease of red blood cells or hemoglobin</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Boolean</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0, 1</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1492250935"/>
                  </a:ext>
                </a:extLst>
              </a:tr>
              <a:tr h="220365">
                <a:tc>
                  <a:txBody>
                    <a:bodyPr/>
                    <a:lstStyle/>
                    <a:p>
                      <a:pPr algn="r" rtl="0" fontAlgn="ctr"/>
                      <a:r>
                        <a:rPr lang="en-US" sz="1100" u="none" strike="noStrike" dirty="0">
                          <a:effectLst/>
                        </a:rPr>
                        <a:t>High blood pressure</a:t>
                      </a:r>
                      <a:endParaRPr lang="en-US" sz="1100" b="1" i="0" u="none" strike="noStrike" dirty="0">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If a patient has hypertension</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Boolean</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0, 1</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2665411707"/>
                  </a:ext>
                </a:extLst>
              </a:tr>
              <a:tr h="220365">
                <a:tc>
                  <a:txBody>
                    <a:bodyPr/>
                    <a:lstStyle/>
                    <a:p>
                      <a:pPr algn="r" rtl="0" fontAlgn="ctr"/>
                      <a:r>
                        <a:rPr lang="en-US" sz="1100" u="none" strike="noStrike">
                          <a:effectLst/>
                        </a:rPr>
                        <a:t>Creatinine phosphokinase-(CPK)</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Level of the CPK enzyme in the blood</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mcg/L</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[23,..., 7861]</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3607544200"/>
                  </a:ext>
                </a:extLst>
              </a:tr>
              <a:tr h="220365">
                <a:tc>
                  <a:txBody>
                    <a:bodyPr/>
                    <a:lstStyle/>
                    <a:p>
                      <a:pPr algn="r" rtl="0" fontAlgn="ctr"/>
                      <a:r>
                        <a:rPr lang="en-US" sz="1100" u="none" strike="noStrike">
                          <a:effectLst/>
                        </a:rPr>
                        <a:t>Diabetes</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If the patient has diabetes</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Boolean</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0, 1</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2971371733"/>
                  </a:ext>
                </a:extLst>
              </a:tr>
              <a:tr h="220365">
                <a:tc rowSpan="2">
                  <a:txBody>
                    <a:bodyPr/>
                    <a:lstStyle/>
                    <a:p>
                      <a:pPr algn="r" rtl="0" fontAlgn="ctr"/>
                      <a:r>
                        <a:rPr lang="en-US" sz="1100" u="none" strike="noStrike">
                          <a:effectLst/>
                        </a:rPr>
                        <a:t>Ejection fraction</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Percentage of blood leaving</a:t>
                      </a:r>
                      <a:endParaRPr lang="en-US" sz="1100" b="0" i="0" u="none" strike="noStrike">
                        <a:solidFill>
                          <a:srgbClr val="000000"/>
                        </a:solidFill>
                        <a:effectLst/>
                        <a:latin typeface="Calibri" panose="020F0502020204030204" pitchFamily="34" charset="0"/>
                      </a:endParaRPr>
                    </a:p>
                  </a:txBody>
                  <a:tcPr marL="9820" marR="9820" marT="9820" marB="0" anchor="ctr"/>
                </a:tc>
                <a:tc rowSpan="2">
                  <a:txBody>
                    <a:bodyPr/>
                    <a:lstStyle/>
                    <a:p>
                      <a:pPr algn="l" rtl="0" fontAlgn="ctr"/>
                      <a:r>
                        <a:rPr lang="en-US" sz="1100" u="none" strike="noStrike">
                          <a:effectLst/>
                        </a:rPr>
                        <a:t>Percentage</a:t>
                      </a:r>
                      <a:endParaRPr lang="en-US" sz="1100" b="0" i="0" u="none" strike="noStrike">
                        <a:solidFill>
                          <a:srgbClr val="000000"/>
                        </a:solidFill>
                        <a:effectLst/>
                        <a:latin typeface="Calibri" panose="020F0502020204030204" pitchFamily="34" charset="0"/>
                      </a:endParaRPr>
                    </a:p>
                  </a:txBody>
                  <a:tcPr marL="9820" marR="9820" marT="9820" marB="0" anchor="ctr"/>
                </a:tc>
                <a:tc rowSpan="2">
                  <a:txBody>
                    <a:bodyPr/>
                    <a:lstStyle/>
                    <a:p>
                      <a:pPr algn="l" rtl="0" fontAlgn="ctr"/>
                      <a:r>
                        <a:rPr lang="en-US" sz="1100" u="none" strike="noStrike">
                          <a:effectLst/>
                        </a:rPr>
                        <a:t>[14,..., 80]</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1106851424"/>
                  </a:ext>
                </a:extLst>
              </a:tr>
              <a:tr h="220365">
                <a:tc vMerge="1">
                  <a:txBody>
                    <a:bodyPr/>
                    <a:lstStyle/>
                    <a:p>
                      <a:endParaRPr lang="en-US"/>
                    </a:p>
                  </a:txBody>
                  <a:tcPr/>
                </a:tc>
                <a:tc>
                  <a:txBody>
                    <a:bodyPr/>
                    <a:lstStyle/>
                    <a:p>
                      <a:pPr algn="l" rtl="0" fontAlgn="ctr"/>
                      <a:r>
                        <a:rPr lang="en-US" sz="1100" u="none" strike="noStrike">
                          <a:effectLst/>
                        </a:rPr>
                        <a:t>the heart at each contraction</a:t>
                      </a:r>
                      <a:endParaRPr lang="en-US" sz="1100" b="0" i="0" u="none" strike="noStrike">
                        <a:solidFill>
                          <a:srgbClr val="000000"/>
                        </a:solidFill>
                        <a:effectLst/>
                        <a:latin typeface="Calibri" panose="020F0502020204030204" pitchFamily="34" charset="0"/>
                      </a:endParaRPr>
                    </a:p>
                  </a:txBody>
                  <a:tcPr marL="9820" marR="9820" marT="982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3016471994"/>
                  </a:ext>
                </a:extLst>
              </a:tr>
              <a:tr h="220365">
                <a:tc>
                  <a:txBody>
                    <a:bodyPr/>
                    <a:lstStyle/>
                    <a:p>
                      <a:pPr algn="r" rtl="0" fontAlgn="ctr"/>
                      <a:r>
                        <a:rPr lang="en-US" sz="1100" u="none" strike="noStrike">
                          <a:effectLst/>
                        </a:rPr>
                        <a:t>Sex</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Woman or man</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Binary</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0, 1</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873585367"/>
                  </a:ext>
                </a:extLst>
              </a:tr>
              <a:tr h="220365">
                <a:tc>
                  <a:txBody>
                    <a:bodyPr/>
                    <a:lstStyle/>
                    <a:p>
                      <a:pPr algn="r" rtl="0" fontAlgn="ctr"/>
                      <a:r>
                        <a:rPr lang="en-US" sz="1100" u="none" strike="noStrike">
                          <a:effectLst/>
                        </a:rPr>
                        <a:t>Platelets</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Platelets in the blood</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kiloplatelets/mL</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[25.01,..., 850.00]</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1830272872"/>
                  </a:ext>
                </a:extLst>
              </a:tr>
              <a:tr h="220365">
                <a:tc>
                  <a:txBody>
                    <a:bodyPr/>
                    <a:lstStyle/>
                    <a:p>
                      <a:pPr algn="r" rtl="0" fontAlgn="ctr"/>
                      <a:r>
                        <a:rPr lang="en-US" sz="1100" u="none" strike="noStrike">
                          <a:effectLst/>
                        </a:rPr>
                        <a:t>Serum creatinine</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Level of creatinine in the blood</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mg/dL</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[0.50,..., 9.40]</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1300129145"/>
                  </a:ext>
                </a:extLst>
              </a:tr>
              <a:tr h="220365">
                <a:tc>
                  <a:txBody>
                    <a:bodyPr/>
                    <a:lstStyle/>
                    <a:p>
                      <a:pPr algn="r" rtl="0" fontAlgn="ctr"/>
                      <a:r>
                        <a:rPr lang="en-US" sz="1100" u="none" strike="noStrike">
                          <a:effectLst/>
                        </a:rPr>
                        <a:t>Serum sodium</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Level of sodium in the blood</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mEq/L</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[114,..., 148]</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2381407303"/>
                  </a:ext>
                </a:extLst>
              </a:tr>
              <a:tr h="220365">
                <a:tc>
                  <a:txBody>
                    <a:bodyPr/>
                    <a:lstStyle/>
                    <a:p>
                      <a:pPr algn="r" rtl="0" fontAlgn="ctr"/>
                      <a:r>
                        <a:rPr lang="en-US" sz="1100" u="none" strike="noStrike">
                          <a:effectLst/>
                        </a:rPr>
                        <a:t>Smoking</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If the patient smokes</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Boolean</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0, 1</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1605478923"/>
                  </a:ext>
                </a:extLst>
              </a:tr>
              <a:tr h="220365">
                <a:tc>
                  <a:txBody>
                    <a:bodyPr/>
                    <a:lstStyle/>
                    <a:p>
                      <a:pPr algn="r" rtl="0" fontAlgn="ctr"/>
                      <a:r>
                        <a:rPr lang="en-US" sz="1100" u="none" strike="noStrike">
                          <a:effectLst/>
                        </a:rPr>
                        <a:t>Time</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Follow-up period</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Days</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[4,...,285]</a:t>
                      </a:r>
                      <a:endParaRPr lang="en-US" sz="1100" b="0" i="0" u="none" strike="noStrike">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1673958313"/>
                  </a:ext>
                </a:extLst>
              </a:tr>
              <a:tr h="220365">
                <a:tc>
                  <a:txBody>
                    <a:bodyPr/>
                    <a:lstStyle/>
                    <a:p>
                      <a:pPr algn="r" rtl="0" fontAlgn="ctr"/>
                      <a:r>
                        <a:rPr lang="en-US" sz="1100" u="none" strike="noStrike">
                          <a:effectLst/>
                        </a:rPr>
                        <a:t>(target) death event</a:t>
                      </a:r>
                      <a:endParaRPr lang="en-US" sz="1100" b="1"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If the patient died during the follow-up period</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a:effectLst/>
                        </a:rPr>
                        <a:t>Boolean</a:t>
                      </a:r>
                      <a:endParaRPr lang="en-US" sz="1100" b="0" i="0" u="none" strike="noStrike">
                        <a:solidFill>
                          <a:srgbClr val="000000"/>
                        </a:solidFill>
                        <a:effectLst/>
                        <a:latin typeface="Calibri" panose="020F0502020204030204" pitchFamily="34" charset="0"/>
                      </a:endParaRPr>
                    </a:p>
                  </a:txBody>
                  <a:tcPr marL="9820" marR="9820" marT="9820" marB="0" anchor="ctr"/>
                </a:tc>
                <a:tc>
                  <a:txBody>
                    <a:bodyPr/>
                    <a:lstStyle/>
                    <a:p>
                      <a:pPr algn="l" rtl="0" fontAlgn="ctr"/>
                      <a:r>
                        <a:rPr lang="en-US" sz="1100" u="none" strike="noStrike" dirty="0">
                          <a:effectLst/>
                        </a:rPr>
                        <a:t>0, 1</a:t>
                      </a:r>
                      <a:endParaRPr lang="en-US" sz="1100" b="0" i="0" u="none" strike="noStrike" dirty="0">
                        <a:solidFill>
                          <a:srgbClr val="000000"/>
                        </a:solidFill>
                        <a:effectLst/>
                        <a:latin typeface="Calibri" panose="020F0502020204030204" pitchFamily="34" charset="0"/>
                      </a:endParaRPr>
                    </a:p>
                  </a:txBody>
                  <a:tcPr marL="9820" marR="9820" marT="9820" marB="0" anchor="ctr"/>
                </a:tc>
                <a:extLst>
                  <a:ext uri="{0D108BD9-81ED-4DB2-BD59-A6C34878D82A}">
                    <a16:rowId xmlns:a16="http://schemas.microsoft.com/office/drawing/2014/main" xmlns="" val="1116493507"/>
                  </a:ext>
                </a:extLst>
              </a:tr>
            </a:tbl>
          </a:graphicData>
        </a:graphic>
      </p:graphicFrame>
    </p:spTree>
    <p:extLst>
      <p:ext uri="{BB962C8B-B14F-4D97-AF65-F5344CB8AC3E}">
        <p14:creationId xmlns:p14="http://schemas.microsoft.com/office/powerpoint/2010/main" val="23824888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EE4E366E-272A-409E-840F-9A6A64A9E3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A721560C-E4AB-4287-A29C-3F6916794C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7">
            <a:extLst>
              <a:ext uri="{FF2B5EF4-FFF2-40B4-BE49-F238E27FC236}">
                <a16:creationId xmlns:a16="http://schemas.microsoft.com/office/drawing/2014/main" xmlns="" id="{DF6CFF07-D953-4F9C-9A0E-E0A6AACB61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xmlns="" id="{5758BE62-8C69-1F43-8B64-AE8F9BB3E7AE}"/>
              </a:ext>
            </a:extLst>
          </p:cNvPr>
          <p:cNvSpPr>
            <a:spLocks noGrp="1"/>
          </p:cNvSpPr>
          <p:nvPr>
            <p:ph type="title"/>
          </p:nvPr>
        </p:nvSpPr>
        <p:spPr>
          <a:xfrm>
            <a:off x="648930" y="629267"/>
            <a:ext cx="9252154" cy="1016654"/>
          </a:xfrm>
        </p:spPr>
        <p:txBody>
          <a:bodyPr>
            <a:normAutofit/>
          </a:bodyPr>
          <a:lstStyle/>
          <a:p>
            <a:r>
              <a:rPr lang="en-US">
                <a:solidFill>
                  <a:srgbClr val="EBEBEB"/>
                </a:solidFill>
              </a:rPr>
              <a:t>Histogram Plots</a:t>
            </a:r>
          </a:p>
        </p:txBody>
      </p:sp>
      <p:sp useBgFill="1">
        <p:nvSpPr>
          <p:cNvPr id="18" name="Freeform: Shape 17">
            <a:extLst>
              <a:ext uri="{FF2B5EF4-FFF2-40B4-BE49-F238E27FC236}">
                <a16:creationId xmlns:a16="http://schemas.microsoft.com/office/drawing/2014/main" xmlns="" id="{DAA4FEEE-0B5F-41BF-825D-60F9FB0895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7" name="Content Placeholder 6" descr="Chart, histogram&#10;&#10;Description automatically generated">
            <a:extLst>
              <a:ext uri="{FF2B5EF4-FFF2-40B4-BE49-F238E27FC236}">
                <a16:creationId xmlns:a16="http://schemas.microsoft.com/office/drawing/2014/main" xmlns="" id="{0406B485-B907-2A46-AD6B-06F9D73A9145}"/>
              </a:ext>
            </a:extLst>
          </p:cNvPr>
          <p:cNvPicPr>
            <a:picLocks noGrp="1" noChangeAspect="1"/>
          </p:cNvPicPr>
          <p:nvPr>
            <p:ph idx="1"/>
          </p:nvPr>
        </p:nvPicPr>
        <p:blipFill>
          <a:blip r:embed="rId2"/>
          <a:stretch>
            <a:fillRect/>
          </a:stretch>
        </p:blipFill>
        <p:spPr>
          <a:xfrm>
            <a:off x="702469" y="2739231"/>
            <a:ext cx="5016500" cy="3276600"/>
          </a:xfrm>
        </p:spPr>
      </p:pic>
      <p:pic>
        <p:nvPicPr>
          <p:cNvPr id="5" name="Content Placeholder 4" descr="Chart, histogram&#10;&#10;Description automatically generated">
            <a:extLst>
              <a:ext uri="{FF2B5EF4-FFF2-40B4-BE49-F238E27FC236}">
                <a16:creationId xmlns:a16="http://schemas.microsoft.com/office/drawing/2014/main" xmlns="" id="{220F6FB9-FBC6-974D-9560-63509B1E25F9}"/>
              </a:ext>
            </a:extLst>
          </p:cNvPr>
          <p:cNvPicPr>
            <a:picLocks noChangeAspect="1"/>
          </p:cNvPicPr>
          <p:nvPr/>
        </p:nvPicPr>
        <p:blipFill>
          <a:blip r:embed="rId3"/>
          <a:stretch>
            <a:fillRect/>
          </a:stretch>
        </p:blipFill>
        <p:spPr>
          <a:xfrm>
            <a:off x="6091916" y="2593882"/>
            <a:ext cx="5451627" cy="3570816"/>
          </a:xfrm>
          <a:prstGeom prst="rect">
            <a:avLst/>
          </a:prstGeom>
          <a:effectLst/>
        </p:spPr>
      </p:pic>
    </p:spTree>
    <p:extLst>
      <p:ext uri="{BB962C8B-B14F-4D97-AF65-F5344CB8AC3E}">
        <p14:creationId xmlns:p14="http://schemas.microsoft.com/office/powerpoint/2010/main" val="129073098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E4E366E-272A-409E-840F-9A6A64A9E3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A721560C-E4AB-4287-A29C-3F6916794C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7">
            <a:extLst>
              <a:ext uri="{FF2B5EF4-FFF2-40B4-BE49-F238E27FC236}">
                <a16:creationId xmlns:a16="http://schemas.microsoft.com/office/drawing/2014/main" xmlns="" id="{DF6CFF07-D953-4F9C-9A0E-E0A6AACB61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xmlns="" id="{5758BE62-8C69-1F43-8B64-AE8F9BB3E7AE}"/>
              </a:ext>
            </a:extLst>
          </p:cNvPr>
          <p:cNvSpPr>
            <a:spLocks noGrp="1"/>
          </p:cNvSpPr>
          <p:nvPr>
            <p:ph type="title"/>
          </p:nvPr>
        </p:nvSpPr>
        <p:spPr>
          <a:xfrm>
            <a:off x="648930" y="629267"/>
            <a:ext cx="9252154" cy="1016654"/>
          </a:xfrm>
        </p:spPr>
        <p:txBody>
          <a:bodyPr>
            <a:normAutofit/>
          </a:bodyPr>
          <a:lstStyle/>
          <a:p>
            <a:r>
              <a:rPr lang="en-US">
                <a:solidFill>
                  <a:srgbClr val="EBEBEB"/>
                </a:solidFill>
              </a:rPr>
              <a:t>Histogram Plots</a:t>
            </a:r>
          </a:p>
        </p:txBody>
      </p:sp>
      <p:sp useBgFill="1">
        <p:nvSpPr>
          <p:cNvPr id="21" name="Freeform: Shape 20">
            <a:extLst>
              <a:ext uri="{FF2B5EF4-FFF2-40B4-BE49-F238E27FC236}">
                <a16:creationId xmlns:a16="http://schemas.microsoft.com/office/drawing/2014/main" xmlns="" id="{DAA4FEEE-0B5F-41BF-825D-60F9FB0895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10" name="Content Placeholder 9" descr="Chart, histogram&#10;&#10;Description automatically generated">
            <a:extLst>
              <a:ext uri="{FF2B5EF4-FFF2-40B4-BE49-F238E27FC236}">
                <a16:creationId xmlns:a16="http://schemas.microsoft.com/office/drawing/2014/main" xmlns="" id="{BF8289E5-97DF-714E-80CA-335B810D298D}"/>
              </a:ext>
            </a:extLst>
          </p:cNvPr>
          <p:cNvPicPr>
            <a:picLocks noGrp="1" noChangeAspect="1"/>
          </p:cNvPicPr>
          <p:nvPr>
            <p:ph idx="1"/>
          </p:nvPr>
        </p:nvPicPr>
        <p:blipFill>
          <a:blip r:embed="rId2"/>
          <a:stretch>
            <a:fillRect/>
          </a:stretch>
        </p:blipFill>
        <p:spPr>
          <a:xfrm>
            <a:off x="670719" y="2732881"/>
            <a:ext cx="5080000" cy="3289300"/>
          </a:xfrm>
        </p:spPr>
      </p:pic>
      <p:pic>
        <p:nvPicPr>
          <p:cNvPr id="8" name="Content Placeholder 7" descr="Chart, histogram&#10;&#10;Description automatically generated">
            <a:extLst>
              <a:ext uri="{FF2B5EF4-FFF2-40B4-BE49-F238E27FC236}">
                <a16:creationId xmlns:a16="http://schemas.microsoft.com/office/drawing/2014/main" xmlns="" id="{730F8F66-C268-324D-91B5-EAA248234E83}"/>
              </a:ext>
            </a:extLst>
          </p:cNvPr>
          <p:cNvPicPr>
            <a:picLocks noChangeAspect="1"/>
          </p:cNvPicPr>
          <p:nvPr/>
        </p:nvPicPr>
        <p:blipFill>
          <a:blip r:embed="rId3"/>
          <a:stretch>
            <a:fillRect/>
          </a:stretch>
        </p:blipFill>
        <p:spPr>
          <a:xfrm>
            <a:off x="6091916" y="2600697"/>
            <a:ext cx="5451627" cy="3557185"/>
          </a:xfrm>
          <a:prstGeom prst="rect">
            <a:avLst/>
          </a:prstGeom>
          <a:effectLst/>
        </p:spPr>
      </p:pic>
    </p:spTree>
    <p:extLst>
      <p:ext uri="{BB962C8B-B14F-4D97-AF65-F5344CB8AC3E}">
        <p14:creationId xmlns:p14="http://schemas.microsoft.com/office/powerpoint/2010/main" val="145057302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EE4E366E-272A-409E-840F-9A6A64A9E3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A721560C-E4AB-4287-A29C-3F6916794C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7">
            <a:extLst>
              <a:ext uri="{FF2B5EF4-FFF2-40B4-BE49-F238E27FC236}">
                <a16:creationId xmlns:a16="http://schemas.microsoft.com/office/drawing/2014/main" xmlns="" id="{DF6CFF07-D953-4F9C-9A0E-E0A6AACB61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xmlns="" id="{5758BE62-8C69-1F43-8B64-AE8F9BB3E7AE}"/>
              </a:ext>
            </a:extLst>
          </p:cNvPr>
          <p:cNvSpPr>
            <a:spLocks noGrp="1"/>
          </p:cNvSpPr>
          <p:nvPr>
            <p:ph type="title"/>
          </p:nvPr>
        </p:nvSpPr>
        <p:spPr>
          <a:xfrm>
            <a:off x="648930" y="629267"/>
            <a:ext cx="9252154" cy="1016654"/>
          </a:xfrm>
        </p:spPr>
        <p:txBody>
          <a:bodyPr>
            <a:normAutofit/>
          </a:bodyPr>
          <a:lstStyle/>
          <a:p>
            <a:r>
              <a:rPr lang="en-US">
                <a:solidFill>
                  <a:srgbClr val="EBEBEB"/>
                </a:solidFill>
              </a:rPr>
              <a:t>Histogram Plots</a:t>
            </a:r>
          </a:p>
        </p:txBody>
      </p:sp>
      <p:sp useBgFill="1">
        <p:nvSpPr>
          <p:cNvPr id="19" name="Freeform: Shape 18">
            <a:extLst>
              <a:ext uri="{FF2B5EF4-FFF2-40B4-BE49-F238E27FC236}">
                <a16:creationId xmlns:a16="http://schemas.microsoft.com/office/drawing/2014/main" xmlns="" id="{DAA4FEEE-0B5F-41BF-825D-60F9FB0895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11" name="Content Placeholder 10" descr="Chart, histogram&#10;&#10;Description automatically generated">
            <a:extLst>
              <a:ext uri="{FF2B5EF4-FFF2-40B4-BE49-F238E27FC236}">
                <a16:creationId xmlns:a16="http://schemas.microsoft.com/office/drawing/2014/main" xmlns="" id="{FA52160D-5264-B041-8362-5F2882FBED48}"/>
              </a:ext>
            </a:extLst>
          </p:cNvPr>
          <p:cNvPicPr>
            <a:picLocks noGrp="1" noChangeAspect="1"/>
          </p:cNvPicPr>
          <p:nvPr>
            <p:ph idx="1"/>
          </p:nvPr>
        </p:nvPicPr>
        <p:blipFill>
          <a:blip r:embed="rId2"/>
          <a:stretch>
            <a:fillRect/>
          </a:stretch>
        </p:blipFill>
        <p:spPr>
          <a:xfrm>
            <a:off x="649288" y="2703725"/>
            <a:ext cx="5122862" cy="3347612"/>
          </a:xfrm>
        </p:spPr>
      </p:pic>
      <p:pic>
        <p:nvPicPr>
          <p:cNvPr id="6" name="Content Placeholder 5" descr="Chart, histogram&#10;&#10;Description automatically generated">
            <a:extLst>
              <a:ext uri="{FF2B5EF4-FFF2-40B4-BE49-F238E27FC236}">
                <a16:creationId xmlns:a16="http://schemas.microsoft.com/office/drawing/2014/main" xmlns="" id="{041894E1-1451-AF4A-AB14-91E369FEC103}"/>
              </a:ext>
            </a:extLst>
          </p:cNvPr>
          <p:cNvPicPr>
            <a:picLocks noChangeAspect="1"/>
          </p:cNvPicPr>
          <p:nvPr/>
        </p:nvPicPr>
        <p:blipFill>
          <a:blip r:embed="rId3"/>
          <a:stretch>
            <a:fillRect/>
          </a:stretch>
        </p:blipFill>
        <p:spPr>
          <a:xfrm>
            <a:off x="6091916" y="2607511"/>
            <a:ext cx="5451627" cy="3543557"/>
          </a:xfrm>
          <a:prstGeom prst="rect">
            <a:avLst/>
          </a:prstGeom>
          <a:effectLst/>
        </p:spPr>
      </p:pic>
    </p:spTree>
    <p:extLst>
      <p:ext uri="{BB962C8B-B14F-4D97-AF65-F5344CB8AC3E}">
        <p14:creationId xmlns:p14="http://schemas.microsoft.com/office/powerpoint/2010/main" val="54222946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D9B8FD4-CDEB-4EB4-B4DE-C89E119389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xmlns="" id="{5A2E3D1D-9E9F-4739-BA14-D4D7FA9FB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xmlns="" id="{1FFB365B-E9DC-4859-B8AB-CB83EEBE4E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8ADAB9C8-EB37-4914-A699-C716FC8FE4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5BAED1E6-6AE3-C041-9F9D-8A56F5D5C3C7}"/>
              </a:ext>
            </a:extLst>
          </p:cNvPr>
          <p:cNvSpPr>
            <a:spLocks noGrp="1"/>
          </p:cNvSpPr>
          <p:nvPr>
            <p:ph type="title"/>
          </p:nvPr>
        </p:nvSpPr>
        <p:spPr>
          <a:xfrm>
            <a:off x="653143" y="1645920"/>
            <a:ext cx="3522879" cy="4470821"/>
          </a:xfrm>
        </p:spPr>
        <p:txBody>
          <a:bodyPr>
            <a:normAutofit/>
          </a:bodyPr>
          <a:lstStyle/>
          <a:p>
            <a:pPr algn="r"/>
            <a:r>
              <a:rPr lang="en-US" dirty="0">
                <a:solidFill>
                  <a:schemeClr val="bg2"/>
                </a:solidFill>
              </a:rPr>
              <a:t>Histogram Analysis</a:t>
            </a:r>
          </a:p>
        </p:txBody>
      </p:sp>
      <p:sp>
        <p:nvSpPr>
          <p:cNvPr id="3" name="Content Placeholder 2">
            <a:extLst>
              <a:ext uri="{FF2B5EF4-FFF2-40B4-BE49-F238E27FC236}">
                <a16:creationId xmlns:a16="http://schemas.microsoft.com/office/drawing/2014/main" xmlns="" id="{A0F28082-57B1-2A41-BDC4-C33AB30098D5}"/>
              </a:ext>
            </a:extLst>
          </p:cNvPr>
          <p:cNvSpPr>
            <a:spLocks noGrp="1"/>
          </p:cNvSpPr>
          <p:nvPr>
            <p:ph idx="1"/>
          </p:nvPr>
        </p:nvSpPr>
        <p:spPr>
          <a:xfrm>
            <a:off x="5204109" y="1645920"/>
            <a:ext cx="6269434" cy="4470821"/>
          </a:xfrm>
        </p:spPr>
        <p:txBody>
          <a:bodyPr>
            <a:normAutofit/>
          </a:bodyPr>
          <a:lstStyle/>
          <a:p>
            <a:pPr>
              <a:lnSpc>
                <a:spcPct val="90000"/>
              </a:lnSpc>
              <a:spcAft>
                <a:spcPts val="600"/>
              </a:spcAft>
            </a:pPr>
            <a:r>
              <a:rPr lang="en-US" sz="1600" dirty="0"/>
              <a:t>From the histograms, we may be able </a:t>
            </a:r>
            <a:r>
              <a:rPr lang="en-US" sz="1600" dirty="0" smtClean="0"/>
              <a:t>to identify the pattern but </a:t>
            </a:r>
            <a:r>
              <a:rPr lang="en-US" sz="1600" dirty="0"/>
              <a:t>its not clearly </a:t>
            </a:r>
            <a:r>
              <a:rPr lang="en-US" sz="1600" dirty="0" smtClean="0"/>
              <a:t>visible.</a:t>
            </a:r>
            <a:endParaRPr lang="en-US" sz="1600" dirty="0"/>
          </a:p>
          <a:p>
            <a:pPr indent="-228600">
              <a:lnSpc>
                <a:spcPct val="90000"/>
              </a:lnSpc>
              <a:spcAft>
                <a:spcPts val="600"/>
              </a:spcAft>
              <a:buFont typeface="Arial" panose="020B0604020202020204" pitchFamily="34" charset="0"/>
              <a:buChar char="•"/>
            </a:pPr>
            <a:r>
              <a:rPr lang="en-US" sz="1600" dirty="0"/>
              <a:t>Age effects the mortality. </a:t>
            </a:r>
            <a:r>
              <a:rPr lang="en-US" sz="1600" dirty="0" smtClean="0"/>
              <a:t> With the increase in the age the mortality risk increases.</a:t>
            </a:r>
            <a:endParaRPr lang="en-US" sz="1600" dirty="0"/>
          </a:p>
          <a:p>
            <a:pPr indent="-228600">
              <a:lnSpc>
                <a:spcPct val="90000"/>
              </a:lnSpc>
              <a:spcAft>
                <a:spcPts val="600"/>
              </a:spcAft>
              <a:buFont typeface="Arial" panose="020B0604020202020204" pitchFamily="34" charset="0"/>
              <a:buChar char="•"/>
            </a:pPr>
            <a:r>
              <a:rPr lang="en-US" sz="1600" dirty="0" smtClean="0"/>
              <a:t>Lower </a:t>
            </a:r>
            <a:r>
              <a:rPr lang="en-US" sz="1600" dirty="0"/>
              <a:t>Ejection fraction </a:t>
            </a:r>
            <a:r>
              <a:rPr lang="en-US" sz="1600" dirty="0" smtClean="0"/>
              <a:t>increases the risk.</a:t>
            </a:r>
            <a:endParaRPr lang="en-US" sz="1600" dirty="0"/>
          </a:p>
          <a:p>
            <a:pPr indent="-228600">
              <a:lnSpc>
                <a:spcPct val="90000"/>
              </a:lnSpc>
              <a:spcAft>
                <a:spcPts val="600"/>
              </a:spcAft>
              <a:buFont typeface="Arial" panose="020B0604020202020204" pitchFamily="34" charset="0"/>
              <a:buChar char="•"/>
            </a:pPr>
            <a:r>
              <a:rPr lang="en-US" sz="1600" dirty="0" smtClean="0"/>
              <a:t>Higher </a:t>
            </a:r>
            <a:r>
              <a:rPr lang="en-US" sz="1600" dirty="0"/>
              <a:t>serum creatinine levels </a:t>
            </a:r>
            <a:r>
              <a:rPr lang="en-US" sz="1600" dirty="0" smtClean="0"/>
              <a:t>also increase the risk.</a:t>
            </a:r>
            <a:endParaRPr lang="en-US" sz="1600" dirty="0"/>
          </a:p>
          <a:p>
            <a:pPr indent="-228600">
              <a:lnSpc>
                <a:spcPct val="90000"/>
              </a:lnSpc>
              <a:spcAft>
                <a:spcPts val="600"/>
              </a:spcAft>
              <a:buFont typeface="Arial" panose="020B0604020202020204" pitchFamily="34" charset="0"/>
              <a:buChar char="•"/>
            </a:pPr>
            <a:r>
              <a:rPr lang="en-US" sz="1600" dirty="0" smtClean="0"/>
              <a:t>Lower </a:t>
            </a:r>
            <a:r>
              <a:rPr lang="en-US" sz="1600" dirty="0"/>
              <a:t>serum sodium levels </a:t>
            </a:r>
            <a:r>
              <a:rPr lang="en-US" sz="1600" dirty="0" smtClean="0"/>
              <a:t>will increase the risk.</a:t>
            </a:r>
            <a:endParaRPr lang="en-US" sz="1600" dirty="0"/>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dirty="0"/>
              <a:t>We also see some outliers from the histograms, for Platelet counts, serum creatinine, ejection fraction &amp; serum sodium which suggest things otherwise. If they have much effect on the prediction model, then we may try to resample the data. We can't do much removals in this dataset as the sample size is small.</a:t>
            </a:r>
          </a:p>
        </p:txBody>
      </p:sp>
    </p:spTree>
    <p:extLst>
      <p:ext uri="{BB962C8B-B14F-4D97-AF65-F5344CB8AC3E}">
        <p14:creationId xmlns:p14="http://schemas.microsoft.com/office/powerpoint/2010/main" val="510778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78481-7C96-BF48-88CA-C2D4E4C6F74D}"/>
              </a:ext>
            </a:extLst>
          </p:cNvPr>
          <p:cNvSpPr>
            <a:spLocks noGrp="1"/>
          </p:cNvSpPr>
          <p:nvPr>
            <p:ph type="title"/>
          </p:nvPr>
        </p:nvSpPr>
        <p:spPr>
          <a:xfrm>
            <a:off x="646113" y="452438"/>
            <a:ext cx="9404350" cy="1400175"/>
          </a:xfrm>
        </p:spPr>
        <p:txBody>
          <a:bodyPr/>
          <a:lstStyle/>
          <a:p>
            <a:r>
              <a:rPr lang="en-US" dirty="0"/>
              <a:t>PMF: Ejection Fraction</a:t>
            </a:r>
          </a:p>
        </p:txBody>
      </p:sp>
      <p:pic>
        <p:nvPicPr>
          <p:cNvPr id="5" name="Content Placeholder 4" descr="Chart, histogram&#10;&#10;Description automatically generated">
            <a:extLst>
              <a:ext uri="{FF2B5EF4-FFF2-40B4-BE49-F238E27FC236}">
                <a16:creationId xmlns:a16="http://schemas.microsoft.com/office/drawing/2014/main" xmlns="" id="{E33F719C-9F0C-CF4D-826E-8337B6306021}"/>
              </a:ext>
            </a:extLst>
          </p:cNvPr>
          <p:cNvPicPr>
            <a:picLocks noGrp="1" noChangeAspect="1"/>
          </p:cNvPicPr>
          <p:nvPr>
            <p:ph idx="1"/>
          </p:nvPr>
        </p:nvPicPr>
        <p:blipFill>
          <a:blip r:embed="rId2"/>
          <a:stretch>
            <a:fillRect/>
          </a:stretch>
        </p:blipFill>
        <p:spPr>
          <a:xfrm>
            <a:off x="1724025" y="2052638"/>
            <a:ext cx="8326438" cy="4195763"/>
          </a:xfrm>
        </p:spPr>
      </p:pic>
    </p:spTree>
    <p:extLst>
      <p:ext uri="{BB962C8B-B14F-4D97-AF65-F5344CB8AC3E}">
        <p14:creationId xmlns:p14="http://schemas.microsoft.com/office/powerpoint/2010/main" val="336894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7742E0-BB06-5640-A977-277A36D84677}"/>
              </a:ext>
            </a:extLst>
          </p:cNvPr>
          <p:cNvSpPr>
            <a:spLocks noGrp="1"/>
          </p:cNvSpPr>
          <p:nvPr>
            <p:ph type="title"/>
          </p:nvPr>
        </p:nvSpPr>
        <p:spPr>
          <a:xfrm>
            <a:off x="646113" y="452438"/>
            <a:ext cx="9404350" cy="1400175"/>
          </a:xfrm>
        </p:spPr>
        <p:txBody>
          <a:bodyPr/>
          <a:lstStyle/>
          <a:p>
            <a:r>
              <a:rPr lang="en-US" dirty="0"/>
              <a:t>PMF: Serum Creatinine</a:t>
            </a:r>
          </a:p>
        </p:txBody>
      </p:sp>
      <p:pic>
        <p:nvPicPr>
          <p:cNvPr id="5" name="Content Placeholder 4" descr="Chart, histogram&#10;&#10;Description automatically generated">
            <a:extLst>
              <a:ext uri="{FF2B5EF4-FFF2-40B4-BE49-F238E27FC236}">
                <a16:creationId xmlns:a16="http://schemas.microsoft.com/office/drawing/2014/main" xmlns="" id="{CE6FD0C8-FBFC-714C-AFF7-948F5CDAD34E}"/>
              </a:ext>
            </a:extLst>
          </p:cNvPr>
          <p:cNvPicPr>
            <a:picLocks noGrp="1" noChangeAspect="1"/>
          </p:cNvPicPr>
          <p:nvPr>
            <p:ph idx="1"/>
          </p:nvPr>
        </p:nvPicPr>
        <p:blipFill>
          <a:blip r:embed="rId2"/>
          <a:stretch>
            <a:fillRect/>
          </a:stretch>
        </p:blipFill>
        <p:spPr>
          <a:xfrm>
            <a:off x="1155700" y="2052638"/>
            <a:ext cx="8382000" cy="4195763"/>
          </a:xfrm>
        </p:spPr>
      </p:pic>
    </p:spTree>
    <p:extLst>
      <p:ext uri="{BB962C8B-B14F-4D97-AF65-F5344CB8AC3E}">
        <p14:creationId xmlns:p14="http://schemas.microsoft.com/office/powerpoint/2010/main" val="18314087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1350</TotalTime>
  <Words>574</Words>
  <Application>Microsoft Office PowerPoint</Application>
  <PresentationFormat>Custom</PresentationFormat>
  <Paragraphs>105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Predict &amp; Approach Risk variables for Cardiac patients </vt:lpstr>
      <vt:lpstr>Data Analysis</vt:lpstr>
      <vt:lpstr>Attributes Summary</vt:lpstr>
      <vt:lpstr>Histogram Plots</vt:lpstr>
      <vt:lpstr>Histogram Plots</vt:lpstr>
      <vt:lpstr>Histogram Plots</vt:lpstr>
      <vt:lpstr>Histogram Analysis</vt:lpstr>
      <vt:lpstr>PMF: Ejection Fraction</vt:lpstr>
      <vt:lpstr>PMF: Serum Creatinine</vt:lpstr>
      <vt:lpstr>CDF: Serum Creatinine</vt:lpstr>
      <vt:lpstr>Scatter Plots</vt:lpstr>
      <vt:lpstr>Hypothesis Test:  Mean Difference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Risk variables for Heart patients</dc:title>
  <dc:creator>Venkat Jagadeesh Jampani</dc:creator>
  <cp:lastModifiedBy>Venkat Jagadeesh Jampani</cp:lastModifiedBy>
  <cp:revision>17</cp:revision>
  <dcterms:created xsi:type="dcterms:W3CDTF">2022-03-05T21:44:05Z</dcterms:created>
  <dcterms:modified xsi:type="dcterms:W3CDTF">2022-06-04T22:21:38Z</dcterms:modified>
</cp:coreProperties>
</file>