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0" r:id="rId5"/>
    <p:sldId id="261" r:id="rId6"/>
    <p:sldId id="262" r:id="rId7"/>
    <p:sldId id="263" r:id="rId8"/>
    <p:sldId id="269" r:id="rId9"/>
    <p:sldId id="266" r:id="rId10"/>
    <p:sldId id="268" r:id="rId11"/>
    <p:sldId id="270" r:id="rId12"/>
    <p:sldId id="271" r:id="rId13"/>
    <p:sldId id="274" r:id="rId14"/>
    <p:sldId id="275" r:id="rId15"/>
    <p:sldId id="276" r:id="rId16"/>
    <p:sldId id="277" r:id="rId17"/>
    <p:sldId id="278"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65A7-FE62-1781-A1DD-9B85A0A384DA}" v="1154" dt="2023-03-04T05:26:38.042"/>
    <p1510:client id="{C44A7CD6-B911-46EC-B55D-A28311FD80CF}" v="43" dt="2023-02-28T03:56:30.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2" d="100"/>
          <a:sy n="92" d="100"/>
        </p:scale>
        <p:origin x="-1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EAAB3-84F2-4FE6-9793-EC88A0A10503}"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154B0AD6-6A69-4261-AA0E-2B6DE82E74DE}">
      <dgm:prSet/>
      <dgm:spPr/>
      <dgm:t>
        <a:bodyPr/>
        <a:lstStyle/>
        <a:p>
          <a:r>
            <a:rPr lang="en-US"/>
            <a:t>•K- Nearest Neighbor (K-NN)</a:t>
          </a:r>
        </a:p>
      </dgm:t>
    </dgm:pt>
    <dgm:pt modelId="{8D726066-8736-4BF2-AE8B-177C191182C5}" type="parTrans" cxnId="{A8DFC8BF-2BCD-4862-A2AC-0AEBAD47F756}">
      <dgm:prSet/>
      <dgm:spPr/>
      <dgm:t>
        <a:bodyPr/>
        <a:lstStyle/>
        <a:p>
          <a:endParaRPr lang="en-US"/>
        </a:p>
      </dgm:t>
    </dgm:pt>
    <dgm:pt modelId="{EFBA05B2-E359-44A3-86D8-E8674D24D5F2}" type="sibTrans" cxnId="{A8DFC8BF-2BCD-4862-A2AC-0AEBAD47F756}">
      <dgm:prSet/>
      <dgm:spPr/>
      <dgm:t>
        <a:bodyPr/>
        <a:lstStyle/>
        <a:p>
          <a:endParaRPr lang="en-US"/>
        </a:p>
      </dgm:t>
    </dgm:pt>
    <dgm:pt modelId="{93F61D88-4AB1-40B6-9694-26CCDA11A215}">
      <dgm:prSet/>
      <dgm:spPr/>
      <dgm:t>
        <a:bodyPr/>
        <a:lstStyle/>
        <a:p>
          <a:r>
            <a:rPr lang="en-US"/>
            <a:t>• Support Vector Machine (SVM)</a:t>
          </a:r>
        </a:p>
      </dgm:t>
    </dgm:pt>
    <dgm:pt modelId="{CBCA0496-1BE2-454D-BAED-843A4FEDEF3E}" type="parTrans" cxnId="{92C6E172-2CA8-4042-B38B-B44AC7D726C7}">
      <dgm:prSet/>
      <dgm:spPr/>
      <dgm:t>
        <a:bodyPr/>
        <a:lstStyle/>
        <a:p>
          <a:endParaRPr lang="en-US"/>
        </a:p>
      </dgm:t>
    </dgm:pt>
    <dgm:pt modelId="{485DABEC-EF39-436A-A9B0-7BFF2289C04A}" type="sibTrans" cxnId="{92C6E172-2CA8-4042-B38B-B44AC7D726C7}">
      <dgm:prSet/>
      <dgm:spPr/>
      <dgm:t>
        <a:bodyPr/>
        <a:lstStyle/>
        <a:p>
          <a:endParaRPr lang="en-US"/>
        </a:p>
      </dgm:t>
    </dgm:pt>
    <dgm:pt modelId="{6A4F785C-103E-4B05-AF97-E1A7FB081502}">
      <dgm:prSet/>
      <dgm:spPr/>
      <dgm:t>
        <a:bodyPr/>
        <a:lstStyle/>
        <a:p>
          <a:r>
            <a:rPr lang="en-US"/>
            <a:t>• Logistic Regression</a:t>
          </a:r>
        </a:p>
      </dgm:t>
    </dgm:pt>
    <dgm:pt modelId="{26E427DA-C033-489D-A370-A6C35A632E81}" type="parTrans" cxnId="{6CD44E64-6EC8-492C-92E8-9DB45E3FE9D4}">
      <dgm:prSet/>
      <dgm:spPr/>
      <dgm:t>
        <a:bodyPr/>
        <a:lstStyle/>
        <a:p>
          <a:endParaRPr lang="en-US"/>
        </a:p>
      </dgm:t>
    </dgm:pt>
    <dgm:pt modelId="{D422828D-6276-4263-8D1F-55A360E56286}" type="sibTrans" cxnId="{6CD44E64-6EC8-492C-92E8-9DB45E3FE9D4}">
      <dgm:prSet/>
      <dgm:spPr/>
      <dgm:t>
        <a:bodyPr/>
        <a:lstStyle/>
        <a:p>
          <a:endParaRPr lang="en-US"/>
        </a:p>
      </dgm:t>
    </dgm:pt>
    <dgm:pt modelId="{BAABA5BB-1198-4CDF-9CD6-55CD01B49C00}">
      <dgm:prSet/>
      <dgm:spPr/>
      <dgm:t>
        <a:bodyPr/>
        <a:lstStyle/>
        <a:p>
          <a:r>
            <a:rPr lang="en-US"/>
            <a:t>• Decision Tree</a:t>
          </a:r>
        </a:p>
      </dgm:t>
    </dgm:pt>
    <dgm:pt modelId="{C6D27EFF-6A8A-474E-8C3B-9E59E993328D}" type="parTrans" cxnId="{525AEF7E-E80F-4EB8-B836-65CDAB562B52}">
      <dgm:prSet/>
      <dgm:spPr/>
      <dgm:t>
        <a:bodyPr/>
        <a:lstStyle/>
        <a:p>
          <a:endParaRPr lang="en-US"/>
        </a:p>
      </dgm:t>
    </dgm:pt>
    <dgm:pt modelId="{85569D92-4874-4E16-9718-21D96341C1CA}" type="sibTrans" cxnId="{525AEF7E-E80F-4EB8-B836-65CDAB562B52}">
      <dgm:prSet/>
      <dgm:spPr/>
      <dgm:t>
        <a:bodyPr/>
        <a:lstStyle/>
        <a:p>
          <a:endParaRPr lang="en-US"/>
        </a:p>
      </dgm:t>
    </dgm:pt>
    <dgm:pt modelId="{C0E46045-DBB5-4425-83FB-0BC1B6482B9A}">
      <dgm:prSet/>
      <dgm:spPr/>
      <dgm:t>
        <a:bodyPr/>
        <a:lstStyle/>
        <a:p>
          <a:r>
            <a:rPr lang="en-US"/>
            <a:t>• Random Forest</a:t>
          </a:r>
        </a:p>
      </dgm:t>
    </dgm:pt>
    <dgm:pt modelId="{32630B72-0194-4F8C-A7B7-7FEE80D5B8E0}" type="parTrans" cxnId="{146870C4-F452-4F97-A0CF-B57A65D89F9A}">
      <dgm:prSet/>
      <dgm:spPr/>
      <dgm:t>
        <a:bodyPr/>
        <a:lstStyle/>
        <a:p>
          <a:endParaRPr lang="en-US"/>
        </a:p>
      </dgm:t>
    </dgm:pt>
    <dgm:pt modelId="{8D7DEC88-2186-4615-9661-06773FCD56DA}" type="sibTrans" cxnId="{146870C4-F452-4F97-A0CF-B57A65D89F9A}">
      <dgm:prSet/>
      <dgm:spPr/>
      <dgm:t>
        <a:bodyPr/>
        <a:lstStyle/>
        <a:p>
          <a:endParaRPr lang="en-US"/>
        </a:p>
      </dgm:t>
    </dgm:pt>
    <dgm:pt modelId="{E32418EB-E282-4759-A289-8EA1B80F8D83}">
      <dgm:prSet/>
      <dgm:spPr/>
      <dgm:t>
        <a:bodyPr/>
        <a:lstStyle/>
        <a:p>
          <a:r>
            <a:rPr lang="en-US"/>
            <a:t>• Gaussian NB</a:t>
          </a:r>
        </a:p>
      </dgm:t>
    </dgm:pt>
    <dgm:pt modelId="{25061C73-70D0-4F01-A9F5-153D7E3E1D00}" type="parTrans" cxnId="{08A7A77B-60ED-4381-971A-B362C060B25E}">
      <dgm:prSet/>
      <dgm:spPr/>
      <dgm:t>
        <a:bodyPr/>
        <a:lstStyle/>
        <a:p>
          <a:endParaRPr lang="en-US"/>
        </a:p>
      </dgm:t>
    </dgm:pt>
    <dgm:pt modelId="{934C1EC2-C4A1-46FB-9F6A-E3B2DEEA9312}" type="sibTrans" cxnId="{08A7A77B-60ED-4381-971A-B362C060B25E}">
      <dgm:prSet/>
      <dgm:spPr/>
      <dgm:t>
        <a:bodyPr/>
        <a:lstStyle/>
        <a:p>
          <a:endParaRPr lang="en-US"/>
        </a:p>
      </dgm:t>
    </dgm:pt>
    <dgm:pt modelId="{92747AA2-B855-4AF7-ADF5-BB7F800FAC87}">
      <dgm:prSet/>
      <dgm:spPr/>
      <dgm:t>
        <a:bodyPr/>
        <a:lstStyle/>
        <a:p>
          <a:r>
            <a:rPr lang="en-US"/>
            <a:t>• Bernoulli NB</a:t>
          </a:r>
        </a:p>
      </dgm:t>
    </dgm:pt>
    <dgm:pt modelId="{460928B4-88C5-43BA-9E99-986B9FFC8A0A}" type="parTrans" cxnId="{73CE6049-C5AB-4868-9ACA-A49E3A45DB12}">
      <dgm:prSet/>
      <dgm:spPr/>
      <dgm:t>
        <a:bodyPr/>
        <a:lstStyle/>
        <a:p>
          <a:endParaRPr lang="en-US"/>
        </a:p>
      </dgm:t>
    </dgm:pt>
    <dgm:pt modelId="{3628063E-3168-4354-8E0F-801339B10135}" type="sibTrans" cxnId="{73CE6049-C5AB-4868-9ACA-A49E3A45DB12}">
      <dgm:prSet/>
      <dgm:spPr/>
      <dgm:t>
        <a:bodyPr/>
        <a:lstStyle/>
        <a:p>
          <a:endParaRPr lang="en-US"/>
        </a:p>
      </dgm:t>
    </dgm:pt>
    <dgm:pt modelId="{0ED7EA04-3DA5-4021-ABAA-CD19A9D545D4}" type="pres">
      <dgm:prSet presAssocID="{9A1EAAB3-84F2-4FE6-9793-EC88A0A10503}" presName="diagram" presStyleCnt="0">
        <dgm:presLayoutVars>
          <dgm:dir/>
          <dgm:resizeHandles val="exact"/>
        </dgm:presLayoutVars>
      </dgm:prSet>
      <dgm:spPr/>
      <dgm:t>
        <a:bodyPr/>
        <a:lstStyle/>
        <a:p>
          <a:endParaRPr lang="en-US"/>
        </a:p>
      </dgm:t>
    </dgm:pt>
    <dgm:pt modelId="{213D87D4-7A52-4C3C-A53C-A46315EC0A46}" type="pres">
      <dgm:prSet presAssocID="{154B0AD6-6A69-4261-AA0E-2B6DE82E74DE}" presName="arrow" presStyleLbl="node1" presStyleIdx="0" presStyleCnt="7">
        <dgm:presLayoutVars>
          <dgm:bulletEnabled val="1"/>
        </dgm:presLayoutVars>
      </dgm:prSet>
      <dgm:spPr/>
      <dgm:t>
        <a:bodyPr/>
        <a:lstStyle/>
        <a:p>
          <a:endParaRPr lang="en-US"/>
        </a:p>
      </dgm:t>
    </dgm:pt>
    <dgm:pt modelId="{796C080D-070B-4943-A350-81EF7A5BF329}" type="pres">
      <dgm:prSet presAssocID="{93F61D88-4AB1-40B6-9694-26CCDA11A215}" presName="arrow" presStyleLbl="node1" presStyleIdx="1" presStyleCnt="7">
        <dgm:presLayoutVars>
          <dgm:bulletEnabled val="1"/>
        </dgm:presLayoutVars>
      </dgm:prSet>
      <dgm:spPr/>
      <dgm:t>
        <a:bodyPr/>
        <a:lstStyle/>
        <a:p>
          <a:endParaRPr lang="en-US"/>
        </a:p>
      </dgm:t>
    </dgm:pt>
    <dgm:pt modelId="{D604BCFF-E002-4779-A5A4-BB40F47B1F31}" type="pres">
      <dgm:prSet presAssocID="{6A4F785C-103E-4B05-AF97-E1A7FB081502}" presName="arrow" presStyleLbl="node1" presStyleIdx="2" presStyleCnt="7">
        <dgm:presLayoutVars>
          <dgm:bulletEnabled val="1"/>
        </dgm:presLayoutVars>
      </dgm:prSet>
      <dgm:spPr/>
      <dgm:t>
        <a:bodyPr/>
        <a:lstStyle/>
        <a:p>
          <a:endParaRPr lang="en-US"/>
        </a:p>
      </dgm:t>
    </dgm:pt>
    <dgm:pt modelId="{2112177E-EA7F-4509-BF95-5AD6AF22F13B}" type="pres">
      <dgm:prSet presAssocID="{BAABA5BB-1198-4CDF-9CD6-55CD01B49C00}" presName="arrow" presStyleLbl="node1" presStyleIdx="3" presStyleCnt="7">
        <dgm:presLayoutVars>
          <dgm:bulletEnabled val="1"/>
        </dgm:presLayoutVars>
      </dgm:prSet>
      <dgm:spPr/>
      <dgm:t>
        <a:bodyPr/>
        <a:lstStyle/>
        <a:p>
          <a:endParaRPr lang="en-US"/>
        </a:p>
      </dgm:t>
    </dgm:pt>
    <dgm:pt modelId="{31C5284B-A7E7-4D8B-80E1-F988B894FDFF}" type="pres">
      <dgm:prSet presAssocID="{C0E46045-DBB5-4425-83FB-0BC1B6482B9A}" presName="arrow" presStyleLbl="node1" presStyleIdx="4" presStyleCnt="7">
        <dgm:presLayoutVars>
          <dgm:bulletEnabled val="1"/>
        </dgm:presLayoutVars>
      </dgm:prSet>
      <dgm:spPr/>
      <dgm:t>
        <a:bodyPr/>
        <a:lstStyle/>
        <a:p>
          <a:endParaRPr lang="en-US"/>
        </a:p>
      </dgm:t>
    </dgm:pt>
    <dgm:pt modelId="{3D3E6755-E3BE-4D21-9237-F24FE3DB12D7}" type="pres">
      <dgm:prSet presAssocID="{E32418EB-E282-4759-A289-8EA1B80F8D83}" presName="arrow" presStyleLbl="node1" presStyleIdx="5" presStyleCnt="7">
        <dgm:presLayoutVars>
          <dgm:bulletEnabled val="1"/>
        </dgm:presLayoutVars>
      </dgm:prSet>
      <dgm:spPr/>
      <dgm:t>
        <a:bodyPr/>
        <a:lstStyle/>
        <a:p>
          <a:endParaRPr lang="en-US"/>
        </a:p>
      </dgm:t>
    </dgm:pt>
    <dgm:pt modelId="{09648231-85B5-47AF-A1C2-DF398E87A183}" type="pres">
      <dgm:prSet presAssocID="{92747AA2-B855-4AF7-ADF5-BB7F800FAC87}" presName="arrow" presStyleLbl="node1" presStyleIdx="6" presStyleCnt="7">
        <dgm:presLayoutVars>
          <dgm:bulletEnabled val="1"/>
        </dgm:presLayoutVars>
      </dgm:prSet>
      <dgm:spPr/>
      <dgm:t>
        <a:bodyPr/>
        <a:lstStyle/>
        <a:p>
          <a:endParaRPr lang="en-US"/>
        </a:p>
      </dgm:t>
    </dgm:pt>
  </dgm:ptLst>
  <dgm:cxnLst>
    <dgm:cxn modelId="{56A5E83E-CCC0-42BB-B788-A47AD3D243D9}" type="presOf" srcId="{93F61D88-4AB1-40B6-9694-26CCDA11A215}" destId="{796C080D-070B-4943-A350-81EF7A5BF329}" srcOrd="0" destOrd="0" presId="urn:microsoft.com/office/officeart/2005/8/layout/arrow5"/>
    <dgm:cxn modelId="{73CE6049-C5AB-4868-9ACA-A49E3A45DB12}" srcId="{9A1EAAB3-84F2-4FE6-9793-EC88A0A10503}" destId="{92747AA2-B855-4AF7-ADF5-BB7F800FAC87}" srcOrd="6" destOrd="0" parTransId="{460928B4-88C5-43BA-9E99-986B9FFC8A0A}" sibTransId="{3628063E-3168-4354-8E0F-801339B10135}"/>
    <dgm:cxn modelId="{F58962E9-6A6D-433F-8A7F-06C0BFC15B7E}" type="presOf" srcId="{6A4F785C-103E-4B05-AF97-E1A7FB081502}" destId="{D604BCFF-E002-4779-A5A4-BB40F47B1F31}" srcOrd="0" destOrd="0" presId="urn:microsoft.com/office/officeart/2005/8/layout/arrow5"/>
    <dgm:cxn modelId="{725002D3-B6CF-420D-9287-2997E0ED0511}" type="presOf" srcId="{E32418EB-E282-4759-A289-8EA1B80F8D83}" destId="{3D3E6755-E3BE-4D21-9237-F24FE3DB12D7}" srcOrd="0" destOrd="0" presId="urn:microsoft.com/office/officeart/2005/8/layout/arrow5"/>
    <dgm:cxn modelId="{CF1C6E88-27B8-42C1-AF41-9660658A8770}" type="presOf" srcId="{92747AA2-B855-4AF7-ADF5-BB7F800FAC87}" destId="{09648231-85B5-47AF-A1C2-DF398E87A183}" srcOrd="0" destOrd="0" presId="urn:microsoft.com/office/officeart/2005/8/layout/arrow5"/>
    <dgm:cxn modelId="{08A7A77B-60ED-4381-971A-B362C060B25E}" srcId="{9A1EAAB3-84F2-4FE6-9793-EC88A0A10503}" destId="{E32418EB-E282-4759-A289-8EA1B80F8D83}" srcOrd="5" destOrd="0" parTransId="{25061C73-70D0-4F01-A9F5-153D7E3E1D00}" sibTransId="{934C1EC2-C4A1-46FB-9F6A-E3B2DEEA9312}"/>
    <dgm:cxn modelId="{2346C6EA-1EF8-4FCD-B2FF-34318B54AECF}" type="presOf" srcId="{C0E46045-DBB5-4425-83FB-0BC1B6482B9A}" destId="{31C5284B-A7E7-4D8B-80E1-F988B894FDFF}" srcOrd="0" destOrd="0" presId="urn:microsoft.com/office/officeart/2005/8/layout/arrow5"/>
    <dgm:cxn modelId="{AD84E44D-B396-4F66-81EA-CE71B5FD3D55}" type="presOf" srcId="{154B0AD6-6A69-4261-AA0E-2B6DE82E74DE}" destId="{213D87D4-7A52-4C3C-A53C-A46315EC0A46}" srcOrd="0" destOrd="0" presId="urn:microsoft.com/office/officeart/2005/8/layout/arrow5"/>
    <dgm:cxn modelId="{146870C4-F452-4F97-A0CF-B57A65D89F9A}" srcId="{9A1EAAB3-84F2-4FE6-9793-EC88A0A10503}" destId="{C0E46045-DBB5-4425-83FB-0BC1B6482B9A}" srcOrd="4" destOrd="0" parTransId="{32630B72-0194-4F8C-A7B7-7FEE80D5B8E0}" sibTransId="{8D7DEC88-2186-4615-9661-06773FCD56DA}"/>
    <dgm:cxn modelId="{6CD44E64-6EC8-492C-92E8-9DB45E3FE9D4}" srcId="{9A1EAAB3-84F2-4FE6-9793-EC88A0A10503}" destId="{6A4F785C-103E-4B05-AF97-E1A7FB081502}" srcOrd="2" destOrd="0" parTransId="{26E427DA-C033-489D-A370-A6C35A632E81}" sibTransId="{D422828D-6276-4263-8D1F-55A360E56286}"/>
    <dgm:cxn modelId="{92C6E172-2CA8-4042-B38B-B44AC7D726C7}" srcId="{9A1EAAB3-84F2-4FE6-9793-EC88A0A10503}" destId="{93F61D88-4AB1-40B6-9694-26CCDA11A215}" srcOrd="1" destOrd="0" parTransId="{CBCA0496-1BE2-454D-BAED-843A4FEDEF3E}" sibTransId="{485DABEC-EF39-436A-A9B0-7BFF2289C04A}"/>
    <dgm:cxn modelId="{A8DFC8BF-2BCD-4862-A2AC-0AEBAD47F756}" srcId="{9A1EAAB3-84F2-4FE6-9793-EC88A0A10503}" destId="{154B0AD6-6A69-4261-AA0E-2B6DE82E74DE}" srcOrd="0" destOrd="0" parTransId="{8D726066-8736-4BF2-AE8B-177C191182C5}" sibTransId="{EFBA05B2-E359-44A3-86D8-E8674D24D5F2}"/>
    <dgm:cxn modelId="{69AAE532-456A-4F04-B2E8-9FD0D8A4F213}" type="presOf" srcId="{9A1EAAB3-84F2-4FE6-9793-EC88A0A10503}" destId="{0ED7EA04-3DA5-4021-ABAA-CD19A9D545D4}" srcOrd="0" destOrd="0" presId="urn:microsoft.com/office/officeart/2005/8/layout/arrow5"/>
    <dgm:cxn modelId="{525AEF7E-E80F-4EB8-B836-65CDAB562B52}" srcId="{9A1EAAB3-84F2-4FE6-9793-EC88A0A10503}" destId="{BAABA5BB-1198-4CDF-9CD6-55CD01B49C00}" srcOrd="3" destOrd="0" parTransId="{C6D27EFF-6A8A-474E-8C3B-9E59E993328D}" sibTransId="{85569D92-4874-4E16-9718-21D96341C1CA}"/>
    <dgm:cxn modelId="{F230B72C-2856-4832-AFA5-CF3330B4D8BB}" type="presOf" srcId="{BAABA5BB-1198-4CDF-9CD6-55CD01B49C00}" destId="{2112177E-EA7F-4509-BF95-5AD6AF22F13B}" srcOrd="0" destOrd="0" presId="urn:microsoft.com/office/officeart/2005/8/layout/arrow5"/>
    <dgm:cxn modelId="{2D01BDC7-FFA3-43B0-9E9D-B53C75279722}" type="presParOf" srcId="{0ED7EA04-3DA5-4021-ABAA-CD19A9D545D4}" destId="{213D87D4-7A52-4C3C-A53C-A46315EC0A46}" srcOrd="0" destOrd="0" presId="urn:microsoft.com/office/officeart/2005/8/layout/arrow5"/>
    <dgm:cxn modelId="{C73C83FE-54AD-4157-ABFC-B30A9552130D}" type="presParOf" srcId="{0ED7EA04-3DA5-4021-ABAA-CD19A9D545D4}" destId="{796C080D-070B-4943-A350-81EF7A5BF329}" srcOrd="1" destOrd="0" presId="urn:microsoft.com/office/officeart/2005/8/layout/arrow5"/>
    <dgm:cxn modelId="{BC3D5EEC-8C22-4C9A-B94A-3A07AA3F0815}" type="presParOf" srcId="{0ED7EA04-3DA5-4021-ABAA-CD19A9D545D4}" destId="{D604BCFF-E002-4779-A5A4-BB40F47B1F31}" srcOrd="2" destOrd="0" presId="urn:microsoft.com/office/officeart/2005/8/layout/arrow5"/>
    <dgm:cxn modelId="{B0E11E6B-8445-44EF-AA60-A5FBE11322EE}" type="presParOf" srcId="{0ED7EA04-3DA5-4021-ABAA-CD19A9D545D4}" destId="{2112177E-EA7F-4509-BF95-5AD6AF22F13B}" srcOrd="3" destOrd="0" presId="urn:microsoft.com/office/officeart/2005/8/layout/arrow5"/>
    <dgm:cxn modelId="{EAA0A172-389E-4511-87A2-7A0989B3FB84}" type="presParOf" srcId="{0ED7EA04-3DA5-4021-ABAA-CD19A9D545D4}" destId="{31C5284B-A7E7-4D8B-80E1-F988B894FDFF}" srcOrd="4" destOrd="0" presId="urn:microsoft.com/office/officeart/2005/8/layout/arrow5"/>
    <dgm:cxn modelId="{9BFA1EF2-FE29-4B40-8F17-5E5B0B8AA3F9}" type="presParOf" srcId="{0ED7EA04-3DA5-4021-ABAA-CD19A9D545D4}" destId="{3D3E6755-E3BE-4D21-9237-F24FE3DB12D7}" srcOrd="5" destOrd="0" presId="urn:microsoft.com/office/officeart/2005/8/layout/arrow5"/>
    <dgm:cxn modelId="{EB626B60-D05E-4B71-9735-A4ABD55F095A}" type="presParOf" srcId="{0ED7EA04-3DA5-4021-ABAA-CD19A9D545D4}" destId="{09648231-85B5-47AF-A1C2-DF398E87A183}" srcOrd="6"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87D4-7A52-4C3C-A53C-A46315EC0A46}">
      <dsp:nvSpPr>
        <dsp:cNvPr id="0" name=""/>
        <dsp:cNvSpPr/>
      </dsp:nvSpPr>
      <dsp:spPr>
        <a:xfrm>
          <a:off x="2732895" y="1033"/>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•K- Nearest Neighbor (K-NN)</a:t>
          </a:r>
        </a:p>
      </dsp:txBody>
      <dsp:txXfrm>
        <a:off x="3094441" y="1033"/>
        <a:ext cx="723091" cy="1193100"/>
      </dsp:txXfrm>
    </dsp:sp>
    <dsp:sp modelId="{796C080D-070B-4943-A350-81EF7A5BF329}">
      <dsp:nvSpPr>
        <dsp:cNvPr id="0" name=""/>
        <dsp:cNvSpPr/>
      </dsp:nvSpPr>
      <dsp:spPr>
        <a:xfrm rot="3085714">
          <a:off x="4269466" y="741006"/>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Support Vector Machine (SVM)</a:t>
          </a:r>
        </a:p>
      </dsp:txBody>
      <dsp:txXfrm rot="-5400000">
        <a:off x="4494942" y="1023654"/>
        <a:ext cx="1193100" cy="723091"/>
      </dsp:txXfrm>
    </dsp:sp>
    <dsp:sp modelId="{D604BCFF-E002-4779-A5A4-BB40F47B1F31}">
      <dsp:nvSpPr>
        <dsp:cNvPr id="0" name=""/>
        <dsp:cNvSpPr/>
      </dsp:nvSpPr>
      <dsp:spPr>
        <a:xfrm rot="6171429">
          <a:off x="4648967" y="2403711"/>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Logistic Regression</a:t>
          </a:r>
        </a:p>
      </dsp:txBody>
      <dsp:txXfrm rot="-5400000">
        <a:off x="4898877" y="2793415"/>
        <a:ext cx="1193100" cy="723091"/>
      </dsp:txXfrm>
    </dsp:sp>
    <dsp:sp modelId="{2112177E-EA7F-4509-BF95-5AD6AF22F13B}">
      <dsp:nvSpPr>
        <dsp:cNvPr id="0" name=""/>
        <dsp:cNvSpPr/>
      </dsp:nvSpPr>
      <dsp:spPr>
        <a:xfrm rot="9257143">
          <a:off x="3585628" y="3737097"/>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Decision Tree</a:t>
          </a:r>
        </a:p>
      </dsp:txBody>
      <dsp:txXfrm rot="10800000">
        <a:off x="4002077" y="3977648"/>
        <a:ext cx="723091" cy="1193100"/>
      </dsp:txXfrm>
    </dsp:sp>
    <dsp:sp modelId="{31C5284B-A7E7-4D8B-80E1-F988B894FDFF}">
      <dsp:nvSpPr>
        <dsp:cNvPr id="0" name=""/>
        <dsp:cNvSpPr/>
      </dsp:nvSpPr>
      <dsp:spPr>
        <a:xfrm rot="12342857">
          <a:off x="1880163" y="3737097"/>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Random Forest</a:t>
          </a:r>
        </a:p>
      </dsp:txBody>
      <dsp:txXfrm rot="10800000">
        <a:off x="2186804" y="3977647"/>
        <a:ext cx="723091" cy="1193100"/>
      </dsp:txXfrm>
    </dsp:sp>
    <dsp:sp modelId="{3D3E6755-E3BE-4D21-9237-F24FE3DB12D7}">
      <dsp:nvSpPr>
        <dsp:cNvPr id="0" name=""/>
        <dsp:cNvSpPr/>
      </dsp:nvSpPr>
      <dsp:spPr>
        <a:xfrm rot="15428571">
          <a:off x="816824" y="2403711"/>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Gaussian NB</a:t>
          </a:r>
        </a:p>
      </dsp:txBody>
      <dsp:txXfrm rot="5400000">
        <a:off x="819997" y="2793414"/>
        <a:ext cx="1193100" cy="723091"/>
      </dsp:txXfrm>
    </dsp:sp>
    <dsp:sp modelId="{09648231-85B5-47AF-A1C2-DF398E87A183}">
      <dsp:nvSpPr>
        <dsp:cNvPr id="0" name=""/>
        <dsp:cNvSpPr/>
      </dsp:nvSpPr>
      <dsp:spPr>
        <a:xfrm rot="18514286">
          <a:off x="1196325" y="741006"/>
          <a:ext cx="1446182" cy="144618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a:t>• Bernoulli NB</a:t>
          </a:r>
        </a:p>
      </dsp:txBody>
      <dsp:txXfrm rot="5400000">
        <a:off x="1223933" y="1023654"/>
        <a:ext cx="1193100" cy="723091"/>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March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9866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March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2993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March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1617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March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085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March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8296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March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380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March 4,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970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March 4,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292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March 4,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480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March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683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March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1678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March 4,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66927841"/>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naticcook.blogspot.com/2012/02/brain-carbo-loads-after-bout-of.htm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cdc.gov/stroke/about.htm" TargetMode="External"/><Relationship Id="rId2" Type="http://schemas.openxmlformats.org/officeDocument/2006/relationships/hyperlink" Target="https://www.kaggle.com/fedesoriano/stroke-prediction-dataset" TargetMode="External"/><Relationship Id="rId1" Type="http://schemas.openxmlformats.org/officeDocument/2006/relationships/slideLayout" Target="../slideLayouts/slideLayout7.xml"/><Relationship Id="rId4" Type="http://schemas.openxmlformats.org/officeDocument/2006/relationships/hyperlink" Target="https://machinelearningmastery.com/smote-oversampling-for-imbalanced-classifica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cholesterol/index.htm" TargetMode="External"/><Relationship Id="rId2" Type="http://schemas.openxmlformats.org/officeDocument/2006/relationships/hyperlink" Target="https://www.cdc.gov/bloodpressure/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0FA47943-1709-4E1D-814E-FB6CADE898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720000"/>
            <a:ext cx="5015638" cy="2804400"/>
          </a:xfrm>
        </p:spPr>
        <p:txBody>
          <a:bodyPr>
            <a:normAutofit/>
          </a:bodyPr>
          <a:lstStyle/>
          <a:p>
            <a:r>
              <a:rPr lang="en-US" dirty="0"/>
              <a:t>Brain Stroke - Prediction</a:t>
            </a:r>
          </a:p>
        </p:txBody>
      </p:sp>
      <p:sp>
        <p:nvSpPr>
          <p:cNvPr id="3" name="Subtitle 2"/>
          <p:cNvSpPr>
            <a:spLocks noGrp="1"/>
          </p:cNvSpPr>
          <p:nvPr>
            <p:ph type="subTitle" idx="1"/>
          </p:nvPr>
        </p:nvSpPr>
        <p:spPr>
          <a:xfrm>
            <a:off x="720000" y="3830399"/>
            <a:ext cx="5015638" cy="1936800"/>
          </a:xfrm>
        </p:spPr>
        <p:txBody>
          <a:bodyPr vert="horz" lIns="0" tIns="0" rIns="0" bIns="0" rtlCol="0" anchor="t">
            <a:normAutofit/>
          </a:bodyPr>
          <a:lstStyle/>
          <a:p>
            <a:r>
              <a:rPr lang="en-US" dirty="0">
                <a:solidFill>
                  <a:srgbClr val="FFFFFF">
                    <a:alpha val="58000"/>
                  </a:srgbClr>
                </a:solidFill>
              </a:rPr>
              <a:t>Venkat Jagadeesh </a:t>
            </a:r>
            <a:r>
              <a:rPr lang="en-US" dirty="0" err="1">
                <a:solidFill>
                  <a:srgbClr val="FFFFFF">
                    <a:alpha val="58000"/>
                  </a:srgbClr>
                </a:solidFill>
              </a:rPr>
              <a:t>Jampani</a:t>
            </a:r>
            <a:endParaRPr lang="en-US" dirty="0">
              <a:solidFill>
                <a:srgbClr val="FFFFFF">
                  <a:alpha val="58000"/>
                </a:srgbClr>
              </a:solidFill>
            </a:endParaRPr>
          </a:p>
          <a:p>
            <a:r>
              <a:rPr lang="en-US" dirty="0">
                <a:solidFill>
                  <a:srgbClr val="FFFFFF">
                    <a:alpha val="58000"/>
                  </a:srgbClr>
                </a:solidFill>
              </a:rPr>
              <a:t>Bellevue University</a:t>
            </a:r>
          </a:p>
          <a:p>
            <a:r>
              <a:rPr lang="en-US" dirty="0">
                <a:solidFill>
                  <a:srgbClr val="FFFFFF">
                    <a:alpha val="58000"/>
                  </a:srgbClr>
                </a:solidFill>
              </a:rPr>
              <a:t>DSC-630</a:t>
            </a:r>
          </a:p>
        </p:txBody>
      </p:sp>
      <p:pic>
        <p:nvPicPr>
          <p:cNvPr id="6" name="Picture 6">
            <a:extLst>
              <a:ext uri="{FF2B5EF4-FFF2-40B4-BE49-F238E27FC236}">
                <a16:creationId xmlns:a16="http://schemas.microsoft.com/office/drawing/2014/main" xmlns="" id="{2FDD0B3B-935B-9A00-9208-55D43A8EA33B}"/>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899" r="7656" b="-1"/>
          <a:stretch/>
        </p:blipFill>
        <p:spPr>
          <a:xfrm>
            <a:off x="7127398" y="10"/>
            <a:ext cx="5064602" cy="3419990"/>
          </a:xfrm>
          <a:custGeom>
            <a:avLst/>
            <a:gdLst/>
            <a:ahLst/>
            <a:cxnLst/>
            <a:rect l="l" t="t" r="r" b="b"/>
            <a:pathLst>
              <a:path w="5064602" h="3420000">
                <a:moveTo>
                  <a:pt x="0" y="0"/>
                </a:moveTo>
                <a:lnTo>
                  <a:pt x="5064602" y="0"/>
                </a:lnTo>
                <a:lnTo>
                  <a:pt x="5064602" y="3420000"/>
                </a:lnTo>
                <a:lnTo>
                  <a:pt x="788098" y="3420000"/>
                </a:lnTo>
                <a:lnTo>
                  <a:pt x="789648" y="3404052"/>
                </a:lnTo>
                <a:cubicBezTo>
                  <a:pt x="797222" y="3289063"/>
                  <a:pt x="801009" y="3175492"/>
                  <a:pt x="801009" y="3061922"/>
                </a:cubicBezTo>
                <a:cubicBezTo>
                  <a:pt x="801009" y="1948936"/>
                  <a:pt x="592247" y="1021447"/>
                  <a:pt x="174723" y="279455"/>
                </a:cubicBezTo>
                <a:close/>
              </a:path>
            </a:pathLst>
          </a:custGeom>
        </p:spPr>
      </p:pic>
      <p:pic>
        <p:nvPicPr>
          <p:cNvPr id="61" name="Picture 3" descr="A web of dots connected">
            <a:extLst>
              <a:ext uri="{FF2B5EF4-FFF2-40B4-BE49-F238E27FC236}">
                <a16:creationId xmlns:a16="http://schemas.microsoft.com/office/drawing/2014/main" xmlns="" id="{EFC0499E-7AC5-A7EB-6912-6D74BA2493E8}"/>
              </a:ext>
            </a:extLst>
          </p:cNvPr>
          <p:cNvPicPr>
            <a:picLocks noChangeAspect="1"/>
          </p:cNvPicPr>
          <p:nvPr/>
        </p:nvPicPr>
        <p:blipFill rotWithShape="1">
          <a:blip r:embed="rId4"/>
          <a:srcRect l="23240" r="3051" b="2"/>
          <a:stretch/>
        </p:blipFill>
        <p:spPr>
          <a:xfrm>
            <a:off x="6529066" y="3420000"/>
            <a:ext cx="5662934" cy="3438000"/>
          </a:xfrm>
          <a:custGeom>
            <a:avLst/>
            <a:gdLst/>
            <a:ahLst/>
            <a:cxnLst/>
            <a:rect l="l" t="t" r="r" b="b"/>
            <a:pathLst>
              <a:path w="5662934" h="3438000">
                <a:moveTo>
                  <a:pt x="1386430" y="0"/>
                </a:moveTo>
                <a:lnTo>
                  <a:pt x="5662934" y="0"/>
                </a:lnTo>
                <a:lnTo>
                  <a:pt x="5662934" y="3438000"/>
                </a:lnTo>
                <a:lnTo>
                  <a:pt x="0" y="3438000"/>
                </a:lnTo>
                <a:lnTo>
                  <a:pt x="78957" y="3357438"/>
                </a:lnTo>
                <a:cubicBezTo>
                  <a:pt x="291624" y="3124265"/>
                  <a:pt x="490445" y="2855955"/>
                  <a:pt x="672224" y="2549316"/>
                </a:cubicBezTo>
                <a:cubicBezTo>
                  <a:pt x="914596" y="2095036"/>
                  <a:pt x="1066079" y="1610470"/>
                  <a:pt x="1217562" y="1095619"/>
                </a:cubicBezTo>
                <a:cubicBezTo>
                  <a:pt x="1278155" y="823051"/>
                  <a:pt x="1323600" y="573197"/>
                  <a:pt x="1353896" y="334700"/>
                </a:cubicBezTo>
                <a:close/>
              </a:path>
            </a:pathLst>
          </a:custGeom>
        </p:spPr>
      </p:pic>
      <p:sp>
        <p:nvSpPr>
          <p:cNvPr id="7" name="TextBox 6">
            <a:extLst>
              <a:ext uri="{FF2B5EF4-FFF2-40B4-BE49-F238E27FC236}">
                <a16:creationId xmlns:a16="http://schemas.microsoft.com/office/drawing/2014/main" xmlns="" id="{EBF7D048-F2F8-85B0-4E2E-36B1283D28EB}"/>
              </a:ext>
            </a:extLst>
          </p:cNvPr>
          <p:cNvSpPr txBox="1"/>
          <p:nvPr/>
        </p:nvSpPr>
        <p:spPr>
          <a:xfrm>
            <a:off x="9298259" y="6657945"/>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xmlns="" id="{C1658114-FD66-4180-BCBA-8577C25FCC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D49D9775-BEE6-43AD-B8A4-380970F58E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B06E45D-D354-293E-B15B-5D494113B8FC}"/>
              </a:ext>
            </a:extLst>
          </p:cNvPr>
          <p:cNvSpPr>
            <a:spLocks noGrp="1"/>
          </p:cNvSpPr>
          <p:nvPr>
            <p:ph type="title"/>
          </p:nvPr>
        </p:nvSpPr>
        <p:spPr>
          <a:xfrm>
            <a:off x="3588181" y="1554630"/>
            <a:ext cx="5015638" cy="1969770"/>
          </a:xfrm>
        </p:spPr>
        <p:txBody>
          <a:bodyPr vert="horz" wrap="square" lIns="0" tIns="0" rIns="0" bIns="0" rtlCol="0" anchor="b" anchorCtr="0">
            <a:normAutofit/>
          </a:bodyPr>
          <a:lstStyle/>
          <a:p>
            <a:pPr algn="ctr"/>
            <a:r>
              <a:rPr lang="en-US" sz="5600" spc="-100"/>
              <a:t>EDA- Visualizations</a:t>
            </a:r>
          </a:p>
        </p:txBody>
      </p:sp>
      <p:pic>
        <p:nvPicPr>
          <p:cNvPr id="6" name="Picture 7" descr="Chart, pie chart&#10;&#10;Description automatically generated">
            <a:extLst>
              <a:ext uri="{FF2B5EF4-FFF2-40B4-BE49-F238E27FC236}">
                <a16:creationId xmlns:a16="http://schemas.microsoft.com/office/drawing/2014/main" xmlns="" id="{0D6FE230-18B5-C29A-2AB3-02017EEF6DE5}"/>
              </a:ext>
            </a:extLst>
          </p:cNvPr>
          <p:cNvPicPr>
            <a:picLocks noChangeAspect="1"/>
          </p:cNvPicPr>
          <p:nvPr/>
        </p:nvPicPr>
        <p:blipFill>
          <a:blip r:embed="rId2"/>
          <a:stretch>
            <a:fillRect/>
          </a:stretch>
        </p:blipFill>
        <p:spPr>
          <a:xfrm>
            <a:off x="494620" y="1163787"/>
            <a:ext cx="2552780" cy="1282929"/>
          </a:xfrm>
          <a:custGeom>
            <a:avLst/>
            <a:gdLst/>
            <a:ahLst/>
            <a:cxnLst/>
            <a:rect l="l" t="t" r="r" b="b"/>
            <a:pathLst>
              <a:path w="2327400" h="2524669">
                <a:moveTo>
                  <a:pt x="0" y="0"/>
                </a:moveTo>
                <a:lnTo>
                  <a:pt x="2327400" y="0"/>
                </a:lnTo>
                <a:lnTo>
                  <a:pt x="2327400" y="2524669"/>
                </a:lnTo>
                <a:lnTo>
                  <a:pt x="0" y="2524669"/>
                </a:lnTo>
                <a:close/>
              </a:path>
            </a:pathLst>
          </a:custGeom>
        </p:spPr>
      </p:pic>
      <p:grpSp>
        <p:nvGrpSpPr>
          <p:cNvPr id="34" name="Group 33">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051981" y="317452"/>
            <a:ext cx="2088038" cy="719230"/>
            <a:chOff x="4532666" y="505937"/>
            <a:chExt cx="2981730" cy="1027064"/>
          </a:xfrm>
        </p:grpSpPr>
        <p:sp>
          <p:nvSpPr>
            <p:cNvPr id="35"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10" name="Picture 11" descr="Chart, pie chart&#10;&#10;Description automatically generated">
            <a:extLst>
              <a:ext uri="{FF2B5EF4-FFF2-40B4-BE49-F238E27FC236}">
                <a16:creationId xmlns:a16="http://schemas.microsoft.com/office/drawing/2014/main" xmlns="" id="{D645B2B7-A345-C20E-E8F9-115461558113}"/>
              </a:ext>
            </a:extLst>
          </p:cNvPr>
          <p:cNvPicPr>
            <a:picLocks noChangeAspect="1"/>
          </p:cNvPicPr>
          <p:nvPr/>
        </p:nvPicPr>
        <p:blipFill>
          <a:blip r:embed="rId3"/>
          <a:stretch>
            <a:fillRect/>
          </a:stretch>
        </p:blipFill>
        <p:spPr>
          <a:xfrm>
            <a:off x="9131925" y="1153959"/>
            <a:ext cx="2735230" cy="130258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5" name="Picture 5" descr="Chart, pie chart&#10;&#10;Description automatically generated">
            <a:extLst>
              <a:ext uri="{FF2B5EF4-FFF2-40B4-BE49-F238E27FC236}">
                <a16:creationId xmlns:a16="http://schemas.microsoft.com/office/drawing/2014/main" xmlns="" id="{9719AE19-EB35-F143-1FA7-40EDEC9C36F0}"/>
              </a:ext>
            </a:extLst>
          </p:cNvPr>
          <p:cNvPicPr>
            <a:picLocks noChangeAspect="1"/>
          </p:cNvPicPr>
          <p:nvPr/>
        </p:nvPicPr>
        <p:blipFill>
          <a:blip r:embed="rId4"/>
          <a:stretch>
            <a:fillRect/>
          </a:stretch>
        </p:blipFill>
        <p:spPr>
          <a:xfrm>
            <a:off x="494620" y="4043218"/>
            <a:ext cx="2552780" cy="1572581"/>
          </a:xfrm>
          <a:custGeom>
            <a:avLst/>
            <a:gdLst/>
            <a:ahLst/>
            <a:cxnLst/>
            <a:rect l="l" t="t" r="r" b="b"/>
            <a:pathLst>
              <a:path w="2327400" h="2524669">
                <a:moveTo>
                  <a:pt x="0" y="0"/>
                </a:moveTo>
                <a:lnTo>
                  <a:pt x="2327400" y="0"/>
                </a:lnTo>
                <a:lnTo>
                  <a:pt x="2327400" y="2524669"/>
                </a:lnTo>
                <a:lnTo>
                  <a:pt x="0" y="2524669"/>
                </a:lnTo>
                <a:close/>
              </a:path>
            </a:pathLst>
          </a:custGeom>
        </p:spPr>
      </p:pic>
      <p:grpSp>
        <p:nvGrpSpPr>
          <p:cNvPr id="39" name="Group 38">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037412" y="5503147"/>
            <a:ext cx="2117174" cy="588806"/>
            <a:chOff x="4549904" y="5078157"/>
            <a:chExt cx="3023338" cy="840818"/>
          </a:xfrm>
        </p:grpSpPr>
        <p:sp>
          <p:nvSpPr>
            <p:cNvPr id="40"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8" name="Picture 9" descr="Chart, scatter chart&#10;&#10;Description automatically generated">
            <a:extLst>
              <a:ext uri="{FF2B5EF4-FFF2-40B4-BE49-F238E27FC236}">
                <a16:creationId xmlns:a16="http://schemas.microsoft.com/office/drawing/2014/main" xmlns="" id="{D378EA59-5439-4AC2-A01A-207B36E96719}"/>
              </a:ext>
            </a:extLst>
          </p:cNvPr>
          <p:cNvPicPr>
            <a:picLocks noChangeAspect="1"/>
          </p:cNvPicPr>
          <p:nvPr/>
        </p:nvPicPr>
        <p:blipFill>
          <a:blip r:embed="rId5"/>
          <a:stretch>
            <a:fillRect/>
          </a:stretch>
        </p:blipFill>
        <p:spPr>
          <a:xfrm>
            <a:off x="9131925" y="4044125"/>
            <a:ext cx="2735231" cy="1570769"/>
          </a:xfrm>
          <a:custGeom>
            <a:avLst/>
            <a:gdLst/>
            <a:ahLst/>
            <a:cxnLst/>
            <a:rect l="l" t="t" r="r" b="b"/>
            <a:pathLst>
              <a:path w="2327400" h="2524669">
                <a:moveTo>
                  <a:pt x="0" y="0"/>
                </a:moveTo>
                <a:lnTo>
                  <a:pt x="2327400" y="0"/>
                </a:lnTo>
                <a:lnTo>
                  <a:pt x="2327400" y="2524669"/>
                </a:lnTo>
                <a:lnTo>
                  <a:pt x="0" y="2524669"/>
                </a:lnTo>
                <a:close/>
              </a:path>
            </a:pathLst>
          </a:custGeom>
        </p:spPr>
      </p:pic>
    </p:spTree>
    <p:extLst>
      <p:ext uri="{BB962C8B-B14F-4D97-AF65-F5344CB8AC3E}">
        <p14:creationId xmlns:p14="http://schemas.microsoft.com/office/powerpoint/2010/main" val="411007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xmlns="" id="{C56AE383-06A1-42D3-B1AF-CE22194F54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3D70B90B-BED1-4715-9BFE-9622C47A2B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36FFD813-94FC-2C04-39E1-DAB6CC72F753}"/>
              </a:ext>
            </a:extLst>
          </p:cNvPr>
          <p:cNvSpPr txBox="1"/>
          <p:nvPr/>
        </p:nvSpPr>
        <p:spPr>
          <a:xfrm>
            <a:off x="720000" y="728663"/>
            <a:ext cx="5015638" cy="2795738"/>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a:latin typeface="+mj-lt"/>
                <a:ea typeface="+mj-ea"/>
                <a:cs typeface="+mj-cs"/>
              </a:rPr>
              <a:t>Heat Map for Correlation</a:t>
            </a:r>
          </a:p>
        </p:txBody>
      </p:sp>
      <p:pic>
        <p:nvPicPr>
          <p:cNvPr id="3" name="Picture 3">
            <a:extLst>
              <a:ext uri="{FF2B5EF4-FFF2-40B4-BE49-F238E27FC236}">
                <a16:creationId xmlns:a16="http://schemas.microsoft.com/office/drawing/2014/main" xmlns="" id="{6A0B2EF3-BD6A-A55F-416C-692DA271B8AE}"/>
              </a:ext>
            </a:extLst>
          </p:cNvPr>
          <p:cNvPicPr>
            <a:picLocks noChangeAspect="1"/>
          </p:cNvPicPr>
          <p:nvPr/>
        </p:nvPicPr>
        <p:blipFill rotWithShape="1">
          <a:blip r:embed="rId2"/>
          <a:srcRect l="11716" r="2628" b="-1"/>
          <a:stretch/>
        </p:blipFill>
        <p:spPr>
          <a:xfrm>
            <a:off x="5215037" y="10"/>
            <a:ext cx="6976964"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307986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DB7EFF05-A8DA-4B3E-9C21-7A04283D4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xmlns="" id="{76A10F56-4600-4E72-882F-DF9A3D7054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44E7C649-57E0-4A93-B134-67101C07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xmlns="" id="{AA35AF4F-B82E-435B-8949-29173A055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extBox 1">
            <a:extLst>
              <a:ext uri="{FF2B5EF4-FFF2-40B4-BE49-F238E27FC236}">
                <a16:creationId xmlns:a16="http://schemas.microsoft.com/office/drawing/2014/main" xmlns="" id="{5CA30494-DCCC-8246-302D-97E8DA4B933A}"/>
              </a:ext>
            </a:extLst>
          </p:cNvPr>
          <p:cNvSpPr txBox="1"/>
          <p:nvPr/>
        </p:nvSpPr>
        <p:spPr>
          <a:xfrm>
            <a:off x="720000" y="619201"/>
            <a:ext cx="3095626" cy="147732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a:spcBef>
                <a:spcPct val="0"/>
              </a:spcBef>
              <a:spcAft>
                <a:spcPts val="600"/>
              </a:spcAft>
            </a:pPr>
            <a:r>
              <a:rPr lang="en-US" sz="3200">
                <a:latin typeface="+mj-lt"/>
                <a:ea typeface="+mj-ea"/>
                <a:cs typeface="+mj-cs"/>
              </a:rPr>
              <a:t>Summary</a:t>
            </a:r>
          </a:p>
        </p:txBody>
      </p:sp>
      <p:sp>
        <p:nvSpPr>
          <p:cNvPr id="3" name="TextBox 2">
            <a:extLst>
              <a:ext uri="{FF2B5EF4-FFF2-40B4-BE49-F238E27FC236}">
                <a16:creationId xmlns:a16="http://schemas.microsoft.com/office/drawing/2014/main" xmlns="" id="{7963CEAD-1152-1D3A-8F72-B13075EDAFD6}"/>
              </a:ext>
            </a:extLst>
          </p:cNvPr>
          <p:cNvSpPr txBox="1"/>
          <p:nvPr/>
        </p:nvSpPr>
        <p:spPr>
          <a:xfrm>
            <a:off x="6444000" y="633600"/>
            <a:ext cx="4991962" cy="5135374"/>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indent="-228600">
              <a:lnSpc>
                <a:spcPct val="110000"/>
              </a:lnSpc>
              <a:spcAft>
                <a:spcPts val="600"/>
              </a:spcAft>
              <a:buClr>
                <a:schemeClr val="accent4"/>
              </a:buClr>
              <a:buFont typeface="The Hand Extrablack" panose="03070A02030502020204" pitchFamily="66" charset="0"/>
              <a:buChar char="•"/>
            </a:pPr>
            <a:r>
              <a:rPr lang="en-US" sz="1100" b="1" spc="20" dirty="0">
                <a:solidFill>
                  <a:schemeClr val="tx1">
                    <a:alpha val="58000"/>
                  </a:schemeClr>
                </a:solidFill>
              </a:rPr>
              <a:t>Patterns and correlation conclusion:</a:t>
            </a:r>
          </a:p>
          <a:p>
            <a:pPr lvl="1" indent="-228600">
              <a:lnSpc>
                <a:spcPct val="110000"/>
              </a:lnSpc>
              <a:spcAft>
                <a:spcPts val="600"/>
              </a:spcAft>
              <a:buClr>
                <a:schemeClr val="accent4"/>
              </a:buClr>
              <a:buFont typeface="The Hand Extrablack" panose="03070A02030502020204" pitchFamily="66" charset="0"/>
              <a:buChar char="•"/>
            </a:pPr>
            <a:r>
              <a:rPr lang="en-US" sz="1100" b="1" spc="20" dirty="0">
                <a:solidFill>
                  <a:schemeClr val="tx1">
                    <a:alpha val="58000"/>
                  </a:schemeClr>
                </a:solidFill>
              </a:rPr>
              <a:t>Following attributes have main correlations with stroke (&gt;0.10):</a:t>
            </a:r>
          </a:p>
          <a:p>
            <a:pPr lvl="2"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age</a:t>
            </a:r>
            <a:endParaRPr lang="en-US" sz="1100" spc="20">
              <a:solidFill>
                <a:schemeClr val="tx1">
                  <a:alpha val="58000"/>
                </a:schemeClr>
              </a:solidFill>
            </a:endParaRPr>
          </a:p>
          <a:p>
            <a:pPr lvl="2"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avg glucose level</a:t>
            </a:r>
          </a:p>
          <a:p>
            <a:pPr lvl="2"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hypertension</a:t>
            </a:r>
          </a:p>
          <a:p>
            <a:pPr lvl="2"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heart disease background</a:t>
            </a:r>
            <a:endParaRPr lang="en-US" sz="1100" spc="20">
              <a:solidFill>
                <a:schemeClr val="tx1">
                  <a:alpha val="58000"/>
                </a:schemeClr>
              </a:solidFill>
            </a:endParaRPr>
          </a:p>
          <a:p>
            <a:pPr lvl="2"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ever married</a:t>
            </a:r>
            <a:endParaRPr lang="en-US" sz="1100" spc="20">
              <a:solidFill>
                <a:schemeClr val="tx1">
                  <a:alpha val="58000"/>
                </a:schemeClr>
              </a:solidFill>
            </a:endParaRPr>
          </a:p>
          <a:p>
            <a:pPr indent="-228600">
              <a:lnSpc>
                <a:spcPct val="110000"/>
              </a:lnSpc>
              <a:spcAft>
                <a:spcPts val="600"/>
              </a:spcAft>
              <a:buClr>
                <a:schemeClr val="accent4"/>
              </a:buClr>
              <a:buFont typeface="The Hand Extrablack" panose="03070A02030502020204" pitchFamily="66" charset="0"/>
              <a:buChar char="•"/>
            </a:pPr>
            <a:r>
              <a:rPr lang="en-US" sz="1100" b="1" spc="20" dirty="0">
                <a:solidFill>
                  <a:schemeClr val="tx1">
                    <a:alpha val="58000"/>
                  </a:schemeClr>
                </a:solidFill>
              </a:rPr>
              <a:t>Stroke patterns:</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The older a person is, the more likely to have a stroke.</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Blood glucose level is dangerous at both edges (the safe zone is between 120 to 180 approximately.</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Background of heart disease increases the risk of stroke by 13%.</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Hypertension increases the risk of stroke by 10%.</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1/2 of the stroke cases are around 30 BMI.</a:t>
            </a:r>
          </a:p>
          <a:p>
            <a:pPr lvl="1"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combination of BMI and AGE is a very powerful factor to predict stroke (high age, around 30 BMI).</a:t>
            </a:r>
          </a:p>
          <a:p>
            <a:pPr indent="-228600">
              <a:lnSpc>
                <a:spcPct val="110000"/>
              </a:lnSpc>
              <a:spcAft>
                <a:spcPts val="600"/>
              </a:spcAft>
              <a:buClr>
                <a:schemeClr val="accent4"/>
              </a:buClr>
              <a:buFont typeface="The Hand Extrablack" panose="03070A02030502020204" pitchFamily="66" charset="0"/>
              <a:buChar char="•"/>
            </a:pPr>
            <a:endParaRPr lang="en-US" sz="1100" spc="20">
              <a:solidFill>
                <a:schemeClr val="tx1">
                  <a:alpha val="58000"/>
                </a:schemeClr>
              </a:solidFill>
            </a:endParaRPr>
          </a:p>
          <a:p>
            <a:pPr indent="-228600">
              <a:lnSpc>
                <a:spcPct val="110000"/>
              </a:lnSpc>
              <a:spcAft>
                <a:spcPts val="600"/>
              </a:spcAft>
              <a:buClr>
                <a:schemeClr val="accent4"/>
              </a:buClr>
              <a:buFont typeface="The Hand Extrablack" panose="03070A02030502020204" pitchFamily="66" charset="0"/>
              <a:buChar char="•"/>
            </a:pPr>
            <a:r>
              <a:rPr lang="en-US" sz="1100" spc="20" dirty="0">
                <a:solidFill>
                  <a:schemeClr val="tx1">
                    <a:alpha val="58000"/>
                  </a:schemeClr>
                </a:solidFill>
              </a:rPr>
              <a:t>In Dataset, 95% of data represents no stroke event and only 5% represents a stroke event. Part of the modeling, I will explore methods to smooth imbalance of data.</a:t>
            </a:r>
            <a:endParaRPr lang="en-US" sz="1100" spc="20">
              <a:solidFill>
                <a:schemeClr val="tx1">
                  <a:alpha val="58000"/>
                </a:schemeClr>
              </a:solidFill>
            </a:endParaRPr>
          </a:p>
        </p:txBody>
      </p:sp>
    </p:spTree>
    <p:extLst>
      <p:ext uri="{BB962C8B-B14F-4D97-AF65-F5344CB8AC3E}">
        <p14:creationId xmlns:p14="http://schemas.microsoft.com/office/powerpoint/2010/main" val="116262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74E3E963-7ADC-4469-A079-F78B0BC6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864DEA4-D6B8-4DEF-B1D0-6D5672FA8D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FA0DC9F8-6453-51F0-C399-78C79DF8AC4A}"/>
              </a:ext>
            </a:extLst>
          </p:cNvPr>
          <p:cNvSpPr txBox="1"/>
          <p:nvPr/>
        </p:nvSpPr>
        <p:spPr>
          <a:xfrm>
            <a:off x="6480000" y="1554630"/>
            <a:ext cx="5015638" cy="196977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dirty="0">
                <a:latin typeface="+mj-lt"/>
                <a:ea typeface="+mj-ea"/>
                <a:cs typeface="+mj-cs"/>
              </a:rPr>
              <a:t>KNN - Before </a:t>
            </a:r>
          </a:p>
        </p:txBody>
      </p:sp>
      <p:pic>
        <p:nvPicPr>
          <p:cNvPr id="3" name="Picture 3" descr="Chart&#10;&#10;Description automatically generated">
            <a:extLst>
              <a:ext uri="{FF2B5EF4-FFF2-40B4-BE49-F238E27FC236}">
                <a16:creationId xmlns:a16="http://schemas.microsoft.com/office/drawing/2014/main" xmlns="" id="{71A16210-F7F0-5F93-103A-9513E34F6EF6}"/>
              </a:ext>
            </a:extLst>
          </p:cNvPr>
          <p:cNvPicPr>
            <a:picLocks noChangeAspect="1"/>
          </p:cNvPicPr>
          <p:nvPr/>
        </p:nvPicPr>
        <p:blipFill>
          <a:blip r:embed="rId2"/>
          <a:stretch>
            <a:fillRect/>
          </a:stretch>
        </p:blipFill>
        <p:spPr>
          <a:xfrm>
            <a:off x="720000" y="742959"/>
            <a:ext cx="5014800" cy="536342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4" name="Group 13">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7909203" y="317452"/>
            <a:ext cx="2117174" cy="588806"/>
            <a:chOff x="4549904" y="5078157"/>
            <a:chExt cx="3023338" cy="840818"/>
          </a:xfrm>
        </p:grpSpPr>
        <p:sp>
          <p:nvSpPr>
            <p:cNvPr id="15"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7990093" y="5372723"/>
            <a:ext cx="2088038" cy="719230"/>
            <a:chOff x="4532666" y="505937"/>
            <a:chExt cx="2981730" cy="1027064"/>
          </a:xfrm>
        </p:grpSpPr>
        <p:sp>
          <p:nvSpPr>
            <p:cNvPr id="20"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69560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xmlns="" id="{468DC7FA-55C9-47D5-B8A0-022B4C9AA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E905CBC2-EECC-4468-90C4-C0176E9B08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xmlns="" id="{97D0825D-5142-4F4A-A141-3CCD5E99C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Picture 4" descr="Chart, pie chart&#10;&#10;Description automatically generated">
            <a:extLst>
              <a:ext uri="{FF2B5EF4-FFF2-40B4-BE49-F238E27FC236}">
                <a16:creationId xmlns:a16="http://schemas.microsoft.com/office/drawing/2014/main" xmlns="" id="{7A9AF82F-45AF-FB31-F93C-0E99646A9638}"/>
              </a:ext>
            </a:extLst>
          </p:cNvPr>
          <p:cNvPicPr>
            <a:picLocks noChangeAspect="1"/>
          </p:cNvPicPr>
          <p:nvPr/>
        </p:nvPicPr>
        <p:blipFill>
          <a:blip r:embed="rId2"/>
          <a:stretch>
            <a:fillRect/>
          </a:stretch>
        </p:blipFill>
        <p:spPr>
          <a:xfrm>
            <a:off x="720000" y="1748554"/>
            <a:ext cx="4284000" cy="3352229"/>
          </a:xfrm>
          <a:custGeom>
            <a:avLst/>
            <a:gdLst/>
            <a:ahLst/>
            <a:cxnLst/>
            <a:rect l="l" t="t" r="r" b="b"/>
            <a:pathLst>
              <a:path w="4284000" h="5409338">
                <a:moveTo>
                  <a:pt x="0" y="0"/>
                </a:moveTo>
                <a:lnTo>
                  <a:pt x="4284000" y="0"/>
                </a:lnTo>
                <a:lnTo>
                  <a:pt x="4284000" y="5409338"/>
                </a:lnTo>
                <a:lnTo>
                  <a:pt x="0" y="5409338"/>
                </a:lnTo>
                <a:close/>
              </a:path>
            </a:pathLst>
          </a:custGeom>
        </p:spPr>
      </p:pic>
      <p:sp>
        <p:nvSpPr>
          <p:cNvPr id="3" name="TextBox 2">
            <a:extLst>
              <a:ext uri="{FF2B5EF4-FFF2-40B4-BE49-F238E27FC236}">
                <a16:creationId xmlns:a16="http://schemas.microsoft.com/office/drawing/2014/main" xmlns="" id="{50F14100-96E7-FA75-4A1C-2B27FF27A06F}"/>
              </a:ext>
            </a:extLst>
          </p:cNvPr>
          <p:cNvSpPr txBox="1"/>
          <p:nvPr/>
        </p:nvSpPr>
        <p:spPr>
          <a:xfrm>
            <a:off x="6480000" y="2541600"/>
            <a:ext cx="4991962" cy="3216273"/>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indent="-228600">
              <a:lnSpc>
                <a:spcPct val="120000"/>
              </a:lnSpc>
              <a:spcAft>
                <a:spcPts val="600"/>
              </a:spcAft>
              <a:buClr>
                <a:schemeClr val="accent4"/>
              </a:buClr>
              <a:buFont typeface="The Hand Extrablack" panose="03070A02030502020204" pitchFamily="66" charset="0"/>
              <a:buChar char="•"/>
            </a:pPr>
            <a:r>
              <a:rPr lang="en-US" sz="2000" spc="20" dirty="0">
                <a:solidFill>
                  <a:schemeClr val="tx1">
                    <a:alpha val="58000"/>
                  </a:schemeClr>
                </a:solidFill>
              </a:rPr>
              <a:t>Class Re-balance  -Before</a:t>
            </a:r>
          </a:p>
        </p:txBody>
      </p:sp>
    </p:spTree>
    <p:extLst>
      <p:ext uri="{BB962C8B-B14F-4D97-AF65-F5344CB8AC3E}">
        <p14:creationId xmlns:p14="http://schemas.microsoft.com/office/powerpoint/2010/main" val="332126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xmlns="" id="{7E6B6978-5103-448F-B101-093A527D3A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12EB5692-CE38-42AB-ABE5-E5A1A74F2C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15D7385-D22C-69ED-6B2B-EE103BEABE04}"/>
              </a:ext>
            </a:extLst>
          </p:cNvPr>
          <p:cNvSpPr txBox="1"/>
          <p:nvPr/>
        </p:nvSpPr>
        <p:spPr>
          <a:xfrm>
            <a:off x="644873" y="2276197"/>
            <a:ext cx="5015638" cy="3609329"/>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dirty="0">
                <a:latin typeface="The Hand Extrablack"/>
                <a:ea typeface="+mn-lt"/>
                <a:cs typeface="+mn-lt"/>
              </a:rPr>
              <a:t>Train After SMOTE</a:t>
            </a:r>
            <a:endParaRPr lang="en-US">
              <a:latin typeface="The Hand Extrablack"/>
            </a:endParaRPr>
          </a:p>
          <a:p>
            <a:pPr algn="ctr">
              <a:spcBef>
                <a:spcPct val="0"/>
              </a:spcBef>
              <a:spcAft>
                <a:spcPts val="600"/>
              </a:spcAft>
            </a:pPr>
            <a:endParaRPr lang="en-US" sz="5600" spc="-100">
              <a:latin typeface="+mj-lt"/>
              <a:ea typeface="+mj-ea"/>
              <a:cs typeface="+mj-cs"/>
            </a:endParaRPr>
          </a:p>
          <a:p>
            <a:pPr algn="ctr">
              <a:spcBef>
                <a:spcPct val="0"/>
              </a:spcBef>
              <a:spcAft>
                <a:spcPts val="600"/>
              </a:spcAft>
            </a:pPr>
            <a:endParaRPr lang="en-US" sz="5600" spc="-100">
              <a:latin typeface="+mj-lt"/>
              <a:ea typeface="+mj-ea"/>
              <a:cs typeface="+mj-cs"/>
            </a:endParaRPr>
          </a:p>
        </p:txBody>
      </p:sp>
      <p:sp useBgFill="1">
        <p:nvSpPr>
          <p:cNvPr id="34" name="Freeform: Shape 33">
            <a:extLst>
              <a:ext uri="{FF2B5EF4-FFF2-40B4-BE49-F238E27FC236}">
                <a16:creationId xmlns:a16="http://schemas.microsoft.com/office/drawing/2014/main" xmlns="" id="{6BE942D0-8C50-4D78-A3D0-4D82F3963E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Picture 4" descr="Chart, pie chart&#10;&#10;Description automatically generated">
            <a:extLst>
              <a:ext uri="{FF2B5EF4-FFF2-40B4-BE49-F238E27FC236}">
                <a16:creationId xmlns:a16="http://schemas.microsoft.com/office/drawing/2014/main" xmlns="" id="{F85E55C9-7137-C04B-1F7D-BB032B290EFA}"/>
              </a:ext>
            </a:extLst>
          </p:cNvPr>
          <p:cNvPicPr>
            <a:picLocks noChangeAspect="1"/>
          </p:cNvPicPr>
          <p:nvPr/>
        </p:nvPicPr>
        <p:blipFill>
          <a:blip r:embed="rId2"/>
          <a:stretch>
            <a:fillRect/>
          </a:stretch>
        </p:blipFill>
        <p:spPr>
          <a:xfrm>
            <a:off x="7176162" y="1341573"/>
            <a:ext cx="4284000" cy="4166191"/>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89226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xmlns=""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1543B0B-FB3A-ADFF-8745-EC6323D74A9F}"/>
              </a:ext>
            </a:extLst>
          </p:cNvPr>
          <p:cNvSpPr txBox="1"/>
          <p:nvPr/>
        </p:nvSpPr>
        <p:spPr>
          <a:xfrm>
            <a:off x="720000" y="1554630"/>
            <a:ext cx="5015638" cy="196977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dirty="0">
                <a:latin typeface="+mj-lt"/>
                <a:ea typeface="+mj-ea"/>
                <a:cs typeface="+mj-cs"/>
              </a:rPr>
              <a:t>KNN - After</a:t>
            </a:r>
          </a:p>
        </p:txBody>
      </p:sp>
      <p:grpSp>
        <p:nvGrpSpPr>
          <p:cNvPr id="36" name="Group 35">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37"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1" name="Group 40">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42"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 name="Picture 3" descr="Chart&#10;&#10;Description automatically generated">
            <a:extLst>
              <a:ext uri="{FF2B5EF4-FFF2-40B4-BE49-F238E27FC236}">
                <a16:creationId xmlns:a16="http://schemas.microsoft.com/office/drawing/2014/main" xmlns="" id="{379629CB-F076-BD67-1297-5C14BC446631}"/>
              </a:ext>
            </a:extLst>
          </p:cNvPr>
          <p:cNvPicPr>
            <a:picLocks noChangeAspect="1"/>
          </p:cNvPicPr>
          <p:nvPr/>
        </p:nvPicPr>
        <p:blipFill>
          <a:blip r:embed="rId2"/>
          <a:stretch>
            <a:fillRect/>
          </a:stretch>
        </p:blipFill>
        <p:spPr>
          <a:xfrm>
            <a:off x="6444525" y="904669"/>
            <a:ext cx="5014800" cy="5039999"/>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67696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DB7EFF05-A8DA-4B3E-9C21-7A04283D4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xmlns="" id="{3F58D3F4-AD3E-4263-85BF-7EB712458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B383AC10-A272-4982-A610-DDA728D781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xmlns="" id="{F6FDED66-1461-4834-9923-329986747F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xmlns="" id="{3DE95C45-B992-29A8-1ACB-D8704FD76314}"/>
              </a:ext>
            </a:extLst>
          </p:cNvPr>
          <p:cNvSpPr txBox="1"/>
          <p:nvPr/>
        </p:nvSpPr>
        <p:spPr>
          <a:xfrm>
            <a:off x="4561200" y="619200"/>
            <a:ext cx="4991961" cy="1477328"/>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spcBef>
                <a:spcPct val="0"/>
              </a:spcBef>
              <a:spcAft>
                <a:spcPts val="600"/>
              </a:spcAft>
            </a:pPr>
            <a:r>
              <a:rPr lang="en-US" sz="3200" spc="-100" dirty="0">
                <a:latin typeface="+mj-lt"/>
                <a:ea typeface="+mj-ea"/>
                <a:cs typeface="+mj-cs"/>
              </a:rPr>
              <a:t>Conclusion</a:t>
            </a:r>
          </a:p>
          <a:p>
            <a:pPr>
              <a:spcBef>
                <a:spcPct val="0"/>
              </a:spcBef>
              <a:spcAft>
                <a:spcPts val="600"/>
              </a:spcAft>
            </a:pPr>
            <a:endParaRPr lang="en-US" sz="3200" spc="-100">
              <a:latin typeface="+mj-lt"/>
              <a:ea typeface="+mj-ea"/>
              <a:cs typeface="+mj-cs"/>
            </a:endParaRPr>
          </a:p>
        </p:txBody>
      </p:sp>
      <p:sp>
        <p:nvSpPr>
          <p:cNvPr id="95" name="Freeform 10">
            <a:extLst>
              <a:ext uri="{FF2B5EF4-FFF2-40B4-BE49-F238E27FC236}">
                <a16:creationId xmlns:a16="http://schemas.microsoft.com/office/drawing/2014/main" xmlns="" id="{1607CD53-0FF9-47E9-94AD-2BF64BA801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TextBox 2">
            <a:extLst>
              <a:ext uri="{FF2B5EF4-FFF2-40B4-BE49-F238E27FC236}">
                <a16:creationId xmlns:a16="http://schemas.microsoft.com/office/drawing/2014/main" xmlns="" id="{21EA4468-BDA4-A820-299B-844D10D0F157}"/>
              </a:ext>
            </a:extLst>
          </p:cNvPr>
          <p:cNvSpPr txBox="1"/>
          <p:nvPr/>
        </p:nvSpPr>
        <p:spPr>
          <a:xfrm>
            <a:off x="4560026" y="2541600"/>
            <a:ext cx="4991962" cy="3216273"/>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indent="-228600">
              <a:lnSpc>
                <a:spcPct val="110000"/>
              </a:lnSpc>
              <a:spcAft>
                <a:spcPts val="600"/>
              </a:spcAft>
              <a:buClr>
                <a:schemeClr val="accent4"/>
              </a:buClr>
              <a:buFont typeface="The Hand Extrablack" panose="03070A02030502020204" pitchFamily="66" charset="0"/>
              <a:buChar char="•"/>
            </a:pPr>
            <a:r>
              <a:rPr lang="en-US" sz="1900" spc="20" dirty="0">
                <a:solidFill>
                  <a:schemeClr val="tx1">
                    <a:alpha val="58000"/>
                  </a:schemeClr>
                </a:solidFill>
              </a:rPr>
              <a:t>Input Data classification is key for model training.</a:t>
            </a:r>
          </a:p>
          <a:p>
            <a:pPr indent="-228600">
              <a:lnSpc>
                <a:spcPct val="110000"/>
              </a:lnSpc>
              <a:spcAft>
                <a:spcPts val="600"/>
              </a:spcAft>
              <a:buClr>
                <a:schemeClr val="accent4"/>
              </a:buClr>
              <a:buFont typeface="The Hand Extrablack" panose="03070A02030502020204" pitchFamily="66" charset="0"/>
              <a:buChar char="•"/>
            </a:pPr>
            <a:r>
              <a:rPr lang="en-US" sz="1900" spc="20" dirty="0">
                <a:solidFill>
                  <a:schemeClr val="tx1">
                    <a:alpha val="58000"/>
                  </a:schemeClr>
                </a:solidFill>
              </a:rPr>
              <a:t>KNN Classifier has best balance of Accuracy and predictions.</a:t>
            </a:r>
          </a:p>
          <a:p>
            <a:pPr indent="-228600">
              <a:lnSpc>
                <a:spcPct val="110000"/>
              </a:lnSpc>
              <a:spcAft>
                <a:spcPts val="600"/>
              </a:spcAft>
              <a:buClr>
                <a:schemeClr val="accent4"/>
              </a:buClr>
              <a:buFont typeface="The Hand Extrablack" panose="03070A02030502020204" pitchFamily="66" charset="0"/>
              <a:buChar char="•"/>
            </a:pPr>
            <a:r>
              <a:rPr lang="en-US" sz="1900" spc="20" dirty="0">
                <a:solidFill>
                  <a:schemeClr val="tx1">
                    <a:alpha val="58000"/>
                  </a:schemeClr>
                </a:solidFill>
              </a:rPr>
              <a:t>Should attempt multiple models for </a:t>
            </a:r>
            <a:r>
              <a:rPr lang="en-US" sz="1900" spc="20" dirty="0" smtClean="0">
                <a:solidFill>
                  <a:schemeClr val="tx1">
                    <a:alpha val="58000"/>
                  </a:schemeClr>
                </a:solidFill>
              </a:rPr>
              <a:t>training to get balanced data.</a:t>
            </a:r>
            <a:r>
              <a:rPr lang="en-US" sz="1900" spc="20" dirty="0">
                <a:solidFill>
                  <a:schemeClr val="tx1">
                    <a:alpha val="58000"/>
                  </a:schemeClr>
                </a:solidFill>
              </a:rPr>
              <a:t> </a:t>
            </a:r>
          </a:p>
          <a:p>
            <a:pPr indent="-228600">
              <a:lnSpc>
                <a:spcPct val="110000"/>
              </a:lnSpc>
              <a:spcAft>
                <a:spcPts val="600"/>
              </a:spcAft>
              <a:buClr>
                <a:schemeClr val="accent4"/>
              </a:buClr>
              <a:buFont typeface="The Hand Extrablack" panose="03070A02030502020204" pitchFamily="66" charset="0"/>
              <a:buChar char="•"/>
            </a:pPr>
            <a:r>
              <a:rPr lang="en-US" sz="1900" spc="20" dirty="0">
                <a:solidFill>
                  <a:schemeClr val="tx1">
                    <a:alpha val="58000"/>
                  </a:schemeClr>
                </a:solidFill>
              </a:rPr>
              <a:t>Model Can be deployed but, should consider looking for more features and balanced train data set.</a:t>
            </a:r>
          </a:p>
        </p:txBody>
      </p:sp>
    </p:spTree>
    <p:extLst>
      <p:ext uri="{BB962C8B-B14F-4D97-AF65-F5344CB8AC3E}">
        <p14:creationId xmlns:p14="http://schemas.microsoft.com/office/powerpoint/2010/main" val="293989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9">
            <a:extLst>
              <a:ext uri="{FF2B5EF4-FFF2-40B4-BE49-F238E27FC236}">
                <a16:creationId xmlns:a16="http://schemas.microsoft.com/office/drawing/2014/main" xmlns="" id="{DB7EFF05-A8DA-4B3E-9C21-7A04283D4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1">
            <a:extLst>
              <a:ext uri="{FF2B5EF4-FFF2-40B4-BE49-F238E27FC236}">
                <a16:creationId xmlns:a16="http://schemas.microsoft.com/office/drawing/2014/main" xmlns="" id="{3F58D3F4-AD3E-4263-85BF-7EB712458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3">
            <a:extLst>
              <a:ext uri="{FF2B5EF4-FFF2-40B4-BE49-F238E27FC236}">
                <a16:creationId xmlns:a16="http://schemas.microsoft.com/office/drawing/2014/main" xmlns="" id="{B383AC10-A272-4982-A610-DDA728D781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5">
            <a:extLst>
              <a:ext uri="{FF2B5EF4-FFF2-40B4-BE49-F238E27FC236}">
                <a16:creationId xmlns:a16="http://schemas.microsoft.com/office/drawing/2014/main" xmlns="" id="{F6FDED66-1461-4834-9923-329986747F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xmlns="" id="{DABF890F-2D43-525D-851E-DFC551C3FDAE}"/>
              </a:ext>
            </a:extLst>
          </p:cNvPr>
          <p:cNvSpPr txBox="1"/>
          <p:nvPr/>
        </p:nvSpPr>
        <p:spPr>
          <a:xfrm>
            <a:off x="4561200" y="619200"/>
            <a:ext cx="4991961" cy="1477328"/>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spcBef>
                <a:spcPct val="0"/>
              </a:spcBef>
              <a:spcAft>
                <a:spcPts val="600"/>
              </a:spcAft>
            </a:pPr>
            <a:r>
              <a:rPr lang="en-US" sz="3200">
                <a:latin typeface="+mj-lt"/>
                <a:ea typeface="+mj-ea"/>
                <a:cs typeface="+mj-cs"/>
              </a:rPr>
              <a:t>References</a:t>
            </a:r>
          </a:p>
          <a:p>
            <a:pPr>
              <a:spcBef>
                <a:spcPct val="0"/>
              </a:spcBef>
              <a:spcAft>
                <a:spcPts val="600"/>
              </a:spcAft>
            </a:pPr>
            <a:endParaRPr lang="en-US" sz="3200">
              <a:latin typeface="+mj-lt"/>
              <a:ea typeface="+mj-ea"/>
              <a:cs typeface="+mj-cs"/>
            </a:endParaRPr>
          </a:p>
        </p:txBody>
      </p:sp>
      <p:sp>
        <p:nvSpPr>
          <p:cNvPr id="36" name="Freeform 10">
            <a:extLst>
              <a:ext uri="{FF2B5EF4-FFF2-40B4-BE49-F238E27FC236}">
                <a16:creationId xmlns:a16="http://schemas.microsoft.com/office/drawing/2014/main" xmlns="" id="{1607CD53-0FF9-47E9-94AD-2BF64BA801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xmlns="" id="{D3D4D443-2E19-5144-F9B2-00D3029AA674}"/>
              </a:ext>
            </a:extLst>
          </p:cNvPr>
          <p:cNvSpPr txBox="1"/>
          <p:nvPr/>
        </p:nvSpPr>
        <p:spPr>
          <a:xfrm>
            <a:off x="4560026" y="2541600"/>
            <a:ext cx="4991962" cy="3216273"/>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Chris Albon. (2018). </a:t>
            </a:r>
            <a:r>
              <a:rPr lang="en-US" sz="1000" i="1" spc="20">
                <a:solidFill>
                  <a:schemeClr val="tx1">
                    <a:alpha val="58000"/>
                  </a:schemeClr>
                </a:solidFill>
              </a:rPr>
              <a:t>Machine Learning with Python Cookbook Practical Solutions from Preprocessing to Deep Learning</a:t>
            </a:r>
            <a:r>
              <a:rPr lang="en-US" sz="1000" spc="20">
                <a:solidFill>
                  <a:schemeClr val="tx1">
                    <a:alpha val="58000"/>
                  </a:schemeClr>
                </a:solidFill>
              </a:rPr>
              <a:t>.</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Stroke Prediction Dataset | Kaggle.</a:t>
            </a:r>
            <a:r>
              <a:rPr lang="en-US" sz="1000" i="1" spc="20">
                <a:solidFill>
                  <a:schemeClr val="tx1">
                    <a:alpha val="58000"/>
                  </a:schemeClr>
                </a:solidFill>
              </a:rPr>
              <a:t> </a:t>
            </a:r>
            <a:r>
              <a:rPr lang="en-US" sz="1000" i="1" spc="20">
                <a:solidFill>
                  <a:schemeClr val="tx1">
                    <a:alpha val="58000"/>
                  </a:schemeClr>
                </a:solidFill>
                <a:hlinkClick r:id="rId2"/>
              </a:rPr>
              <a:t>https://www.kaggle.com/fedesoriano/stroke-prediction-dataset</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Stroke background information by CDC from </a:t>
            </a:r>
            <a:r>
              <a:rPr lang="en-US" sz="1000" i="1" spc="20">
                <a:solidFill>
                  <a:schemeClr val="tx1">
                    <a:alpha val="58000"/>
                  </a:schemeClr>
                </a:solidFill>
                <a:hlinkClick r:id="rId3"/>
              </a:rPr>
              <a:t>https://www.cdc.gov/stroke/about.htm</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Raj, S. (2020). </a:t>
            </a:r>
            <a:r>
              <a:rPr lang="en-US" sz="1000" i="1" spc="20">
                <a:solidFill>
                  <a:schemeClr val="tx1">
                    <a:alpha val="58000"/>
                  </a:schemeClr>
                </a:solidFill>
              </a:rPr>
              <a:t>How to Evaluate the Performance of Your Machine Learning Model - KDnuggets</a:t>
            </a:r>
            <a:r>
              <a:rPr lang="en-US" sz="1000" spc="20">
                <a:solidFill>
                  <a:schemeClr val="tx1">
                    <a:alpha val="58000"/>
                  </a:schemeClr>
                </a:solidFill>
              </a:rPr>
              <a:t>. https://www.kdnuggets.com/2020/09/performance-machine-learning-model.html</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scikit-learn. (2021). </a:t>
            </a:r>
            <a:r>
              <a:rPr lang="en-US" sz="1000" i="1" spc="20">
                <a:solidFill>
                  <a:schemeClr val="tx1">
                    <a:alpha val="58000"/>
                  </a:schemeClr>
                </a:solidFill>
              </a:rPr>
              <a:t>API Reference — scikit-learn 1.0.1 documentation</a:t>
            </a:r>
            <a:r>
              <a:rPr lang="en-US" sz="1000" spc="20">
                <a:solidFill>
                  <a:schemeClr val="tx1">
                    <a:alpha val="58000"/>
                  </a:schemeClr>
                </a:solidFill>
              </a:rPr>
              <a:t>. </a:t>
            </a:r>
            <a:r>
              <a:rPr lang="en-US" sz="1000" i="1" spc="20">
                <a:solidFill>
                  <a:schemeClr val="tx1">
                    <a:alpha val="58000"/>
                  </a:schemeClr>
                </a:solidFill>
              </a:rPr>
              <a:t>https://scikit-learn.org/stable/modules/classes.html#module-sklearn.metrics</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SMOTE</a:t>
            </a:r>
            <a:r>
              <a:rPr lang="en-US" sz="1000" i="1" spc="20">
                <a:solidFill>
                  <a:schemeClr val="tx1">
                    <a:alpha val="58000"/>
                  </a:schemeClr>
                </a:solidFill>
              </a:rPr>
              <a:t>  -  </a:t>
            </a:r>
            <a:r>
              <a:rPr lang="en-US" sz="1000" spc="20">
                <a:solidFill>
                  <a:schemeClr val="tx1">
                    <a:alpha val="58000"/>
                  </a:schemeClr>
                </a:solidFill>
                <a:hlinkClick r:id="rId4"/>
              </a:rPr>
              <a:t>https://machinelearningmastery.com/smote-oversampling-for-imbalanced-classification/</a:t>
            </a:r>
          </a:p>
          <a:p>
            <a:pPr indent="-228600">
              <a:lnSpc>
                <a:spcPct val="110000"/>
              </a:lnSpc>
              <a:spcAft>
                <a:spcPts val="600"/>
              </a:spcAft>
              <a:buClr>
                <a:schemeClr val="accent4"/>
              </a:buClr>
              <a:buFont typeface="The Hand Extrablack" panose="03070A02030502020204" pitchFamily="66" charset="0"/>
              <a:buChar char="•"/>
            </a:pPr>
            <a:r>
              <a:rPr lang="en-US" sz="1000" spc="20">
                <a:solidFill>
                  <a:schemeClr val="tx1">
                    <a:alpha val="58000"/>
                  </a:schemeClr>
                </a:solidFill>
              </a:rPr>
              <a:t>Siegel, E. (2013). </a:t>
            </a:r>
            <a:r>
              <a:rPr lang="en-US" sz="1000" i="1" spc="20">
                <a:solidFill>
                  <a:schemeClr val="tx1">
                    <a:alpha val="58000"/>
                  </a:schemeClr>
                </a:solidFill>
              </a:rPr>
              <a:t>Predictive analytics: The power to predict who will click, buy, lie, or die</a:t>
            </a:r>
            <a:r>
              <a:rPr lang="en-US" sz="1000" spc="20">
                <a:solidFill>
                  <a:schemeClr val="tx1">
                    <a:alpha val="58000"/>
                  </a:schemeClr>
                </a:solidFill>
              </a:rPr>
              <a:t>.</a:t>
            </a:r>
            <a:r>
              <a:rPr lang="en-US" sz="1000" i="1" spc="20">
                <a:solidFill>
                  <a:schemeClr val="tx1">
                    <a:alpha val="58000"/>
                  </a:schemeClr>
                </a:solidFill>
              </a:rPr>
              <a:t>John Wiley &amp; Sons.</a:t>
            </a:r>
          </a:p>
        </p:txBody>
      </p:sp>
    </p:spTree>
    <p:extLst>
      <p:ext uri="{BB962C8B-B14F-4D97-AF65-F5344CB8AC3E}">
        <p14:creationId xmlns:p14="http://schemas.microsoft.com/office/powerpoint/2010/main" val="130798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8">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0">
            <a:extLst>
              <a:ext uri="{FF2B5EF4-FFF2-40B4-BE49-F238E27FC236}">
                <a16:creationId xmlns:a16="http://schemas.microsoft.com/office/drawing/2014/main" xmlns=""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2">
            <a:extLst>
              <a:ext uri="{FF2B5EF4-FFF2-40B4-BE49-F238E27FC236}">
                <a16:creationId xmlns:a16="http://schemas.microsoft.com/office/drawing/2014/main" xmlns=""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184E2C6-840D-497D-4B9E-31A60C7FB3D3}"/>
              </a:ext>
            </a:extLst>
          </p:cNvPr>
          <p:cNvSpPr txBox="1"/>
          <p:nvPr/>
        </p:nvSpPr>
        <p:spPr>
          <a:xfrm>
            <a:off x="720000" y="1554630"/>
            <a:ext cx="5015638" cy="196977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a:latin typeface="+mj-lt"/>
                <a:ea typeface="+mj-ea"/>
                <a:cs typeface="+mj-cs"/>
              </a:rPr>
              <a:t>Thank you</a:t>
            </a:r>
          </a:p>
        </p:txBody>
      </p:sp>
      <p:grpSp>
        <p:nvGrpSpPr>
          <p:cNvPr id="35" name="Group 14">
            <a:extLst>
              <a:ext uri="{FF2B5EF4-FFF2-40B4-BE49-F238E27FC236}">
                <a16:creationId xmlns:a16="http://schemas.microsoft.com/office/drawing/2014/main" xmlns=""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xmlns=""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xmlns=""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xmlns=""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6" name="Group 19">
            <a:extLst>
              <a:ext uri="{FF2B5EF4-FFF2-40B4-BE49-F238E27FC236}">
                <a16:creationId xmlns:a16="http://schemas.microsoft.com/office/drawing/2014/main" xmlns=""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xmlns=""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xmlns=""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xmlns=""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7" name="Graphic 5" descr="Smiling Face with No Fill">
            <a:extLst>
              <a:ext uri="{FF2B5EF4-FFF2-40B4-BE49-F238E27FC236}">
                <a16:creationId xmlns:a16="http://schemas.microsoft.com/office/drawing/2014/main" xmlns="" id="{B0BA1AE8-B168-8758-0AEC-D675A83B74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44525"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29290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A10F56-4600-4E72-882F-DF9A3D7054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4E7C649-57E0-4A93-B134-67101C07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AA35AF4F-B82E-435B-8949-29173A055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xmlns="" id="{4B44CD5B-27FB-4716-E584-34F62A54F272}"/>
              </a:ext>
            </a:extLst>
          </p:cNvPr>
          <p:cNvSpPr>
            <a:spLocks noGrp="1"/>
          </p:cNvSpPr>
          <p:nvPr>
            <p:ph type="title"/>
          </p:nvPr>
        </p:nvSpPr>
        <p:spPr>
          <a:xfrm>
            <a:off x="720000" y="619201"/>
            <a:ext cx="3095626" cy="1477328"/>
          </a:xfrm>
        </p:spPr>
        <p:txBody>
          <a:bodyPr>
            <a:normAutofit/>
          </a:bodyPr>
          <a:lstStyle/>
          <a:p>
            <a:r>
              <a:rPr lang="en-US" sz="3200"/>
              <a:t>Introduction</a:t>
            </a:r>
          </a:p>
        </p:txBody>
      </p:sp>
      <p:sp>
        <p:nvSpPr>
          <p:cNvPr id="3" name="Content Placeholder 2">
            <a:extLst>
              <a:ext uri="{FF2B5EF4-FFF2-40B4-BE49-F238E27FC236}">
                <a16:creationId xmlns:a16="http://schemas.microsoft.com/office/drawing/2014/main" xmlns="" id="{F9576B69-F1E8-3D3C-B4F8-650BFA99F997}"/>
              </a:ext>
            </a:extLst>
          </p:cNvPr>
          <p:cNvSpPr>
            <a:spLocks noGrp="1"/>
          </p:cNvSpPr>
          <p:nvPr>
            <p:ph idx="1"/>
          </p:nvPr>
        </p:nvSpPr>
        <p:spPr>
          <a:xfrm>
            <a:off x="6444000" y="633600"/>
            <a:ext cx="4991962" cy="5135374"/>
          </a:xfrm>
        </p:spPr>
        <p:txBody>
          <a:bodyPr vert="horz" lIns="0" tIns="0" rIns="0" bIns="0" rtlCol="0" anchor="t">
            <a:normAutofit/>
          </a:bodyPr>
          <a:lstStyle/>
          <a:p>
            <a:pPr marL="0" indent="0" algn="just">
              <a:lnSpc>
                <a:spcPct val="110000"/>
              </a:lnSpc>
              <a:buNone/>
            </a:pPr>
            <a:r>
              <a:rPr lang="en-US" sz="1600" dirty="0">
                <a:ea typeface="+mn-lt"/>
                <a:cs typeface="+mn-lt"/>
              </a:rPr>
              <a:t>•</a:t>
            </a:r>
            <a:r>
              <a:rPr lang="en-US" sz="1600" dirty="0"/>
              <a:t> Brain Stroke causes to the following reasons : </a:t>
            </a:r>
            <a:br>
              <a:rPr lang="en-US" sz="1600" dirty="0"/>
            </a:br>
            <a:r>
              <a:rPr lang="en-US" sz="1600" dirty="0"/>
              <a:t> </a:t>
            </a:r>
            <a:r>
              <a:rPr lang="en-US" sz="1600" dirty="0">
                <a:ea typeface="+mn-lt"/>
                <a:cs typeface="+mn-lt"/>
              </a:rPr>
              <a:t>   1. A blocked artery or leaking or bursting of a blood vessel (hemorrhagic stroke). </a:t>
            </a:r>
            <a:endParaRPr lang="en-US" sz="1600" dirty="0">
              <a:solidFill>
                <a:srgbClr val="FFFFFF">
                  <a:alpha val="58000"/>
                </a:srgbClr>
              </a:solidFill>
            </a:endParaRPr>
          </a:p>
          <a:p>
            <a:pPr marL="0" indent="0" algn="just">
              <a:lnSpc>
                <a:spcPct val="110000"/>
              </a:lnSpc>
              <a:buNone/>
            </a:pPr>
            <a:r>
              <a:rPr lang="en-US" sz="1600" dirty="0">
                <a:ea typeface="+mn-lt"/>
                <a:cs typeface="+mn-lt"/>
              </a:rPr>
              <a:t>    2. A temporary disruption of blood flow to the brain </a:t>
            </a:r>
            <a:endParaRPr lang="en-US" sz="1600" dirty="0">
              <a:solidFill>
                <a:srgbClr val="FFFFFF">
                  <a:alpha val="58000"/>
                </a:srgbClr>
              </a:solidFill>
              <a:ea typeface="+mn-lt"/>
              <a:cs typeface="+mn-lt"/>
            </a:endParaRPr>
          </a:p>
          <a:p>
            <a:pPr algn="just">
              <a:lnSpc>
                <a:spcPct val="110000"/>
              </a:lnSpc>
              <a:buNone/>
            </a:pPr>
            <a:r>
              <a:rPr lang="en-US" sz="1600" dirty="0">
                <a:ea typeface="+mn-lt"/>
                <a:cs typeface="+mn-lt"/>
              </a:rPr>
              <a:t>• In the United States, every 40 secs someone has a stroke. Every 3.5</a:t>
            </a:r>
            <a:r>
              <a:rPr lang="en-US" sz="1600" b="1" dirty="0">
                <a:ea typeface="+mn-lt"/>
                <a:cs typeface="+mn-lt"/>
              </a:rPr>
              <a:t> minutes</a:t>
            </a:r>
            <a:r>
              <a:rPr lang="en-US" sz="1600" dirty="0">
                <a:ea typeface="+mn-lt"/>
                <a:cs typeface="+mn-lt"/>
              </a:rPr>
              <a:t>, someone dies of a stroke.</a:t>
            </a:r>
            <a:endParaRPr lang="en-US" sz="1600" dirty="0">
              <a:solidFill>
                <a:srgbClr val="FFFFFF">
                  <a:alpha val="58000"/>
                </a:srgbClr>
              </a:solidFill>
            </a:endParaRPr>
          </a:p>
          <a:p>
            <a:pPr marL="0" indent="0" algn="just">
              <a:lnSpc>
                <a:spcPct val="110000"/>
              </a:lnSpc>
              <a:buNone/>
            </a:pPr>
            <a:r>
              <a:rPr lang="en-US" sz="1600" dirty="0">
                <a:ea typeface="+mn-lt"/>
                <a:cs typeface="+mn-lt"/>
              </a:rPr>
              <a:t>• Every year, more than </a:t>
            </a:r>
            <a:r>
              <a:rPr lang="en-US" sz="1600" b="1" dirty="0">
                <a:ea typeface="+mn-lt"/>
                <a:cs typeface="+mn-lt"/>
              </a:rPr>
              <a:t>795,000 people</a:t>
            </a:r>
            <a:r>
              <a:rPr lang="en-US" sz="1600" dirty="0">
                <a:ea typeface="+mn-lt"/>
                <a:cs typeface="+mn-lt"/>
              </a:rPr>
              <a:t> in the United States have a stroke. About 610,000 of these are first or new strokes.</a:t>
            </a:r>
            <a:endParaRPr lang="en-US" sz="1600" dirty="0">
              <a:solidFill>
                <a:srgbClr val="FFFFFF">
                  <a:alpha val="58000"/>
                </a:srgbClr>
              </a:solidFill>
              <a:ea typeface="+mn-lt"/>
              <a:cs typeface="+mn-lt"/>
            </a:endParaRPr>
          </a:p>
          <a:p>
            <a:pPr marL="0" indent="0" algn="just">
              <a:lnSpc>
                <a:spcPct val="110000"/>
              </a:lnSpc>
              <a:buNone/>
            </a:pPr>
            <a:r>
              <a:rPr lang="en-US" sz="1600" dirty="0">
                <a:ea typeface="+mn-lt"/>
                <a:cs typeface="+mn-lt"/>
              </a:rPr>
              <a:t>• Stroke-related costs in the United States came to nearly </a:t>
            </a:r>
            <a:r>
              <a:rPr lang="en-US" sz="1600" b="1" dirty="0">
                <a:ea typeface="+mn-lt"/>
                <a:cs typeface="+mn-lt"/>
              </a:rPr>
              <a:t>$53 billion</a:t>
            </a:r>
            <a:r>
              <a:rPr lang="en-US" sz="1600" dirty="0">
                <a:ea typeface="+mn-lt"/>
                <a:cs typeface="+mn-lt"/>
              </a:rPr>
              <a:t> between 2017 and 2018.</a:t>
            </a:r>
            <a:endParaRPr lang="en-US" sz="1600" dirty="0">
              <a:solidFill>
                <a:srgbClr val="FFFFFF">
                  <a:alpha val="58000"/>
                </a:srgbClr>
              </a:solidFill>
              <a:ea typeface="+mn-lt"/>
              <a:cs typeface="+mn-lt"/>
            </a:endParaRPr>
          </a:p>
          <a:p>
            <a:pPr marL="0" indent="0" algn="just">
              <a:lnSpc>
                <a:spcPct val="110000"/>
              </a:lnSpc>
              <a:buNone/>
            </a:pPr>
            <a:r>
              <a:rPr lang="en-US" sz="1600" dirty="0">
                <a:ea typeface="+mn-lt"/>
                <a:cs typeface="+mn-lt"/>
              </a:rPr>
              <a:t>• Stroke is a leading cause of serious long-term disability. Stroke reduces mobility in more than half of stroke survivors age 65 and older.</a:t>
            </a:r>
            <a:endParaRPr lang="en-US" sz="1600" dirty="0">
              <a:solidFill>
                <a:srgbClr val="FFFFFF">
                  <a:alpha val="58000"/>
                </a:srgbClr>
              </a:solidFill>
            </a:endParaRPr>
          </a:p>
        </p:txBody>
      </p:sp>
    </p:spTree>
    <p:extLst>
      <p:ext uri="{BB962C8B-B14F-4D97-AF65-F5344CB8AC3E}">
        <p14:creationId xmlns:p14="http://schemas.microsoft.com/office/powerpoint/2010/main" val="279827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A10F56-4600-4E72-882F-DF9A3D7054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4E7C649-57E0-4A93-B134-67101C07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AA35AF4F-B82E-435B-8949-29173A055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xmlns="" id="{8E26FDB8-9023-9D15-68AD-8C030C242F4C}"/>
              </a:ext>
            </a:extLst>
          </p:cNvPr>
          <p:cNvSpPr>
            <a:spLocks noGrp="1"/>
          </p:cNvSpPr>
          <p:nvPr>
            <p:ph type="title"/>
          </p:nvPr>
        </p:nvSpPr>
        <p:spPr>
          <a:xfrm>
            <a:off x="720000" y="619201"/>
            <a:ext cx="3095626" cy="1477328"/>
          </a:xfrm>
        </p:spPr>
        <p:txBody>
          <a:bodyPr>
            <a:normAutofit/>
          </a:bodyPr>
          <a:lstStyle/>
          <a:p>
            <a:r>
              <a:rPr lang="en-US" sz="3200"/>
              <a:t>Facts – Brain Stroke</a:t>
            </a:r>
          </a:p>
        </p:txBody>
      </p:sp>
      <p:sp>
        <p:nvSpPr>
          <p:cNvPr id="3" name="Content Placeholder 2">
            <a:extLst>
              <a:ext uri="{FF2B5EF4-FFF2-40B4-BE49-F238E27FC236}">
                <a16:creationId xmlns:a16="http://schemas.microsoft.com/office/drawing/2014/main" xmlns="" id="{98F10BEE-5236-C927-8501-CB3092B824EC}"/>
              </a:ext>
            </a:extLst>
          </p:cNvPr>
          <p:cNvSpPr>
            <a:spLocks noGrp="1"/>
          </p:cNvSpPr>
          <p:nvPr>
            <p:ph idx="1"/>
          </p:nvPr>
        </p:nvSpPr>
        <p:spPr>
          <a:xfrm>
            <a:off x="6444000" y="633600"/>
            <a:ext cx="4991962" cy="5135374"/>
          </a:xfrm>
        </p:spPr>
        <p:txBody>
          <a:bodyPr vert="horz" lIns="0" tIns="0" rIns="0" bIns="0" rtlCol="0" anchor="t">
            <a:normAutofit/>
          </a:bodyPr>
          <a:lstStyle/>
          <a:p>
            <a:pPr marL="0" indent="0" algn="just">
              <a:lnSpc>
                <a:spcPct val="110000"/>
              </a:lnSpc>
              <a:buNone/>
            </a:pPr>
            <a:r>
              <a:rPr lang="en-US" sz="1700" dirty="0">
                <a:ea typeface="+mn-lt"/>
                <a:cs typeface="+mn-lt"/>
              </a:rPr>
              <a:t>• Risk of having a first stroke is </a:t>
            </a:r>
            <a:r>
              <a:rPr lang="en-US" sz="1700" b="1" dirty="0">
                <a:ea typeface="+mn-lt"/>
                <a:cs typeface="+mn-lt"/>
              </a:rPr>
              <a:t>nearly twice </a:t>
            </a:r>
            <a:r>
              <a:rPr lang="en-US" sz="1700" dirty="0">
                <a:ea typeface="+mn-lt"/>
                <a:cs typeface="+mn-lt"/>
              </a:rPr>
              <a:t>as high for Blacks as for Whites, and Blacks have the highest rate of death due to stroke.</a:t>
            </a:r>
            <a:endParaRPr lang="en-US" dirty="0"/>
          </a:p>
          <a:p>
            <a:pPr marL="0" indent="0" algn="just">
              <a:lnSpc>
                <a:spcPct val="110000"/>
              </a:lnSpc>
              <a:buNone/>
            </a:pPr>
            <a:r>
              <a:rPr lang="en-US" sz="1700" dirty="0">
                <a:ea typeface="+mn-lt"/>
                <a:cs typeface="+mn-lt"/>
              </a:rPr>
              <a:t>• Stroke risk increases with age, but strokes can—and do—occur at any age.</a:t>
            </a:r>
            <a:endParaRPr lang="en-US" sz="1700" dirty="0">
              <a:solidFill>
                <a:srgbClr val="FFFFFF">
                  <a:alpha val="58000"/>
                </a:srgbClr>
              </a:solidFill>
            </a:endParaRPr>
          </a:p>
          <a:p>
            <a:pPr marL="0" indent="0" algn="just">
              <a:lnSpc>
                <a:spcPct val="110000"/>
              </a:lnSpc>
              <a:buNone/>
            </a:pPr>
            <a:r>
              <a:rPr lang="en-US" sz="1700" dirty="0">
                <a:ea typeface="+mn-lt"/>
                <a:cs typeface="+mn-lt"/>
              </a:rPr>
              <a:t>• In 2014, </a:t>
            </a:r>
            <a:r>
              <a:rPr lang="en-US" sz="1700" b="1" dirty="0">
                <a:ea typeface="+mn-lt"/>
                <a:cs typeface="+mn-lt"/>
              </a:rPr>
              <a:t>38% </a:t>
            </a:r>
            <a:r>
              <a:rPr lang="en-US" sz="1700" dirty="0">
                <a:ea typeface="+mn-lt"/>
                <a:cs typeface="+mn-lt"/>
              </a:rPr>
              <a:t>of people hospitalized for stroke were </a:t>
            </a:r>
            <a:r>
              <a:rPr lang="en-US" sz="1700" b="1" dirty="0">
                <a:ea typeface="+mn-lt"/>
                <a:cs typeface="+mn-lt"/>
              </a:rPr>
              <a:t>less than 65 years old</a:t>
            </a:r>
            <a:r>
              <a:rPr lang="en-US" sz="1700" dirty="0">
                <a:ea typeface="+mn-lt"/>
                <a:cs typeface="+mn-lt"/>
              </a:rPr>
              <a:t>.</a:t>
            </a:r>
            <a:r>
              <a:rPr lang="en-US" sz="1700" baseline="30000" dirty="0">
                <a:ea typeface="+mn-lt"/>
                <a:cs typeface="+mn-lt"/>
              </a:rPr>
              <a:t>3</a:t>
            </a:r>
            <a:endParaRPr lang="en-US" sz="1700" dirty="0">
              <a:solidFill>
                <a:srgbClr val="FFFFFF">
                  <a:alpha val="58000"/>
                </a:srgbClr>
              </a:solidFill>
            </a:endParaRPr>
          </a:p>
          <a:p>
            <a:pPr marL="0" indent="0" algn="just">
              <a:lnSpc>
                <a:spcPct val="110000"/>
              </a:lnSpc>
              <a:buNone/>
            </a:pPr>
            <a:r>
              <a:rPr lang="en-US" sz="1700" dirty="0">
                <a:ea typeface="+mn-lt"/>
                <a:cs typeface="+mn-lt"/>
              </a:rPr>
              <a:t>• High </a:t>
            </a:r>
            <a:r>
              <a:rPr lang="en-US" sz="1700" b="1" dirty="0">
                <a:ea typeface="+mn-lt"/>
                <a:cs typeface="+mn-lt"/>
                <a:hlinkClick r:id="rId2">
                  <a:extLst>
                    <a:ext uri="{A12FA001-AC4F-418D-AE19-62706E023703}">
                      <ahyp:hlinkClr xmlns:ahyp="http://schemas.microsoft.com/office/drawing/2018/hyperlinkcolor" xmlns="" val="tx"/>
                    </a:ext>
                  </a:extLst>
                </a:hlinkClick>
              </a:rPr>
              <a:t>blood pressure</a:t>
            </a:r>
            <a:r>
              <a:rPr lang="en-US" sz="1700" dirty="0">
                <a:ea typeface="+mn-lt"/>
                <a:cs typeface="+mn-lt"/>
              </a:rPr>
              <a:t>, </a:t>
            </a:r>
            <a:r>
              <a:rPr lang="en-US" sz="1700" b="1" dirty="0">
                <a:ea typeface="+mn-lt"/>
                <a:cs typeface="+mn-lt"/>
                <a:hlinkClick r:id="rId3">
                  <a:extLst>
                    <a:ext uri="{A12FA001-AC4F-418D-AE19-62706E023703}">
                      <ahyp:hlinkClr xmlns:ahyp="http://schemas.microsoft.com/office/drawing/2018/hyperlinkcolor" xmlns="" val="tx"/>
                    </a:ext>
                  </a:extLst>
                </a:hlinkClick>
              </a:rPr>
              <a:t>high cholesterol</a:t>
            </a:r>
            <a:r>
              <a:rPr lang="en-US" sz="1700" dirty="0">
                <a:ea typeface="+mn-lt"/>
                <a:cs typeface="+mn-lt"/>
              </a:rPr>
              <a:t>, smoking, obesity, and diabetes are leading causes of stroke.</a:t>
            </a:r>
            <a:endParaRPr lang="en-US" sz="1700" dirty="0">
              <a:solidFill>
                <a:srgbClr val="FFFFFF">
                  <a:alpha val="58000"/>
                </a:srgbClr>
              </a:solidFill>
            </a:endParaRPr>
          </a:p>
          <a:p>
            <a:pPr marL="0" indent="0" algn="just">
              <a:lnSpc>
                <a:spcPct val="110000"/>
              </a:lnSpc>
              <a:buNone/>
            </a:pPr>
            <a:r>
              <a:rPr lang="en-US" sz="1700" dirty="0">
                <a:ea typeface="+mn-lt"/>
                <a:cs typeface="+mn-lt"/>
              </a:rPr>
              <a:t>• Patients who arrive at the emergency room within 3 hours of their first symptoms often have less disability 3 months after a stroke than those who received delayed care.</a:t>
            </a:r>
            <a:endParaRPr lang="en-US" sz="1700" dirty="0">
              <a:solidFill>
                <a:srgbClr val="FFFFFF">
                  <a:alpha val="58000"/>
                </a:srgbClr>
              </a:solidFill>
            </a:endParaRPr>
          </a:p>
        </p:txBody>
      </p:sp>
    </p:spTree>
    <p:extLst>
      <p:ext uri="{BB962C8B-B14F-4D97-AF65-F5344CB8AC3E}">
        <p14:creationId xmlns:p14="http://schemas.microsoft.com/office/powerpoint/2010/main" val="195866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A10F56-4600-4E72-882F-DF9A3D7054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4E7C649-57E0-4A93-B134-67101C07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AA35AF4F-B82E-435B-8949-29173A055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xmlns="" id="{4F61DD8F-111B-7577-7EDA-B4E2BE2213C7}"/>
              </a:ext>
            </a:extLst>
          </p:cNvPr>
          <p:cNvSpPr>
            <a:spLocks noGrp="1"/>
          </p:cNvSpPr>
          <p:nvPr>
            <p:ph type="title"/>
          </p:nvPr>
        </p:nvSpPr>
        <p:spPr>
          <a:xfrm>
            <a:off x="720000" y="629933"/>
            <a:ext cx="3374667" cy="1466596"/>
          </a:xfrm>
        </p:spPr>
        <p:txBody>
          <a:bodyPr>
            <a:normAutofit/>
          </a:bodyPr>
          <a:lstStyle/>
          <a:p>
            <a:r>
              <a:rPr lang="en-US" sz="3200" dirty="0"/>
              <a:t>Problem statement - Motivation</a:t>
            </a:r>
          </a:p>
        </p:txBody>
      </p:sp>
      <p:sp>
        <p:nvSpPr>
          <p:cNvPr id="3" name="Content Placeholder 2">
            <a:extLst>
              <a:ext uri="{FF2B5EF4-FFF2-40B4-BE49-F238E27FC236}">
                <a16:creationId xmlns:a16="http://schemas.microsoft.com/office/drawing/2014/main" xmlns="" id="{CB1C4905-F95D-B6E0-4CE5-967AE4E69BBD}"/>
              </a:ext>
            </a:extLst>
          </p:cNvPr>
          <p:cNvSpPr>
            <a:spLocks noGrp="1"/>
          </p:cNvSpPr>
          <p:nvPr>
            <p:ph idx="1"/>
          </p:nvPr>
        </p:nvSpPr>
        <p:spPr>
          <a:xfrm>
            <a:off x="6444000" y="633600"/>
            <a:ext cx="4991962" cy="5135374"/>
          </a:xfrm>
        </p:spPr>
        <p:txBody>
          <a:bodyPr vert="horz" lIns="0" tIns="0" rIns="0" bIns="0" rtlCol="0" anchor="t">
            <a:normAutofit/>
          </a:bodyPr>
          <a:lstStyle/>
          <a:p>
            <a:pPr algn="just"/>
            <a:r>
              <a:rPr lang="en-US" dirty="0">
                <a:ea typeface="+mn-lt"/>
                <a:cs typeface="+mn-lt"/>
              </a:rPr>
              <a:t>Objective of this  project is to predict the certainty of a person to have this brain stroke based on various parameters such as age, gender, healthy habits, etc. so that this disease can be predicted before it becomes critical and be treated with normal measures and to save the lives. </a:t>
            </a:r>
            <a:endParaRPr lang="en-US" dirty="0">
              <a:solidFill>
                <a:srgbClr val="FFFFFF">
                  <a:alpha val="58000"/>
                </a:srgbClr>
              </a:solidFill>
            </a:endParaRPr>
          </a:p>
          <a:p>
            <a:pPr algn="just"/>
            <a:r>
              <a:rPr lang="en-US" dirty="0">
                <a:ea typeface="+mn-lt"/>
                <a:cs typeface="+mn-lt"/>
              </a:rPr>
              <a:t>From the existing vast pool of machine learning algorithms, we chose few methods to predict the stroke accurately.</a:t>
            </a:r>
            <a:endParaRPr lang="en-US" dirty="0">
              <a:solidFill>
                <a:srgbClr val="FFFFFF">
                  <a:alpha val="58000"/>
                </a:srgbClr>
              </a:solidFill>
            </a:endParaRPr>
          </a:p>
          <a:p>
            <a:pPr algn="just"/>
            <a:endParaRPr lang="en-US">
              <a:solidFill>
                <a:srgbClr val="FFFFFF">
                  <a:alpha val="58000"/>
                </a:srgbClr>
              </a:solidFill>
            </a:endParaRPr>
          </a:p>
        </p:txBody>
      </p:sp>
    </p:spTree>
    <p:extLst>
      <p:ext uri="{BB962C8B-B14F-4D97-AF65-F5344CB8AC3E}">
        <p14:creationId xmlns:p14="http://schemas.microsoft.com/office/powerpoint/2010/main" val="143090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1E6E2-0A78-389E-B134-435CFCF2A1EC}"/>
              </a:ext>
            </a:extLst>
          </p:cNvPr>
          <p:cNvSpPr>
            <a:spLocks noGrp="1"/>
          </p:cNvSpPr>
          <p:nvPr>
            <p:ph type="title"/>
          </p:nvPr>
        </p:nvSpPr>
        <p:spPr>
          <a:xfrm>
            <a:off x="720000" y="619200"/>
            <a:ext cx="3547078" cy="1477328"/>
          </a:xfrm>
        </p:spPr>
        <p:txBody>
          <a:bodyPr>
            <a:normAutofit/>
          </a:bodyPr>
          <a:lstStyle/>
          <a:p>
            <a:r>
              <a:rPr lang="en-US" sz="3200" dirty="0"/>
              <a:t>Models – methods of prediction</a:t>
            </a:r>
          </a:p>
        </p:txBody>
      </p:sp>
      <p:graphicFrame>
        <p:nvGraphicFramePr>
          <p:cNvPr id="6" name="Content Placeholder 2">
            <a:extLst>
              <a:ext uri="{FF2B5EF4-FFF2-40B4-BE49-F238E27FC236}">
                <a16:creationId xmlns:a16="http://schemas.microsoft.com/office/drawing/2014/main" xmlns="" id="{4EE40AF9-379F-7F31-BA97-A2F9EDD45FEE}"/>
              </a:ext>
            </a:extLst>
          </p:cNvPr>
          <p:cNvGraphicFramePr>
            <a:graphicFrameLocks noGrp="1"/>
          </p:cNvGraphicFramePr>
          <p:nvPr>
            <p:ph idx="1"/>
          </p:nvPr>
        </p:nvGraphicFramePr>
        <p:xfrm>
          <a:off x="4919419" y="662816"/>
          <a:ext cx="6911974" cy="518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709E95E4-FAF8-CEC2-A1D7-CCBC0C337AA4}"/>
              </a:ext>
            </a:extLst>
          </p:cNvPr>
          <p:cNvSpPr>
            <a:spLocks noGrp="1"/>
          </p:cNvSpPr>
          <p:nvPr>
            <p:ph type="body" sz="half" idx="2"/>
          </p:nvPr>
        </p:nvSpPr>
        <p:spPr>
          <a:xfrm>
            <a:off x="720000" y="2541600"/>
            <a:ext cx="3225519" cy="3231837"/>
          </a:xfrm>
        </p:spPr>
        <p:txBody>
          <a:bodyPr vert="horz" lIns="0" tIns="0" rIns="0" bIns="0" rtlCol="0" anchor="t">
            <a:normAutofit/>
          </a:bodyPr>
          <a:lstStyle/>
          <a:p>
            <a:r>
              <a:rPr lang="en-US" dirty="0">
                <a:solidFill>
                  <a:srgbClr val="FFFFFF">
                    <a:alpha val="58000"/>
                  </a:srgbClr>
                </a:solidFill>
              </a:rPr>
              <a:t>The mentioned predictive methods are used for prediction:</a:t>
            </a:r>
            <a:endParaRPr lang="en-US" dirty="0"/>
          </a:p>
        </p:txBody>
      </p:sp>
    </p:spTree>
    <p:extLst>
      <p:ext uri="{BB962C8B-B14F-4D97-AF65-F5344CB8AC3E}">
        <p14:creationId xmlns:p14="http://schemas.microsoft.com/office/powerpoint/2010/main" val="182858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533B7-E332-6B07-BA75-8D0A82C227E7}"/>
              </a:ext>
            </a:extLst>
          </p:cNvPr>
          <p:cNvSpPr>
            <a:spLocks noGrp="1"/>
          </p:cNvSpPr>
          <p:nvPr>
            <p:ph type="title"/>
          </p:nvPr>
        </p:nvSpPr>
        <p:spPr/>
        <p:txBody>
          <a:bodyPr/>
          <a:lstStyle/>
          <a:p>
            <a:r>
              <a:rPr lang="en-US" dirty="0"/>
              <a:t>                                        DATA SET</a:t>
            </a:r>
          </a:p>
        </p:txBody>
      </p:sp>
      <p:pic>
        <p:nvPicPr>
          <p:cNvPr id="5" name="Picture 5">
            <a:extLst>
              <a:ext uri="{FF2B5EF4-FFF2-40B4-BE49-F238E27FC236}">
                <a16:creationId xmlns:a16="http://schemas.microsoft.com/office/drawing/2014/main" xmlns="" id="{DE7F3F8D-BADE-5909-F008-AE4CCE5A6A15}"/>
              </a:ext>
            </a:extLst>
          </p:cNvPr>
          <p:cNvPicPr>
            <a:picLocks noGrp="1" noChangeAspect="1"/>
          </p:cNvPicPr>
          <p:nvPr>
            <p:ph sz="half" idx="1"/>
          </p:nvPr>
        </p:nvPicPr>
        <p:blipFill>
          <a:blip r:embed="rId2"/>
          <a:stretch>
            <a:fillRect/>
          </a:stretch>
        </p:blipFill>
        <p:spPr>
          <a:xfrm>
            <a:off x="386319" y="1929854"/>
            <a:ext cx="4962824" cy="3846321"/>
          </a:xfrm>
        </p:spPr>
      </p:pic>
      <p:sp>
        <p:nvSpPr>
          <p:cNvPr id="10" name="TextBox 9">
            <a:extLst>
              <a:ext uri="{FF2B5EF4-FFF2-40B4-BE49-F238E27FC236}">
                <a16:creationId xmlns:a16="http://schemas.microsoft.com/office/drawing/2014/main" xmlns="" id="{0E3D4630-C601-12C3-D9DD-CF6063612C9D}"/>
              </a:ext>
            </a:extLst>
          </p:cNvPr>
          <p:cNvSpPr txBox="1"/>
          <p:nvPr/>
        </p:nvSpPr>
        <p:spPr>
          <a:xfrm>
            <a:off x="321972" y="1094704"/>
            <a:ext cx="66401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Data is sourced from kaggle.com</a:t>
            </a:r>
          </a:p>
        </p:txBody>
      </p:sp>
      <p:pic>
        <p:nvPicPr>
          <p:cNvPr id="13" name="Picture 13" descr="Table&#10;&#10;Description automatically generated">
            <a:extLst>
              <a:ext uri="{FF2B5EF4-FFF2-40B4-BE49-F238E27FC236}">
                <a16:creationId xmlns:a16="http://schemas.microsoft.com/office/drawing/2014/main" xmlns="" id="{F0FC591B-5E71-F2AD-6733-2DA4AEB2948A}"/>
              </a:ext>
            </a:extLst>
          </p:cNvPr>
          <p:cNvPicPr>
            <a:picLocks noGrp="1" noChangeAspect="1"/>
          </p:cNvPicPr>
          <p:nvPr>
            <p:ph sz="half" idx="2"/>
          </p:nvPr>
        </p:nvPicPr>
        <p:blipFill>
          <a:blip r:embed="rId3"/>
          <a:stretch>
            <a:fillRect/>
          </a:stretch>
        </p:blipFill>
        <p:spPr>
          <a:xfrm>
            <a:off x="6458400" y="3328033"/>
            <a:ext cx="5003801" cy="1661710"/>
          </a:xfrm>
        </p:spPr>
      </p:pic>
    </p:spTree>
    <p:extLst>
      <p:ext uri="{BB962C8B-B14F-4D97-AF65-F5344CB8AC3E}">
        <p14:creationId xmlns:p14="http://schemas.microsoft.com/office/powerpoint/2010/main" val="35419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DB7EFF05-A8DA-4B3E-9C21-7A04283D4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76A10F56-4600-4E72-882F-DF9A3D7054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4E7C649-57E0-4A93-B134-67101C072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AA35AF4F-B82E-435B-8949-29173A055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xmlns="" id="{125ED3B4-2F01-B4D3-4027-43EEFC22A98C}"/>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r>
              <a:rPr lang="en-US" sz="3200" dirty="0"/>
              <a:t>Brain Stroke – Risk factors</a:t>
            </a:r>
          </a:p>
        </p:txBody>
      </p:sp>
      <p:sp>
        <p:nvSpPr>
          <p:cNvPr id="3" name="Content Placeholder 2">
            <a:extLst>
              <a:ext uri="{FF2B5EF4-FFF2-40B4-BE49-F238E27FC236}">
                <a16:creationId xmlns:a16="http://schemas.microsoft.com/office/drawing/2014/main" xmlns="" id="{7BAC3EB8-F51C-E99F-EDFB-227134DF4C8A}"/>
              </a:ext>
            </a:extLst>
          </p:cNvPr>
          <p:cNvSpPr>
            <a:spLocks noGrp="1"/>
          </p:cNvSpPr>
          <p:nvPr>
            <p:ph idx="1"/>
          </p:nvPr>
        </p:nvSpPr>
        <p:spPr>
          <a:xfrm>
            <a:off x="6444000" y="633600"/>
            <a:ext cx="4991962" cy="5135374"/>
          </a:xfrm>
        </p:spPr>
        <p:txBody>
          <a:bodyPr vert="horz" lIns="0" tIns="0" rIns="0" bIns="0" rtlCol="0">
            <a:normAutofit/>
          </a:bodyPr>
          <a:lstStyle/>
          <a:p>
            <a:pPr indent="-228600">
              <a:lnSpc>
                <a:spcPct val="110000"/>
              </a:lnSpc>
              <a:buFont typeface="The Hand Extrablack" panose="03070A02030502020204" pitchFamily="66" charset="0"/>
              <a:buChar char="•"/>
            </a:pPr>
            <a:r>
              <a:rPr lang="en-US" sz="2000"/>
              <a:t>•Age</a:t>
            </a:r>
          </a:p>
          <a:p>
            <a:pPr indent="-228600">
              <a:lnSpc>
                <a:spcPct val="110000"/>
              </a:lnSpc>
              <a:buFont typeface="The Hand Extrablack" panose="03070A02030502020204" pitchFamily="66" charset="0"/>
              <a:buChar char="•"/>
            </a:pPr>
            <a:r>
              <a:rPr lang="en-US" sz="2000"/>
              <a:t>•Sex</a:t>
            </a:r>
          </a:p>
          <a:p>
            <a:pPr indent="-228600">
              <a:lnSpc>
                <a:spcPct val="110000"/>
              </a:lnSpc>
              <a:buFont typeface="The Hand Extrablack" panose="03070A02030502020204" pitchFamily="66" charset="0"/>
              <a:buChar char="•"/>
            </a:pPr>
            <a:r>
              <a:rPr lang="en-US" sz="2000"/>
              <a:t>•Race or Ethnicity</a:t>
            </a:r>
          </a:p>
          <a:p>
            <a:pPr indent="-228600">
              <a:lnSpc>
                <a:spcPct val="110000"/>
              </a:lnSpc>
              <a:buFont typeface="The Hand Extrablack" panose="03070A02030502020204" pitchFamily="66" charset="0"/>
              <a:buChar char="•"/>
            </a:pPr>
            <a:r>
              <a:rPr lang="en-US" sz="2000"/>
              <a:t>•High Blood Pressure/Hypertension</a:t>
            </a:r>
          </a:p>
          <a:p>
            <a:pPr indent="-228600">
              <a:lnSpc>
                <a:spcPct val="110000"/>
              </a:lnSpc>
              <a:buFont typeface="The Hand Extrablack" panose="03070A02030502020204" pitchFamily="66" charset="0"/>
              <a:buChar char="•"/>
            </a:pPr>
            <a:r>
              <a:rPr lang="en-US" sz="2000"/>
              <a:t>•High Cholesterol</a:t>
            </a:r>
          </a:p>
          <a:p>
            <a:pPr indent="-228600">
              <a:lnSpc>
                <a:spcPct val="110000"/>
              </a:lnSpc>
              <a:buFont typeface="The Hand Extrablack" panose="03070A02030502020204" pitchFamily="66" charset="0"/>
              <a:buChar char="•"/>
            </a:pPr>
            <a:r>
              <a:rPr lang="en-US" sz="2000"/>
              <a:t>•Heart Disease</a:t>
            </a:r>
          </a:p>
          <a:p>
            <a:pPr indent="-228600">
              <a:lnSpc>
                <a:spcPct val="110000"/>
              </a:lnSpc>
              <a:buFont typeface="The Hand Extrablack" panose="03070A02030502020204" pitchFamily="66" charset="0"/>
              <a:buChar char="•"/>
            </a:pPr>
            <a:r>
              <a:rPr lang="en-US" sz="2000"/>
              <a:t>•Diabetes</a:t>
            </a:r>
          </a:p>
          <a:p>
            <a:pPr indent="-228600">
              <a:lnSpc>
                <a:spcPct val="110000"/>
              </a:lnSpc>
              <a:buFont typeface="The Hand Extrablack" panose="03070A02030502020204" pitchFamily="66" charset="0"/>
              <a:buChar char="•"/>
            </a:pPr>
            <a:r>
              <a:rPr lang="en-US" sz="2000"/>
              <a:t>•Unhealthy diet/Physical inactivity </a:t>
            </a:r>
          </a:p>
          <a:p>
            <a:pPr indent="-228600">
              <a:lnSpc>
                <a:spcPct val="110000"/>
              </a:lnSpc>
              <a:buFont typeface="The Hand Extrablack" panose="03070A02030502020204" pitchFamily="66" charset="0"/>
              <a:buChar char="•"/>
            </a:pPr>
            <a:r>
              <a:rPr lang="en-US" sz="2000"/>
              <a:t>•Obesity </a:t>
            </a:r>
          </a:p>
          <a:p>
            <a:pPr indent="-228600">
              <a:lnSpc>
                <a:spcPct val="110000"/>
              </a:lnSpc>
              <a:buFont typeface="The Hand Extrablack" panose="03070A02030502020204" pitchFamily="66" charset="0"/>
              <a:buChar char="•"/>
            </a:pPr>
            <a:r>
              <a:rPr lang="en-US" sz="2000"/>
              <a:t>•Tobacco use</a:t>
            </a:r>
          </a:p>
          <a:p>
            <a:pPr indent="-228600">
              <a:lnSpc>
                <a:spcPct val="110000"/>
              </a:lnSpc>
              <a:buFont typeface="The Hand Extrablack" panose="03070A02030502020204" pitchFamily="66" charset="0"/>
              <a:buChar char="•"/>
            </a:pPr>
            <a:r>
              <a:rPr lang="en-US" sz="2000"/>
              <a:t>•Alcohol Use</a:t>
            </a:r>
          </a:p>
          <a:p>
            <a:pPr indent="-228600">
              <a:lnSpc>
                <a:spcPct val="110000"/>
              </a:lnSpc>
              <a:buFont typeface="The Hand Extrablack" panose="03070A02030502020204" pitchFamily="66" charset="0"/>
              <a:buChar char="•"/>
            </a:pPr>
            <a:endParaRPr lang="en-US" sz="2000"/>
          </a:p>
        </p:txBody>
      </p:sp>
    </p:spTree>
    <p:extLst>
      <p:ext uri="{BB962C8B-B14F-4D97-AF65-F5344CB8AC3E}">
        <p14:creationId xmlns:p14="http://schemas.microsoft.com/office/powerpoint/2010/main" val="63510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5C75A-4BB7-73D4-C0F1-452213BF737F}"/>
              </a:ext>
            </a:extLst>
          </p:cNvPr>
          <p:cNvSpPr>
            <a:spLocks noGrp="1"/>
          </p:cNvSpPr>
          <p:nvPr>
            <p:ph type="title"/>
          </p:nvPr>
        </p:nvSpPr>
        <p:spPr/>
        <p:txBody>
          <a:bodyPr/>
          <a:lstStyle/>
          <a:p>
            <a:r>
              <a:rPr lang="en-US" dirty="0"/>
              <a:t>Data Set - Features</a:t>
            </a:r>
          </a:p>
        </p:txBody>
      </p:sp>
      <p:sp>
        <p:nvSpPr>
          <p:cNvPr id="3" name="Text Placeholder 2">
            <a:extLst>
              <a:ext uri="{FF2B5EF4-FFF2-40B4-BE49-F238E27FC236}">
                <a16:creationId xmlns:a16="http://schemas.microsoft.com/office/drawing/2014/main" xmlns="" id="{01C9B96C-53A6-B966-7F18-44A9AE2CA198}"/>
              </a:ext>
            </a:extLst>
          </p:cNvPr>
          <p:cNvSpPr>
            <a:spLocks noGrp="1"/>
          </p:cNvSpPr>
          <p:nvPr>
            <p:ph type="body" idx="1"/>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xmlns="" id="{3FFEF166-54AB-B668-B2D0-53CC9FB752F7}"/>
              </a:ext>
            </a:extLst>
          </p:cNvPr>
          <p:cNvSpPr>
            <a:spLocks noGrp="1"/>
          </p:cNvSpPr>
          <p:nvPr>
            <p:ph sz="half" idx="2"/>
          </p:nvPr>
        </p:nvSpPr>
        <p:spPr/>
        <p:txBody>
          <a:bodyPr vert="horz" lIns="0" tIns="0" rIns="0" bIns="0" rtlCol="0" anchor="t">
            <a:normAutofit/>
          </a:bodyPr>
          <a:lstStyle/>
          <a:p>
            <a:r>
              <a:rPr lang="en-US" dirty="0">
                <a:ea typeface="+mn-lt"/>
                <a:cs typeface="+mn-lt"/>
              </a:rPr>
              <a:t>Gender</a:t>
            </a:r>
          </a:p>
          <a:p>
            <a:r>
              <a:rPr lang="en-US" dirty="0">
                <a:ea typeface="+mn-lt"/>
                <a:cs typeface="+mn-lt"/>
              </a:rPr>
              <a:t>Hypertension</a:t>
            </a:r>
            <a:endParaRPr lang="en-US" dirty="0">
              <a:solidFill>
                <a:srgbClr val="FFFFFF">
                  <a:alpha val="58000"/>
                </a:srgbClr>
              </a:solidFill>
              <a:ea typeface="+mn-lt"/>
              <a:cs typeface="+mn-lt"/>
            </a:endParaRPr>
          </a:p>
          <a:p>
            <a:r>
              <a:rPr lang="en-US" dirty="0">
                <a:ea typeface="+mn-lt"/>
                <a:cs typeface="+mn-lt"/>
              </a:rPr>
              <a:t>Marital Status</a:t>
            </a:r>
            <a:endParaRPr lang="en-US" dirty="0">
              <a:solidFill>
                <a:srgbClr val="FFFFFF">
                  <a:alpha val="58000"/>
                </a:srgbClr>
              </a:solidFill>
              <a:ea typeface="+mn-lt"/>
              <a:cs typeface="+mn-lt"/>
            </a:endParaRPr>
          </a:p>
          <a:p>
            <a:r>
              <a:rPr lang="en-US" dirty="0">
                <a:ea typeface="+mn-lt"/>
                <a:cs typeface="+mn-lt"/>
              </a:rPr>
              <a:t>Smoking status</a:t>
            </a:r>
            <a:endParaRPr lang="en-US" dirty="0"/>
          </a:p>
        </p:txBody>
      </p:sp>
      <p:sp>
        <p:nvSpPr>
          <p:cNvPr id="5" name="Text Placeholder 4">
            <a:extLst>
              <a:ext uri="{FF2B5EF4-FFF2-40B4-BE49-F238E27FC236}">
                <a16:creationId xmlns:a16="http://schemas.microsoft.com/office/drawing/2014/main" xmlns="" id="{05A1599E-0217-229F-F20B-9D85BBF6C254}"/>
              </a:ext>
            </a:extLst>
          </p:cNvPr>
          <p:cNvSpPr>
            <a:spLocks noGrp="1"/>
          </p:cNvSpPr>
          <p:nvPr>
            <p:ph type="body" sz="quarter" idx="3"/>
          </p:nvPr>
        </p:nvSpPr>
        <p:spPr/>
        <p:txBody>
          <a:bodyPr/>
          <a:lstStyle/>
          <a:p>
            <a:r>
              <a:rPr lang="en-US" dirty="0"/>
              <a:t>Numerical FEATURES</a:t>
            </a:r>
          </a:p>
        </p:txBody>
      </p:sp>
      <p:sp>
        <p:nvSpPr>
          <p:cNvPr id="6" name="Content Placeholder 5">
            <a:extLst>
              <a:ext uri="{FF2B5EF4-FFF2-40B4-BE49-F238E27FC236}">
                <a16:creationId xmlns:a16="http://schemas.microsoft.com/office/drawing/2014/main" xmlns="" id="{9824AFA6-B12C-77BC-87E9-EA01C9394F79}"/>
              </a:ext>
            </a:extLst>
          </p:cNvPr>
          <p:cNvSpPr>
            <a:spLocks noGrp="1"/>
          </p:cNvSpPr>
          <p:nvPr>
            <p:ph sz="quarter" idx="4"/>
          </p:nvPr>
        </p:nvSpPr>
        <p:spPr/>
        <p:txBody>
          <a:bodyPr vert="horz" lIns="0" tIns="0" rIns="0" bIns="0" rtlCol="0" anchor="t">
            <a:normAutofit/>
          </a:bodyPr>
          <a:lstStyle/>
          <a:p>
            <a:r>
              <a:rPr lang="en-US" dirty="0">
                <a:ea typeface="+mn-lt"/>
                <a:cs typeface="+mn-lt"/>
              </a:rPr>
              <a:t>Age</a:t>
            </a:r>
          </a:p>
          <a:p>
            <a:r>
              <a:rPr lang="en-US" dirty="0">
                <a:ea typeface="+mn-lt"/>
                <a:cs typeface="+mn-lt"/>
              </a:rPr>
              <a:t>BMI</a:t>
            </a:r>
            <a:endParaRPr lang="en-US" dirty="0">
              <a:solidFill>
                <a:srgbClr val="FFFFFF">
                  <a:alpha val="58000"/>
                </a:srgbClr>
              </a:solidFill>
              <a:ea typeface="+mn-lt"/>
              <a:cs typeface="+mn-lt"/>
            </a:endParaRPr>
          </a:p>
          <a:p>
            <a:r>
              <a:rPr lang="en-US" dirty="0">
                <a:ea typeface="+mn-lt"/>
                <a:cs typeface="+mn-lt"/>
              </a:rPr>
              <a:t>Average Glucose level</a:t>
            </a:r>
            <a:endParaRPr lang="en-US" dirty="0"/>
          </a:p>
        </p:txBody>
      </p:sp>
    </p:spTree>
    <p:extLst>
      <p:ext uri="{BB962C8B-B14F-4D97-AF65-F5344CB8AC3E}">
        <p14:creationId xmlns:p14="http://schemas.microsoft.com/office/powerpoint/2010/main" val="83172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xmlns=""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xmlns="" id="{F6D1C383-8851-4821-B62A-01B40041DD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34A6DE01-4E37-4075-BC03-89FC2D32AC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BACB69-61B3-AD35-13A5-B0096D8D8F75}"/>
              </a:ext>
            </a:extLst>
          </p:cNvPr>
          <p:cNvSpPr>
            <a:spLocks noGrp="1"/>
          </p:cNvSpPr>
          <p:nvPr>
            <p:ph type="title"/>
          </p:nvPr>
        </p:nvSpPr>
        <p:spPr>
          <a:xfrm>
            <a:off x="720000" y="1140661"/>
            <a:ext cx="5015638" cy="2585323"/>
          </a:xfrm>
        </p:spPr>
        <p:txBody>
          <a:bodyPr vert="horz" wrap="square" lIns="0" tIns="0" rIns="0" bIns="0" rtlCol="0" anchor="b" anchorCtr="0">
            <a:normAutofit/>
          </a:bodyPr>
          <a:lstStyle/>
          <a:p>
            <a:pPr algn="ctr">
              <a:lnSpc>
                <a:spcPct val="100000"/>
              </a:lnSpc>
            </a:pPr>
            <a:r>
              <a:rPr lang="en-US" sz="5600" spc="-100"/>
              <a:t>Understanding Data Distributions</a:t>
            </a:r>
          </a:p>
        </p:txBody>
      </p:sp>
      <p:grpSp>
        <p:nvGrpSpPr>
          <p:cNvPr id="76" name="Group 75">
            <a:extLst>
              <a:ext uri="{FF2B5EF4-FFF2-40B4-BE49-F238E27FC236}">
                <a16:creationId xmlns:a16="http://schemas.microsoft.com/office/drawing/2014/main" xmlns="" id="{C4E4089E-2454-4227-830F-322AB9D873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965602" y="136477"/>
            <a:ext cx="2088038" cy="719230"/>
            <a:chOff x="4532666" y="505937"/>
            <a:chExt cx="2981730" cy="1027064"/>
          </a:xfrm>
        </p:grpSpPr>
        <p:sp>
          <p:nvSpPr>
            <p:cNvPr id="77" name="Freeform 78">
              <a:extLst>
                <a:ext uri="{FF2B5EF4-FFF2-40B4-BE49-F238E27FC236}">
                  <a16:creationId xmlns:a16="http://schemas.microsoft.com/office/drawing/2014/main" xmlns="" id="{B6795882-4013-42EB-AED8-51FFEEC1954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78" name="Freeform 79">
              <a:extLst>
                <a:ext uri="{FF2B5EF4-FFF2-40B4-BE49-F238E27FC236}">
                  <a16:creationId xmlns:a16="http://schemas.microsoft.com/office/drawing/2014/main" xmlns="" id="{EAC7DF46-0151-4635-B8AA-C38145ED1D6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79" name="Freeform 85">
              <a:extLst>
                <a:ext uri="{FF2B5EF4-FFF2-40B4-BE49-F238E27FC236}">
                  <a16:creationId xmlns:a16="http://schemas.microsoft.com/office/drawing/2014/main" xmlns="" id="{AFCE9351-12EE-4297-9B83-C79712116EC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8" name="Picture 8" descr="Chart, histogram&#10;&#10;Description automatically generated">
            <a:extLst>
              <a:ext uri="{FF2B5EF4-FFF2-40B4-BE49-F238E27FC236}">
                <a16:creationId xmlns:a16="http://schemas.microsoft.com/office/drawing/2014/main" xmlns="" id="{04849FB5-2453-4F0F-F5A4-5F8EA45B026D}"/>
              </a:ext>
            </a:extLst>
          </p:cNvPr>
          <p:cNvPicPr>
            <a:picLocks noChangeAspect="1"/>
          </p:cNvPicPr>
          <p:nvPr/>
        </p:nvPicPr>
        <p:blipFill>
          <a:blip r:embed="rId2"/>
          <a:stretch>
            <a:fillRect/>
          </a:stretch>
        </p:blipFill>
        <p:spPr>
          <a:xfrm>
            <a:off x="7328343" y="279972"/>
            <a:ext cx="4416993" cy="2964697"/>
          </a:xfrm>
          <a:custGeom>
            <a:avLst/>
            <a:gdLst/>
            <a:ahLst/>
            <a:cxnLst/>
            <a:rect l="l" t="t" r="r" b="b"/>
            <a:pathLst>
              <a:path w="5014800" h="2524669">
                <a:moveTo>
                  <a:pt x="0" y="0"/>
                </a:moveTo>
                <a:lnTo>
                  <a:pt x="5014800" y="0"/>
                </a:lnTo>
                <a:lnTo>
                  <a:pt x="5014800" y="2524669"/>
                </a:lnTo>
                <a:lnTo>
                  <a:pt x="0" y="2524669"/>
                </a:lnTo>
                <a:close/>
              </a:path>
            </a:pathLst>
          </a:custGeom>
        </p:spPr>
      </p:pic>
      <p:grpSp>
        <p:nvGrpSpPr>
          <p:cNvPr id="81" name="Group 80">
            <a:extLst>
              <a:ext uri="{FF2B5EF4-FFF2-40B4-BE49-F238E27FC236}">
                <a16:creationId xmlns:a16="http://schemas.microsoft.com/office/drawing/2014/main" xmlns="" id="{A76B9236-A7DE-4153-A6C7-09D97EF9E11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17357" y="5646022"/>
            <a:ext cx="2117174" cy="588806"/>
            <a:chOff x="4549904" y="5078157"/>
            <a:chExt cx="3023338" cy="840818"/>
          </a:xfrm>
        </p:grpSpPr>
        <p:sp>
          <p:nvSpPr>
            <p:cNvPr id="82" name="Freeform 80">
              <a:extLst>
                <a:ext uri="{FF2B5EF4-FFF2-40B4-BE49-F238E27FC236}">
                  <a16:creationId xmlns:a16="http://schemas.microsoft.com/office/drawing/2014/main" xmlns="" id="{66CF5538-BF6C-4A04-A378-87B2401E740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3" name="Freeform 84">
              <a:extLst>
                <a:ext uri="{FF2B5EF4-FFF2-40B4-BE49-F238E27FC236}">
                  <a16:creationId xmlns:a16="http://schemas.microsoft.com/office/drawing/2014/main" xmlns="" id="{6939BDDA-EB16-4A77-8CA5-9D25AF176B8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4" name="Freeform 87">
              <a:extLst>
                <a:ext uri="{FF2B5EF4-FFF2-40B4-BE49-F238E27FC236}">
                  <a16:creationId xmlns:a16="http://schemas.microsoft.com/office/drawing/2014/main" xmlns="" id="{F8420009-5C83-4606-A57B-C54FCADDC60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12" name="Picture 13" descr="Chart, histogram&#10;&#10;Description automatically generated">
            <a:extLst>
              <a:ext uri="{FF2B5EF4-FFF2-40B4-BE49-F238E27FC236}">
                <a16:creationId xmlns:a16="http://schemas.microsoft.com/office/drawing/2014/main" xmlns="" id="{11EC0C90-6C6D-B421-FB69-4160E3E29AFE}"/>
              </a:ext>
            </a:extLst>
          </p:cNvPr>
          <p:cNvPicPr>
            <a:picLocks noGrp="1" noChangeAspect="1"/>
          </p:cNvPicPr>
          <p:nvPr>
            <p:ph type="pic" idx="1"/>
          </p:nvPr>
        </p:nvPicPr>
        <p:blipFill rotWithShape="1">
          <a:blip r:embed="rId3"/>
          <a:srcRect t="1030" b="1030"/>
          <a:stretch/>
        </p:blipFill>
        <p:spPr>
          <a:xfrm>
            <a:off x="7216053" y="3604669"/>
            <a:ext cx="4587913" cy="2642725"/>
          </a:xfrm>
          <a:custGeom>
            <a:avLst/>
            <a:gdLst/>
            <a:ahLst/>
            <a:cxnLst/>
            <a:rect l="l" t="t" r="r" b="b"/>
            <a:pathLst>
              <a:path w="5014800" h="2524669">
                <a:moveTo>
                  <a:pt x="0" y="0"/>
                </a:moveTo>
                <a:lnTo>
                  <a:pt x="5014800" y="0"/>
                </a:lnTo>
                <a:lnTo>
                  <a:pt x="5014800" y="2524669"/>
                </a:lnTo>
                <a:lnTo>
                  <a:pt x="0" y="2524669"/>
                </a:lnTo>
                <a:close/>
              </a:path>
            </a:pathLst>
          </a:custGeom>
        </p:spPr>
      </p:pic>
    </p:spTree>
    <p:extLst>
      <p:ext uri="{BB962C8B-B14F-4D97-AF65-F5344CB8AC3E}">
        <p14:creationId xmlns:p14="http://schemas.microsoft.com/office/powerpoint/2010/main" val="32214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425</Words>
  <Application>Microsoft Office PowerPoint</Application>
  <PresentationFormat>Custom</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BlobVTI</vt:lpstr>
      <vt:lpstr>Brain Stroke - Prediction</vt:lpstr>
      <vt:lpstr>Introduction</vt:lpstr>
      <vt:lpstr>Facts – Brain Stroke</vt:lpstr>
      <vt:lpstr>Problem statement - Motivation</vt:lpstr>
      <vt:lpstr>Models – methods of prediction</vt:lpstr>
      <vt:lpstr>                                        DATA SET</vt:lpstr>
      <vt:lpstr>Brain Stroke – Risk factors</vt:lpstr>
      <vt:lpstr>Data Set - Features</vt:lpstr>
      <vt:lpstr>Understanding Data Distributions</vt:lpstr>
      <vt:lpstr>EDA-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Venkat Jagadeesh Jampani</cp:lastModifiedBy>
  <cp:revision>484</cp:revision>
  <dcterms:created xsi:type="dcterms:W3CDTF">2023-02-28T03:35:14Z</dcterms:created>
  <dcterms:modified xsi:type="dcterms:W3CDTF">2023-03-04T18:14:54Z</dcterms:modified>
</cp:coreProperties>
</file>