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40" r:id="rId4"/>
  </p:sldMasterIdLst>
  <p:notesMasterIdLst>
    <p:notesMasterId r:id="rId14"/>
  </p:notesMasterIdLst>
  <p:handoutMasterIdLst>
    <p:handoutMasterId r:id="rId15"/>
  </p:handoutMasterIdLst>
  <p:sldIdLst>
    <p:sldId id="256" r:id="rId5"/>
    <p:sldId id="257" r:id="rId6"/>
    <p:sldId id="258" r:id="rId7"/>
    <p:sldId id="272" r:id="rId8"/>
    <p:sldId id="262" r:id="rId9"/>
    <p:sldId id="273" r:id="rId10"/>
    <p:sldId id="274" r:id="rId11"/>
    <p:sldId id="266"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C26B19-7681-17FB-29BF-E091DD0F02D7}" v="983" dt="2024-02-26T12:09:47.5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04" autoAdjust="0"/>
  </p:normalViewPr>
  <p:slideViewPr>
    <p:cSldViewPr snapToGrid="0">
      <p:cViewPr>
        <p:scale>
          <a:sx n="100" d="100"/>
          <a:sy n="100" d="100"/>
        </p:scale>
        <p:origin x="-77" y="-55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2/29/2024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46184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00637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70360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90051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12784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0342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48042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63965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560532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37112152"/>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9873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251867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51024862"/>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083259212"/>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943886183"/>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7135248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5308606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76907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88183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2/29/2024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56498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2/29/2024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96216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2/29/2024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36766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2/29/2024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68989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21625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6">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7">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8">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9">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2/29/2024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02362431"/>
      </p:ext>
    </p:extLst>
  </p:cSld>
  <p:clrMap bg1="dk1" tx1="lt1" bg2="dk2" tx2="lt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 id="2147483952" r:id="rId12"/>
    <p:sldLayoutId id="2147483953" r:id="rId13"/>
    <p:sldLayoutId id="2147483954" r:id="rId14"/>
    <p:sldLayoutId id="2147483955" r:id="rId15"/>
    <p:sldLayoutId id="2147483956" r:id="rId16"/>
    <p:sldLayoutId id="2147483957" r:id="rId17"/>
    <p:sldLayoutId id="2147483958" r:id="rId18"/>
    <p:sldLayoutId id="2147483959" r:id="rId19"/>
    <p:sldLayoutId id="2147483960" r:id="rId20"/>
    <p:sldLayoutId id="2147483961" r:id="rId21"/>
    <p:sldLayoutId id="2147483962" r:id="rId22"/>
    <p:sldLayoutId id="2147483963" r:id="rId23"/>
    <p:sldLayoutId id="2147483964" r:id="rId24"/>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872012" y="1447800"/>
            <a:ext cx="5222325" cy="3329581"/>
          </a:xfrm>
        </p:spPr>
        <p:txBody>
          <a:bodyPr>
            <a:normAutofit/>
          </a:bodyPr>
          <a:lstStyle/>
          <a:p>
            <a:pPr>
              <a:lnSpc>
                <a:spcPct val="90000"/>
              </a:lnSpc>
            </a:pPr>
            <a:r>
              <a:rPr lang="en-US" sz="4000" dirty="0">
                <a:ln w="15875">
                  <a:solidFill>
                    <a:srgbClr val="FFFFFF"/>
                  </a:solidFill>
                </a:ln>
                <a:solidFill>
                  <a:srgbClr val="EBEBEB"/>
                </a:solidFill>
              </a:rPr>
              <a:t>CREDIT CARD FRAUD - PREDICTION</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4872012" y="4777380"/>
            <a:ext cx="5222326" cy="861420"/>
          </a:xfrm>
        </p:spPr>
        <p:txBody>
          <a:bodyPr>
            <a:normAutofit/>
          </a:bodyPr>
          <a:lstStyle/>
          <a:p>
            <a:r>
              <a:rPr lang="en-US">
                <a:solidFill>
                  <a:schemeClr val="tx2">
                    <a:lumMod val="40000"/>
                    <a:lumOff val="60000"/>
                  </a:schemeClr>
                </a:solidFill>
              </a:rPr>
              <a:t>Venkat Jagadeesh Jampani</a:t>
            </a:r>
          </a:p>
          <a:p>
            <a:r>
              <a:rPr lang="en-US">
                <a:solidFill>
                  <a:schemeClr val="tx2">
                    <a:lumMod val="40000"/>
                    <a:lumOff val="60000"/>
                  </a:schemeClr>
                </a:solidFill>
              </a:rPr>
              <a:t>Bellevue University : DSC-650</a:t>
            </a:r>
          </a:p>
          <a:p>
            <a:endParaRPr lang="en-US">
              <a:solidFill>
                <a:schemeClr val="tx2">
                  <a:lumMod val="40000"/>
                  <a:lumOff val="60000"/>
                </a:schemeClr>
              </a:solidFill>
            </a:endParaRPr>
          </a:p>
        </p:txBody>
      </p:sp>
      <p:sp>
        <p:nvSpPr>
          <p:cNvPr id="21"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A stack of bank cards">
            <a:extLst>
              <a:ext uri="{FF2B5EF4-FFF2-40B4-BE49-F238E27FC236}">
                <a16:creationId xmlns:a16="http://schemas.microsoft.com/office/drawing/2014/main" id="{2A0A4A5C-D55B-68BC-1218-A39F0C5E4F08}"/>
              </a:ext>
            </a:extLst>
          </p:cNvPr>
          <p:cNvPicPr>
            <a:picLocks noChangeAspect="1"/>
          </p:cNvPicPr>
          <p:nvPr/>
        </p:nvPicPr>
        <p:blipFill rotWithShape="1">
          <a:blip r:embed="rId3"/>
          <a:srcRect l="52390" r="3824" b="2"/>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23" name="Rectangle 22">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p:txBody>
          <a:bodyPr vert="horz" lIns="91440" tIns="45720" rIns="91440" bIns="45720" rtlCol="0" anchor="t">
            <a:normAutofit/>
          </a:bodyPr>
          <a:lstStyle/>
          <a:p>
            <a:r>
              <a:rPr lang="en-US" dirty="0"/>
              <a:t>Introduction</a:t>
            </a:r>
          </a:p>
          <a:p>
            <a:r>
              <a:rPr lang="en-US" dirty="0"/>
              <a:t>Problem Statement</a:t>
            </a:r>
          </a:p>
          <a:p>
            <a:r>
              <a:rPr lang="en-US" dirty="0"/>
              <a:t>Solution</a:t>
            </a:r>
          </a:p>
          <a:p>
            <a:r>
              <a:rPr lang="en-US" dirty="0"/>
              <a:t>Process Flow</a:t>
            </a:r>
          </a:p>
          <a:p>
            <a:r>
              <a:rPr lang="en-US" dirty="0"/>
              <a:t>Summary</a:t>
            </a:r>
          </a:p>
          <a:p>
            <a:pPr>
              <a:buClr>
                <a:srgbClr val="8AD0D6"/>
              </a:buClr>
            </a:pPr>
            <a:r>
              <a:rPr lang="en-US" dirty="0"/>
              <a:t>Thank  you</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F3F4807A-5068-4492-8025-D75F320E9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196486" y="1264096"/>
            <a:ext cx="3564058" cy="904075"/>
          </a:xfrm>
        </p:spPr>
        <p:txBody>
          <a:bodyPr vert="horz" lIns="91440" tIns="45720" rIns="91440" bIns="45720" rtlCol="0" anchor="b">
            <a:normAutofit/>
          </a:bodyPr>
          <a:lstStyle/>
          <a:p>
            <a:r>
              <a:rPr lang="en-US" sz="3400">
                <a:solidFill>
                  <a:srgbClr val="EBEBEB"/>
                </a:solidFill>
              </a:rPr>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8096705" y="2343518"/>
            <a:ext cx="3571163" cy="4061967"/>
          </a:xfrm>
        </p:spPr>
        <p:txBody>
          <a:bodyPr vert="horz" lIns="91440" tIns="45720" rIns="91440" bIns="45720" rtlCol="0" anchor="t">
            <a:noAutofit/>
          </a:bodyPr>
          <a:lstStyle/>
          <a:p>
            <a:pPr algn="just">
              <a:lnSpc>
                <a:spcPct val="90000"/>
              </a:lnSpc>
            </a:pPr>
            <a:r>
              <a:rPr lang="en-US" sz="1600" dirty="0">
                <a:solidFill>
                  <a:schemeClr val="tx2">
                    <a:lumMod val="40000"/>
                    <a:lumOff val="60000"/>
                  </a:schemeClr>
                </a:solidFill>
              </a:rPr>
              <a:t>The problem of credit card fraud is a significant challenge faced by financial institutions and consumers worldwide. We will discuss about the problem and solution in detail.</a:t>
            </a:r>
            <a:endParaRPr lang="en-US" sz="1200" dirty="0">
              <a:solidFill>
                <a:schemeClr val="tx2">
                  <a:lumMod val="40000"/>
                  <a:lumOff val="60000"/>
                </a:schemeClr>
              </a:solidFill>
            </a:endParaRPr>
          </a:p>
        </p:txBody>
      </p:sp>
      <p:sp>
        <p:nvSpPr>
          <p:cNvPr id="26" name="Freeform 36">
            <a:extLst>
              <a:ext uri="{FF2B5EF4-FFF2-40B4-BE49-F238E27FC236}">
                <a16:creationId xmlns:a16="http://schemas.microsoft.com/office/drawing/2014/main" id="{B24996F8-180C-4DCB-8A26-DFA336CDE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13666"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8" name="Picture 7" descr="A stack of bank cards">
            <a:extLst>
              <a:ext uri="{FF2B5EF4-FFF2-40B4-BE49-F238E27FC236}">
                <a16:creationId xmlns:a16="http://schemas.microsoft.com/office/drawing/2014/main" id="{92CCBF85-5F78-374B-79D0-26E48AEE8F1A}"/>
              </a:ext>
            </a:extLst>
          </p:cNvPr>
          <p:cNvPicPr>
            <a:picLocks noChangeAspect="1"/>
          </p:cNvPicPr>
          <p:nvPr/>
        </p:nvPicPr>
        <p:blipFill rotWithShape="1">
          <a:blip r:embed="rId7"/>
          <a:srcRect l="24307" r="3" b="3"/>
          <a:stretch/>
        </p:blipFill>
        <p:spPr>
          <a:xfrm>
            <a:off x="20" y="10"/>
            <a:ext cx="7759920" cy="6857991"/>
          </a:xfrm>
          <a:custGeom>
            <a:avLst/>
            <a:gdLst/>
            <a:ahLst/>
            <a:cxnLst/>
            <a:rect l="l" t="t" r="r" b="b"/>
            <a:pathLst>
              <a:path w="7759940" h="6858001">
                <a:moveTo>
                  <a:pt x="0" y="0"/>
                </a:moveTo>
                <a:lnTo>
                  <a:pt x="1296537" y="0"/>
                </a:lnTo>
                <a:lnTo>
                  <a:pt x="1296537" y="1"/>
                </a:lnTo>
                <a:lnTo>
                  <a:pt x="6415225" y="1"/>
                </a:lnTo>
                <a:lnTo>
                  <a:pt x="6415225" y="0"/>
                </a:lnTo>
                <a:lnTo>
                  <a:pt x="7758763" y="0"/>
                </a:lnTo>
                <a:lnTo>
                  <a:pt x="7733718" y="155677"/>
                </a:lnTo>
                <a:lnTo>
                  <a:pt x="7709849" y="310668"/>
                </a:lnTo>
                <a:lnTo>
                  <a:pt x="7686485" y="466344"/>
                </a:lnTo>
                <a:lnTo>
                  <a:pt x="7666482" y="622707"/>
                </a:lnTo>
                <a:lnTo>
                  <a:pt x="7646311" y="778383"/>
                </a:lnTo>
                <a:lnTo>
                  <a:pt x="7627485" y="934746"/>
                </a:lnTo>
                <a:lnTo>
                  <a:pt x="7611349" y="1089051"/>
                </a:lnTo>
                <a:lnTo>
                  <a:pt x="7596053" y="1245413"/>
                </a:lnTo>
                <a:lnTo>
                  <a:pt x="7582101" y="1401090"/>
                </a:lnTo>
                <a:lnTo>
                  <a:pt x="7569999" y="1554023"/>
                </a:lnTo>
                <a:lnTo>
                  <a:pt x="7557896" y="1709014"/>
                </a:lnTo>
                <a:lnTo>
                  <a:pt x="7547811" y="1861947"/>
                </a:lnTo>
                <a:lnTo>
                  <a:pt x="7539911" y="2014881"/>
                </a:lnTo>
                <a:lnTo>
                  <a:pt x="7531674" y="2167128"/>
                </a:lnTo>
                <a:lnTo>
                  <a:pt x="7524783" y="2318004"/>
                </a:lnTo>
                <a:lnTo>
                  <a:pt x="7519908" y="2467509"/>
                </a:lnTo>
                <a:lnTo>
                  <a:pt x="7515706" y="2617013"/>
                </a:lnTo>
                <a:lnTo>
                  <a:pt x="7511672" y="2765146"/>
                </a:lnTo>
                <a:lnTo>
                  <a:pt x="7509823" y="2911221"/>
                </a:lnTo>
                <a:lnTo>
                  <a:pt x="7507806" y="3057297"/>
                </a:lnTo>
                <a:lnTo>
                  <a:pt x="7506797" y="3201315"/>
                </a:lnTo>
                <a:lnTo>
                  <a:pt x="7507806" y="3343961"/>
                </a:lnTo>
                <a:lnTo>
                  <a:pt x="7507806" y="3485236"/>
                </a:lnTo>
                <a:lnTo>
                  <a:pt x="7509823" y="3625139"/>
                </a:lnTo>
                <a:lnTo>
                  <a:pt x="7512848" y="3762299"/>
                </a:lnTo>
                <a:lnTo>
                  <a:pt x="7515706" y="3898087"/>
                </a:lnTo>
                <a:lnTo>
                  <a:pt x="7518900" y="4031133"/>
                </a:lnTo>
                <a:lnTo>
                  <a:pt x="7523774" y="4163492"/>
                </a:lnTo>
                <a:lnTo>
                  <a:pt x="7528985" y="4293793"/>
                </a:lnTo>
                <a:lnTo>
                  <a:pt x="7533691" y="4421352"/>
                </a:lnTo>
                <a:lnTo>
                  <a:pt x="7546971" y="4670298"/>
                </a:lnTo>
                <a:lnTo>
                  <a:pt x="7561090" y="4908956"/>
                </a:lnTo>
                <a:lnTo>
                  <a:pt x="7575882" y="5138013"/>
                </a:lnTo>
                <a:lnTo>
                  <a:pt x="7592187" y="5354726"/>
                </a:lnTo>
                <a:lnTo>
                  <a:pt x="7609164" y="5561838"/>
                </a:lnTo>
                <a:lnTo>
                  <a:pt x="7627485" y="5753862"/>
                </a:lnTo>
                <a:lnTo>
                  <a:pt x="7645471" y="5934227"/>
                </a:lnTo>
                <a:lnTo>
                  <a:pt x="7663456" y="6100191"/>
                </a:lnTo>
                <a:lnTo>
                  <a:pt x="7680433" y="6252438"/>
                </a:lnTo>
                <a:lnTo>
                  <a:pt x="7696570" y="6387541"/>
                </a:lnTo>
                <a:lnTo>
                  <a:pt x="7711866" y="6509613"/>
                </a:lnTo>
                <a:lnTo>
                  <a:pt x="7724641" y="6612483"/>
                </a:lnTo>
                <a:lnTo>
                  <a:pt x="7736743" y="6698894"/>
                </a:lnTo>
                <a:lnTo>
                  <a:pt x="7754057" y="6817538"/>
                </a:lnTo>
                <a:lnTo>
                  <a:pt x="7759940" y="6858000"/>
                </a:lnTo>
                <a:lnTo>
                  <a:pt x="6854586" y="6858000"/>
                </a:lnTo>
                <a:lnTo>
                  <a:pt x="6854586" y="6858001"/>
                </a:lnTo>
                <a:lnTo>
                  <a:pt x="764022" y="6858001"/>
                </a:lnTo>
                <a:lnTo>
                  <a:pt x="764022" y="6858000"/>
                </a:lnTo>
                <a:lnTo>
                  <a:pt x="0" y="6858000"/>
                </a:lnTo>
                <a:close/>
              </a:path>
            </a:pathLst>
          </a:custGeom>
        </p:spPr>
      </p:pic>
      <p:sp>
        <p:nvSpPr>
          <p:cNvPr id="28" name="Rectangle 27">
            <a:extLst>
              <a:ext uri="{FF2B5EF4-FFF2-40B4-BE49-F238E27FC236}">
                <a16:creationId xmlns:a16="http://schemas.microsoft.com/office/drawing/2014/main" id="{630182B0-3559-41D5-9EBC-0BD86BEDA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a:spcAft>
                <a:spcPts val="600"/>
              </a:spcAft>
            </a:pPr>
            <a:fld id="{A49DFD55-3C28-40EF-9E31-A92D2E4017FF}" type="slidenum">
              <a:rPr lang="en-US">
                <a:solidFill>
                  <a:srgbClr val="FFFFFF"/>
                </a:solidFill>
              </a:rPr>
              <a:pPr>
                <a:spcAft>
                  <a:spcPts val="600"/>
                </a:spcAft>
              </a:pPr>
              <a:t>3</a:t>
            </a:fld>
            <a:endParaRPr lang="en-US">
              <a:solidFill>
                <a:srgbClr val="FFFFFF"/>
              </a:solidFill>
            </a:endParaRPr>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F3F4807A-5068-4492-8025-D75F320E9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7897865" y="1264096"/>
            <a:ext cx="3862679" cy="904075"/>
          </a:xfrm>
        </p:spPr>
        <p:txBody>
          <a:bodyPr vert="horz" lIns="91440" tIns="45720" rIns="91440" bIns="45720" rtlCol="0" anchor="b">
            <a:normAutofit fontScale="90000"/>
          </a:bodyPr>
          <a:lstStyle/>
          <a:p>
            <a:r>
              <a:rPr lang="en-US" sz="3400" dirty="0">
                <a:solidFill>
                  <a:srgbClr val="EBEBEB"/>
                </a:solidFill>
              </a:rPr>
              <a:t>Problem Statement</a:t>
            </a:r>
            <a:endParaRPr lang="en-US" dirty="0" err="1"/>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8096705" y="2343518"/>
            <a:ext cx="3571163" cy="4061967"/>
          </a:xfrm>
        </p:spPr>
        <p:txBody>
          <a:bodyPr vert="horz" lIns="91440" tIns="45720" rIns="91440" bIns="45720" rtlCol="0" anchor="t">
            <a:noAutofit/>
          </a:bodyPr>
          <a:lstStyle/>
          <a:p>
            <a:pPr marL="285750" indent="-285750" algn="just">
              <a:lnSpc>
                <a:spcPct val="90000"/>
              </a:lnSpc>
              <a:buFont typeface="Arial" charset="2"/>
              <a:buChar char="•"/>
            </a:pPr>
            <a:r>
              <a:rPr lang="en-US" sz="1600" dirty="0">
                <a:solidFill>
                  <a:schemeClr val="tx2">
                    <a:lumMod val="40000"/>
                    <a:lumOff val="60000"/>
                  </a:schemeClr>
                </a:solidFill>
              </a:rPr>
              <a:t>Credit card fraud occurs when unauthorized transactions are made using stolen or counterfeit credit card information. </a:t>
            </a:r>
            <a:endParaRPr lang="en-US">
              <a:solidFill>
                <a:schemeClr val="tx2">
                  <a:lumMod val="40000"/>
                  <a:lumOff val="60000"/>
                </a:schemeClr>
              </a:solidFill>
            </a:endParaRPr>
          </a:p>
          <a:p>
            <a:pPr marL="285750" indent="-285750" algn="just">
              <a:lnSpc>
                <a:spcPct val="90000"/>
              </a:lnSpc>
              <a:buFont typeface="Arial" charset="2"/>
              <a:buChar char="•"/>
            </a:pPr>
            <a:r>
              <a:rPr lang="en-US" sz="1600" dirty="0">
                <a:solidFill>
                  <a:schemeClr val="tx2">
                    <a:lumMod val="40000"/>
                    <a:lumOff val="60000"/>
                  </a:schemeClr>
                </a:solidFill>
              </a:rPr>
              <a:t>Fraudsters use various techniques such as stolen card details, card skimming, phishing, and identity theft to carry out fraudulent transactions.</a:t>
            </a:r>
            <a:endParaRPr lang="en-US" dirty="0">
              <a:solidFill>
                <a:schemeClr val="tx2">
                  <a:lumMod val="40000"/>
                  <a:lumOff val="60000"/>
                </a:schemeClr>
              </a:solidFill>
            </a:endParaRPr>
          </a:p>
          <a:p>
            <a:pPr marL="285750" indent="-285750" algn="just">
              <a:lnSpc>
                <a:spcPct val="90000"/>
              </a:lnSpc>
              <a:buFont typeface="Arial" charset="2"/>
              <a:buChar char="•"/>
            </a:pPr>
            <a:r>
              <a:rPr lang="en-US" sz="1600" dirty="0">
                <a:solidFill>
                  <a:schemeClr val="tx2">
                    <a:lumMod val="40000"/>
                    <a:lumOff val="60000"/>
                  </a:schemeClr>
                </a:solidFill>
              </a:rPr>
              <a:t>The consequences of credit card fraud include financial losses for both cardholders and financial institutions, damaged trust, and potential legal issues.</a:t>
            </a:r>
            <a:endParaRPr lang="en-US">
              <a:solidFill>
                <a:schemeClr val="tx2">
                  <a:lumMod val="40000"/>
                  <a:lumOff val="60000"/>
                </a:schemeClr>
              </a:solidFill>
            </a:endParaRPr>
          </a:p>
        </p:txBody>
      </p:sp>
      <p:sp>
        <p:nvSpPr>
          <p:cNvPr id="26" name="Freeform 36">
            <a:extLst>
              <a:ext uri="{FF2B5EF4-FFF2-40B4-BE49-F238E27FC236}">
                <a16:creationId xmlns:a16="http://schemas.microsoft.com/office/drawing/2014/main" id="{B24996F8-180C-4DCB-8A26-DFA336CDE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13666"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8" name="Picture 7" descr="A stack of bank cards">
            <a:extLst>
              <a:ext uri="{FF2B5EF4-FFF2-40B4-BE49-F238E27FC236}">
                <a16:creationId xmlns:a16="http://schemas.microsoft.com/office/drawing/2014/main" id="{92CCBF85-5F78-374B-79D0-26E48AEE8F1A}"/>
              </a:ext>
            </a:extLst>
          </p:cNvPr>
          <p:cNvPicPr>
            <a:picLocks noChangeAspect="1"/>
          </p:cNvPicPr>
          <p:nvPr/>
        </p:nvPicPr>
        <p:blipFill rotWithShape="1">
          <a:blip r:embed="rId7"/>
          <a:srcRect l="24307" r="3" b="3"/>
          <a:stretch/>
        </p:blipFill>
        <p:spPr>
          <a:xfrm>
            <a:off x="20" y="10"/>
            <a:ext cx="7759920" cy="6857991"/>
          </a:xfrm>
          <a:custGeom>
            <a:avLst/>
            <a:gdLst/>
            <a:ahLst/>
            <a:cxnLst/>
            <a:rect l="l" t="t" r="r" b="b"/>
            <a:pathLst>
              <a:path w="7759940" h="6858001">
                <a:moveTo>
                  <a:pt x="0" y="0"/>
                </a:moveTo>
                <a:lnTo>
                  <a:pt x="1296537" y="0"/>
                </a:lnTo>
                <a:lnTo>
                  <a:pt x="1296537" y="1"/>
                </a:lnTo>
                <a:lnTo>
                  <a:pt x="6415225" y="1"/>
                </a:lnTo>
                <a:lnTo>
                  <a:pt x="6415225" y="0"/>
                </a:lnTo>
                <a:lnTo>
                  <a:pt x="7758763" y="0"/>
                </a:lnTo>
                <a:lnTo>
                  <a:pt x="7733718" y="155677"/>
                </a:lnTo>
                <a:lnTo>
                  <a:pt x="7709849" y="310668"/>
                </a:lnTo>
                <a:lnTo>
                  <a:pt x="7686485" y="466344"/>
                </a:lnTo>
                <a:lnTo>
                  <a:pt x="7666482" y="622707"/>
                </a:lnTo>
                <a:lnTo>
                  <a:pt x="7646311" y="778383"/>
                </a:lnTo>
                <a:lnTo>
                  <a:pt x="7627485" y="934746"/>
                </a:lnTo>
                <a:lnTo>
                  <a:pt x="7611349" y="1089051"/>
                </a:lnTo>
                <a:lnTo>
                  <a:pt x="7596053" y="1245413"/>
                </a:lnTo>
                <a:lnTo>
                  <a:pt x="7582101" y="1401090"/>
                </a:lnTo>
                <a:lnTo>
                  <a:pt x="7569999" y="1554023"/>
                </a:lnTo>
                <a:lnTo>
                  <a:pt x="7557896" y="1709014"/>
                </a:lnTo>
                <a:lnTo>
                  <a:pt x="7547811" y="1861947"/>
                </a:lnTo>
                <a:lnTo>
                  <a:pt x="7539911" y="2014881"/>
                </a:lnTo>
                <a:lnTo>
                  <a:pt x="7531674" y="2167128"/>
                </a:lnTo>
                <a:lnTo>
                  <a:pt x="7524783" y="2318004"/>
                </a:lnTo>
                <a:lnTo>
                  <a:pt x="7519908" y="2467509"/>
                </a:lnTo>
                <a:lnTo>
                  <a:pt x="7515706" y="2617013"/>
                </a:lnTo>
                <a:lnTo>
                  <a:pt x="7511672" y="2765146"/>
                </a:lnTo>
                <a:lnTo>
                  <a:pt x="7509823" y="2911221"/>
                </a:lnTo>
                <a:lnTo>
                  <a:pt x="7507806" y="3057297"/>
                </a:lnTo>
                <a:lnTo>
                  <a:pt x="7506797" y="3201315"/>
                </a:lnTo>
                <a:lnTo>
                  <a:pt x="7507806" y="3343961"/>
                </a:lnTo>
                <a:lnTo>
                  <a:pt x="7507806" y="3485236"/>
                </a:lnTo>
                <a:lnTo>
                  <a:pt x="7509823" y="3625139"/>
                </a:lnTo>
                <a:lnTo>
                  <a:pt x="7512848" y="3762299"/>
                </a:lnTo>
                <a:lnTo>
                  <a:pt x="7515706" y="3898087"/>
                </a:lnTo>
                <a:lnTo>
                  <a:pt x="7518900" y="4031133"/>
                </a:lnTo>
                <a:lnTo>
                  <a:pt x="7523774" y="4163492"/>
                </a:lnTo>
                <a:lnTo>
                  <a:pt x="7528985" y="4293793"/>
                </a:lnTo>
                <a:lnTo>
                  <a:pt x="7533691" y="4421352"/>
                </a:lnTo>
                <a:lnTo>
                  <a:pt x="7546971" y="4670298"/>
                </a:lnTo>
                <a:lnTo>
                  <a:pt x="7561090" y="4908956"/>
                </a:lnTo>
                <a:lnTo>
                  <a:pt x="7575882" y="5138013"/>
                </a:lnTo>
                <a:lnTo>
                  <a:pt x="7592187" y="5354726"/>
                </a:lnTo>
                <a:lnTo>
                  <a:pt x="7609164" y="5561838"/>
                </a:lnTo>
                <a:lnTo>
                  <a:pt x="7627485" y="5753862"/>
                </a:lnTo>
                <a:lnTo>
                  <a:pt x="7645471" y="5934227"/>
                </a:lnTo>
                <a:lnTo>
                  <a:pt x="7663456" y="6100191"/>
                </a:lnTo>
                <a:lnTo>
                  <a:pt x="7680433" y="6252438"/>
                </a:lnTo>
                <a:lnTo>
                  <a:pt x="7696570" y="6387541"/>
                </a:lnTo>
                <a:lnTo>
                  <a:pt x="7711866" y="6509613"/>
                </a:lnTo>
                <a:lnTo>
                  <a:pt x="7724641" y="6612483"/>
                </a:lnTo>
                <a:lnTo>
                  <a:pt x="7736743" y="6698894"/>
                </a:lnTo>
                <a:lnTo>
                  <a:pt x="7754057" y="6817538"/>
                </a:lnTo>
                <a:lnTo>
                  <a:pt x="7759940" y="6858000"/>
                </a:lnTo>
                <a:lnTo>
                  <a:pt x="6854586" y="6858000"/>
                </a:lnTo>
                <a:lnTo>
                  <a:pt x="6854586" y="6858001"/>
                </a:lnTo>
                <a:lnTo>
                  <a:pt x="764022" y="6858001"/>
                </a:lnTo>
                <a:lnTo>
                  <a:pt x="764022" y="6858000"/>
                </a:lnTo>
                <a:lnTo>
                  <a:pt x="0" y="6858000"/>
                </a:lnTo>
                <a:close/>
              </a:path>
            </a:pathLst>
          </a:custGeom>
        </p:spPr>
      </p:pic>
      <p:sp>
        <p:nvSpPr>
          <p:cNvPr id="28" name="Rectangle 27">
            <a:extLst>
              <a:ext uri="{FF2B5EF4-FFF2-40B4-BE49-F238E27FC236}">
                <a16:creationId xmlns:a16="http://schemas.microsoft.com/office/drawing/2014/main" id="{630182B0-3559-41D5-9EBC-0BD86BEDA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a:spcAft>
                <a:spcPts val="600"/>
              </a:spcAft>
            </a:pPr>
            <a:fld id="{A49DFD55-3C28-40EF-9E31-A92D2E4017FF}" type="slidenum">
              <a:rPr lang="en-US">
                <a:solidFill>
                  <a:srgbClr val="FFFFFF"/>
                </a:solidFill>
              </a:rPr>
              <a:pPr>
                <a:spcAft>
                  <a:spcPts val="600"/>
                </a:spcAft>
              </a:pPr>
              <a:t>4</a:t>
            </a:fld>
            <a:endParaRPr lang="en-US">
              <a:solidFill>
                <a:srgbClr val="FFFFFF"/>
              </a:solidFill>
            </a:endParaRP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636915" y="6355080"/>
            <a:ext cx="5453650" cy="304801"/>
          </a:xfrm>
        </p:spPr>
        <p:txBody>
          <a:bodyPr vert="horz" lIns="91440" tIns="45720" rIns="91440" bIns="45720" rtlCol="0" anchor="b">
            <a:normAutofit/>
          </a:bodyPr>
          <a:lstStyle/>
          <a:p>
            <a:pPr>
              <a:spcAft>
                <a:spcPts val="600"/>
              </a:spcAft>
            </a:pPr>
            <a:r>
              <a:rPr lang="en-US" b="0" i="0" kern="1200">
                <a:solidFill>
                  <a:srgbClr val="FFFFFF"/>
                </a:solidFill>
                <a:latin typeface="+mn-lt"/>
                <a:ea typeface="+mn-ea"/>
                <a:cs typeface="+mn-cs"/>
              </a:rPr>
              <a:t>PRESENTATION TITLE</a:t>
            </a:r>
          </a:p>
        </p:txBody>
      </p:sp>
    </p:spTree>
    <p:extLst>
      <p:ext uri="{BB962C8B-B14F-4D97-AF65-F5344CB8AC3E}">
        <p14:creationId xmlns:p14="http://schemas.microsoft.com/office/powerpoint/2010/main" val="3504631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1154955" y="586408"/>
            <a:ext cx="8825658" cy="590799"/>
          </a:xfrm>
        </p:spPr>
        <p:txBody>
          <a:bodyPr/>
          <a:lstStyle/>
          <a:p>
            <a:r>
              <a:rPr lang="en-US" sz="1800" dirty="0"/>
              <a:t>Solution</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1154955" y="1188250"/>
            <a:ext cx="8825658" cy="4450550"/>
          </a:xfrm>
        </p:spPr>
        <p:txBody>
          <a:bodyPr>
            <a:normAutofit fontScale="85000" lnSpcReduction="20000"/>
          </a:bodyPr>
          <a:lstStyle/>
          <a:p>
            <a:endParaRPr lang="en-US" sz="1100" b="1" dirty="0">
              <a:latin typeface="Segoe UI"/>
              <a:cs typeface="Segoe UI"/>
            </a:endParaRPr>
          </a:p>
          <a:p>
            <a:pPr marL="171450" indent="-171450">
              <a:buFont typeface="Wingdings" charset="2"/>
              <a:buChar char="q"/>
            </a:pPr>
            <a:r>
              <a:rPr lang="en-US" sz="1800" b="1" dirty="0">
                <a:latin typeface="Segoe UI"/>
                <a:cs typeface="Segoe UI"/>
              </a:rPr>
              <a:t>Fraud Detection Systems</a:t>
            </a:r>
            <a:endParaRPr lang="en-US" sz="1800" dirty="0">
              <a:latin typeface="Segoe UI"/>
              <a:cs typeface="Segoe UI"/>
            </a:endParaRPr>
          </a:p>
          <a:p>
            <a:endParaRPr lang="en-US" sz="1800" dirty="0">
              <a:latin typeface="Segoe UI"/>
              <a:cs typeface="Segoe UI"/>
            </a:endParaRPr>
          </a:p>
          <a:p>
            <a:pPr marL="171450" indent="-171450">
              <a:buFont typeface="Wingdings" charset="2"/>
              <a:buChar char="q"/>
            </a:pPr>
            <a:r>
              <a:rPr lang="en-US" sz="1800" b="1" dirty="0">
                <a:latin typeface="Segoe UI"/>
                <a:cs typeface="Segoe UI"/>
              </a:rPr>
              <a:t>Anomaly Detection</a:t>
            </a:r>
            <a:endParaRPr lang="en-US" sz="1800" dirty="0">
              <a:latin typeface="Segoe UI"/>
              <a:cs typeface="Segoe UI"/>
            </a:endParaRPr>
          </a:p>
          <a:p>
            <a:endParaRPr lang="en-US" sz="1800" dirty="0">
              <a:latin typeface="Segoe UI"/>
              <a:cs typeface="Segoe UI"/>
            </a:endParaRPr>
          </a:p>
          <a:p>
            <a:pPr marL="171450" indent="-171450">
              <a:buFont typeface="Wingdings" charset="2"/>
              <a:buChar char="q"/>
            </a:pPr>
            <a:r>
              <a:rPr lang="en-US" sz="1800" b="1" dirty="0">
                <a:latin typeface="Segoe UI"/>
                <a:cs typeface="Segoe UI"/>
              </a:rPr>
              <a:t>Behavioral Analysis</a:t>
            </a:r>
            <a:endParaRPr lang="en-US" sz="1800" dirty="0">
              <a:latin typeface="Segoe UI"/>
              <a:cs typeface="Segoe UI"/>
            </a:endParaRPr>
          </a:p>
          <a:p>
            <a:endParaRPr lang="en-US" sz="1800" dirty="0">
              <a:latin typeface="Segoe UI"/>
              <a:cs typeface="Segoe UI"/>
            </a:endParaRPr>
          </a:p>
          <a:p>
            <a:pPr marL="171450" indent="-171450">
              <a:buFont typeface="Wingdings" charset="2"/>
              <a:buChar char="q"/>
            </a:pPr>
            <a:r>
              <a:rPr lang="en-US" sz="1800" b="1" dirty="0">
                <a:latin typeface="Segoe UI"/>
                <a:cs typeface="Segoe UI"/>
              </a:rPr>
              <a:t>Identity Verification</a:t>
            </a:r>
            <a:endParaRPr lang="en-US" sz="1800" dirty="0">
              <a:latin typeface="Segoe UI"/>
              <a:cs typeface="Segoe UI"/>
            </a:endParaRPr>
          </a:p>
          <a:p>
            <a:pPr>
              <a:buClr>
                <a:srgbClr val="8AD0D6"/>
              </a:buClr>
            </a:pPr>
            <a:endParaRPr lang="en-US" sz="1800" dirty="0">
              <a:latin typeface="Segoe UI"/>
              <a:cs typeface="Segoe UI"/>
            </a:endParaRPr>
          </a:p>
          <a:p>
            <a:pPr marL="171450" indent="-171450">
              <a:buFont typeface="Wingdings" charset="2"/>
              <a:buChar char="q"/>
            </a:pPr>
            <a:r>
              <a:rPr lang="en-US" sz="1800" b="1" dirty="0">
                <a:latin typeface="Segoe UI"/>
                <a:cs typeface="Segoe UI"/>
              </a:rPr>
              <a:t>Fraud Prevention Measures</a:t>
            </a:r>
          </a:p>
          <a:p>
            <a:pPr>
              <a:buClr>
                <a:srgbClr val="8AD0D6"/>
              </a:buClr>
            </a:pPr>
            <a:endParaRPr lang="en-US" sz="1800" b="1" dirty="0">
              <a:latin typeface="Segoe UI"/>
              <a:cs typeface="Segoe UI"/>
            </a:endParaRPr>
          </a:p>
          <a:p>
            <a:pPr marL="171450" indent="-171450">
              <a:buFont typeface="Wingdings" charset="2"/>
              <a:buChar char="q"/>
            </a:pPr>
            <a:r>
              <a:rPr lang="en-US" sz="1800" b="1" dirty="0">
                <a:latin typeface="Segoe UI"/>
                <a:cs typeface="Segoe UI"/>
              </a:rPr>
              <a:t>Transaction Monitoring and Reporting</a:t>
            </a:r>
          </a:p>
          <a:p>
            <a:endParaRPr lang="en-US" sz="1100" b="1" dirty="0">
              <a:latin typeface="Segoe UI"/>
              <a:cs typeface="Segoe UI"/>
            </a:endParaRPr>
          </a:p>
          <a:p>
            <a:r>
              <a:rPr lang="en-US" sz="1100" dirty="0">
                <a:latin typeface="Segoe UI"/>
                <a:cs typeface="Segoe UI"/>
              </a:rPr>
              <a:t> By combining these approaches and leveraging advanced technologies like machine learning, data analytics, and biometrics, financial institutions can strengthen their defenses against credit card fraud and minimize the impact on cardholders and the broader financial ecosystem. Additionally, ongoing research and collaboration within the industry are essential to staying ahead of evolving fraud tactics and ensuring the security of electronic payment systems.</a:t>
            </a:r>
            <a:endParaRPr lang="en-US" dirty="0"/>
          </a:p>
        </p:txBody>
      </p:sp>
    </p:spTree>
    <p:extLst>
      <p:ext uri="{BB962C8B-B14F-4D97-AF65-F5344CB8AC3E}">
        <p14:creationId xmlns:p14="http://schemas.microsoft.com/office/powerpoint/2010/main" val="379728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1154955" y="586408"/>
            <a:ext cx="8825658" cy="590799"/>
          </a:xfrm>
        </p:spPr>
        <p:txBody>
          <a:bodyPr/>
          <a:lstStyle/>
          <a:p>
            <a:r>
              <a:rPr lang="en-US" sz="1800" dirty="0"/>
              <a:t>Process Flow: </a:t>
            </a:r>
            <a:r>
              <a:rPr lang="en-US" sz="2000" cap="all" dirty="0">
                <a:solidFill>
                  <a:srgbClr val="8AD0D6"/>
                </a:solidFill>
              </a:rPr>
              <a:t>Architecture</a:t>
            </a:r>
            <a:endParaRPr lang="en-US" sz="1800" dirty="0"/>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1154955" y="1188250"/>
            <a:ext cx="8825658" cy="4450550"/>
          </a:xfrm>
        </p:spPr>
        <p:txBody>
          <a:bodyPr>
            <a:normAutofit/>
          </a:bodyPr>
          <a:lstStyle/>
          <a:p>
            <a:r>
              <a:rPr lang="en-US" dirty="0"/>
              <a:t>.</a:t>
            </a:r>
          </a:p>
        </p:txBody>
      </p:sp>
      <p:sp>
        <p:nvSpPr>
          <p:cNvPr id="4" name="Rectangle 3">
            <a:extLst>
              <a:ext uri="{FF2B5EF4-FFF2-40B4-BE49-F238E27FC236}">
                <a16:creationId xmlns:a16="http://schemas.microsoft.com/office/drawing/2014/main" id="{2A6D4BBC-B998-A839-720A-CB22B775E852}"/>
              </a:ext>
            </a:extLst>
          </p:cNvPr>
          <p:cNvSpPr/>
          <p:nvPr/>
        </p:nvSpPr>
        <p:spPr>
          <a:xfrm>
            <a:off x="1439658" y="1937187"/>
            <a:ext cx="1204783" cy="3542270"/>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4FB8C1"/>
                </a:solidFill>
              </a:rPr>
              <a:t>Data from multiple sources</a:t>
            </a:r>
          </a:p>
        </p:txBody>
      </p:sp>
      <p:sp>
        <p:nvSpPr>
          <p:cNvPr id="6" name="Rectangle: Rounded Corners 5">
            <a:extLst>
              <a:ext uri="{FF2B5EF4-FFF2-40B4-BE49-F238E27FC236}">
                <a16:creationId xmlns:a16="http://schemas.microsoft.com/office/drawing/2014/main" id="{7B1A42EE-6B3A-CAF5-3CC8-A830492D2611}"/>
              </a:ext>
            </a:extLst>
          </p:cNvPr>
          <p:cNvSpPr/>
          <p:nvPr/>
        </p:nvSpPr>
        <p:spPr>
          <a:xfrm>
            <a:off x="3305918" y="2593502"/>
            <a:ext cx="885567" cy="1946189"/>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NIFI</a:t>
            </a:r>
          </a:p>
        </p:txBody>
      </p:sp>
      <p:sp>
        <p:nvSpPr>
          <p:cNvPr id="7" name="Rectangle 6">
            <a:extLst>
              <a:ext uri="{FF2B5EF4-FFF2-40B4-BE49-F238E27FC236}">
                <a16:creationId xmlns:a16="http://schemas.microsoft.com/office/drawing/2014/main" id="{B74418EF-8577-007F-79DD-C9CE13D96C47}"/>
              </a:ext>
            </a:extLst>
          </p:cNvPr>
          <p:cNvSpPr/>
          <p:nvPr/>
        </p:nvSpPr>
        <p:spPr>
          <a:xfrm>
            <a:off x="4942091" y="1894844"/>
            <a:ext cx="1184189" cy="358345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Kafka</a:t>
            </a:r>
          </a:p>
        </p:txBody>
      </p:sp>
      <p:sp>
        <p:nvSpPr>
          <p:cNvPr id="8" name="Rectangle: Rounded Corners 7">
            <a:extLst>
              <a:ext uri="{FF2B5EF4-FFF2-40B4-BE49-F238E27FC236}">
                <a16:creationId xmlns:a16="http://schemas.microsoft.com/office/drawing/2014/main" id="{BB57C725-A06F-BA95-2919-E954D0F81A7A}"/>
              </a:ext>
            </a:extLst>
          </p:cNvPr>
          <p:cNvSpPr/>
          <p:nvPr/>
        </p:nvSpPr>
        <p:spPr>
          <a:xfrm>
            <a:off x="6900161" y="2381788"/>
            <a:ext cx="916459" cy="2306595"/>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Spark</a:t>
            </a:r>
          </a:p>
        </p:txBody>
      </p:sp>
      <p:sp>
        <p:nvSpPr>
          <p:cNvPr id="9" name="Rectangle: Rounded Corners 8">
            <a:extLst>
              <a:ext uri="{FF2B5EF4-FFF2-40B4-BE49-F238E27FC236}">
                <a16:creationId xmlns:a16="http://schemas.microsoft.com/office/drawing/2014/main" id="{79B5A254-A7E0-349B-6F64-04C230F258F8}"/>
              </a:ext>
            </a:extLst>
          </p:cNvPr>
          <p:cNvSpPr/>
          <p:nvPr/>
        </p:nvSpPr>
        <p:spPr>
          <a:xfrm>
            <a:off x="8639917" y="2500826"/>
            <a:ext cx="885567" cy="1946189"/>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Hive</a:t>
            </a:r>
          </a:p>
        </p:txBody>
      </p:sp>
      <p:sp>
        <p:nvSpPr>
          <p:cNvPr id="10" name="Rectangle 9">
            <a:extLst>
              <a:ext uri="{FF2B5EF4-FFF2-40B4-BE49-F238E27FC236}">
                <a16:creationId xmlns:a16="http://schemas.microsoft.com/office/drawing/2014/main" id="{A3A12057-FBD8-E3F5-C013-951C62EF9C44}"/>
              </a:ext>
            </a:extLst>
          </p:cNvPr>
          <p:cNvSpPr/>
          <p:nvPr/>
        </p:nvSpPr>
        <p:spPr>
          <a:xfrm>
            <a:off x="10430550" y="1503547"/>
            <a:ext cx="1184189" cy="3583459"/>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err="1"/>
              <a:t>Solr</a:t>
            </a:r>
          </a:p>
        </p:txBody>
      </p:sp>
      <p:cxnSp>
        <p:nvCxnSpPr>
          <p:cNvPr id="11" name="Straight Arrow Connector 10">
            <a:extLst>
              <a:ext uri="{FF2B5EF4-FFF2-40B4-BE49-F238E27FC236}">
                <a16:creationId xmlns:a16="http://schemas.microsoft.com/office/drawing/2014/main" id="{2175ACB7-2BE8-2F41-48DE-11809B5E49E7}"/>
              </a:ext>
            </a:extLst>
          </p:cNvPr>
          <p:cNvCxnSpPr/>
          <p:nvPr/>
        </p:nvCxnSpPr>
        <p:spPr>
          <a:xfrm>
            <a:off x="407773" y="2487826"/>
            <a:ext cx="1017371" cy="8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D1E178B-3D43-0127-9612-BA6977C791A9}"/>
              </a:ext>
            </a:extLst>
          </p:cNvPr>
          <p:cNvCxnSpPr>
            <a:cxnSpLocks/>
          </p:cNvCxnSpPr>
          <p:nvPr/>
        </p:nvCxnSpPr>
        <p:spPr>
          <a:xfrm>
            <a:off x="407773" y="3115961"/>
            <a:ext cx="1017371" cy="8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88AB1B2-851C-B258-5CFC-D5F8742BA812}"/>
              </a:ext>
            </a:extLst>
          </p:cNvPr>
          <p:cNvCxnSpPr>
            <a:cxnSpLocks/>
          </p:cNvCxnSpPr>
          <p:nvPr/>
        </p:nvCxnSpPr>
        <p:spPr>
          <a:xfrm>
            <a:off x="407773" y="3867664"/>
            <a:ext cx="1017371" cy="8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0B41A61-6E93-91CB-1DF1-84A1EEE29E27}"/>
              </a:ext>
            </a:extLst>
          </p:cNvPr>
          <p:cNvSpPr txBox="1"/>
          <p:nvPr/>
        </p:nvSpPr>
        <p:spPr>
          <a:xfrm>
            <a:off x="520431" y="2169785"/>
            <a:ext cx="751586"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t>Data API</a:t>
            </a:r>
          </a:p>
        </p:txBody>
      </p:sp>
      <p:sp>
        <p:nvSpPr>
          <p:cNvPr id="16" name="TextBox 15">
            <a:extLst>
              <a:ext uri="{FF2B5EF4-FFF2-40B4-BE49-F238E27FC236}">
                <a16:creationId xmlns:a16="http://schemas.microsoft.com/office/drawing/2014/main" id="{B257508B-8CF6-A7A5-FA74-A7CBFEF5DCC4}"/>
              </a:ext>
            </a:extLst>
          </p:cNvPr>
          <p:cNvSpPr txBox="1"/>
          <p:nvPr/>
        </p:nvSpPr>
        <p:spPr>
          <a:xfrm>
            <a:off x="402257" y="2847560"/>
            <a:ext cx="8892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t>Data Base</a:t>
            </a:r>
            <a:endParaRPr lang="en-US" dirty="0"/>
          </a:p>
        </p:txBody>
      </p:sp>
      <p:sp>
        <p:nvSpPr>
          <p:cNvPr id="18" name="TextBox 17">
            <a:extLst>
              <a:ext uri="{FF2B5EF4-FFF2-40B4-BE49-F238E27FC236}">
                <a16:creationId xmlns:a16="http://schemas.microsoft.com/office/drawing/2014/main" id="{C9B837FB-B4BE-403D-492C-0F54DB4A334C}"/>
              </a:ext>
            </a:extLst>
          </p:cNvPr>
          <p:cNvSpPr txBox="1"/>
          <p:nvPr/>
        </p:nvSpPr>
        <p:spPr>
          <a:xfrm>
            <a:off x="433149" y="3567677"/>
            <a:ext cx="1239308"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t>AWS Source</a:t>
            </a:r>
            <a:endParaRPr lang="en-US" dirty="0"/>
          </a:p>
        </p:txBody>
      </p:sp>
      <p:sp>
        <p:nvSpPr>
          <p:cNvPr id="19" name="Arrow: Right 18">
            <a:extLst>
              <a:ext uri="{FF2B5EF4-FFF2-40B4-BE49-F238E27FC236}">
                <a16:creationId xmlns:a16="http://schemas.microsoft.com/office/drawing/2014/main" id="{45D5C796-C4A2-584A-7BB1-358AA8D196EF}"/>
              </a:ext>
            </a:extLst>
          </p:cNvPr>
          <p:cNvSpPr/>
          <p:nvPr/>
        </p:nvSpPr>
        <p:spPr>
          <a:xfrm>
            <a:off x="2688773" y="3196889"/>
            <a:ext cx="597243" cy="514864"/>
          </a:xfrm>
          <a:prstGeom prst="rightArrow">
            <a:avLst/>
          </a:prstGeom>
          <a:solidFill>
            <a:schemeClr val="bg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EE7CB62-7F51-874D-D611-A522D8FEFDD3}"/>
              </a:ext>
            </a:extLst>
          </p:cNvPr>
          <p:cNvSpPr txBox="1"/>
          <p:nvPr/>
        </p:nvSpPr>
        <p:spPr>
          <a:xfrm>
            <a:off x="3135970" y="2255826"/>
            <a:ext cx="169737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t>Data Ingestion</a:t>
            </a:r>
            <a:endParaRPr lang="en-US" dirty="0"/>
          </a:p>
        </p:txBody>
      </p:sp>
      <p:sp>
        <p:nvSpPr>
          <p:cNvPr id="21" name="Arrow: Right 20">
            <a:extLst>
              <a:ext uri="{FF2B5EF4-FFF2-40B4-BE49-F238E27FC236}">
                <a16:creationId xmlns:a16="http://schemas.microsoft.com/office/drawing/2014/main" id="{4C1E3C09-3379-D226-61EE-A8C36D14B46E}"/>
              </a:ext>
            </a:extLst>
          </p:cNvPr>
          <p:cNvSpPr/>
          <p:nvPr/>
        </p:nvSpPr>
        <p:spPr>
          <a:xfrm>
            <a:off x="4305448" y="3207186"/>
            <a:ext cx="597243" cy="514864"/>
          </a:xfrm>
          <a:prstGeom prst="rightArrow">
            <a:avLst/>
          </a:prstGeom>
          <a:solidFill>
            <a:schemeClr val="bg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8528933E-6FEC-95AC-1082-DE44BF7E9EE2}"/>
              </a:ext>
            </a:extLst>
          </p:cNvPr>
          <p:cNvSpPr/>
          <p:nvPr/>
        </p:nvSpPr>
        <p:spPr>
          <a:xfrm>
            <a:off x="6231043" y="3196889"/>
            <a:ext cx="597243" cy="514864"/>
          </a:xfrm>
          <a:prstGeom prst="rightArrow">
            <a:avLst/>
          </a:prstGeom>
          <a:solidFill>
            <a:schemeClr val="bg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58C5882C-50AB-A135-3067-84C66EA61E32}"/>
              </a:ext>
            </a:extLst>
          </p:cNvPr>
          <p:cNvSpPr/>
          <p:nvPr/>
        </p:nvSpPr>
        <p:spPr>
          <a:xfrm>
            <a:off x="9660043" y="3165997"/>
            <a:ext cx="597243" cy="514864"/>
          </a:xfrm>
          <a:prstGeom prst="rightArrow">
            <a:avLst/>
          </a:prstGeom>
          <a:solidFill>
            <a:schemeClr val="bg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3A90A219-EBDA-C7A0-C572-5947FDF50CDD}"/>
              </a:ext>
            </a:extLst>
          </p:cNvPr>
          <p:cNvSpPr/>
          <p:nvPr/>
        </p:nvSpPr>
        <p:spPr>
          <a:xfrm>
            <a:off x="7930097" y="3165997"/>
            <a:ext cx="597243" cy="514864"/>
          </a:xfrm>
          <a:prstGeom prst="rightArrow">
            <a:avLst/>
          </a:prstGeom>
          <a:solidFill>
            <a:schemeClr val="bg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5A75775-CCBC-F3AC-13E7-181E74A58EF9}"/>
              </a:ext>
            </a:extLst>
          </p:cNvPr>
          <p:cNvSpPr txBox="1"/>
          <p:nvPr/>
        </p:nvSpPr>
        <p:spPr>
          <a:xfrm>
            <a:off x="4615375" y="1450244"/>
            <a:ext cx="1799573"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t>Data Streaming</a:t>
            </a:r>
            <a:endParaRPr lang="en-US" dirty="0"/>
          </a:p>
        </p:txBody>
      </p:sp>
      <p:sp>
        <p:nvSpPr>
          <p:cNvPr id="27" name="TextBox 26">
            <a:extLst>
              <a:ext uri="{FF2B5EF4-FFF2-40B4-BE49-F238E27FC236}">
                <a16:creationId xmlns:a16="http://schemas.microsoft.com/office/drawing/2014/main" id="{F0A1631F-18BD-4D98-49C0-2EF7371A7D8F}"/>
              </a:ext>
            </a:extLst>
          </p:cNvPr>
          <p:cNvSpPr txBox="1"/>
          <p:nvPr/>
        </p:nvSpPr>
        <p:spPr>
          <a:xfrm>
            <a:off x="6753692" y="1947773"/>
            <a:ext cx="1185601"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t>Data Processing</a:t>
            </a:r>
            <a:endParaRPr lang="en-US" dirty="0"/>
          </a:p>
        </p:txBody>
      </p:sp>
      <p:sp>
        <p:nvSpPr>
          <p:cNvPr id="28" name="TextBox 27">
            <a:extLst>
              <a:ext uri="{FF2B5EF4-FFF2-40B4-BE49-F238E27FC236}">
                <a16:creationId xmlns:a16="http://schemas.microsoft.com/office/drawing/2014/main" id="{54AA3118-CD28-FDEC-BD8D-E48A29C204F0}"/>
              </a:ext>
            </a:extLst>
          </p:cNvPr>
          <p:cNvSpPr txBox="1"/>
          <p:nvPr/>
        </p:nvSpPr>
        <p:spPr>
          <a:xfrm>
            <a:off x="8521508" y="2212416"/>
            <a:ext cx="102681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t>Data Storage</a:t>
            </a:r>
            <a:endParaRPr lang="en-US" dirty="0"/>
          </a:p>
        </p:txBody>
      </p:sp>
      <p:sp>
        <p:nvSpPr>
          <p:cNvPr id="29" name="TextBox 28">
            <a:extLst>
              <a:ext uri="{FF2B5EF4-FFF2-40B4-BE49-F238E27FC236}">
                <a16:creationId xmlns:a16="http://schemas.microsoft.com/office/drawing/2014/main" id="{E105BDB4-5997-3DF2-8692-74AAD0AF1A6E}"/>
              </a:ext>
            </a:extLst>
          </p:cNvPr>
          <p:cNvSpPr txBox="1"/>
          <p:nvPr/>
        </p:nvSpPr>
        <p:spPr>
          <a:xfrm>
            <a:off x="10257567" y="1217358"/>
            <a:ext cx="138672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t>Report Generation</a:t>
            </a:r>
          </a:p>
        </p:txBody>
      </p:sp>
    </p:spTree>
    <p:extLst>
      <p:ext uri="{BB962C8B-B14F-4D97-AF65-F5344CB8AC3E}">
        <p14:creationId xmlns:p14="http://schemas.microsoft.com/office/powerpoint/2010/main" val="2924174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anim calcmode="lin" valueType="num">
                                      <p:cBhvr additive="base">
                                        <p:cTn id="49" dur="500" fill="hold"/>
                                        <p:tgtEl>
                                          <p:spTgt spid="23"/>
                                        </p:tgtEl>
                                        <p:attrNameLst>
                                          <p:attrName>ppt_x</p:attrName>
                                        </p:attrNameLst>
                                      </p:cBhvr>
                                      <p:tavLst>
                                        <p:tav tm="0">
                                          <p:val>
                                            <p:strVal val="#ppt_x"/>
                                          </p:val>
                                        </p:tav>
                                        <p:tav tm="100000">
                                          <p:val>
                                            <p:strVal val="#ppt_x"/>
                                          </p:val>
                                        </p:tav>
                                      </p:tavLst>
                                    </p:anim>
                                    <p:anim calcmode="lin" valueType="num">
                                      <p:cBhvr additive="base">
                                        <p:cTn id="5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8" grpId="0"/>
      <p:bldP spid="19" grpId="0" animBg="1"/>
      <p:bldP spid="21" grpId="0" animBg="1"/>
      <p:bldP spid="22" grpId="0" animBg="1"/>
      <p:bldP spid="23" grpId="0"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1154955" y="205408"/>
            <a:ext cx="8825658" cy="590799"/>
          </a:xfrm>
        </p:spPr>
        <p:txBody>
          <a:bodyPr/>
          <a:lstStyle/>
          <a:p>
            <a:r>
              <a:rPr lang="en-US" sz="1800" dirty="0"/>
              <a:t>Solution </a:t>
            </a:r>
            <a:r>
              <a:rPr lang="en-US" sz="1800" dirty="0" err="1"/>
              <a:t>contd</a:t>
            </a:r>
            <a:r>
              <a:rPr lang="en-US" sz="1800" dirty="0"/>
              <a:t>,...</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1154955" y="838142"/>
            <a:ext cx="8825658" cy="5088982"/>
          </a:xfrm>
        </p:spPr>
        <p:txBody>
          <a:bodyPr>
            <a:normAutofit fontScale="62500" lnSpcReduction="20000"/>
          </a:bodyPr>
          <a:lstStyle/>
          <a:p>
            <a:endParaRPr lang="en-US" sz="1100" b="1" dirty="0">
              <a:latin typeface="Segoe UI"/>
              <a:cs typeface="Segoe UI"/>
            </a:endParaRPr>
          </a:p>
          <a:p>
            <a:pPr marL="171450" indent="-171450">
              <a:buFont typeface="Courier New" charset="2"/>
              <a:buChar char="o"/>
            </a:pPr>
            <a:r>
              <a:rPr lang="en-US" b="1" dirty="0">
                <a:solidFill>
                  <a:srgbClr val="0D0D0D"/>
                </a:solidFill>
                <a:latin typeface="Segoe UI"/>
                <a:cs typeface="Segoe UI"/>
              </a:rPr>
              <a:t>Data Ingestion : </a:t>
            </a:r>
            <a:endParaRPr lang="en-US">
              <a:solidFill>
                <a:srgbClr val="8AD0D6"/>
              </a:solidFill>
              <a:latin typeface="Segoe UI"/>
              <a:cs typeface="Segoe UI"/>
            </a:endParaRPr>
          </a:p>
          <a:p>
            <a:pPr marL="628650" lvl="1" indent="-171450" algn="l">
              <a:buClr>
                <a:srgbClr val="8AD0D6"/>
              </a:buClr>
              <a:buFont typeface="Courier New" charset="2"/>
              <a:buChar char="o"/>
            </a:pPr>
            <a:r>
              <a:rPr lang="en-US" sz="1600" cap="all" dirty="0">
                <a:solidFill>
                  <a:srgbClr val="8AD0D6"/>
                </a:solidFill>
                <a:latin typeface="Segoe UI"/>
                <a:cs typeface="Segoe UI"/>
              </a:rPr>
              <a:t>Sources (e.g., databases, APIs, streaming platforms)</a:t>
            </a:r>
          </a:p>
          <a:p>
            <a:pPr marL="628650" lvl="1" indent="-171450" algn="l">
              <a:buClr>
                <a:srgbClr val="8AD0D6"/>
              </a:buClr>
              <a:buFont typeface="Courier New" charset="2"/>
              <a:buChar char="o"/>
            </a:pPr>
            <a:r>
              <a:rPr lang="en-US" sz="1600" cap="all" dirty="0">
                <a:solidFill>
                  <a:srgbClr val="8AD0D6"/>
                </a:solidFill>
                <a:latin typeface="Segoe UI"/>
                <a:cs typeface="Segoe UI"/>
              </a:rPr>
              <a:t>Technology : NIFI</a:t>
            </a:r>
          </a:p>
          <a:p>
            <a:pPr marL="171450" indent="-171450">
              <a:buFont typeface="Courier New" charset="2"/>
              <a:buChar char="o"/>
            </a:pPr>
            <a:r>
              <a:rPr lang="en-US" sz="2100" b="1" dirty="0">
                <a:solidFill>
                  <a:srgbClr val="0D0D0D"/>
                </a:solidFill>
                <a:latin typeface="Segoe UI"/>
                <a:cs typeface="Segoe UI"/>
              </a:rPr>
              <a:t>Data Transportation and Buffering</a:t>
            </a:r>
          </a:p>
          <a:p>
            <a:pPr marL="742950" lvl="1" indent="-285750" algn="l">
              <a:buClr>
                <a:srgbClr val="8AD0D6"/>
              </a:buClr>
              <a:buFont typeface="Courier New" charset="2"/>
              <a:buChar char="o"/>
            </a:pPr>
            <a:r>
              <a:rPr lang="en-US" sz="1500" cap="all" dirty="0">
                <a:solidFill>
                  <a:srgbClr val="8AD0D6"/>
                </a:solidFill>
                <a:latin typeface="Segoe UI"/>
                <a:cs typeface="Segoe UI"/>
              </a:rPr>
              <a:t>Message Brokers (e.g., Kafka, RabbitMQ)</a:t>
            </a:r>
          </a:p>
          <a:p>
            <a:pPr marL="742950" lvl="1" indent="-285750" algn="l">
              <a:buClr>
                <a:srgbClr val="8AD0D6"/>
              </a:buClr>
              <a:buFont typeface="Courier New" charset="2"/>
              <a:buChar char="o"/>
            </a:pPr>
            <a:r>
              <a:rPr lang="en-US" sz="1500" cap="all" dirty="0">
                <a:solidFill>
                  <a:srgbClr val="8AD0D6"/>
                </a:solidFill>
                <a:latin typeface="Segoe UI"/>
                <a:cs typeface="Segoe UI"/>
              </a:rPr>
              <a:t>Buffering Mechanisms (e.g., Kafka topics, Redis)</a:t>
            </a:r>
            <a:endParaRPr lang="en-US" sz="1500" cap="all">
              <a:solidFill>
                <a:srgbClr val="8AD0D6"/>
              </a:solidFill>
              <a:latin typeface="Segoe UI"/>
              <a:cs typeface="Segoe UI"/>
            </a:endParaRPr>
          </a:p>
          <a:p>
            <a:pPr marL="342900" indent="-342900">
              <a:buClr>
                <a:srgbClr val="8AD0D6"/>
              </a:buClr>
              <a:buFont typeface="Courier New" charset="2"/>
              <a:buChar char="o"/>
            </a:pPr>
            <a:r>
              <a:rPr lang="en-US" sz="2200" b="1" dirty="0">
                <a:solidFill>
                  <a:srgbClr val="0D0D0D"/>
                </a:solidFill>
                <a:latin typeface="Segoe UI"/>
                <a:cs typeface="Segoe UI"/>
              </a:rPr>
              <a:t>Data Storage and Management:</a:t>
            </a:r>
          </a:p>
          <a:p>
            <a:pPr marL="742950" lvl="1" indent="-285750" algn="l">
              <a:buClr>
                <a:srgbClr val="8AD0D6"/>
              </a:buClr>
              <a:buFont typeface="Courier New" charset="2"/>
              <a:buChar char="o"/>
            </a:pPr>
            <a:r>
              <a:rPr lang="en-US" sz="1400" cap="all" dirty="0">
                <a:solidFill>
                  <a:srgbClr val="8AD0D6"/>
                </a:solidFill>
                <a:latin typeface="Segoe UI"/>
                <a:cs typeface="Segoe UI"/>
              </a:rPr>
              <a:t>Database Systems (e.g., SQL, NoSQL) </a:t>
            </a:r>
          </a:p>
          <a:p>
            <a:pPr marL="742950" lvl="1" indent="-285750" algn="l">
              <a:buClr>
                <a:srgbClr val="8AD0D6"/>
              </a:buClr>
              <a:buFont typeface="Courier New" charset="2"/>
              <a:buChar char="o"/>
            </a:pPr>
            <a:r>
              <a:rPr lang="en-US" sz="1500" cap="all" dirty="0">
                <a:solidFill>
                  <a:srgbClr val="8AD0D6"/>
                </a:solidFill>
                <a:latin typeface="Segoe UI"/>
                <a:cs typeface="Segoe UI"/>
              </a:rPr>
              <a:t>Data Lakes/Data Warehouses (e.g., Hadoop, AWS S3), </a:t>
            </a:r>
            <a:r>
              <a:rPr lang="en-US" sz="1600" cap="all" dirty="0">
                <a:solidFill>
                  <a:srgbClr val="8AD0D6"/>
                </a:solidFill>
                <a:latin typeface="Segoe UI"/>
                <a:cs typeface="Segoe UI"/>
              </a:rPr>
              <a:t>Data Management Services (e.g., AWS Glue, Apache Hudi)</a:t>
            </a:r>
            <a:r>
              <a:rPr lang="en-US" sz="1500" cap="all" dirty="0">
                <a:solidFill>
                  <a:srgbClr val="8AD0D6"/>
                </a:solidFill>
                <a:latin typeface="Segoe UI"/>
                <a:cs typeface="Segoe UI"/>
              </a:rPr>
              <a:t> </a:t>
            </a:r>
          </a:p>
          <a:p>
            <a:pPr marL="342900" indent="-342900">
              <a:buClr>
                <a:srgbClr val="8AD0D6"/>
              </a:buClr>
              <a:buFont typeface="Courier New" charset="2"/>
              <a:buChar char="o"/>
            </a:pPr>
            <a:r>
              <a:rPr lang="en-US" sz="2400" b="1" dirty="0">
                <a:solidFill>
                  <a:srgbClr val="0D0D0D"/>
                </a:solidFill>
                <a:latin typeface="Segoe UI"/>
                <a:cs typeface="Segoe UI"/>
              </a:rPr>
              <a:t>Data Processing and Analysis:</a:t>
            </a:r>
            <a:endParaRPr lang="en-US" sz="2400" dirty="0">
              <a:solidFill>
                <a:srgbClr val="FFFFFF"/>
              </a:solidFill>
              <a:latin typeface="Segoe UI"/>
              <a:cs typeface="Segoe UI"/>
            </a:endParaRPr>
          </a:p>
          <a:p>
            <a:pPr marL="742950" lvl="1" indent="-285750" algn="l">
              <a:buClr>
                <a:srgbClr val="8AD0D6"/>
              </a:buClr>
              <a:buFont typeface="Courier New" charset="2"/>
              <a:buChar char="o"/>
            </a:pPr>
            <a:r>
              <a:rPr lang="en-US" sz="1500" cap="all" dirty="0">
                <a:solidFill>
                  <a:srgbClr val="8AD0D6"/>
                </a:solidFill>
                <a:latin typeface="Segoe UI"/>
                <a:cs typeface="Segoe UI"/>
              </a:rPr>
              <a:t>DATABASE SYSTEMS (E.G., SQL, NOSQL) </a:t>
            </a:r>
          </a:p>
          <a:p>
            <a:pPr marL="742950" lvl="1" indent="-285750" algn="l">
              <a:buClr>
                <a:srgbClr val="8AD0D6"/>
              </a:buClr>
              <a:buFont typeface="Courier New" charset="2"/>
              <a:buChar char="o"/>
            </a:pPr>
            <a:r>
              <a:rPr lang="en-US" sz="1500" cap="all" dirty="0">
                <a:solidFill>
                  <a:srgbClr val="8AD0D6"/>
                </a:solidFill>
                <a:latin typeface="Segoe UI"/>
                <a:cs typeface="Segoe UI"/>
              </a:rPr>
              <a:t>DATA LAKES/DATA WAREHOUSES (E.G., HADOOP, AWS S3) , DATA MANAGEMENT SERVICES (E.G., AWS GLUE, APACHE HUDI)</a:t>
            </a:r>
          </a:p>
          <a:p>
            <a:pPr marL="342900" indent="-342900" algn="l">
              <a:buClr>
                <a:srgbClr val="8AD0D6"/>
              </a:buClr>
              <a:buFont typeface="Courier New" charset="2"/>
              <a:buChar char="o"/>
            </a:pPr>
            <a:r>
              <a:rPr lang="en-US" sz="2500" b="1" dirty="0">
                <a:solidFill>
                  <a:srgbClr val="0D0D0D"/>
                </a:solidFill>
                <a:latin typeface="Segoe UI"/>
                <a:cs typeface="Segoe UI"/>
              </a:rPr>
              <a:t>Machine Learning Model Deployment:</a:t>
            </a:r>
          </a:p>
          <a:p>
            <a:pPr marL="742950" indent="-285750">
              <a:buClr>
                <a:srgbClr val="8AD0D6"/>
              </a:buClr>
              <a:buFont typeface="Courier New" charset="2"/>
              <a:buChar char="o"/>
            </a:pPr>
            <a:r>
              <a:rPr lang="en-US" sz="1500" dirty="0">
                <a:solidFill>
                  <a:srgbClr val="8AD0D6"/>
                </a:solidFill>
                <a:latin typeface="Segoe UI"/>
                <a:cs typeface="Segoe UI"/>
              </a:rPr>
              <a:t>Model Training Infrastructure (e.g., TensorFlow, </a:t>
            </a:r>
            <a:r>
              <a:rPr lang="en-US" sz="1500" dirty="0" err="1">
                <a:solidFill>
                  <a:srgbClr val="8AD0D6"/>
                </a:solidFill>
                <a:latin typeface="Segoe UI"/>
                <a:cs typeface="Segoe UI"/>
              </a:rPr>
              <a:t>PyTorch</a:t>
            </a:r>
            <a:r>
              <a:rPr lang="en-US" sz="1500" dirty="0">
                <a:solidFill>
                  <a:srgbClr val="8AD0D6"/>
                </a:solidFill>
                <a:latin typeface="Segoe UI"/>
                <a:cs typeface="Segoe UI"/>
              </a:rPr>
              <a:t>)</a:t>
            </a:r>
          </a:p>
          <a:p>
            <a:pPr marL="742950" indent="-285750" algn="l">
              <a:buClr>
                <a:srgbClr val="8AD0D6"/>
              </a:buClr>
              <a:buFont typeface="Courier New" charset="2"/>
              <a:buChar char="o"/>
            </a:pPr>
            <a:r>
              <a:rPr lang="en-US" sz="1500" dirty="0">
                <a:solidFill>
                  <a:srgbClr val="8AD0D6"/>
                </a:solidFill>
                <a:latin typeface="Segoe UI"/>
                <a:cs typeface="Segoe UI"/>
              </a:rPr>
              <a:t>Model Deployment Services (e.g., AWS SageMaker, TensorFlow Serving)</a:t>
            </a:r>
          </a:p>
          <a:p>
            <a:pPr marL="342900" indent="-342900">
              <a:buClr>
                <a:srgbClr val="8AD0D6"/>
              </a:buClr>
              <a:buFont typeface="Courier New" charset="2"/>
              <a:buChar char="o"/>
            </a:pPr>
            <a:r>
              <a:rPr lang="en-US" sz="2500" b="1" dirty="0">
                <a:solidFill>
                  <a:srgbClr val="0D0D0D"/>
                </a:solidFill>
                <a:latin typeface="Segoe UI"/>
                <a:cs typeface="Segoe UI"/>
              </a:rPr>
              <a:t>Search and Query</a:t>
            </a:r>
            <a:endParaRPr lang="en-US" sz="1500" dirty="0">
              <a:solidFill>
                <a:srgbClr val="8AD0D6"/>
              </a:solidFill>
              <a:latin typeface="Segoe UI"/>
              <a:cs typeface="Segoe UI"/>
            </a:endParaRPr>
          </a:p>
          <a:p>
            <a:pPr marL="742950" indent="-285750">
              <a:buClr>
                <a:srgbClr val="8AD0D6"/>
              </a:buClr>
              <a:buFont typeface="Courier New" charset="2"/>
              <a:buChar char="o"/>
            </a:pPr>
            <a:r>
              <a:rPr lang="en-US" sz="1400" dirty="0">
                <a:solidFill>
                  <a:srgbClr val="8AD0D6"/>
                </a:solidFill>
                <a:latin typeface="Century Gothic"/>
                <a:cs typeface="Segoe UI"/>
              </a:rPr>
              <a:t>Search Engines (e.g., Elasticsearch, </a:t>
            </a:r>
            <a:r>
              <a:rPr lang="en-US" sz="1400" err="1">
                <a:solidFill>
                  <a:srgbClr val="8AD0D6"/>
                </a:solidFill>
                <a:latin typeface="Century Gothic"/>
                <a:cs typeface="Segoe UI"/>
              </a:rPr>
              <a:t>Solr</a:t>
            </a:r>
            <a:r>
              <a:rPr lang="en-US" sz="1400" dirty="0">
                <a:solidFill>
                  <a:srgbClr val="8AD0D6"/>
                </a:solidFill>
                <a:latin typeface="Century Gothic"/>
                <a:cs typeface="Segoe UI"/>
              </a:rPr>
              <a:t>)</a:t>
            </a:r>
            <a:endParaRPr lang="en-US" sz="1400">
              <a:solidFill>
                <a:srgbClr val="FFFFFF"/>
              </a:solidFill>
              <a:latin typeface="Century Gothic"/>
              <a:cs typeface="Segoe UI"/>
            </a:endParaRPr>
          </a:p>
          <a:p>
            <a:pPr marL="800100" indent="-342900">
              <a:buClr>
                <a:srgbClr val="8AD0D6"/>
              </a:buClr>
              <a:buFont typeface="Courier New" charset="2"/>
              <a:buChar char="o"/>
            </a:pPr>
            <a:r>
              <a:rPr lang="en-US" sz="1400" err="1">
                <a:solidFill>
                  <a:srgbClr val="8AD0D6"/>
                </a:solidFill>
                <a:latin typeface="Century Gothic"/>
                <a:cs typeface="Segoe UI"/>
              </a:rPr>
              <a:t>MQuery</a:t>
            </a:r>
            <a:r>
              <a:rPr lang="en-US" sz="1400" dirty="0">
                <a:solidFill>
                  <a:srgbClr val="8AD0D6"/>
                </a:solidFill>
                <a:ea typeface="+mj-lt"/>
                <a:cs typeface="+mj-lt"/>
              </a:rPr>
              <a:t> Services (e.g., </a:t>
            </a:r>
            <a:r>
              <a:rPr lang="en-US" sz="1400" err="1">
                <a:solidFill>
                  <a:srgbClr val="8AD0D6"/>
                </a:solidFill>
                <a:ea typeface="+mj-lt"/>
                <a:cs typeface="+mj-lt"/>
              </a:rPr>
              <a:t>GraphQL</a:t>
            </a:r>
            <a:r>
              <a:rPr lang="en-US" sz="1400" dirty="0">
                <a:solidFill>
                  <a:srgbClr val="8AD0D6"/>
                </a:solidFill>
                <a:ea typeface="+mj-lt"/>
                <a:cs typeface="+mj-lt"/>
              </a:rPr>
              <a:t>, RESTful API</a:t>
            </a:r>
            <a:endParaRPr lang="en-US" sz="1400" cap="all">
              <a:solidFill>
                <a:srgbClr val="FFFFFF"/>
              </a:solidFill>
              <a:latin typeface="Segoe UI"/>
              <a:ea typeface="+mj-lt"/>
              <a:cs typeface="Segoe UI"/>
            </a:endParaRPr>
          </a:p>
        </p:txBody>
      </p:sp>
    </p:spTree>
    <p:extLst>
      <p:ext uri="{BB962C8B-B14F-4D97-AF65-F5344CB8AC3E}">
        <p14:creationId xmlns:p14="http://schemas.microsoft.com/office/powerpoint/2010/main" val="2808497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1154956" y="122652"/>
            <a:ext cx="8825657" cy="1915647"/>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1154955" y="2213354"/>
            <a:ext cx="8825658" cy="3506804"/>
          </a:xfrm>
        </p:spPr>
        <p:txBody>
          <a:bodyPr>
            <a:normAutofit/>
          </a:bodyPr>
          <a:lstStyle/>
          <a:p>
            <a:r>
              <a:rPr lang="en-US" dirty="0"/>
              <a:t>In Brief, having the below process in place tightly coupled with the latest technology tools will help in preventing, identifying and reducing the fraudulent activities in the financial system this helping individuals, organizations and society.</a:t>
            </a:r>
          </a:p>
          <a:p>
            <a:pPr marL="457200" indent="-457200">
              <a:buAutoNum type="arabicPeriod"/>
            </a:pPr>
            <a:r>
              <a:rPr lang="en-US" sz="1100" b="1" dirty="0">
                <a:latin typeface="Segoe UI"/>
                <a:cs typeface="Segoe UI"/>
              </a:rPr>
              <a:t>Fraud Detection Systems</a:t>
            </a:r>
          </a:p>
          <a:p>
            <a:pPr marL="457200" indent="-457200">
              <a:buClr>
                <a:srgbClr val="8AD0D6"/>
              </a:buClr>
              <a:buAutoNum type="arabicPeriod"/>
            </a:pPr>
            <a:r>
              <a:rPr lang="en-US" sz="1100" b="1" dirty="0">
                <a:latin typeface="Segoe UI"/>
                <a:cs typeface="Segoe UI"/>
              </a:rPr>
              <a:t>Anomaly Detection</a:t>
            </a:r>
          </a:p>
          <a:p>
            <a:pPr marL="457200" indent="-457200">
              <a:buClr>
                <a:srgbClr val="8AD0D6"/>
              </a:buClr>
              <a:buAutoNum type="arabicPeriod"/>
            </a:pPr>
            <a:r>
              <a:rPr lang="en-US" sz="1100" b="1" dirty="0">
                <a:latin typeface="Segoe UI"/>
                <a:cs typeface="Segoe UI"/>
              </a:rPr>
              <a:t>Behavioral Analysis</a:t>
            </a:r>
          </a:p>
          <a:p>
            <a:pPr marL="457200" indent="-457200">
              <a:buClr>
                <a:srgbClr val="8AD0D6"/>
              </a:buClr>
              <a:buAutoNum type="arabicPeriod"/>
            </a:pPr>
            <a:r>
              <a:rPr lang="en-US" sz="1100" b="1" dirty="0">
                <a:latin typeface="Segoe UI"/>
                <a:cs typeface="Segoe UI"/>
              </a:rPr>
              <a:t>Identity Verification</a:t>
            </a:r>
          </a:p>
          <a:p>
            <a:pPr marL="457200" indent="-457200">
              <a:buClr>
                <a:srgbClr val="8AD0D6"/>
              </a:buClr>
              <a:buAutoNum type="arabicPeriod"/>
            </a:pPr>
            <a:r>
              <a:rPr lang="en-US" sz="1100" b="1" dirty="0">
                <a:latin typeface="Segoe UI"/>
                <a:cs typeface="Segoe UI"/>
              </a:rPr>
              <a:t>Fraud Prevention Measures</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p:txBody>
          <a:bodyPr>
            <a:normAutofit/>
          </a:bodyPr>
          <a:lstStyle/>
          <a:p>
            <a:r>
              <a:rPr lang="en-US" dirty="0"/>
              <a:t>Venkat Jagadeesh JAMPANI</a:t>
            </a:r>
          </a:p>
          <a:p>
            <a:r>
              <a:rPr lang="en-US" dirty="0">
                <a:ea typeface="+mj-lt"/>
                <a:cs typeface="+mj-lt"/>
              </a:rPr>
              <a:t>vjjampani@my365.bellevue.edu</a:t>
            </a:r>
            <a:endParaRPr lang="en-US" dirty="0"/>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9697875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Gallery</Template>
  <TotalTime>0</TotalTime>
  <Words>441</Words>
  <Application>Microsoft Office PowerPoint</Application>
  <PresentationFormat>Widescreen</PresentationFormat>
  <Paragraphs>134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Ion</vt:lpstr>
      <vt:lpstr>CREDIT CARD FRAUD - PREDICTION</vt:lpstr>
      <vt:lpstr>AGENDA</vt:lpstr>
      <vt:lpstr>INTRODUCTION</vt:lpstr>
      <vt:lpstr>Problem Statement</vt:lpstr>
      <vt:lpstr>Solution</vt:lpstr>
      <vt:lpstr>Process Flow: Architecture</vt:lpstr>
      <vt:lpstr>Solution contd,...</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477</cp:revision>
  <dcterms:created xsi:type="dcterms:W3CDTF">2024-02-24T19:38:32Z</dcterms:created>
  <dcterms:modified xsi:type="dcterms:W3CDTF">2024-02-29T18:23:53Z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