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E935B-3230-0282-8696-5D7ACE7221E6}" v="118" dt="2024-05-30T19:40:18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08158-1F5C-4544-A488-45A9F44D3BF4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7075A7-F37E-49FF-8503-F7104FA3EF2B}">
      <dgm:prSet/>
      <dgm:spPr/>
      <dgm:t>
        <a:bodyPr/>
        <a:lstStyle/>
        <a:p>
          <a:r>
            <a:rPr lang="en-US"/>
            <a:t>Sentiment analysis can be defined as a process that automates mining of attitudes, opinions, views and emotions from text, speech, tweets and database sources through Natural Language Processing (NLP). </a:t>
          </a:r>
        </a:p>
      </dgm:t>
    </dgm:pt>
    <dgm:pt modelId="{69DEE978-51FD-4F15-87EB-41087D399E0C}" type="parTrans" cxnId="{DCDB4CE8-FF08-48D0-B03F-A7F43AA4BE8D}">
      <dgm:prSet/>
      <dgm:spPr/>
      <dgm:t>
        <a:bodyPr/>
        <a:lstStyle/>
        <a:p>
          <a:endParaRPr lang="en-US"/>
        </a:p>
      </dgm:t>
    </dgm:pt>
    <dgm:pt modelId="{A81A0C70-BACE-4630-BFAD-22B9698EB7E1}" type="sibTrans" cxnId="{DCDB4CE8-FF08-48D0-B03F-A7F43AA4BE8D}">
      <dgm:prSet/>
      <dgm:spPr/>
      <dgm:t>
        <a:bodyPr/>
        <a:lstStyle/>
        <a:p>
          <a:endParaRPr lang="en-US"/>
        </a:p>
      </dgm:t>
    </dgm:pt>
    <dgm:pt modelId="{95791FB7-61DF-4A26-932C-979BA85DE94E}">
      <dgm:prSet/>
      <dgm:spPr/>
      <dgm:t>
        <a:bodyPr/>
        <a:lstStyle/>
        <a:p>
          <a:r>
            <a:rPr lang="en-US"/>
            <a:t>The main goal of this analysis is to discover the underlying sentiment from a user’s tweet. </a:t>
          </a:r>
        </a:p>
      </dgm:t>
    </dgm:pt>
    <dgm:pt modelId="{E0BD4307-869B-4EC8-A75F-D8EF67C7072E}" type="parTrans" cxnId="{AB7E624F-8ABE-4A4D-9AC6-804D804BC08C}">
      <dgm:prSet/>
      <dgm:spPr/>
      <dgm:t>
        <a:bodyPr/>
        <a:lstStyle/>
        <a:p>
          <a:endParaRPr lang="en-US"/>
        </a:p>
      </dgm:t>
    </dgm:pt>
    <dgm:pt modelId="{56137E28-E4CF-4C89-A6D3-12713B664A81}" type="sibTrans" cxnId="{AB7E624F-8ABE-4A4D-9AC6-804D804BC08C}">
      <dgm:prSet/>
      <dgm:spPr/>
      <dgm:t>
        <a:bodyPr/>
        <a:lstStyle/>
        <a:p>
          <a:endParaRPr lang="en-US"/>
        </a:p>
      </dgm:t>
    </dgm:pt>
    <dgm:pt modelId="{9E31E6A4-23A4-4136-A3AA-3DB9BFAD6C2F}">
      <dgm:prSet/>
      <dgm:spPr/>
      <dgm:t>
        <a:bodyPr/>
        <a:lstStyle/>
        <a:p>
          <a:r>
            <a:rPr lang="en-US"/>
            <a:t>The opinions that are mined will be classified into two categories</a:t>
          </a:r>
          <a:br>
            <a:rPr lang="en-US"/>
          </a:br>
          <a:r>
            <a:rPr lang="en-US"/>
            <a:t>positive and negative.</a:t>
          </a:r>
        </a:p>
      </dgm:t>
    </dgm:pt>
    <dgm:pt modelId="{6A830143-8E6A-45C9-83A4-786C8D41B988}" type="parTrans" cxnId="{757F59F2-7B27-4442-B257-3AFC5BAC2BE3}">
      <dgm:prSet/>
      <dgm:spPr/>
      <dgm:t>
        <a:bodyPr/>
        <a:lstStyle/>
        <a:p>
          <a:endParaRPr lang="en-US"/>
        </a:p>
      </dgm:t>
    </dgm:pt>
    <dgm:pt modelId="{0CCA4B02-7CAC-411B-9C9A-7E1DFE05F869}" type="sibTrans" cxnId="{757F59F2-7B27-4442-B257-3AFC5BAC2BE3}">
      <dgm:prSet/>
      <dgm:spPr/>
      <dgm:t>
        <a:bodyPr/>
        <a:lstStyle/>
        <a:p>
          <a:endParaRPr lang="en-US"/>
        </a:p>
      </dgm:t>
    </dgm:pt>
    <dgm:pt modelId="{B914157F-938C-47F5-AFED-2CB12ADCFD55}">
      <dgm:prSet/>
      <dgm:spPr/>
      <dgm:t>
        <a:bodyPr/>
        <a:lstStyle/>
        <a:p>
          <a:r>
            <a:rPr lang="en-US"/>
            <a:t>An analysis will then be performed on the classified data to see what percentage of the population sample fall into each category. </a:t>
          </a:r>
        </a:p>
      </dgm:t>
    </dgm:pt>
    <dgm:pt modelId="{E02AB848-94E6-45B6-83F5-FEB1E6763945}" type="parTrans" cxnId="{672E7C54-450A-46EE-B788-5437F6CB0D04}">
      <dgm:prSet/>
      <dgm:spPr/>
      <dgm:t>
        <a:bodyPr/>
        <a:lstStyle/>
        <a:p>
          <a:endParaRPr lang="en-US"/>
        </a:p>
      </dgm:t>
    </dgm:pt>
    <dgm:pt modelId="{DFEB5EE5-C720-4725-BA8E-95945E21110C}" type="sibTrans" cxnId="{672E7C54-450A-46EE-B788-5437F6CB0D04}">
      <dgm:prSet/>
      <dgm:spPr/>
      <dgm:t>
        <a:bodyPr/>
        <a:lstStyle/>
        <a:p>
          <a:endParaRPr lang="en-US"/>
        </a:p>
      </dgm:t>
    </dgm:pt>
    <dgm:pt modelId="{5DEB5C7C-F562-45AF-BBCD-23D1279EF8F5}" type="pres">
      <dgm:prSet presAssocID="{51008158-1F5C-4544-A488-45A9F44D3BF4}" presName="Name0" presStyleCnt="0">
        <dgm:presLayoutVars>
          <dgm:dir/>
          <dgm:resizeHandles val="exact"/>
        </dgm:presLayoutVars>
      </dgm:prSet>
      <dgm:spPr/>
    </dgm:pt>
    <dgm:pt modelId="{4808312D-0652-4782-8F4D-22EA994AFF69}" type="pres">
      <dgm:prSet presAssocID="{B87075A7-F37E-49FF-8503-F7104FA3EF2B}" presName="node" presStyleLbl="node1" presStyleIdx="0" presStyleCnt="4">
        <dgm:presLayoutVars>
          <dgm:bulletEnabled val="1"/>
        </dgm:presLayoutVars>
      </dgm:prSet>
      <dgm:spPr/>
    </dgm:pt>
    <dgm:pt modelId="{D13C6145-94DA-4DD6-82EA-1277902F48FF}" type="pres">
      <dgm:prSet presAssocID="{A81A0C70-BACE-4630-BFAD-22B9698EB7E1}" presName="sibTrans" presStyleLbl="sibTrans1D1" presStyleIdx="0" presStyleCnt="3"/>
      <dgm:spPr/>
    </dgm:pt>
    <dgm:pt modelId="{B2B2614C-23DC-4D0E-8ABE-E654D368F55A}" type="pres">
      <dgm:prSet presAssocID="{A81A0C70-BACE-4630-BFAD-22B9698EB7E1}" presName="connectorText" presStyleLbl="sibTrans1D1" presStyleIdx="0" presStyleCnt="3"/>
      <dgm:spPr/>
    </dgm:pt>
    <dgm:pt modelId="{0555B583-05BB-4EBB-BA93-1E59D39CD05F}" type="pres">
      <dgm:prSet presAssocID="{95791FB7-61DF-4A26-932C-979BA85DE94E}" presName="node" presStyleLbl="node1" presStyleIdx="1" presStyleCnt="4">
        <dgm:presLayoutVars>
          <dgm:bulletEnabled val="1"/>
        </dgm:presLayoutVars>
      </dgm:prSet>
      <dgm:spPr/>
    </dgm:pt>
    <dgm:pt modelId="{B1EA6378-74B8-41D2-B776-06511724FB30}" type="pres">
      <dgm:prSet presAssocID="{56137E28-E4CF-4C89-A6D3-12713B664A81}" presName="sibTrans" presStyleLbl="sibTrans1D1" presStyleIdx="1" presStyleCnt="3"/>
      <dgm:spPr/>
    </dgm:pt>
    <dgm:pt modelId="{027735BA-0040-4CB9-A865-454B75B11907}" type="pres">
      <dgm:prSet presAssocID="{56137E28-E4CF-4C89-A6D3-12713B664A81}" presName="connectorText" presStyleLbl="sibTrans1D1" presStyleIdx="1" presStyleCnt="3"/>
      <dgm:spPr/>
    </dgm:pt>
    <dgm:pt modelId="{B916E070-6F45-4F57-8ACD-95FB3A8F6B5D}" type="pres">
      <dgm:prSet presAssocID="{9E31E6A4-23A4-4136-A3AA-3DB9BFAD6C2F}" presName="node" presStyleLbl="node1" presStyleIdx="2" presStyleCnt="4">
        <dgm:presLayoutVars>
          <dgm:bulletEnabled val="1"/>
        </dgm:presLayoutVars>
      </dgm:prSet>
      <dgm:spPr/>
    </dgm:pt>
    <dgm:pt modelId="{D475E8CC-2B95-47FA-B379-555A378B3A3C}" type="pres">
      <dgm:prSet presAssocID="{0CCA4B02-7CAC-411B-9C9A-7E1DFE05F869}" presName="sibTrans" presStyleLbl="sibTrans1D1" presStyleIdx="2" presStyleCnt="3"/>
      <dgm:spPr/>
    </dgm:pt>
    <dgm:pt modelId="{500B9274-988C-45EF-A433-BEB2B0E2F413}" type="pres">
      <dgm:prSet presAssocID="{0CCA4B02-7CAC-411B-9C9A-7E1DFE05F869}" presName="connectorText" presStyleLbl="sibTrans1D1" presStyleIdx="2" presStyleCnt="3"/>
      <dgm:spPr/>
    </dgm:pt>
    <dgm:pt modelId="{AB2CAF52-B5D4-4A1F-B288-10E17451CE3C}" type="pres">
      <dgm:prSet presAssocID="{B914157F-938C-47F5-AFED-2CB12ADCFD55}" presName="node" presStyleLbl="node1" presStyleIdx="3" presStyleCnt="4">
        <dgm:presLayoutVars>
          <dgm:bulletEnabled val="1"/>
        </dgm:presLayoutVars>
      </dgm:prSet>
      <dgm:spPr/>
    </dgm:pt>
  </dgm:ptLst>
  <dgm:cxnLst>
    <dgm:cxn modelId="{24E54106-EB73-48D6-8CDC-40EC06CE69DE}" type="presOf" srcId="{9E31E6A4-23A4-4136-A3AA-3DB9BFAD6C2F}" destId="{B916E070-6F45-4F57-8ACD-95FB3A8F6B5D}" srcOrd="0" destOrd="0" presId="urn:microsoft.com/office/officeart/2016/7/layout/RepeatingBendingProcessNew"/>
    <dgm:cxn modelId="{A5571029-9260-4E38-974F-115238F8C82C}" type="presOf" srcId="{56137E28-E4CF-4C89-A6D3-12713B664A81}" destId="{027735BA-0040-4CB9-A865-454B75B11907}" srcOrd="1" destOrd="0" presId="urn:microsoft.com/office/officeart/2016/7/layout/RepeatingBendingProcessNew"/>
    <dgm:cxn modelId="{1E1C5C3D-4B20-4260-AA5E-B8CDDDE9E0DA}" type="presOf" srcId="{0CCA4B02-7CAC-411B-9C9A-7E1DFE05F869}" destId="{500B9274-988C-45EF-A433-BEB2B0E2F413}" srcOrd="1" destOrd="0" presId="urn:microsoft.com/office/officeart/2016/7/layout/RepeatingBendingProcessNew"/>
    <dgm:cxn modelId="{EFB7933F-6FD4-431E-A372-4ED741B8CF09}" type="presOf" srcId="{0CCA4B02-7CAC-411B-9C9A-7E1DFE05F869}" destId="{D475E8CC-2B95-47FA-B379-555A378B3A3C}" srcOrd="0" destOrd="0" presId="urn:microsoft.com/office/officeart/2016/7/layout/RepeatingBendingProcessNew"/>
    <dgm:cxn modelId="{6CEE7063-205C-457B-955C-3300364B0192}" type="presOf" srcId="{B87075A7-F37E-49FF-8503-F7104FA3EF2B}" destId="{4808312D-0652-4782-8F4D-22EA994AFF69}" srcOrd="0" destOrd="0" presId="urn:microsoft.com/office/officeart/2016/7/layout/RepeatingBendingProcessNew"/>
    <dgm:cxn modelId="{AB7E624F-8ABE-4A4D-9AC6-804D804BC08C}" srcId="{51008158-1F5C-4544-A488-45A9F44D3BF4}" destId="{95791FB7-61DF-4A26-932C-979BA85DE94E}" srcOrd="1" destOrd="0" parTransId="{E0BD4307-869B-4EC8-A75F-D8EF67C7072E}" sibTransId="{56137E28-E4CF-4C89-A6D3-12713B664A81}"/>
    <dgm:cxn modelId="{672E7C54-450A-46EE-B788-5437F6CB0D04}" srcId="{51008158-1F5C-4544-A488-45A9F44D3BF4}" destId="{B914157F-938C-47F5-AFED-2CB12ADCFD55}" srcOrd="3" destOrd="0" parTransId="{E02AB848-94E6-45B6-83F5-FEB1E6763945}" sibTransId="{DFEB5EE5-C720-4725-BA8E-95945E21110C}"/>
    <dgm:cxn modelId="{5A311A78-A2A5-4178-874F-A25479C875ED}" type="presOf" srcId="{A81A0C70-BACE-4630-BFAD-22B9698EB7E1}" destId="{D13C6145-94DA-4DD6-82EA-1277902F48FF}" srcOrd="0" destOrd="0" presId="urn:microsoft.com/office/officeart/2016/7/layout/RepeatingBendingProcessNew"/>
    <dgm:cxn modelId="{B1AF9B7C-369F-4832-9FB0-C4CA6B9E52CC}" type="presOf" srcId="{56137E28-E4CF-4C89-A6D3-12713B664A81}" destId="{B1EA6378-74B8-41D2-B776-06511724FB30}" srcOrd="0" destOrd="0" presId="urn:microsoft.com/office/officeart/2016/7/layout/RepeatingBendingProcessNew"/>
    <dgm:cxn modelId="{AEF9C18A-09C5-4FB2-83BF-9822283ED2BB}" type="presOf" srcId="{A81A0C70-BACE-4630-BFAD-22B9698EB7E1}" destId="{B2B2614C-23DC-4D0E-8ABE-E654D368F55A}" srcOrd="1" destOrd="0" presId="urn:microsoft.com/office/officeart/2016/7/layout/RepeatingBendingProcessNew"/>
    <dgm:cxn modelId="{5D5D26AE-CE70-4E63-A0B7-D1334354A76A}" type="presOf" srcId="{B914157F-938C-47F5-AFED-2CB12ADCFD55}" destId="{AB2CAF52-B5D4-4A1F-B288-10E17451CE3C}" srcOrd="0" destOrd="0" presId="urn:microsoft.com/office/officeart/2016/7/layout/RepeatingBendingProcessNew"/>
    <dgm:cxn modelId="{FC6B5FBC-08EB-4509-875F-EDA97335E34B}" type="presOf" srcId="{95791FB7-61DF-4A26-932C-979BA85DE94E}" destId="{0555B583-05BB-4EBB-BA93-1E59D39CD05F}" srcOrd="0" destOrd="0" presId="urn:microsoft.com/office/officeart/2016/7/layout/RepeatingBendingProcessNew"/>
    <dgm:cxn modelId="{C04389C4-69E9-4D75-AEA6-73E1A068E21F}" type="presOf" srcId="{51008158-1F5C-4544-A488-45A9F44D3BF4}" destId="{5DEB5C7C-F562-45AF-BBCD-23D1279EF8F5}" srcOrd="0" destOrd="0" presId="urn:microsoft.com/office/officeart/2016/7/layout/RepeatingBendingProcessNew"/>
    <dgm:cxn modelId="{DCDB4CE8-FF08-48D0-B03F-A7F43AA4BE8D}" srcId="{51008158-1F5C-4544-A488-45A9F44D3BF4}" destId="{B87075A7-F37E-49FF-8503-F7104FA3EF2B}" srcOrd="0" destOrd="0" parTransId="{69DEE978-51FD-4F15-87EB-41087D399E0C}" sibTransId="{A81A0C70-BACE-4630-BFAD-22B9698EB7E1}"/>
    <dgm:cxn modelId="{757F59F2-7B27-4442-B257-3AFC5BAC2BE3}" srcId="{51008158-1F5C-4544-A488-45A9F44D3BF4}" destId="{9E31E6A4-23A4-4136-A3AA-3DB9BFAD6C2F}" srcOrd="2" destOrd="0" parTransId="{6A830143-8E6A-45C9-83A4-786C8D41B988}" sibTransId="{0CCA4B02-7CAC-411B-9C9A-7E1DFE05F869}"/>
    <dgm:cxn modelId="{C891EABC-9397-4825-B640-00BBCAE92759}" type="presParOf" srcId="{5DEB5C7C-F562-45AF-BBCD-23D1279EF8F5}" destId="{4808312D-0652-4782-8F4D-22EA994AFF69}" srcOrd="0" destOrd="0" presId="urn:microsoft.com/office/officeart/2016/7/layout/RepeatingBendingProcessNew"/>
    <dgm:cxn modelId="{3826AF06-1638-458A-BC0D-952F03B21DDD}" type="presParOf" srcId="{5DEB5C7C-F562-45AF-BBCD-23D1279EF8F5}" destId="{D13C6145-94DA-4DD6-82EA-1277902F48FF}" srcOrd="1" destOrd="0" presId="urn:microsoft.com/office/officeart/2016/7/layout/RepeatingBendingProcessNew"/>
    <dgm:cxn modelId="{022F2597-E46F-46AE-AEFA-FB975CE0520F}" type="presParOf" srcId="{D13C6145-94DA-4DD6-82EA-1277902F48FF}" destId="{B2B2614C-23DC-4D0E-8ABE-E654D368F55A}" srcOrd="0" destOrd="0" presId="urn:microsoft.com/office/officeart/2016/7/layout/RepeatingBendingProcessNew"/>
    <dgm:cxn modelId="{F7EC5446-C312-45D5-97CF-BA9E09EA480B}" type="presParOf" srcId="{5DEB5C7C-F562-45AF-BBCD-23D1279EF8F5}" destId="{0555B583-05BB-4EBB-BA93-1E59D39CD05F}" srcOrd="2" destOrd="0" presId="urn:microsoft.com/office/officeart/2016/7/layout/RepeatingBendingProcessNew"/>
    <dgm:cxn modelId="{05BC0263-7774-44F9-8C80-101873D2B1DD}" type="presParOf" srcId="{5DEB5C7C-F562-45AF-BBCD-23D1279EF8F5}" destId="{B1EA6378-74B8-41D2-B776-06511724FB30}" srcOrd="3" destOrd="0" presId="urn:microsoft.com/office/officeart/2016/7/layout/RepeatingBendingProcessNew"/>
    <dgm:cxn modelId="{F73428CF-7589-4E0B-84D9-7797795FD880}" type="presParOf" srcId="{B1EA6378-74B8-41D2-B776-06511724FB30}" destId="{027735BA-0040-4CB9-A865-454B75B11907}" srcOrd="0" destOrd="0" presId="urn:microsoft.com/office/officeart/2016/7/layout/RepeatingBendingProcessNew"/>
    <dgm:cxn modelId="{34A07408-C327-4413-8C25-2BD7676A1AC5}" type="presParOf" srcId="{5DEB5C7C-F562-45AF-BBCD-23D1279EF8F5}" destId="{B916E070-6F45-4F57-8ACD-95FB3A8F6B5D}" srcOrd="4" destOrd="0" presId="urn:microsoft.com/office/officeart/2016/7/layout/RepeatingBendingProcessNew"/>
    <dgm:cxn modelId="{E1FA37B3-1991-4E90-AAF5-3A6EDC6A83DE}" type="presParOf" srcId="{5DEB5C7C-F562-45AF-BBCD-23D1279EF8F5}" destId="{D475E8CC-2B95-47FA-B379-555A378B3A3C}" srcOrd="5" destOrd="0" presId="urn:microsoft.com/office/officeart/2016/7/layout/RepeatingBendingProcessNew"/>
    <dgm:cxn modelId="{F999B3CB-D3BD-493D-A2BE-45A05568526F}" type="presParOf" srcId="{D475E8CC-2B95-47FA-B379-555A378B3A3C}" destId="{500B9274-988C-45EF-A433-BEB2B0E2F413}" srcOrd="0" destOrd="0" presId="urn:microsoft.com/office/officeart/2016/7/layout/RepeatingBendingProcessNew"/>
    <dgm:cxn modelId="{C98CC760-C806-4355-A674-8B84EB0D0F38}" type="presParOf" srcId="{5DEB5C7C-F562-45AF-BBCD-23D1279EF8F5}" destId="{AB2CAF52-B5D4-4A1F-B288-10E17451CE3C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C6145-94DA-4DD6-82EA-1277902F48FF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4808312D-0652-4782-8F4D-22EA994AFF69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Sentiment analysis can be defined as a process that automates mining of attitudes, opinions, views and emotions from text, speech, tweets and database sources through Natural Language Processing (NLP). </a:t>
          </a:r>
        </a:p>
      </dsp:txBody>
      <dsp:txXfrm>
        <a:off x="1868572" y="2308"/>
        <a:ext cx="3039665" cy="1823799"/>
      </dsp:txXfrm>
    </dsp:sp>
    <dsp:sp modelId="{B1EA6378-74B8-41D2-B776-06511724FB30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0555B583-05BB-4EBB-BA93-1E59D39CD05F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main goal of this analysis is to discover the underlying sentiment from a user’s tweet. </a:t>
          </a:r>
        </a:p>
      </dsp:txBody>
      <dsp:txXfrm>
        <a:off x="5607361" y="2308"/>
        <a:ext cx="3039665" cy="1823799"/>
      </dsp:txXfrm>
    </dsp:sp>
    <dsp:sp modelId="{D475E8CC-2B95-47FA-B379-555A378B3A3C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3433634"/>
        <a:ext cx="34956" cy="6991"/>
      </dsp:txXfrm>
    </dsp:sp>
    <dsp:sp modelId="{B916E070-6F45-4F57-8ACD-95FB3A8F6B5D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opinions that are mined will be classified into two categories</a:t>
          </a:r>
          <a:br>
            <a:rPr lang="en-US" sz="1500" kern="1200"/>
          </a:br>
          <a:r>
            <a:rPr lang="en-US" sz="1500" kern="1200"/>
            <a:t>positive and negative.</a:t>
          </a:r>
        </a:p>
      </dsp:txBody>
      <dsp:txXfrm>
        <a:off x="1868572" y="2525230"/>
        <a:ext cx="3039665" cy="1823799"/>
      </dsp:txXfrm>
    </dsp:sp>
    <dsp:sp modelId="{AB2CAF52-B5D4-4A1F-B288-10E17451CE3C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analysis will then be performed on the classified data to see what percentage of the population sample fall into each category. </a:t>
          </a:r>
        </a:p>
      </dsp:txBody>
      <dsp:txXfrm>
        <a:off x="5607361" y="2525230"/>
        <a:ext cx="3039665" cy="1823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801D-FE00-FF52-B808-6298DB1C4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D5C9F-5FE7-C81C-9E2A-C2EEFA7C1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55BD-FDD4-7AB0-9897-9D4D881E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20E53-BC6E-A197-9435-3A2A5DA1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3E13-5930-ED1E-B5CA-FC39B7B3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F702-DADC-D59E-5FBB-35C562DF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BC33E-E6AD-C91A-69E3-22017B91A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F758-1A4B-8625-FD72-A1821D9D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2B93-C4B7-DBA0-73CB-5C6C5FBF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030E-E085-CB5F-E16C-0BB4158B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3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2BD63-27DB-FBA3-7AD3-1C64D7F91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9D2E1-04CA-F2E9-5678-2FFFD999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1B22D-68FC-C069-9C1E-AFEE0B5A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86D5-4116-A538-6B1F-08F489A7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4091-A578-2A9C-1193-32A9DC8A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3C8-B173-BA0F-07F1-46001EFD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A0E2-6987-D5D6-6AFD-0FEDC30B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B1BEA-2920-AB80-DE2F-BB761697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FE21-4C40-4398-F537-53A921EA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8C2A-D1C2-07EA-A214-569C9AD5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7BC6-BB13-B5E1-9281-95395A2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614D-0E47-6FF1-CCA1-07B42739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79BD-0570-80D7-EF6D-8B79A011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97E7-A6CD-F6F9-1344-0AF5570B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AA18-C964-CE58-10FA-F145C0AB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A213-A28E-5BE6-7665-92CCF559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737D-8A38-6190-4272-DBCE70BBC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0EC18-67D2-62FC-F67B-C6126397D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2C182-F5AB-F668-D121-553AB405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1DAEB-6C34-24AB-1B21-863BEA9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62CF-5C2F-BE9D-1E14-75B8B7AD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5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A6BC-456D-E797-9D5D-8BC8FA10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DEC71-C183-DF7D-6941-53CBD123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AA029-759D-2C91-64AD-F223B53C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5DABE-4A6D-3739-8479-A010EFBB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93A7-8969-AEE7-ACCC-E5CF3EC2F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93CF1-62FD-11CC-4CF7-B465FA2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37991-8D49-1938-800C-213AEBB3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43271-56F7-186B-4B8C-71BE38E1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9824-46A7-1FD6-04AB-3EA8AB12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EEE2-105F-0FA2-7D3A-CF427483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9EE66-EF57-9800-2077-54275F35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EE155-26B5-6DA9-169A-B9FF027F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2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B562A-58EE-C1F3-2183-A7F7DF21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AF4A6-2D14-DC7B-3887-EF3085EA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1C64-D1AF-6E9E-35DC-9050C953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7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9A04-D657-0EC7-2266-0D5A7C90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7C5D-BAFF-B44D-33A3-F9A591D6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38436-BBF7-5F8E-D9A4-77177E7AF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0E2EC-6A04-FFCA-22E1-D3DB330D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BFAB-6CC9-88E8-1C81-9E0E7C38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5059-6FA1-39E2-7003-E8B22357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7AFE-B89B-F20F-D682-612CC8C7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B34C3-09DE-889D-82B1-E2B641EFD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19384-4F3B-14FD-4F78-DB9DCA9D0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A747-4640-F6CF-F9EF-64C98AF5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CA4E-F5CD-8B48-D55A-324D9A2A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24735-BE79-9695-9C03-6825A1A8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B62F0-B226-64E1-D630-1E87552D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705A-CBC2-43FB-682D-59D72FE92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983A-3036-579B-DD40-34062C316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0824-4DF7-BE46-8447-BF293D14DDD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2350-2E25-FB2C-882C-D43F4AECF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9205-482C-A4AB-181A-2250B1F8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6F20-7FCD-7544-87A8-B94DCBF15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050B6D-99FE-065C-79A9-780BB23A3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010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6D8FF-AAC0-6468-DB26-22529423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6E46D-5DA9-4B0B-7C94-90494120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Venkat Jagadeesh Jampani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DSC 680 _ Project2</a:t>
            </a:r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39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5FFE0-1F5E-E454-256A-5E35578D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Logical Regression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7CDF20BD-8EF9-C1F2-233C-7D804F21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Modeling the data with Logistic regression process.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57DB74-7488-92D7-E3A1-EC2585846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4" r="-3" b="10709"/>
          <a:stretch/>
        </p:blipFill>
        <p:spPr bwMode="auto">
          <a:xfrm>
            <a:off x="6525453" y="1"/>
            <a:ext cx="5666547" cy="33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0C3A8A-0BF5-B035-4BFE-342C07BFE7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8" r="-2" b="16743"/>
          <a:stretch/>
        </p:blipFill>
        <p:spPr bwMode="auto">
          <a:xfrm>
            <a:off x="6522277" y="3398024"/>
            <a:ext cx="5669723" cy="34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9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1D75B-C5B7-9F34-D580-C27B3C47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332E-6360-E274-E5CC-48B5866F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0" i="0" baseline="0" dirty="0">
                <a:solidFill>
                  <a:schemeClr val="bg1"/>
                </a:solidFill>
              </a:rPr>
              <a:t>Overall, we found that Logistic Regression is the best model for analyzing Sentiments on the dataset. </a:t>
            </a:r>
            <a:endParaRPr lang="en-US" dirty="0"/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For a particular problem statement if the data has no assumption, then the simplest model works the best. </a:t>
            </a:r>
            <a:endParaRPr lang="en-US" sz="2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B83D60EE-05D1-76B6-93AF-9DFA1F9D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1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flowers on a green background">
            <a:extLst>
              <a:ext uri="{FF2B5EF4-FFF2-40B4-BE49-F238E27FC236}">
                <a16:creationId xmlns:a16="http://schemas.microsoft.com/office/drawing/2014/main" id="{B9C4F943-D2A0-FEBD-F175-A3C7A00D7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29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67491-A788-BE0E-BC72-6432A0A9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THANKYOU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5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7C6CFCC-B989-B36D-E3BA-ADB201151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F75666E-174C-8DB7-68C7-AA28396C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E43252B-C6D7-AB93-C8FB-3C2B7EFBE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3235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385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26E84-2748-332C-DB51-A94E9C1A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BUSINESS PROBLEM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96DDA-5A22-B31E-CF88-C8C164157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700">
                <a:solidFill>
                  <a:schemeClr val="bg1"/>
                </a:solidFill>
              </a:rPr>
              <a:t>An impactful application involves discerning a customer's perspective on a product, providing invaluable data for companies. </a:t>
            </a:r>
            <a:endParaRPr lang="en-US"/>
          </a:p>
          <a:p>
            <a:pPr marL="0" indent="0" algn="just">
              <a:buNone/>
            </a:pPr>
            <a:r>
              <a:rPr lang="en-US" sz="1700">
                <a:solidFill>
                  <a:schemeClr val="bg1"/>
                </a:solidFill>
              </a:rPr>
              <a:t>By analyzing this information, a company can pinpoint product issues, anticipate trends ahead of competitors, and enhance communication with their target audience. </a:t>
            </a:r>
            <a:endParaRPr lang="en-US" sz="17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700">
                <a:solidFill>
                  <a:schemeClr val="bg1"/>
                </a:solidFill>
              </a:rPr>
              <a:t>Additionally, it offers a valuable assessment of the effectiveness of marketing campaigns. </a:t>
            </a:r>
            <a:endParaRPr lang="en-US" sz="17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1700">
                <a:solidFill>
                  <a:schemeClr val="bg1"/>
                </a:solidFill>
              </a:rPr>
              <a:t>Armed with this knowledge, companies receive crucial feedback, enabling them to refine and innovate for the development of the next generation of their products.</a:t>
            </a:r>
            <a:endParaRPr lang="en-US" sz="17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B965C889-D57C-F7D5-ECA0-9692A48CC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1" r="9351" b="-1"/>
          <a:stretch/>
        </p:blipFill>
        <p:spPr>
          <a:xfrm>
            <a:off x="6525453" y="0"/>
            <a:ext cx="5151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FE71-AD4F-209C-B184-A005220B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APPROACH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0C72A5-78CF-69BA-A9B9-5D856D62B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DATA COLLECTION</a:t>
            </a:r>
          </a:p>
          <a:p>
            <a:r>
              <a:rPr lang="en-US" sz="2000">
                <a:solidFill>
                  <a:schemeClr val="bg1"/>
                </a:solidFill>
              </a:rPr>
              <a:t>DATA CLEANSING</a:t>
            </a:r>
          </a:p>
          <a:p>
            <a:r>
              <a:rPr lang="en-US" sz="2000">
                <a:solidFill>
                  <a:schemeClr val="bg1"/>
                </a:solidFill>
              </a:rPr>
              <a:t>DATA CLASSIFICATION</a:t>
            </a:r>
          </a:p>
          <a:p>
            <a:r>
              <a:rPr lang="en-US" sz="2000">
                <a:solidFill>
                  <a:schemeClr val="bg1"/>
                </a:solidFill>
              </a:rPr>
              <a:t>DATA ANALYSIS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285711F-F157-1860-BEB4-FF4C02C3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" r="35581" b="-2"/>
          <a:stretch/>
        </p:blipFill>
        <p:spPr>
          <a:xfrm>
            <a:off x="6525453" y="245136"/>
            <a:ext cx="5666547" cy="63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7C1C4-D339-757D-36F6-2234D2F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 COLLECTION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14CD-9ED4-D22D-38E4-DF600E96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700" dirty="0">
                <a:solidFill>
                  <a:schemeClr val="bg1"/>
                </a:solidFill>
                <a:effectLst/>
              </a:rPr>
              <a:t>The dataset provided is the Sentiment140 Dataset which consists of </a:t>
            </a:r>
            <a:r>
              <a:rPr lang="en-US" sz="1700" b="1" dirty="0">
                <a:solidFill>
                  <a:schemeClr val="bg1"/>
                </a:solidFill>
                <a:effectLst/>
              </a:rPr>
              <a:t>1,600,000 </a:t>
            </a:r>
            <a:r>
              <a:rPr lang="en-US" sz="1700" dirty="0">
                <a:solidFill>
                  <a:schemeClr val="bg1"/>
                </a:solidFill>
                <a:effectLst/>
              </a:rPr>
              <a:t>tweets that have been extracted using the Twitter API. The various columns present in the dataset are: </a:t>
            </a:r>
            <a:endParaRPr lang="en-US" dirty="0"/>
          </a:p>
          <a:p>
            <a:pPr lvl="1" algn="just"/>
            <a:r>
              <a:rPr lang="en-US" sz="1700" b="1" dirty="0">
                <a:solidFill>
                  <a:schemeClr val="bg1"/>
                </a:solidFill>
                <a:effectLst/>
              </a:rPr>
              <a:t>target: </a:t>
            </a:r>
            <a:r>
              <a:rPr lang="en-US" sz="1700" dirty="0">
                <a:solidFill>
                  <a:schemeClr val="bg1"/>
                </a:solidFill>
                <a:effectLst/>
              </a:rPr>
              <a:t>the polarity of the tweet (positive or negative)</a:t>
            </a:r>
            <a:r>
              <a:rPr lang="en-US" sz="1700" dirty="0">
                <a:solidFill>
                  <a:schemeClr val="bg1"/>
                </a:solidFill>
              </a:rPr>
              <a:t> </a:t>
            </a:r>
            <a:endParaRPr lang="en-US" sz="1700" dirty="0"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lvl="1" algn="just"/>
            <a:r>
              <a:rPr lang="en-US" sz="1700" b="1" dirty="0">
                <a:solidFill>
                  <a:schemeClr val="bg1"/>
                </a:solidFill>
                <a:effectLst/>
              </a:rPr>
              <a:t>ids: </a:t>
            </a:r>
            <a:r>
              <a:rPr lang="en-US" sz="1700" dirty="0">
                <a:solidFill>
                  <a:schemeClr val="bg1"/>
                </a:solidFill>
                <a:effectLst/>
              </a:rPr>
              <a:t>Unique id of the tweet</a:t>
            </a:r>
            <a:r>
              <a:rPr lang="en-US" sz="1700" dirty="0">
                <a:solidFill>
                  <a:schemeClr val="bg1"/>
                </a:solidFill>
              </a:rPr>
              <a:t> </a:t>
            </a:r>
            <a:endParaRPr lang="en-US" sz="1700" dirty="0"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lvl="1" algn="just"/>
            <a:r>
              <a:rPr lang="en-US" sz="1700" b="1" dirty="0">
                <a:solidFill>
                  <a:schemeClr val="bg1"/>
                </a:solidFill>
                <a:effectLst/>
              </a:rPr>
              <a:t>date: </a:t>
            </a:r>
            <a:r>
              <a:rPr lang="en-US" sz="1700" dirty="0">
                <a:solidFill>
                  <a:schemeClr val="bg1"/>
                </a:solidFill>
                <a:effectLst/>
              </a:rPr>
              <a:t>the date of the tweet</a:t>
            </a:r>
            <a:r>
              <a:rPr lang="en-US" sz="1700" dirty="0">
                <a:solidFill>
                  <a:schemeClr val="bg1"/>
                </a:solidFill>
              </a:rPr>
              <a:t> </a:t>
            </a:r>
            <a:endParaRPr lang="en-US" sz="1700" dirty="0"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lvl="1" algn="just"/>
            <a:r>
              <a:rPr lang="en-US" sz="1700" b="1" dirty="0">
                <a:solidFill>
                  <a:schemeClr val="bg1"/>
                </a:solidFill>
                <a:effectLst/>
              </a:rPr>
              <a:t>flag: </a:t>
            </a:r>
            <a:r>
              <a:rPr lang="en-US" sz="1700" dirty="0">
                <a:solidFill>
                  <a:schemeClr val="bg1"/>
                </a:solidFill>
                <a:effectLst/>
              </a:rPr>
              <a:t>It refers to the query. If no such query </a:t>
            </a:r>
            <a:r>
              <a:rPr lang="en-US" sz="1700" dirty="0" err="1">
                <a:solidFill>
                  <a:schemeClr val="bg1"/>
                </a:solidFill>
                <a:effectLst/>
              </a:rPr>
              <a:t>exist’s</a:t>
            </a:r>
            <a:r>
              <a:rPr lang="en-US" sz="1700" dirty="0">
                <a:solidFill>
                  <a:schemeClr val="bg1"/>
                </a:solidFill>
                <a:effectLst/>
              </a:rPr>
              <a:t> then it is NO QUERY.</a:t>
            </a:r>
            <a:r>
              <a:rPr lang="en-US" sz="1700" dirty="0">
                <a:solidFill>
                  <a:schemeClr val="bg1"/>
                </a:solidFill>
              </a:rPr>
              <a:t> </a:t>
            </a:r>
            <a:endParaRPr lang="en-US" sz="1700" dirty="0"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lvl="1" algn="just"/>
            <a:r>
              <a:rPr lang="en-US" sz="1700" b="1" dirty="0">
                <a:solidFill>
                  <a:schemeClr val="bg1"/>
                </a:solidFill>
                <a:effectLst/>
              </a:rPr>
              <a:t>user: </a:t>
            </a:r>
            <a:r>
              <a:rPr lang="en-US" sz="1700" dirty="0">
                <a:solidFill>
                  <a:schemeClr val="bg1"/>
                </a:solidFill>
                <a:effectLst/>
              </a:rPr>
              <a:t>It refers to the name of the user that tweeted</a:t>
            </a:r>
            <a:r>
              <a:rPr lang="en-US" sz="1700" dirty="0">
                <a:solidFill>
                  <a:schemeClr val="bg1"/>
                </a:solidFill>
              </a:rPr>
              <a:t> </a:t>
            </a:r>
            <a:endParaRPr lang="en-US" sz="1700"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lvl="1" algn="just"/>
            <a:r>
              <a:rPr lang="en-US" sz="1700" b="1" dirty="0">
                <a:solidFill>
                  <a:schemeClr val="bg1"/>
                </a:solidFill>
                <a:effectLst/>
              </a:rPr>
              <a:t>text: </a:t>
            </a:r>
            <a:r>
              <a:rPr lang="en-US" sz="1700" dirty="0">
                <a:solidFill>
                  <a:schemeClr val="bg1"/>
                </a:solidFill>
                <a:effectLst/>
              </a:rPr>
              <a:t>It refers to the text of the tweet</a:t>
            </a:r>
            <a:r>
              <a:rPr lang="en-US" sz="1700" dirty="0">
                <a:solidFill>
                  <a:schemeClr val="bg1"/>
                </a:solidFill>
              </a:rPr>
              <a:t> </a:t>
            </a:r>
            <a:endParaRPr lang="en-US" sz="1700" dirty="0">
              <a:solidFill>
                <a:schemeClr val="bg1"/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Financial graphs on a dark display">
            <a:extLst>
              <a:ext uri="{FF2B5EF4-FFF2-40B4-BE49-F238E27FC236}">
                <a16:creationId xmlns:a16="http://schemas.microsoft.com/office/drawing/2014/main" id="{89D4CC3A-F51E-C3B1-7EF2-5F83AD69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74" r="26886" b="4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684B0-8FD6-E1C1-5189-68D3B253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 CLEANSING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C4FE-551B-1F50-21E1-77764DFD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Remove all URLs, hash tags ( #topic), targets (@username) </a:t>
            </a:r>
            <a:endParaRPr lang="en-US" dirty="0"/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Remove Stop words. </a:t>
            </a:r>
            <a:endParaRPr lang="en-US" sz="2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Replace Repeated Characters. </a:t>
            </a:r>
            <a:endParaRPr lang="en-US" sz="2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Remove all punctuations, symbols, numbers. </a:t>
            </a:r>
            <a:endParaRPr lang="en-US" sz="2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eriodic table of elements">
            <a:extLst>
              <a:ext uri="{FF2B5EF4-FFF2-40B4-BE49-F238E27FC236}">
                <a16:creationId xmlns:a16="http://schemas.microsoft.com/office/drawing/2014/main" id="{FE2D2B02-E78D-596A-4845-3496473E6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1" r="25233" b="9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5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F130F-C44D-31F5-7046-10CA520C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 Classification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2A4C-EAEF-BB4B-E68E-835DD1AC9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000" dirty="0"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Tokenization" : 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-US" sz="2000" dirty="0"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 method of splitting a sentence into smaller units called "tokens" to remove unnecessary elements.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</a:t>
            </a:r>
            <a:endParaRPr lang="en-US"/>
          </a:p>
          <a:p>
            <a:pPr algn="just">
              <a:spcBef>
                <a:spcPts val="1800"/>
              </a:spcBef>
            </a:pPr>
            <a:r>
              <a:rPr lang="en-US" sz="2000" dirty="0"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"Lemmatization". This is a process of returning words to their "base" form.</a:t>
            </a:r>
          </a:p>
          <a:p>
            <a:pPr>
              <a:spcBef>
                <a:spcPts val="1800"/>
              </a:spcBef>
            </a:pPr>
            <a:endParaRPr lang="en-US" sz="2000">
              <a:solidFill>
                <a:schemeClr val="bg1"/>
              </a:solidFill>
              <a:latin typeface="HelveticaNeue" panose="02000503000000020004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lt text">
            <a:extLst>
              <a:ext uri="{FF2B5EF4-FFF2-40B4-BE49-F238E27FC236}">
                <a16:creationId xmlns:a16="http://schemas.microsoft.com/office/drawing/2014/main" id="{1758C797-B322-AB57-5CB3-D9D728FE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2" r="32273" b="-1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813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7EDDF-35F3-64BD-F545-3D70DEAC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Classification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91A5C78-ABEF-7B94-C706-B2A99F1FD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5345" y="369913"/>
            <a:ext cx="3448336" cy="2784532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1995EC2-04DA-2904-C95C-37C22B352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8813" y="3730267"/>
            <a:ext cx="3448336" cy="2784532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0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5C266-BFCA-9B0F-F891-A339FAE1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SVM</a:t>
            </a:r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43F5C8BB-A45F-0693-728B-D13A251C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Modeling the data with SVM model for positive and negative analysis.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825AE4-F78D-BD41-07A8-6E74BAA1B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7" r="-3" b="8247"/>
          <a:stretch/>
        </p:blipFill>
        <p:spPr bwMode="auto">
          <a:xfrm>
            <a:off x="6525453" y="1"/>
            <a:ext cx="5666547" cy="33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CE1A79-E0C7-8BB2-9E9F-2D4E1D7E5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5" r="-2" b="14466"/>
          <a:stretch/>
        </p:blipFill>
        <p:spPr bwMode="auto">
          <a:xfrm>
            <a:off x="6522277" y="3398024"/>
            <a:ext cx="5669723" cy="34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1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410</Words>
  <Application>Microsoft Office PowerPoint</Application>
  <PresentationFormat>Widescreen</PresentationFormat>
  <Paragraphs>41</Paragraphs>
  <Slides>12</Slides>
  <Notes>0</Notes>
  <HiddenSlides>0</HiddenSlides>
  <MMClips>13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SENTIMENT ANALYSIS</vt:lpstr>
      <vt:lpstr>INTRODUCTION</vt:lpstr>
      <vt:lpstr>BUSINESS PROBLEM</vt:lpstr>
      <vt:lpstr>APPROACH</vt:lpstr>
      <vt:lpstr>DATA COLLECTION</vt:lpstr>
      <vt:lpstr>DATA CLEANSING</vt:lpstr>
      <vt:lpstr>Data Classification</vt:lpstr>
      <vt:lpstr>Data Classification</vt:lpstr>
      <vt:lpstr>SVM</vt:lpstr>
      <vt:lpstr>Logical Regression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cp:revision>53</cp:revision>
  <dcterms:created xsi:type="dcterms:W3CDTF">2024-02-05T16:08:32Z</dcterms:created>
  <dcterms:modified xsi:type="dcterms:W3CDTF">2024-05-30T19:40:29Z</dcterms:modified>
</cp:coreProperties>
</file>