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9" r:id="rId7"/>
    <p:sldId id="270" r:id="rId8"/>
    <p:sldId id="262" r:id="rId9"/>
    <p:sldId id="271" r:id="rId10"/>
    <p:sldId id="280" r:id="rId11"/>
    <p:sldId id="272" r:id="rId12"/>
    <p:sldId id="273" r:id="rId13"/>
    <p:sldId id="274" r:id="rId14"/>
    <p:sldId id="275" r:id="rId15"/>
    <p:sldId id="276" r:id="rId16"/>
    <p:sldId id="277" r:id="rId17"/>
    <p:sldId id="278"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E991E-6944-4081-8102-4148EB8E7258}"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3FC38-52A9-472E-8E5D-B9A7D4933564}" type="slidenum">
              <a:rPr lang="en-US" smtClean="0"/>
              <a:t>‹#›</a:t>
            </a:fld>
            <a:endParaRPr lang="en-US"/>
          </a:p>
        </p:txBody>
      </p:sp>
    </p:spTree>
    <p:extLst>
      <p:ext uri="{BB962C8B-B14F-4D97-AF65-F5344CB8AC3E}">
        <p14:creationId xmlns:p14="http://schemas.microsoft.com/office/powerpoint/2010/main" val="4064794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00F8-0E91-4BDC-A3EF-AF9A351836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3F4032-19AF-44D0-91B9-C2FB8B473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762DD-16E8-48DD-A6AF-2A24D7226B7E}"/>
              </a:ext>
            </a:extLst>
          </p:cNvPr>
          <p:cNvSpPr>
            <a:spLocks noGrp="1"/>
          </p:cNvSpPr>
          <p:nvPr>
            <p:ph type="dt" sz="half" idx="10"/>
          </p:nvPr>
        </p:nvSpPr>
        <p:spPr/>
        <p:txBody>
          <a:bodyPr/>
          <a:lstStyle/>
          <a:p>
            <a:fld id="{6D557BAD-79C1-4216-B9BC-80FC40FE724C}" type="datetimeFigureOut">
              <a:rPr lang="en-US" smtClean="0"/>
              <a:t>4/9/2024</a:t>
            </a:fld>
            <a:endParaRPr lang="en-US"/>
          </a:p>
        </p:txBody>
      </p:sp>
      <p:sp>
        <p:nvSpPr>
          <p:cNvPr id="5" name="Footer Placeholder 4">
            <a:extLst>
              <a:ext uri="{FF2B5EF4-FFF2-40B4-BE49-F238E27FC236}">
                <a16:creationId xmlns:a16="http://schemas.microsoft.com/office/drawing/2014/main" id="{F903880F-C4E9-47E8-B79A-6A41EC718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278FC-5020-4504-9E12-E302497AD150}"/>
              </a:ext>
            </a:extLst>
          </p:cNvPr>
          <p:cNvSpPr>
            <a:spLocks noGrp="1"/>
          </p:cNvSpPr>
          <p:nvPr>
            <p:ph type="sldNum" sz="quarter" idx="12"/>
          </p:nvPr>
        </p:nvSpPr>
        <p:spPr/>
        <p:txBody>
          <a:bodyPr/>
          <a:lstStyle/>
          <a:p>
            <a:fld id="{168C4315-6976-487F-9C20-0F7C9C69839A}" type="slidenum">
              <a:rPr lang="en-US" smtClean="0"/>
              <a:t>‹#›</a:t>
            </a:fld>
            <a:endParaRPr lang="en-US"/>
          </a:p>
        </p:txBody>
      </p:sp>
    </p:spTree>
    <p:extLst>
      <p:ext uri="{BB962C8B-B14F-4D97-AF65-F5344CB8AC3E}">
        <p14:creationId xmlns:p14="http://schemas.microsoft.com/office/powerpoint/2010/main" val="352496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A168-7D13-4179-9B93-327D36B162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B13397-3110-4583-AAB1-7B98260D6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2A7E3-3DAA-49B9-AA1D-0E8BA0416ADD}"/>
              </a:ext>
            </a:extLst>
          </p:cNvPr>
          <p:cNvSpPr>
            <a:spLocks noGrp="1"/>
          </p:cNvSpPr>
          <p:nvPr>
            <p:ph type="dt" sz="half" idx="10"/>
          </p:nvPr>
        </p:nvSpPr>
        <p:spPr/>
        <p:txBody>
          <a:bodyPr/>
          <a:lstStyle/>
          <a:p>
            <a:fld id="{6D557BAD-79C1-4216-B9BC-80FC40FE724C}" type="datetimeFigureOut">
              <a:rPr lang="en-US" smtClean="0"/>
              <a:t>4/9/2024</a:t>
            </a:fld>
            <a:endParaRPr lang="en-US"/>
          </a:p>
        </p:txBody>
      </p:sp>
      <p:sp>
        <p:nvSpPr>
          <p:cNvPr id="5" name="Footer Placeholder 4">
            <a:extLst>
              <a:ext uri="{FF2B5EF4-FFF2-40B4-BE49-F238E27FC236}">
                <a16:creationId xmlns:a16="http://schemas.microsoft.com/office/drawing/2014/main" id="{973A9378-AE46-4CDD-AB79-CB3CD0824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AFC07-2D3E-40AF-92FB-A9F293856455}"/>
              </a:ext>
            </a:extLst>
          </p:cNvPr>
          <p:cNvSpPr>
            <a:spLocks noGrp="1"/>
          </p:cNvSpPr>
          <p:nvPr>
            <p:ph type="sldNum" sz="quarter" idx="12"/>
          </p:nvPr>
        </p:nvSpPr>
        <p:spPr/>
        <p:txBody>
          <a:bodyPr/>
          <a:lstStyle/>
          <a:p>
            <a:fld id="{168C4315-6976-487F-9C20-0F7C9C69839A}" type="slidenum">
              <a:rPr lang="en-US" smtClean="0"/>
              <a:t>‹#›</a:t>
            </a:fld>
            <a:endParaRPr lang="en-US"/>
          </a:p>
        </p:txBody>
      </p:sp>
    </p:spTree>
    <p:extLst>
      <p:ext uri="{BB962C8B-B14F-4D97-AF65-F5344CB8AC3E}">
        <p14:creationId xmlns:p14="http://schemas.microsoft.com/office/powerpoint/2010/main" val="10992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7D3185-42AC-41D9-9C7C-C5BA49E6A6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D0AE75-2374-4F82-9687-362C2A7DE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CB778-F399-4740-81FC-6C7E5620CB16}"/>
              </a:ext>
            </a:extLst>
          </p:cNvPr>
          <p:cNvSpPr>
            <a:spLocks noGrp="1"/>
          </p:cNvSpPr>
          <p:nvPr>
            <p:ph type="dt" sz="half" idx="10"/>
          </p:nvPr>
        </p:nvSpPr>
        <p:spPr/>
        <p:txBody>
          <a:bodyPr/>
          <a:lstStyle/>
          <a:p>
            <a:fld id="{6D557BAD-79C1-4216-B9BC-80FC40FE724C}" type="datetimeFigureOut">
              <a:rPr lang="en-US" smtClean="0"/>
              <a:t>4/9/2024</a:t>
            </a:fld>
            <a:endParaRPr lang="en-US"/>
          </a:p>
        </p:txBody>
      </p:sp>
      <p:sp>
        <p:nvSpPr>
          <p:cNvPr id="5" name="Footer Placeholder 4">
            <a:extLst>
              <a:ext uri="{FF2B5EF4-FFF2-40B4-BE49-F238E27FC236}">
                <a16:creationId xmlns:a16="http://schemas.microsoft.com/office/drawing/2014/main" id="{278E7E70-201D-4231-9957-03011E4A9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00786-36EC-4631-9518-716CD381BBB3}"/>
              </a:ext>
            </a:extLst>
          </p:cNvPr>
          <p:cNvSpPr>
            <a:spLocks noGrp="1"/>
          </p:cNvSpPr>
          <p:nvPr>
            <p:ph type="sldNum" sz="quarter" idx="12"/>
          </p:nvPr>
        </p:nvSpPr>
        <p:spPr/>
        <p:txBody>
          <a:bodyPr/>
          <a:lstStyle/>
          <a:p>
            <a:fld id="{168C4315-6976-487F-9C20-0F7C9C69839A}" type="slidenum">
              <a:rPr lang="en-US" smtClean="0"/>
              <a:t>‹#›</a:t>
            </a:fld>
            <a:endParaRPr lang="en-US"/>
          </a:p>
        </p:txBody>
      </p:sp>
    </p:spTree>
    <p:extLst>
      <p:ext uri="{BB962C8B-B14F-4D97-AF65-F5344CB8AC3E}">
        <p14:creationId xmlns:p14="http://schemas.microsoft.com/office/powerpoint/2010/main" val="143513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6F76-9749-4227-85F6-C8E247FFC0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4542ED-B706-4D24-9698-A3C3DD6C50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CC74E-56C9-476F-9F02-A1432010C03D}"/>
              </a:ext>
            </a:extLst>
          </p:cNvPr>
          <p:cNvSpPr>
            <a:spLocks noGrp="1"/>
          </p:cNvSpPr>
          <p:nvPr>
            <p:ph type="dt" sz="half" idx="10"/>
          </p:nvPr>
        </p:nvSpPr>
        <p:spPr/>
        <p:txBody>
          <a:bodyPr/>
          <a:lstStyle/>
          <a:p>
            <a:fld id="{6D557BAD-79C1-4216-B9BC-80FC40FE724C}" type="datetimeFigureOut">
              <a:rPr lang="en-US" smtClean="0"/>
              <a:t>4/9/2024</a:t>
            </a:fld>
            <a:endParaRPr lang="en-US"/>
          </a:p>
        </p:txBody>
      </p:sp>
      <p:sp>
        <p:nvSpPr>
          <p:cNvPr id="5" name="Footer Placeholder 4">
            <a:extLst>
              <a:ext uri="{FF2B5EF4-FFF2-40B4-BE49-F238E27FC236}">
                <a16:creationId xmlns:a16="http://schemas.microsoft.com/office/drawing/2014/main" id="{8C973AF5-B7EA-4079-A12B-CD30E8E67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58CC4-BAD3-41BD-AF5D-D131C213854F}"/>
              </a:ext>
            </a:extLst>
          </p:cNvPr>
          <p:cNvSpPr>
            <a:spLocks noGrp="1"/>
          </p:cNvSpPr>
          <p:nvPr>
            <p:ph type="sldNum" sz="quarter" idx="12"/>
          </p:nvPr>
        </p:nvSpPr>
        <p:spPr/>
        <p:txBody>
          <a:bodyPr/>
          <a:lstStyle/>
          <a:p>
            <a:fld id="{168C4315-6976-487F-9C20-0F7C9C69839A}" type="slidenum">
              <a:rPr lang="en-US" smtClean="0"/>
              <a:t>‹#›</a:t>
            </a:fld>
            <a:endParaRPr lang="en-US"/>
          </a:p>
        </p:txBody>
      </p:sp>
    </p:spTree>
    <p:extLst>
      <p:ext uri="{BB962C8B-B14F-4D97-AF65-F5344CB8AC3E}">
        <p14:creationId xmlns:p14="http://schemas.microsoft.com/office/powerpoint/2010/main" val="252199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51A7-2C77-43A7-95F5-C2861754F9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9CF3A2-3B20-4205-85DE-38FD81046E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64848-7DBB-4B5E-BF5D-D0497DCADB9F}"/>
              </a:ext>
            </a:extLst>
          </p:cNvPr>
          <p:cNvSpPr>
            <a:spLocks noGrp="1"/>
          </p:cNvSpPr>
          <p:nvPr>
            <p:ph type="dt" sz="half" idx="10"/>
          </p:nvPr>
        </p:nvSpPr>
        <p:spPr/>
        <p:txBody>
          <a:bodyPr/>
          <a:lstStyle/>
          <a:p>
            <a:fld id="{6D557BAD-79C1-4216-B9BC-80FC40FE724C}" type="datetimeFigureOut">
              <a:rPr lang="en-US" smtClean="0"/>
              <a:t>4/9/2024</a:t>
            </a:fld>
            <a:endParaRPr lang="en-US"/>
          </a:p>
        </p:txBody>
      </p:sp>
      <p:sp>
        <p:nvSpPr>
          <p:cNvPr id="5" name="Footer Placeholder 4">
            <a:extLst>
              <a:ext uri="{FF2B5EF4-FFF2-40B4-BE49-F238E27FC236}">
                <a16:creationId xmlns:a16="http://schemas.microsoft.com/office/drawing/2014/main" id="{73C04019-B49F-43B9-ADBC-40517CF06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6B97B-912C-4C09-A2FD-87EC0B62E162}"/>
              </a:ext>
            </a:extLst>
          </p:cNvPr>
          <p:cNvSpPr>
            <a:spLocks noGrp="1"/>
          </p:cNvSpPr>
          <p:nvPr>
            <p:ph type="sldNum" sz="quarter" idx="12"/>
          </p:nvPr>
        </p:nvSpPr>
        <p:spPr/>
        <p:txBody>
          <a:bodyPr/>
          <a:lstStyle/>
          <a:p>
            <a:fld id="{168C4315-6976-487F-9C20-0F7C9C69839A}" type="slidenum">
              <a:rPr lang="en-US" smtClean="0"/>
              <a:t>‹#›</a:t>
            </a:fld>
            <a:endParaRPr lang="en-US"/>
          </a:p>
        </p:txBody>
      </p:sp>
    </p:spTree>
    <p:extLst>
      <p:ext uri="{BB962C8B-B14F-4D97-AF65-F5344CB8AC3E}">
        <p14:creationId xmlns:p14="http://schemas.microsoft.com/office/powerpoint/2010/main" val="262448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E89B-AE90-48E7-B697-1664AF41CF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5B6934-4ECC-44CF-85B2-85281F30B5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2D18F-60CE-451E-B5FE-53F88B6458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79C108-2588-4916-8C8F-513B0F129E48}"/>
              </a:ext>
            </a:extLst>
          </p:cNvPr>
          <p:cNvSpPr>
            <a:spLocks noGrp="1"/>
          </p:cNvSpPr>
          <p:nvPr>
            <p:ph type="dt" sz="half" idx="10"/>
          </p:nvPr>
        </p:nvSpPr>
        <p:spPr/>
        <p:txBody>
          <a:bodyPr/>
          <a:lstStyle/>
          <a:p>
            <a:fld id="{6D557BAD-79C1-4216-B9BC-80FC40FE724C}" type="datetimeFigureOut">
              <a:rPr lang="en-US" smtClean="0"/>
              <a:t>4/9/2024</a:t>
            </a:fld>
            <a:endParaRPr lang="en-US"/>
          </a:p>
        </p:txBody>
      </p:sp>
      <p:sp>
        <p:nvSpPr>
          <p:cNvPr id="6" name="Footer Placeholder 5">
            <a:extLst>
              <a:ext uri="{FF2B5EF4-FFF2-40B4-BE49-F238E27FC236}">
                <a16:creationId xmlns:a16="http://schemas.microsoft.com/office/drawing/2014/main" id="{63A91DCE-0139-4A13-AB04-3770C678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0AB7C-991E-48FE-91CC-9BBB8107EA45}"/>
              </a:ext>
            </a:extLst>
          </p:cNvPr>
          <p:cNvSpPr>
            <a:spLocks noGrp="1"/>
          </p:cNvSpPr>
          <p:nvPr>
            <p:ph type="sldNum" sz="quarter" idx="12"/>
          </p:nvPr>
        </p:nvSpPr>
        <p:spPr/>
        <p:txBody>
          <a:bodyPr/>
          <a:lstStyle/>
          <a:p>
            <a:fld id="{168C4315-6976-487F-9C20-0F7C9C69839A}" type="slidenum">
              <a:rPr lang="en-US" smtClean="0"/>
              <a:t>‹#›</a:t>
            </a:fld>
            <a:endParaRPr lang="en-US"/>
          </a:p>
        </p:txBody>
      </p:sp>
    </p:spTree>
    <p:extLst>
      <p:ext uri="{BB962C8B-B14F-4D97-AF65-F5344CB8AC3E}">
        <p14:creationId xmlns:p14="http://schemas.microsoft.com/office/powerpoint/2010/main" val="21066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7472-EB17-4EF7-90FF-F86D0B9311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DD5010-B231-4D9A-A9A1-6FEAD92DB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D1C2F-1035-4B57-9834-C9CDC74DE4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6EE30D-DA62-441D-B104-3C9C987ED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A30320-DF6B-496D-AE12-AB61881E90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55BB30-AA63-4616-BA0C-DA75130274AD}"/>
              </a:ext>
            </a:extLst>
          </p:cNvPr>
          <p:cNvSpPr>
            <a:spLocks noGrp="1"/>
          </p:cNvSpPr>
          <p:nvPr>
            <p:ph type="dt" sz="half" idx="10"/>
          </p:nvPr>
        </p:nvSpPr>
        <p:spPr/>
        <p:txBody>
          <a:bodyPr/>
          <a:lstStyle/>
          <a:p>
            <a:fld id="{6D557BAD-79C1-4216-B9BC-80FC40FE724C}" type="datetimeFigureOut">
              <a:rPr lang="en-US" smtClean="0"/>
              <a:t>4/9/2024</a:t>
            </a:fld>
            <a:endParaRPr lang="en-US"/>
          </a:p>
        </p:txBody>
      </p:sp>
      <p:sp>
        <p:nvSpPr>
          <p:cNvPr id="8" name="Footer Placeholder 7">
            <a:extLst>
              <a:ext uri="{FF2B5EF4-FFF2-40B4-BE49-F238E27FC236}">
                <a16:creationId xmlns:a16="http://schemas.microsoft.com/office/drawing/2014/main" id="{00E29E0C-5D7B-4234-BD3F-034F5D4A95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0B8B8A-889C-4841-AB71-B024ACEAA981}"/>
              </a:ext>
            </a:extLst>
          </p:cNvPr>
          <p:cNvSpPr>
            <a:spLocks noGrp="1"/>
          </p:cNvSpPr>
          <p:nvPr>
            <p:ph type="sldNum" sz="quarter" idx="12"/>
          </p:nvPr>
        </p:nvSpPr>
        <p:spPr/>
        <p:txBody>
          <a:bodyPr/>
          <a:lstStyle/>
          <a:p>
            <a:fld id="{168C4315-6976-487F-9C20-0F7C9C69839A}" type="slidenum">
              <a:rPr lang="en-US" smtClean="0"/>
              <a:t>‹#›</a:t>
            </a:fld>
            <a:endParaRPr lang="en-US"/>
          </a:p>
        </p:txBody>
      </p:sp>
    </p:spTree>
    <p:extLst>
      <p:ext uri="{BB962C8B-B14F-4D97-AF65-F5344CB8AC3E}">
        <p14:creationId xmlns:p14="http://schemas.microsoft.com/office/powerpoint/2010/main" val="191106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6244-8E0D-46ED-859D-942398ED3C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8F33FA-9EDB-4706-AA94-F27EA570D734}"/>
              </a:ext>
            </a:extLst>
          </p:cNvPr>
          <p:cNvSpPr>
            <a:spLocks noGrp="1"/>
          </p:cNvSpPr>
          <p:nvPr>
            <p:ph type="dt" sz="half" idx="10"/>
          </p:nvPr>
        </p:nvSpPr>
        <p:spPr/>
        <p:txBody>
          <a:bodyPr/>
          <a:lstStyle/>
          <a:p>
            <a:fld id="{6D557BAD-79C1-4216-B9BC-80FC40FE724C}" type="datetimeFigureOut">
              <a:rPr lang="en-US" smtClean="0"/>
              <a:t>4/9/2024</a:t>
            </a:fld>
            <a:endParaRPr lang="en-US"/>
          </a:p>
        </p:txBody>
      </p:sp>
      <p:sp>
        <p:nvSpPr>
          <p:cNvPr id="4" name="Footer Placeholder 3">
            <a:extLst>
              <a:ext uri="{FF2B5EF4-FFF2-40B4-BE49-F238E27FC236}">
                <a16:creationId xmlns:a16="http://schemas.microsoft.com/office/drawing/2014/main" id="{639BDE45-1D2F-41FD-AEB3-CD83F56A88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ED365-6D3F-404A-A519-8577157EADBA}"/>
              </a:ext>
            </a:extLst>
          </p:cNvPr>
          <p:cNvSpPr>
            <a:spLocks noGrp="1"/>
          </p:cNvSpPr>
          <p:nvPr>
            <p:ph type="sldNum" sz="quarter" idx="12"/>
          </p:nvPr>
        </p:nvSpPr>
        <p:spPr/>
        <p:txBody>
          <a:bodyPr/>
          <a:lstStyle/>
          <a:p>
            <a:fld id="{168C4315-6976-487F-9C20-0F7C9C69839A}" type="slidenum">
              <a:rPr lang="en-US" smtClean="0"/>
              <a:t>‹#›</a:t>
            </a:fld>
            <a:endParaRPr lang="en-US"/>
          </a:p>
        </p:txBody>
      </p:sp>
    </p:spTree>
    <p:extLst>
      <p:ext uri="{BB962C8B-B14F-4D97-AF65-F5344CB8AC3E}">
        <p14:creationId xmlns:p14="http://schemas.microsoft.com/office/powerpoint/2010/main" val="427783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F0F36-7900-4C01-8E13-DF75E473F68A}"/>
              </a:ext>
            </a:extLst>
          </p:cNvPr>
          <p:cNvSpPr>
            <a:spLocks noGrp="1"/>
          </p:cNvSpPr>
          <p:nvPr>
            <p:ph type="dt" sz="half" idx="10"/>
          </p:nvPr>
        </p:nvSpPr>
        <p:spPr/>
        <p:txBody>
          <a:bodyPr/>
          <a:lstStyle/>
          <a:p>
            <a:fld id="{6D557BAD-79C1-4216-B9BC-80FC40FE724C}" type="datetimeFigureOut">
              <a:rPr lang="en-US" smtClean="0"/>
              <a:t>4/9/2024</a:t>
            </a:fld>
            <a:endParaRPr lang="en-US"/>
          </a:p>
        </p:txBody>
      </p:sp>
      <p:sp>
        <p:nvSpPr>
          <p:cNvPr id="3" name="Footer Placeholder 2">
            <a:extLst>
              <a:ext uri="{FF2B5EF4-FFF2-40B4-BE49-F238E27FC236}">
                <a16:creationId xmlns:a16="http://schemas.microsoft.com/office/drawing/2014/main" id="{58587588-C62E-4F3F-B7E9-44867CFCB9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0FE755-B6EF-4C06-968F-302E23A5E467}"/>
              </a:ext>
            </a:extLst>
          </p:cNvPr>
          <p:cNvSpPr>
            <a:spLocks noGrp="1"/>
          </p:cNvSpPr>
          <p:nvPr>
            <p:ph type="sldNum" sz="quarter" idx="12"/>
          </p:nvPr>
        </p:nvSpPr>
        <p:spPr/>
        <p:txBody>
          <a:bodyPr/>
          <a:lstStyle/>
          <a:p>
            <a:fld id="{168C4315-6976-487F-9C20-0F7C9C69839A}" type="slidenum">
              <a:rPr lang="en-US" smtClean="0"/>
              <a:t>‹#›</a:t>
            </a:fld>
            <a:endParaRPr lang="en-US"/>
          </a:p>
        </p:txBody>
      </p:sp>
    </p:spTree>
    <p:extLst>
      <p:ext uri="{BB962C8B-B14F-4D97-AF65-F5344CB8AC3E}">
        <p14:creationId xmlns:p14="http://schemas.microsoft.com/office/powerpoint/2010/main" val="428426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F652-2681-44CD-82D8-B2A3A404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63291E-04A3-4F7D-B8FA-6B9DAA9C3F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4837B2-AC34-4179-8BE5-D897F7F86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1C204-CCFD-462A-AA00-592D7B541748}"/>
              </a:ext>
            </a:extLst>
          </p:cNvPr>
          <p:cNvSpPr>
            <a:spLocks noGrp="1"/>
          </p:cNvSpPr>
          <p:nvPr>
            <p:ph type="dt" sz="half" idx="10"/>
          </p:nvPr>
        </p:nvSpPr>
        <p:spPr/>
        <p:txBody>
          <a:bodyPr/>
          <a:lstStyle/>
          <a:p>
            <a:fld id="{6D557BAD-79C1-4216-B9BC-80FC40FE724C}" type="datetimeFigureOut">
              <a:rPr lang="en-US" smtClean="0"/>
              <a:t>4/9/2024</a:t>
            </a:fld>
            <a:endParaRPr lang="en-US"/>
          </a:p>
        </p:txBody>
      </p:sp>
      <p:sp>
        <p:nvSpPr>
          <p:cNvPr id="6" name="Footer Placeholder 5">
            <a:extLst>
              <a:ext uri="{FF2B5EF4-FFF2-40B4-BE49-F238E27FC236}">
                <a16:creationId xmlns:a16="http://schemas.microsoft.com/office/drawing/2014/main" id="{C5BFC663-D4F7-44EE-94F6-35FFC9580A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1BFC47-18BA-4E58-BD11-C427A4651DD5}"/>
              </a:ext>
            </a:extLst>
          </p:cNvPr>
          <p:cNvSpPr>
            <a:spLocks noGrp="1"/>
          </p:cNvSpPr>
          <p:nvPr>
            <p:ph type="sldNum" sz="quarter" idx="12"/>
          </p:nvPr>
        </p:nvSpPr>
        <p:spPr/>
        <p:txBody>
          <a:bodyPr/>
          <a:lstStyle/>
          <a:p>
            <a:fld id="{168C4315-6976-487F-9C20-0F7C9C69839A}" type="slidenum">
              <a:rPr lang="en-US" smtClean="0"/>
              <a:t>‹#›</a:t>
            </a:fld>
            <a:endParaRPr lang="en-US"/>
          </a:p>
        </p:txBody>
      </p:sp>
    </p:spTree>
    <p:extLst>
      <p:ext uri="{BB962C8B-B14F-4D97-AF65-F5344CB8AC3E}">
        <p14:creationId xmlns:p14="http://schemas.microsoft.com/office/powerpoint/2010/main" val="2300062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089F-8265-4E02-85A3-B30544A69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12D62C-A20A-4644-8DF0-7025AA807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55D027-DF1D-4923-A221-9B01B5A75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0E43D4-B1D8-41D2-BBB2-9ACADA16A633}"/>
              </a:ext>
            </a:extLst>
          </p:cNvPr>
          <p:cNvSpPr>
            <a:spLocks noGrp="1"/>
          </p:cNvSpPr>
          <p:nvPr>
            <p:ph type="dt" sz="half" idx="10"/>
          </p:nvPr>
        </p:nvSpPr>
        <p:spPr/>
        <p:txBody>
          <a:bodyPr/>
          <a:lstStyle/>
          <a:p>
            <a:fld id="{6D557BAD-79C1-4216-B9BC-80FC40FE724C}" type="datetimeFigureOut">
              <a:rPr lang="en-US" smtClean="0"/>
              <a:t>4/9/2024</a:t>
            </a:fld>
            <a:endParaRPr lang="en-US"/>
          </a:p>
        </p:txBody>
      </p:sp>
      <p:sp>
        <p:nvSpPr>
          <p:cNvPr id="6" name="Footer Placeholder 5">
            <a:extLst>
              <a:ext uri="{FF2B5EF4-FFF2-40B4-BE49-F238E27FC236}">
                <a16:creationId xmlns:a16="http://schemas.microsoft.com/office/drawing/2014/main" id="{AF564153-9F88-4EE6-80E8-1A7BA51970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4FA2E3-6E93-4F7B-9972-1D1B436F4D56}"/>
              </a:ext>
            </a:extLst>
          </p:cNvPr>
          <p:cNvSpPr>
            <a:spLocks noGrp="1"/>
          </p:cNvSpPr>
          <p:nvPr>
            <p:ph type="sldNum" sz="quarter" idx="12"/>
          </p:nvPr>
        </p:nvSpPr>
        <p:spPr/>
        <p:txBody>
          <a:bodyPr/>
          <a:lstStyle/>
          <a:p>
            <a:fld id="{168C4315-6976-487F-9C20-0F7C9C69839A}" type="slidenum">
              <a:rPr lang="en-US" smtClean="0"/>
              <a:t>‹#›</a:t>
            </a:fld>
            <a:endParaRPr lang="en-US"/>
          </a:p>
        </p:txBody>
      </p:sp>
    </p:spTree>
    <p:extLst>
      <p:ext uri="{BB962C8B-B14F-4D97-AF65-F5344CB8AC3E}">
        <p14:creationId xmlns:p14="http://schemas.microsoft.com/office/powerpoint/2010/main" val="213220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D1A14D-0D73-4FB8-A9B5-3B6356849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F5EAEE-8A15-4CF9-A2AF-35C4B1F07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D407F-1D04-4D86-A0C2-768C556133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57BAD-79C1-4216-B9BC-80FC40FE724C}" type="datetimeFigureOut">
              <a:rPr lang="en-US" smtClean="0"/>
              <a:t>4/9/2024</a:t>
            </a:fld>
            <a:endParaRPr lang="en-US"/>
          </a:p>
        </p:txBody>
      </p:sp>
      <p:sp>
        <p:nvSpPr>
          <p:cNvPr id="5" name="Footer Placeholder 4">
            <a:extLst>
              <a:ext uri="{FF2B5EF4-FFF2-40B4-BE49-F238E27FC236}">
                <a16:creationId xmlns:a16="http://schemas.microsoft.com/office/drawing/2014/main" id="{21077617-04B5-43E9-8E33-7C6295EF87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6039D2-2480-404A-9B84-4B8BF555D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C4315-6976-487F-9C20-0F7C9C69839A}" type="slidenum">
              <a:rPr lang="en-US" smtClean="0"/>
              <a:t>‹#›</a:t>
            </a:fld>
            <a:endParaRPr lang="en-US"/>
          </a:p>
        </p:txBody>
      </p:sp>
    </p:spTree>
    <p:extLst>
      <p:ext uri="{BB962C8B-B14F-4D97-AF65-F5344CB8AC3E}">
        <p14:creationId xmlns:p14="http://schemas.microsoft.com/office/powerpoint/2010/main" val="3347144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642-33167-1_47" TargetMode="External"/><Relationship Id="rId2" Type="http://schemas.openxmlformats.org/officeDocument/2006/relationships/hyperlink" Target="https://doi.org/10.1016/j.procs.2021.05.077" TargetMode="External"/><Relationship Id="rId1" Type="http://schemas.openxmlformats.org/officeDocument/2006/relationships/slideLayout" Target="../slideLayouts/slideLayout2.xml"/><Relationship Id="rId5" Type="http://schemas.openxmlformats.org/officeDocument/2006/relationships/hyperlink" Target="https://ieeexplore.ieee.org/document/8637476" TargetMode="External"/><Relationship Id="rId4" Type="http://schemas.openxmlformats.org/officeDocument/2006/relationships/hyperlink" Target="https://github.com/Mooler0410/LLMsPractical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0C3E-7AFF-4DFC-A556-37574F5D1087}"/>
              </a:ext>
            </a:extLst>
          </p:cNvPr>
          <p:cNvSpPr>
            <a:spLocks noGrp="1"/>
          </p:cNvSpPr>
          <p:nvPr>
            <p:ph type="ctrTitle"/>
          </p:nvPr>
        </p:nvSpPr>
        <p:spPr>
          <a:xfrm>
            <a:off x="1111347" y="0"/>
            <a:ext cx="9969305" cy="1868557"/>
          </a:xfrm>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KATHIR COLLEGE OF ENGINEERING</a:t>
            </a:r>
            <a:br>
              <a:rPr lang="en-US" sz="4800" dirty="0"/>
            </a:br>
            <a:endParaRPr lang="en-US" sz="4800" dirty="0"/>
          </a:p>
        </p:txBody>
      </p:sp>
      <p:sp>
        <p:nvSpPr>
          <p:cNvPr id="9" name="TextBox 8">
            <a:extLst>
              <a:ext uri="{FF2B5EF4-FFF2-40B4-BE49-F238E27FC236}">
                <a16:creationId xmlns:a16="http://schemas.microsoft.com/office/drawing/2014/main" id="{32DD8F1C-FEDE-4E11-A9BA-63B5F0E1ECE4}"/>
              </a:ext>
            </a:extLst>
          </p:cNvPr>
          <p:cNvSpPr txBox="1"/>
          <p:nvPr/>
        </p:nvSpPr>
        <p:spPr>
          <a:xfrm>
            <a:off x="3428998" y="1298668"/>
            <a:ext cx="5705062" cy="1292662"/>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FINAL YEAR PROJECT</a:t>
            </a:r>
          </a:p>
          <a:p>
            <a:pPr algn="ctr"/>
            <a:r>
              <a:rPr lang="en-US" sz="2000" dirty="0">
                <a:latin typeface="Times New Roman" panose="02020603050405020304" pitchFamily="18" charset="0"/>
                <a:cs typeface="Times New Roman" panose="02020603050405020304" pitchFamily="18" charset="0"/>
              </a:rPr>
              <a:t>COMPUTER SCIENCE AND ENGINEERING</a:t>
            </a:r>
          </a:p>
          <a:p>
            <a:pPr algn="ctr"/>
            <a:r>
              <a:rPr lang="en-US" sz="2000" dirty="0">
                <a:latin typeface="Times New Roman" panose="02020603050405020304" pitchFamily="18" charset="0"/>
                <a:cs typeface="Times New Roman" panose="02020603050405020304" pitchFamily="18" charset="0"/>
              </a:rPr>
              <a:t>BATCH 2020-2024</a:t>
            </a:r>
          </a:p>
          <a:p>
            <a:endParaRPr lang="en-US" dirty="0"/>
          </a:p>
        </p:txBody>
      </p:sp>
      <p:sp>
        <p:nvSpPr>
          <p:cNvPr id="11" name="TextBox 10">
            <a:extLst>
              <a:ext uri="{FF2B5EF4-FFF2-40B4-BE49-F238E27FC236}">
                <a16:creationId xmlns:a16="http://schemas.microsoft.com/office/drawing/2014/main" id="{7ED94260-4068-4F6B-A7FC-85BA07BDB8B4}"/>
              </a:ext>
            </a:extLst>
          </p:cNvPr>
          <p:cNvSpPr txBox="1"/>
          <p:nvPr/>
        </p:nvSpPr>
        <p:spPr>
          <a:xfrm>
            <a:off x="1656061" y="2598954"/>
            <a:ext cx="887987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PHISHING EMAIL DETECTION USING  LLM</a:t>
            </a:r>
            <a:endParaRPr lang="en-US"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771ABF1-1A1C-4402-89B5-E30D4E3F25F4}"/>
              </a:ext>
            </a:extLst>
          </p:cNvPr>
          <p:cNvSpPr txBox="1"/>
          <p:nvPr/>
        </p:nvSpPr>
        <p:spPr>
          <a:xfrm>
            <a:off x="6954078" y="4315140"/>
            <a:ext cx="4671151" cy="1600438"/>
          </a:xfrm>
          <a:prstGeom prst="rect">
            <a:avLst/>
          </a:prstGeom>
          <a:noFill/>
        </p:spPr>
        <p:txBody>
          <a:bodyPr wrap="square" rtlCol="0">
            <a:spAutoFit/>
          </a:bodyPr>
          <a:lstStyle/>
          <a:p>
            <a:r>
              <a:rPr lang="en-US" sz="2000" dirty="0">
                <a:latin typeface="Times New Roman" panose="02020603050405020304" pitchFamily="18" charset="0"/>
                <a:ea typeface="Tahoma" panose="020B0604030504040204" pitchFamily="34" charset="0"/>
                <a:cs typeface="Times New Roman" panose="02020603050405020304" pitchFamily="18" charset="0"/>
              </a:rPr>
              <a:t>RAGHUL                -711620104015</a:t>
            </a:r>
          </a:p>
          <a:p>
            <a:r>
              <a:rPr lang="en-US" sz="2000" dirty="0">
                <a:latin typeface="Times New Roman" panose="02020603050405020304" pitchFamily="18" charset="0"/>
                <a:ea typeface="Tahoma" panose="020B0604030504040204" pitchFamily="34" charset="0"/>
                <a:cs typeface="Times New Roman" panose="02020603050405020304" pitchFamily="18" charset="0"/>
              </a:rPr>
              <a:t>KARTHIKEYAN    -711620104010</a:t>
            </a:r>
          </a:p>
          <a:p>
            <a:r>
              <a:rPr lang="en-US" sz="2000" dirty="0">
                <a:latin typeface="Times New Roman" panose="02020603050405020304" pitchFamily="18" charset="0"/>
                <a:ea typeface="Tahoma" panose="020B0604030504040204" pitchFamily="34" charset="0"/>
                <a:cs typeface="Times New Roman" panose="02020603050405020304" pitchFamily="18" charset="0"/>
              </a:rPr>
              <a:t>VIJAY                     -711620104024</a:t>
            </a:r>
          </a:p>
          <a:p>
            <a:r>
              <a:rPr lang="en-US" sz="2000" dirty="0">
                <a:latin typeface="Times New Roman" panose="02020603050405020304" pitchFamily="18" charset="0"/>
                <a:ea typeface="Tahoma" panose="020B0604030504040204" pitchFamily="34" charset="0"/>
                <a:cs typeface="Times New Roman" panose="02020603050405020304" pitchFamily="18" charset="0"/>
              </a:rPr>
              <a:t>VIGNESH               -711620104322</a:t>
            </a:r>
          </a:p>
          <a:p>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BB50817-9EAD-4D45-836C-36393AA3C7BA}"/>
              </a:ext>
            </a:extLst>
          </p:cNvPr>
          <p:cNvSpPr txBox="1"/>
          <p:nvPr/>
        </p:nvSpPr>
        <p:spPr>
          <a:xfrm>
            <a:off x="6834688" y="3843728"/>
            <a:ext cx="2454965"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PRESENTED BY</a:t>
            </a:r>
          </a:p>
        </p:txBody>
      </p:sp>
      <p:sp>
        <p:nvSpPr>
          <p:cNvPr id="18" name="TextBox 17">
            <a:extLst>
              <a:ext uri="{FF2B5EF4-FFF2-40B4-BE49-F238E27FC236}">
                <a16:creationId xmlns:a16="http://schemas.microsoft.com/office/drawing/2014/main" id="{1FCC30A4-EED7-4D49-B888-ADCCCB6E965E}"/>
              </a:ext>
            </a:extLst>
          </p:cNvPr>
          <p:cNvSpPr txBox="1"/>
          <p:nvPr/>
        </p:nvSpPr>
        <p:spPr>
          <a:xfrm>
            <a:off x="1792357" y="3833383"/>
            <a:ext cx="3730951"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UNDER THE GUIDANCE</a:t>
            </a:r>
          </a:p>
        </p:txBody>
      </p:sp>
      <p:sp>
        <p:nvSpPr>
          <p:cNvPr id="20" name="TextBox 19">
            <a:extLst>
              <a:ext uri="{FF2B5EF4-FFF2-40B4-BE49-F238E27FC236}">
                <a16:creationId xmlns:a16="http://schemas.microsoft.com/office/drawing/2014/main" id="{6C3DA6E5-8BBE-4E32-A3BE-6B721C8F9FD9}"/>
              </a:ext>
            </a:extLst>
          </p:cNvPr>
          <p:cNvSpPr txBox="1"/>
          <p:nvPr/>
        </p:nvSpPr>
        <p:spPr>
          <a:xfrm>
            <a:off x="1924878" y="4384497"/>
            <a:ext cx="3853465" cy="707886"/>
          </a:xfrm>
          <a:prstGeom prst="rect">
            <a:avLst/>
          </a:prstGeom>
          <a:noFill/>
        </p:spPr>
        <p:txBody>
          <a:bodyPr wrap="square" rtlCol="0">
            <a:spAutoFit/>
          </a:bodyPr>
          <a:lstStyle/>
          <a:p>
            <a:r>
              <a:rPr lang="en-US" sz="2000" dirty="0">
                <a:latin typeface="Times New Roman" panose="02020603050405020304" pitchFamily="18" charset="0"/>
                <a:ea typeface="Tahoma" panose="020B0604030504040204" pitchFamily="34" charset="0"/>
                <a:cs typeface="Times New Roman" panose="02020603050405020304" pitchFamily="18" charset="0"/>
              </a:rPr>
              <a:t>MRS.C.EYAMINI  AP/AI&amp;DS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219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AF32-76E7-4F9F-A70D-0C9BDA29FB63}"/>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MODULE</a:t>
            </a:r>
          </a:p>
        </p:txBody>
      </p:sp>
      <p:sp>
        <p:nvSpPr>
          <p:cNvPr id="15" name="Rectangle: Rounded Corners 14">
            <a:extLst>
              <a:ext uri="{FF2B5EF4-FFF2-40B4-BE49-F238E27FC236}">
                <a16:creationId xmlns:a16="http://schemas.microsoft.com/office/drawing/2014/main" id="{97C5F316-4AF9-42DE-A208-F198B2441B91}"/>
              </a:ext>
            </a:extLst>
          </p:cNvPr>
          <p:cNvSpPr/>
          <p:nvPr/>
        </p:nvSpPr>
        <p:spPr>
          <a:xfrm>
            <a:off x="1192695" y="2809461"/>
            <a:ext cx="2120348" cy="2358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selection</a:t>
            </a:r>
          </a:p>
        </p:txBody>
      </p:sp>
      <p:sp>
        <p:nvSpPr>
          <p:cNvPr id="17" name="Rectangle: Rounded Corners 16">
            <a:extLst>
              <a:ext uri="{FF2B5EF4-FFF2-40B4-BE49-F238E27FC236}">
                <a16:creationId xmlns:a16="http://schemas.microsoft.com/office/drawing/2014/main" id="{CDF96713-EBD5-4DA1-A5E2-01C1A1488DBE}"/>
              </a:ext>
            </a:extLst>
          </p:cNvPr>
          <p:cNvSpPr/>
          <p:nvPr/>
        </p:nvSpPr>
        <p:spPr>
          <a:xfrm>
            <a:off x="3803374" y="2809461"/>
            <a:ext cx="2120348" cy="2358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development</a:t>
            </a:r>
          </a:p>
        </p:txBody>
      </p:sp>
      <p:sp>
        <p:nvSpPr>
          <p:cNvPr id="18" name="Rectangle: Rounded Corners 17">
            <a:extLst>
              <a:ext uri="{FF2B5EF4-FFF2-40B4-BE49-F238E27FC236}">
                <a16:creationId xmlns:a16="http://schemas.microsoft.com/office/drawing/2014/main" id="{85017F65-C31A-477D-8AD4-EFADC5483F1E}"/>
              </a:ext>
            </a:extLst>
          </p:cNvPr>
          <p:cNvSpPr/>
          <p:nvPr/>
        </p:nvSpPr>
        <p:spPr>
          <a:xfrm>
            <a:off x="6420677" y="2809461"/>
            <a:ext cx="2093844" cy="2358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Evaluating and testing model</a:t>
            </a:r>
          </a:p>
        </p:txBody>
      </p:sp>
      <p:sp>
        <p:nvSpPr>
          <p:cNvPr id="19" name="Rectangle: Rounded Corners 18">
            <a:extLst>
              <a:ext uri="{FF2B5EF4-FFF2-40B4-BE49-F238E27FC236}">
                <a16:creationId xmlns:a16="http://schemas.microsoft.com/office/drawing/2014/main" id="{B99C0C28-2AEE-4D66-A1D8-44A1938C4298}"/>
              </a:ext>
            </a:extLst>
          </p:cNvPr>
          <p:cNvSpPr/>
          <p:nvPr/>
        </p:nvSpPr>
        <p:spPr>
          <a:xfrm>
            <a:off x="9130747" y="2809461"/>
            <a:ext cx="2093844" cy="2358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deployment</a:t>
            </a:r>
          </a:p>
        </p:txBody>
      </p:sp>
      <p:sp>
        <p:nvSpPr>
          <p:cNvPr id="24" name="Rectangle 23">
            <a:extLst>
              <a:ext uri="{FF2B5EF4-FFF2-40B4-BE49-F238E27FC236}">
                <a16:creationId xmlns:a16="http://schemas.microsoft.com/office/drawing/2014/main" id="{DE96E29C-59B3-4A33-A126-61A78BFDD4BA}"/>
              </a:ext>
            </a:extLst>
          </p:cNvPr>
          <p:cNvSpPr/>
          <p:nvPr/>
        </p:nvSpPr>
        <p:spPr>
          <a:xfrm>
            <a:off x="1480932" y="2040835"/>
            <a:ext cx="1557130" cy="49162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Module 1</a:t>
            </a:r>
          </a:p>
        </p:txBody>
      </p:sp>
      <p:sp>
        <p:nvSpPr>
          <p:cNvPr id="28" name="Rectangle 27">
            <a:extLst>
              <a:ext uri="{FF2B5EF4-FFF2-40B4-BE49-F238E27FC236}">
                <a16:creationId xmlns:a16="http://schemas.microsoft.com/office/drawing/2014/main" id="{901A0BCD-DA6C-4AE8-996E-3A31F74FB5BB}"/>
              </a:ext>
            </a:extLst>
          </p:cNvPr>
          <p:cNvSpPr/>
          <p:nvPr/>
        </p:nvSpPr>
        <p:spPr>
          <a:xfrm>
            <a:off x="3978964" y="2004261"/>
            <a:ext cx="1557130" cy="49162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Module 2</a:t>
            </a:r>
          </a:p>
        </p:txBody>
      </p:sp>
      <p:sp>
        <p:nvSpPr>
          <p:cNvPr id="29" name="Rectangle 28">
            <a:extLst>
              <a:ext uri="{FF2B5EF4-FFF2-40B4-BE49-F238E27FC236}">
                <a16:creationId xmlns:a16="http://schemas.microsoft.com/office/drawing/2014/main" id="{004DEEA7-822D-4F26-8278-EBDFBBDE193A}"/>
              </a:ext>
            </a:extLst>
          </p:cNvPr>
          <p:cNvSpPr/>
          <p:nvPr/>
        </p:nvSpPr>
        <p:spPr>
          <a:xfrm>
            <a:off x="6689034" y="2040835"/>
            <a:ext cx="1557130" cy="49162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Module 3</a:t>
            </a:r>
          </a:p>
        </p:txBody>
      </p:sp>
      <p:sp>
        <p:nvSpPr>
          <p:cNvPr id="30" name="Rectangle 29">
            <a:extLst>
              <a:ext uri="{FF2B5EF4-FFF2-40B4-BE49-F238E27FC236}">
                <a16:creationId xmlns:a16="http://schemas.microsoft.com/office/drawing/2014/main" id="{1A2211B9-DC09-4C4F-A32A-C448B1B69345}"/>
              </a:ext>
            </a:extLst>
          </p:cNvPr>
          <p:cNvSpPr/>
          <p:nvPr/>
        </p:nvSpPr>
        <p:spPr>
          <a:xfrm>
            <a:off x="9399104" y="2099821"/>
            <a:ext cx="1557130" cy="49162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Module 4</a:t>
            </a:r>
          </a:p>
        </p:txBody>
      </p:sp>
    </p:spTree>
    <p:extLst>
      <p:ext uri="{BB962C8B-B14F-4D97-AF65-F5344CB8AC3E}">
        <p14:creationId xmlns:p14="http://schemas.microsoft.com/office/powerpoint/2010/main" val="211966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C4CF9C-32C8-4BF0-975D-3BF12F1A7A02}"/>
              </a:ext>
            </a:extLst>
          </p:cNvPr>
          <p:cNvSpPr>
            <a:spLocks noGrp="1"/>
          </p:cNvSpPr>
          <p:nvPr>
            <p:ph idx="1"/>
          </p:nvPr>
        </p:nvSpPr>
        <p:spPr>
          <a:xfrm>
            <a:off x="1101741" y="942397"/>
            <a:ext cx="10030085" cy="2564091"/>
          </a:xfrm>
        </p:spPr>
        <p:txBody>
          <a:bodyPr>
            <a:normAutofit/>
          </a:bodyPr>
          <a:lstStyle/>
          <a:p>
            <a:pPr algn="just"/>
            <a:r>
              <a:rPr lang="en-US" sz="2200" dirty="0">
                <a:latin typeface="Times New Roman" panose="02020603050405020304" pitchFamily="18" charset="0"/>
                <a:cs typeface="Times New Roman" panose="02020603050405020304" pitchFamily="18" charset="0"/>
              </a:rPr>
              <a:t>Hugging Face’s Transformers library offers a wide range of pre-trained language models, including GPT-2 and GPT-3 variants, along with easy-to-use interfaces for prompt-based inference.</a:t>
            </a:r>
          </a:p>
          <a:p>
            <a:pPr algn="just"/>
            <a:r>
              <a:rPr lang="en-US" sz="2200" dirty="0">
                <a:latin typeface="Times New Roman" panose="02020603050405020304" pitchFamily="18" charset="0"/>
                <a:cs typeface="Times New Roman" panose="02020603050405020304" pitchFamily="18" charset="0"/>
              </a:rPr>
              <a:t>In our project, we have used Google’s google/flan-t5-base model, which is pre-trained LLM model primarily designed for text-to-text generation tasks.</a:t>
            </a:r>
          </a:p>
          <a:p>
            <a:endParaRPr 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44B8D38-ED4C-4432-A6C4-22BB64CFA56B}"/>
              </a:ext>
            </a:extLst>
          </p:cNvPr>
          <p:cNvSpPr/>
          <p:nvPr/>
        </p:nvSpPr>
        <p:spPr>
          <a:xfrm>
            <a:off x="558402" y="295980"/>
            <a:ext cx="4477425"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MODEL SELECTION</a:t>
            </a:r>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E92A8A3-029F-41C5-8701-B794D2388EC7}"/>
              </a:ext>
            </a:extLst>
          </p:cNvPr>
          <p:cNvPicPr>
            <a:picLocks noChangeAspect="1"/>
          </p:cNvPicPr>
          <p:nvPr/>
        </p:nvPicPr>
        <p:blipFill>
          <a:blip r:embed="rId2"/>
          <a:stretch>
            <a:fillRect/>
          </a:stretch>
        </p:blipFill>
        <p:spPr>
          <a:xfrm>
            <a:off x="1232452" y="2752344"/>
            <a:ext cx="8150087" cy="3674960"/>
          </a:xfrm>
          <a:prstGeom prst="rect">
            <a:avLst/>
          </a:prstGeom>
        </p:spPr>
      </p:pic>
      <p:pic>
        <p:nvPicPr>
          <p:cNvPr id="7" name="Picture 6">
            <a:extLst>
              <a:ext uri="{FF2B5EF4-FFF2-40B4-BE49-F238E27FC236}">
                <a16:creationId xmlns:a16="http://schemas.microsoft.com/office/drawing/2014/main" id="{4EBD0205-5C00-4281-A5FF-A4453444B4EE}"/>
              </a:ext>
            </a:extLst>
          </p:cNvPr>
          <p:cNvPicPr>
            <a:picLocks noChangeAspect="1"/>
          </p:cNvPicPr>
          <p:nvPr/>
        </p:nvPicPr>
        <p:blipFill>
          <a:blip r:embed="rId3"/>
          <a:stretch>
            <a:fillRect/>
          </a:stretch>
        </p:blipFill>
        <p:spPr>
          <a:xfrm>
            <a:off x="8334200" y="2752344"/>
            <a:ext cx="2096678" cy="754144"/>
          </a:xfrm>
          <a:prstGeom prst="rect">
            <a:avLst/>
          </a:prstGeom>
        </p:spPr>
      </p:pic>
    </p:spTree>
    <p:extLst>
      <p:ext uri="{BB962C8B-B14F-4D97-AF65-F5344CB8AC3E}">
        <p14:creationId xmlns:p14="http://schemas.microsoft.com/office/powerpoint/2010/main" val="366923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6604E5-22C5-4C6F-979F-CCF8685287EC}"/>
              </a:ext>
            </a:extLst>
          </p:cNvPr>
          <p:cNvSpPr txBox="1"/>
          <p:nvPr/>
        </p:nvSpPr>
        <p:spPr>
          <a:xfrm>
            <a:off x="1267409" y="1197491"/>
            <a:ext cx="5774772" cy="2795958"/>
          </a:xfrm>
          <a:prstGeom prst="rect">
            <a:avLst/>
          </a:prstGeom>
          <a:noFill/>
        </p:spPr>
        <p:txBody>
          <a:bodyPr wrap="square" rtlCol="0">
            <a:spAutoFit/>
          </a:bodyPr>
          <a:lstStyle/>
          <a:p>
            <a:pPr algn="just">
              <a:lnSpc>
                <a:spcPct val="150000"/>
              </a:lnSpc>
            </a:pPr>
            <a:r>
              <a:rPr lang="en-US" sz="2400" i="0" dirty="0">
                <a:solidFill>
                  <a:srgbClr val="202122"/>
                </a:solidFill>
                <a:latin typeface="Times New Roman" panose="02020603050405020304" pitchFamily="18" charset="0"/>
                <a:cs typeface="Times New Roman" panose="02020603050405020304" pitchFamily="18" charset="0"/>
              </a:rPr>
              <a:t>Prompt engineering </a:t>
            </a:r>
            <a:r>
              <a:rPr lang="en-US" sz="2400" b="0" i="0" dirty="0">
                <a:solidFill>
                  <a:srgbClr val="202122"/>
                </a:solidFill>
                <a:latin typeface="Times New Roman" panose="02020603050405020304" pitchFamily="18" charset="0"/>
                <a:cs typeface="Times New Roman" panose="02020603050405020304" pitchFamily="18" charset="0"/>
              </a:rPr>
              <a:t>is the process of structuring text that can be interpreted and understood by a </a:t>
            </a:r>
            <a:r>
              <a:rPr lang="en-US" sz="2400" dirty="0">
                <a:latin typeface="Times New Roman" panose="02020603050405020304" pitchFamily="18" charset="0"/>
                <a:cs typeface="Times New Roman" panose="02020603050405020304" pitchFamily="18" charset="0"/>
              </a:rPr>
              <a:t>generative</a:t>
            </a:r>
            <a:r>
              <a:rPr lang="en-US" sz="2400" dirty="0">
                <a:solidFill>
                  <a:srgbClr val="0563C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AI</a:t>
            </a:r>
            <a:r>
              <a:rPr lang="en-US" sz="2400" b="0" i="0" dirty="0">
                <a:latin typeface="Times New Roman" panose="02020603050405020304" pitchFamily="18" charset="0"/>
                <a:cs typeface="Times New Roman" panose="02020603050405020304" pitchFamily="18" charset="0"/>
              </a:rPr>
              <a:t> </a:t>
            </a:r>
            <a:r>
              <a:rPr lang="en-US" sz="2400" b="0" i="0" dirty="0">
                <a:solidFill>
                  <a:srgbClr val="202122"/>
                </a:solidFill>
                <a:latin typeface="Times New Roman" panose="02020603050405020304" pitchFamily="18" charset="0"/>
                <a:cs typeface="Times New Roman" panose="02020603050405020304" pitchFamily="18" charset="0"/>
              </a:rPr>
              <a:t>model.</a:t>
            </a:r>
            <a:r>
              <a:rPr lang="en-US" sz="2400" baseline="30000" dirty="0">
                <a:solidFill>
                  <a:srgbClr val="3366CC"/>
                </a:solidFill>
                <a:latin typeface="Times New Roman" panose="02020603050405020304" pitchFamily="18" charset="0"/>
                <a:cs typeface="Times New Roman" panose="02020603050405020304" pitchFamily="18" charset="0"/>
              </a:rPr>
              <a:t> </a:t>
            </a:r>
            <a:r>
              <a:rPr lang="en-US" sz="2400" b="0" i="0" dirty="0">
                <a:solidFill>
                  <a:srgbClr val="202122"/>
                </a:solidFill>
                <a:latin typeface="Times New Roman" panose="02020603050405020304" pitchFamily="18" charset="0"/>
                <a:cs typeface="Times New Roman" panose="02020603050405020304" pitchFamily="18" charset="0"/>
              </a:rPr>
              <a:t>A </a:t>
            </a:r>
            <a:r>
              <a:rPr lang="en-US" sz="2400" i="0" dirty="0">
                <a:solidFill>
                  <a:srgbClr val="202122"/>
                </a:solidFill>
                <a:latin typeface="Times New Roman" panose="02020603050405020304" pitchFamily="18" charset="0"/>
                <a:cs typeface="Times New Roman" panose="02020603050405020304" pitchFamily="18" charset="0"/>
              </a:rPr>
              <a:t>prompt </a:t>
            </a:r>
            <a:r>
              <a:rPr lang="en-US" sz="2400" b="0" i="0" dirty="0">
                <a:solidFill>
                  <a:srgbClr val="202122"/>
                </a:solidFill>
                <a:latin typeface="Times New Roman" panose="02020603050405020304" pitchFamily="18" charset="0"/>
                <a:cs typeface="Times New Roman" panose="02020603050405020304" pitchFamily="18" charset="0"/>
              </a:rPr>
              <a:t>is</a:t>
            </a:r>
            <a:r>
              <a:rPr lang="en-US" sz="2400" u="sng" dirty="0">
                <a:solidFill>
                  <a:srgbClr val="202122"/>
                </a:solidFill>
                <a:latin typeface="Times New Roman" panose="02020603050405020304" pitchFamily="18" charset="0"/>
                <a:cs typeface="Times New Roman" panose="02020603050405020304" pitchFamily="18" charset="0"/>
              </a:rPr>
              <a:t> </a:t>
            </a:r>
            <a:r>
              <a:rPr lang="en-US" sz="2400" b="0" i="0" dirty="0">
                <a:solidFill>
                  <a:srgbClr val="202122"/>
                </a:solidFill>
                <a:latin typeface="Times New Roman" panose="02020603050405020304" pitchFamily="18" charset="0"/>
                <a:cs typeface="Times New Roman" panose="02020603050405020304" pitchFamily="18" charset="0"/>
              </a:rPr>
              <a:t>natural language text describing the task that an AI should perform.</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A6C8FD8-BDC3-4986-85A2-C84C56BD2578}"/>
              </a:ext>
            </a:extLst>
          </p:cNvPr>
          <p:cNvSpPr txBox="1"/>
          <p:nvPr/>
        </p:nvSpPr>
        <p:spPr>
          <a:xfrm>
            <a:off x="930829" y="4104840"/>
            <a:ext cx="3223966"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Types of Prompting</a:t>
            </a:r>
          </a:p>
        </p:txBody>
      </p:sp>
      <p:sp>
        <p:nvSpPr>
          <p:cNvPr id="6" name="TextBox 5">
            <a:extLst>
              <a:ext uri="{FF2B5EF4-FFF2-40B4-BE49-F238E27FC236}">
                <a16:creationId xmlns:a16="http://schemas.microsoft.com/office/drawing/2014/main" id="{CEAF8C46-096A-454A-A04C-94341AA5867F}"/>
              </a:ext>
            </a:extLst>
          </p:cNvPr>
          <p:cNvSpPr txBox="1"/>
          <p:nvPr/>
        </p:nvSpPr>
        <p:spPr>
          <a:xfrm>
            <a:off x="1643818" y="4540907"/>
            <a:ext cx="5618374" cy="17639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Zero shot Prompting</a:t>
            </a:r>
          </a:p>
          <a:p>
            <a:pPr marL="285750" indent="-28575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One shot Prompting</a:t>
            </a:r>
          </a:p>
          <a:p>
            <a:pPr marL="285750" indent="-28575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Few shot Prompting</a:t>
            </a:r>
          </a:p>
        </p:txBody>
      </p:sp>
      <p:pic>
        <p:nvPicPr>
          <p:cNvPr id="8" name="Picture 7">
            <a:extLst>
              <a:ext uri="{FF2B5EF4-FFF2-40B4-BE49-F238E27FC236}">
                <a16:creationId xmlns:a16="http://schemas.microsoft.com/office/drawing/2014/main" id="{C2DA8CE6-1E1D-4DC5-AD37-186CFB21FC21}"/>
              </a:ext>
            </a:extLst>
          </p:cNvPr>
          <p:cNvPicPr>
            <a:picLocks noChangeAspect="1"/>
          </p:cNvPicPr>
          <p:nvPr/>
        </p:nvPicPr>
        <p:blipFill rotWithShape="1">
          <a:blip r:embed="rId2"/>
          <a:srcRect l="252" t="24316" r="252" b="5717"/>
          <a:stretch/>
        </p:blipFill>
        <p:spPr>
          <a:xfrm>
            <a:off x="7262192" y="1086100"/>
            <a:ext cx="4660732" cy="4650449"/>
          </a:xfrm>
          <a:prstGeom prst="rect">
            <a:avLst/>
          </a:prstGeom>
        </p:spPr>
      </p:pic>
      <p:sp>
        <p:nvSpPr>
          <p:cNvPr id="11" name="TextBox 10">
            <a:extLst>
              <a:ext uri="{FF2B5EF4-FFF2-40B4-BE49-F238E27FC236}">
                <a16:creationId xmlns:a16="http://schemas.microsoft.com/office/drawing/2014/main" id="{A161F30C-3443-4339-B65F-12B325805F0C}"/>
              </a:ext>
            </a:extLst>
          </p:cNvPr>
          <p:cNvSpPr txBox="1"/>
          <p:nvPr/>
        </p:nvSpPr>
        <p:spPr>
          <a:xfrm>
            <a:off x="930829" y="609046"/>
            <a:ext cx="3650974"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Prompt Engineering</a:t>
            </a:r>
          </a:p>
        </p:txBody>
      </p:sp>
    </p:spTree>
    <p:extLst>
      <p:ext uri="{BB962C8B-B14F-4D97-AF65-F5344CB8AC3E}">
        <p14:creationId xmlns:p14="http://schemas.microsoft.com/office/powerpoint/2010/main" val="1642613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B9DBA0-D75B-47A5-812E-FF3368DEEB1C}"/>
              </a:ext>
            </a:extLst>
          </p:cNvPr>
          <p:cNvSpPr/>
          <p:nvPr/>
        </p:nvSpPr>
        <p:spPr>
          <a:xfrm>
            <a:off x="927651" y="819349"/>
            <a:ext cx="10389706" cy="224196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Few-shot prompting is a method where you use a few examples in your prompt to guide language models (like GPT-4) to learn new tasks quickly.</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Rather than retraining an entire model from scratch, you use your context window to provide a few examples to improve the model’s performance.</a:t>
            </a:r>
          </a:p>
        </p:txBody>
      </p:sp>
      <p:sp>
        <p:nvSpPr>
          <p:cNvPr id="3" name="Rectangle 2">
            <a:extLst>
              <a:ext uri="{FF2B5EF4-FFF2-40B4-BE49-F238E27FC236}">
                <a16:creationId xmlns:a16="http://schemas.microsoft.com/office/drawing/2014/main" id="{20EE8F98-5E2C-4DBB-930A-46AA97FEACF1}"/>
              </a:ext>
            </a:extLst>
          </p:cNvPr>
          <p:cNvSpPr/>
          <p:nvPr/>
        </p:nvSpPr>
        <p:spPr>
          <a:xfrm>
            <a:off x="583095" y="326906"/>
            <a:ext cx="4101572" cy="492443"/>
          </a:xfrm>
          <a:prstGeom prst="rect">
            <a:avLst/>
          </a:prstGeom>
        </p:spPr>
        <p:txBody>
          <a:bodyPr wrap="none">
            <a:spAutoFit/>
          </a:bodyPr>
          <a:lstStyle/>
          <a:p>
            <a:r>
              <a:rPr lang="en-US" sz="2600" b="1" dirty="0">
                <a:latin typeface="Times New Roman" panose="02020603050405020304" pitchFamily="18" charset="0"/>
                <a:cs typeface="Times New Roman" panose="02020603050405020304" pitchFamily="18" charset="0"/>
              </a:rPr>
              <a:t>FEW SHOT PROMPTING</a:t>
            </a:r>
          </a:p>
        </p:txBody>
      </p:sp>
      <p:pic>
        <p:nvPicPr>
          <p:cNvPr id="4" name="Picture 3">
            <a:extLst>
              <a:ext uri="{FF2B5EF4-FFF2-40B4-BE49-F238E27FC236}">
                <a16:creationId xmlns:a16="http://schemas.microsoft.com/office/drawing/2014/main" id="{8A3C44C6-355E-47EC-A29A-F2095ED2D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964" y="3061309"/>
            <a:ext cx="6559827" cy="3594406"/>
          </a:xfrm>
          <a:prstGeom prst="rect">
            <a:avLst/>
          </a:prstGeom>
        </p:spPr>
      </p:pic>
    </p:spTree>
    <p:extLst>
      <p:ext uri="{BB962C8B-B14F-4D97-AF65-F5344CB8AC3E}">
        <p14:creationId xmlns:p14="http://schemas.microsoft.com/office/powerpoint/2010/main" val="336751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F026C-0916-4F36-B707-709B1105A670}"/>
              </a:ext>
            </a:extLst>
          </p:cNvPr>
          <p:cNvSpPr txBox="1"/>
          <p:nvPr/>
        </p:nvSpPr>
        <p:spPr>
          <a:xfrm>
            <a:off x="517244" y="262173"/>
            <a:ext cx="5379973"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DESIGNING PROMPTS</a:t>
            </a:r>
          </a:p>
        </p:txBody>
      </p:sp>
      <p:sp>
        <p:nvSpPr>
          <p:cNvPr id="3" name="TextBox 2">
            <a:extLst>
              <a:ext uri="{FF2B5EF4-FFF2-40B4-BE49-F238E27FC236}">
                <a16:creationId xmlns:a16="http://schemas.microsoft.com/office/drawing/2014/main" id="{06C3C9ED-0B83-44C1-8E2F-BE5B61085082}"/>
              </a:ext>
            </a:extLst>
          </p:cNvPr>
          <p:cNvSpPr txBox="1"/>
          <p:nvPr/>
        </p:nvSpPr>
        <p:spPr>
          <a:xfrm>
            <a:off x="1002246" y="767110"/>
            <a:ext cx="10187508" cy="124649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As we have used few shot prompting, we have given few examples for both safe mail and phishing mail, so that the model can clearly understand the specific use case of our project.</a:t>
            </a:r>
          </a:p>
        </p:txBody>
      </p:sp>
      <p:pic>
        <p:nvPicPr>
          <p:cNvPr id="4" name="Picture 3">
            <a:extLst>
              <a:ext uri="{FF2B5EF4-FFF2-40B4-BE49-F238E27FC236}">
                <a16:creationId xmlns:a16="http://schemas.microsoft.com/office/drawing/2014/main" id="{913B10EA-C60F-4297-A9BC-0FD229834996}"/>
              </a:ext>
            </a:extLst>
          </p:cNvPr>
          <p:cNvPicPr>
            <a:picLocks noChangeAspect="1"/>
          </p:cNvPicPr>
          <p:nvPr/>
        </p:nvPicPr>
        <p:blipFill>
          <a:blip r:embed="rId2"/>
          <a:stretch>
            <a:fillRect/>
          </a:stretch>
        </p:blipFill>
        <p:spPr>
          <a:xfrm>
            <a:off x="1108265" y="2070295"/>
            <a:ext cx="10081490" cy="4020595"/>
          </a:xfrm>
          <a:prstGeom prst="rect">
            <a:avLst/>
          </a:prstGeom>
        </p:spPr>
      </p:pic>
    </p:spTree>
    <p:extLst>
      <p:ext uri="{BB962C8B-B14F-4D97-AF65-F5344CB8AC3E}">
        <p14:creationId xmlns:p14="http://schemas.microsoft.com/office/powerpoint/2010/main" val="3232489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960D3-0163-4D08-878F-AADE2DFF7393}"/>
              </a:ext>
            </a:extLst>
          </p:cNvPr>
          <p:cNvSpPr txBox="1"/>
          <p:nvPr/>
        </p:nvSpPr>
        <p:spPr>
          <a:xfrm>
            <a:off x="527899" y="359569"/>
            <a:ext cx="6137943"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STREAMLIT UI DEVELOPMENT</a:t>
            </a:r>
          </a:p>
        </p:txBody>
      </p:sp>
      <p:sp>
        <p:nvSpPr>
          <p:cNvPr id="3" name="TextBox 2">
            <a:extLst>
              <a:ext uri="{FF2B5EF4-FFF2-40B4-BE49-F238E27FC236}">
                <a16:creationId xmlns:a16="http://schemas.microsoft.com/office/drawing/2014/main" id="{059562D3-8364-422E-A4BF-480DF0926F1F}"/>
              </a:ext>
            </a:extLst>
          </p:cNvPr>
          <p:cNvSpPr txBox="1"/>
          <p:nvPr/>
        </p:nvSpPr>
        <p:spPr>
          <a:xfrm>
            <a:off x="959759" y="994592"/>
            <a:ext cx="10556380"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Streamlit is a Python library tailored for building interactive web applications, making it an ideal choice for developing user interfaces for your phishing email detection system.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Streamlit enables rapid prototyping and deployment, allowing you to focus on the core functionality of your application without getting bogged down in web development complexities.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integrating the model with </a:t>
            </a:r>
            <a:r>
              <a:rPr lang="en-US" sz="2400"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run the following command to run it on the </a:t>
            </a:r>
            <a:r>
              <a:rPr lang="en-US" sz="2400"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app in the browser.</a:t>
            </a:r>
          </a:p>
        </p:txBody>
      </p:sp>
      <p:pic>
        <p:nvPicPr>
          <p:cNvPr id="4" name="Picture 3">
            <a:extLst>
              <a:ext uri="{FF2B5EF4-FFF2-40B4-BE49-F238E27FC236}">
                <a16:creationId xmlns:a16="http://schemas.microsoft.com/office/drawing/2014/main" id="{368BC89E-3758-4DB0-8F3B-FBEFED693C17}"/>
              </a:ext>
            </a:extLst>
          </p:cNvPr>
          <p:cNvPicPr>
            <a:picLocks noChangeAspect="1"/>
          </p:cNvPicPr>
          <p:nvPr/>
        </p:nvPicPr>
        <p:blipFill>
          <a:blip r:embed="rId2"/>
          <a:stretch>
            <a:fillRect/>
          </a:stretch>
        </p:blipFill>
        <p:spPr>
          <a:xfrm>
            <a:off x="1129235" y="4409423"/>
            <a:ext cx="10243931" cy="966723"/>
          </a:xfrm>
          <a:prstGeom prst="rect">
            <a:avLst/>
          </a:prstGeom>
        </p:spPr>
      </p:pic>
    </p:spTree>
    <p:extLst>
      <p:ext uri="{BB962C8B-B14F-4D97-AF65-F5344CB8AC3E}">
        <p14:creationId xmlns:p14="http://schemas.microsoft.com/office/powerpoint/2010/main" val="179296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930B1D-8A7D-485B-BFBF-E5CBA5EE70AC}"/>
              </a:ext>
            </a:extLst>
          </p:cNvPr>
          <p:cNvPicPr>
            <a:picLocks noChangeAspect="1"/>
          </p:cNvPicPr>
          <p:nvPr/>
        </p:nvPicPr>
        <p:blipFill rotWithShape="1">
          <a:blip r:embed="rId2"/>
          <a:srcRect l="5472" t="11934" r="7114" b="10699"/>
          <a:stretch/>
        </p:blipFill>
        <p:spPr>
          <a:xfrm>
            <a:off x="549964" y="1550506"/>
            <a:ext cx="5473147" cy="3366052"/>
          </a:xfrm>
          <a:prstGeom prst="rect">
            <a:avLst/>
          </a:prstGeom>
        </p:spPr>
      </p:pic>
      <p:sp>
        <p:nvSpPr>
          <p:cNvPr id="3" name="TextBox 2">
            <a:extLst>
              <a:ext uri="{FF2B5EF4-FFF2-40B4-BE49-F238E27FC236}">
                <a16:creationId xmlns:a16="http://schemas.microsoft.com/office/drawing/2014/main" id="{BDEF241B-84B8-44AD-AF5F-9E331A85BBD1}"/>
              </a:ext>
            </a:extLst>
          </p:cNvPr>
          <p:cNvSpPr txBox="1"/>
          <p:nvPr/>
        </p:nvSpPr>
        <p:spPr>
          <a:xfrm>
            <a:off x="549964" y="496956"/>
            <a:ext cx="196132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03CB1E50-E24A-456D-9CA3-88C611F41636}"/>
              </a:ext>
            </a:extLst>
          </p:cNvPr>
          <p:cNvPicPr>
            <a:picLocks noChangeAspect="1"/>
          </p:cNvPicPr>
          <p:nvPr/>
        </p:nvPicPr>
        <p:blipFill rotWithShape="1">
          <a:blip r:embed="rId3"/>
          <a:srcRect l="16413" t="12374" r="18912" b="18647"/>
          <a:stretch/>
        </p:blipFill>
        <p:spPr>
          <a:xfrm>
            <a:off x="6407427" y="1550506"/>
            <a:ext cx="5360503" cy="3366052"/>
          </a:xfrm>
          <a:prstGeom prst="rect">
            <a:avLst/>
          </a:prstGeom>
        </p:spPr>
      </p:pic>
      <p:sp>
        <p:nvSpPr>
          <p:cNvPr id="5" name="TextBox 4">
            <a:extLst>
              <a:ext uri="{FF2B5EF4-FFF2-40B4-BE49-F238E27FC236}">
                <a16:creationId xmlns:a16="http://schemas.microsoft.com/office/drawing/2014/main" id="{C8E26EE6-1D18-4014-8879-2E942737BA79}"/>
              </a:ext>
            </a:extLst>
          </p:cNvPr>
          <p:cNvSpPr txBox="1"/>
          <p:nvPr/>
        </p:nvSpPr>
        <p:spPr>
          <a:xfrm>
            <a:off x="2557669" y="4984328"/>
            <a:ext cx="1656522" cy="369332"/>
          </a:xfrm>
          <a:prstGeom prst="rect">
            <a:avLst/>
          </a:prstGeom>
          <a:noFill/>
        </p:spPr>
        <p:txBody>
          <a:bodyPr wrap="square" rtlCol="0">
            <a:spAutoFit/>
          </a:bodyPr>
          <a:lstStyle/>
          <a:p>
            <a:r>
              <a:rPr lang="en-US" dirty="0"/>
              <a:t>Phishing mail</a:t>
            </a:r>
          </a:p>
        </p:txBody>
      </p:sp>
      <p:sp>
        <p:nvSpPr>
          <p:cNvPr id="6" name="TextBox 5">
            <a:extLst>
              <a:ext uri="{FF2B5EF4-FFF2-40B4-BE49-F238E27FC236}">
                <a16:creationId xmlns:a16="http://schemas.microsoft.com/office/drawing/2014/main" id="{5C9BBC64-5C25-4DDF-B45F-8DF29771C5EE}"/>
              </a:ext>
            </a:extLst>
          </p:cNvPr>
          <p:cNvSpPr txBox="1"/>
          <p:nvPr/>
        </p:nvSpPr>
        <p:spPr>
          <a:xfrm>
            <a:off x="8630477" y="5030494"/>
            <a:ext cx="1229139" cy="369332"/>
          </a:xfrm>
          <a:prstGeom prst="rect">
            <a:avLst/>
          </a:prstGeom>
          <a:noFill/>
        </p:spPr>
        <p:txBody>
          <a:bodyPr wrap="square" rtlCol="0">
            <a:spAutoFit/>
          </a:bodyPr>
          <a:lstStyle/>
          <a:p>
            <a:r>
              <a:rPr lang="en-US" dirty="0"/>
              <a:t>Safe mail</a:t>
            </a:r>
          </a:p>
        </p:txBody>
      </p:sp>
    </p:spTree>
    <p:extLst>
      <p:ext uri="{BB962C8B-B14F-4D97-AF65-F5344CB8AC3E}">
        <p14:creationId xmlns:p14="http://schemas.microsoft.com/office/powerpoint/2010/main" val="525274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01B8-42FE-4326-8FCB-3DF4F0E28DAB}"/>
              </a:ext>
            </a:extLst>
          </p:cNvPr>
          <p:cNvSpPr txBox="1">
            <a:spLocks/>
          </p:cNvSpPr>
          <p:nvPr/>
        </p:nvSpPr>
        <p:spPr>
          <a:xfrm>
            <a:off x="732181" y="643387"/>
            <a:ext cx="5218045" cy="7348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CONCLUSION</a:t>
            </a:r>
            <a:br>
              <a:rPr lang="en-US" dirty="0">
                <a:latin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14C93C28-D423-4D22-8465-C81551AC1A11}"/>
              </a:ext>
            </a:extLst>
          </p:cNvPr>
          <p:cNvSpPr txBox="1">
            <a:spLocks/>
          </p:cNvSpPr>
          <p:nvPr/>
        </p:nvSpPr>
        <p:spPr>
          <a:xfrm>
            <a:off x="1061489" y="1262622"/>
            <a:ext cx="10069021" cy="24122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Our approach leverages the power of prompt engineering, enabling us to guide large language models in making informed classification decisions based on contextual cues provided by users. </a:t>
            </a:r>
          </a:p>
          <a:p>
            <a:pPr algn="just">
              <a:lnSpc>
                <a:spcPct val="150000"/>
              </a:lnSpc>
            </a:pPr>
            <a:r>
              <a:rPr lang="en-US" sz="2400" dirty="0">
                <a:latin typeface="Times New Roman" panose="02020603050405020304" pitchFamily="18" charset="0"/>
                <a:cs typeface="Times New Roman" panose="02020603050405020304" pitchFamily="18" charset="0"/>
              </a:rPr>
              <a:t>By designing prompts tailored to capture the key characteristics of safe and phishing emails, we ensure precise classification results while minimizing false positives and false negatives</a:t>
            </a:r>
            <a:r>
              <a:rPr lang="en-US" sz="2400" dirty="0"/>
              <a:t>.</a:t>
            </a:r>
          </a:p>
        </p:txBody>
      </p:sp>
    </p:spTree>
    <p:extLst>
      <p:ext uri="{BB962C8B-B14F-4D97-AF65-F5344CB8AC3E}">
        <p14:creationId xmlns:p14="http://schemas.microsoft.com/office/powerpoint/2010/main" val="386592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6CED-13A4-4158-B329-3CA18F6A53B1}"/>
              </a:ext>
            </a:extLst>
          </p:cNvPr>
          <p:cNvSpPr>
            <a:spLocks noGrp="1"/>
          </p:cNvSpPr>
          <p:nvPr>
            <p:ph type="title"/>
          </p:nvPr>
        </p:nvSpPr>
        <p:spPr>
          <a:xfrm>
            <a:off x="838200" y="452927"/>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TIMELINE OF MODULES</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D8FFA0F-23E6-0C3A-9CE7-4071D6F876C8}"/>
              </a:ext>
            </a:extLst>
          </p:cNvPr>
          <p:cNvSpPr/>
          <p:nvPr/>
        </p:nvSpPr>
        <p:spPr>
          <a:xfrm>
            <a:off x="631594" y="2719083"/>
            <a:ext cx="1932494"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Research on LLM</a:t>
            </a:r>
          </a:p>
        </p:txBody>
      </p:sp>
      <p:sp>
        <p:nvSpPr>
          <p:cNvPr id="7" name="Rectangle 6">
            <a:extLst>
              <a:ext uri="{FF2B5EF4-FFF2-40B4-BE49-F238E27FC236}">
                <a16:creationId xmlns:a16="http://schemas.microsoft.com/office/drawing/2014/main" id="{CFA19FC2-97F9-3C03-F3EF-3C9FFF3AAC00}"/>
              </a:ext>
            </a:extLst>
          </p:cNvPr>
          <p:cNvSpPr/>
          <p:nvPr/>
        </p:nvSpPr>
        <p:spPr>
          <a:xfrm>
            <a:off x="3456495" y="2719083"/>
            <a:ext cx="1932494"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selection</a:t>
            </a:r>
          </a:p>
        </p:txBody>
      </p:sp>
      <p:sp>
        <p:nvSpPr>
          <p:cNvPr id="8" name="Rectangle 7">
            <a:extLst>
              <a:ext uri="{FF2B5EF4-FFF2-40B4-BE49-F238E27FC236}">
                <a16:creationId xmlns:a16="http://schemas.microsoft.com/office/drawing/2014/main" id="{E4804FE8-7FDE-5E69-003D-6BC26897E134}"/>
              </a:ext>
            </a:extLst>
          </p:cNvPr>
          <p:cNvSpPr/>
          <p:nvPr/>
        </p:nvSpPr>
        <p:spPr>
          <a:xfrm>
            <a:off x="6388623" y="2719083"/>
            <a:ext cx="1932495" cy="1284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Designing prompts</a:t>
            </a:r>
          </a:p>
        </p:txBody>
      </p:sp>
      <p:sp>
        <p:nvSpPr>
          <p:cNvPr id="9" name="Rectangle 8">
            <a:extLst>
              <a:ext uri="{FF2B5EF4-FFF2-40B4-BE49-F238E27FC236}">
                <a16:creationId xmlns:a16="http://schemas.microsoft.com/office/drawing/2014/main" id="{0C2A6938-D74E-307D-F2F4-D1788A66694D}"/>
              </a:ext>
            </a:extLst>
          </p:cNvPr>
          <p:cNvSpPr/>
          <p:nvPr/>
        </p:nvSpPr>
        <p:spPr>
          <a:xfrm>
            <a:off x="9421305" y="2697874"/>
            <a:ext cx="1932495"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Streamlit UI integration</a:t>
            </a:r>
          </a:p>
        </p:txBody>
      </p:sp>
      <p:sp>
        <p:nvSpPr>
          <p:cNvPr id="11" name="TextBox 10">
            <a:extLst>
              <a:ext uri="{FF2B5EF4-FFF2-40B4-BE49-F238E27FC236}">
                <a16:creationId xmlns:a16="http://schemas.microsoft.com/office/drawing/2014/main" id="{A92E38B9-B72B-B115-A723-D0C3BCF073FB}"/>
              </a:ext>
            </a:extLst>
          </p:cNvPr>
          <p:cNvSpPr txBox="1"/>
          <p:nvPr/>
        </p:nvSpPr>
        <p:spPr>
          <a:xfrm>
            <a:off x="1033805" y="2135096"/>
            <a:ext cx="10825115" cy="400110"/>
          </a:xfrm>
          <a:prstGeom prst="rect">
            <a:avLst/>
          </a:prstGeom>
          <a:noFill/>
        </p:spPr>
        <p:txBody>
          <a:bodyPr wrap="square" rtlCol="0">
            <a:spAutoFit/>
          </a:bodyPr>
          <a:lstStyle/>
          <a:p>
            <a:r>
              <a:rPr lang="en-US" sz="2000" b="1" dirty="0"/>
              <a:t>WEEK 1-2</a:t>
            </a:r>
          </a:p>
        </p:txBody>
      </p:sp>
      <p:sp>
        <p:nvSpPr>
          <p:cNvPr id="3" name="TextBox 2">
            <a:extLst>
              <a:ext uri="{FF2B5EF4-FFF2-40B4-BE49-F238E27FC236}">
                <a16:creationId xmlns:a16="http://schemas.microsoft.com/office/drawing/2014/main" id="{21FF75AF-12B1-E8D7-9F36-6C46071C36D2}"/>
              </a:ext>
            </a:extLst>
          </p:cNvPr>
          <p:cNvSpPr txBox="1"/>
          <p:nvPr/>
        </p:nvSpPr>
        <p:spPr>
          <a:xfrm>
            <a:off x="3893269" y="2135096"/>
            <a:ext cx="7352908" cy="400110"/>
          </a:xfrm>
          <a:prstGeom prst="rect">
            <a:avLst/>
          </a:prstGeom>
          <a:noFill/>
        </p:spPr>
        <p:txBody>
          <a:bodyPr wrap="square" rtlCol="0">
            <a:spAutoFit/>
          </a:bodyPr>
          <a:lstStyle/>
          <a:p>
            <a:r>
              <a:rPr lang="en-US" sz="2000" b="1" dirty="0"/>
              <a:t>WEEK 3                                     WEEK 4-5                                 WEEK 6    </a:t>
            </a:r>
          </a:p>
        </p:txBody>
      </p:sp>
      <p:cxnSp>
        <p:nvCxnSpPr>
          <p:cNvPr id="14" name="Straight Arrow Connector 13">
            <a:extLst>
              <a:ext uri="{FF2B5EF4-FFF2-40B4-BE49-F238E27FC236}">
                <a16:creationId xmlns:a16="http://schemas.microsoft.com/office/drawing/2014/main" id="{362E4699-AEC1-BA31-D618-FD6BE0D22ABC}"/>
              </a:ext>
            </a:extLst>
          </p:cNvPr>
          <p:cNvCxnSpPr>
            <a:cxnSpLocks/>
          </p:cNvCxnSpPr>
          <p:nvPr/>
        </p:nvCxnSpPr>
        <p:spPr>
          <a:xfrm>
            <a:off x="2564088" y="3299381"/>
            <a:ext cx="8924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09B4E83-268F-50C8-B97A-EF7EBD8DD1C4}"/>
              </a:ext>
            </a:extLst>
          </p:cNvPr>
          <p:cNvCxnSpPr>
            <a:cxnSpLocks/>
          </p:cNvCxnSpPr>
          <p:nvPr/>
        </p:nvCxnSpPr>
        <p:spPr>
          <a:xfrm>
            <a:off x="5388989" y="3299381"/>
            <a:ext cx="9996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A8A8BC9-F998-CB1C-5918-6B334C166E7D}"/>
              </a:ext>
            </a:extLst>
          </p:cNvPr>
          <p:cNvCxnSpPr>
            <a:stCxn id="8" idx="3"/>
            <a:endCxn id="9" idx="1"/>
          </p:cNvCxnSpPr>
          <p:nvPr/>
        </p:nvCxnSpPr>
        <p:spPr>
          <a:xfrm flipV="1">
            <a:off x="8321118" y="3360656"/>
            <a:ext cx="1100187" cy="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7894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1E5BB5-8C50-4EA8-ABAE-9AA017FB1EEE}"/>
              </a:ext>
            </a:extLst>
          </p:cNvPr>
          <p:cNvSpPr>
            <a:spLocks noGrp="1"/>
          </p:cNvSpPr>
          <p:nvPr>
            <p:ph type="title"/>
          </p:nvPr>
        </p:nvSpPr>
        <p:spPr>
          <a:xfrm>
            <a:off x="838200" y="500062"/>
            <a:ext cx="10515600" cy="1325563"/>
          </a:xfrm>
        </p:spPr>
        <p:txBody>
          <a:bodyPr/>
          <a:lstStyle/>
          <a:p>
            <a:r>
              <a:rPr lang="en-US" sz="2800" b="1" dirty="0">
                <a:latin typeface="Times New Roman" panose="02020603050405020304" pitchFamily="18" charset="0"/>
                <a:cs typeface="Times New Roman" panose="02020603050405020304" pitchFamily="18" charset="0"/>
              </a:rPr>
              <a:t>BIBLIOGRAPHY</a:t>
            </a:r>
            <a:r>
              <a:rPr lang="en-US" dirty="0">
                <a:latin typeface="Calibri" panose="020F0502020204030204" pitchFamily="34" charset="0"/>
                <a:cs typeface="Calibri" panose="020F0502020204030204" pitchFamily="34" charset="0"/>
              </a:rPr>
              <a:t> </a:t>
            </a:r>
            <a:br>
              <a:rPr lang="en-US" dirty="0">
                <a:latin typeface="Calibri" panose="020F0502020204030204" pitchFamily="34" charset="0"/>
                <a:cs typeface="Calibri" panose="020F0502020204030204" pitchFamily="34" charset="0"/>
              </a:rPr>
            </a:br>
            <a:endParaRPr lang="en-US" dirty="0"/>
          </a:p>
        </p:txBody>
      </p:sp>
      <p:sp>
        <p:nvSpPr>
          <p:cNvPr id="7" name="Content Placeholder 2">
            <a:extLst>
              <a:ext uri="{FF2B5EF4-FFF2-40B4-BE49-F238E27FC236}">
                <a16:creationId xmlns:a16="http://schemas.microsoft.com/office/drawing/2014/main" id="{A43D3DC2-D10C-4C2D-85EE-CACECD19CA9E}"/>
              </a:ext>
            </a:extLst>
          </p:cNvPr>
          <p:cNvSpPr>
            <a:spLocks noGrp="1"/>
          </p:cNvSpPr>
          <p:nvPr>
            <p:ph idx="1"/>
          </p:nvPr>
        </p:nvSpPr>
        <p:spPr>
          <a:xfrm>
            <a:off x="932468" y="1561675"/>
            <a:ext cx="10515600" cy="4351338"/>
          </a:xfrm>
        </p:spPr>
        <p:txBody>
          <a:bodyPr/>
          <a:lstStyle/>
          <a:p>
            <a:pPr marL="0" indent="0">
              <a:lnSpc>
                <a:spcPct val="150000"/>
              </a:lnSpc>
              <a:buNone/>
            </a:pPr>
            <a:r>
              <a:rPr lang="en-US" b="1" u="sng" dirty="0"/>
              <a:t>Articles and links </a:t>
            </a:r>
            <a:r>
              <a:rPr lang="en-US" u="sng" dirty="0"/>
              <a:t>:</a:t>
            </a:r>
          </a:p>
          <a:p>
            <a:pPr>
              <a:lnSpc>
                <a:spcPct val="150000"/>
              </a:lnSpc>
            </a:pPr>
            <a:r>
              <a:rPr lang="en-US" sz="2400" dirty="0"/>
              <a:t>Science Direct </a:t>
            </a:r>
            <a:r>
              <a:rPr lang="en-US" sz="2000" dirty="0"/>
              <a:t>: Phishing email detection using NLP techniques </a:t>
            </a:r>
            <a:r>
              <a:rPr lang="en-US" sz="1400" b="0" i="0" u="none" strike="noStrike" dirty="0">
                <a:solidFill>
                  <a:srgbClr val="0272B1"/>
                </a:solidFill>
                <a:effectLst/>
                <a:latin typeface="ElsevierSans"/>
                <a:hlinkClick r:id="rId2" tooltip="Persistent link using digital object identifier"/>
              </a:rPr>
              <a:t>https://doi.org/10.1016/j.procs.2021.05.077</a:t>
            </a:r>
            <a:endParaRPr lang="en-US" sz="1400" b="0" i="0" u="none" strike="noStrike" dirty="0">
              <a:solidFill>
                <a:srgbClr val="0272B1"/>
              </a:solidFill>
              <a:effectLst/>
              <a:latin typeface="ElsevierSans"/>
            </a:endParaRPr>
          </a:p>
          <a:p>
            <a:pPr>
              <a:lnSpc>
                <a:spcPct val="150000"/>
              </a:lnSpc>
            </a:pPr>
            <a:r>
              <a:rPr lang="en-US" sz="2400" dirty="0"/>
              <a:t>Springer Link : </a:t>
            </a:r>
            <a:r>
              <a:rPr lang="en-US" sz="1600" dirty="0">
                <a:solidFill>
                  <a:schemeClr val="accent1"/>
                </a:solidFill>
                <a:hlinkClick r:id="rId3">
                  <a:extLst>
                    <a:ext uri="{A12FA001-AC4F-418D-AE19-62706E023703}">
                      <ahyp:hlinkClr xmlns:ahyp="http://schemas.microsoft.com/office/drawing/2018/hyperlinkcolor" val="tx"/>
                    </a:ext>
                  </a:extLst>
                </a:hlinkClick>
              </a:rPr>
              <a:t>Detecting Phishing Emails the Natural Language Way | SpringerLink</a:t>
            </a:r>
            <a:endParaRPr lang="en-US" sz="1600" dirty="0">
              <a:solidFill>
                <a:schemeClr val="accent1"/>
              </a:solidFill>
            </a:endParaRPr>
          </a:p>
          <a:p>
            <a:pPr>
              <a:lnSpc>
                <a:spcPct val="150000"/>
              </a:lnSpc>
            </a:pPr>
            <a:r>
              <a:rPr lang="en-US" sz="2400" dirty="0"/>
              <a:t>GitHub : </a:t>
            </a:r>
            <a:r>
              <a:rPr lang="en-US" sz="1600" dirty="0">
                <a:hlinkClick r:id="rId4"/>
              </a:rPr>
              <a:t>Mooler0410/</a:t>
            </a:r>
            <a:r>
              <a:rPr lang="en-US" sz="1600" dirty="0" err="1">
                <a:hlinkClick r:id="rId4"/>
              </a:rPr>
              <a:t>LLMsPracticalGuide</a:t>
            </a:r>
            <a:r>
              <a:rPr lang="en-US" sz="1600" dirty="0">
                <a:hlinkClick r:id="rId4"/>
              </a:rPr>
              <a:t>: A curated list of practical guide resources of LLMs (LLMs Tree, Examples, Papers) (github.com)</a:t>
            </a:r>
            <a:endParaRPr lang="en-US" sz="2400" dirty="0"/>
          </a:p>
          <a:p>
            <a:pPr>
              <a:lnSpc>
                <a:spcPct val="150000"/>
              </a:lnSpc>
            </a:pPr>
            <a:r>
              <a:rPr lang="en-US" sz="2400" dirty="0"/>
              <a:t>IEEE Xplore : </a:t>
            </a:r>
            <a:r>
              <a:rPr lang="en-US" sz="1600" dirty="0">
                <a:hlinkClick r:id="rId5"/>
              </a:rPr>
              <a:t>Phishing Email Detection Using Robust NLP Techniques | IEEE Conference Publication | IEEE Xplore</a:t>
            </a:r>
            <a:endParaRPr lang="en-US" sz="2400" dirty="0"/>
          </a:p>
        </p:txBody>
      </p:sp>
    </p:spTree>
    <p:extLst>
      <p:ext uri="{BB962C8B-B14F-4D97-AF65-F5344CB8AC3E}">
        <p14:creationId xmlns:p14="http://schemas.microsoft.com/office/powerpoint/2010/main" val="216872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50E2-5D14-4503-BD47-6030F23CD354}"/>
              </a:ext>
            </a:extLst>
          </p:cNvPr>
          <p:cNvSpPr>
            <a:spLocks noGrp="1"/>
          </p:cNvSpPr>
          <p:nvPr>
            <p:ph type="title"/>
          </p:nvPr>
        </p:nvSpPr>
        <p:spPr>
          <a:xfrm>
            <a:off x="957470" y="293274"/>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7DF49E34-B432-486B-8D5E-324F09D4AEC7}"/>
              </a:ext>
            </a:extLst>
          </p:cNvPr>
          <p:cNvSpPr>
            <a:spLocks noGrp="1"/>
          </p:cNvSpPr>
          <p:nvPr>
            <p:ph idx="1"/>
          </p:nvPr>
        </p:nvSpPr>
        <p:spPr>
          <a:xfrm>
            <a:off x="1676400" y="1391478"/>
            <a:ext cx="10515600" cy="4850296"/>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 </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Existing System </a:t>
            </a:r>
          </a:p>
          <a:p>
            <a:r>
              <a:rPr lang="en-US"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Requirements</a:t>
            </a:r>
          </a:p>
          <a:p>
            <a:r>
              <a:rPr lang="en-US" dirty="0">
                <a:latin typeface="Times New Roman" panose="02020603050405020304" pitchFamily="18" charset="0"/>
                <a:cs typeface="Times New Roman" panose="02020603050405020304" pitchFamily="18" charset="0"/>
              </a:rPr>
              <a:t>Module</a:t>
            </a:r>
          </a:p>
          <a:p>
            <a:r>
              <a:rPr lang="en-US" dirty="0">
                <a:latin typeface="Times New Roman" panose="02020603050405020304" pitchFamily="18" charset="0"/>
                <a:cs typeface="Times New Roman" panose="02020603050405020304" pitchFamily="18" charset="0"/>
              </a:rPr>
              <a:t>Model selection</a:t>
            </a:r>
          </a:p>
          <a:p>
            <a:r>
              <a:rPr lang="en-US" dirty="0">
                <a:latin typeface="Times New Roman" panose="02020603050405020304" pitchFamily="18" charset="0"/>
                <a:cs typeface="Times New Roman" panose="02020603050405020304" pitchFamily="18" charset="0"/>
              </a:rPr>
              <a:t>UI development</a:t>
            </a:r>
          </a:p>
          <a:p>
            <a:r>
              <a:rPr lang="en-US" dirty="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Timeline of Module</a:t>
            </a:r>
          </a:p>
          <a:p>
            <a:r>
              <a:rPr lang="en-US" dirty="0">
                <a:latin typeface="Times New Roman" panose="02020603050405020304" pitchFamily="18" charset="0"/>
                <a:cs typeface="Times New Roman" panose="02020603050405020304" pitchFamily="18" charset="0"/>
              </a:rPr>
              <a:t>Bibliography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322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84F4-D467-4DCA-B6C6-3C1AC0071698}"/>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8175028-272D-4BD7-94E2-822A5F7E05BC}"/>
              </a:ext>
            </a:extLst>
          </p:cNvPr>
          <p:cNvSpPr>
            <a:spLocks noGrp="1"/>
          </p:cNvSpPr>
          <p:nvPr>
            <p:ph idx="1"/>
          </p:nvPr>
        </p:nvSpPr>
        <p:spPr>
          <a:xfrm>
            <a:off x="1235765" y="1690688"/>
            <a:ext cx="5721626" cy="4402897"/>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today's digital landscape, email security is a critical concern for organizations.Phishing attacks continue to pose a significant threat, requiring advanced solutions for detection and prevention .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This presentation explores the potential of large language models in enhancing phishing detection.</a:t>
            </a:r>
          </a:p>
        </p:txBody>
      </p:sp>
      <p:pic>
        <p:nvPicPr>
          <p:cNvPr id="1026" name="Picture 2" descr="What is phishing attack?">
            <a:extLst>
              <a:ext uri="{FF2B5EF4-FFF2-40B4-BE49-F238E27FC236}">
                <a16:creationId xmlns:a16="http://schemas.microsoft.com/office/drawing/2014/main" id="{042E5503-3D57-4485-8D05-A2E6136E5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6942" y="1690688"/>
            <a:ext cx="4143375" cy="241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33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30FB-7B99-4B3D-A4A8-2DE870C7475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17F4BE80-02A1-42F0-9B0E-81FA8EA078FE}"/>
              </a:ext>
            </a:extLst>
          </p:cNvPr>
          <p:cNvSpPr>
            <a:spLocks noGrp="1"/>
          </p:cNvSpPr>
          <p:nvPr>
            <p:ph idx="1"/>
          </p:nvPr>
        </p:nvSpPr>
        <p:spPr>
          <a:xfrm>
            <a:off x="1368287" y="1618837"/>
            <a:ext cx="10515600" cy="2534340"/>
          </a:xfrm>
        </p:spPr>
        <p:txBody>
          <a:bodyPr>
            <a:normAutofit/>
          </a:bodyPr>
          <a:lstStyle/>
          <a:p>
            <a:pPr marL="0" indent="0">
              <a:buNone/>
            </a:pPr>
            <a:r>
              <a:rPr lang="en-US" sz="2500" dirty="0">
                <a:latin typeface="Times New Roman" panose="02020603050405020304" pitchFamily="18" charset="0"/>
                <a:cs typeface="Times New Roman" panose="02020603050405020304" pitchFamily="18" charset="0"/>
              </a:rPr>
              <a:t>Phishing email attacks pose a significant threat to individuals and organizations</a:t>
            </a:r>
          </a:p>
          <a:p>
            <a:r>
              <a:rPr lang="en-US" sz="2500" dirty="0">
                <a:latin typeface="Times New Roman" panose="02020603050405020304" pitchFamily="18" charset="0"/>
                <a:cs typeface="Times New Roman" panose="02020603050405020304" pitchFamily="18" charset="0"/>
              </a:rPr>
              <a:t> leading to financial losses</a:t>
            </a:r>
          </a:p>
          <a:p>
            <a:r>
              <a:rPr lang="en-US" sz="2500" dirty="0">
                <a:latin typeface="Times New Roman" panose="02020603050405020304" pitchFamily="18" charset="0"/>
                <a:cs typeface="Times New Roman" panose="02020603050405020304" pitchFamily="18" charset="0"/>
              </a:rPr>
              <a:t> data breaches</a:t>
            </a:r>
          </a:p>
          <a:p>
            <a:r>
              <a:rPr lang="en-US" sz="2500" dirty="0">
                <a:latin typeface="Times New Roman" panose="02020603050405020304" pitchFamily="18" charset="0"/>
                <a:cs typeface="Times New Roman" panose="02020603050405020304" pitchFamily="18" charset="0"/>
              </a:rPr>
              <a:t> Reputation damage.</a:t>
            </a:r>
          </a:p>
        </p:txBody>
      </p:sp>
      <p:pic>
        <p:nvPicPr>
          <p:cNvPr id="2052" name="Picture 4" descr="Premium Vector | Loss money revenue, financial economic recession gold  market cash fall">
            <a:extLst>
              <a:ext uri="{FF2B5EF4-FFF2-40B4-BE49-F238E27FC236}">
                <a16:creationId xmlns:a16="http://schemas.microsoft.com/office/drawing/2014/main" id="{EC6BC2F7-2E93-4CAE-AF51-C1CFFBFCF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964" y="2443756"/>
            <a:ext cx="2827683" cy="22778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Data Breach Affects Business Revenue and Reputation - Isecurdata Ltd">
            <a:extLst>
              <a:ext uri="{FF2B5EF4-FFF2-40B4-BE49-F238E27FC236}">
                <a16:creationId xmlns:a16="http://schemas.microsoft.com/office/drawing/2014/main" id="{9CC79E13-2A98-49D1-8E09-52987EC88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805" y="4721612"/>
            <a:ext cx="3165612" cy="164295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putation decrease graphic icon mobile app Vector Image">
            <a:extLst>
              <a:ext uri="{FF2B5EF4-FFF2-40B4-BE49-F238E27FC236}">
                <a16:creationId xmlns:a16="http://schemas.microsoft.com/office/drawing/2014/main" id="{A550F7E5-9390-409D-AE6D-E65F2799E2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0576" y="2100402"/>
            <a:ext cx="2092188" cy="22595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5A5CCE2-7FD3-4B6E-A96D-7CD16457F3DE}"/>
              </a:ext>
            </a:extLst>
          </p:cNvPr>
          <p:cNvSpPr txBox="1"/>
          <p:nvPr/>
        </p:nvSpPr>
        <p:spPr>
          <a:xfrm>
            <a:off x="944012" y="3773504"/>
            <a:ext cx="2079415"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SOLUTION</a:t>
            </a:r>
          </a:p>
        </p:txBody>
      </p:sp>
      <p:sp>
        <p:nvSpPr>
          <p:cNvPr id="10" name="TextBox 9">
            <a:extLst>
              <a:ext uri="{FF2B5EF4-FFF2-40B4-BE49-F238E27FC236}">
                <a16:creationId xmlns:a16="http://schemas.microsoft.com/office/drawing/2014/main" id="{5CA4CB3E-3C2F-4DB3-988E-18CE5B6EAEA7}"/>
              </a:ext>
            </a:extLst>
          </p:cNvPr>
          <p:cNvSpPr txBox="1"/>
          <p:nvPr/>
        </p:nvSpPr>
        <p:spPr>
          <a:xfrm>
            <a:off x="5638800" y="2975113"/>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F963505C-363E-4B48-A1A8-19EF7C8D47F6}"/>
              </a:ext>
            </a:extLst>
          </p:cNvPr>
          <p:cNvSpPr txBox="1"/>
          <p:nvPr/>
        </p:nvSpPr>
        <p:spPr>
          <a:xfrm>
            <a:off x="1408049" y="4468139"/>
            <a:ext cx="5522843"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Email Phishing attack can be mitigated by  developing a model using Advance AI technology that detects the whether the email is suspicious or not.</a:t>
            </a:r>
          </a:p>
        </p:txBody>
      </p:sp>
    </p:spTree>
    <p:extLst>
      <p:ext uri="{BB962C8B-B14F-4D97-AF65-F5344CB8AC3E}">
        <p14:creationId xmlns:p14="http://schemas.microsoft.com/office/powerpoint/2010/main" val="360897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4D83-7590-4D30-9894-37F69699C0AA}"/>
              </a:ext>
            </a:extLst>
          </p:cNvPr>
          <p:cNvSpPr>
            <a:spLocks noGrp="1"/>
          </p:cNvSpPr>
          <p:nvPr>
            <p:ph type="title"/>
          </p:nvPr>
        </p:nvSpPr>
        <p:spPr>
          <a:xfrm>
            <a:off x="809702" y="-111954"/>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FC27FED8-5D6B-4BA3-81BA-AFF85FFA5C15}"/>
              </a:ext>
            </a:extLst>
          </p:cNvPr>
          <p:cNvGraphicFramePr>
            <a:graphicFrameLocks noGrp="1"/>
          </p:cNvGraphicFramePr>
          <p:nvPr>
            <p:ph idx="1"/>
            <p:extLst>
              <p:ext uri="{D42A27DB-BD31-4B8C-83A1-F6EECF244321}">
                <p14:modId xmlns:p14="http://schemas.microsoft.com/office/powerpoint/2010/main" val="3432617636"/>
              </p:ext>
            </p:extLst>
          </p:nvPr>
        </p:nvGraphicFramePr>
        <p:xfrm>
          <a:off x="1113183" y="914400"/>
          <a:ext cx="10212119" cy="5732107"/>
        </p:xfrm>
        <a:graphic>
          <a:graphicData uri="http://schemas.openxmlformats.org/drawingml/2006/table">
            <a:tbl>
              <a:tblPr firstRow="1" bandRow="1">
                <a:tableStyleId>{5C22544A-7EE6-4342-B048-85BDC9FD1C3A}</a:tableStyleId>
              </a:tblPr>
              <a:tblGrid>
                <a:gridCol w="3432313">
                  <a:extLst>
                    <a:ext uri="{9D8B030D-6E8A-4147-A177-3AD203B41FA5}">
                      <a16:colId xmlns:a16="http://schemas.microsoft.com/office/drawing/2014/main" val="682561194"/>
                    </a:ext>
                  </a:extLst>
                </a:gridCol>
                <a:gridCol w="1099930">
                  <a:extLst>
                    <a:ext uri="{9D8B030D-6E8A-4147-A177-3AD203B41FA5}">
                      <a16:colId xmlns:a16="http://schemas.microsoft.com/office/drawing/2014/main" val="3958351146"/>
                    </a:ext>
                  </a:extLst>
                </a:gridCol>
                <a:gridCol w="5679876">
                  <a:extLst>
                    <a:ext uri="{9D8B030D-6E8A-4147-A177-3AD203B41FA5}">
                      <a16:colId xmlns:a16="http://schemas.microsoft.com/office/drawing/2014/main" val="3689866137"/>
                    </a:ext>
                  </a:extLst>
                </a:gridCol>
              </a:tblGrid>
              <a:tr h="852472">
                <a:tc>
                  <a:txBody>
                    <a:bodyPr/>
                    <a:lstStyle/>
                    <a:p>
                      <a:pPr algn="ctr">
                        <a:lnSpc>
                          <a:spcPct val="200000"/>
                        </a:lnSpc>
                      </a:pPr>
                      <a:r>
                        <a:rPr lang="en-US" dirty="0">
                          <a:latin typeface="Times New Roman" panose="02020603050405020304" pitchFamily="18" charset="0"/>
                          <a:cs typeface="Times New Roman" panose="02020603050405020304" pitchFamily="18" charset="0"/>
                        </a:rPr>
                        <a:t>TITLE OF PAPER AND AUTHOR</a:t>
                      </a:r>
                    </a:p>
                  </a:txBody>
                  <a:tcPr/>
                </a:tc>
                <a:tc>
                  <a:txBody>
                    <a:bodyPr/>
                    <a:lstStyle/>
                    <a:p>
                      <a:pPr>
                        <a:lnSpc>
                          <a:spcPct val="200000"/>
                        </a:lnSpc>
                      </a:pPr>
                      <a:r>
                        <a:rPr lang="en-US" dirty="0">
                          <a:latin typeface="Times New Roman" panose="02020603050405020304" pitchFamily="18" charset="0"/>
                          <a:cs typeface="Times New Roman" panose="02020603050405020304" pitchFamily="18" charset="0"/>
                        </a:rPr>
                        <a:t>   YEAR</a:t>
                      </a:r>
                    </a:p>
                  </a:txBody>
                  <a:tcPr/>
                </a:tc>
                <a:tc>
                  <a:txBody>
                    <a:bodyPr/>
                    <a:lstStyle/>
                    <a:p>
                      <a:pPr>
                        <a:lnSpc>
                          <a:spcPct val="200000"/>
                        </a:lnSpc>
                      </a:pPr>
                      <a:r>
                        <a:rPr lang="en-US" dirty="0">
                          <a:latin typeface="Times New Roman" panose="02020603050405020304" pitchFamily="18" charset="0"/>
                          <a:cs typeface="Times New Roman" panose="02020603050405020304" pitchFamily="18" charset="0"/>
                        </a:rPr>
                        <a:t>                 DESCRIPTION</a:t>
                      </a:r>
                    </a:p>
                  </a:txBody>
                  <a:tcPr/>
                </a:tc>
                <a:extLst>
                  <a:ext uri="{0D108BD9-81ED-4DB2-BD59-A6C34878D82A}">
                    <a16:rowId xmlns:a16="http://schemas.microsoft.com/office/drawing/2014/main" val="2983189734"/>
                  </a:ext>
                </a:extLst>
              </a:tr>
              <a:tr h="1230778">
                <a:tc>
                  <a:txBody>
                    <a:bodyPr/>
                    <a:lstStyle/>
                    <a:p>
                      <a:r>
                        <a:rPr lang="en-US" sz="1800" b="1" i="0" u="none" strike="noStrike" kern="1200" baseline="0" dirty="0">
                          <a:solidFill>
                            <a:schemeClr val="dk1"/>
                          </a:solidFill>
                          <a:latin typeface="Times New Roman" panose="02020603050405020304" pitchFamily="18" charset="0"/>
                          <a:ea typeface="+mn-ea"/>
                          <a:cs typeface="Times New Roman" panose="02020603050405020304" pitchFamily="18" charset="0"/>
                        </a:rPr>
                        <a:t>Phishing Email Detection Model Using Deep Learning</a:t>
                      </a:r>
                    </a:p>
                    <a:p>
                      <a:endParaRPr lang="en-US" sz="1500" b="1"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Samer Atawneh and Hamzah Aljehani</a:t>
                      </a:r>
                    </a:p>
                  </a:txBody>
                  <a:tcPr/>
                </a:tc>
                <a:tc>
                  <a:txBody>
                    <a:bodyPr/>
                    <a:lstStyle/>
                    <a:p>
                      <a:pPr algn="ctr"/>
                      <a:r>
                        <a:rPr lang="en-US" dirty="0">
                          <a:latin typeface="Times New Roman" panose="02020603050405020304" pitchFamily="18" charset="0"/>
                          <a:cs typeface="Times New Roman" panose="02020603050405020304" pitchFamily="18" charset="0"/>
                        </a:rPr>
                        <a:t>2023</a:t>
                      </a:r>
                    </a:p>
                  </a:txBody>
                  <a:tcPr/>
                </a:tc>
                <a:tc>
                  <a:txBody>
                    <a:bodyPr/>
                    <a:lstStyle/>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this research paper, the use of DL techniques, including convolutional neural networks (CNNs), long short-term memory(LSTM) networks, recurrent neural networks (RNNs), and bidirectional encoder representations from transformers (BERT), are explored for detecting email phishing attacks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6274617"/>
                  </a:ext>
                </a:extLst>
              </a:tr>
              <a:tr h="875263">
                <a:tc>
                  <a:txBody>
                    <a:bodyPr/>
                    <a:lstStyle/>
                    <a:p>
                      <a:r>
                        <a:rPr lang="en-US" sz="1800" b="1" i="0" u="none" strike="noStrike" kern="1200" baseline="0" dirty="0">
                          <a:solidFill>
                            <a:schemeClr val="dk1"/>
                          </a:solidFill>
                          <a:latin typeface="Times New Roman" panose="02020603050405020304" pitchFamily="18" charset="0"/>
                          <a:ea typeface="+mn-ea"/>
                          <a:cs typeface="Times New Roman" panose="02020603050405020304" pitchFamily="18" charset="0"/>
                        </a:rPr>
                        <a:t>Phishing Email Detection Using Natural Language</a:t>
                      </a:r>
                    </a:p>
                    <a:p>
                      <a:r>
                        <a:rPr lang="en-US" sz="1800" b="1" i="0" u="none" strike="noStrike" kern="1200" baseline="0" dirty="0">
                          <a:solidFill>
                            <a:schemeClr val="dk1"/>
                          </a:solidFill>
                          <a:latin typeface="Times New Roman" panose="02020603050405020304" pitchFamily="18" charset="0"/>
                          <a:ea typeface="+mn-ea"/>
                          <a:cs typeface="Times New Roman" panose="02020603050405020304" pitchFamily="18" charset="0"/>
                        </a:rPr>
                        <a:t>Processing Techniques</a:t>
                      </a:r>
                    </a:p>
                    <a:p>
                      <a:r>
                        <a:rPr lang="en-US" sz="15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Said Salloum , Tarek Gaber, Sunil Vadera and Khaled Shaalen</a:t>
                      </a:r>
                      <a:endParaRPr lang="en-US" sz="1500" b="1"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2022</a:t>
                      </a:r>
                    </a:p>
                  </a:txBody>
                  <a:tcPr/>
                </a:tc>
                <a:tc>
                  <a:txBody>
                    <a:bodyPr/>
                    <a:lstStyle/>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this research paper, using NLP and machine learning algorithms used in phishing detection email, text features in</a:t>
                      </a:r>
                    </a:p>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phishing emails, datasets and resources that have been used in phishing emails, and the evaluation criteria.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9808181"/>
                  </a:ext>
                </a:extLst>
              </a:tr>
              <a:tr h="1517993">
                <a:tc>
                  <a:txBody>
                    <a:bodyPr/>
                    <a:lstStyle/>
                    <a:p>
                      <a:r>
                        <a:rPr lang="en-US" sz="1800" b="1" i="0" u="none" strike="noStrike" kern="1200" baseline="0" dirty="0">
                          <a:solidFill>
                            <a:schemeClr val="dk1"/>
                          </a:solidFill>
                          <a:latin typeface="Times New Roman" panose="02020603050405020304" pitchFamily="18" charset="0"/>
                          <a:ea typeface="+mn-ea"/>
                          <a:cs typeface="Times New Roman" panose="02020603050405020304" pitchFamily="18" charset="0"/>
                        </a:rPr>
                        <a:t>A Review On Large Language Models: Architectures and Applications</a:t>
                      </a:r>
                    </a:p>
                    <a:p>
                      <a:r>
                        <a:rPr lang="en-US" sz="15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Mohaimenul</a:t>
                      </a:r>
                      <a:r>
                        <a:rPr lang="en-US" sz="15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Azam Khan </a:t>
                      </a:r>
                      <a:r>
                        <a:rPr lang="en-US" sz="15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Raiaan,Saddam</a:t>
                      </a:r>
                      <a:r>
                        <a:rPr lang="en-US" sz="15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Hossain Mukta, </a:t>
                      </a:r>
                      <a:r>
                        <a:rPr lang="en-US" sz="15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Kaniz</a:t>
                      </a:r>
                      <a:r>
                        <a:rPr lang="en-US" sz="15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15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Fatema</a:t>
                      </a:r>
                      <a:endParaRPr lang="en-US" sz="1500" b="1"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2023</a:t>
                      </a:r>
                    </a:p>
                  </a:txBody>
                  <a:tcPr/>
                </a:tc>
                <a:tc>
                  <a:txBody>
                    <a:bodyPr/>
                    <a:lstStyle/>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article thoroughly overviews LLMs, including their history, architectures, transformers, resources, training methods, applications, impacts, challenges, etc.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0394444"/>
                  </a:ext>
                </a:extLst>
              </a:tr>
            </a:tbl>
          </a:graphicData>
        </a:graphic>
      </p:graphicFrame>
    </p:spTree>
    <p:extLst>
      <p:ext uri="{BB962C8B-B14F-4D97-AF65-F5344CB8AC3E}">
        <p14:creationId xmlns:p14="http://schemas.microsoft.com/office/powerpoint/2010/main" val="41951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DE09-5493-43C3-8BE0-019E48C1EC56}"/>
              </a:ext>
            </a:extLst>
          </p:cNvPr>
          <p:cNvSpPr>
            <a:spLocks noGrp="1"/>
          </p:cNvSpPr>
          <p:nvPr>
            <p:ph type="title"/>
          </p:nvPr>
        </p:nvSpPr>
        <p:spPr>
          <a:xfrm>
            <a:off x="586409" y="418134"/>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8F815F15-58DA-43F4-938A-B0217E9A1B01}"/>
              </a:ext>
            </a:extLst>
          </p:cNvPr>
          <p:cNvSpPr>
            <a:spLocks noGrp="1"/>
          </p:cNvSpPr>
          <p:nvPr>
            <p:ph idx="1"/>
          </p:nvPr>
        </p:nvSpPr>
        <p:spPr>
          <a:xfrm>
            <a:off x="983974" y="1618837"/>
            <a:ext cx="10346635" cy="4351338"/>
          </a:xfrm>
        </p:spPr>
        <p:txBody>
          <a:bodyPr>
            <a:normAutofit fontScale="85000" lnSpcReduction="20000"/>
          </a:bodyPr>
          <a:lstStyle/>
          <a:p>
            <a:pPr marL="285750" indent="-285750" algn="just">
              <a:lnSpc>
                <a:spcPct val="150000"/>
              </a:lnSpc>
            </a:pPr>
            <a:r>
              <a:rPr lang="en-US" dirty="0"/>
              <a:t>Existing systems may rely on simpler machine learning algorithms or rule-based approaches, which may not capture the complexity of natural language as effectively as large language models.</a:t>
            </a:r>
          </a:p>
          <a:p>
            <a:pPr marL="285750" indent="-285750" algn="just">
              <a:lnSpc>
                <a:spcPct val="150000"/>
              </a:lnSpc>
            </a:pPr>
            <a:r>
              <a:rPr lang="en-US" dirty="0"/>
              <a:t>They often require training on labeled datasets specific to email classification tasks. This training process involves collecting labeled email data, preprocessing, feature extraction, model selection, training, and evaluation.</a:t>
            </a:r>
          </a:p>
          <a:p>
            <a:pPr marL="285750" indent="-285750" algn="just">
              <a:lnSpc>
                <a:spcPct val="150000"/>
              </a:lnSpc>
            </a:pPr>
            <a:r>
              <a:rPr lang="en-US" dirty="0"/>
              <a:t>Existing systems' performance may vary based on the choice of algorithms, feature engineering, dataset quality, and tuning parameters.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135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F7F4-FF04-4FAF-8093-41A268699182}"/>
              </a:ext>
            </a:extLst>
          </p:cNvPr>
          <p:cNvSpPr>
            <a:spLocks noGrp="1"/>
          </p:cNvSpPr>
          <p:nvPr>
            <p:ph type="title"/>
          </p:nvPr>
        </p:nvSpPr>
        <p:spPr>
          <a:xfrm>
            <a:off x="612913" y="18255"/>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CB8CB019-1343-4C32-836A-F0B5F0C57AC4}"/>
              </a:ext>
            </a:extLst>
          </p:cNvPr>
          <p:cNvSpPr>
            <a:spLocks noGrp="1"/>
          </p:cNvSpPr>
          <p:nvPr>
            <p:ph idx="1"/>
          </p:nvPr>
        </p:nvSpPr>
        <p:spPr>
          <a:xfrm>
            <a:off x="838201" y="1149763"/>
            <a:ext cx="10515600" cy="5357053"/>
          </a:xfrm>
        </p:spPr>
        <p:txBody>
          <a:bodyPr>
            <a:normAutofit fontScale="77500" lnSpcReduction="20000"/>
          </a:bodyPr>
          <a:lstStyle/>
          <a:p>
            <a:pPr marL="342900" indent="-342900" algn="just">
              <a:lnSpc>
                <a:spcPct val="150000"/>
              </a:lnSpc>
            </a:pPr>
            <a:r>
              <a:rPr lang="en-US" sz="3100" dirty="0"/>
              <a:t>The proposed system utilizes large language models (LLMs) and prompt engineering for email classification.</a:t>
            </a:r>
          </a:p>
          <a:p>
            <a:pPr marL="342900" indent="-342900" algn="just">
              <a:lnSpc>
                <a:spcPct val="150000"/>
              </a:lnSpc>
            </a:pPr>
            <a:r>
              <a:rPr lang="en-US" sz="3100" dirty="0"/>
              <a:t> LLMs, such as GPT-2, have been pre-trained on vast amounts of text data and can generate text based on prompts provided to them. </a:t>
            </a:r>
          </a:p>
          <a:p>
            <a:pPr marL="342900" indent="-342900" algn="just">
              <a:lnSpc>
                <a:spcPct val="150000"/>
              </a:lnSpc>
            </a:pPr>
            <a:r>
              <a:rPr lang="en-US" sz="3100" dirty="0"/>
              <a:t>By leveraging prompt engineering, the system generates safe and phishing email templates and compares them with the input email text to determine its classification.</a:t>
            </a:r>
          </a:p>
          <a:p>
            <a:pPr marL="342900" indent="-342900" algn="just">
              <a:lnSpc>
                <a:spcPct val="150000"/>
              </a:lnSpc>
            </a:pPr>
            <a:r>
              <a:rPr lang="en-US" sz="3100" dirty="0"/>
              <a:t>The performance and accuracy of the project depend on the quality of the pre-trained LLM, the effectiveness of prompt engineering, and the complexity of email classification tasks.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48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DAA4-4F79-4C36-BF52-D6754F6855BC}"/>
              </a:ext>
            </a:extLst>
          </p:cNvPr>
          <p:cNvSpPr>
            <a:spLocks noGrp="1"/>
          </p:cNvSpPr>
          <p:nvPr>
            <p:ph type="title"/>
          </p:nvPr>
        </p:nvSpPr>
        <p:spPr>
          <a:xfrm>
            <a:off x="575035" y="185631"/>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METHODOLOGY</a:t>
            </a:r>
          </a:p>
        </p:txBody>
      </p:sp>
      <p:sp>
        <p:nvSpPr>
          <p:cNvPr id="20" name="Rectangle 19">
            <a:extLst>
              <a:ext uri="{FF2B5EF4-FFF2-40B4-BE49-F238E27FC236}">
                <a16:creationId xmlns:a16="http://schemas.microsoft.com/office/drawing/2014/main" id="{9A871B31-6A3A-4FDE-AE5D-A7DB1A54F17B}"/>
              </a:ext>
            </a:extLst>
          </p:cNvPr>
          <p:cNvSpPr/>
          <p:nvPr/>
        </p:nvSpPr>
        <p:spPr>
          <a:xfrm>
            <a:off x="985852" y="1542921"/>
            <a:ext cx="2459713" cy="10075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Selection</a:t>
            </a:r>
          </a:p>
        </p:txBody>
      </p:sp>
      <p:sp>
        <p:nvSpPr>
          <p:cNvPr id="21" name="Rectangle 20">
            <a:extLst>
              <a:ext uri="{FF2B5EF4-FFF2-40B4-BE49-F238E27FC236}">
                <a16:creationId xmlns:a16="http://schemas.microsoft.com/office/drawing/2014/main" id="{6B4A83F7-BA89-403A-8C04-EC5DDB0294B8}"/>
              </a:ext>
            </a:extLst>
          </p:cNvPr>
          <p:cNvSpPr/>
          <p:nvPr/>
        </p:nvSpPr>
        <p:spPr>
          <a:xfrm>
            <a:off x="4842837" y="1566662"/>
            <a:ext cx="2021789" cy="952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Prompt engineering</a:t>
            </a:r>
          </a:p>
        </p:txBody>
      </p:sp>
      <p:sp>
        <p:nvSpPr>
          <p:cNvPr id="22" name="Rectangle 21">
            <a:extLst>
              <a:ext uri="{FF2B5EF4-FFF2-40B4-BE49-F238E27FC236}">
                <a16:creationId xmlns:a16="http://schemas.microsoft.com/office/drawing/2014/main" id="{91E92B59-39B1-4271-A13E-6ABD8BD255D8}"/>
              </a:ext>
            </a:extLst>
          </p:cNvPr>
          <p:cNvSpPr/>
          <p:nvPr/>
        </p:nvSpPr>
        <p:spPr>
          <a:xfrm>
            <a:off x="8710367" y="1529570"/>
            <a:ext cx="2420367" cy="952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Streamlit UI development</a:t>
            </a:r>
          </a:p>
        </p:txBody>
      </p:sp>
      <p:sp>
        <p:nvSpPr>
          <p:cNvPr id="23" name="Rectangle 22">
            <a:extLst>
              <a:ext uri="{FF2B5EF4-FFF2-40B4-BE49-F238E27FC236}">
                <a16:creationId xmlns:a16="http://schemas.microsoft.com/office/drawing/2014/main" id="{B6E94150-40D1-49F2-B0B4-771F71C8C53C}"/>
              </a:ext>
            </a:extLst>
          </p:cNvPr>
          <p:cNvSpPr/>
          <p:nvPr/>
        </p:nvSpPr>
        <p:spPr>
          <a:xfrm>
            <a:off x="8710366" y="3842040"/>
            <a:ext cx="2420367" cy="9732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cxnSp>
        <p:nvCxnSpPr>
          <p:cNvPr id="24" name="Connector: Elbow 23">
            <a:extLst>
              <a:ext uri="{FF2B5EF4-FFF2-40B4-BE49-F238E27FC236}">
                <a16:creationId xmlns:a16="http://schemas.microsoft.com/office/drawing/2014/main" id="{DAA05581-9D9D-47F9-8663-BD561BBE83A8}"/>
              </a:ext>
            </a:extLst>
          </p:cNvPr>
          <p:cNvCxnSpPr>
            <a:cxnSpLocks/>
            <a:stCxn id="21" idx="3"/>
          </p:cNvCxnSpPr>
          <p:nvPr/>
        </p:nvCxnSpPr>
        <p:spPr>
          <a:xfrm flipV="1">
            <a:off x="6864626" y="1838228"/>
            <a:ext cx="1845741" cy="204488"/>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959FE326-FE41-4709-92F8-003AE46984DC}"/>
              </a:ext>
            </a:extLst>
          </p:cNvPr>
          <p:cNvCxnSpPr>
            <a:cxnSpLocks/>
          </p:cNvCxnSpPr>
          <p:nvPr/>
        </p:nvCxnSpPr>
        <p:spPr>
          <a:xfrm flipV="1">
            <a:off x="3445565" y="1838228"/>
            <a:ext cx="1397272" cy="223615"/>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06782201-3241-4530-8F11-D22239FF86EE}"/>
              </a:ext>
            </a:extLst>
          </p:cNvPr>
          <p:cNvCxnSpPr>
            <a:cxnSpLocks/>
            <a:stCxn id="22" idx="2"/>
          </p:cNvCxnSpPr>
          <p:nvPr/>
        </p:nvCxnSpPr>
        <p:spPr>
          <a:xfrm rot="5400000">
            <a:off x="9125474" y="3046961"/>
            <a:ext cx="1360361" cy="229794"/>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E92CA2DE-3964-4A66-A5A6-890F4BC0E6E0}"/>
              </a:ext>
            </a:extLst>
          </p:cNvPr>
          <p:cNvSpPr/>
          <p:nvPr/>
        </p:nvSpPr>
        <p:spPr>
          <a:xfrm>
            <a:off x="4935602" y="3464113"/>
            <a:ext cx="2021789" cy="9521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Safe mail</a:t>
            </a:r>
          </a:p>
        </p:txBody>
      </p:sp>
      <p:sp>
        <p:nvSpPr>
          <p:cNvPr id="28" name="Oval 27">
            <a:extLst>
              <a:ext uri="{FF2B5EF4-FFF2-40B4-BE49-F238E27FC236}">
                <a16:creationId xmlns:a16="http://schemas.microsoft.com/office/drawing/2014/main" id="{F70D58A1-5BDB-48CA-9297-64BB84D4664C}"/>
              </a:ext>
            </a:extLst>
          </p:cNvPr>
          <p:cNvSpPr/>
          <p:nvPr/>
        </p:nvSpPr>
        <p:spPr>
          <a:xfrm>
            <a:off x="4935602" y="4612781"/>
            <a:ext cx="2021789" cy="9521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Phishing mail</a:t>
            </a:r>
          </a:p>
        </p:txBody>
      </p:sp>
      <p:cxnSp>
        <p:nvCxnSpPr>
          <p:cNvPr id="29" name="Straight Arrow Connector 28">
            <a:extLst>
              <a:ext uri="{FF2B5EF4-FFF2-40B4-BE49-F238E27FC236}">
                <a16:creationId xmlns:a16="http://schemas.microsoft.com/office/drawing/2014/main" id="{0C02D052-DC04-4992-80BA-288CA3C13CD0}"/>
              </a:ext>
            </a:extLst>
          </p:cNvPr>
          <p:cNvCxnSpPr>
            <a:cxnSpLocks/>
            <a:stCxn id="23" idx="1"/>
          </p:cNvCxnSpPr>
          <p:nvPr/>
        </p:nvCxnSpPr>
        <p:spPr>
          <a:xfrm flipH="1">
            <a:off x="6957391" y="4328663"/>
            <a:ext cx="1752975" cy="7601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758BFBF-74E9-42F7-BB1E-3B68AF058B2E}"/>
              </a:ext>
            </a:extLst>
          </p:cNvPr>
          <p:cNvCxnSpPr>
            <a:cxnSpLocks/>
            <a:stCxn id="23" idx="1"/>
          </p:cNvCxnSpPr>
          <p:nvPr/>
        </p:nvCxnSpPr>
        <p:spPr>
          <a:xfrm flipH="1" flipV="1">
            <a:off x="6957392" y="3910523"/>
            <a:ext cx="1752974" cy="4181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875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5853B1-5922-4867-BA17-383E2286DCE4}"/>
              </a:ext>
            </a:extLst>
          </p:cNvPr>
          <p:cNvSpPr txBox="1"/>
          <p:nvPr/>
        </p:nvSpPr>
        <p:spPr>
          <a:xfrm>
            <a:off x="433630" y="451871"/>
            <a:ext cx="7530927"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MINIMUM HARDWARE REQUIREMENTS</a:t>
            </a:r>
          </a:p>
        </p:txBody>
      </p:sp>
      <p:sp>
        <p:nvSpPr>
          <p:cNvPr id="5" name="TextBox 4">
            <a:extLst>
              <a:ext uri="{FF2B5EF4-FFF2-40B4-BE49-F238E27FC236}">
                <a16:creationId xmlns:a16="http://schemas.microsoft.com/office/drawing/2014/main" id="{51D445B4-D550-4C19-95B6-55424DEFCE89}"/>
              </a:ext>
            </a:extLst>
          </p:cNvPr>
          <p:cNvSpPr txBox="1"/>
          <p:nvPr/>
        </p:nvSpPr>
        <p:spPr>
          <a:xfrm>
            <a:off x="433630" y="3167390"/>
            <a:ext cx="5740923"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SOFTWARE REQUIREMENTS</a:t>
            </a:r>
          </a:p>
        </p:txBody>
      </p:sp>
      <p:sp>
        <p:nvSpPr>
          <p:cNvPr id="6" name="TextBox 5">
            <a:extLst>
              <a:ext uri="{FF2B5EF4-FFF2-40B4-BE49-F238E27FC236}">
                <a16:creationId xmlns:a16="http://schemas.microsoft.com/office/drawing/2014/main" id="{D3316C6F-27EA-45C1-BF60-8ECE950BC5B3}"/>
              </a:ext>
            </a:extLst>
          </p:cNvPr>
          <p:cNvSpPr txBox="1"/>
          <p:nvPr/>
        </p:nvSpPr>
        <p:spPr>
          <a:xfrm>
            <a:off x="1201332" y="3736270"/>
            <a:ext cx="8182467" cy="225106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OS : Windows or Linux or macOS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version 3.6 or higher</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Hugging Face Transformers Library version 4.11 or higher</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Streamlit library version 0.86 or higher</a:t>
            </a:r>
          </a:p>
        </p:txBody>
      </p:sp>
      <p:sp>
        <p:nvSpPr>
          <p:cNvPr id="9" name="TextBox 8">
            <a:extLst>
              <a:ext uri="{FF2B5EF4-FFF2-40B4-BE49-F238E27FC236}">
                <a16:creationId xmlns:a16="http://schemas.microsoft.com/office/drawing/2014/main" id="{0CC4051A-023C-4272-AAC2-780D6578A5DD}"/>
              </a:ext>
            </a:extLst>
          </p:cNvPr>
          <p:cNvSpPr txBox="1"/>
          <p:nvPr/>
        </p:nvSpPr>
        <p:spPr>
          <a:xfrm>
            <a:off x="1201332" y="1044239"/>
            <a:ext cx="5995522" cy="203132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Processor : Intel core i5 or AMD Ryzen 5</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8 GB RAM</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256 GB SSD or HDD</a:t>
            </a:r>
          </a:p>
          <a:p>
            <a:endParaRPr lang="en-US" dirty="0"/>
          </a:p>
        </p:txBody>
      </p:sp>
    </p:spTree>
    <p:extLst>
      <p:ext uri="{BB962C8B-B14F-4D97-AF65-F5344CB8AC3E}">
        <p14:creationId xmlns:p14="http://schemas.microsoft.com/office/powerpoint/2010/main" val="738533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1066</Words>
  <Application>Microsoft Office PowerPoint</Application>
  <PresentationFormat>Widescreen</PresentationFormat>
  <Paragraphs>129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ElsevierSans</vt:lpstr>
      <vt:lpstr>Times New Roman</vt:lpstr>
      <vt:lpstr>Office Theme</vt:lpstr>
      <vt:lpstr>KATHIR COLLEGE OF ENGINEERING </vt:lpstr>
      <vt:lpstr>CONTENT</vt:lpstr>
      <vt:lpstr>INTRODUCTION</vt:lpstr>
      <vt:lpstr>PROBLEM STATEMENT </vt:lpstr>
      <vt:lpstr>LITERATURE SURVEY</vt:lpstr>
      <vt:lpstr>EXISTING SYSTEM</vt:lpstr>
      <vt:lpstr>PROPOSED SYSTEM</vt:lpstr>
      <vt:lpstr>METHODOLOGY</vt:lpstr>
      <vt:lpstr>PowerPoint Presentation</vt:lpstr>
      <vt:lpstr>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OF MODULES </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KATHIR COLLEGE OF ENGINEERING</dc:title>
  <dc:creator>vijay k</dc:creator>
  <cp:lastModifiedBy>Raghul P</cp:lastModifiedBy>
  <cp:revision>55</cp:revision>
  <dcterms:created xsi:type="dcterms:W3CDTF">2024-03-07T05:45:22Z</dcterms:created>
  <dcterms:modified xsi:type="dcterms:W3CDTF">2024-04-09T12:14:43Z</dcterms:modified>
</cp:coreProperties>
</file>