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9202"/>
    <a:srgbClr val="FFF3E7"/>
    <a:srgbClr val="5EEC3C"/>
    <a:srgbClr val="FFDC47"/>
    <a:srgbClr val="CCCC00"/>
    <a:srgbClr val="FFCC66"/>
    <a:srgbClr val="007033"/>
    <a:srgbClr val="990099"/>
    <a:srgbClr val="CC0099"/>
    <a:srgbClr val="6C1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816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882733-6617-4C99-A2A5-50FBEA7F0AF7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3E6C50-972E-431E-9177-9FAB59CA1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015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8965" y="3335275"/>
            <a:ext cx="8246070" cy="76352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4098800"/>
            <a:ext cx="8246070" cy="458115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30B13A5B-63C4-4973-9ECB-21BE8C92CEC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350110"/>
            <a:ext cx="8246070" cy="610820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960931"/>
            <a:ext cx="8246070" cy="2748684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4950" y="433880"/>
            <a:ext cx="5802790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4950" y="1197406"/>
            <a:ext cx="5802790" cy="335835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1350110"/>
            <a:ext cx="8246071" cy="610820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96093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571750"/>
            <a:ext cx="4040188" cy="2137871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96093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571750"/>
            <a:ext cx="4041775" cy="2137871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DEB03E-35A2-4402-9CC6-EDAA7FDF6F21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2EEC10DB-84AE-47EB-8647-F9B46B55C6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35525" y="3335275"/>
            <a:ext cx="3206804" cy="1374346"/>
          </a:xfrm>
        </p:spPr>
        <p:txBody>
          <a:bodyPr>
            <a:noAutofit/>
          </a:bodyPr>
          <a:lstStyle/>
          <a:p>
            <a:r>
              <a:rPr lang="en-US" sz="6600" b="1" dirty="0"/>
              <a:t>Big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D711A3-1193-4716-8473-BB947B3D9652}"/>
              </a:ext>
            </a:extLst>
          </p:cNvPr>
          <p:cNvSpPr txBox="1"/>
          <p:nvPr/>
        </p:nvSpPr>
        <p:spPr>
          <a:xfrm>
            <a:off x="448965" y="3555022"/>
            <a:ext cx="38084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Vijay Singh Kholiya</a:t>
            </a:r>
          </a:p>
          <a:p>
            <a:r>
              <a:rPr lang="en-US" dirty="0" err="1"/>
              <a:t>B.Tech</a:t>
            </a:r>
            <a:r>
              <a:rPr lang="en-US" dirty="0"/>
              <a:t> CSE</a:t>
            </a:r>
          </a:p>
          <a:p>
            <a:r>
              <a:rPr lang="en-US" dirty="0"/>
              <a:t>11603123</a:t>
            </a:r>
          </a:p>
          <a:p>
            <a:r>
              <a:rPr lang="en-US" dirty="0"/>
              <a:t>K1642B50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0F28A-A56D-4941-82F4-9C1841A3F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HDFS – Core Components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A1E0E9-C5C4-4096-BA0F-7C8034521FC3}"/>
              </a:ext>
            </a:extLst>
          </p:cNvPr>
          <p:cNvSpPr txBox="1"/>
          <p:nvPr/>
        </p:nvSpPr>
        <p:spPr>
          <a:xfrm>
            <a:off x="296260" y="2113635"/>
            <a:ext cx="717713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sz="2000" dirty="0"/>
              <a:t>Hadoop File System was developed using distributed file system design.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000" dirty="0"/>
              <a:t>It is run on commodity hardware.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000" dirty="0"/>
              <a:t>Unlike other distributed systems, HDFS is highly fault tolerant and designed using low-cost hardware.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000" dirty="0"/>
              <a:t>HDFS holds very large amount of data and provides easier access.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000" dirty="0"/>
              <a:t>To store such huge data, the files are stored across multiple machines.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19603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DA4E4-EBAB-424B-A8D1-89A9225DB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NameNode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419A3E-6C24-404A-BA23-738FD6EAE15C}"/>
              </a:ext>
            </a:extLst>
          </p:cNvPr>
          <p:cNvSpPr txBox="1"/>
          <p:nvPr/>
        </p:nvSpPr>
        <p:spPr>
          <a:xfrm>
            <a:off x="296260" y="2166908"/>
            <a:ext cx="732984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err="1"/>
              <a:t>NameNode</a:t>
            </a:r>
            <a:r>
              <a:rPr lang="en-US" sz="2000" b="1" dirty="0"/>
              <a:t> </a:t>
            </a:r>
            <a:r>
              <a:rPr lang="en-US" sz="2000" dirty="0"/>
              <a:t>can be considered as a master of the system. It maintains the file system tree and the metadata for all the files and directories present in the system.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It is the master daemon that maintains and manages the </a:t>
            </a:r>
            <a:r>
              <a:rPr lang="en-US" sz="2000" dirty="0" err="1"/>
              <a:t>DataNodes</a:t>
            </a:r>
            <a:r>
              <a:rPr lang="en-US" sz="2000" dirty="0"/>
              <a:t> (slave nodes)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It records the metadata of all the files stored in the cluster, e.g. The location of blocks stored, the size of the files, permissions, hierarchy, etc.</a:t>
            </a:r>
          </a:p>
        </p:txBody>
      </p:sp>
    </p:spTree>
    <p:extLst>
      <p:ext uri="{BB962C8B-B14F-4D97-AF65-F5344CB8AC3E}">
        <p14:creationId xmlns:p14="http://schemas.microsoft.com/office/powerpoint/2010/main" val="1891538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DA4E4-EBAB-424B-A8D1-89A9225DB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375" y="1502815"/>
            <a:ext cx="8246071" cy="61082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DataNode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A8EA3D-BB68-4D64-96F4-61B22B7AC0A1}"/>
              </a:ext>
            </a:extLst>
          </p:cNvPr>
          <p:cNvSpPr txBox="1"/>
          <p:nvPr/>
        </p:nvSpPr>
        <p:spPr>
          <a:xfrm>
            <a:off x="754375" y="2419045"/>
            <a:ext cx="763525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 err="1"/>
              <a:t>Datanodes</a:t>
            </a:r>
            <a:r>
              <a:rPr lang="en-US" sz="2000" dirty="0"/>
              <a:t> perform read-write operations on the file systems, as per client request.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They also perform operations such as block creation, deletion, and replication according to the instructions of the </a:t>
            </a:r>
            <a:r>
              <a:rPr lang="en-US" sz="2000" dirty="0" err="1"/>
              <a:t>namenode</a:t>
            </a:r>
            <a:r>
              <a:rPr lang="en-US" sz="2000" dirty="0"/>
              <a:t>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55405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DA4E4-EBAB-424B-A8D1-89A9225DB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Hive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AA436F-8DF5-4837-851F-DDE69B40A44B}"/>
              </a:ext>
            </a:extLst>
          </p:cNvPr>
          <p:cNvSpPr txBox="1"/>
          <p:nvPr/>
        </p:nvSpPr>
        <p:spPr>
          <a:xfrm>
            <a:off x="448965" y="2113635"/>
            <a:ext cx="824607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Hive is a data warehouse infrastructure tool to process structured data in Hadoop(used for structure and semi structured data analysis and processing).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Initially Hive was developed by Facebook, later the Apache Software Foundation took it up and developed it further as an open source under the name Apache Hive.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Hive is not a relational database.</a:t>
            </a:r>
          </a:p>
        </p:txBody>
      </p:sp>
    </p:spTree>
    <p:extLst>
      <p:ext uri="{BB962C8B-B14F-4D97-AF65-F5344CB8AC3E}">
        <p14:creationId xmlns:p14="http://schemas.microsoft.com/office/powerpoint/2010/main" val="2785927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0595C-7424-4F7B-92E5-044AF5A33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Features of Hive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554A28-9C37-4F53-AE3F-45A363457027}"/>
              </a:ext>
            </a:extLst>
          </p:cNvPr>
          <p:cNvSpPr txBox="1"/>
          <p:nvPr/>
        </p:nvSpPr>
        <p:spPr>
          <a:xfrm>
            <a:off x="296260" y="2266340"/>
            <a:ext cx="80933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/>
              <a:t>It stores schema in a database and processed data into HDFS.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/>
              <a:t>It provides SQL type language for querying called HiveQL or HQL.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/>
              <a:t>It is familiar, fast, scalable, and extensible.</a:t>
            </a:r>
          </a:p>
          <a:p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882853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63109-A868-4A81-8D29-C50728ECD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17" y="1197405"/>
            <a:ext cx="8246071" cy="610820"/>
          </a:xfrm>
        </p:spPr>
        <p:txBody>
          <a:bodyPr>
            <a:normAutofit fontScale="90000"/>
          </a:bodyPr>
          <a:lstStyle/>
          <a:p>
            <a:r>
              <a:rPr lang="en-US" dirty="0"/>
              <a:t>Pig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789C5A-FDD5-40AE-BDBD-9AC37605F04B}"/>
              </a:ext>
            </a:extLst>
          </p:cNvPr>
          <p:cNvSpPr txBox="1"/>
          <p:nvPr/>
        </p:nvSpPr>
        <p:spPr>
          <a:xfrm>
            <a:off x="601670" y="2113635"/>
            <a:ext cx="79406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en-US" dirty="0"/>
              <a:t>Pig is a high level scripting language that is used with Apache Hadoop.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en-US" dirty="0"/>
              <a:t>Pig enables data workers to write complex data transformations without knowing Java.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en-US" dirty="0"/>
              <a:t>Pig’s simple SQL-like scripting language is called Pig Latin, and appeals to developers already familiar with scripting languages and SQL.</a:t>
            </a:r>
            <a:r>
              <a:rPr lang="en-US" altLang="en-US" sz="1000" dirty="0"/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Pig scripts are translated into a series of MapReduce jobs that are run on the Apache Hadoop cluster.</a:t>
            </a:r>
            <a:endParaRPr lang="en-US" altLang="en-US" sz="2400" dirty="0"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4685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5E7A3-22A8-43E4-9CF2-957B64F20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64" y="1502815"/>
            <a:ext cx="8246071" cy="610820"/>
          </a:xfrm>
        </p:spPr>
        <p:txBody>
          <a:bodyPr>
            <a:normAutofit fontScale="90000"/>
          </a:bodyPr>
          <a:lstStyle/>
          <a:p>
            <a:r>
              <a:rPr lang="en-US" dirty="0"/>
              <a:t>Features of Pig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ABD805-B0AE-446F-A236-12F450AD8782}"/>
              </a:ext>
            </a:extLst>
          </p:cNvPr>
          <p:cNvSpPr txBox="1"/>
          <p:nvPr/>
        </p:nvSpPr>
        <p:spPr>
          <a:xfrm>
            <a:off x="448964" y="2419045"/>
            <a:ext cx="809336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Rich set of operators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Ease of Programming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Optimization opportunities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User Define Functions (UDF’s)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All types of data handling</a:t>
            </a:r>
          </a:p>
        </p:txBody>
      </p:sp>
    </p:spTree>
    <p:extLst>
      <p:ext uri="{BB962C8B-B14F-4D97-AF65-F5344CB8AC3E}">
        <p14:creationId xmlns:p14="http://schemas.microsoft.com/office/powerpoint/2010/main" val="27549694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24B4C-7F8D-417C-8069-779F263C5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Sqoop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BC06BA-78FC-473F-9F99-876143AC3317}"/>
              </a:ext>
            </a:extLst>
          </p:cNvPr>
          <p:cNvSpPr txBox="1"/>
          <p:nvPr/>
        </p:nvSpPr>
        <p:spPr>
          <a:xfrm>
            <a:off x="601670" y="2266340"/>
            <a:ext cx="763525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Sqoop is a tool designed to transfer data between Hadoop and relational database servers.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It is used to import data from relational databases such as MySQL, Oracle to Hadoop HDFS, and export from Hadoop file system to relational databases.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Sqoop occupies a place in the Hadoop ecosystem to provide feasible interaction between relational database server and Hadoop’s HDFS.</a:t>
            </a:r>
          </a:p>
        </p:txBody>
      </p:sp>
    </p:spTree>
    <p:extLst>
      <p:ext uri="{BB962C8B-B14F-4D97-AF65-F5344CB8AC3E}">
        <p14:creationId xmlns:p14="http://schemas.microsoft.com/office/powerpoint/2010/main" val="10503946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C5FD4-2916-4D51-A868-39E06BAFB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Sqoop Works 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C550277-A546-4B4E-AC69-3A9826627C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785" y="1960930"/>
            <a:ext cx="6108200" cy="2933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412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0092D-7EAD-4293-9472-58C212300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MapReduce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2E98BF-F5B8-4736-B2E9-80B8D8233EFE}"/>
              </a:ext>
            </a:extLst>
          </p:cNvPr>
          <p:cNvSpPr txBox="1"/>
          <p:nvPr/>
        </p:nvSpPr>
        <p:spPr>
          <a:xfrm>
            <a:off x="448964" y="2113635"/>
            <a:ext cx="839877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/>
              <a:t>MapReduce is a framework using which we can write applications to process huge amounts of data, in parallel, on large clusters of commodity hardware in a reliable manner.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/>
              <a:t>The MapReduce algorithm contains two important tasks, namely Map and Reduce.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/>
              <a:t>MapReduce is useful for batch processing on terabytes or petabytes of data stored in Apache Hadoop.</a:t>
            </a:r>
          </a:p>
        </p:txBody>
      </p:sp>
    </p:spTree>
    <p:extLst>
      <p:ext uri="{BB962C8B-B14F-4D97-AF65-F5344CB8AC3E}">
        <p14:creationId xmlns:p14="http://schemas.microsoft.com/office/powerpoint/2010/main" val="3836052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Technology Learnt: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Hadoop</a:t>
            </a:r>
          </a:p>
          <a:p>
            <a:r>
              <a:rPr lang="en-US" dirty="0"/>
              <a:t>Hive</a:t>
            </a:r>
          </a:p>
          <a:p>
            <a:r>
              <a:rPr lang="en-US" dirty="0"/>
              <a:t>Pig</a:t>
            </a:r>
          </a:p>
          <a:p>
            <a:r>
              <a:rPr lang="en-US" dirty="0"/>
              <a:t>Sqoop</a:t>
            </a:r>
          </a:p>
          <a:p>
            <a:r>
              <a:rPr lang="en-US" dirty="0"/>
              <a:t>MapReduce</a:t>
            </a:r>
          </a:p>
          <a:p>
            <a:r>
              <a:rPr lang="en-US" dirty="0"/>
              <a:t>HBase</a:t>
            </a:r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09DA0-3002-4AD6-91D7-C23F852CE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MapReduce Benefits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4C5EB1-371E-4BB6-A9DF-87651ED3B1BB}"/>
              </a:ext>
            </a:extLst>
          </p:cNvPr>
          <p:cNvSpPr txBox="1"/>
          <p:nvPr/>
        </p:nvSpPr>
        <p:spPr>
          <a:xfrm>
            <a:off x="296260" y="2113635"/>
            <a:ext cx="839877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Simplicity: </a:t>
            </a:r>
            <a:r>
              <a:rPr lang="en-US" dirty="0"/>
              <a:t>Programmers can write applications in any language such as Java, C++ or Python. Java is the most preferred language.</a:t>
            </a:r>
          </a:p>
          <a:p>
            <a:r>
              <a:rPr lang="en-US" b="1" dirty="0"/>
              <a:t>On the fly Scalability – </a:t>
            </a:r>
            <a:r>
              <a:rPr lang="en-US" dirty="0"/>
              <a:t>We can add servers to increase processing power depending on our requirement and our MapReduce code remains untouched.</a:t>
            </a:r>
          </a:p>
          <a:p>
            <a:r>
              <a:rPr lang="en-US" b="1" dirty="0"/>
              <a:t>Speed: </a:t>
            </a:r>
            <a:r>
              <a:rPr lang="en-US" dirty="0"/>
              <a:t>Parallel processing means that Hadoop can take problems that used to take days to solve and solve them in hours or minutes.</a:t>
            </a:r>
          </a:p>
          <a:p>
            <a:r>
              <a:rPr lang="en-US" b="1" dirty="0"/>
              <a:t>Handling failover: </a:t>
            </a:r>
            <a:r>
              <a:rPr lang="en-US" dirty="0"/>
              <a:t>MapReduce takes care of failures. If a machine with one copy of the data is unavailable, another machine has a copy of the same key/value pair, which can be used to solve the same sub-task. The </a:t>
            </a:r>
            <a:r>
              <a:rPr lang="en-US" dirty="0" err="1"/>
              <a:t>JobTracker</a:t>
            </a:r>
            <a:r>
              <a:rPr lang="en-US" dirty="0"/>
              <a:t> keeps track of it all.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8630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50F80-B2ED-4B27-A829-D0B6BB547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375" y="1044700"/>
            <a:ext cx="8246071" cy="610820"/>
          </a:xfrm>
        </p:spPr>
        <p:txBody>
          <a:bodyPr>
            <a:normAutofit fontScale="90000"/>
          </a:bodyPr>
          <a:lstStyle/>
          <a:p>
            <a:r>
              <a:rPr lang="en-US" dirty="0"/>
              <a:t>Workflow of MapReduce</a:t>
            </a:r>
          </a:p>
        </p:txBody>
      </p:sp>
      <p:pic>
        <p:nvPicPr>
          <p:cNvPr id="7" name="Picture 2" descr="C:\Users\gurpreet\Desktop\workflow of map reduce.png">
            <a:extLst>
              <a:ext uri="{FF2B5EF4-FFF2-40B4-BE49-F238E27FC236}">
                <a16:creationId xmlns:a16="http://schemas.microsoft.com/office/drawing/2014/main" id="{BE2E674E-5F1B-48DB-9520-B08F4D93D0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4375" y="1617594"/>
            <a:ext cx="7177135" cy="35259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263085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307F1-78EB-46EF-B8D4-1EA118664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260" y="1502815"/>
            <a:ext cx="8246071" cy="610820"/>
          </a:xfrm>
        </p:spPr>
        <p:txBody>
          <a:bodyPr>
            <a:normAutofit fontScale="90000"/>
          </a:bodyPr>
          <a:lstStyle/>
          <a:p>
            <a:r>
              <a:rPr lang="en-US" dirty="0"/>
              <a:t>HBase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DABCA7-19CD-4330-B328-C5394D09CECC}"/>
              </a:ext>
            </a:extLst>
          </p:cNvPr>
          <p:cNvSpPr txBox="1"/>
          <p:nvPr/>
        </p:nvSpPr>
        <p:spPr>
          <a:xfrm>
            <a:off x="524307" y="2266340"/>
            <a:ext cx="824607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HBase is a data model that is similar to Google’s big table designed to provide quick random access to huge amounts of structured data.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HBase is a distributed column-oriented database built on top of the Hadoop file system.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HBase internally uses Hash tables and provides random access, and it stores the data in indexed HDFS files for faster lookups.</a:t>
            </a:r>
          </a:p>
        </p:txBody>
      </p:sp>
    </p:spTree>
    <p:extLst>
      <p:ext uri="{BB962C8B-B14F-4D97-AF65-F5344CB8AC3E}">
        <p14:creationId xmlns:p14="http://schemas.microsoft.com/office/powerpoint/2010/main" val="26211654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AC61E-86B7-4B03-B1EB-7CD1E7712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it works 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5B7D96-BF3E-4F2A-AE8E-1F118E8847F4}"/>
              </a:ext>
            </a:extLst>
          </p:cNvPr>
          <p:cNvSpPr txBox="1"/>
          <p:nvPr/>
        </p:nvSpPr>
        <p:spPr>
          <a:xfrm>
            <a:off x="143555" y="2166907"/>
            <a:ext cx="42757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One can store the data in HDFS either directly or through HBase.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Data consumer reads/accesses the data in HDFS randomly using HBase.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HBase sits on top of the Hadoop File System and provides read and write access.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F2C0424-97B6-44CA-9A1F-344888D334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609" y="2187069"/>
            <a:ext cx="3591426" cy="199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3236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EC70F-068F-40D0-84BC-9DDD99093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4130" y="2266340"/>
            <a:ext cx="3054101" cy="610820"/>
          </a:xfrm>
        </p:spPr>
        <p:txBody>
          <a:bodyPr>
            <a:normAutofit fontScale="90000"/>
          </a:bodyPr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42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What’s Big Data 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‘Big Data’ is similar to ‘small data’, but bigger in size, more complex data sets.</a:t>
            </a:r>
          </a:p>
          <a:p>
            <a:r>
              <a:rPr lang="en-US" sz="2000" dirty="0"/>
              <a:t>These data sets are so voluminous that traditional data processing software just can’t manage them.</a:t>
            </a:r>
          </a:p>
          <a:p>
            <a:r>
              <a:rPr lang="en-US" sz="2000" dirty="0"/>
              <a:t>But these massive volumes of data can be used to address business problems you wouldn’t have been able to tackle before.</a:t>
            </a:r>
          </a:p>
          <a:p>
            <a:r>
              <a:rPr lang="en-US" sz="2000" dirty="0"/>
              <a:t>an aim to solve new problems or old problems in a better way.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4" y="739290"/>
            <a:ext cx="8246071" cy="610820"/>
          </a:xfrm>
        </p:spPr>
        <p:txBody>
          <a:bodyPr>
            <a:normAutofit fontScale="90000"/>
          </a:bodyPr>
          <a:lstStyle/>
          <a:p>
            <a:r>
              <a:rPr lang="en-US" dirty="0"/>
              <a:t>Why Big Data 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E98126-C4D7-4AE0-81DB-FDC85D074008}"/>
              </a:ext>
            </a:extLst>
          </p:cNvPr>
          <p:cNvSpPr txBox="1"/>
          <p:nvPr/>
        </p:nvSpPr>
        <p:spPr>
          <a:xfrm>
            <a:off x="195076" y="2162175"/>
            <a:ext cx="442844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FB generates 10TB daily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Twitter generates 7TB of data Daily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IBM claims 90% of today’s stored data was generated in just the last two years.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FD4AE95-C463-4675-BCA1-B4DE3F301A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358671"/>
            <a:ext cx="4572000" cy="3784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F1C62-97D9-40E2-BACA-EAAA0D626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55" y="1502814"/>
            <a:ext cx="2443280" cy="763525"/>
          </a:xfrm>
        </p:spPr>
        <p:txBody>
          <a:bodyPr>
            <a:normAutofit fontScale="90000"/>
          </a:bodyPr>
          <a:lstStyle/>
          <a:p>
            <a:r>
              <a:rPr lang="en-US" dirty="0"/>
              <a:t>4 V’s by IBM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45D4E3-2155-4FE5-8B7F-161823FBEFB9}"/>
              </a:ext>
            </a:extLst>
          </p:cNvPr>
          <p:cNvSpPr txBox="1"/>
          <p:nvPr/>
        </p:nvSpPr>
        <p:spPr>
          <a:xfrm>
            <a:off x="296260" y="2419045"/>
            <a:ext cx="30541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1. Volume</a:t>
            </a:r>
          </a:p>
          <a:p>
            <a:r>
              <a:rPr lang="en-US" sz="2400" dirty="0"/>
              <a:t>2. Velocity</a:t>
            </a:r>
          </a:p>
          <a:p>
            <a:r>
              <a:rPr lang="en-US" sz="2400" dirty="0"/>
              <a:t>3. Variety</a:t>
            </a:r>
          </a:p>
          <a:p>
            <a:r>
              <a:rPr lang="en-US" sz="2400" dirty="0"/>
              <a:t>4. Veracity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93156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A3F8C-0D72-45EC-86C4-4BA6E12BF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Types of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E21C4A-B2CA-4835-A170-6933F141214E}"/>
              </a:ext>
            </a:extLst>
          </p:cNvPr>
          <p:cNvSpPr txBox="1"/>
          <p:nvPr/>
        </p:nvSpPr>
        <p:spPr>
          <a:xfrm>
            <a:off x="601670" y="1960930"/>
            <a:ext cx="824607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None/>
            </a:pPr>
            <a:r>
              <a:rPr lang="en-US" b="1" dirty="0"/>
              <a:t>1. Structured data:</a:t>
            </a:r>
            <a:endParaRPr lang="en-US" dirty="0"/>
          </a:p>
          <a:p>
            <a:pPr algn="just"/>
            <a:r>
              <a:rPr lang="en-US" dirty="0"/>
              <a:t>Data which is represented in a tabular  format</a:t>
            </a:r>
          </a:p>
          <a:p>
            <a:pPr algn="just"/>
            <a:r>
              <a:rPr lang="en-US" dirty="0"/>
              <a:t>E.g.: Databases</a:t>
            </a:r>
          </a:p>
          <a:p>
            <a:pPr algn="just">
              <a:buNone/>
            </a:pPr>
            <a:r>
              <a:rPr lang="en-US" b="1" dirty="0"/>
              <a:t>2. Semi-structured data:</a:t>
            </a:r>
            <a:endParaRPr lang="en-US" dirty="0"/>
          </a:p>
          <a:p>
            <a:pPr algn="just"/>
            <a:r>
              <a:rPr lang="en-US" dirty="0"/>
              <a:t>Data which does not have a formal data model</a:t>
            </a:r>
          </a:p>
          <a:p>
            <a:pPr algn="just"/>
            <a:r>
              <a:rPr lang="en-US" dirty="0"/>
              <a:t>E.g.: XML files</a:t>
            </a:r>
          </a:p>
          <a:p>
            <a:pPr algn="just">
              <a:buNone/>
            </a:pPr>
            <a:r>
              <a:rPr lang="en-US" b="1" dirty="0"/>
              <a:t>3. Unstructured data:</a:t>
            </a:r>
            <a:endParaRPr lang="en-US" dirty="0"/>
          </a:p>
          <a:p>
            <a:pPr algn="just"/>
            <a:r>
              <a:rPr lang="en-US" dirty="0"/>
              <a:t>Data which does not have a pre-defined data model</a:t>
            </a:r>
          </a:p>
          <a:p>
            <a:pPr algn="just"/>
            <a:r>
              <a:rPr lang="en-US" dirty="0"/>
              <a:t>E.g.: Text files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908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F88F2-A1C8-406E-B441-886AACA4C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Hadoop 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C85F33-720D-43C5-B05A-F2D65B198651}"/>
              </a:ext>
            </a:extLst>
          </p:cNvPr>
          <p:cNvSpPr txBox="1"/>
          <p:nvPr/>
        </p:nvSpPr>
        <p:spPr>
          <a:xfrm>
            <a:off x="296260" y="2113635"/>
            <a:ext cx="85514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+mj-lt"/>
              <a:buAutoNum type="romanLcPeriod"/>
            </a:pPr>
            <a:r>
              <a:rPr lang="en-US" sz="2000" dirty="0"/>
              <a:t>Hadoop is an open source, Java-based programming framework .</a:t>
            </a:r>
          </a:p>
          <a:p>
            <a:pPr marL="400050" indent="-400050">
              <a:buFont typeface="+mj-lt"/>
              <a:buAutoNum type="romanLcPeriod"/>
            </a:pPr>
            <a:r>
              <a:rPr lang="en-US" sz="2000" dirty="0"/>
              <a:t>It supports the processing and storage of extremely large data sets in a distributed computing environment. </a:t>
            </a:r>
          </a:p>
          <a:p>
            <a:pPr marL="400050" indent="-400050">
              <a:buFont typeface="+mj-lt"/>
              <a:buAutoNum type="romanLcPeriod"/>
            </a:pPr>
            <a:r>
              <a:rPr lang="en-US" sz="2000" dirty="0"/>
              <a:t>It is part of the Apache project sponsored by the Apache Software Foundation.</a:t>
            </a:r>
          </a:p>
          <a:p>
            <a:pPr marL="400050" indent="-400050">
              <a:buFont typeface="+mj-lt"/>
              <a:buAutoNum type="romanLcPeriod"/>
            </a:pPr>
            <a:r>
              <a:rPr lang="en-US" sz="2000" dirty="0"/>
              <a:t>Hadoop splits files into large blocks and distributes them across nodes in a cluster.</a:t>
            </a:r>
          </a:p>
          <a:p>
            <a:pPr marL="400050" indent="-400050">
              <a:buFont typeface="+mj-lt"/>
              <a:buAutoNum type="romanLcPeriod"/>
            </a:pPr>
            <a:endParaRPr lang="en-US" sz="2000" dirty="0"/>
          </a:p>
          <a:p>
            <a:pPr marL="400050" indent="-400050">
              <a:buFont typeface="+mj-lt"/>
              <a:buAutoNum type="romanL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38040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7E2F3-10AD-4C7A-AD65-ECB0F5EAE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Core Components of Hadoop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54052D-5586-4344-AF65-B1C247E35B17}"/>
              </a:ext>
            </a:extLst>
          </p:cNvPr>
          <p:cNvSpPr txBox="1"/>
          <p:nvPr/>
        </p:nvSpPr>
        <p:spPr>
          <a:xfrm>
            <a:off x="296260" y="2113635"/>
            <a:ext cx="83987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/>
              <a:t>Hadoop Distributed File System (HDFS)</a:t>
            </a:r>
            <a:r>
              <a:rPr lang="en-US" sz="2400" dirty="0"/>
              <a:t> – a distributed file-system that stores data on commodity machines, providing very high bandwidth across the cluster.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b="1" dirty="0"/>
              <a:t>Hadoop MapReduce </a:t>
            </a:r>
            <a:r>
              <a:rPr lang="en-US" sz="2400" dirty="0"/>
              <a:t>– an implementation of the MapReduce programming model for large scale data processing.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8908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58997-C515-4676-94B4-00945C562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65" y="1044700"/>
            <a:ext cx="8246071" cy="610820"/>
          </a:xfrm>
        </p:spPr>
        <p:txBody>
          <a:bodyPr>
            <a:normAutofit fontScale="90000"/>
          </a:bodyPr>
          <a:lstStyle/>
          <a:p>
            <a:r>
              <a:rPr lang="en-US" dirty="0"/>
              <a:t>Hadoop Ecosystem</a:t>
            </a:r>
          </a:p>
        </p:txBody>
      </p:sp>
      <p:pic>
        <p:nvPicPr>
          <p:cNvPr id="7" name="Picture 2" descr="C:\Users\ARSH\Desktop\What-is-Hadoop-Ecosystem (1).png">
            <a:extLst>
              <a:ext uri="{FF2B5EF4-FFF2-40B4-BE49-F238E27FC236}">
                <a16:creationId xmlns:a16="http://schemas.microsoft.com/office/drawing/2014/main" id="{480595E3-6820-424F-8FF2-C916666C04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0" y="1655521"/>
            <a:ext cx="6557165" cy="34904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32567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1704</TotalTime>
  <Words>921</Words>
  <Application>Microsoft Office PowerPoint</Application>
  <PresentationFormat>On-screen Show (16:9)</PresentationFormat>
  <Paragraphs>102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Courier New</vt:lpstr>
      <vt:lpstr>Wingdings</vt:lpstr>
      <vt:lpstr>Office Theme</vt:lpstr>
      <vt:lpstr>PowerPoint Presentation</vt:lpstr>
      <vt:lpstr>Technology Learnt:</vt:lpstr>
      <vt:lpstr>What’s Big Data ?</vt:lpstr>
      <vt:lpstr>Why Big Data ?</vt:lpstr>
      <vt:lpstr>4 V’s by IBM</vt:lpstr>
      <vt:lpstr>Types of Data</vt:lpstr>
      <vt:lpstr>What is Hadoop ?</vt:lpstr>
      <vt:lpstr>Core Components of Hadoop</vt:lpstr>
      <vt:lpstr>Hadoop Ecosystem</vt:lpstr>
      <vt:lpstr>HDFS – Core Components</vt:lpstr>
      <vt:lpstr>NameNode</vt:lpstr>
      <vt:lpstr>DataNode</vt:lpstr>
      <vt:lpstr>Hive</vt:lpstr>
      <vt:lpstr>Features of Hive</vt:lpstr>
      <vt:lpstr>Pig</vt:lpstr>
      <vt:lpstr>Features of Pig</vt:lpstr>
      <vt:lpstr>Sqoop</vt:lpstr>
      <vt:lpstr>How Sqoop Works ?</vt:lpstr>
      <vt:lpstr>MapReduce</vt:lpstr>
      <vt:lpstr>MapReduce Benefits</vt:lpstr>
      <vt:lpstr>Workflow of MapReduce</vt:lpstr>
      <vt:lpstr>HBase</vt:lpstr>
      <vt:lpstr>How it works ?</vt:lpstr>
      <vt:lpstr>Thank You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Vijay Kholiya</cp:lastModifiedBy>
  <cp:revision>154</cp:revision>
  <dcterms:created xsi:type="dcterms:W3CDTF">2013-08-21T19:17:07Z</dcterms:created>
  <dcterms:modified xsi:type="dcterms:W3CDTF">2018-07-25T02:00:23Z</dcterms:modified>
</cp:coreProperties>
</file>