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6" r:id="rId4"/>
    <p:sldId id="299" r:id="rId5"/>
    <p:sldId id="269" r:id="rId6"/>
    <p:sldId id="272" r:id="rId7"/>
    <p:sldId id="287" r:id="rId8"/>
    <p:sldId id="268" r:id="rId9"/>
    <p:sldId id="292" r:id="rId10"/>
    <p:sldId id="267" r:id="rId11"/>
    <p:sldId id="285" r:id="rId12"/>
    <p:sldId id="266" r:id="rId13"/>
    <p:sldId id="293" r:id="rId14"/>
    <p:sldId id="280" r:id="rId15"/>
    <p:sldId id="290" r:id="rId16"/>
    <p:sldId id="297" r:id="rId17"/>
    <p:sldId id="295" r:id="rId18"/>
    <p:sldId id="278" r:id="rId19"/>
    <p:sldId id="281" r:id="rId20"/>
    <p:sldId id="282" r:id="rId21"/>
    <p:sldId id="279" r:id="rId22"/>
    <p:sldId id="283"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20" d="100"/>
          <a:sy n="120" d="100"/>
        </p:scale>
        <p:origin x="1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67D32-E402-4CC8-20DB-D6AF3FECC69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9D797C9-6F57-45B6-D743-F1448A8F1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83CFE15-47E0-CDF9-93D0-0BECC6795B6B}"/>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5" name="Marcador de pie de página 4">
            <a:extLst>
              <a:ext uri="{FF2B5EF4-FFF2-40B4-BE49-F238E27FC236}">
                <a16:creationId xmlns:a16="http://schemas.microsoft.com/office/drawing/2014/main" id="{DCEC48B4-1E72-320F-9B43-E84F5C2163D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025A3AC-5A50-9B61-B9EA-FA89636B0A30}"/>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403203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2749A-C84C-43A5-A4D2-B5B536063E2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26220BC-7F6A-4335-6C72-123D177798B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D9C451-6054-92D9-76D4-993A6246EFD3}"/>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5" name="Marcador de pie de página 4">
            <a:extLst>
              <a:ext uri="{FF2B5EF4-FFF2-40B4-BE49-F238E27FC236}">
                <a16:creationId xmlns:a16="http://schemas.microsoft.com/office/drawing/2014/main" id="{0D3A93F6-347A-BFC8-D692-5DC872314C8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EC19613-566F-D420-82A9-FD2325213821}"/>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174204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CDDF3-D695-2A30-3381-00890D18D6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8B8014E-168F-2573-FDA3-F890420AA25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E42BA41-4367-2108-A597-EDD571043B0F}"/>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5" name="Marcador de pie de página 4">
            <a:extLst>
              <a:ext uri="{FF2B5EF4-FFF2-40B4-BE49-F238E27FC236}">
                <a16:creationId xmlns:a16="http://schemas.microsoft.com/office/drawing/2014/main" id="{6670BE1D-8703-CA11-05F9-46259E2A430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ADB5601-8422-F8ED-BDB9-5FDCE625FCC4}"/>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301600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B3AF5-A1C9-254F-A084-57F2B68C5B4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4F2548-4DBA-8FA9-88D8-2E3134B4D5E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29471E-176B-6ED9-2BF6-DE37ADCC0A0C}"/>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5" name="Marcador de pie de página 4">
            <a:extLst>
              <a:ext uri="{FF2B5EF4-FFF2-40B4-BE49-F238E27FC236}">
                <a16:creationId xmlns:a16="http://schemas.microsoft.com/office/drawing/2014/main" id="{9F7577B4-04C1-1054-F84A-CC6F5746C79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6A1DAFB-5CD8-BD21-8402-EDDDD6EDBFD4}"/>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282069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4FCCD-654C-ACEE-90E1-3212E3163B1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C26F395-69EF-A032-22B7-2519E31F4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D394DC0-5128-B1F4-78E7-4C31FD50E2D9}"/>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5" name="Marcador de pie de página 4">
            <a:extLst>
              <a:ext uri="{FF2B5EF4-FFF2-40B4-BE49-F238E27FC236}">
                <a16:creationId xmlns:a16="http://schemas.microsoft.com/office/drawing/2014/main" id="{C9322036-BDB4-7040-9406-A79E86CF947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4337ABB-B75A-C14E-19E7-9470C3E7CD23}"/>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103382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00880-5AA3-DE71-480E-423B82F434A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7DD1929-A6E1-31E9-8C75-C8E814CF5B3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2CF496E-0ED7-FCC7-A7BE-E4EB4E0831C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B0259A3-4714-951D-D0A0-E13DF2A7C3EB}"/>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6" name="Marcador de pie de página 5">
            <a:extLst>
              <a:ext uri="{FF2B5EF4-FFF2-40B4-BE49-F238E27FC236}">
                <a16:creationId xmlns:a16="http://schemas.microsoft.com/office/drawing/2014/main" id="{131123CA-B658-80DF-9DF4-2EB68FF9052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5D29AF3-496C-1418-89D4-8DB107847803}"/>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178454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A4088-BA5C-FC1B-F053-E1224CF7DD3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2E72330-2440-C83D-9E7B-6DF1E42A9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CD4798A-D052-950F-C5F2-0F5FABCAF91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E9DF693-8074-B8B3-F9F3-2015CBC39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5B57CE1-58AE-3003-FEE3-1C842355400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6B0B58C-9742-57BE-721E-10CC10434BBB}"/>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8" name="Marcador de pie de página 7">
            <a:extLst>
              <a:ext uri="{FF2B5EF4-FFF2-40B4-BE49-F238E27FC236}">
                <a16:creationId xmlns:a16="http://schemas.microsoft.com/office/drawing/2014/main" id="{B7C6541A-A085-DF13-F036-29B9A2F1FC3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E617FD2-4FB0-7018-3864-941AB45DA62C}"/>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399412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D624B-5C46-85F5-E411-C8B137CC68F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36F5322-E64C-A74F-6048-F577E93BCB72}"/>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4" name="Marcador de pie de página 3">
            <a:extLst>
              <a:ext uri="{FF2B5EF4-FFF2-40B4-BE49-F238E27FC236}">
                <a16:creationId xmlns:a16="http://schemas.microsoft.com/office/drawing/2014/main" id="{708790B1-C469-6AA1-27C5-AA585C0F9D3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50C9BED-C894-581D-A932-3421F21F28FC}"/>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356475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6F6752C-F98D-BFD9-1A86-F4C12469334D}"/>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3" name="Marcador de pie de página 2">
            <a:extLst>
              <a:ext uri="{FF2B5EF4-FFF2-40B4-BE49-F238E27FC236}">
                <a16:creationId xmlns:a16="http://schemas.microsoft.com/office/drawing/2014/main" id="{133FD20A-8ACC-A3FB-1250-3834C862BE7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93E2804-DAC1-D899-3942-E83133D8ED3D}"/>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115459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77993-DEF5-965D-7EF4-675547751A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BC68005-60F2-B6D3-5620-1727836D4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83088BD-BE0F-0446-2BE0-90DEFC256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386D9CA-3943-37AA-5AD4-946DF2F7150D}"/>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6" name="Marcador de pie de página 5">
            <a:extLst>
              <a:ext uri="{FF2B5EF4-FFF2-40B4-BE49-F238E27FC236}">
                <a16:creationId xmlns:a16="http://schemas.microsoft.com/office/drawing/2014/main" id="{C14CF45F-8279-454F-511F-506E02AB29E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F123799-BD3B-5E6A-EF9B-DB34DDA67C46}"/>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188232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9A9C8-BB1D-B2AB-E1F3-4492C11385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E5544DC-9E17-767F-1168-D2515996C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385F7FD-8B50-77A6-3624-A1BF30915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9E4360-524F-4D2B-3A2C-9B694EFF3700}"/>
              </a:ext>
            </a:extLst>
          </p:cNvPr>
          <p:cNvSpPr>
            <a:spLocks noGrp="1"/>
          </p:cNvSpPr>
          <p:nvPr>
            <p:ph type="dt" sz="half" idx="10"/>
          </p:nvPr>
        </p:nvSpPr>
        <p:spPr/>
        <p:txBody>
          <a:bodyPr/>
          <a:lstStyle/>
          <a:p>
            <a:fld id="{550400D5-85B0-4518-8C27-DF6FEE3E7B62}" type="datetimeFigureOut">
              <a:rPr lang="es-ES" smtClean="0"/>
              <a:t>04/06/2024</a:t>
            </a:fld>
            <a:endParaRPr lang="es-ES"/>
          </a:p>
        </p:txBody>
      </p:sp>
      <p:sp>
        <p:nvSpPr>
          <p:cNvPr id="6" name="Marcador de pie de página 5">
            <a:extLst>
              <a:ext uri="{FF2B5EF4-FFF2-40B4-BE49-F238E27FC236}">
                <a16:creationId xmlns:a16="http://schemas.microsoft.com/office/drawing/2014/main" id="{04C0AA12-2231-AC52-EE35-BC80C0C9E20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AB447B4-25E7-3475-4E6A-A16AD35C119C}"/>
              </a:ext>
            </a:extLst>
          </p:cNvPr>
          <p:cNvSpPr>
            <a:spLocks noGrp="1"/>
          </p:cNvSpPr>
          <p:nvPr>
            <p:ph type="sldNum" sz="quarter" idx="12"/>
          </p:nvPr>
        </p:nvSpPr>
        <p:spPr/>
        <p:txBody>
          <a:bodyPr/>
          <a:lstStyle/>
          <a:p>
            <a:fld id="{8F9A4348-1022-4645-BB6C-39B3F0CD8C71}" type="slidenum">
              <a:rPr lang="es-ES" smtClean="0"/>
              <a:t>‹Nº›</a:t>
            </a:fld>
            <a:endParaRPr lang="es-ES"/>
          </a:p>
        </p:txBody>
      </p:sp>
    </p:spTree>
    <p:extLst>
      <p:ext uri="{BB962C8B-B14F-4D97-AF65-F5344CB8AC3E}">
        <p14:creationId xmlns:p14="http://schemas.microsoft.com/office/powerpoint/2010/main" val="419688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90C591D-AD4C-5130-B73B-AC85D4502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C8594A6-E993-AAAD-3C40-18B770AAC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964578D-84E1-D956-60B7-E3220E4FE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400D5-85B0-4518-8C27-DF6FEE3E7B62}" type="datetimeFigureOut">
              <a:rPr lang="es-ES" smtClean="0"/>
              <a:t>04/06/2024</a:t>
            </a:fld>
            <a:endParaRPr lang="es-ES"/>
          </a:p>
        </p:txBody>
      </p:sp>
      <p:sp>
        <p:nvSpPr>
          <p:cNvPr id="5" name="Marcador de pie de página 4">
            <a:extLst>
              <a:ext uri="{FF2B5EF4-FFF2-40B4-BE49-F238E27FC236}">
                <a16:creationId xmlns:a16="http://schemas.microsoft.com/office/drawing/2014/main" id="{F12EC882-3B49-0F21-FD9B-0906445D1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F3DC438-97C7-1EA7-9BE3-E0A57606D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A4348-1022-4645-BB6C-39B3F0CD8C71}" type="slidenum">
              <a:rPr lang="es-ES" smtClean="0"/>
              <a:t>‹Nº›</a:t>
            </a:fld>
            <a:endParaRPr lang="es-ES"/>
          </a:p>
        </p:txBody>
      </p:sp>
    </p:spTree>
    <p:extLst>
      <p:ext uri="{BB962C8B-B14F-4D97-AF65-F5344CB8AC3E}">
        <p14:creationId xmlns:p14="http://schemas.microsoft.com/office/powerpoint/2010/main" val="2009752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A0A7C1F-5416-8A67-56E8-B67EC4369A2F}"/>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Google Shape;1786;p35">
            <a:extLst>
              <a:ext uri="{FF2B5EF4-FFF2-40B4-BE49-F238E27FC236}">
                <a16:creationId xmlns:a16="http://schemas.microsoft.com/office/drawing/2014/main" id="{A038E296-C507-3474-8B19-FA035B9619D5}"/>
              </a:ext>
            </a:extLst>
          </p:cNvPr>
          <p:cNvSpPr txBox="1">
            <a:spLocks/>
          </p:cNvSpPr>
          <p:nvPr/>
        </p:nvSpPr>
        <p:spPr>
          <a:xfrm>
            <a:off x="0" y="689683"/>
            <a:ext cx="12192000" cy="23875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chivo SemiBold"/>
              <a:buNone/>
              <a:defRPr sz="4800" b="0" i="0" u="none" strike="noStrike" cap="none">
                <a:solidFill>
                  <a:schemeClr val="dk1"/>
                </a:solidFill>
                <a:latin typeface="Archivo SemiBold"/>
                <a:ea typeface="Archivo SemiBold"/>
                <a:cs typeface="Archivo SemiBold"/>
                <a:sym typeface="Archivo SemiBold"/>
              </a:defRPr>
            </a:lvl1pPr>
            <a:lvl2pPr marR="0" lvl="1"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2pPr>
            <a:lvl3pPr marR="0" lvl="2"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3pPr>
            <a:lvl4pPr marR="0" lvl="3"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4pPr>
            <a:lvl5pPr marR="0" lvl="4"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5pPr>
            <a:lvl6pPr marR="0" lvl="5"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6pPr>
            <a:lvl7pPr marR="0" lvl="6"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7pPr>
            <a:lvl8pPr marR="0" lvl="7"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8pPr>
            <a:lvl9pPr marR="0" lvl="8"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9pPr>
          </a:lstStyle>
          <a:p>
            <a:r>
              <a:rPr lang="es-ES" sz="6000" kern="0" dirty="0">
                <a:ea typeface="Archivo"/>
              </a:rPr>
              <a:t>Modelo para rankeado de publicaciones científicas</a:t>
            </a:r>
            <a:endParaRPr lang="es-ES" sz="6000" kern="0" dirty="0">
              <a:latin typeface="Archivo"/>
              <a:ea typeface="Archivo"/>
              <a:cs typeface="Archivo"/>
              <a:sym typeface="Archivo"/>
            </a:endParaRPr>
          </a:p>
        </p:txBody>
      </p:sp>
      <p:pic>
        <p:nvPicPr>
          <p:cNvPr id="9" name="Picture 2" descr="Pretrained Models — Sentence Transformers documentation">
            <a:extLst>
              <a:ext uri="{FF2B5EF4-FFF2-40B4-BE49-F238E27FC236}">
                <a16:creationId xmlns:a16="http://schemas.microsoft.com/office/drawing/2014/main" id="{25BD3290-4243-1DCC-921F-2514A7C8B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476" y="3118012"/>
            <a:ext cx="3388838" cy="1694419"/>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2C4227C4-2C85-B127-D639-75D0DE190B88}"/>
              </a:ext>
            </a:extLst>
          </p:cNvPr>
          <p:cNvSpPr txBox="1"/>
          <p:nvPr/>
        </p:nvSpPr>
        <p:spPr>
          <a:xfrm>
            <a:off x="9313718" y="6168317"/>
            <a:ext cx="2430281" cy="523220"/>
          </a:xfrm>
          <a:prstGeom prst="rect">
            <a:avLst/>
          </a:prstGeom>
          <a:noFill/>
        </p:spPr>
        <p:txBody>
          <a:bodyPr wrap="none" rtlCol="0">
            <a:spAutoFit/>
          </a:bodyPr>
          <a:lstStyle/>
          <a:p>
            <a:r>
              <a:rPr lang="es-ES" sz="2800" b="1" dirty="0"/>
              <a:t>Victor Noguera</a:t>
            </a:r>
          </a:p>
        </p:txBody>
      </p:sp>
      <p:pic>
        <p:nvPicPr>
          <p:cNvPr id="12" name="Picture 2" descr="Scimago Journal &amp; Country Rank">
            <a:extLst>
              <a:ext uri="{FF2B5EF4-FFF2-40B4-BE49-F238E27FC236}">
                <a16:creationId xmlns:a16="http://schemas.microsoft.com/office/drawing/2014/main" id="{52F3D352-7FA5-8D1D-88A5-95A19B09DC18}"/>
              </a:ext>
            </a:extLst>
          </p:cNvPr>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292862" y="5074569"/>
            <a:ext cx="3810000" cy="1171575"/>
          </a:xfrm>
          <a:prstGeom prst="rect">
            <a:avLst/>
          </a:prstGeom>
          <a:noFill/>
          <a:extLst>
            <a:ext uri="{909E8E84-426E-40DD-AFC4-6F175D3DCCD1}">
              <a14:hiddenFill xmlns:a14="http://schemas.microsoft.com/office/drawing/2010/main">
                <a:solidFill>
                  <a:srgbClr val="FFFFFF"/>
                </a:solidFill>
              </a14:hiddenFill>
            </a:ext>
          </a:extLst>
        </p:spPr>
      </p:pic>
      <p:sp>
        <p:nvSpPr>
          <p:cNvPr id="13" name="Subtítulo 2">
            <a:extLst>
              <a:ext uri="{FF2B5EF4-FFF2-40B4-BE49-F238E27FC236}">
                <a16:creationId xmlns:a16="http://schemas.microsoft.com/office/drawing/2014/main" id="{7CB253AB-FB0F-7CF2-778F-EF840D73B45F}"/>
              </a:ext>
            </a:extLst>
          </p:cNvPr>
          <p:cNvSpPr txBox="1">
            <a:spLocks/>
          </p:cNvSpPr>
          <p:nvPr/>
        </p:nvSpPr>
        <p:spPr>
          <a:xfrm>
            <a:off x="7075155" y="3281163"/>
            <a:ext cx="3411230" cy="1171575"/>
          </a:xfrm>
          <a:prstGeom prst="rect">
            <a:avLst/>
          </a:prstGeom>
          <a:noFill/>
          <a:ln>
            <a:noFill/>
          </a:ln>
        </p:spPr>
        <p:txBody>
          <a:bodyPr vert="horz" lIns="0" tIns="0" rIns="0" bIns="0" anchor="ctr">
            <a:norm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r>
              <a:rPr lang="es-ES" sz="6600" b="1" dirty="0">
                <a:solidFill>
                  <a:sysClr val="windowText" lastClr="000000"/>
                </a:solidFill>
              </a:rPr>
              <a:t>H </a:t>
            </a:r>
            <a:r>
              <a:rPr lang="es-ES" sz="6600" b="1" dirty="0" err="1">
                <a:solidFill>
                  <a:sysClr val="windowText" lastClr="000000"/>
                </a:solidFill>
              </a:rPr>
              <a:t>index</a:t>
            </a:r>
            <a:endParaRPr lang="es-ES" sz="6600" b="1" dirty="0">
              <a:solidFill>
                <a:sysClr val="windowText" lastClr="000000"/>
              </a:solidFill>
            </a:endParaRPr>
          </a:p>
        </p:txBody>
      </p:sp>
      <p:pic>
        <p:nvPicPr>
          <p:cNvPr id="14" name="Picture 4" descr="Imágenes de Calculadora Animada - Descarga gratuita en Freepik">
            <a:extLst>
              <a:ext uri="{FF2B5EF4-FFF2-40B4-BE49-F238E27FC236}">
                <a16:creationId xmlns:a16="http://schemas.microsoft.com/office/drawing/2014/main" id="{A5854F44-04EF-F5AF-33A2-8A1ABE8A0798}"/>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6817559" y="4812431"/>
            <a:ext cx="1446587" cy="158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56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D9462D3-43B8-E267-E556-4717DE335A76}"/>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Subtítulo 2">
            <a:extLst>
              <a:ext uri="{FF2B5EF4-FFF2-40B4-BE49-F238E27FC236}">
                <a16:creationId xmlns:a16="http://schemas.microsoft.com/office/drawing/2014/main" id="{46D76C7E-214F-0DB6-9F3F-2CF8E364CA7E}"/>
              </a:ext>
            </a:extLst>
          </p:cNvPr>
          <p:cNvSpPr txBox="1">
            <a:spLocks/>
          </p:cNvSpPr>
          <p:nvPr/>
        </p:nvSpPr>
        <p:spPr>
          <a:xfrm>
            <a:off x="1710267" y="95249"/>
            <a:ext cx="8771466" cy="1171575"/>
          </a:xfrm>
          <a:prstGeom prst="rect">
            <a:avLst/>
          </a:prstGeom>
          <a:noFill/>
          <a:ln>
            <a:noFill/>
          </a:ln>
        </p:spPr>
        <p:txBody>
          <a:bodyPr vert="horz" lIns="0" tIns="0" rIns="0" bIns="0" anchor="ctr">
            <a:norm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r>
              <a:rPr lang="es-ES" sz="4800" dirty="0">
                <a:solidFill>
                  <a:sysClr val="windowText" lastClr="000000"/>
                </a:solidFill>
              </a:rPr>
              <a:t>Gestión de los datos</a:t>
            </a:r>
          </a:p>
        </p:txBody>
      </p:sp>
      <p:pic>
        <p:nvPicPr>
          <p:cNvPr id="7" name="Picture 2" descr="Pubmed Logo PNG Vector (SVG) Free Download">
            <a:extLst>
              <a:ext uri="{FF2B5EF4-FFF2-40B4-BE49-F238E27FC236}">
                <a16:creationId xmlns:a16="http://schemas.microsoft.com/office/drawing/2014/main" id="{1F1840EE-6E61-FCEB-581C-0317CD944263}"/>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5582" t="32478" r="12860" b="41731"/>
          <a:stretch/>
        </p:blipFill>
        <p:spPr bwMode="auto">
          <a:xfrm>
            <a:off x="1710267" y="1312038"/>
            <a:ext cx="1772157" cy="6878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cimago Journal &amp; Country Rank">
            <a:extLst>
              <a:ext uri="{FF2B5EF4-FFF2-40B4-BE49-F238E27FC236}">
                <a16:creationId xmlns:a16="http://schemas.microsoft.com/office/drawing/2014/main" id="{79DA126A-4ACA-82B7-53FB-97EA3CDB8658}"/>
              </a:ext>
            </a:extLst>
          </p:cNvPr>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872860" y="1312038"/>
            <a:ext cx="1850124" cy="568913"/>
          </a:xfrm>
          <a:prstGeom prst="rect">
            <a:avLst/>
          </a:prstGeom>
          <a:noFill/>
          <a:extLst>
            <a:ext uri="{909E8E84-426E-40DD-AFC4-6F175D3DCCD1}">
              <a14:hiddenFill xmlns:a14="http://schemas.microsoft.com/office/drawing/2010/main">
                <a:solidFill>
                  <a:srgbClr val="FFFFFF"/>
                </a:solidFill>
              </a14:hiddenFill>
            </a:ext>
          </a:extLst>
        </p:spPr>
      </p:pic>
      <p:sp>
        <p:nvSpPr>
          <p:cNvPr id="9" name="Subtítulo 2">
            <a:extLst>
              <a:ext uri="{FF2B5EF4-FFF2-40B4-BE49-F238E27FC236}">
                <a16:creationId xmlns:a16="http://schemas.microsoft.com/office/drawing/2014/main" id="{B5121F40-7223-0556-A7C1-40C4EB46BC82}"/>
              </a:ext>
            </a:extLst>
          </p:cNvPr>
          <p:cNvSpPr txBox="1">
            <a:spLocks/>
          </p:cNvSpPr>
          <p:nvPr/>
        </p:nvSpPr>
        <p:spPr>
          <a:xfrm>
            <a:off x="8981814" y="2919022"/>
            <a:ext cx="1544059" cy="516842"/>
          </a:xfrm>
          <a:prstGeom prst="rect">
            <a:avLst/>
          </a:prstGeom>
          <a:noFill/>
          <a:ln>
            <a:noFill/>
          </a:ln>
        </p:spPr>
        <p:txBody>
          <a:bodyPr vert="horz" lIns="0" tIns="0" rIns="0" bIns="0" anchor="ctr">
            <a:normAutofit fontScale="47500" lnSpcReduction="20000"/>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r>
              <a:rPr lang="es-ES" sz="6600" b="1" dirty="0">
                <a:solidFill>
                  <a:sysClr val="windowText" lastClr="000000"/>
                </a:solidFill>
              </a:rPr>
              <a:t>H </a:t>
            </a:r>
            <a:r>
              <a:rPr lang="es-ES" sz="6600" b="1" dirty="0" err="1">
                <a:solidFill>
                  <a:sysClr val="windowText" lastClr="000000"/>
                </a:solidFill>
              </a:rPr>
              <a:t>index</a:t>
            </a:r>
            <a:endParaRPr lang="es-ES" sz="6600" b="1" dirty="0">
              <a:solidFill>
                <a:sysClr val="windowText" lastClr="000000"/>
              </a:solidFill>
            </a:endParaRPr>
          </a:p>
        </p:txBody>
      </p:sp>
      <p:pic>
        <p:nvPicPr>
          <p:cNvPr id="10" name="Picture 4" descr="✓️ PubData2XL | Download PubMed data into MS Excel">
            <a:extLst>
              <a:ext uri="{FF2B5EF4-FFF2-40B4-BE49-F238E27FC236}">
                <a16:creationId xmlns:a16="http://schemas.microsoft.com/office/drawing/2014/main" id="{2507C75E-A99A-6CE5-0EC6-488F3F63272F}"/>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7642" y="2841999"/>
            <a:ext cx="1097406" cy="109740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oogle Shape;9546;p74">
            <a:extLst>
              <a:ext uri="{FF2B5EF4-FFF2-40B4-BE49-F238E27FC236}">
                <a16:creationId xmlns:a16="http://schemas.microsoft.com/office/drawing/2014/main" id="{92D6498F-5CBF-6C72-5975-CDF85605CCCB}"/>
              </a:ext>
            </a:extLst>
          </p:cNvPr>
          <p:cNvGrpSpPr/>
          <p:nvPr/>
        </p:nvGrpSpPr>
        <p:grpSpPr>
          <a:xfrm>
            <a:off x="3291840" y="1670970"/>
            <a:ext cx="5195982" cy="1803774"/>
            <a:chOff x="6743111" y="1932057"/>
            <a:chExt cx="2396263" cy="833283"/>
          </a:xfrm>
        </p:grpSpPr>
        <p:cxnSp>
          <p:nvCxnSpPr>
            <p:cNvPr id="12" name="Google Shape;9547;p74">
              <a:extLst>
                <a:ext uri="{FF2B5EF4-FFF2-40B4-BE49-F238E27FC236}">
                  <a16:creationId xmlns:a16="http://schemas.microsoft.com/office/drawing/2014/main" id="{480EC6E2-16CC-7267-E34C-0970104066CA}"/>
                </a:ext>
              </a:extLst>
            </p:cNvPr>
            <p:cNvCxnSpPr>
              <a:cxnSpLocks/>
            </p:cNvCxnSpPr>
            <p:nvPr/>
          </p:nvCxnSpPr>
          <p:spPr>
            <a:xfrm rot="10800000" flipV="1">
              <a:off x="6743111" y="2257092"/>
              <a:ext cx="997746" cy="459948"/>
            </a:xfrm>
            <a:prstGeom prst="bentConnector3">
              <a:avLst>
                <a:gd name="adj1" fmla="val 50000"/>
              </a:avLst>
            </a:prstGeom>
            <a:noFill/>
            <a:ln w="28575" cap="flat" cmpd="sng">
              <a:solidFill>
                <a:srgbClr val="667E92"/>
              </a:solidFill>
              <a:prstDash val="solid"/>
              <a:round/>
              <a:headEnd type="none" w="med" len="med"/>
              <a:tailEnd type="none" w="med" len="med"/>
            </a:ln>
          </p:spPr>
        </p:cxnSp>
        <p:cxnSp>
          <p:nvCxnSpPr>
            <p:cNvPr id="13" name="Google Shape;9548;p74">
              <a:extLst>
                <a:ext uri="{FF2B5EF4-FFF2-40B4-BE49-F238E27FC236}">
                  <a16:creationId xmlns:a16="http://schemas.microsoft.com/office/drawing/2014/main" id="{3FA3420B-EAF3-4214-8AEF-D523DB9BEE67}"/>
                </a:ext>
              </a:extLst>
            </p:cNvPr>
            <p:cNvCxnSpPr>
              <a:cxnSpLocks/>
            </p:cNvCxnSpPr>
            <p:nvPr/>
          </p:nvCxnSpPr>
          <p:spPr>
            <a:xfrm flipV="1">
              <a:off x="8294420" y="1932057"/>
              <a:ext cx="844954" cy="325035"/>
            </a:xfrm>
            <a:prstGeom prst="bentConnector3">
              <a:avLst>
                <a:gd name="adj1" fmla="val 50000"/>
              </a:avLst>
            </a:prstGeom>
            <a:noFill/>
            <a:ln w="28575" cap="flat" cmpd="sng">
              <a:solidFill>
                <a:srgbClr val="667E92"/>
              </a:solidFill>
              <a:prstDash val="solid"/>
              <a:round/>
              <a:headEnd type="none" w="med" len="med"/>
              <a:tailEnd type="none" w="med" len="med"/>
            </a:ln>
          </p:spPr>
        </p:cxnSp>
        <p:cxnSp>
          <p:nvCxnSpPr>
            <p:cNvPr id="14" name="Google Shape;9549;p74">
              <a:extLst>
                <a:ext uri="{FF2B5EF4-FFF2-40B4-BE49-F238E27FC236}">
                  <a16:creationId xmlns:a16="http://schemas.microsoft.com/office/drawing/2014/main" id="{F4F16AD2-1E09-D469-7DEE-BA2BA9EEAAA8}"/>
                </a:ext>
              </a:extLst>
            </p:cNvPr>
            <p:cNvCxnSpPr>
              <a:cxnSpLocks/>
            </p:cNvCxnSpPr>
            <p:nvPr/>
          </p:nvCxnSpPr>
          <p:spPr>
            <a:xfrm rot="10800000" flipV="1">
              <a:off x="7608988" y="2635441"/>
              <a:ext cx="131870" cy="129899"/>
            </a:xfrm>
            <a:prstGeom prst="bentConnector3">
              <a:avLst>
                <a:gd name="adj1" fmla="val 50000"/>
              </a:avLst>
            </a:prstGeom>
            <a:noFill/>
            <a:ln w="28575" cap="flat" cmpd="sng">
              <a:solidFill>
                <a:srgbClr val="667E92"/>
              </a:solidFill>
              <a:prstDash val="solid"/>
              <a:round/>
              <a:headEnd type="none" w="med" len="med"/>
              <a:tailEnd type="none" w="med" len="med"/>
            </a:ln>
          </p:spPr>
        </p:cxnSp>
        <p:cxnSp>
          <p:nvCxnSpPr>
            <p:cNvPr id="15" name="Google Shape;9550;p74">
              <a:extLst>
                <a:ext uri="{FF2B5EF4-FFF2-40B4-BE49-F238E27FC236}">
                  <a16:creationId xmlns:a16="http://schemas.microsoft.com/office/drawing/2014/main" id="{D3E1E938-F840-CF96-8DCA-FBECACC9D708}"/>
                </a:ext>
              </a:extLst>
            </p:cNvPr>
            <p:cNvCxnSpPr>
              <a:cxnSpLocks/>
            </p:cNvCxnSpPr>
            <p:nvPr/>
          </p:nvCxnSpPr>
          <p:spPr>
            <a:xfrm>
              <a:off x="8294419" y="2635441"/>
              <a:ext cx="131846" cy="129898"/>
            </a:xfrm>
            <a:prstGeom prst="bentConnector3">
              <a:avLst>
                <a:gd name="adj1" fmla="val 50000"/>
              </a:avLst>
            </a:prstGeom>
            <a:noFill/>
            <a:ln w="28575" cap="flat" cmpd="sng">
              <a:solidFill>
                <a:srgbClr val="667E92"/>
              </a:solidFill>
              <a:prstDash val="solid"/>
              <a:round/>
              <a:headEnd type="none" w="med" len="med"/>
              <a:tailEnd type="none" w="med" len="med"/>
            </a:ln>
          </p:spPr>
        </p:cxnSp>
        <p:cxnSp>
          <p:nvCxnSpPr>
            <p:cNvPr id="16" name="Google Shape;9551;p74">
              <a:extLst>
                <a:ext uri="{FF2B5EF4-FFF2-40B4-BE49-F238E27FC236}">
                  <a16:creationId xmlns:a16="http://schemas.microsoft.com/office/drawing/2014/main" id="{575B4D03-5BDB-E755-AF66-EFB311C85452}"/>
                </a:ext>
              </a:extLst>
            </p:cNvPr>
            <p:cNvCxnSpPr/>
            <p:nvPr/>
          </p:nvCxnSpPr>
          <p:spPr>
            <a:xfrm rot="10800000">
              <a:off x="7608988" y="2425132"/>
              <a:ext cx="83400" cy="0"/>
            </a:xfrm>
            <a:prstGeom prst="straightConnector1">
              <a:avLst/>
            </a:prstGeom>
            <a:noFill/>
            <a:ln w="28575" cap="flat" cmpd="sng">
              <a:solidFill>
                <a:srgbClr val="667E92"/>
              </a:solidFill>
              <a:prstDash val="solid"/>
              <a:round/>
              <a:headEnd type="none" w="med" len="med"/>
              <a:tailEnd type="none" w="med" len="med"/>
            </a:ln>
          </p:spPr>
        </p:cxnSp>
        <p:cxnSp>
          <p:nvCxnSpPr>
            <p:cNvPr id="17" name="Google Shape;9552;p74">
              <a:extLst>
                <a:ext uri="{FF2B5EF4-FFF2-40B4-BE49-F238E27FC236}">
                  <a16:creationId xmlns:a16="http://schemas.microsoft.com/office/drawing/2014/main" id="{97FE1541-7EDB-762F-8487-4C0361752DD0}"/>
                </a:ext>
              </a:extLst>
            </p:cNvPr>
            <p:cNvCxnSpPr/>
            <p:nvPr/>
          </p:nvCxnSpPr>
          <p:spPr>
            <a:xfrm rot="10800000">
              <a:off x="8342865" y="2425132"/>
              <a:ext cx="83400" cy="0"/>
            </a:xfrm>
            <a:prstGeom prst="straightConnector1">
              <a:avLst/>
            </a:prstGeom>
            <a:noFill/>
            <a:ln w="28575" cap="flat" cmpd="sng">
              <a:solidFill>
                <a:srgbClr val="667E92"/>
              </a:solidFill>
              <a:prstDash val="solid"/>
              <a:round/>
              <a:headEnd type="none" w="med" len="med"/>
              <a:tailEnd type="none" w="med" len="med"/>
            </a:ln>
          </p:spPr>
        </p:cxnSp>
        <p:grpSp>
          <p:nvGrpSpPr>
            <p:cNvPr id="18" name="Google Shape;9553;p74">
              <a:extLst>
                <a:ext uri="{FF2B5EF4-FFF2-40B4-BE49-F238E27FC236}">
                  <a16:creationId xmlns:a16="http://schemas.microsoft.com/office/drawing/2014/main" id="{AF07FF61-F569-F5AC-9E2A-B9D1F02F9158}"/>
                </a:ext>
              </a:extLst>
            </p:cNvPr>
            <p:cNvGrpSpPr/>
            <p:nvPr/>
          </p:nvGrpSpPr>
          <p:grpSpPr>
            <a:xfrm>
              <a:off x="7721175" y="2093194"/>
              <a:ext cx="599587" cy="623846"/>
              <a:chOff x="7721175" y="2093194"/>
              <a:chExt cx="599587" cy="623846"/>
            </a:xfrm>
          </p:grpSpPr>
          <p:grpSp>
            <p:nvGrpSpPr>
              <p:cNvPr id="19" name="Google Shape;9554;p74">
                <a:extLst>
                  <a:ext uri="{FF2B5EF4-FFF2-40B4-BE49-F238E27FC236}">
                    <a16:creationId xmlns:a16="http://schemas.microsoft.com/office/drawing/2014/main" id="{7A15E6E1-5D58-4C1E-3DF0-E360D30F4FD8}"/>
                  </a:ext>
                </a:extLst>
              </p:cNvPr>
              <p:cNvGrpSpPr/>
              <p:nvPr/>
            </p:nvGrpSpPr>
            <p:grpSpPr>
              <a:xfrm>
                <a:off x="7721175" y="2093194"/>
                <a:ext cx="291605" cy="623846"/>
                <a:chOff x="9405575" y="2061418"/>
                <a:chExt cx="291605" cy="623846"/>
              </a:xfrm>
            </p:grpSpPr>
            <p:sp>
              <p:nvSpPr>
                <p:cNvPr id="28" name="Google Shape;9555;p74">
                  <a:extLst>
                    <a:ext uri="{FF2B5EF4-FFF2-40B4-BE49-F238E27FC236}">
                      <a16:creationId xmlns:a16="http://schemas.microsoft.com/office/drawing/2014/main" id="{5171635E-3910-EE32-5295-A18F29AA2388}"/>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556;p74">
                  <a:extLst>
                    <a:ext uri="{FF2B5EF4-FFF2-40B4-BE49-F238E27FC236}">
                      <a16:creationId xmlns:a16="http://schemas.microsoft.com/office/drawing/2014/main" id="{B0603D48-9536-C551-87E9-0E2007C4C486}"/>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557;p74">
                  <a:extLst>
                    <a:ext uri="{FF2B5EF4-FFF2-40B4-BE49-F238E27FC236}">
                      <a16:creationId xmlns:a16="http://schemas.microsoft.com/office/drawing/2014/main" id="{8346C51D-707B-FDD8-A4FE-892988BD2E7C}"/>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558;p74">
                  <a:extLst>
                    <a:ext uri="{FF2B5EF4-FFF2-40B4-BE49-F238E27FC236}">
                      <a16:creationId xmlns:a16="http://schemas.microsoft.com/office/drawing/2014/main" id="{F089C5CA-967C-41D6-2345-5B16B79AA6BD}"/>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559;p74">
                  <a:extLst>
                    <a:ext uri="{FF2B5EF4-FFF2-40B4-BE49-F238E27FC236}">
                      <a16:creationId xmlns:a16="http://schemas.microsoft.com/office/drawing/2014/main" id="{3CA20531-132B-C612-EE43-579E8234FC57}"/>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560;p74">
                  <a:extLst>
                    <a:ext uri="{FF2B5EF4-FFF2-40B4-BE49-F238E27FC236}">
                      <a16:creationId xmlns:a16="http://schemas.microsoft.com/office/drawing/2014/main" id="{FD44B336-3DB4-79F7-2724-683978C23D05}"/>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561;p74">
                  <a:extLst>
                    <a:ext uri="{FF2B5EF4-FFF2-40B4-BE49-F238E27FC236}">
                      <a16:creationId xmlns:a16="http://schemas.microsoft.com/office/drawing/2014/main" id="{A914489A-5B60-8257-AA34-77007DC2F9CF}"/>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562;p74">
                <a:extLst>
                  <a:ext uri="{FF2B5EF4-FFF2-40B4-BE49-F238E27FC236}">
                    <a16:creationId xmlns:a16="http://schemas.microsoft.com/office/drawing/2014/main" id="{5D93A264-7FA1-5028-3877-D9B20E111BF6}"/>
                  </a:ext>
                </a:extLst>
              </p:cNvPr>
              <p:cNvGrpSpPr/>
              <p:nvPr/>
            </p:nvGrpSpPr>
            <p:grpSpPr>
              <a:xfrm flipH="1">
                <a:off x="8029157" y="2093194"/>
                <a:ext cx="291605" cy="623846"/>
                <a:chOff x="9405575" y="2061418"/>
                <a:chExt cx="291605" cy="623846"/>
              </a:xfrm>
            </p:grpSpPr>
            <p:sp>
              <p:nvSpPr>
                <p:cNvPr id="21" name="Google Shape;9563;p74">
                  <a:extLst>
                    <a:ext uri="{FF2B5EF4-FFF2-40B4-BE49-F238E27FC236}">
                      <a16:creationId xmlns:a16="http://schemas.microsoft.com/office/drawing/2014/main" id="{F3EB1305-BADD-7347-D3AF-F783C9F0C476}"/>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64;p74">
                  <a:extLst>
                    <a:ext uri="{FF2B5EF4-FFF2-40B4-BE49-F238E27FC236}">
                      <a16:creationId xmlns:a16="http://schemas.microsoft.com/office/drawing/2014/main" id="{37875F4A-AA75-8BCC-3526-D8CB5ADC3110}"/>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65;p74">
                  <a:extLst>
                    <a:ext uri="{FF2B5EF4-FFF2-40B4-BE49-F238E27FC236}">
                      <a16:creationId xmlns:a16="http://schemas.microsoft.com/office/drawing/2014/main" id="{9FDC5954-1157-C770-BA78-EF760D89827B}"/>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66;p74">
                  <a:extLst>
                    <a:ext uri="{FF2B5EF4-FFF2-40B4-BE49-F238E27FC236}">
                      <a16:creationId xmlns:a16="http://schemas.microsoft.com/office/drawing/2014/main" id="{D203FE1A-9D7E-FCB6-0180-A7E293F94DDE}"/>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567;p74">
                  <a:extLst>
                    <a:ext uri="{FF2B5EF4-FFF2-40B4-BE49-F238E27FC236}">
                      <a16:creationId xmlns:a16="http://schemas.microsoft.com/office/drawing/2014/main" id="{A1C438A0-D9B3-8885-E74C-7684A98CE575}"/>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568;p74">
                  <a:extLst>
                    <a:ext uri="{FF2B5EF4-FFF2-40B4-BE49-F238E27FC236}">
                      <a16:creationId xmlns:a16="http://schemas.microsoft.com/office/drawing/2014/main" id="{884053BA-3AE6-4FFF-4554-DBDA89232601}"/>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569;p74">
                  <a:extLst>
                    <a:ext uri="{FF2B5EF4-FFF2-40B4-BE49-F238E27FC236}">
                      <a16:creationId xmlns:a16="http://schemas.microsoft.com/office/drawing/2014/main" id="{8948C419-6909-3147-BA07-D7A6B1B30D81}"/>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35" name="Google Shape;9551;p74">
            <a:extLst>
              <a:ext uri="{FF2B5EF4-FFF2-40B4-BE49-F238E27FC236}">
                <a16:creationId xmlns:a16="http://schemas.microsoft.com/office/drawing/2014/main" id="{27FC60B1-4DC7-38EA-F661-B99B2B5953B6}"/>
              </a:ext>
            </a:extLst>
          </p:cNvPr>
          <p:cNvCxnSpPr>
            <a:cxnSpLocks/>
          </p:cNvCxnSpPr>
          <p:nvPr/>
        </p:nvCxnSpPr>
        <p:spPr>
          <a:xfrm flipV="1">
            <a:off x="2596345" y="2039187"/>
            <a:ext cx="0" cy="648298"/>
          </a:xfrm>
          <a:prstGeom prst="straightConnector1">
            <a:avLst/>
          </a:prstGeom>
          <a:noFill/>
          <a:ln w="28575" cap="flat" cmpd="sng">
            <a:solidFill>
              <a:srgbClr val="667E92"/>
            </a:solidFill>
            <a:prstDash val="solid"/>
            <a:round/>
            <a:headEnd type="none" w="med" len="med"/>
            <a:tailEnd type="none" w="med" len="med"/>
          </a:ln>
        </p:spPr>
      </p:cxnSp>
      <p:cxnSp>
        <p:nvCxnSpPr>
          <p:cNvPr id="36" name="Google Shape;9551;p74">
            <a:extLst>
              <a:ext uri="{FF2B5EF4-FFF2-40B4-BE49-F238E27FC236}">
                <a16:creationId xmlns:a16="http://schemas.microsoft.com/office/drawing/2014/main" id="{29110242-F776-A850-F8E4-E1AD71319BD6}"/>
              </a:ext>
            </a:extLst>
          </p:cNvPr>
          <p:cNvCxnSpPr>
            <a:cxnSpLocks/>
          </p:cNvCxnSpPr>
          <p:nvPr/>
        </p:nvCxnSpPr>
        <p:spPr>
          <a:xfrm flipV="1">
            <a:off x="9753844" y="2090012"/>
            <a:ext cx="0" cy="648298"/>
          </a:xfrm>
          <a:prstGeom prst="straightConnector1">
            <a:avLst/>
          </a:prstGeom>
          <a:noFill/>
          <a:ln w="28575" cap="flat" cmpd="sng">
            <a:solidFill>
              <a:srgbClr val="667E92"/>
            </a:solidFill>
            <a:prstDash val="solid"/>
            <a:round/>
            <a:headEnd type="none" w="med" len="med"/>
            <a:tailEnd type="none" w="med" len="med"/>
          </a:ln>
        </p:spPr>
      </p:cxnSp>
      <p:sp>
        <p:nvSpPr>
          <p:cNvPr id="2" name="Marcador de contenido 2">
            <a:extLst>
              <a:ext uri="{FF2B5EF4-FFF2-40B4-BE49-F238E27FC236}">
                <a16:creationId xmlns:a16="http://schemas.microsoft.com/office/drawing/2014/main" id="{3E84B93B-E904-274C-D113-13E87EB24DEB}"/>
              </a:ext>
            </a:extLst>
          </p:cNvPr>
          <p:cNvSpPr>
            <a:spLocks noGrp="1"/>
          </p:cNvSpPr>
          <p:nvPr>
            <p:ph idx="1"/>
          </p:nvPr>
        </p:nvSpPr>
        <p:spPr>
          <a:xfrm>
            <a:off x="812656" y="4079866"/>
            <a:ext cx="10750693" cy="2340341"/>
          </a:xfrm>
        </p:spPr>
        <p:txBody>
          <a:bodyPr>
            <a:normAutofit fontScale="85000" lnSpcReduction="20000"/>
          </a:bodyPr>
          <a:lstStyle/>
          <a:p>
            <a:r>
              <a:rPr lang="es-ES" dirty="0"/>
              <a:t>El proceso actual de obtener los datos empieza por hacer una búsqueda en PubMed, y descargar los resultados (10k filas), para posteriormente enviar parte de estos resultados (1k filas) a PudData2XL, de donde obtendremos los datos completos para poder proceder con el filtrado. Esto implica 2 descargas de archivos la primera en formato .</a:t>
            </a:r>
            <a:r>
              <a:rPr lang="es-ES" dirty="0" err="1"/>
              <a:t>csv</a:t>
            </a:r>
            <a:r>
              <a:rPr lang="es-ES" dirty="0"/>
              <a:t>, y la segunda en .xlsx, siendo utilizado solo el último. </a:t>
            </a:r>
          </a:p>
          <a:p>
            <a:r>
              <a:rPr lang="es-ES" dirty="0"/>
              <a:t>Aparte de estas descargas, es necesario contar con los datos obtenidos desde la página web de </a:t>
            </a:r>
            <a:r>
              <a:rPr lang="es-ES" dirty="0" err="1"/>
              <a:t>SCImagojr</a:t>
            </a:r>
            <a:r>
              <a:rPr lang="es-ES" dirty="0"/>
              <a:t> para poder valorar las publicaciones en base a sus índices SJR y H </a:t>
            </a:r>
            <a:r>
              <a:rPr lang="es-ES" dirty="0" err="1"/>
              <a:t>index</a:t>
            </a:r>
            <a:r>
              <a:rPr lang="es-ES" dirty="0"/>
              <a:t>.</a:t>
            </a:r>
          </a:p>
        </p:txBody>
      </p:sp>
    </p:spTree>
    <p:extLst>
      <p:ext uri="{BB962C8B-B14F-4D97-AF65-F5344CB8AC3E}">
        <p14:creationId xmlns:p14="http://schemas.microsoft.com/office/powerpoint/2010/main" val="173985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18CAADF-CB95-D392-D7E0-7A47A1F76D0F}"/>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0" name="Flecha: pentágono 9">
            <a:extLst>
              <a:ext uri="{FF2B5EF4-FFF2-40B4-BE49-F238E27FC236}">
                <a16:creationId xmlns:a16="http://schemas.microsoft.com/office/drawing/2014/main" id="{9FC7EDE9-0C96-9B73-0BD9-CD45DC822A76}"/>
              </a:ext>
            </a:extLst>
          </p:cNvPr>
          <p:cNvSpPr/>
          <p:nvPr/>
        </p:nvSpPr>
        <p:spPr>
          <a:xfrm>
            <a:off x="1586948" y="2988365"/>
            <a:ext cx="9018104" cy="881270"/>
          </a:xfrm>
          <a:prstGeom prst="homePlat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9" name="Subtítulo 2">
            <a:extLst>
              <a:ext uri="{FF2B5EF4-FFF2-40B4-BE49-F238E27FC236}">
                <a16:creationId xmlns:a16="http://schemas.microsoft.com/office/drawing/2014/main" id="{6452BF24-D225-89B1-665B-D1AF8FEE06D9}"/>
              </a:ext>
            </a:extLst>
          </p:cNvPr>
          <p:cNvSpPr txBox="1">
            <a:spLocks/>
          </p:cNvSpPr>
          <p:nvPr/>
        </p:nvSpPr>
        <p:spPr>
          <a:xfrm>
            <a:off x="2609850" y="2843212"/>
            <a:ext cx="5759449" cy="1171575"/>
          </a:xfrm>
          <a:prstGeom prst="rect">
            <a:avLst/>
          </a:prstGeom>
          <a:noFill/>
          <a:ln>
            <a:noFill/>
          </a:ln>
        </p:spPr>
        <p:txBody>
          <a:bodyPr vert="horz" lIns="0" tIns="0" rIns="0" bIns="0" anchor="ctr">
            <a:no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s-ES" sz="4400" dirty="0">
                <a:solidFill>
                  <a:sysClr val="windowText" lastClr="000000"/>
                </a:solidFill>
              </a:rPr>
              <a:t>FLUJOGRAMA</a:t>
            </a:r>
          </a:p>
        </p:txBody>
      </p:sp>
    </p:spTree>
    <p:extLst>
      <p:ext uri="{BB962C8B-B14F-4D97-AF65-F5344CB8AC3E}">
        <p14:creationId xmlns:p14="http://schemas.microsoft.com/office/powerpoint/2010/main" val="332999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a:xfrm>
            <a:off x="654050" y="1152525"/>
            <a:ext cx="10515600" cy="1325563"/>
          </a:xfrm>
        </p:spPr>
        <p:txBody>
          <a:bodyPr/>
          <a:lstStyle/>
          <a:p>
            <a:endParaRPr lang="es-ES"/>
          </a:p>
        </p:txBody>
      </p:sp>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6" name="Rectángulo: esquinas redondeadas 5">
            <a:extLst>
              <a:ext uri="{FF2B5EF4-FFF2-40B4-BE49-F238E27FC236}">
                <a16:creationId xmlns:a16="http://schemas.microsoft.com/office/drawing/2014/main" id="{4E97FFD6-2BB3-A3C4-A9D0-EAC3DAE3F36C}"/>
              </a:ext>
            </a:extLst>
          </p:cNvPr>
          <p:cNvSpPr/>
          <p:nvPr/>
        </p:nvSpPr>
        <p:spPr>
          <a:xfrm>
            <a:off x="971550" y="1374775"/>
            <a:ext cx="12700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PUBMED</a:t>
            </a:r>
          </a:p>
        </p:txBody>
      </p:sp>
      <p:sp>
        <p:nvSpPr>
          <p:cNvPr id="7" name="Rectángulo: esquinas redondeadas 6">
            <a:extLst>
              <a:ext uri="{FF2B5EF4-FFF2-40B4-BE49-F238E27FC236}">
                <a16:creationId xmlns:a16="http://schemas.microsoft.com/office/drawing/2014/main" id="{8153C715-760B-9456-BC18-4BA08389B032}"/>
              </a:ext>
            </a:extLst>
          </p:cNvPr>
          <p:cNvSpPr/>
          <p:nvPr/>
        </p:nvSpPr>
        <p:spPr>
          <a:xfrm>
            <a:off x="3968750" y="1372393"/>
            <a:ext cx="137795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PubData2XL</a:t>
            </a:r>
          </a:p>
        </p:txBody>
      </p:sp>
      <p:sp>
        <p:nvSpPr>
          <p:cNvPr id="8" name="Rectángulo 7">
            <a:extLst>
              <a:ext uri="{FF2B5EF4-FFF2-40B4-BE49-F238E27FC236}">
                <a16:creationId xmlns:a16="http://schemas.microsoft.com/office/drawing/2014/main" id="{CC8E7DC1-6D12-1D2D-256C-2567FFA84CE9}"/>
              </a:ext>
            </a:extLst>
          </p:cNvPr>
          <p:cNvSpPr/>
          <p:nvPr/>
        </p:nvSpPr>
        <p:spPr>
          <a:xfrm>
            <a:off x="2778125" y="1152525"/>
            <a:ext cx="654050" cy="90169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ES" sz="1100" dirty="0"/>
              <a:t>__ </a:t>
            </a:r>
          </a:p>
          <a:p>
            <a:pPr marL="285750" indent="-285750" algn="ctr">
              <a:buFont typeface="Arial" panose="020B0604020202020204" pitchFamily="34" charset="0"/>
              <a:buChar char="•"/>
            </a:pPr>
            <a:r>
              <a:rPr lang="es-ES" sz="1100" dirty="0"/>
              <a:t>__ </a:t>
            </a:r>
          </a:p>
          <a:p>
            <a:pPr marL="285750" indent="-285750" algn="ctr">
              <a:buFont typeface="Arial" panose="020B0604020202020204" pitchFamily="34" charset="0"/>
              <a:buChar char="•"/>
            </a:pPr>
            <a:r>
              <a:rPr lang="es-ES" sz="1100" dirty="0"/>
              <a:t>__ </a:t>
            </a:r>
          </a:p>
          <a:p>
            <a:pPr marL="285750" indent="-285750" algn="ctr">
              <a:buFont typeface="Arial" panose="020B0604020202020204" pitchFamily="34" charset="0"/>
              <a:buChar char="•"/>
            </a:pPr>
            <a:r>
              <a:rPr lang="es-ES" sz="1100" dirty="0"/>
              <a:t>__ </a:t>
            </a:r>
          </a:p>
        </p:txBody>
      </p:sp>
      <p:sp>
        <p:nvSpPr>
          <p:cNvPr id="9" name="Rectángulo 8">
            <a:extLst>
              <a:ext uri="{FF2B5EF4-FFF2-40B4-BE49-F238E27FC236}">
                <a16:creationId xmlns:a16="http://schemas.microsoft.com/office/drawing/2014/main" id="{ED745446-6449-DF58-BEC4-ED1799BC9FFB}"/>
              </a:ext>
            </a:extLst>
          </p:cNvPr>
          <p:cNvSpPr/>
          <p:nvPr/>
        </p:nvSpPr>
        <p:spPr>
          <a:xfrm>
            <a:off x="5883275" y="1152524"/>
            <a:ext cx="654050" cy="90169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Courier New" panose="02070309020205020404" pitchFamily="49" charset="0"/>
              <a:buChar char="o"/>
            </a:pPr>
            <a:r>
              <a:rPr lang="es-ES" sz="1100" dirty="0"/>
              <a:t>__ </a:t>
            </a:r>
          </a:p>
          <a:p>
            <a:pPr marL="285750" indent="-285750" algn="ctr">
              <a:buFont typeface="Courier New" panose="02070309020205020404" pitchFamily="49" charset="0"/>
              <a:buChar char="o"/>
            </a:pPr>
            <a:r>
              <a:rPr lang="es-ES" sz="1100" dirty="0"/>
              <a:t>__ </a:t>
            </a:r>
          </a:p>
          <a:p>
            <a:pPr marL="285750" indent="-285750" algn="ctr">
              <a:buFont typeface="Courier New" panose="02070309020205020404" pitchFamily="49" charset="0"/>
              <a:buChar char="o"/>
            </a:pPr>
            <a:r>
              <a:rPr lang="es-ES" sz="1100" dirty="0"/>
              <a:t>__ </a:t>
            </a:r>
          </a:p>
          <a:p>
            <a:pPr marL="285750" indent="-285750" algn="ctr">
              <a:buFont typeface="Courier New" panose="02070309020205020404" pitchFamily="49" charset="0"/>
              <a:buChar char="o"/>
            </a:pPr>
            <a:r>
              <a:rPr lang="es-ES" sz="1100" dirty="0"/>
              <a:t>__ </a:t>
            </a:r>
          </a:p>
        </p:txBody>
      </p:sp>
      <p:cxnSp>
        <p:nvCxnSpPr>
          <p:cNvPr id="11" name="Conector recto de flecha 10">
            <a:extLst>
              <a:ext uri="{FF2B5EF4-FFF2-40B4-BE49-F238E27FC236}">
                <a16:creationId xmlns:a16="http://schemas.microsoft.com/office/drawing/2014/main" id="{11349A6B-FDA9-F732-4A43-DA6BBE9E627C}"/>
              </a:ext>
            </a:extLst>
          </p:cNvPr>
          <p:cNvCxnSpPr>
            <a:cxnSpLocks/>
            <a:stCxn id="6" idx="3"/>
            <a:endCxn id="8" idx="1"/>
          </p:cNvCxnSpPr>
          <p:nvPr/>
        </p:nvCxnSpPr>
        <p:spPr>
          <a:xfrm>
            <a:off x="2241550" y="1603375"/>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86CECD3D-CEF9-6D70-0AC0-A2C867754CBA}"/>
              </a:ext>
            </a:extLst>
          </p:cNvPr>
          <p:cNvCxnSpPr>
            <a:cxnSpLocks/>
            <a:stCxn id="8" idx="3"/>
            <a:endCxn id="7" idx="1"/>
          </p:cNvCxnSpPr>
          <p:nvPr/>
        </p:nvCxnSpPr>
        <p:spPr>
          <a:xfrm flipV="1">
            <a:off x="3432175" y="1600993"/>
            <a:ext cx="536575" cy="2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E6BAB1BA-0E8E-1E83-B486-D63B175BF709}"/>
              </a:ext>
            </a:extLst>
          </p:cNvPr>
          <p:cNvCxnSpPr>
            <a:cxnSpLocks/>
            <a:stCxn id="7" idx="3"/>
            <a:endCxn id="9" idx="1"/>
          </p:cNvCxnSpPr>
          <p:nvPr/>
        </p:nvCxnSpPr>
        <p:spPr>
          <a:xfrm>
            <a:off x="5346700" y="1600993"/>
            <a:ext cx="536575" cy="2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Placa 35">
            <a:extLst>
              <a:ext uri="{FF2B5EF4-FFF2-40B4-BE49-F238E27FC236}">
                <a16:creationId xmlns:a16="http://schemas.microsoft.com/office/drawing/2014/main" id="{1D97BBA8-8F40-307F-9565-CFB090B82C90}"/>
              </a:ext>
            </a:extLst>
          </p:cNvPr>
          <p:cNvSpPr/>
          <p:nvPr/>
        </p:nvSpPr>
        <p:spPr>
          <a:xfrm>
            <a:off x="5562600" y="2713038"/>
            <a:ext cx="1295400" cy="1253327"/>
          </a:xfrm>
          <a:prstGeom prst="plaqu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Limpieza de los datos</a:t>
            </a:r>
          </a:p>
        </p:txBody>
      </p:sp>
      <p:cxnSp>
        <p:nvCxnSpPr>
          <p:cNvPr id="38" name="Conector recto de flecha 37">
            <a:extLst>
              <a:ext uri="{FF2B5EF4-FFF2-40B4-BE49-F238E27FC236}">
                <a16:creationId xmlns:a16="http://schemas.microsoft.com/office/drawing/2014/main" id="{9E8222A7-7422-35CD-364B-85D5AA41087B}"/>
              </a:ext>
            </a:extLst>
          </p:cNvPr>
          <p:cNvCxnSpPr>
            <a:cxnSpLocks/>
            <a:stCxn id="9" idx="2"/>
            <a:endCxn id="36" idx="0"/>
          </p:cNvCxnSpPr>
          <p:nvPr/>
        </p:nvCxnSpPr>
        <p:spPr>
          <a:xfrm>
            <a:off x="6210300" y="2054223"/>
            <a:ext cx="0" cy="65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1B84392B-208E-A651-D88F-CFEA9EB034CB}"/>
              </a:ext>
            </a:extLst>
          </p:cNvPr>
          <p:cNvSpPr/>
          <p:nvPr/>
        </p:nvSpPr>
        <p:spPr>
          <a:xfrm>
            <a:off x="3432175" y="2888851"/>
            <a:ext cx="654050" cy="90169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s-ES" sz="1100" dirty="0"/>
              <a:t>__ </a:t>
            </a:r>
          </a:p>
          <a:p>
            <a:pPr marL="285750" indent="-285750" algn="ctr">
              <a:buFont typeface="Wingdings" panose="05000000000000000000" pitchFamily="2" charset="2"/>
              <a:buChar char="Ø"/>
            </a:pPr>
            <a:r>
              <a:rPr lang="es-ES" sz="1100" dirty="0"/>
              <a:t>__ </a:t>
            </a:r>
          </a:p>
          <a:p>
            <a:pPr marL="285750" indent="-285750" algn="ctr">
              <a:buFont typeface="Wingdings" panose="05000000000000000000" pitchFamily="2" charset="2"/>
              <a:buChar char="Ø"/>
            </a:pPr>
            <a:r>
              <a:rPr lang="es-ES" sz="1100" dirty="0"/>
              <a:t>__ </a:t>
            </a:r>
          </a:p>
          <a:p>
            <a:pPr marL="285750" indent="-285750" algn="ctr">
              <a:buFont typeface="Wingdings" panose="05000000000000000000" pitchFamily="2" charset="2"/>
              <a:buChar char="Ø"/>
            </a:pPr>
            <a:r>
              <a:rPr lang="es-ES" sz="1100" dirty="0"/>
              <a:t>__ </a:t>
            </a:r>
          </a:p>
        </p:txBody>
      </p:sp>
      <p:sp>
        <p:nvSpPr>
          <p:cNvPr id="42" name="Rectángulo 41">
            <a:extLst>
              <a:ext uri="{FF2B5EF4-FFF2-40B4-BE49-F238E27FC236}">
                <a16:creationId xmlns:a16="http://schemas.microsoft.com/office/drawing/2014/main" id="{4E027FFD-D3E4-7AD5-BD9D-81BB36D44BEC}"/>
              </a:ext>
            </a:extLst>
          </p:cNvPr>
          <p:cNvSpPr/>
          <p:nvPr/>
        </p:nvSpPr>
        <p:spPr>
          <a:xfrm>
            <a:off x="8334375" y="2888851"/>
            <a:ext cx="654050" cy="90169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s-ES" sz="1100" dirty="0"/>
              <a:t>__ </a:t>
            </a:r>
          </a:p>
          <a:p>
            <a:pPr marL="285750" indent="-285750" algn="ctr">
              <a:buFont typeface="Wingdings" panose="05000000000000000000" pitchFamily="2" charset="2"/>
              <a:buChar char="§"/>
            </a:pPr>
            <a:r>
              <a:rPr lang="es-ES" sz="1100" dirty="0"/>
              <a:t>__ </a:t>
            </a:r>
          </a:p>
          <a:p>
            <a:pPr marL="285750" indent="-285750" algn="ctr">
              <a:buFont typeface="Wingdings" panose="05000000000000000000" pitchFamily="2" charset="2"/>
              <a:buChar char="§"/>
            </a:pPr>
            <a:r>
              <a:rPr lang="es-ES" sz="1100" dirty="0"/>
              <a:t>__ </a:t>
            </a:r>
          </a:p>
          <a:p>
            <a:pPr marL="285750" indent="-285750" algn="ctr">
              <a:buFont typeface="Wingdings" panose="05000000000000000000" pitchFamily="2" charset="2"/>
              <a:buChar char="§"/>
            </a:pPr>
            <a:r>
              <a:rPr lang="es-ES" sz="1100" dirty="0"/>
              <a:t>__ </a:t>
            </a:r>
          </a:p>
        </p:txBody>
      </p:sp>
      <p:cxnSp>
        <p:nvCxnSpPr>
          <p:cNvPr id="44" name="Conector recto de flecha 43">
            <a:extLst>
              <a:ext uri="{FF2B5EF4-FFF2-40B4-BE49-F238E27FC236}">
                <a16:creationId xmlns:a16="http://schemas.microsoft.com/office/drawing/2014/main" id="{F1472149-CD83-FA38-C264-5220B920E791}"/>
              </a:ext>
            </a:extLst>
          </p:cNvPr>
          <p:cNvCxnSpPr>
            <a:cxnSpLocks/>
            <a:stCxn id="36" idx="1"/>
            <a:endCxn id="41" idx="3"/>
          </p:cNvCxnSpPr>
          <p:nvPr/>
        </p:nvCxnSpPr>
        <p:spPr>
          <a:xfrm flipH="1" flipV="1">
            <a:off x="4086225" y="3339701"/>
            <a:ext cx="14763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75CEE364-0E0D-0D67-E017-C70A8DF6843A}"/>
              </a:ext>
            </a:extLst>
          </p:cNvPr>
          <p:cNvCxnSpPr>
            <a:cxnSpLocks/>
            <a:endCxn id="42" idx="1"/>
          </p:cNvCxnSpPr>
          <p:nvPr/>
        </p:nvCxnSpPr>
        <p:spPr>
          <a:xfrm>
            <a:off x="6864350" y="3339700"/>
            <a:ext cx="14700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uadroTexto 50">
            <a:extLst>
              <a:ext uri="{FF2B5EF4-FFF2-40B4-BE49-F238E27FC236}">
                <a16:creationId xmlns:a16="http://schemas.microsoft.com/office/drawing/2014/main" id="{C99DA9CA-0FCC-DB7B-C400-0FD6C3F2622F}"/>
              </a:ext>
            </a:extLst>
          </p:cNvPr>
          <p:cNvSpPr txBox="1"/>
          <p:nvPr/>
        </p:nvSpPr>
        <p:spPr>
          <a:xfrm>
            <a:off x="2263990" y="529591"/>
            <a:ext cx="1682320" cy="646331"/>
          </a:xfrm>
          <a:prstGeom prst="rect">
            <a:avLst/>
          </a:prstGeom>
          <a:noFill/>
        </p:spPr>
        <p:txBody>
          <a:bodyPr wrap="none" rtlCol="0">
            <a:spAutoFit/>
          </a:bodyPr>
          <a:lstStyle/>
          <a:p>
            <a:pPr algn="ctr"/>
            <a:r>
              <a:rPr lang="es-ES" dirty="0"/>
              <a:t>Datos originales</a:t>
            </a:r>
          </a:p>
          <a:p>
            <a:pPr algn="ctr"/>
            <a:r>
              <a:rPr lang="es-ES" dirty="0"/>
              <a:t>(</a:t>
            </a:r>
            <a:r>
              <a:rPr lang="es-ES" dirty="0" err="1"/>
              <a:t>PMIDs</a:t>
            </a:r>
            <a:r>
              <a:rPr lang="es-ES" dirty="0"/>
              <a:t>)</a:t>
            </a:r>
          </a:p>
        </p:txBody>
      </p:sp>
      <p:sp>
        <p:nvSpPr>
          <p:cNvPr id="52" name="CuadroTexto 51">
            <a:extLst>
              <a:ext uri="{FF2B5EF4-FFF2-40B4-BE49-F238E27FC236}">
                <a16:creationId xmlns:a16="http://schemas.microsoft.com/office/drawing/2014/main" id="{6126C2A1-8C1F-4158-5477-0D9AC7456DB2}"/>
              </a:ext>
            </a:extLst>
          </p:cNvPr>
          <p:cNvSpPr txBox="1"/>
          <p:nvPr/>
        </p:nvSpPr>
        <p:spPr>
          <a:xfrm>
            <a:off x="5339484" y="615887"/>
            <a:ext cx="1741631" cy="369332"/>
          </a:xfrm>
          <a:prstGeom prst="rect">
            <a:avLst/>
          </a:prstGeom>
          <a:noFill/>
        </p:spPr>
        <p:txBody>
          <a:bodyPr wrap="none" rtlCol="0">
            <a:spAutoFit/>
          </a:bodyPr>
          <a:lstStyle/>
          <a:p>
            <a:r>
              <a:rPr lang="es-ES" dirty="0"/>
              <a:t>Datos ampliados</a:t>
            </a:r>
          </a:p>
        </p:txBody>
      </p:sp>
      <p:sp>
        <p:nvSpPr>
          <p:cNvPr id="55" name="Rectángulo 54">
            <a:extLst>
              <a:ext uri="{FF2B5EF4-FFF2-40B4-BE49-F238E27FC236}">
                <a16:creationId xmlns:a16="http://schemas.microsoft.com/office/drawing/2014/main" id="{F3F930A3-3B38-CF67-258E-070BA0D8C3F8}"/>
              </a:ext>
            </a:extLst>
          </p:cNvPr>
          <p:cNvSpPr/>
          <p:nvPr/>
        </p:nvSpPr>
        <p:spPr>
          <a:xfrm>
            <a:off x="10354437" y="2888851"/>
            <a:ext cx="654050" cy="90169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s-ES" sz="1100" dirty="0"/>
              <a:t>__ </a:t>
            </a:r>
          </a:p>
          <a:p>
            <a:pPr marL="285750" indent="-285750" algn="ctr">
              <a:buFont typeface="Wingdings" panose="05000000000000000000" pitchFamily="2" charset="2"/>
              <a:buChar char="v"/>
            </a:pPr>
            <a:r>
              <a:rPr lang="es-ES" sz="1100" dirty="0"/>
              <a:t>__ </a:t>
            </a:r>
          </a:p>
          <a:p>
            <a:pPr marL="285750" indent="-285750" algn="ctr">
              <a:buFont typeface="Wingdings" panose="05000000000000000000" pitchFamily="2" charset="2"/>
              <a:buChar char="v"/>
            </a:pPr>
            <a:r>
              <a:rPr lang="es-ES" sz="1100" dirty="0"/>
              <a:t>__ </a:t>
            </a:r>
          </a:p>
          <a:p>
            <a:pPr marL="285750" indent="-285750" algn="ctr">
              <a:buFont typeface="Wingdings" panose="05000000000000000000" pitchFamily="2" charset="2"/>
              <a:buChar char="v"/>
            </a:pPr>
            <a:r>
              <a:rPr lang="es-ES" sz="1100" dirty="0"/>
              <a:t>__ </a:t>
            </a:r>
          </a:p>
        </p:txBody>
      </p:sp>
      <p:sp>
        <p:nvSpPr>
          <p:cNvPr id="57" name="CuadroTexto 56">
            <a:extLst>
              <a:ext uri="{FF2B5EF4-FFF2-40B4-BE49-F238E27FC236}">
                <a16:creationId xmlns:a16="http://schemas.microsoft.com/office/drawing/2014/main" id="{11510396-5874-E1BA-C24A-279CDB948087}"/>
              </a:ext>
            </a:extLst>
          </p:cNvPr>
          <p:cNvSpPr txBox="1"/>
          <p:nvPr/>
        </p:nvSpPr>
        <p:spPr>
          <a:xfrm>
            <a:off x="2844432" y="2444990"/>
            <a:ext cx="1964512" cy="369332"/>
          </a:xfrm>
          <a:prstGeom prst="rect">
            <a:avLst/>
          </a:prstGeom>
          <a:noFill/>
        </p:spPr>
        <p:txBody>
          <a:bodyPr wrap="none" rtlCol="0">
            <a:spAutoFit/>
          </a:bodyPr>
          <a:lstStyle/>
          <a:p>
            <a:r>
              <a:rPr lang="es-ES" dirty="0"/>
              <a:t>Datos para modelo</a:t>
            </a:r>
          </a:p>
        </p:txBody>
      </p:sp>
      <p:sp>
        <p:nvSpPr>
          <p:cNvPr id="58" name="CuadroTexto 57">
            <a:extLst>
              <a:ext uri="{FF2B5EF4-FFF2-40B4-BE49-F238E27FC236}">
                <a16:creationId xmlns:a16="http://schemas.microsoft.com/office/drawing/2014/main" id="{90F98B47-8CEC-F395-4DED-634CD01DA395}"/>
              </a:ext>
            </a:extLst>
          </p:cNvPr>
          <p:cNvSpPr txBox="1"/>
          <p:nvPr/>
        </p:nvSpPr>
        <p:spPr>
          <a:xfrm>
            <a:off x="7719951" y="2478944"/>
            <a:ext cx="1942135" cy="369332"/>
          </a:xfrm>
          <a:prstGeom prst="rect">
            <a:avLst/>
          </a:prstGeom>
          <a:noFill/>
        </p:spPr>
        <p:txBody>
          <a:bodyPr wrap="none" rtlCol="0">
            <a:spAutoFit/>
          </a:bodyPr>
          <a:lstStyle/>
          <a:p>
            <a:r>
              <a:rPr lang="es-ES" dirty="0"/>
              <a:t>Datos para ranking</a:t>
            </a:r>
          </a:p>
        </p:txBody>
      </p:sp>
      <p:sp>
        <p:nvSpPr>
          <p:cNvPr id="59" name="CuadroTexto 58">
            <a:extLst>
              <a:ext uri="{FF2B5EF4-FFF2-40B4-BE49-F238E27FC236}">
                <a16:creationId xmlns:a16="http://schemas.microsoft.com/office/drawing/2014/main" id="{1F350C2C-E9B1-C742-D7BB-D662AABF4A22}"/>
              </a:ext>
            </a:extLst>
          </p:cNvPr>
          <p:cNvSpPr txBox="1"/>
          <p:nvPr/>
        </p:nvSpPr>
        <p:spPr>
          <a:xfrm>
            <a:off x="11008487" y="2943707"/>
            <a:ext cx="1184275" cy="646331"/>
          </a:xfrm>
          <a:prstGeom prst="rect">
            <a:avLst/>
          </a:prstGeom>
          <a:noFill/>
        </p:spPr>
        <p:txBody>
          <a:bodyPr wrap="square" rtlCol="0">
            <a:spAutoFit/>
          </a:bodyPr>
          <a:lstStyle/>
          <a:p>
            <a:r>
              <a:rPr lang="es-ES" dirty="0"/>
              <a:t>Datos </a:t>
            </a:r>
            <a:r>
              <a:rPr lang="es-ES" dirty="0" err="1"/>
              <a:t>SCImagojr</a:t>
            </a:r>
            <a:endParaRPr lang="es-ES" dirty="0"/>
          </a:p>
        </p:txBody>
      </p:sp>
      <p:sp>
        <p:nvSpPr>
          <p:cNvPr id="62" name="Decágono 61">
            <a:extLst>
              <a:ext uri="{FF2B5EF4-FFF2-40B4-BE49-F238E27FC236}">
                <a16:creationId xmlns:a16="http://schemas.microsoft.com/office/drawing/2014/main" id="{980ED29C-3DD1-1E57-BF1A-DBF96C185E73}"/>
              </a:ext>
            </a:extLst>
          </p:cNvPr>
          <p:cNvSpPr/>
          <p:nvPr/>
        </p:nvSpPr>
        <p:spPr>
          <a:xfrm>
            <a:off x="2978150" y="4184164"/>
            <a:ext cx="1562100" cy="1424565"/>
          </a:xfrm>
          <a:prstGeom prst="dec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Resultados </a:t>
            </a:r>
          </a:p>
          <a:p>
            <a:pPr algn="ctr"/>
            <a:r>
              <a:rPr lang="es-ES" dirty="0"/>
              <a:t>modelo</a:t>
            </a:r>
          </a:p>
        </p:txBody>
      </p:sp>
      <p:cxnSp>
        <p:nvCxnSpPr>
          <p:cNvPr id="64" name="Conector recto de flecha 63">
            <a:extLst>
              <a:ext uri="{FF2B5EF4-FFF2-40B4-BE49-F238E27FC236}">
                <a16:creationId xmlns:a16="http://schemas.microsoft.com/office/drawing/2014/main" id="{58889160-4FE8-3B16-EF76-6595941AF4DB}"/>
              </a:ext>
            </a:extLst>
          </p:cNvPr>
          <p:cNvCxnSpPr>
            <a:cxnSpLocks/>
            <a:stCxn id="41" idx="2"/>
          </p:cNvCxnSpPr>
          <p:nvPr/>
        </p:nvCxnSpPr>
        <p:spPr>
          <a:xfrm>
            <a:off x="3759200" y="3790550"/>
            <a:ext cx="0" cy="536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ángulo: esquinas superiores cortadas 66">
            <a:extLst>
              <a:ext uri="{FF2B5EF4-FFF2-40B4-BE49-F238E27FC236}">
                <a16:creationId xmlns:a16="http://schemas.microsoft.com/office/drawing/2014/main" id="{8203E54D-71E2-9420-DA5C-8BAEA9D70539}"/>
              </a:ext>
            </a:extLst>
          </p:cNvPr>
          <p:cNvSpPr/>
          <p:nvPr/>
        </p:nvSpPr>
        <p:spPr>
          <a:xfrm>
            <a:off x="9093761" y="4454432"/>
            <a:ext cx="1136650" cy="920750"/>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Ranking índices</a:t>
            </a:r>
          </a:p>
        </p:txBody>
      </p:sp>
      <p:sp>
        <p:nvSpPr>
          <p:cNvPr id="82" name="Rectángulo: esquinas redondeadas 81">
            <a:extLst>
              <a:ext uri="{FF2B5EF4-FFF2-40B4-BE49-F238E27FC236}">
                <a16:creationId xmlns:a16="http://schemas.microsoft.com/office/drawing/2014/main" id="{047D24DB-A87B-41FC-B5EE-4F02CF72004B}"/>
              </a:ext>
            </a:extLst>
          </p:cNvPr>
          <p:cNvSpPr/>
          <p:nvPr/>
        </p:nvSpPr>
        <p:spPr>
          <a:xfrm>
            <a:off x="10046462" y="1368425"/>
            <a:ext cx="12700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SCImago</a:t>
            </a:r>
            <a:endParaRPr lang="es-ES" dirty="0"/>
          </a:p>
        </p:txBody>
      </p:sp>
      <p:cxnSp>
        <p:nvCxnSpPr>
          <p:cNvPr id="86" name="Conector: angular 85">
            <a:extLst>
              <a:ext uri="{FF2B5EF4-FFF2-40B4-BE49-F238E27FC236}">
                <a16:creationId xmlns:a16="http://schemas.microsoft.com/office/drawing/2014/main" id="{EE36BB65-C70E-47FE-B6B2-A280BB0F10B1}"/>
              </a:ext>
            </a:extLst>
          </p:cNvPr>
          <p:cNvCxnSpPr>
            <a:cxnSpLocks/>
            <a:endCxn id="67" idx="2"/>
          </p:cNvCxnSpPr>
          <p:nvPr/>
        </p:nvCxnSpPr>
        <p:spPr>
          <a:xfrm rot="16200000" flipH="1">
            <a:off x="8309101" y="4130147"/>
            <a:ext cx="1124258" cy="4450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ector: angular 88">
            <a:extLst>
              <a:ext uri="{FF2B5EF4-FFF2-40B4-BE49-F238E27FC236}">
                <a16:creationId xmlns:a16="http://schemas.microsoft.com/office/drawing/2014/main" id="{8AD483A2-5E1E-E1DF-6D15-EEB7778E645B}"/>
              </a:ext>
            </a:extLst>
          </p:cNvPr>
          <p:cNvCxnSpPr>
            <a:cxnSpLocks/>
            <a:stCxn id="55" idx="2"/>
            <a:endCxn id="67" idx="0"/>
          </p:cNvCxnSpPr>
          <p:nvPr/>
        </p:nvCxnSpPr>
        <p:spPr>
          <a:xfrm rot="5400000">
            <a:off x="9893809" y="4127153"/>
            <a:ext cx="1124257" cy="4510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3581587C-59A7-B64D-5A14-29640F8F1016}"/>
              </a:ext>
            </a:extLst>
          </p:cNvPr>
          <p:cNvCxnSpPr>
            <a:cxnSpLocks/>
            <a:stCxn id="82" idx="2"/>
            <a:endCxn id="55" idx="0"/>
          </p:cNvCxnSpPr>
          <p:nvPr/>
        </p:nvCxnSpPr>
        <p:spPr>
          <a:xfrm>
            <a:off x="10681462" y="1825625"/>
            <a:ext cx="0" cy="106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ángulo 99">
            <a:extLst>
              <a:ext uri="{FF2B5EF4-FFF2-40B4-BE49-F238E27FC236}">
                <a16:creationId xmlns:a16="http://schemas.microsoft.com/office/drawing/2014/main" id="{D0FED433-5D99-7739-8335-0FAFCE046CBA}"/>
              </a:ext>
            </a:extLst>
          </p:cNvPr>
          <p:cNvSpPr/>
          <p:nvPr/>
        </p:nvSpPr>
        <p:spPr>
          <a:xfrm>
            <a:off x="9335061" y="5726114"/>
            <a:ext cx="654050" cy="90169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p:txBody>
      </p:sp>
      <p:sp>
        <p:nvSpPr>
          <p:cNvPr id="101" name="Rectángulo 100">
            <a:extLst>
              <a:ext uri="{FF2B5EF4-FFF2-40B4-BE49-F238E27FC236}">
                <a16:creationId xmlns:a16="http://schemas.microsoft.com/office/drawing/2014/main" id="{AF79B7B1-A672-BCA3-F6DD-7FB8D3704E58}"/>
              </a:ext>
            </a:extLst>
          </p:cNvPr>
          <p:cNvSpPr/>
          <p:nvPr/>
        </p:nvSpPr>
        <p:spPr>
          <a:xfrm>
            <a:off x="3429996" y="5776125"/>
            <a:ext cx="654050" cy="90169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p:txBody>
      </p:sp>
      <p:cxnSp>
        <p:nvCxnSpPr>
          <p:cNvPr id="102" name="Conector recto de flecha 101">
            <a:extLst>
              <a:ext uri="{FF2B5EF4-FFF2-40B4-BE49-F238E27FC236}">
                <a16:creationId xmlns:a16="http://schemas.microsoft.com/office/drawing/2014/main" id="{0C1EE845-B3E3-137E-9DA8-9252E3970729}"/>
              </a:ext>
            </a:extLst>
          </p:cNvPr>
          <p:cNvCxnSpPr>
            <a:cxnSpLocks/>
            <a:endCxn id="101" idx="0"/>
          </p:cNvCxnSpPr>
          <p:nvPr/>
        </p:nvCxnSpPr>
        <p:spPr>
          <a:xfrm>
            <a:off x="3757021" y="5278827"/>
            <a:ext cx="0" cy="49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C7A8AD29-0C0B-15CE-7620-C9CBACB51A7E}"/>
              </a:ext>
            </a:extLst>
          </p:cNvPr>
          <p:cNvCxnSpPr>
            <a:cxnSpLocks/>
            <a:stCxn id="67" idx="1"/>
            <a:endCxn id="100" idx="0"/>
          </p:cNvCxnSpPr>
          <p:nvPr/>
        </p:nvCxnSpPr>
        <p:spPr>
          <a:xfrm>
            <a:off x="9662086" y="5375182"/>
            <a:ext cx="0" cy="350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Diagrama de flujo: conector 97">
            <a:extLst>
              <a:ext uri="{FF2B5EF4-FFF2-40B4-BE49-F238E27FC236}">
                <a16:creationId xmlns:a16="http://schemas.microsoft.com/office/drawing/2014/main" id="{CF79E39A-08D3-DFF9-3F4D-980B022EE476}"/>
              </a:ext>
            </a:extLst>
          </p:cNvPr>
          <p:cNvSpPr/>
          <p:nvPr/>
        </p:nvSpPr>
        <p:spPr>
          <a:xfrm>
            <a:off x="2686050" y="3966365"/>
            <a:ext cx="2122892" cy="2110575"/>
          </a:xfrm>
          <a:prstGeom prst="flowChartConnector">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9" name="Diagrama de flujo: conector 98">
            <a:extLst>
              <a:ext uri="{FF2B5EF4-FFF2-40B4-BE49-F238E27FC236}">
                <a16:creationId xmlns:a16="http://schemas.microsoft.com/office/drawing/2014/main" id="{FEF0071F-7D33-9E1E-8820-7863D90ADC25}"/>
              </a:ext>
            </a:extLst>
          </p:cNvPr>
          <p:cNvSpPr/>
          <p:nvPr/>
        </p:nvSpPr>
        <p:spPr>
          <a:xfrm>
            <a:off x="8600640" y="3984321"/>
            <a:ext cx="2122892" cy="2110575"/>
          </a:xfrm>
          <a:prstGeom prst="flowChartConnector">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8463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Decágono 4">
            <a:extLst>
              <a:ext uri="{FF2B5EF4-FFF2-40B4-BE49-F238E27FC236}">
                <a16:creationId xmlns:a16="http://schemas.microsoft.com/office/drawing/2014/main" id="{07135C4A-3EBA-5CE7-8409-85A987CFB998}"/>
              </a:ext>
            </a:extLst>
          </p:cNvPr>
          <p:cNvSpPr/>
          <p:nvPr/>
        </p:nvSpPr>
        <p:spPr>
          <a:xfrm>
            <a:off x="2433637" y="133350"/>
            <a:ext cx="7324725" cy="6591300"/>
          </a:xfrm>
          <a:prstGeom prst="decago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Rectángulo 12">
            <a:extLst>
              <a:ext uri="{FF2B5EF4-FFF2-40B4-BE49-F238E27FC236}">
                <a16:creationId xmlns:a16="http://schemas.microsoft.com/office/drawing/2014/main" id="{E56CDE32-C347-A7DC-E690-15620225D96D}"/>
              </a:ext>
            </a:extLst>
          </p:cNvPr>
          <p:cNvSpPr/>
          <p:nvPr/>
        </p:nvSpPr>
        <p:spPr>
          <a:xfrm>
            <a:off x="3502817" y="1383507"/>
            <a:ext cx="5186363" cy="5238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SentenceTransformer</a:t>
            </a:r>
            <a:r>
              <a:rPr lang="es-ES" dirty="0"/>
              <a:t>(“all-MiniLM-L6-v2”)</a:t>
            </a:r>
          </a:p>
        </p:txBody>
      </p:sp>
      <p:sp>
        <p:nvSpPr>
          <p:cNvPr id="16" name="Rectángulo: esquinas redondeadas 15">
            <a:extLst>
              <a:ext uri="{FF2B5EF4-FFF2-40B4-BE49-F238E27FC236}">
                <a16:creationId xmlns:a16="http://schemas.microsoft.com/office/drawing/2014/main" id="{B1503F2F-E451-88EA-2EE2-268A8C5645CA}"/>
              </a:ext>
            </a:extLst>
          </p:cNvPr>
          <p:cNvSpPr/>
          <p:nvPr/>
        </p:nvSpPr>
        <p:spPr>
          <a:xfrm>
            <a:off x="5095876" y="373856"/>
            <a:ext cx="2000247" cy="7048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StopWords</a:t>
            </a:r>
            <a:endParaRPr lang="es-ES" dirty="0"/>
          </a:p>
        </p:txBody>
      </p:sp>
      <p:cxnSp>
        <p:nvCxnSpPr>
          <p:cNvPr id="18" name="Conector recto de flecha 17">
            <a:extLst>
              <a:ext uri="{FF2B5EF4-FFF2-40B4-BE49-F238E27FC236}">
                <a16:creationId xmlns:a16="http://schemas.microsoft.com/office/drawing/2014/main" id="{E0AC256E-1968-927B-E5DB-E6066D2830B3}"/>
              </a:ext>
            </a:extLst>
          </p:cNvPr>
          <p:cNvCxnSpPr>
            <a:cxnSpLocks/>
            <a:endCxn id="16" idx="0"/>
          </p:cNvCxnSpPr>
          <p:nvPr/>
        </p:nvCxnSpPr>
        <p:spPr>
          <a:xfrm>
            <a:off x="6095999" y="-304801"/>
            <a:ext cx="1" cy="67865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Conector recto de flecha 20">
            <a:extLst>
              <a:ext uri="{FF2B5EF4-FFF2-40B4-BE49-F238E27FC236}">
                <a16:creationId xmlns:a16="http://schemas.microsoft.com/office/drawing/2014/main" id="{D1462551-E3D2-7B65-66B7-F19A179EE502}"/>
              </a:ext>
            </a:extLst>
          </p:cNvPr>
          <p:cNvCxnSpPr>
            <a:cxnSpLocks/>
            <a:stCxn id="16" idx="2"/>
            <a:endCxn id="13" idx="0"/>
          </p:cNvCxnSpPr>
          <p:nvPr/>
        </p:nvCxnSpPr>
        <p:spPr>
          <a:xfrm flipH="1">
            <a:off x="6095999" y="1078706"/>
            <a:ext cx="1" cy="30480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5" name="Rectángulo: esquinas redondeadas 24">
            <a:extLst>
              <a:ext uri="{FF2B5EF4-FFF2-40B4-BE49-F238E27FC236}">
                <a16:creationId xmlns:a16="http://schemas.microsoft.com/office/drawing/2014/main" id="{8428B408-4687-F426-C457-15FABFE5874C}"/>
              </a:ext>
            </a:extLst>
          </p:cNvPr>
          <p:cNvSpPr/>
          <p:nvPr/>
        </p:nvSpPr>
        <p:spPr>
          <a:xfrm>
            <a:off x="5095869" y="2287188"/>
            <a:ext cx="2000247" cy="7048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Embeddings</a:t>
            </a:r>
            <a:endParaRPr lang="es-ES" dirty="0"/>
          </a:p>
        </p:txBody>
      </p:sp>
      <p:cxnSp>
        <p:nvCxnSpPr>
          <p:cNvPr id="26" name="Conector recto de flecha 25">
            <a:extLst>
              <a:ext uri="{FF2B5EF4-FFF2-40B4-BE49-F238E27FC236}">
                <a16:creationId xmlns:a16="http://schemas.microsoft.com/office/drawing/2014/main" id="{817DE376-B3DF-1067-5DA6-28E40AE29A1F}"/>
              </a:ext>
            </a:extLst>
          </p:cNvPr>
          <p:cNvCxnSpPr>
            <a:cxnSpLocks/>
            <a:stCxn id="13" idx="2"/>
            <a:endCxn id="25" idx="0"/>
          </p:cNvCxnSpPr>
          <p:nvPr/>
        </p:nvCxnSpPr>
        <p:spPr>
          <a:xfrm flipH="1">
            <a:off x="6095993" y="1907382"/>
            <a:ext cx="6" cy="37980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9" name="Rectángulo: esquinas redondeadas 28">
            <a:extLst>
              <a:ext uri="{FF2B5EF4-FFF2-40B4-BE49-F238E27FC236}">
                <a16:creationId xmlns:a16="http://schemas.microsoft.com/office/drawing/2014/main" id="{49CC128F-6210-60A8-7EB7-F4C799711433}"/>
              </a:ext>
            </a:extLst>
          </p:cNvPr>
          <p:cNvSpPr/>
          <p:nvPr/>
        </p:nvSpPr>
        <p:spPr>
          <a:xfrm>
            <a:off x="5095868" y="3371844"/>
            <a:ext cx="2000247" cy="7048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Cosine</a:t>
            </a:r>
            <a:r>
              <a:rPr lang="es-ES" dirty="0"/>
              <a:t> Scores</a:t>
            </a:r>
          </a:p>
        </p:txBody>
      </p:sp>
      <p:cxnSp>
        <p:nvCxnSpPr>
          <p:cNvPr id="30" name="Conector recto de flecha 29">
            <a:extLst>
              <a:ext uri="{FF2B5EF4-FFF2-40B4-BE49-F238E27FC236}">
                <a16:creationId xmlns:a16="http://schemas.microsoft.com/office/drawing/2014/main" id="{B5815F19-3E13-ED4B-B426-FFD90E92555D}"/>
              </a:ext>
            </a:extLst>
          </p:cNvPr>
          <p:cNvCxnSpPr>
            <a:cxnSpLocks/>
            <a:stCxn id="25" idx="2"/>
            <a:endCxn id="29" idx="0"/>
          </p:cNvCxnSpPr>
          <p:nvPr/>
        </p:nvCxnSpPr>
        <p:spPr>
          <a:xfrm flipH="1">
            <a:off x="6095992" y="2992038"/>
            <a:ext cx="1" cy="37980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1" name="Rectángulo 30">
            <a:extLst>
              <a:ext uri="{FF2B5EF4-FFF2-40B4-BE49-F238E27FC236}">
                <a16:creationId xmlns:a16="http://schemas.microsoft.com/office/drawing/2014/main" id="{C7A1DAEA-0297-F81C-DE72-7FD2C61772BB}"/>
              </a:ext>
            </a:extLst>
          </p:cNvPr>
          <p:cNvSpPr/>
          <p:nvPr/>
        </p:nvSpPr>
        <p:spPr>
          <a:xfrm>
            <a:off x="5768971" y="5562005"/>
            <a:ext cx="654050" cy="90169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p:txBody>
      </p:sp>
      <p:cxnSp>
        <p:nvCxnSpPr>
          <p:cNvPr id="33" name="Conector recto de flecha 32">
            <a:extLst>
              <a:ext uri="{FF2B5EF4-FFF2-40B4-BE49-F238E27FC236}">
                <a16:creationId xmlns:a16="http://schemas.microsoft.com/office/drawing/2014/main" id="{5747094C-1E05-83FB-7438-4B0B161976E9}"/>
              </a:ext>
            </a:extLst>
          </p:cNvPr>
          <p:cNvCxnSpPr>
            <a:cxnSpLocks/>
            <a:stCxn id="34" idx="2"/>
            <a:endCxn id="31" idx="0"/>
          </p:cNvCxnSpPr>
          <p:nvPr/>
        </p:nvCxnSpPr>
        <p:spPr>
          <a:xfrm>
            <a:off x="6095996" y="5161350"/>
            <a:ext cx="0" cy="4006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4" name="Rectángulo: esquinas redondeadas 33">
            <a:extLst>
              <a:ext uri="{FF2B5EF4-FFF2-40B4-BE49-F238E27FC236}">
                <a16:creationId xmlns:a16="http://schemas.microsoft.com/office/drawing/2014/main" id="{F568257C-E445-54CD-4245-8A09B8EF1B56}"/>
              </a:ext>
            </a:extLst>
          </p:cNvPr>
          <p:cNvSpPr/>
          <p:nvPr/>
        </p:nvSpPr>
        <p:spPr>
          <a:xfrm>
            <a:off x="5095872" y="4456500"/>
            <a:ext cx="2000247" cy="7048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Matriz de similitud</a:t>
            </a:r>
          </a:p>
        </p:txBody>
      </p:sp>
      <p:cxnSp>
        <p:nvCxnSpPr>
          <p:cNvPr id="35" name="Conector recto de flecha 34">
            <a:extLst>
              <a:ext uri="{FF2B5EF4-FFF2-40B4-BE49-F238E27FC236}">
                <a16:creationId xmlns:a16="http://schemas.microsoft.com/office/drawing/2014/main" id="{326165EA-149F-0816-AEA1-136B01B23E67}"/>
              </a:ext>
            </a:extLst>
          </p:cNvPr>
          <p:cNvCxnSpPr>
            <a:cxnSpLocks/>
            <a:stCxn id="29" idx="2"/>
            <a:endCxn id="34" idx="0"/>
          </p:cNvCxnSpPr>
          <p:nvPr/>
        </p:nvCxnSpPr>
        <p:spPr>
          <a:xfrm>
            <a:off x="6095992" y="4076694"/>
            <a:ext cx="4" cy="37980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65" name="CuadroTexto 64">
            <a:extLst>
              <a:ext uri="{FF2B5EF4-FFF2-40B4-BE49-F238E27FC236}">
                <a16:creationId xmlns:a16="http://schemas.microsoft.com/office/drawing/2014/main" id="{19BD2657-B6B4-F9A0-C987-EE7F0BD41FD4}"/>
              </a:ext>
            </a:extLst>
          </p:cNvPr>
          <p:cNvSpPr txBox="1"/>
          <p:nvPr/>
        </p:nvSpPr>
        <p:spPr>
          <a:xfrm>
            <a:off x="6483048" y="5689688"/>
            <a:ext cx="915635" cy="646331"/>
          </a:xfrm>
          <a:prstGeom prst="rect">
            <a:avLst/>
          </a:prstGeom>
          <a:noFill/>
        </p:spPr>
        <p:txBody>
          <a:bodyPr wrap="none" rtlCol="0">
            <a:spAutoFit/>
          </a:bodyPr>
          <a:lstStyle/>
          <a:p>
            <a:pPr algn="ctr"/>
            <a:r>
              <a:rPr lang="es-ES" dirty="0"/>
              <a:t>TOP 10</a:t>
            </a:r>
          </a:p>
          <a:p>
            <a:pPr algn="ctr"/>
            <a:r>
              <a:rPr lang="es-ES" dirty="0"/>
              <a:t>Modelo</a:t>
            </a:r>
          </a:p>
        </p:txBody>
      </p:sp>
      <p:pic>
        <p:nvPicPr>
          <p:cNvPr id="7" name="Imagen 6">
            <a:extLst>
              <a:ext uri="{FF2B5EF4-FFF2-40B4-BE49-F238E27FC236}">
                <a16:creationId xmlns:a16="http://schemas.microsoft.com/office/drawing/2014/main" id="{A7BC6EFF-F8B0-AC3D-E5CF-3521CC4DAA43}"/>
              </a:ext>
            </a:extLst>
          </p:cNvPr>
          <p:cNvPicPr>
            <a:picLocks noChangeAspect="1"/>
          </p:cNvPicPr>
          <p:nvPr/>
        </p:nvPicPr>
        <p:blipFill>
          <a:blip r:embed="rId4"/>
          <a:stretch>
            <a:fillRect/>
          </a:stretch>
        </p:blipFill>
        <p:spPr>
          <a:xfrm>
            <a:off x="204586" y="394296"/>
            <a:ext cx="6462582" cy="5927697"/>
          </a:xfrm>
          <a:prstGeom prst="rect">
            <a:avLst/>
          </a:prstGeom>
        </p:spPr>
      </p:pic>
      <p:sp>
        <p:nvSpPr>
          <p:cNvPr id="8" name="Rectángulo 7">
            <a:extLst>
              <a:ext uri="{FF2B5EF4-FFF2-40B4-BE49-F238E27FC236}">
                <a16:creationId xmlns:a16="http://schemas.microsoft.com/office/drawing/2014/main" id="{12726B43-98BB-772C-B041-7AA02DECBD52}"/>
              </a:ext>
            </a:extLst>
          </p:cNvPr>
          <p:cNvSpPr/>
          <p:nvPr/>
        </p:nvSpPr>
        <p:spPr>
          <a:xfrm>
            <a:off x="8642498" y="1046397"/>
            <a:ext cx="1574928" cy="4540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Marcador de contenido 2">
            <a:extLst>
              <a:ext uri="{FF2B5EF4-FFF2-40B4-BE49-F238E27FC236}">
                <a16:creationId xmlns:a16="http://schemas.microsoft.com/office/drawing/2014/main" id="{B9D857E4-9987-4D5D-931F-6622A367DC60}"/>
              </a:ext>
            </a:extLst>
          </p:cNvPr>
          <p:cNvSpPr txBox="1">
            <a:spLocks/>
          </p:cNvSpPr>
          <p:nvPr/>
        </p:nvSpPr>
        <p:spPr>
          <a:xfrm>
            <a:off x="8776378" y="1271408"/>
            <a:ext cx="1441048"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Consolas" panose="020B0609020204030204" pitchFamily="49" charset="0"/>
              </a:rPr>
              <a:t>0.86</a:t>
            </a:r>
          </a:p>
          <a:p>
            <a:r>
              <a:rPr lang="es-ES" dirty="0">
                <a:latin typeface="Consolas" panose="020B0609020204030204" pitchFamily="49" charset="0"/>
              </a:rPr>
              <a:t>0.85</a:t>
            </a:r>
          </a:p>
          <a:p>
            <a:r>
              <a:rPr lang="es-ES" dirty="0">
                <a:latin typeface="Consolas" panose="020B0609020204030204" pitchFamily="49" charset="0"/>
              </a:rPr>
              <a:t>0.85</a:t>
            </a:r>
          </a:p>
          <a:p>
            <a:r>
              <a:rPr lang="es-ES" dirty="0">
                <a:latin typeface="Consolas" panose="020B0609020204030204" pitchFamily="49" charset="0"/>
              </a:rPr>
              <a:t>0.85 </a:t>
            </a:r>
          </a:p>
          <a:p>
            <a:r>
              <a:rPr lang="es-ES" dirty="0">
                <a:latin typeface="Consolas" panose="020B0609020204030204" pitchFamily="49" charset="0"/>
              </a:rPr>
              <a:t>0.85 </a:t>
            </a:r>
          </a:p>
          <a:p>
            <a:r>
              <a:rPr lang="es-ES" dirty="0">
                <a:latin typeface="Consolas" panose="020B0609020204030204" pitchFamily="49" charset="0"/>
              </a:rPr>
              <a:t>0.84</a:t>
            </a:r>
          </a:p>
          <a:p>
            <a:r>
              <a:rPr lang="es-ES" dirty="0">
                <a:latin typeface="Consolas" panose="020B0609020204030204" pitchFamily="49" charset="0"/>
              </a:rPr>
              <a:t>0.83 </a:t>
            </a:r>
          </a:p>
          <a:p>
            <a:r>
              <a:rPr lang="es-ES" dirty="0">
                <a:latin typeface="Consolas" panose="020B0609020204030204" pitchFamily="49" charset="0"/>
              </a:rPr>
              <a:t>0.83</a:t>
            </a:r>
          </a:p>
          <a:p>
            <a:r>
              <a:rPr lang="es-ES" dirty="0">
                <a:latin typeface="Consolas" panose="020B0609020204030204" pitchFamily="49" charset="0"/>
              </a:rPr>
              <a:t>0.83 </a:t>
            </a:r>
          </a:p>
          <a:p>
            <a:r>
              <a:rPr lang="es-ES" dirty="0">
                <a:latin typeface="Consolas" panose="020B0609020204030204" pitchFamily="49" charset="0"/>
              </a:rPr>
              <a:t>0.82</a:t>
            </a:r>
            <a:endParaRPr lang="es-ES" dirty="0"/>
          </a:p>
        </p:txBody>
      </p:sp>
    </p:spTree>
    <p:extLst>
      <p:ext uri="{BB962C8B-B14F-4D97-AF65-F5344CB8AC3E}">
        <p14:creationId xmlns:p14="http://schemas.microsoft.com/office/powerpoint/2010/main" val="397951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a:xfrm>
            <a:off x="497057" y="1677962"/>
            <a:ext cx="10980568" cy="4599013"/>
          </a:xfrm>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Marcador de contenido 2">
            <a:extLst>
              <a:ext uri="{FF2B5EF4-FFF2-40B4-BE49-F238E27FC236}">
                <a16:creationId xmlns:a16="http://schemas.microsoft.com/office/drawing/2014/main" id="{E957D28D-DD28-B958-7EB7-EE7CA466B41C}"/>
              </a:ext>
            </a:extLst>
          </p:cNvPr>
          <p:cNvSpPr txBox="1">
            <a:spLocks/>
          </p:cNvSpPr>
          <p:nvPr/>
        </p:nvSpPr>
        <p:spPr>
          <a:xfrm>
            <a:off x="2197031" y="880243"/>
            <a:ext cx="8562221" cy="4599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latin typeface="Consolas" panose="020B0609020204030204" pitchFamily="49" charset="0"/>
            </a:endParaRPr>
          </a:p>
        </p:txBody>
      </p:sp>
      <p:sp>
        <p:nvSpPr>
          <p:cNvPr id="8" name="Rectángulo: esquinas superiores cortadas 7">
            <a:extLst>
              <a:ext uri="{FF2B5EF4-FFF2-40B4-BE49-F238E27FC236}">
                <a16:creationId xmlns:a16="http://schemas.microsoft.com/office/drawing/2014/main" id="{6EC37AB1-8779-237F-79E8-287DBA6EEF9E}"/>
              </a:ext>
            </a:extLst>
          </p:cNvPr>
          <p:cNvSpPr/>
          <p:nvPr/>
        </p:nvSpPr>
        <p:spPr>
          <a:xfrm>
            <a:off x="304801" y="152400"/>
            <a:ext cx="11553824" cy="6448425"/>
          </a:xfrm>
          <a:prstGeom prst="snip2SameRect">
            <a:avLst>
              <a:gd name="adj1" fmla="val 16667"/>
              <a:gd name="adj2" fmla="val 0"/>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8A289470-ABBE-6627-CB34-A85ECF267BC6}"/>
              </a:ext>
            </a:extLst>
          </p:cNvPr>
          <p:cNvSpPr/>
          <p:nvPr/>
        </p:nvSpPr>
        <p:spPr>
          <a:xfrm>
            <a:off x="5747756" y="5244665"/>
            <a:ext cx="682970" cy="95302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p:txBody>
      </p:sp>
      <p:sp>
        <p:nvSpPr>
          <p:cNvPr id="10" name="Rectángulo 9">
            <a:extLst>
              <a:ext uri="{FF2B5EF4-FFF2-40B4-BE49-F238E27FC236}">
                <a16:creationId xmlns:a16="http://schemas.microsoft.com/office/drawing/2014/main" id="{0B647E0A-7F45-E49A-D22E-772F4CD61343}"/>
              </a:ext>
            </a:extLst>
          </p:cNvPr>
          <p:cNvSpPr/>
          <p:nvPr/>
        </p:nvSpPr>
        <p:spPr>
          <a:xfrm>
            <a:off x="1764105" y="2998116"/>
            <a:ext cx="682970" cy="95302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p:txBody>
      </p:sp>
      <p:sp>
        <p:nvSpPr>
          <p:cNvPr id="11" name="Rectángulo 10">
            <a:extLst>
              <a:ext uri="{FF2B5EF4-FFF2-40B4-BE49-F238E27FC236}">
                <a16:creationId xmlns:a16="http://schemas.microsoft.com/office/drawing/2014/main" id="{708FA9B6-3506-DD26-FF30-3D7434646D83}"/>
              </a:ext>
            </a:extLst>
          </p:cNvPr>
          <p:cNvSpPr/>
          <p:nvPr/>
        </p:nvSpPr>
        <p:spPr>
          <a:xfrm>
            <a:off x="5738232" y="2998117"/>
            <a:ext cx="682970" cy="95302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p:txBody>
      </p:sp>
      <p:sp>
        <p:nvSpPr>
          <p:cNvPr id="12" name="Rectángulo 11">
            <a:extLst>
              <a:ext uri="{FF2B5EF4-FFF2-40B4-BE49-F238E27FC236}">
                <a16:creationId xmlns:a16="http://schemas.microsoft.com/office/drawing/2014/main" id="{1BD25A0B-6DAC-44E3-F801-4FB079097C63}"/>
              </a:ext>
            </a:extLst>
          </p:cNvPr>
          <p:cNvSpPr/>
          <p:nvPr/>
        </p:nvSpPr>
        <p:spPr>
          <a:xfrm>
            <a:off x="9715609" y="3017741"/>
            <a:ext cx="682970" cy="95302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a:p>
            <a:pPr marL="285750" indent="-285750" algn="ctr">
              <a:buFont typeface="Wingdings" panose="05000000000000000000" pitchFamily="2" charset="2"/>
              <a:buChar char="ü"/>
            </a:pPr>
            <a:r>
              <a:rPr lang="es-ES" sz="1100" dirty="0"/>
              <a:t>__ </a:t>
            </a:r>
          </a:p>
        </p:txBody>
      </p:sp>
      <p:sp>
        <p:nvSpPr>
          <p:cNvPr id="13" name="Rectángulo: esquinas superiores, una redondeada y la otra cortada 12">
            <a:extLst>
              <a:ext uri="{FF2B5EF4-FFF2-40B4-BE49-F238E27FC236}">
                <a16:creationId xmlns:a16="http://schemas.microsoft.com/office/drawing/2014/main" id="{3D0E09FC-AED6-E101-446F-9542F1409107}"/>
              </a:ext>
            </a:extLst>
          </p:cNvPr>
          <p:cNvSpPr/>
          <p:nvPr/>
        </p:nvSpPr>
        <p:spPr>
          <a:xfrm>
            <a:off x="1243501" y="1872127"/>
            <a:ext cx="1726754" cy="670305"/>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Repetición</a:t>
            </a:r>
          </a:p>
        </p:txBody>
      </p:sp>
      <p:sp>
        <p:nvSpPr>
          <p:cNvPr id="14" name="Rectángulo: esquinas superiores, una redondeada y la otra cortada 13">
            <a:extLst>
              <a:ext uri="{FF2B5EF4-FFF2-40B4-BE49-F238E27FC236}">
                <a16:creationId xmlns:a16="http://schemas.microsoft.com/office/drawing/2014/main" id="{E3079B28-937A-45DA-4B34-D61424E49BC0}"/>
              </a:ext>
            </a:extLst>
          </p:cNvPr>
          <p:cNvSpPr/>
          <p:nvPr/>
        </p:nvSpPr>
        <p:spPr>
          <a:xfrm>
            <a:off x="5206009" y="1872127"/>
            <a:ext cx="1726754" cy="670305"/>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SJR</a:t>
            </a:r>
          </a:p>
        </p:txBody>
      </p:sp>
      <p:sp>
        <p:nvSpPr>
          <p:cNvPr id="15" name="Rectángulo: esquinas superiores, una redondeada y la otra cortada 14">
            <a:extLst>
              <a:ext uri="{FF2B5EF4-FFF2-40B4-BE49-F238E27FC236}">
                <a16:creationId xmlns:a16="http://schemas.microsoft.com/office/drawing/2014/main" id="{38A9364A-2396-4B98-7061-00E515C4B16E}"/>
              </a:ext>
            </a:extLst>
          </p:cNvPr>
          <p:cNvSpPr/>
          <p:nvPr/>
        </p:nvSpPr>
        <p:spPr>
          <a:xfrm>
            <a:off x="9193717" y="1872127"/>
            <a:ext cx="1726754" cy="670305"/>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H </a:t>
            </a:r>
            <a:r>
              <a:rPr lang="es-ES" dirty="0" err="1"/>
              <a:t>Index</a:t>
            </a:r>
            <a:endParaRPr lang="es-ES" dirty="0"/>
          </a:p>
        </p:txBody>
      </p:sp>
      <p:sp>
        <p:nvSpPr>
          <p:cNvPr id="17" name="Rectángulo: esquinas superiores, una redondeada y la otra cortada 16">
            <a:extLst>
              <a:ext uri="{FF2B5EF4-FFF2-40B4-BE49-F238E27FC236}">
                <a16:creationId xmlns:a16="http://schemas.microsoft.com/office/drawing/2014/main" id="{9F6E8001-808E-1041-61B4-358AD4A6DF09}"/>
              </a:ext>
            </a:extLst>
          </p:cNvPr>
          <p:cNvSpPr/>
          <p:nvPr/>
        </p:nvSpPr>
        <p:spPr>
          <a:xfrm flipH="1">
            <a:off x="1304924" y="685801"/>
            <a:ext cx="1601333" cy="679746"/>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PubData2XL</a:t>
            </a:r>
          </a:p>
        </p:txBody>
      </p:sp>
      <p:sp>
        <p:nvSpPr>
          <p:cNvPr id="18" name="Rectángulo: esquinas superiores, una redondeada y la otra cortada 17">
            <a:extLst>
              <a:ext uri="{FF2B5EF4-FFF2-40B4-BE49-F238E27FC236}">
                <a16:creationId xmlns:a16="http://schemas.microsoft.com/office/drawing/2014/main" id="{B35EF84F-D8C5-AE18-68E5-FA3C0D50F15D}"/>
              </a:ext>
            </a:extLst>
          </p:cNvPr>
          <p:cNvSpPr/>
          <p:nvPr/>
        </p:nvSpPr>
        <p:spPr>
          <a:xfrm>
            <a:off x="9193717" y="698804"/>
            <a:ext cx="1726754" cy="670305"/>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SCImagojr</a:t>
            </a:r>
            <a:endParaRPr lang="es-ES" dirty="0"/>
          </a:p>
        </p:txBody>
      </p:sp>
      <p:sp>
        <p:nvSpPr>
          <p:cNvPr id="19" name="Rectángulo: esquinas superiores, una redondeada y la otra cortada 18">
            <a:extLst>
              <a:ext uri="{FF2B5EF4-FFF2-40B4-BE49-F238E27FC236}">
                <a16:creationId xmlns:a16="http://schemas.microsoft.com/office/drawing/2014/main" id="{AF618AC8-5724-5880-86AA-6D52E3A02F41}"/>
              </a:ext>
            </a:extLst>
          </p:cNvPr>
          <p:cNvSpPr/>
          <p:nvPr/>
        </p:nvSpPr>
        <p:spPr>
          <a:xfrm>
            <a:off x="5206010" y="698804"/>
            <a:ext cx="1726754" cy="670305"/>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Repetición</a:t>
            </a:r>
          </a:p>
        </p:txBody>
      </p:sp>
      <p:sp>
        <p:nvSpPr>
          <p:cNvPr id="20" name="Rectángulo: esquinas superiores, una redondeada y la otra cortada 19">
            <a:extLst>
              <a:ext uri="{FF2B5EF4-FFF2-40B4-BE49-F238E27FC236}">
                <a16:creationId xmlns:a16="http://schemas.microsoft.com/office/drawing/2014/main" id="{BFB89F7D-04A0-ED5A-DCCB-6F37281B678D}"/>
              </a:ext>
            </a:extLst>
          </p:cNvPr>
          <p:cNvSpPr/>
          <p:nvPr/>
        </p:nvSpPr>
        <p:spPr>
          <a:xfrm>
            <a:off x="5215534" y="4288145"/>
            <a:ext cx="1726754" cy="670305"/>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Filtrado Final</a:t>
            </a:r>
          </a:p>
        </p:txBody>
      </p:sp>
      <p:cxnSp>
        <p:nvCxnSpPr>
          <p:cNvPr id="24" name="Conector recto de flecha 23">
            <a:extLst>
              <a:ext uri="{FF2B5EF4-FFF2-40B4-BE49-F238E27FC236}">
                <a16:creationId xmlns:a16="http://schemas.microsoft.com/office/drawing/2014/main" id="{C5D6D16B-E74F-C5D8-DB0C-C4CFD75C3BF8}"/>
              </a:ext>
            </a:extLst>
          </p:cNvPr>
          <p:cNvCxnSpPr>
            <a:cxnSpLocks/>
            <a:stCxn id="17" idx="1"/>
            <a:endCxn id="13" idx="3"/>
          </p:cNvCxnSpPr>
          <p:nvPr/>
        </p:nvCxnSpPr>
        <p:spPr>
          <a:xfrm>
            <a:off x="2105590" y="1365547"/>
            <a:ext cx="1288" cy="50658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7" name="Conector recto de flecha 26">
            <a:extLst>
              <a:ext uri="{FF2B5EF4-FFF2-40B4-BE49-F238E27FC236}">
                <a16:creationId xmlns:a16="http://schemas.microsoft.com/office/drawing/2014/main" id="{1F9FE125-156D-4D68-7E78-C77FE1BF2458}"/>
              </a:ext>
            </a:extLst>
          </p:cNvPr>
          <p:cNvCxnSpPr>
            <a:cxnSpLocks/>
            <a:stCxn id="19" idx="1"/>
            <a:endCxn id="14" idx="3"/>
          </p:cNvCxnSpPr>
          <p:nvPr/>
        </p:nvCxnSpPr>
        <p:spPr>
          <a:xfrm flipH="1">
            <a:off x="6069386" y="1369109"/>
            <a:ext cx="1" cy="50301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9" name="Conector recto de flecha 28">
            <a:extLst>
              <a:ext uri="{FF2B5EF4-FFF2-40B4-BE49-F238E27FC236}">
                <a16:creationId xmlns:a16="http://schemas.microsoft.com/office/drawing/2014/main" id="{9F21C83B-5AF9-095B-C2BA-5AFF5DBC6DE5}"/>
              </a:ext>
            </a:extLst>
          </p:cNvPr>
          <p:cNvCxnSpPr>
            <a:cxnSpLocks/>
            <a:stCxn id="13" idx="1"/>
            <a:endCxn id="10" idx="0"/>
          </p:cNvCxnSpPr>
          <p:nvPr/>
        </p:nvCxnSpPr>
        <p:spPr>
          <a:xfrm flipH="1">
            <a:off x="2105590" y="2542432"/>
            <a:ext cx="1288" cy="45568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0" name="Conector recto de flecha 29">
            <a:extLst>
              <a:ext uri="{FF2B5EF4-FFF2-40B4-BE49-F238E27FC236}">
                <a16:creationId xmlns:a16="http://schemas.microsoft.com/office/drawing/2014/main" id="{CF8FF5DC-DC35-3F19-E98B-1907342FF95D}"/>
              </a:ext>
            </a:extLst>
          </p:cNvPr>
          <p:cNvCxnSpPr>
            <a:cxnSpLocks/>
            <a:stCxn id="14" idx="1"/>
            <a:endCxn id="11" idx="0"/>
          </p:cNvCxnSpPr>
          <p:nvPr/>
        </p:nvCxnSpPr>
        <p:spPr>
          <a:xfrm>
            <a:off x="6069386" y="2542432"/>
            <a:ext cx="10331" cy="45568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1" name="Conector recto de flecha 30">
            <a:extLst>
              <a:ext uri="{FF2B5EF4-FFF2-40B4-BE49-F238E27FC236}">
                <a16:creationId xmlns:a16="http://schemas.microsoft.com/office/drawing/2014/main" id="{F6BBF846-3E69-927C-44E8-FB3B13BA9EB1}"/>
              </a:ext>
            </a:extLst>
          </p:cNvPr>
          <p:cNvCxnSpPr>
            <a:cxnSpLocks/>
            <a:stCxn id="15" idx="1"/>
            <a:endCxn id="12" idx="0"/>
          </p:cNvCxnSpPr>
          <p:nvPr/>
        </p:nvCxnSpPr>
        <p:spPr>
          <a:xfrm>
            <a:off x="10057094" y="2542432"/>
            <a:ext cx="0" cy="475309"/>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2" name="Conector recto de flecha 31">
            <a:extLst>
              <a:ext uri="{FF2B5EF4-FFF2-40B4-BE49-F238E27FC236}">
                <a16:creationId xmlns:a16="http://schemas.microsoft.com/office/drawing/2014/main" id="{D353AD4C-3A4A-E3A2-7A28-030D2E0484E0}"/>
              </a:ext>
            </a:extLst>
          </p:cNvPr>
          <p:cNvCxnSpPr>
            <a:cxnSpLocks/>
            <a:stCxn id="11" idx="2"/>
            <a:endCxn id="20" idx="3"/>
          </p:cNvCxnSpPr>
          <p:nvPr/>
        </p:nvCxnSpPr>
        <p:spPr>
          <a:xfrm flipH="1">
            <a:off x="6078911" y="3951140"/>
            <a:ext cx="806" cy="33700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3" name="Conector recto de flecha 32">
            <a:extLst>
              <a:ext uri="{FF2B5EF4-FFF2-40B4-BE49-F238E27FC236}">
                <a16:creationId xmlns:a16="http://schemas.microsoft.com/office/drawing/2014/main" id="{F7964DFF-1138-73F5-CAB5-F23029E1B5AE}"/>
              </a:ext>
            </a:extLst>
          </p:cNvPr>
          <p:cNvCxnSpPr>
            <a:cxnSpLocks/>
            <a:stCxn id="20" idx="1"/>
            <a:endCxn id="9" idx="0"/>
          </p:cNvCxnSpPr>
          <p:nvPr/>
        </p:nvCxnSpPr>
        <p:spPr>
          <a:xfrm>
            <a:off x="6078911" y="4958450"/>
            <a:ext cx="10330" cy="28621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0" name="Conector: angular 49">
            <a:extLst>
              <a:ext uri="{FF2B5EF4-FFF2-40B4-BE49-F238E27FC236}">
                <a16:creationId xmlns:a16="http://schemas.microsoft.com/office/drawing/2014/main" id="{8152AB6D-0F30-FF3C-AEE3-3198A2FC47C1}"/>
              </a:ext>
            </a:extLst>
          </p:cNvPr>
          <p:cNvCxnSpPr>
            <a:cxnSpLocks/>
            <a:stCxn id="19" idx="1"/>
            <a:endCxn id="15" idx="3"/>
          </p:cNvCxnSpPr>
          <p:nvPr/>
        </p:nvCxnSpPr>
        <p:spPr>
          <a:xfrm rot="16200000" flipH="1">
            <a:off x="7811731" y="-373236"/>
            <a:ext cx="503018" cy="3987707"/>
          </a:xfrm>
          <a:prstGeom prst="bentConnector3">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3" name="Conector recto de flecha 52">
            <a:extLst>
              <a:ext uri="{FF2B5EF4-FFF2-40B4-BE49-F238E27FC236}">
                <a16:creationId xmlns:a16="http://schemas.microsoft.com/office/drawing/2014/main" id="{9B8A827E-4F23-6B5D-93D8-9D7A5AE7AB9F}"/>
              </a:ext>
            </a:extLst>
          </p:cNvPr>
          <p:cNvCxnSpPr>
            <a:cxnSpLocks/>
            <a:stCxn id="17" idx="2"/>
            <a:endCxn id="19" idx="2"/>
          </p:cNvCxnSpPr>
          <p:nvPr/>
        </p:nvCxnSpPr>
        <p:spPr>
          <a:xfrm>
            <a:off x="2906257" y="1025674"/>
            <a:ext cx="2299753" cy="828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6" name="Conector recto de flecha 55">
            <a:extLst>
              <a:ext uri="{FF2B5EF4-FFF2-40B4-BE49-F238E27FC236}">
                <a16:creationId xmlns:a16="http://schemas.microsoft.com/office/drawing/2014/main" id="{6BE6A60E-D840-D19C-B160-DEB5257029A3}"/>
              </a:ext>
            </a:extLst>
          </p:cNvPr>
          <p:cNvCxnSpPr>
            <a:cxnSpLocks/>
            <a:stCxn id="18" idx="2"/>
            <a:endCxn id="19" idx="0"/>
          </p:cNvCxnSpPr>
          <p:nvPr/>
        </p:nvCxnSpPr>
        <p:spPr>
          <a:xfrm flipH="1">
            <a:off x="6932764" y="1033957"/>
            <a:ext cx="2260953"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9" name="Conector: angular 58">
            <a:extLst>
              <a:ext uri="{FF2B5EF4-FFF2-40B4-BE49-F238E27FC236}">
                <a16:creationId xmlns:a16="http://schemas.microsoft.com/office/drawing/2014/main" id="{5E76AFF0-5403-6689-07B0-468D6CE92303}"/>
              </a:ext>
            </a:extLst>
          </p:cNvPr>
          <p:cNvCxnSpPr>
            <a:cxnSpLocks/>
            <a:stCxn id="10" idx="2"/>
            <a:endCxn id="20" idx="2"/>
          </p:cNvCxnSpPr>
          <p:nvPr/>
        </p:nvCxnSpPr>
        <p:spPr>
          <a:xfrm rot="16200000" flipH="1">
            <a:off x="3324483" y="2732246"/>
            <a:ext cx="672159" cy="3109944"/>
          </a:xfrm>
          <a:prstGeom prst="bentConnector2">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62" name="Conector: angular 61">
            <a:extLst>
              <a:ext uri="{FF2B5EF4-FFF2-40B4-BE49-F238E27FC236}">
                <a16:creationId xmlns:a16="http://schemas.microsoft.com/office/drawing/2014/main" id="{5709D857-51B6-8E82-0258-E4852B3E06BE}"/>
              </a:ext>
            </a:extLst>
          </p:cNvPr>
          <p:cNvCxnSpPr>
            <a:cxnSpLocks/>
            <a:stCxn id="12" idx="2"/>
            <a:endCxn id="20" idx="0"/>
          </p:cNvCxnSpPr>
          <p:nvPr/>
        </p:nvCxnSpPr>
        <p:spPr>
          <a:xfrm rot="5400000">
            <a:off x="8173424" y="2739628"/>
            <a:ext cx="652534" cy="3114806"/>
          </a:xfrm>
          <a:prstGeom prst="bentConnector2">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80" name="Conector recto de flecha 79">
            <a:extLst>
              <a:ext uri="{FF2B5EF4-FFF2-40B4-BE49-F238E27FC236}">
                <a16:creationId xmlns:a16="http://schemas.microsoft.com/office/drawing/2014/main" id="{2FA1FD36-672A-C05C-2D68-F6A8937E7C4D}"/>
              </a:ext>
            </a:extLst>
          </p:cNvPr>
          <p:cNvCxnSpPr>
            <a:cxnSpLocks/>
            <a:endCxn id="17" idx="0"/>
          </p:cNvCxnSpPr>
          <p:nvPr/>
        </p:nvCxnSpPr>
        <p:spPr>
          <a:xfrm>
            <a:off x="214648" y="284784"/>
            <a:ext cx="1090276" cy="74089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83" name="Conector recto de flecha 82">
            <a:extLst>
              <a:ext uri="{FF2B5EF4-FFF2-40B4-BE49-F238E27FC236}">
                <a16:creationId xmlns:a16="http://schemas.microsoft.com/office/drawing/2014/main" id="{E6232DA9-F53F-3569-FB67-DCA7FAC60661}"/>
              </a:ext>
            </a:extLst>
          </p:cNvPr>
          <p:cNvCxnSpPr>
            <a:cxnSpLocks/>
            <a:endCxn id="18" idx="0"/>
          </p:cNvCxnSpPr>
          <p:nvPr/>
        </p:nvCxnSpPr>
        <p:spPr>
          <a:xfrm flipH="1">
            <a:off x="10920471" y="183686"/>
            <a:ext cx="938154" cy="85027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197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Flecha: pentágono 4">
            <a:extLst>
              <a:ext uri="{FF2B5EF4-FFF2-40B4-BE49-F238E27FC236}">
                <a16:creationId xmlns:a16="http://schemas.microsoft.com/office/drawing/2014/main" id="{7F28129E-5DF6-EDB8-8B34-2AC59C85582C}"/>
              </a:ext>
            </a:extLst>
          </p:cNvPr>
          <p:cNvSpPr/>
          <p:nvPr/>
        </p:nvSpPr>
        <p:spPr>
          <a:xfrm>
            <a:off x="1586948" y="2988365"/>
            <a:ext cx="9018104" cy="881270"/>
          </a:xfrm>
          <a:prstGeom prst="homePlat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0" name="Subtítulo 2">
            <a:extLst>
              <a:ext uri="{FF2B5EF4-FFF2-40B4-BE49-F238E27FC236}">
                <a16:creationId xmlns:a16="http://schemas.microsoft.com/office/drawing/2014/main" id="{D7D66E45-5F86-D024-DF5B-AA515761F769}"/>
              </a:ext>
            </a:extLst>
          </p:cNvPr>
          <p:cNvSpPr txBox="1">
            <a:spLocks/>
          </p:cNvSpPr>
          <p:nvPr/>
        </p:nvSpPr>
        <p:spPr>
          <a:xfrm>
            <a:off x="1586948" y="2843212"/>
            <a:ext cx="8458752" cy="1171575"/>
          </a:xfrm>
          <a:prstGeom prst="rect">
            <a:avLst/>
          </a:prstGeom>
          <a:noFill/>
          <a:ln>
            <a:noFill/>
          </a:ln>
        </p:spPr>
        <p:txBody>
          <a:bodyPr vert="horz" lIns="0" tIns="0" rIns="0" bIns="0" anchor="ctr">
            <a:no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s-ES" sz="4400" dirty="0">
                <a:solidFill>
                  <a:schemeClr val="accent1">
                    <a:lumMod val="75000"/>
                  </a:schemeClr>
                </a:solidFill>
              </a:rPr>
              <a:t>Presentación de datos finales</a:t>
            </a:r>
          </a:p>
        </p:txBody>
      </p:sp>
    </p:spTree>
    <p:extLst>
      <p:ext uri="{BB962C8B-B14F-4D97-AF65-F5344CB8AC3E}">
        <p14:creationId xmlns:p14="http://schemas.microsoft.com/office/powerpoint/2010/main" val="3335385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25507" y="0"/>
            <a:ext cx="12191999" cy="6858000"/>
          </a:xfrm>
          <a:prstGeom prst="rect">
            <a:avLst/>
          </a:prstGeom>
        </p:spPr>
      </p:pic>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a:xfrm>
            <a:off x="498335" y="170915"/>
            <a:ext cx="11591166" cy="6529289"/>
          </a:xfrm>
        </p:spPr>
        <p:txBody>
          <a:bodyPr>
            <a:normAutofit fontScale="62500" lnSpcReduction="20000"/>
          </a:bodyPr>
          <a:lstStyle/>
          <a:p>
            <a:r>
              <a:rPr lang="es-ES" dirty="0"/>
              <a:t>Resultado original:</a:t>
            </a:r>
          </a:p>
          <a:p>
            <a:pPr lvl="1"/>
            <a:r>
              <a:rPr lang="en-US" b="0" i="0" dirty="0">
                <a:effectLst/>
                <a:latin typeface="Consolas" panose="020B0609020204030204" pitchFamily="49" charset="0"/>
              </a:rPr>
              <a:t>"BACKGROUND: Asthma is a common condition due to chronic inflammation of the lower respiratory tract. Chronic lower airway inflammation is known to be more common in individuals that also have inflammatory disorders of the upper airway. The scientific understanding of asthma continues to improve and it is important for providers who treat upper or lower airway inflammation to be familiar with asthma's definition and pathophysiology. METHODS: Articles were selected based on literature reviews through PubMed and personal knowledge of the author. The search selection was not standardized. RESULTS: Asthma is a heterogenic condition that is underdiagnosed and undertreated despite that the skills needed to diagnose it are readily attainable and effective treatments are available. Providers need a working understanding of asthma in order to be proficient at managing their patients with chronic nasal or sinus inflammation. This article provides a primer focusing on the current conception asthma in terms of definition, possible etiologies, inflammatory profile, pathophysiology, subtypes, and overlapping conditions. CONCLUSION: Asthma is a chronic inflammatory disorder arising from not fully understood heterogenic gene-environment interactions. It features variable airway obstruction and bronchial hyperresponsiveness. Clinically, asthmatics exhibit recurrent episodes of wheeze, cough, chest tightness, and shortness of breath.“</a:t>
            </a:r>
          </a:p>
          <a:p>
            <a:r>
              <a:rPr lang="en-US" sz="2900" dirty="0" err="1"/>
              <a:t>Siguiente</a:t>
            </a:r>
            <a:r>
              <a:rPr lang="en-US" sz="2900" dirty="0"/>
              <a:t> </a:t>
            </a:r>
            <a:r>
              <a:rPr lang="en-US" sz="2900" dirty="0" err="1"/>
              <a:t>resultado</a:t>
            </a:r>
            <a:r>
              <a:rPr lang="en-US" sz="2900" dirty="0"/>
              <a:t>:</a:t>
            </a:r>
          </a:p>
          <a:p>
            <a:pPr lvl="1"/>
            <a:r>
              <a:rPr lang="en-US" dirty="0">
                <a:latin typeface="Consolas" panose="020B0609020204030204" pitchFamily="49" charset="0"/>
              </a:rPr>
              <a:t>"Asthma is a chronic inflammatory disease of the lower respiratory tract which is triggered by exposure to allergens or other airway irritants. This inflammation results in airway hyperresponsiveness, bronchial muscle spasm, mucous gland hypersecretion and mucosal edema, which combine to create symptoms such as cough, wheezing and respiratory distress. Because the inflammatory process is highly variable, asthma is a disorder with many possible presentations. It may therefore proceed for years without clinical recognition, and may challenge the most astute diagnostician. It is important for otolaryngologists to be able to suspect, diagnose and treat asthma. This is so because asthma is a common disease in the otolaryngologic patient population, both as one of the options in the differential diagnosis of respiratory complaints, and as a comorbid condition which may complicate the treatment of other medical or surgical problems. Furthermore, both the understanding of asthma's pathophysiology, and its optimum treatment methods have undergone radical changes during the past decade. This three-part discussion reviews our modern understanding of asthma, and proposes diagnosis and treatment guidelines which can assist otolaryngologists in effectively managing their asthmatic patients. Part one summarizes current information on the pathophysiology and increasing prevalence of asthma, its clinical variability, the assessment of asthma sensitivity, and methods for diagnosis of asthma. Parts two and three cover the strategy for asthma management, and the use of both adjunctive and anti-inflammatory therapies for asthma control."</a:t>
            </a:r>
          </a:p>
          <a:p>
            <a:br>
              <a:rPr lang="en-US" b="0" i="0" dirty="0">
                <a:solidFill>
                  <a:srgbClr val="CCCCCC"/>
                </a:solidFill>
                <a:effectLst/>
                <a:latin typeface="Segoe WPC"/>
              </a:rPr>
            </a:br>
            <a:endParaRPr lang="es-ES" dirty="0"/>
          </a:p>
        </p:txBody>
      </p:sp>
      <p:sp>
        <p:nvSpPr>
          <p:cNvPr id="5" name="Rectángulo 4">
            <a:extLst>
              <a:ext uri="{FF2B5EF4-FFF2-40B4-BE49-F238E27FC236}">
                <a16:creationId xmlns:a16="http://schemas.microsoft.com/office/drawing/2014/main" id="{545E9BA2-4166-B986-7FDF-A0BD233605E6}"/>
              </a:ext>
            </a:extLst>
          </p:cNvPr>
          <p:cNvSpPr/>
          <p:nvPr/>
        </p:nvSpPr>
        <p:spPr>
          <a:xfrm>
            <a:off x="1219200" y="1066800"/>
            <a:ext cx="10547293" cy="12496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b="0" i="0" dirty="0">
                <a:solidFill>
                  <a:schemeClr val="tx1"/>
                </a:solidFill>
                <a:effectLst/>
                <a:latin typeface="Consolas" panose="020B0609020204030204" pitchFamily="49" charset="0"/>
              </a:rPr>
              <a:t>"BACKGROUND: </a:t>
            </a:r>
            <a:r>
              <a:rPr lang="en-US" b="0" i="0" dirty="0">
                <a:solidFill>
                  <a:schemeClr val="tx1"/>
                </a:solidFill>
                <a:effectLst/>
                <a:highlight>
                  <a:srgbClr val="FFFF00"/>
                </a:highlight>
                <a:latin typeface="Consolas" panose="020B0609020204030204" pitchFamily="49" charset="0"/>
              </a:rPr>
              <a:t>Asthma is a </a:t>
            </a:r>
            <a:r>
              <a:rPr lang="en-US" b="0" i="0" dirty="0">
                <a:solidFill>
                  <a:schemeClr val="tx1"/>
                </a:solidFill>
                <a:effectLst/>
                <a:latin typeface="Consolas" panose="020B0609020204030204" pitchFamily="49" charset="0"/>
              </a:rPr>
              <a:t>common condition due to </a:t>
            </a:r>
            <a:r>
              <a:rPr lang="en-US" b="0" i="0" dirty="0">
                <a:solidFill>
                  <a:schemeClr val="tx1"/>
                </a:solidFill>
                <a:effectLst/>
                <a:highlight>
                  <a:srgbClr val="FFFF00"/>
                </a:highlight>
                <a:latin typeface="Consolas" panose="020B0609020204030204" pitchFamily="49" charset="0"/>
              </a:rPr>
              <a:t>chronic</a:t>
            </a:r>
            <a:r>
              <a:rPr lang="en-US" b="0" i="0" dirty="0">
                <a:solidFill>
                  <a:schemeClr val="tx1"/>
                </a:solidFill>
                <a:effectLst/>
                <a:latin typeface="Consolas" panose="020B0609020204030204" pitchFamily="49" charset="0"/>
              </a:rPr>
              <a:t> inflammation </a:t>
            </a:r>
            <a:r>
              <a:rPr lang="en-US" b="0" i="0" dirty="0">
                <a:solidFill>
                  <a:schemeClr val="tx1"/>
                </a:solidFill>
                <a:effectLst/>
                <a:highlight>
                  <a:srgbClr val="FFFF00"/>
                </a:highlight>
                <a:latin typeface="Consolas" panose="020B0609020204030204" pitchFamily="49" charset="0"/>
              </a:rPr>
              <a:t>of the lower respiratory tract</a:t>
            </a:r>
            <a:r>
              <a:rPr lang="en-US" b="0" i="0" dirty="0">
                <a:solidFill>
                  <a:schemeClr val="tx1"/>
                </a:solidFill>
                <a:effectLst/>
                <a:latin typeface="Consolas" panose="020B0609020204030204" pitchFamily="49" charset="0"/>
              </a:rPr>
              <a:t>.</a:t>
            </a:r>
            <a:endParaRPr lang="es-ES" dirty="0">
              <a:solidFill>
                <a:schemeClr val="tx1"/>
              </a:solidFill>
            </a:endParaRPr>
          </a:p>
        </p:txBody>
      </p:sp>
      <p:sp>
        <p:nvSpPr>
          <p:cNvPr id="7" name="Rectángulo 6">
            <a:extLst>
              <a:ext uri="{FF2B5EF4-FFF2-40B4-BE49-F238E27FC236}">
                <a16:creationId xmlns:a16="http://schemas.microsoft.com/office/drawing/2014/main" id="{0D027B0B-C86D-A55A-0C03-9DF31C9E1D61}"/>
              </a:ext>
            </a:extLst>
          </p:cNvPr>
          <p:cNvSpPr/>
          <p:nvPr/>
        </p:nvSpPr>
        <p:spPr>
          <a:xfrm>
            <a:off x="1219199" y="4114800"/>
            <a:ext cx="10547293" cy="12496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latin typeface="Consolas" panose="020B0609020204030204" pitchFamily="49" charset="0"/>
              </a:rPr>
              <a:t>"</a:t>
            </a:r>
            <a:r>
              <a:rPr lang="en-US" dirty="0">
                <a:solidFill>
                  <a:schemeClr val="tx1"/>
                </a:solidFill>
                <a:highlight>
                  <a:srgbClr val="FFFF00"/>
                </a:highlight>
                <a:latin typeface="Consolas" panose="020B0609020204030204" pitchFamily="49" charset="0"/>
              </a:rPr>
              <a:t>Asthma is a chronic </a:t>
            </a:r>
            <a:r>
              <a:rPr lang="en-US" dirty="0">
                <a:solidFill>
                  <a:schemeClr val="tx1"/>
                </a:solidFill>
                <a:latin typeface="Consolas" panose="020B0609020204030204" pitchFamily="49" charset="0"/>
              </a:rPr>
              <a:t>inflammatory disease </a:t>
            </a:r>
            <a:r>
              <a:rPr lang="en-US" dirty="0">
                <a:solidFill>
                  <a:schemeClr val="tx1"/>
                </a:solidFill>
                <a:highlight>
                  <a:srgbClr val="FFFF00"/>
                </a:highlight>
                <a:latin typeface="Consolas" panose="020B0609020204030204" pitchFamily="49" charset="0"/>
              </a:rPr>
              <a:t>of the lower respiratory tract </a:t>
            </a:r>
            <a:r>
              <a:rPr lang="en-US" dirty="0">
                <a:solidFill>
                  <a:schemeClr val="tx1"/>
                </a:solidFill>
                <a:latin typeface="Consolas" panose="020B0609020204030204" pitchFamily="49" charset="0"/>
              </a:rPr>
              <a:t>which is triggered by exposure to allergens or other airway irritants.</a:t>
            </a:r>
            <a:endParaRPr lang="es-ES" dirty="0">
              <a:solidFill>
                <a:schemeClr val="tx1"/>
              </a:solidFill>
            </a:endParaRPr>
          </a:p>
        </p:txBody>
      </p:sp>
    </p:spTree>
    <p:extLst>
      <p:ext uri="{BB962C8B-B14F-4D97-AF65-F5344CB8AC3E}">
        <p14:creationId xmlns:p14="http://schemas.microsoft.com/office/powerpoint/2010/main" val="27020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7" name="Imagen 6">
            <a:extLst>
              <a:ext uri="{FF2B5EF4-FFF2-40B4-BE49-F238E27FC236}">
                <a16:creationId xmlns:a16="http://schemas.microsoft.com/office/drawing/2014/main" id="{849B746E-C193-1F9D-EC5F-FCC6B29A9157}"/>
              </a:ext>
            </a:extLst>
          </p:cNvPr>
          <p:cNvPicPr>
            <a:picLocks noChangeAspect="1"/>
          </p:cNvPicPr>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16368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29" name="Imagen 28">
            <a:extLst>
              <a:ext uri="{FF2B5EF4-FFF2-40B4-BE49-F238E27FC236}">
                <a16:creationId xmlns:a16="http://schemas.microsoft.com/office/drawing/2014/main" id="{D8E5EAD9-E979-31C5-75E1-0E481CDE8A44}"/>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1694504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Flecha: pentágono 4">
            <a:extLst>
              <a:ext uri="{FF2B5EF4-FFF2-40B4-BE49-F238E27FC236}">
                <a16:creationId xmlns:a16="http://schemas.microsoft.com/office/drawing/2014/main" id="{0E86F8E0-9445-54B4-F2B0-AA345D3546DF}"/>
              </a:ext>
            </a:extLst>
          </p:cNvPr>
          <p:cNvSpPr/>
          <p:nvPr/>
        </p:nvSpPr>
        <p:spPr>
          <a:xfrm>
            <a:off x="1586948" y="2988365"/>
            <a:ext cx="9018104" cy="881270"/>
          </a:xfrm>
          <a:prstGeom prst="homePlat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6" name="Subtítulo 2">
            <a:extLst>
              <a:ext uri="{FF2B5EF4-FFF2-40B4-BE49-F238E27FC236}">
                <a16:creationId xmlns:a16="http://schemas.microsoft.com/office/drawing/2014/main" id="{24FB2847-4303-ABCE-E028-CD694D24AC76}"/>
              </a:ext>
            </a:extLst>
          </p:cNvPr>
          <p:cNvSpPr txBox="1">
            <a:spLocks/>
          </p:cNvSpPr>
          <p:nvPr/>
        </p:nvSpPr>
        <p:spPr>
          <a:xfrm>
            <a:off x="1586948" y="2843212"/>
            <a:ext cx="8458752" cy="1171575"/>
          </a:xfrm>
          <a:prstGeom prst="rect">
            <a:avLst/>
          </a:prstGeom>
          <a:noFill/>
          <a:ln>
            <a:noFill/>
          </a:ln>
        </p:spPr>
        <p:txBody>
          <a:bodyPr vert="horz" lIns="0" tIns="0" rIns="0" bIns="0" anchor="ctr">
            <a:no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s-ES" sz="4400" dirty="0">
                <a:solidFill>
                  <a:schemeClr val="accent1">
                    <a:lumMod val="75000"/>
                  </a:schemeClr>
                </a:solidFill>
              </a:rPr>
              <a:t>Conclusiones</a:t>
            </a:r>
          </a:p>
        </p:txBody>
      </p:sp>
    </p:spTree>
    <p:extLst>
      <p:ext uri="{BB962C8B-B14F-4D97-AF65-F5344CB8AC3E}">
        <p14:creationId xmlns:p14="http://schemas.microsoft.com/office/powerpoint/2010/main" val="3457822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3D64F8F-7975-6CDA-8B11-3C6F27CD35C0}"/>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grpSp>
        <p:nvGrpSpPr>
          <p:cNvPr id="9" name="Grupo 8">
            <a:extLst>
              <a:ext uri="{FF2B5EF4-FFF2-40B4-BE49-F238E27FC236}">
                <a16:creationId xmlns:a16="http://schemas.microsoft.com/office/drawing/2014/main" id="{B0207DB0-68BC-CDE4-4F83-7EE8A3C3334E}"/>
              </a:ext>
            </a:extLst>
          </p:cNvPr>
          <p:cNvGrpSpPr/>
          <p:nvPr/>
        </p:nvGrpSpPr>
        <p:grpSpPr>
          <a:xfrm>
            <a:off x="1586947" y="2843212"/>
            <a:ext cx="9018104" cy="1171575"/>
            <a:chOff x="1859998" y="1935162"/>
            <a:chExt cx="9018104" cy="1171575"/>
          </a:xfrm>
        </p:grpSpPr>
        <p:sp>
          <p:nvSpPr>
            <p:cNvPr id="8" name="Flecha: pentágono 7">
              <a:extLst>
                <a:ext uri="{FF2B5EF4-FFF2-40B4-BE49-F238E27FC236}">
                  <a16:creationId xmlns:a16="http://schemas.microsoft.com/office/drawing/2014/main" id="{5CB021F1-1E82-04E2-C463-43696F358342}"/>
                </a:ext>
              </a:extLst>
            </p:cNvPr>
            <p:cNvSpPr/>
            <p:nvPr/>
          </p:nvSpPr>
          <p:spPr>
            <a:xfrm>
              <a:off x="1859998" y="2080315"/>
              <a:ext cx="9018104" cy="881270"/>
            </a:xfrm>
            <a:prstGeom prst="homePlat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7" name="Subtítulo 2">
              <a:extLst>
                <a:ext uri="{FF2B5EF4-FFF2-40B4-BE49-F238E27FC236}">
                  <a16:creationId xmlns:a16="http://schemas.microsoft.com/office/drawing/2014/main" id="{792786C0-7EDD-3202-0ACF-98EF00742C2A}"/>
                </a:ext>
              </a:extLst>
            </p:cNvPr>
            <p:cNvSpPr txBox="1">
              <a:spLocks/>
            </p:cNvSpPr>
            <p:nvPr/>
          </p:nvSpPr>
          <p:spPr>
            <a:xfrm>
              <a:off x="2895878" y="1935162"/>
              <a:ext cx="5759449" cy="1171575"/>
            </a:xfrm>
            <a:prstGeom prst="rect">
              <a:avLst/>
            </a:prstGeom>
            <a:noFill/>
            <a:ln>
              <a:noFill/>
            </a:ln>
          </p:spPr>
          <p:txBody>
            <a:bodyPr vert="horz" lIns="0" tIns="0" rIns="0" bIns="0" anchor="ctr">
              <a:no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s-ES" sz="4400" dirty="0">
                  <a:solidFill>
                    <a:schemeClr val="accent1">
                      <a:lumMod val="75000"/>
                    </a:schemeClr>
                  </a:solidFill>
                </a:rPr>
                <a:t>INDICE</a:t>
              </a:r>
            </a:p>
          </p:txBody>
        </p:sp>
      </p:grpSp>
    </p:spTree>
    <p:extLst>
      <p:ext uri="{BB962C8B-B14F-4D97-AF65-F5344CB8AC3E}">
        <p14:creationId xmlns:p14="http://schemas.microsoft.com/office/powerpoint/2010/main" val="1974183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a:xfrm>
            <a:off x="838200" y="1253331"/>
            <a:ext cx="10515600" cy="4351338"/>
          </a:xfrm>
        </p:spPr>
        <p:txBody>
          <a:bodyPr/>
          <a:lstStyle/>
          <a:p>
            <a:r>
              <a:rPr lang="es-ES" dirty="0"/>
              <a:t>Análisis complementario. No tienen porque coincidir los resultados del modelo con los del filtrado por indicadores</a:t>
            </a:r>
          </a:p>
          <a:p>
            <a:r>
              <a:rPr lang="es-ES" dirty="0"/>
              <a:t>Los resultados sobre indicadores son interactivos, y pueden variar en función de los indicadores que se quieran utilizar (actualización anual).</a:t>
            </a:r>
          </a:p>
          <a:p>
            <a:r>
              <a:rPr lang="es-ES" dirty="0"/>
              <a:t>Los resultados en base al modelo se basan en similitud de palabras, en caso de utilizarse sinónimos o abreviaciones, no se pueden confirmar resultados similares. Aquellas publicaciones cuyo </a:t>
            </a:r>
            <a:r>
              <a:rPr lang="es-ES" dirty="0" err="1"/>
              <a:t>abstract</a:t>
            </a:r>
            <a:r>
              <a:rPr lang="es-ES" dirty="0"/>
              <a:t> no esté disponible (motivos diversos) no podrán tenerse en cuenta por parte del modelo.</a:t>
            </a:r>
          </a:p>
          <a:p>
            <a:endParaRPr lang="es-ES" dirty="0"/>
          </a:p>
        </p:txBody>
      </p:sp>
    </p:spTree>
    <p:extLst>
      <p:ext uri="{BB962C8B-B14F-4D97-AF65-F5344CB8AC3E}">
        <p14:creationId xmlns:p14="http://schemas.microsoft.com/office/powerpoint/2010/main" val="602466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Subtítulo 2">
            <a:extLst>
              <a:ext uri="{FF2B5EF4-FFF2-40B4-BE49-F238E27FC236}">
                <a16:creationId xmlns:a16="http://schemas.microsoft.com/office/drawing/2014/main" id="{8A77B20A-5047-E53D-5EFD-2726AC56EF14}"/>
              </a:ext>
            </a:extLst>
          </p:cNvPr>
          <p:cNvSpPr txBox="1">
            <a:spLocks/>
          </p:cNvSpPr>
          <p:nvPr/>
        </p:nvSpPr>
        <p:spPr>
          <a:xfrm>
            <a:off x="1586948" y="2843212"/>
            <a:ext cx="8458752" cy="1171575"/>
          </a:xfrm>
          <a:prstGeom prst="rect">
            <a:avLst/>
          </a:prstGeom>
          <a:noFill/>
          <a:ln>
            <a:noFill/>
          </a:ln>
        </p:spPr>
        <p:txBody>
          <a:bodyPr vert="horz" lIns="0" tIns="0" rIns="0" bIns="0" anchor="ctr">
            <a:no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s-ES" sz="4400" dirty="0" err="1">
                <a:solidFill>
                  <a:schemeClr val="accent1">
                    <a:lumMod val="75000"/>
                  </a:schemeClr>
                </a:solidFill>
              </a:rPr>
              <a:t>Roadmap</a:t>
            </a:r>
            <a:endParaRPr lang="es-ES" sz="4400" dirty="0">
              <a:solidFill>
                <a:schemeClr val="accent1">
                  <a:lumMod val="75000"/>
                </a:schemeClr>
              </a:solidFill>
            </a:endParaRPr>
          </a:p>
        </p:txBody>
      </p:sp>
      <p:sp>
        <p:nvSpPr>
          <p:cNvPr id="6" name="Flecha: pentágono 5">
            <a:extLst>
              <a:ext uri="{FF2B5EF4-FFF2-40B4-BE49-F238E27FC236}">
                <a16:creationId xmlns:a16="http://schemas.microsoft.com/office/drawing/2014/main" id="{D6D78B76-FDF7-F1D9-2D8D-82A0C57400CF}"/>
              </a:ext>
            </a:extLst>
          </p:cNvPr>
          <p:cNvSpPr/>
          <p:nvPr/>
        </p:nvSpPr>
        <p:spPr>
          <a:xfrm>
            <a:off x="1586948" y="2988365"/>
            <a:ext cx="9018104" cy="881270"/>
          </a:xfrm>
          <a:prstGeom prst="homePlat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10698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249" y="0"/>
            <a:ext cx="12191999" cy="6858000"/>
          </a:xfrm>
          <a:prstGeom prst="rect">
            <a:avLst/>
          </a:prstGeom>
        </p:spPr>
      </p:pic>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a:xfrm>
            <a:off x="512819" y="162310"/>
            <a:ext cx="10836525" cy="6516785"/>
          </a:xfrm>
        </p:spPr>
        <p:txBody>
          <a:bodyPr>
            <a:normAutofit lnSpcReduction="10000"/>
          </a:bodyPr>
          <a:lstStyle/>
          <a:p>
            <a:r>
              <a:rPr lang="es-ES" dirty="0"/>
              <a:t>Generación de pagina web mediante </a:t>
            </a:r>
            <a:r>
              <a:rPr lang="es-ES" dirty="0" err="1"/>
              <a:t>Streamlit</a:t>
            </a:r>
            <a:r>
              <a:rPr lang="es-ES" dirty="0"/>
              <a:t> para uso y gestión de la herramienta por parte de la empresa solicitante.</a:t>
            </a:r>
          </a:p>
          <a:p>
            <a:r>
              <a:rPr lang="es-ES" dirty="0"/>
              <a:t>Listado de 5 palabras más repetidas por </a:t>
            </a:r>
            <a:r>
              <a:rPr lang="es-ES" dirty="0" err="1"/>
              <a:t>Abstract</a:t>
            </a:r>
            <a:r>
              <a:rPr lang="es-ES" dirty="0"/>
              <a:t>, para generar nuevas búsquedas.</a:t>
            </a:r>
          </a:p>
          <a:p>
            <a:r>
              <a:rPr lang="es-ES" dirty="0"/>
              <a:t>Incluir búsqueda mediante puntos alternativos, como puedan ser autor o tipo de publicación.</a:t>
            </a:r>
          </a:p>
          <a:p>
            <a:r>
              <a:rPr lang="es-ES" dirty="0"/>
              <a:t>Conexión a PUBMED mediante API para agilizar y facilitar el uso de la herramienta.</a:t>
            </a:r>
          </a:p>
          <a:p>
            <a:r>
              <a:rPr lang="es-ES" dirty="0"/>
              <a:t>Estudio del tiempo medio que utiliza el usuario para localizar la información que necesita mediante una búsqueda normal, en comparación con el tiempo que necesita utilizando nuestra herramienta. Asumiendo que existe un ahorro en el tiempo, se podría hacer un cálculo de ahorro económico anual.</a:t>
            </a:r>
          </a:p>
          <a:p>
            <a:pPr lvl="1"/>
            <a:r>
              <a:rPr lang="es-ES" dirty="0" err="1"/>
              <a:t>Ej</a:t>
            </a:r>
            <a:r>
              <a:rPr lang="es-ES" dirty="0"/>
              <a:t>: 10 min/día * 260 días laborales * 50 personas = ~ 31.250€</a:t>
            </a:r>
          </a:p>
          <a:p>
            <a:pPr marL="914400" lvl="2" indent="0">
              <a:buNone/>
            </a:pPr>
            <a:r>
              <a:rPr lang="es-ES" dirty="0"/>
              <a:t>   </a:t>
            </a:r>
            <a:r>
              <a:rPr lang="es-ES" sz="2400" dirty="0"/>
              <a:t>60 min/día * 260 días laborales * 50 personas = ~  </a:t>
            </a:r>
          </a:p>
          <a:p>
            <a:pPr marL="914400" lvl="2" indent="0">
              <a:buNone/>
            </a:pPr>
            <a:r>
              <a:rPr lang="es-ES" sz="2400" dirty="0"/>
              <a:t>187.460€</a:t>
            </a:r>
            <a:endParaRPr lang="es-ES" dirty="0"/>
          </a:p>
          <a:p>
            <a:pPr marL="914400" lvl="2" indent="0">
              <a:buNone/>
            </a:pPr>
            <a:endParaRPr lang="es-ES" sz="2400" dirty="0"/>
          </a:p>
          <a:p>
            <a:pPr marL="914400" lvl="2" indent="0">
              <a:buNone/>
            </a:pPr>
            <a:endParaRPr lang="es-ES" dirty="0"/>
          </a:p>
        </p:txBody>
      </p:sp>
    </p:spTree>
    <p:extLst>
      <p:ext uri="{BB962C8B-B14F-4D97-AF65-F5344CB8AC3E}">
        <p14:creationId xmlns:p14="http://schemas.microsoft.com/office/powerpoint/2010/main" val="56683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3D64F8F-7975-6CDA-8B11-3C6F27CD35C0}"/>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a:xfrm>
            <a:off x="838200" y="333955"/>
            <a:ext cx="10515600" cy="6305384"/>
          </a:xfrm>
        </p:spPr>
        <p:txBody>
          <a:bodyPr>
            <a:normAutofit/>
          </a:bodyPr>
          <a:lstStyle/>
          <a:p>
            <a:r>
              <a:rPr lang="es-ES" sz="3600" dirty="0"/>
              <a:t>Vocabulario específico</a:t>
            </a:r>
          </a:p>
          <a:p>
            <a:r>
              <a:rPr lang="es-ES" sz="3600" dirty="0"/>
              <a:t>Origen de los datos</a:t>
            </a:r>
          </a:p>
          <a:p>
            <a:r>
              <a:rPr lang="es-ES" sz="3600" dirty="0"/>
              <a:t>Gestión de los datos</a:t>
            </a:r>
          </a:p>
          <a:p>
            <a:r>
              <a:rPr lang="es-ES" sz="3600" dirty="0"/>
              <a:t>Flujograma</a:t>
            </a:r>
          </a:p>
          <a:p>
            <a:pPr lvl="1"/>
            <a:r>
              <a:rPr lang="es-ES" sz="3200" dirty="0"/>
              <a:t>Modelo de análisis semántico y por índices</a:t>
            </a:r>
          </a:p>
          <a:p>
            <a:pPr lvl="2"/>
            <a:r>
              <a:rPr lang="es-ES" sz="2800" dirty="0"/>
              <a:t>Características del modelo</a:t>
            </a:r>
          </a:p>
          <a:p>
            <a:pPr lvl="2"/>
            <a:r>
              <a:rPr lang="es-ES" sz="2800" dirty="0"/>
              <a:t>Obtención de resultados por índice y ranking</a:t>
            </a:r>
          </a:p>
          <a:p>
            <a:r>
              <a:rPr lang="es-ES" sz="3600" dirty="0"/>
              <a:t>Presentación de datos finales</a:t>
            </a:r>
          </a:p>
          <a:p>
            <a:r>
              <a:rPr lang="es-ES" sz="3600" dirty="0"/>
              <a:t>Conclusiones</a:t>
            </a:r>
          </a:p>
          <a:p>
            <a:r>
              <a:rPr lang="es-ES" sz="3600" dirty="0" err="1"/>
              <a:t>Roadmap</a:t>
            </a:r>
            <a:endParaRPr lang="es-ES" sz="3600" dirty="0"/>
          </a:p>
        </p:txBody>
      </p:sp>
    </p:spTree>
    <p:extLst>
      <p:ext uri="{BB962C8B-B14F-4D97-AF65-F5344CB8AC3E}">
        <p14:creationId xmlns:p14="http://schemas.microsoft.com/office/powerpoint/2010/main" val="236621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3D64F8F-7975-6CDA-8B11-3C6F27CD35C0}"/>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grpSp>
        <p:nvGrpSpPr>
          <p:cNvPr id="9" name="Grupo 8">
            <a:extLst>
              <a:ext uri="{FF2B5EF4-FFF2-40B4-BE49-F238E27FC236}">
                <a16:creationId xmlns:a16="http://schemas.microsoft.com/office/drawing/2014/main" id="{B0207DB0-68BC-CDE4-4F83-7EE8A3C3334E}"/>
              </a:ext>
            </a:extLst>
          </p:cNvPr>
          <p:cNvGrpSpPr/>
          <p:nvPr/>
        </p:nvGrpSpPr>
        <p:grpSpPr>
          <a:xfrm>
            <a:off x="1586947" y="2843212"/>
            <a:ext cx="9018104" cy="1171575"/>
            <a:chOff x="1859998" y="1935162"/>
            <a:chExt cx="9018104" cy="1171575"/>
          </a:xfrm>
        </p:grpSpPr>
        <p:sp>
          <p:nvSpPr>
            <p:cNvPr id="8" name="Flecha: pentágono 7">
              <a:extLst>
                <a:ext uri="{FF2B5EF4-FFF2-40B4-BE49-F238E27FC236}">
                  <a16:creationId xmlns:a16="http://schemas.microsoft.com/office/drawing/2014/main" id="{5CB021F1-1E82-04E2-C463-43696F358342}"/>
                </a:ext>
              </a:extLst>
            </p:cNvPr>
            <p:cNvSpPr/>
            <p:nvPr/>
          </p:nvSpPr>
          <p:spPr>
            <a:xfrm>
              <a:off x="1859998" y="2080315"/>
              <a:ext cx="9018104" cy="881270"/>
            </a:xfrm>
            <a:prstGeom prst="homePlat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7" name="Subtítulo 2">
              <a:extLst>
                <a:ext uri="{FF2B5EF4-FFF2-40B4-BE49-F238E27FC236}">
                  <a16:creationId xmlns:a16="http://schemas.microsoft.com/office/drawing/2014/main" id="{792786C0-7EDD-3202-0ACF-98EF00742C2A}"/>
                </a:ext>
              </a:extLst>
            </p:cNvPr>
            <p:cNvSpPr txBox="1">
              <a:spLocks/>
            </p:cNvSpPr>
            <p:nvPr/>
          </p:nvSpPr>
          <p:spPr>
            <a:xfrm>
              <a:off x="2895878" y="1935162"/>
              <a:ext cx="6115656" cy="1171575"/>
            </a:xfrm>
            <a:prstGeom prst="rect">
              <a:avLst/>
            </a:prstGeom>
            <a:noFill/>
            <a:ln>
              <a:noFill/>
            </a:ln>
          </p:spPr>
          <p:txBody>
            <a:bodyPr vert="horz" lIns="0" tIns="0" rIns="0" bIns="0" anchor="ctr">
              <a:no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s-ES" sz="4400" dirty="0">
                  <a:solidFill>
                    <a:schemeClr val="accent1">
                      <a:lumMod val="75000"/>
                    </a:schemeClr>
                  </a:solidFill>
                </a:rPr>
                <a:t>Vocabulario específico</a:t>
              </a:r>
            </a:p>
          </p:txBody>
        </p:sp>
      </p:grpSp>
    </p:spTree>
    <p:extLst>
      <p:ext uri="{BB962C8B-B14F-4D97-AF65-F5344CB8AC3E}">
        <p14:creationId xmlns:p14="http://schemas.microsoft.com/office/powerpoint/2010/main" val="3654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372CAFA-CF25-6394-5754-9181B6A4AAA1}"/>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1" name="CuadroTexto 30">
            <a:extLst>
              <a:ext uri="{FF2B5EF4-FFF2-40B4-BE49-F238E27FC236}">
                <a16:creationId xmlns:a16="http://schemas.microsoft.com/office/drawing/2014/main" id="{3192449B-D269-ABAC-4A92-07B8AF6833FE}"/>
              </a:ext>
            </a:extLst>
          </p:cNvPr>
          <p:cNvSpPr txBox="1"/>
          <p:nvPr/>
        </p:nvSpPr>
        <p:spPr>
          <a:xfrm>
            <a:off x="190326" y="258444"/>
            <a:ext cx="12047722" cy="5940088"/>
          </a:xfrm>
          <a:prstGeom prst="rect">
            <a:avLst/>
          </a:prstGeom>
          <a:noFill/>
        </p:spPr>
        <p:txBody>
          <a:bodyPr wrap="none" rtlCol="0">
            <a:spAutoFit/>
          </a:bodyPr>
          <a:lstStyle/>
          <a:p>
            <a:r>
              <a:rPr lang="es-ES" sz="2800" b="1" dirty="0"/>
              <a:t>SJR: </a:t>
            </a:r>
            <a:r>
              <a:rPr lang="es-ES" sz="2000" dirty="0" err="1"/>
              <a:t>Indice</a:t>
            </a:r>
            <a:r>
              <a:rPr lang="es-ES" sz="2000" dirty="0"/>
              <a:t> de valoración sobre la publicación, indicativo de la calidad de las revistas en que se ha publicado, así </a:t>
            </a:r>
          </a:p>
          <a:p>
            <a:r>
              <a:rPr lang="es-ES" sz="2000" dirty="0"/>
              <a:t>del impacto de la propia publicación.</a:t>
            </a:r>
          </a:p>
          <a:p>
            <a:endParaRPr lang="es-ES" sz="2000" dirty="0"/>
          </a:p>
          <a:p>
            <a:r>
              <a:rPr lang="es-ES" sz="2800" b="1" dirty="0"/>
              <a:t>H </a:t>
            </a:r>
            <a:r>
              <a:rPr lang="es-ES" sz="2800" b="1" dirty="0" err="1"/>
              <a:t>index</a:t>
            </a:r>
            <a:r>
              <a:rPr lang="es-ES" sz="2800" b="1" dirty="0"/>
              <a:t>: </a:t>
            </a:r>
            <a:r>
              <a:rPr lang="es-ES" sz="2000" dirty="0" err="1"/>
              <a:t>Indice</a:t>
            </a:r>
            <a:r>
              <a:rPr lang="es-ES" sz="2000" dirty="0"/>
              <a:t> de valoración que cruza la cantidad de publicaciones realizadas por escritor y la cantidad de</a:t>
            </a:r>
          </a:p>
          <a:p>
            <a:r>
              <a:rPr lang="es-ES" sz="2000" dirty="0"/>
              <a:t>citaciones que han tenido sus publicaciones.</a:t>
            </a:r>
          </a:p>
          <a:p>
            <a:endParaRPr lang="es-ES" sz="2000" dirty="0"/>
          </a:p>
          <a:p>
            <a:r>
              <a:rPr lang="es-ES" sz="2800" b="1" dirty="0"/>
              <a:t>ISSN: </a:t>
            </a:r>
            <a:r>
              <a:rPr lang="es-ES" sz="2000" dirty="0"/>
              <a:t>International Standard Serial </a:t>
            </a:r>
            <a:r>
              <a:rPr lang="es-ES" sz="2000" dirty="0" err="1"/>
              <a:t>Number</a:t>
            </a:r>
            <a:r>
              <a:rPr lang="es-ES" sz="2000" dirty="0"/>
              <a:t>. Se utiliza para diferenciar todas la publicaciones periódicas y </a:t>
            </a:r>
          </a:p>
          <a:p>
            <a:r>
              <a:rPr lang="es-ES" sz="2000" dirty="0"/>
              <a:t>recursos continuos, de cualquier soporte, ya sean impresos en papel o en formato digital. El ISSN está</a:t>
            </a:r>
          </a:p>
          <a:p>
            <a:r>
              <a:rPr lang="es-ES" sz="2000" dirty="0"/>
              <a:t>indisolublemente asociado al título de la publicación seriada y un cambio en el título puede implicar un </a:t>
            </a:r>
          </a:p>
          <a:p>
            <a:r>
              <a:rPr lang="es-ES" sz="2000" dirty="0"/>
              <a:t>cambio de ISSN</a:t>
            </a:r>
          </a:p>
          <a:p>
            <a:endParaRPr lang="es-ES" sz="2000" dirty="0"/>
          </a:p>
          <a:p>
            <a:r>
              <a:rPr lang="es-ES" sz="2800" b="1" dirty="0"/>
              <a:t>PMID: </a:t>
            </a:r>
            <a:r>
              <a:rPr lang="es-ES" sz="2000" dirty="0"/>
              <a:t>Acrónimo de </a:t>
            </a:r>
            <a:r>
              <a:rPr lang="es-ES" sz="2000" dirty="0" err="1"/>
              <a:t>PunMEd</a:t>
            </a:r>
            <a:r>
              <a:rPr lang="es-ES" sz="2000" dirty="0"/>
              <a:t> </a:t>
            </a:r>
            <a:r>
              <a:rPr lang="es-ES" sz="2000" dirty="0" err="1"/>
              <a:t>Identifier</a:t>
            </a:r>
            <a:r>
              <a:rPr lang="es-ES" sz="2000" dirty="0"/>
              <a:t>. Número único  asignado a cada cita de un artículo de revistas </a:t>
            </a:r>
          </a:p>
          <a:p>
            <a:r>
              <a:rPr lang="es-ES" sz="2000" dirty="0"/>
              <a:t>biomédicas y de ciencias de la vida que recoge PubMed. Este registro es de la Biblioteca Nacional de Medicina </a:t>
            </a:r>
          </a:p>
          <a:p>
            <a:r>
              <a:rPr lang="es-ES" sz="2000" dirty="0"/>
              <a:t>de los Estados Unidos (MEDLINE).</a:t>
            </a:r>
          </a:p>
          <a:p>
            <a:endParaRPr lang="es-ES" sz="2000" dirty="0"/>
          </a:p>
          <a:p>
            <a:r>
              <a:rPr lang="es-ES" sz="2800" b="1" dirty="0" err="1"/>
              <a:t>Abstract</a:t>
            </a:r>
            <a:r>
              <a:rPr lang="es-ES" sz="2800" b="1" dirty="0"/>
              <a:t>: </a:t>
            </a:r>
            <a:r>
              <a:rPr lang="es-ES" sz="2000" dirty="0"/>
              <a:t>El </a:t>
            </a:r>
            <a:r>
              <a:rPr lang="es-ES" sz="2000" dirty="0" err="1"/>
              <a:t>abstract</a:t>
            </a:r>
            <a:r>
              <a:rPr lang="es-ES" sz="2000" dirty="0"/>
              <a:t> o resumen científico es un documento abreviado (entre 150-500 palabras) que describe, </a:t>
            </a:r>
          </a:p>
          <a:p>
            <a:r>
              <a:rPr lang="es-ES" sz="2000" dirty="0"/>
              <a:t>sintetiza y representa las principales ideas de un trabajo científico. Es el “medio publicitario” del trabajo científico.</a:t>
            </a:r>
          </a:p>
        </p:txBody>
      </p:sp>
    </p:spTree>
    <p:extLst>
      <p:ext uri="{BB962C8B-B14F-4D97-AF65-F5344CB8AC3E}">
        <p14:creationId xmlns:p14="http://schemas.microsoft.com/office/powerpoint/2010/main" val="106612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0EF93-760A-81D8-8B5C-90A2A60694C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AB0ABAD-FA56-835D-9311-3FD67660F929}"/>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7B7500F7-2FA0-5B60-8DCE-C2FB6CEA70C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Imagen 4">
            <a:extLst>
              <a:ext uri="{FF2B5EF4-FFF2-40B4-BE49-F238E27FC236}">
                <a16:creationId xmlns:a16="http://schemas.microsoft.com/office/drawing/2014/main" id="{5310A53F-4105-C775-54A0-1F088E42183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84286" y="4001294"/>
            <a:ext cx="3464760" cy="2221617"/>
          </a:xfrm>
          <a:prstGeom prst="rect">
            <a:avLst/>
          </a:prstGeom>
        </p:spPr>
      </p:pic>
      <p:pic>
        <p:nvPicPr>
          <p:cNvPr id="6" name="Imagen 5">
            <a:extLst>
              <a:ext uri="{FF2B5EF4-FFF2-40B4-BE49-F238E27FC236}">
                <a16:creationId xmlns:a16="http://schemas.microsoft.com/office/drawing/2014/main" id="{235751B8-0469-EEAE-4102-D05F8A5EC1E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6855" y="782783"/>
            <a:ext cx="5848134" cy="3075003"/>
          </a:xfrm>
          <a:prstGeom prst="rect">
            <a:avLst/>
          </a:prstGeom>
        </p:spPr>
      </p:pic>
      <p:pic>
        <p:nvPicPr>
          <p:cNvPr id="8" name="Imagen 7">
            <a:extLst>
              <a:ext uri="{FF2B5EF4-FFF2-40B4-BE49-F238E27FC236}">
                <a16:creationId xmlns:a16="http://schemas.microsoft.com/office/drawing/2014/main" id="{4822E937-6A9A-F326-6467-7858140EFCBA}"/>
              </a:ext>
            </a:extLst>
          </p:cNvPr>
          <p:cNvPicPr>
            <a:picLocks noChangeAspect="1"/>
          </p:cNvPicPr>
          <p:nvPr/>
        </p:nvPicPr>
        <p:blipFill rotWithShape="1">
          <a:blip r:embed="rId6"/>
          <a:srcRect l="8609"/>
          <a:stretch/>
        </p:blipFill>
        <p:spPr>
          <a:xfrm>
            <a:off x="100136" y="43764"/>
            <a:ext cx="11142428" cy="1173408"/>
          </a:xfrm>
          <a:prstGeom prst="rect">
            <a:avLst/>
          </a:prstGeom>
        </p:spPr>
      </p:pic>
      <p:pic>
        <p:nvPicPr>
          <p:cNvPr id="10" name="Imagen 9">
            <a:extLst>
              <a:ext uri="{FF2B5EF4-FFF2-40B4-BE49-F238E27FC236}">
                <a16:creationId xmlns:a16="http://schemas.microsoft.com/office/drawing/2014/main" id="{06ED7BDE-B9E0-5419-A1E4-BC8DB1F740D9}"/>
              </a:ext>
            </a:extLst>
          </p:cNvPr>
          <p:cNvPicPr>
            <a:picLocks noChangeAspect="1"/>
          </p:cNvPicPr>
          <p:nvPr/>
        </p:nvPicPr>
        <p:blipFill>
          <a:blip r:embed="rId7"/>
          <a:stretch>
            <a:fillRect/>
          </a:stretch>
        </p:blipFill>
        <p:spPr>
          <a:xfrm>
            <a:off x="1439481" y="1154325"/>
            <a:ext cx="9165167" cy="5659911"/>
          </a:xfrm>
          <a:prstGeom prst="rect">
            <a:avLst/>
          </a:prstGeom>
        </p:spPr>
      </p:pic>
    </p:spTree>
    <p:extLst>
      <p:ext uri="{BB962C8B-B14F-4D97-AF65-F5344CB8AC3E}">
        <p14:creationId xmlns:p14="http://schemas.microsoft.com/office/powerpoint/2010/main" val="144357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 calcmode="lin" valueType="num">
                                      <p:cBhvr>
                                        <p:cTn id="16" dur="1000" fill="hold"/>
                                        <p:tgtEl>
                                          <p:spTgt spid="10"/>
                                        </p:tgtEl>
                                        <p:attrNameLst>
                                          <p:attrName>style.rotation</p:attrName>
                                        </p:attrNameLst>
                                      </p:cBhvr>
                                      <p:tavLst>
                                        <p:tav tm="0">
                                          <p:val>
                                            <p:fltVal val="90"/>
                                          </p:val>
                                        </p:tav>
                                        <p:tav tm="100000">
                                          <p:val>
                                            <p:fltVal val="0"/>
                                          </p:val>
                                        </p:tav>
                                      </p:tavLst>
                                    </p:anim>
                                    <p:animEffect transition="in" filter="fad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E2B2F-96EC-2960-5EB9-E86B6B9ABD0D}"/>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6" name="Flecha: pentágono 5">
            <a:extLst>
              <a:ext uri="{FF2B5EF4-FFF2-40B4-BE49-F238E27FC236}">
                <a16:creationId xmlns:a16="http://schemas.microsoft.com/office/drawing/2014/main" id="{931CE72E-8F46-7B18-0857-A05B66BF2453}"/>
              </a:ext>
            </a:extLst>
          </p:cNvPr>
          <p:cNvSpPr/>
          <p:nvPr/>
        </p:nvSpPr>
        <p:spPr>
          <a:xfrm>
            <a:off x="1586948" y="2988365"/>
            <a:ext cx="9018104" cy="881270"/>
          </a:xfrm>
          <a:prstGeom prst="homePlat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9" name="Subtítulo 2">
            <a:extLst>
              <a:ext uri="{FF2B5EF4-FFF2-40B4-BE49-F238E27FC236}">
                <a16:creationId xmlns:a16="http://schemas.microsoft.com/office/drawing/2014/main" id="{EE0D301E-35D6-9F12-0A92-7F772F99F309}"/>
              </a:ext>
            </a:extLst>
          </p:cNvPr>
          <p:cNvSpPr txBox="1">
            <a:spLocks/>
          </p:cNvSpPr>
          <p:nvPr/>
        </p:nvSpPr>
        <p:spPr>
          <a:xfrm>
            <a:off x="2673350" y="2843212"/>
            <a:ext cx="5759449" cy="1171575"/>
          </a:xfrm>
          <a:prstGeom prst="rect">
            <a:avLst/>
          </a:prstGeom>
          <a:noFill/>
          <a:ln>
            <a:noFill/>
          </a:ln>
        </p:spPr>
        <p:txBody>
          <a:bodyPr vert="horz" lIns="0" tIns="0" rIns="0" bIns="0" anchor="ctr">
            <a:no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s-ES" sz="4400" dirty="0">
                <a:solidFill>
                  <a:schemeClr val="accent1">
                    <a:lumMod val="75000"/>
                  </a:schemeClr>
                </a:solidFill>
              </a:rPr>
              <a:t>Origen de los datos</a:t>
            </a:r>
          </a:p>
        </p:txBody>
      </p:sp>
    </p:spTree>
    <p:extLst>
      <p:ext uri="{BB962C8B-B14F-4D97-AF65-F5344CB8AC3E}">
        <p14:creationId xmlns:p14="http://schemas.microsoft.com/office/powerpoint/2010/main" val="146098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5198EBC-BEF9-D2B3-68CB-28E8C146F53E}"/>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Subtítulo 2">
            <a:extLst>
              <a:ext uri="{FF2B5EF4-FFF2-40B4-BE49-F238E27FC236}">
                <a16:creationId xmlns:a16="http://schemas.microsoft.com/office/drawing/2014/main" id="{B1E95774-E979-4278-61BC-9F052BC3B11A}"/>
              </a:ext>
            </a:extLst>
          </p:cNvPr>
          <p:cNvSpPr txBox="1">
            <a:spLocks/>
          </p:cNvSpPr>
          <p:nvPr/>
        </p:nvSpPr>
        <p:spPr>
          <a:xfrm>
            <a:off x="1710267" y="95249"/>
            <a:ext cx="8771466" cy="1171575"/>
          </a:xfrm>
          <a:prstGeom prst="rect">
            <a:avLst/>
          </a:prstGeom>
          <a:noFill/>
          <a:ln>
            <a:noFill/>
          </a:ln>
        </p:spPr>
        <p:txBody>
          <a:bodyPr vert="horz" lIns="0" tIns="0" rIns="0" bIns="0" anchor="ctr">
            <a:norm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r>
              <a:rPr lang="es-ES" sz="4800" dirty="0">
                <a:solidFill>
                  <a:sysClr val="windowText" lastClr="000000"/>
                </a:solidFill>
              </a:rPr>
              <a:t>Origen de los datos</a:t>
            </a:r>
          </a:p>
        </p:txBody>
      </p:sp>
      <p:pic>
        <p:nvPicPr>
          <p:cNvPr id="3" name="Imagen 2">
            <a:extLst>
              <a:ext uri="{FF2B5EF4-FFF2-40B4-BE49-F238E27FC236}">
                <a16:creationId xmlns:a16="http://schemas.microsoft.com/office/drawing/2014/main" id="{8FCA4C1F-5DF6-DC0E-2865-96AA0C4BBE3B}"/>
              </a:ext>
            </a:extLst>
          </p:cNvPr>
          <p:cNvPicPr>
            <a:picLocks noChangeAspect="1"/>
          </p:cNvPicPr>
          <p:nvPr/>
        </p:nvPicPr>
        <p:blipFill>
          <a:blip r:embed="rId4"/>
          <a:stretch>
            <a:fillRect/>
          </a:stretch>
        </p:blipFill>
        <p:spPr>
          <a:xfrm>
            <a:off x="3426051" y="0"/>
            <a:ext cx="5339897" cy="6858000"/>
          </a:xfrm>
          <a:prstGeom prst="rect">
            <a:avLst/>
          </a:prstGeom>
        </p:spPr>
      </p:pic>
      <p:sp>
        <p:nvSpPr>
          <p:cNvPr id="52" name="Rectángulo: esquinas redondeadas 51">
            <a:extLst>
              <a:ext uri="{FF2B5EF4-FFF2-40B4-BE49-F238E27FC236}">
                <a16:creationId xmlns:a16="http://schemas.microsoft.com/office/drawing/2014/main" id="{22573532-661B-D8DC-05A5-FAD9EF7E4AC4}"/>
              </a:ext>
            </a:extLst>
          </p:cNvPr>
          <p:cNvSpPr/>
          <p:nvPr/>
        </p:nvSpPr>
        <p:spPr>
          <a:xfrm>
            <a:off x="7821128" y="1393491"/>
            <a:ext cx="3760967" cy="1349322"/>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3" name="CuadroTexto 52">
            <a:extLst>
              <a:ext uri="{FF2B5EF4-FFF2-40B4-BE49-F238E27FC236}">
                <a16:creationId xmlns:a16="http://schemas.microsoft.com/office/drawing/2014/main" id="{05463F71-4479-9CC1-D34A-75ECDD8CA6A1}"/>
              </a:ext>
            </a:extLst>
          </p:cNvPr>
          <p:cNvSpPr txBox="1"/>
          <p:nvPr/>
        </p:nvSpPr>
        <p:spPr>
          <a:xfrm>
            <a:off x="7964373" y="1467988"/>
            <a:ext cx="3617722" cy="1200329"/>
          </a:xfrm>
          <a:prstGeom prst="rect">
            <a:avLst/>
          </a:prstGeom>
          <a:noFill/>
        </p:spPr>
        <p:txBody>
          <a:bodyPr wrap="none" rtlCol="0">
            <a:spAutoFit/>
          </a:bodyPr>
          <a:lstStyle/>
          <a:p>
            <a:r>
              <a:rPr lang="es-ES" dirty="0"/>
              <a:t>Los resultados se filtran y se utilizan</a:t>
            </a:r>
          </a:p>
          <a:p>
            <a:r>
              <a:rPr lang="es-ES" dirty="0"/>
              <a:t>los códigos identificativos, PMID de</a:t>
            </a:r>
          </a:p>
          <a:p>
            <a:r>
              <a:rPr lang="es-ES" dirty="0"/>
              <a:t>cada publicación para hacer una </a:t>
            </a:r>
          </a:p>
          <a:p>
            <a:r>
              <a:rPr lang="es-ES" dirty="0"/>
              <a:t>nueva búsqueda en PubData2XL</a:t>
            </a:r>
          </a:p>
        </p:txBody>
      </p:sp>
      <p:grpSp>
        <p:nvGrpSpPr>
          <p:cNvPr id="51" name="Grupo 50">
            <a:extLst>
              <a:ext uri="{FF2B5EF4-FFF2-40B4-BE49-F238E27FC236}">
                <a16:creationId xmlns:a16="http://schemas.microsoft.com/office/drawing/2014/main" id="{D02A228E-005A-85A0-C231-9DD076630F54}"/>
              </a:ext>
            </a:extLst>
          </p:cNvPr>
          <p:cNvGrpSpPr/>
          <p:nvPr/>
        </p:nvGrpSpPr>
        <p:grpSpPr>
          <a:xfrm>
            <a:off x="882595" y="1396278"/>
            <a:ext cx="3760967" cy="1349322"/>
            <a:chOff x="882595" y="1396278"/>
            <a:chExt cx="3760967" cy="1349322"/>
          </a:xfrm>
        </p:grpSpPr>
        <p:sp>
          <p:nvSpPr>
            <p:cNvPr id="50" name="Rectángulo: esquinas redondeadas 49">
              <a:extLst>
                <a:ext uri="{FF2B5EF4-FFF2-40B4-BE49-F238E27FC236}">
                  <a16:creationId xmlns:a16="http://schemas.microsoft.com/office/drawing/2014/main" id="{4F1659B4-74DF-02EE-BAC0-4A36607904E4}"/>
                </a:ext>
              </a:extLst>
            </p:cNvPr>
            <p:cNvSpPr/>
            <p:nvPr/>
          </p:nvSpPr>
          <p:spPr>
            <a:xfrm>
              <a:off x="882595" y="1396278"/>
              <a:ext cx="3760967" cy="1349322"/>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CuadroTexto 48">
              <a:extLst>
                <a:ext uri="{FF2B5EF4-FFF2-40B4-BE49-F238E27FC236}">
                  <a16:creationId xmlns:a16="http://schemas.microsoft.com/office/drawing/2014/main" id="{03FDF0DD-A408-65C7-E65B-476304B8EDDE}"/>
                </a:ext>
              </a:extLst>
            </p:cNvPr>
            <p:cNvSpPr txBox="1"/>
            <p:nvPr/>
          </p:nvSpPr>
          <p:spPr>
            <a:xfrm>
              <a:off x="964390" y="1467988"/>
              <a:ext cx="3672865" cy="1200329"/>
            </a:xfrm>
            <a:prstGeom prst="rect">
              <a:avLst/>
            </a:prstGeom>
            <a:noFill/>
          </p:spPr>
          <p:txBody>
            <a:bodyPr wrap="none" rtlCol="0">
              <a:spAutoFit/>
            </a:bodyPr>
            <a:lstStyle/>
            <a:p>
              <a:r>
                <a:rPr lang="es-ES" dirty="0"/>
                <a:t>Se realiza una consulta inicial en </a:t>
              </a:r>
            </a:p>
            <a:p>
              <a:r>
                <a:rPr lang="es-ES" dirty="0"/>
                <a:t>PubMed, página de consulta habitual</a:t>
              </a:r>
            </a:p>
            <a:p>
              <a:r>
                <a:rPr lang="es-ES" dirty="0"/>
                <a:t>por parte de la empresa solicitante</a:t>
              </a:r>
            </a:p>
            <a:p>
              <a:r>
                <a:rPr lang="es-ES" dirty="0"/>
                <a:t>de la herramienta aquí presentada</a:t>
              </a:r>
            </a:p>
          </p:txBody>
        </p:sp>
      </p:grpSp>
      <p:sp>
        <p:nvSpPr>
          <p:cNvPr id="58" name="Rectángulo: esquinas redondeadas 57">
            <a:extLst>
              <a:ext uri="{FF2B5EF4-FFF2-40B4-BE49-F238E27FC236}">
                <a16:creationId xmlns:a16="http://schemas.microsoft.com/office/drawing/2014/main" id="{87C07772-8B8B-8D30-D6D8-2486D857CA20}"/>
              </a:ext>
            </a:extLst>
          </p:cNvPr>
          <p:cNvSpPr/>
          <p:nvPr/>
        </p:nvSpPr>
        <p:spPr>
          <a:xfrm>
            <a:off x="4401760" y="4112400"/>
            <a:ext cx="3760967" cy="1349322"/>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4" name="CuadroTexto 53">
            <a:extLst>
              <a:ext uri="{FF2B5EF4-FFF2-40B4-BE49-F238E27FC236}">
                <a16:creationId xmlns:a16="http://schemas.microsoft.com/office/drawing/2014/main" id="{55AEDD44-DD63-A9C6-8396-4B02631F8015}"/>
              </a:ext>
            </a:extLst>
          </p:cNvPr>
          <p:cNvSpPr txBox="1"/>
          <p:nvPr/>
        </p:nvSpPr>
        <p:spPr>
          <a:xfrm>
            <a:off x="4575976" y="4325396"/>
            <a:ext cx="3586751" cy="923330"/>
          </a:xfrm>
          <a:prstGeom prst="rect">
            <a:avLst/>
          </a:prstGeom>
          <a:noFill/>
        </p:spPr>
        <p:txBody>
          <a:bodyPr wrap="none" rtlCol="0">
            <a:spAutoFit/>
          </a:bodyPr>
          <a:lstStyle/>
          <a:p>
            <a:r>
              <a:rPr lang="es-ES" dirty="0"/>
              <a:t>Estos resultados se descargan como </a:t>
            </a:r>
          </a:p>
          <a:p>
            <a:r>
              <a:rPr lang="es-ES" dirty="0"/>
              <a:t>Archivo CSV y se convierten en DF </a:t>
            </a:r>
          </a:p>
          <a:p>
            <a:r>
              <a:rPr lang="es-ES" dirty="0"/>
              <a:t>para ser internamente procesados</a:t>
            </a:r>
          </a:p>
        </p:txBody>
      </p:sp>
    </p:spTree>
    <p:extLst>
      <p:ext uri="{BB962C8B-B14F-4D97-AF65-F5344CB8AC3E}">
        <p14:creationId xmlns:p14="http://schemas.microsoft.com/office/powerpoint/2010/main" val="29516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E2B2F-96EC-2960-5EB9-E86B6B9ABD0D}"/>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6" name="Flecha: pentágono 5">
            <a:extLst>
              <a:ext uri="{FF2B5EF4-FFF2-40B4-BE49-F238E27FC236}">
                <a16:creationId xmlns:a16="http://schemas.microsoft.com/office/drawing/2014/main" id="{931CE72E-8F46-7B18-0857-A05B66BF2453}"/>
              </a:ext>
            </a:extLst>
          </p:cNvPr>
          <p:cNvSpPr/>
          <p:nvPr/>
        </p:nvSpPr>
        <p:spPr>
          <a:xfrm>
            <a:off x="1586948" y="2988365"/>
            <a:ext cx="9018104" cy="881270"/>
          </a:xfrm>
          <a:prstGeom prst="homePlat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9" name="Subtítulo 2">
            <a:extLst>
              <a:ext uri="{FF2B5EF4-FFF2-40B4-BE49-F238E27FC236}">
                <a16:creationId xmlns:a16="http://schemas.microsoft.com/office/drawing/2014/main" id="{EE0D301E-35D6-9F12-0A92-7F772F99F309}"/>
              </a:ext>
            </a:extLst>
          </p:cNvPr>
          <p:cNvSpPr txBox="1">
            <a:spLocks/>
          </p:cNvSpPr>
          <p:nvPr/>
        </p:nvSpPr>
        <p:spPr>
          <a:xfrm>
            <a:off x="2673350" y="2843212"/>
            <a:ext cx="5759449" cy="1171575"/>
          </a:xfrm>
          <a:prstGeom prst="rect">
            <a:avLst/>
          </a:prstGeom>
          <a:noFill/>
          <a:ln>
            <a:noFill/>
          </a:ln>
        </p:spPr>
        <p:txBody>
          <a:bodyPr vert="horz" lIns="0" tIns="0" rIns="0" bIns="0" anchor="ctr">
            <a:noAutofit/>
          </a:bodyPr>
          <a:lstStyle>
            <a:lvl1pPr hangingPunct="0">
              <a:spcBef>
                <a:spcPts val="1417"/>
              </a:spcBef>
              <a:spcAft>
                <a:spcPts val="0"/>
              </a:spcAft>
              <a:tabLst/>
              <a:defRPr lang="es-ES"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s-ES" sz="4400" dirty="0">
                <a:solidFill>
                  <a:schemeClr val="accent1">
                    <a:lumMod val="75000"/>
                  </a:schemeClr>
                </a:solidFill>
              </a:rPr>
              <a:t>Gestión de los datos</a:t>
            </a:r>
          </a:p>
        </p:txBody>
      </p:sp>
    </p:spTree>
    <p:extLst>
      <p:ext uri="{BB962C8B-B14F-4D97-AF65-F5344CB8AC3E}">
        <p14:creationId xmlns:p14="http://schemas.microsoft.com/office/powerpoint/2010/main" val="28191477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1310</Words>
  <Application>Microsoft Office PowerPoint</Application>
  <PresentationFormat>Panorámica</PresentationFormat>
  <Paragraphs>157</Paragraphs>
  <Slides>22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Archivo</vt:lpstr>
      <vt:lpstr>Arial</vt:lpstr>
      <vt:lpstr>Calibri</vt:lpstr>
      <vt:lpstr>Calibri Light</vt:lpstr>
      <vt:lpstr>Consolas</vt:lpstr>
      <vt:lpstr>Courier New</vt:lpstr>
      <vt:lpstr>Segoe WPC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Noguera</dc:creator>
  <cp:lastModifiedBy>Victor Noguera</cp:lastModifiedBy>
  <cp:revision>13</cp:revision>
  <dcterms:created xsi:type="dcterms:W3CDTF">2024-06-01T18:59:54Z</dcterms:created>
  <dcterms:modified xsi:type="dcterms:W3CDTF">2024-06-04T21:38:37Z</dcterms:modified>
</cp:coreProperties>
</file>