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2C034C15-B954-4D79-8B61-0FFAEF42D34B}" type="datetimeFigureOut">
              <a:rPr lang="es-ES" smtClean="0"/>
              <a:t>08/04/2024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1B1FF7D-09CD-40FE-A830-9A6FB12433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1864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4C15-B954-4D79-8B61-0FFAEF42D34B}" type="datetimeFigureOut">
              <a:rPr lang="es-ES" smtClean="0"/>
              <a:t>08/04/2024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1FF7D-09CD-40FE-A830-9A6FB12433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623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4C15-B954-4D79-8B61-0FFAEF42D34B}" type="datetimeFigureOut">
              <a:rPr lang="es-ES" smtClean="0"/>
              <a:t>08/04/2024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1FF7D-09CD-40FE-A830-9A6FB12433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3474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4C15-B954-4D79-8B61-0FFAEF42D34B}" type="datetimeFigureOut">
              <a:rPr lang="es-ES" smtClean="0"/>
              <a:t>08/04/2024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1FF7D-09CD-40FE-A830-9A6FB12433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8523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4C15-B954-4D79-8B61-0FFAEF42D34B}" type="datetimeFigureOut">
              <a:rPr lang="es-ES" smtClean="0"/>
              <a:t>08/04/2024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1FF7D-09CD-40FE-A830-9A6FB12433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54415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4C15-B954-4D79-8B61-0FFAEF42D34B}" type="datetimeFigureOut">
              <a:rPr lang="es-ES" smtClean="0"/>
              <a:t>08/04/2024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1FF7D-09CD-40FE-A830-9A6FB12433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4323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4C15-B954-4D79-8B61-0FFAEF42D34B}" type="datetimeFigureOut">
              <a:rPr lang="es-ES" smtClean="0"/>
              <a:t>08/04/2024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1FF7D-09CD-40FE-A830-9A6FB12433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98393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4C15-B954-4D79-8B61-0FFAEF42D34B}" type="datetimeFigureOut">
              <a:rPr lang="es-ES" smtClean="0"/>
              <a:t>08/04/2024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1FF7D-09CD-40FE-A830-9A6FB12433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82030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4C15-B954-4D79-8B61-0FFAEF42D34B}" type="datetimeFigureOut">
              <a:rPr lang="es-ES" smtClean="0"/>
              <a:t>08/04/2024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1FF7D-09CD-40FE-A830-9A6FB12433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3199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4C15-B954-4D79-8B61-0FFAEF42D34B}" type="datetimeFigureOut">
              <a:rPr lang="es-ES" smtClean="0"/>
              <a:t>08/04/2024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1FF7D-09CD-40FE-A830-9A6FB12433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0612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4C15-B954-4D79-8B61-0FFAEF42D34B}" type="datetimeFigureOut">
              <a:rPr lang="es-ES" smtClean="0"/>
              <a:t>08/04/2024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1FF7D-09CD-40FE-A830-9A6FB12433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0455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4C15-B954-4D79-8B61-0FFAEF42D34B}" type="datetimeFigureOut">
              <a:rPr lang="es-ES" smtClean="0"/>
              <a:t>08/04/2024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1FF7D-09CD-40FE-A830-9A6FB12433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6916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4C15-B954-4D79-8B61-0FFAEF42D34B}" type="datetimeFigureOut">
              <a:rPr lang="es-ES" smtClean="0"/>
              <a:t>08/04/2024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1FF7D-09CD-40FE-A830-9A6FB12433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7855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4C15-B954-4D79-8B61-0FFAEF42D34B}" type="datetimeFigureOut">
              <a:rPr lang="es-ES" smtClean="0"/>
              <a:t>08/04/2024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1FF7D-09CD-40FE-A830-9A6FB12433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9602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4C15-B954-4D79-8B61-0FFAEF42D34B}" type="datetimeFigureOut">
              <a:rPr lang="es-ES" smtClean="0"/>
              <a:t>08/04/2024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1FF7D-09CD-40FE-A830-9A6FB12433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645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4C15-B954-4D79-8B61-0FFAEF42D34B}" type="datetimeFigureOut">
              <a:rPr lang="es-ES" smtClean="0"/>
              <a:t>08/04/2024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1FF7D-09CD-40FE-A830-9A6FB12433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4729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4C15-B954-4D79-8B61-0FFAEF42D34B}" type="datetimeFigureOut">
              <a:rPr lang="es-ES" smtClean="0"/>
              <a:t>08/04/2024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1FF7D-09CD-40FE-A830-9A6FB12433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1790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C034C15-B954-4D79-8B61-0FFAEF42D34B}" type="datetimeFigureOut">
              <a:rPr lang="es-ES" smtClean="0"/>
              <a:t>08/04/2024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1B1FF7D-09CD-40FE-A830-9A6FB12433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0951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6A972-88F1-F49B-16BF-9BC60FB1F6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E9C0B4-F85A-21AA-9EC1-F30E2C23BD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3CA3C5C6-2392-3110-5534-7FD0AC536E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486"/>
            <a:ext cx="12192001" cy="6868486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19A52375-2E5D-2710-7FE1-6770C58F7702}"/>
              </a:ext>
            </a:extLst>
          </p:cNvPr>
          <p:cNvSpPr txBox="1"/>
          <p:nvPr/>
        </p:nvSpPr>
        <p:spPr>
          <a:xfrm>
            <a:off x="9845541" y="6229797"/>
            <a:ext cx="1899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VICTOR NOGUERA</a:t>
            </a:r>
          </a:p>
        </p:txBody>
      </p:sp>
    </p:spTree>
    <p:extLst>
      <p:ext uri="{BB962C8B-B14F-4D97-AF65-F5344CB8AC3E}">
        <p14:creationId xmlns:p14="http://schemas.microsoft.com/office/powerpoint/2010/main" val="793038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3235A5-F439-9B5D-D1D8-070C96D0B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9623737" cy="594575"/>
          </a:xfrm>
        </p:spPr>
        <p:txBody>
          <a:bodyPr>
            <a:normAutofit fontScale="90000"/>
          </a:bodyPr>
          <a:lstStyle/>
          <a:p>
            <a:r>
              <a:rPr lang="es-ES" sz="4400" b="1" dirty="0"/>
              <a:t>DESCRIPCIÓN DEL PROYECTO</a:t>
            </a:r>
            <a:r>
              <a:rPr lang="es-ES" dirty="0"/>
              <a:t> 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B7D1F74F-A86E-2C45-918A-DF8F18622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395093"/>
            <a:ext cx="10131425" cy="4593583"/>
          </a:xfrm>
        </p:spPr>
        <p:txBody>
          <a:bodyPr anchor="t">
            <a:normAutofit/>
          </a:bodyPr>
          <a:lstStyle/>
          <a:p>
            <a:r>
              <a:rPr lang="es-ES" dirty="0"/>
              <a:t>Juego basado en el </a:t>
            </a:r>
            <a:r>
              <a:rPr lang="es-ES" b="1" dirty="0"/>
              <a:t>Hundir la Flota </a:t>
            </a:r>
            <a:r>
              <a:rPr lang="es-ES" dirty="0"/>
              <a:t>tradicional</a:t>
            </a:r>
          </a:p>
          <a:p>
            <a:r>
              <a:rPr lang="es-ES" b="1" dirty="0"/>
              <a:t>Jugador</a:t>
            </a:r>
            <a:r>
              <a:rPr lang="es-ES" dirty="0"/>
              <a:t> vs </a:t>
            </a:r>
            <a:r>
              <a:rPr lang="es-ES" b="1" dirty="0"/>
              <a:t>Máquina</a:t>
            </a:r>
          </a:p>
          <a:p>
            <a:r>
              <a:rPr lang="es-ES" b="1" dirty="0"/>
              <a:t>2 tableros por jugador</a:t>
            </a:r>
            <a:r>
              <a:rPr lang="es-ES" dirty="0"/>
              <a:t>, 4 en total.</a:t>
            </a:r>
          </a:p>
          <a:p>
            <a:pPr lvl="1"/>
            <a:r>
              <a:rPr lang="es-ES" dirty="0"/>
              <a:t>1 tablero para la posición de los barcos, y otro para los disparos efectuados.</a:t>
            </a:r>
          </a:p>
          <a:p>
            <a:r>
              <a:rPr lang="es-ES" b="1" dirty="0"/>
              <a:t>2</a:t>
            </a:r>
            <a:r>
              <a:rPr lang="es-ES" dirty="0"/>
              <a:t> </a:t>
            </a:r>
            <a:r>
              <a:rPr lang="es-ES" b="1" dirty="0"/>
              <a:t>posibles estilos de juego </a:t>
            </a:r>
            <a:r>
              <a:rPr lang="es-ES" dirty="0"/>
              <a:t>para el Jugador:</a:t>
            </a:r>
          </a:p>
          <a:p>
            <a:pPr lvl="1"/>
            <a:r>
              <a:rPr lang="es-ES" sz="1800" b="1" dirty="0"/>
              <a:t>Manual: </a:t>
            </a:r>
            <a:r>
              <a:rPr lang="es-ES" dirty="0"/>
              <a:t>Jugador elige dónde disparar. En este modo el jugador no podrá ver la posición de los barcos de la máquina.</a:t>
            </a:r>
          </a:p>
          <a:p>
            <a:pPr lvl="1"/>
            <a:r>
              <a:rPr lang="es-ES" sz="1700" b="1" dirty="0"/>
              <a:t>Automático: </a:t>
            </a:r>
            <a:r>
              <a:rPr lang="es-ES" dirty="0"/>
              <a:t>Disparo aleatorio (no inteligente)</a:t>
            </a:r>
          </a:p>
          <a:p>
            <a:r>
              <a:rPr lang="es-ES" b="1" dirty="0"/>
              <a:t>Disparo inteligente </a:t>
            </a:r>
            <a:r>
              <a:rPr lang="es-ES" dirty="0"/>
              <a:t>para la máquina.</a:t>
            </a:r>
          </a:p>
          <a:p>
            <a:pPr lvl="1"/>
            <a:r>
              <a:rPr lang="es-ES" dirty="0"/>
              <a:t>El código guarda dónde se ha hecho el primer impacto, y se ejecuta un patrón de disparo, recordando siempre el último acierto realizado.</a:t>
            </a:r>
          </a:p>
          <a:p>
            <a:pPr lvl="1"/>
            <a:r>
              <a:rPr lang="es-ES" dirty="0"/>
              <a:t>Se identifica el tipo de barco hundido</a:t>
            </a:r>
          </a:p>
        </p:txBody>
      </p:sp>
    </p:spTree>
    <p:extLst>
      <p:ext uri="{BB962C8B-B14F-4D97-AF65-F5344CB8AC3E}">
        <p14:creationId xmlns:p14="http://schemas.microsoft.com/office/powerpoint/2010/main" val="1615128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D25BBB8-7B3E-BE71-EC4B-0A98F7095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9623737" cy="594575"/>
          </a:xfrm>
        </p:spPr>
        <p:txBody>
          <a:bodyPr>
            <a:normAutofit fontScale="90000"/>
          </a:bodyPr>
          <a:lstStyle/>
          <a:p>
            <a:r>
              <a:rPr lang="es-ES" sz="4400" b="1" dirty="0" err="1"/>
              <a:t>DESarrollo</a:t>
            </a:r>
            <a:r>
              <a:rPr lang="es-ES" sz="4400" b="1" dirty="0"/>
              <a:t> DEL juego</a:t>
            </a:r>
            <a:r>
              <a:rPr lang="es-ES" dirty="0"/>
              <a:t> </a:t>
            </a:r>
          </a:p>
        </p:txBody>
      </p:sp>
      <p:sp>
        <p:nvSpPr>
          <p:cNvPr id="5" name="Marcador de contenido 8">
            <a:extLst>
              <a:ext uri="{FF2B5EF4-FFF2-40B4-BE49-F238E27FC236}">
                <a16:creationId xmlns:a16="http://schemas.microsoft.com/office/drawing/2014/main" id="{A5090726-F7F3-3917-A0D4-97BA64781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395093"/>
            <a:ext cx="10891298" cy="5188587"/>
          </a:xfrm>
        </p:spPr>
        <p:txBody>
          <a:bodyPr anchor="t">
            <a:normAutofit/>
          </a:bodyPr>
          <a:lstStyle/>
          <a:p>
            <a:r>
              <a:rPr lang="es-ES" dirty="0"/>
              <a:t>La partida se desarrolla de la siguiente manera:</a:t>
            </a:r>
          </a:p>
          <a:p>
            <a:pPr lvl="1"/>
            <a:r>
              <a:rPr lang="es-ES" dirty="0"/>
              <a:t>Al iniciar, deberemos confirmar que efectivamente queremos jugar. 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r>
              <a:rPr lang="es-ES" dirty="0"/>
              <a:t>Indicaremos si conocemos las reglas del juego, en caso de no conocerlas, se mostrarán por pantalla.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r>
              <a:rPr lang="es-ES" dirty="0"/>
              <a:t>Elegiremos el modo de juego, manual si queremos introducir las coordenadas a mano, automático si queremos que se hagan los disparos de forma aleatoria. En este modo los disparos no cuentan con el formato “inteligente”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92010D7-76A4-1D46-2DBE-AD8284BB4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023" y="2198756"/>
            <a:ext cx="4951743" cy="57770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432DD02-2432-AC65-800B-F0FB21A5E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056" y="3793670"/>
            <a:ext cx="5242752" cy="57574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7A0C7F4-E8C3-7635-7D7B-7D2ACC71C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1023" y="5457257"/>
            <a:ext cx="5251102" cy="79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091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58BDD7B-7D2F-EA47-FD7F-B45DC149C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9623737" cy="594575"/>
          </a:xfrm>
        </p:spPr>
        <p:txBody>
          <a:bodyPr>
            <a:normAutofit fontScale="90000"/>
          </a:bodyPr>
          <a:lstStyle/>
          <a:p>
            <a:r>
              <a:rPr lang="es-ES" sz="4400" b="1" dirty="0" err="1"/>
              <a:t>DESarrollo</a:t>
            </a:r>
            <a:r>
              <a:rPr lang="es-ES" sz="4400" b="1" dirty="0"/>
              <a:t> DEL juego</a:t>
            </a:r>
            <a:r>
              <a:rPr lang="es-ES" dirty="0"/>
              <a:t> </a:t>
            </a:r>
          </a:p>
        </p:txBody>
      </p:sp>
      <p:sp>
        <p:nvSpPr>
          <p:cNvPr id="5" name="Marcador de contenido 8">
            <a:extLst>
              <a:ext uri="{FF2B5EF4-FFF2-40B4-BE49-F238E27FC236}">
                <a16:creationId xmlns:a16="http://schemas.microsoft.com/office/drawing/2014/main" id="{AB9D68BD-AEF3-A2A1-EC6C-0C8055C34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395094"/>
            <a:ext cx="10891298" cy="878980"/>
          </a:xfrm>
        </p:spPr>
        <p:txBody>
          <a:bodyPr anchor="t">
            <a:normAutofit/>
          </a:bodyPr>
          <a:lstStyle/>
          <a:p>
            <a:pPr lvl="1"/>
            <a:r>
              <a:rPr lang="es-ES" dirty="0"/>
              <a:t>Se pondrán los barcos en el tablero de cada jugador de forma automática, y se mostrará o no el tablero de la máquina en función de si el juego es automático (si se muestra) o manual (no se muestra)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6C02E6C-9D55-6BE1-CBCD-B7560C32E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220" y="2139282"/>
            <a:ext cx="4662726" cy="4013702"/>
          </a:xfrm>
          <a:prstGeom prst="rect">
            <a:avLst/>
          </a:prstGeom>
        </p:spPr>
      </p:pic>
      <p:sp>
        <p:nvSpPr>
          <p:cNvPr id="8" name="Marcador de contenido 8">
            <a:extLst>
              <a:ext uri="{FF2B5EF4-FFF2-40B4-BE49-F238E27FC236}">
                <a16:creationId xmlns:a16="http://schemas.microsoft.com/office/drawing/2014/main" id="{760DAF09-6CA2-C37A-5666-BC45365CD2BD}"/>
              </a:ext>
            </a:extLst>
          </p:cNvPr>
          <p:cNvSpPr txBox="1">
            <a:spLocks/>
          </p:cNvSpPr>
          <p:nvPr/>
        </p:nvSpPr>
        <p:spPr>
          <a:xfrm>
            <a:off x="6889143" y="2730992"/>
            <a:ext cx="4035949" cy="2830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Los tableros principales, donde se ubican los barcos, indican también el jugador a quien pertenecen, de forma que es mas sencillo seguir el curso de la partida.</a:t>
            </a:r>
          </a:p>
          <a:p>
            <a:r>
              <a:rPr lang="es-ES" dirty="0"/>
              <a:t>A continuación se decidirá de forma aleatoria quien empieza jugando, y se dará paso a los disparos.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457200" lvl="1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1474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58BDD7B-7D2F-EA47-FD7F-B45DC149C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9623737" cy="594575"/>
          </a:xfrm>
        </p:spPr>
        <p:txBody>
          <a:bodyPr>
            <a:normAutofit fontScale="90000"/>
          </a:bodyPr>
          <a:lstStyle/>
          <a:p>
            <a:r>
              <a:rPr lang="es-ES" sz="4400" b="1" dirty="0"/>
              <a:t>Desarrollo DEL juego</a:t>
            </a:r>
            <a:r>
              <a:rPr lang="es-ES" dirty="0"/>
              <a:t> </a:t>
            </a:r>
          </a:p>
        </p:txBody>
      </p:sp>
      <p:sp>
        <p:nvSpPr>
          <p:cNvPr id="5" name="Marcador de contenido 8">
            <a:extLst>
              <a:ext uri="{FF2B5EF4-FFF2-40B4-BE49-F238E27FC236}">
                <a16:creationId xmlns:a16="http://schemas.microsoft.com/office/drawing/2014/main" id="{AB9D68BD-AEF3-A2A1-EC6C-0C8055C34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8814" y="1157397"/>
            <a:ext cx="4858247" cy="4543205"/>
          </a:xfrm>
        </p:spPr>
        <p:txBody>
          <a:bodyPr anchor="t">
            <a:normAutofit/>
          </a:bodyPr>
          <a:lstStyle/>
          <a:p>
            <a:r>
              <a:rPr lang="es-ES" dirty="0"/>
              <a:t>Para facilitar la lectura del tablero, los disparos de la máquina se devolverán indicando si ha fallado o acertado,  junto con la posición del disparo en si.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06D6ABB-6858-0C79-389B-9235CD675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0016" y="2431579"/>
            <a:ext cx="4694136" cy="401370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BFCEB57-4C95-25C9-BC6C-207E57799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087" y="2431579"/>
            <a:ext cx="4637260" cy="4003754"/>
          </a:xfrm>
          <a:prstGeom prst="rect">
            <a:avLst/>
          </a:prstGeom>
        </p:spPr>
      </p:pic>
      <p:sp>
        <p:nvSpPr>
          <p:cNvPr id="10" name="Marcador de contenido 8">
            <a:extLst>
              <a:ext uri="{FF2B5EF4-FFF2-40B4-BE49-F238E27FC236}">
                <a16:creationId xmlns:a16="http://schemas.microsoft.com/office/drawing/2014/main" id="{50C44859-BFC7-3CBC-6275-DEE438D362C3}"/>
              </a:ext>
            </a:extLst>
          </p:cNvPr>
          <p:cNvSpPr txBox="1">
            <a:spLocks/>
          </p:cNvSpPr>
          <p:nvPr/>
        </p:nvSpPr>
        <p:spPr>
          <a:xfrm>
            <a:off x="933848" y="1277991"/>
            <a:ext cx="4858247" cy="45432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Los aciertos se muestran en ambos tableros, mientras que los fallos solo se muestran en el tablero de disparos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7C12C739-288F-FE43-4244-414DE56D206D}"/>
              </a:ext>
            </a:extLst>
          </p:cNvPr>
          <p:cNvCxnSpPr>
            <a:cxnSpLocks/>
          </p:cNvCxnSpPr>
          <p:nvPr/>
        </p:nvCxnSpPr>
        <p:spPr>
          <a:xfrm flipH="1">
            <a:off x="4705176" y="3119037"/>
            <a:ext cx="999869" cy="7553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13B10AC-F25C-B68E-30A9-605484DD11C9}"/>
              </a:ext>
            </a:extLst>
          </p:cNvPr>
          <p:cNvCxnSpPr>
            <a:cxnSpLocks/>
          </p:cNvCxnSpPr>
          <p:nvPr/>
        </p:nvCxnSpPr>
        <p:spPr>
          <a:xfrm flipH="1" flipV="1">
            <a:off x="4674352" y="5252845"/>
            <a:ext cx="792493" cy="4391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2AF0522C-4D76-F60C-94D3-8D71D3569EDB}"/>
              </a:ext>
            </a:extLst>
          </p:cNvPr>
          <p:cNvCxnSpPr>
            <a:cxnSpLocks/>
          </p:cNvCxnSpPr>
          <p:nvPr/>
        </p:nvCxnSpPr>
        <p:spPr>
          <a:xfrm flipV="1">
            <a:off x="6998129" y="5252845"/>
            <a:ext cx="882595" cy="4391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2922F184-01B0-62E0-B650-0A0061900F7F}"/>
              </a:ext>
            </a:extLst>
          </p:cNvPr>
          <p:cNvCxnSpPr>
            <a:cxnSpLocks/>
          </p:cNvCxnSpPr>
          <p:nvPr/>
        </p:nvCxnSpPr>
        <p:spPr>
          <a:xfrm>
            <a:off x="6732966" y="3119037"/>
            <a:ext cx="1049365" cy="6917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o 25">
            <a:extLst>
              <a:ext uri="{FF2B5EF4-FFF2-40B4-BE49-F238E27FC236}">
                <a16:creationId xmlns:a16="http://schemas.microsoft.com/office/drawing/2014/main" id="{1F2B8CFC-5921-D448-70EA-64FD725C0A05}"/>
              </a:ext>
            </a:extLst>
          </p:cNvPr>
          <p:cNvGrpSpPr/>
          <p:nvPr/>
        </p:nvGrpSpPr>
        <p:grpSpPr>
          <a:xfrm>
            <a:off x="5197262" y="2587447"/>
            <a:ext cx="2060386" cy="509004"/>
            <a:chOff x="5183252" y="1227607"/>
            <a:chExt cx="2060386" cy="509004"/>
          </a:xfrm>
        </p:grpSpPr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56EE45D5-1107-4041-23FC-BC51AE646814}"/>
                </a:ext>
              </a:extLst>
            </p:cNvPr>
            <p:cNvSpPr/>
            <p:nvPr/>
          </p:nvSpPr>
          <p:spPr>
            <a:xfrm>
              <a:off x="5183252" y="1227607"/>
              <a:ext cx="2060386" cy="50900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AB040C32-F1C9-786F-0F3A-4FA3F731CE77}"/>
                </a:ext>
              </a:extLst>
            </p:cNvPr>
            <p:cNvSpPr txBox="1"/>
            <p:nvPr/>
          </p:nvSpPr>
          <p:spPr>
            <a:xfrm>
              <a:off x="5294668" y="1288333"/>
              <a:ext cx="1837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Tablero de barcos</a:t>
              </a:r>
            </a:p>
          </p:txBody>
        </p:sp>
      </p:grpSp>
      <p:sp>
        <p:nvSpPr>
          <p:cNvPr id="27" name="Rectángulo 26">
            <a:extLst>
              <a:ext uri="{FF2B5EF4-FFF2-40B4-BE49-F238E27FC236}">
                <a16:creationId xmlns:a16="http://schemas.microsoft.com/office/drawing/2014/main" id="{824C1487-5BD6-FD80-B345-3591A4C88DA6}"/>
              </a:ext>
            </a:extLst>
          </p:cNvPr>
          <p:cNvSpPr/>
          <p:nvPr/>
        </p:nvSpPr>
        <p:spPr>
          <a:xfrm>
            <a:off x="5255996" y="5739395"/>
            <a:ext cx="2060386" cy="5090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Tablero de disparos</a:t>
            </a:r>
          </a:p>
        </p:txBody>
      </p:sp>
    </p:spTree>
    <p:extLst>
      <p:ext uri="{BB962C8B-B14F-4D97-AF65-F5344CB8AC3E}">
        <p14:creationId xmlns:p14="http://schemas.microsoft.com/office/powerpoint/2010/main" val="2098345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58BDD7B-7D2F-EA47-FD7F-B45DC149C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9623737" cy="594575"/>
          </a:xfrm>
        </p:spPr>
        <p:txBody>
          <a:bodyPr>
            <a:normAutofit fontScale="90000"/>
          </a:bodyPr>
          <a:lstStyle/>
          <a:p>
            <a:r>
              <a:rPr lang="es-ES" sz="4400" b="1" dirty="0"/>
              <a:t>DISPARO “INTELIGENTE”</a:t>
            </a:r>
            <a:endParaRPr lang="es-ES" dirty="0"/>
          </a:p>
        </p:txBody>
      </p:sp>
      <p:sp>
        <p:nvSpPr>
          <p:cNvPr id="5" name="Marcador de contenido 8">
            <a:extLst>
              <a:ext uri="{FF2B5EF4-FFF2-40B4-BE49-F238E27FC236}">
                <a16:creationId xmlns:a16="http://schemas.microsoft.com/office/drawing/2014/main" id="{AB9D68BD-AEF3-A2A1-EC6C-0C8055C34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7952" y="1204175"/>
            <a:ext cx="4858247" cy="1943611"/>
          </a:xfrm>
        </p:spPr>
        <p:txBody>
          <a:bodyPr anchor="t">
            <a:normAutofit/>
          </a:bodyPr>
          <a:lstStyle/>
          <a:p>
            <a:r>
              <a:rPr lang="es-ES" dirty="0"/>
              <a:t>Una vez detectado un barco, se sigue un patrón, disparando a derecha, izquierda, abajo y finalmente arriba.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sp>
        <p:nvSpPr>
          <p:cNvPr id="10" name="Marcador de contenido 8">
            <a:extLst>
              <a:ext uri="{FF2B5EF4-FFF2-40B4-BE49-F238E27FC236}">
                <a16:creationId xmlns:a16="http://schemas.microsoft.com/office/drawing/2014/main" id="{50C44859-BFC7-3CBC-6275-DEE438D362C3}"/>
              </a:ext>
            </a:extLst>
          </p:cNvPr>
          <p:cNvSpPr txBox="1">
            <a:spLocks/>
          </p:cNvSpPr>
          <p:nvPr/>
        </p:nvSpPr>
        <p:spPr>
          <a:xfrm>
            <a:off x="933848" y="1277991"/>
            <a:ext cx="4858247" cy="45432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Los aciertos de la máquina son capaces de identificar el tipo de barco hundido, y nos devuelven su nombre por pantalla al hundirlo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2F708AF-3DEE-DF00-BFDA-24BC31D77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733" y="2431577"/>
            <a:ext cx="4558360" cy="401370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5E08677-AF9D-0045-3F97-60DE8DF23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895" y="2378342"/>
            <a:ext cx="4558360" cy="4066938"/>
          </a:xfrm>
          <a:prstGeom prst="rect">
            <a:avLst/>
          </a:prstGeom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1EEF55A6-95EB-778A-3F76-10C0701617D3}"/>
              </a:ext>
            </a:extLst>
          </p:cNvPr>
          <p:cNvSpPr/>
          <p:nvPr/>
        </p:nvSpPr>
        <p:spPr>
          <a:xfrm>
            <a:off x="9796006" y="4937761"/>
            <a:ext cx="230588" cy="231428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6A66C0B3-D334-3AFA-9439-EEB525EE6D44}"/>
              </a:ext>
            </a:extLst>
          </p:cNvPr>
          <p:cNvSpPr/>
          <p:nvPr/>
        </p:nvSpPr>
        <p:spPr>
          <a:xfrm>
            <a:off x="10187343" y="4937761"/>
            <a:ext cx="230588" cy="2314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63A7C3A1-6113-5AD9-8966-EDE6304C3A6B}"/>
              </a:ext>
            </a:extLst>
          </p:cNvPr>
          <p:cNvSpPr/>
          <p:nvPr/>
        </p:nvSpPr>
        <p:spPr>
          <a:xfrm>
            <a:off x="9404669" y="4937761"/>
            <a:ext cx="230588" cy="2314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68E42D13-924E-832D-9596-C7F5F3E9F7AE}"/>
              </a:ext>
            </a:extLst>
          </p:cNvPr>
          <p:cNvSpPr/>
          <p:nvPr/>
        </p:nvSpPr>
        <p:spPr>
          <a:xfrm>
            <a:off x="9796006" y="5169189"/>
            <a:ext cx="230588" cy="2314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400FEC72-5A9C-757D-6CBC-C123D605DAE5}"/>
              </a:ext>
            </a:extLst>
          </p:cNvPr>
          <p:cNvSpPr/>
          <p:nvPr/>
        </p:nvSpPr>
        <p:spPr>
          <a:xfrm>
            <a:off x="9796006" y="4738586"/>
            <a:ext cx="230588" cy="2314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89EAE112-4324-240A-D079-A7ADDA439831}"/>
              </a:ext>
            </a:extLst>
          </p:cNvPr>
          <p:cNvCxnSpPr>
            <a:cxnSpLocks/>
          </p:cNvCxnSpPr>
          <p:nvPr/>
        </p:nvCxnSpPr>
        <p:spPr>
          <a:xfrm flipH="1">
            <a:off x="10475936" y="4718498"/>
            <a:ext cx="735271" cy="2937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EF7F0902-BA60-94E6-6B51-5E871DD53687}"/>
              </a:ext>
            </a:extLst>
          </p:cNvPr>
          <p:cNvCxnSpPr>
            <a:cxnSpLocks/>
          </p:cNvCxnSpPr>
          <p:nvPr/>
        </p:nvCxnSpPr>
        <p:spPr>
          <a:xfrm flipH="1">
            <a:off x="10051355" y="4025391"/>
            <a:ext cx="282131" cy="944623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5F2FB5A3-85DD-B904-26AA-E5ECF6836D3D}"/>
              </a:ext>
            </a:extLst>
          </p:cNvPr>
          <p:cNvCxnSpPr>
            <a:cxnSpLocks/>
          </p:cNvCxnSpPr>
          <p:nvPr/>
        </p:nvCxnSpPr>
        <p:spPr>
          <a:xfrm>
            <a:off x="9272260" y="4062407"/>
            <a:ext cx="505447" cy="67617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F6D83309-B067-D8CA-1E72-504311D80407}"/>
              </a:ext>
            </a:extLst>
          </p:cNvPr>
          <p:cNvCxnSpPr>
            <a:cxnSpLocks/>
          </p:cNvCxnSpPr>
          <p:nvPr/>
        </p:nvCxnSpPr>
        <p:spPr>
          <a:xfrm>
            <a:off x="8669398" y="4759724"/>
            <a:ext cx="686325" cy="2525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B65154A9-68FA-89CA-A732-1DCF8E05119F}"/>
              </a:ext>
            </a:extLst>
          </p:cNvPr>
          <p:cNvCxnSpPr>
            <a:cxnSpLocks/>
          </p:cNvCxnSpPr>
          <p:nvPr/>
        </p:nvCxnSpPr>
        <p:spPr>
          <a:xfrm flipH="1" flipV="1">
            <a:off x="9984370" y="5414783"/>
            <a:ext cx="403459" cy="6609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4EE17F4A-E73B-17E2-8071-00385405A532}"/>
              </a:ext>
            </a:extLst>
          </p:cNvPr>
          <p:cNvSpPr txBox="1"/>
          <p:nvPr/>
        </p:nvSpPr>
        <p:spPr>
          <a:xfrm>
            <a:off x="9650934" y="3446019"/>
            <a:ext cx="1650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00B0F0"/>
                </a:solidFill>
              </a:rPr>
              <a:t>Primer disparo,</a:t>
            </a:r>
            <a:br>
              <a:rPr lang="es-ES" b="1" dirty="0">
                <a:solidFill>
                  <a:srgbClr val="00B0F0"/>
                </a:solidFill>
              </a:rPr>
            </a:br>
            <a:r>
              <a:rPr lang="es-ES" b="1" dirty="0">
                <a:solidFill>
                  <a:srgbClr val="00B0F0"/>
                </a:solidFill>
              </a:rPr>
              <a:t>acierto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D2A68ABE-0ABB-43F2-9BAA-B6B25AEF37DB}"/>
              </a:ext>
            </a:extLst>
          </p:cNvPr>
          <p:cNvSpPr txBox="1"/>
          <p:nvPr/>
        </p:nvSpPr>
        <p:spPr>
          <a:xfrm>
            <a:off x="10449834" y="4120452"/>
            <a:ext cx="1831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Segundo disparo,</a:t>
            </a:r>
            <a:br>
              <a:rPr lang="es-ES" b="1" dirty="0">
                <a:solidFill>
                  <a:srgbClr val="FF0000"/>
                </a:solidFill>
              </a:rPr>
            </a:br>
            <a:r>
              <a:rPr lang="es-ES" b="1" dirty="0">
                <a:solidFill>
                  <a:srgbClr val="FF0000"/>
                </a:solidFill>
              </a:rPr>
              <a:t>fallo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9BF36288-5A0B-3128-D99C-F8409C7983A6}"/>
              </a:ext>
            </a:extLst>
          </p:cNvPr>
          <p:cNvSpPr txBox="1"/>
          <p:nvPr/>
        </p:nvSpPr>
        <p:spPr>
          <a:xfrm>
            <a:off x="9417915" y="6044543"/>
            <a:ext cx="1585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Tercer disparo,</a:t>
            </a:r>
            <a:br>
              <a:rPr lang="es-ES" b="1" dirty="0">
                <a:solidFill>
                  <a:srgbClr val="FF0000"/>
                </a:solidFill>
              </a:rPr>
            </a:br>
            <a:r>
              <a:rPr lang="es-ES" b="1" dirty="0">
                <a:solidFill>
                  <a:srgbClr val="FF0000"/>
                </a:solidFill>
              </a:rPr>
              <a:t>fallo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6C182F50-F7BA-0100-E481-ED42DB6C36EA}"/>
              </a:ext>
            </a:extLst>
          </p:cNvPr>
          <p:cNvSpPr txBox="1"/>
          <p:nvPr/>
        </p:nvSpPr>
        <p:spPr>
          <a:xfrm>
            <a:off x="7313432" y="4407144"/>
            <a:ext cx="1646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Cuarto disparo,</a:t>
            </a:r>
            <a:br>
              <a:rPr lang="es-ES" b="1" dirty="0">
                <a:solidFill>
                  <a:srgbClr val="FF0000"/>
                </a:solidFill>
              </a:rPr>
            </a:br>
            <a:r>
              <a:rPr lang="es-ES" b="1" dirty="0">
                <a:solidFill>
                  <a:srgbClr val="FF0000"/>
                </a:solidFill>
              </a:rPr>
              <a:t>fallo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4689641D-EC3B-4EAA-8D32-3A11F3F4FB4B}"/>
              </a:ext>
            </a:extLst>
          </p:cNvPr>
          <p:cNvSpPr txBox="1"/>
          <p:nvPr/>
        </p:nvSpPr>
        <p:spPr>
          <a:xfrm>
            <a:off x="7569741" y="3435517"/>
            <a:ext cx="1860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Quinto disparo,</a:t>
            </a:r>
            <a:br>
              <a:rPr lang="es-ES" b="1" dirty="0">
                <a:solidFill>
                  <a:srgbClr val="FF0000"/>
                </a:solidFill>
              </a:rPr>
            </a:br>
            <a:r>
              <a:rPr lang="es-ES" b="1" dirty="0">
                <a:solidFill>
                  <a:srgbClr val="FF0000"/>
                </a:solidFill>
              </a:rPr>
              <a:t>acierto y hundido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EA370042-7B80-B546-EA51-DF61A578A7A2}"/>
              </a:ext>
            </a:extLst>
          </p:cNvPr>
          <p:cNvSpPr/>
          <p:nvPr/>
        </p:nvSpPr>
        <p:spPr>
          <a:xfrm>
            <a:off x="4135327" y="5207215"/>
            <a:ext cx="1960673" cy="5265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Tipo de barco hundido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029BEDCD-17C2-DE08-F801-97BEB5439318}"/>
              </a:ext>
            </a:extLst>
          </p:cNvPr>
          <p:cNvCxnSpPr/>
          <p:nvPr/>
        </p:nvCxnSpPr>
        <p:spPr>
          <a:xfrm flipH="1">
            <a:off x="2727297" y="5580009"/>
            <a:ext cx="1272209" cy="6683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EB62DFC8-8826-C938-56D7-9A461FDC0E38}"/>
              </a:ext>
            </a:extLst>
          </p:cNvPr>
          <p:cNvCxnSpPr>
            <a:cxnSpLocks/>
          </p:cNvCxnSpPr>
          <p:nvPr/>
        </p:nvCxnSpPr>
        <p:spPr>
          <a:xfrm>
            <a:off x="6245943" y="5470482"/>
            <a:ext cx="1567441" cy="7920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17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28" grpId="0"/>
      <p:bldP spid="29" grpId="0"/>
      <p:bldP spid="31" grpId="0"/>
      <p:bldP spid="33" grpId="0"/>
      <p:bldP spid="34" grpId="0"/>
      <p:bldP spid="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58BDD7B-7D2F-EA47-FD7F-B45DC149C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9623737" cy="594575"/>
          </a:xfrm>
        </p:spPr>
        <p:txBody>
          <a:bodyPr>
            <a:normAutofit fontScale="90000"/>
          </a:bodyPr>
          <a:lstStyle/>
          <a:p>
            <a:r>
              <a:rPr lang="es-ES" sz="4400" b="1" dirty="0"/>
              <a:t>Fin de la partida</a:t>
            </a:r>
            <a:endParaRPr lang="es-ES" dirty="0"/>
          </a:p>
        </p:txBody>
      </p:sp>
      <p:sp>
        <p:nvSpPr>
          <p:cNvPr id="10" name="Marcador de contenido 8">
            <a:extLst>
              <a:ext uri="{FF2B5EF4-FFF2-40B4-BE49-F238E27FC236}">
                <a16:creationId xmlns:a16="http://schemas.microsoft.com/office/drawing/2014/main" id="{50C44859-BFC7-3CBC-6275-DEE438D362C3}"/>
              </a:ext>
            </a:extLst>
          </p:cNvPr>
          <p:cNvSpPr txBox="1">
            <a:spLocks/>
          </p:cNvSpPr>
          <p:nvPr/>
        </p:nvSpPr>
        <p:spPr>
          <a:xfrm>
            <a:off x="933848" y="1277992"/>
            <a:ext cx="10403094" cy="12790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Una vez alguno de los jugadores consigue hundir todos los barcos del enemigo, el juego termina, indicando el ganador.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4DCF31D-9FDE-3872-1713-E9349A7A5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628" y="1917538"/>
            <a:ext cx="5334744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63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Verde 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334</TotalTime>
  <Words>465</Words>
  <Application>Microsoft Office PowerPoint</Application>
  <PresentationFormat>Panorámica</PresentationFormat>
  <Paragraphs>72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</vt:lpstr>
      <vt:lpstr>Presentación de PowerPoint</vt:lpstr>
      <vt:lpstr>DESCRIPCIÓN DEL PROYECTO </vt:lpstr>
      <vt:lpstr>DESarrollo DEL juego </vt:lpstr>
      <vt:lpstr>DESarrollo DEL juego </vt:lpstr>
      <vt:lpstr>Desarrollo DEL juego </vt:lpstr>
      <vt:lpstr>DISPARO “INTELIGENTE”</vt:lpstr>
      <vt:lpstr>Fin de la partida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Victor Noguera</dc:creator>
  <cp:lastModifiedBy>Victor Noguera</cp:lastModifiedBy>
  <cp:revision>2</cp:revision>
  <dcterms:created xsi:type="dcterms:W3CDTF">2024-04-08T12:27:19Z</dcterms:created>
  <dcterms:modified xsi:type="dcterms:W3CDTF">2024-04-08T18:02:05Z</dcterms:modified>
</cp:coreProperties>
</file>