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4"/>
  </p:notesMasterIdLst>
  <p:sldIdLst>
    <p:sldId id="256" r:id="rId2"/>
    <p:sldId id="395" r:id="rId3"/>
    <p:sldId id="403" r:id="rId4"/>
    <p:sldId id="407" r:id="rId5"/>
    <p:sldId id="406" r:id="rId6"/>
    <p:sldId id="404" r:id="rId7"/>
    <p:sldId id="405" r:id="rId8"/>
    <p:sldId id="401" r:id="rId9"/>
    <p:sldId id="402" r:id="rId10"/>
    <p:sldId id="408" r:id="rId11"/>
    <p:sldId id="409" r:id="rId12"/>
    <p:sldId id="41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860E65-2E3F-4739-B0A0-A6019FAB99AE}">
          <p14:sldIdLst>
            <p14:sldId id="256"/>
            <p14:sldId id="395"/>
            <p14:sldId id="403"/>
            <p14:sldId id="407"/>
            <p14:sldId id="406"/>
            <p14:sldId id="404"/>
            <p14:sldId id="405"/>
            <p14:sldId id="401"/>
            <p14:sldId id="402"/>
            <p14:sldId id="408"/>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2" autoAdjust="0"/>
    <p:restoredTop sz="89141" autoAdjust="0"/>
  </p:normalViewPr>
  <p:slideViewPr>
    <p:cSldViewPr>
      <p:cViewPr varScale="1">
        <p:scale>
          <a:sx n="86" d="100"/>
          <a:sy n="86" d="100"/>
        </p:scale>
        <p:origin x="1387" y="5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Research question / Motivation</a:t>
            </a:r>
          </a:p>
          <a:p>
            <a:pPr marL="171450" indent="-171450">
              <a:buFontTx/>
              <a:buChar char="-"/>
            </a:pPr>
            <a:r>
              <a:rPr lang="en-US" sz="800" dirty="0"/>
              <a:t>Target Domain: </a:t>
            </a:r>
          </a:p>
          <a:p>
            <a:pPr marL="628650" lvl="1" indent="-171450">
              <a:buFontTx/>
              <a:buChar char="-"/>
            </a:pPr>
            <a:r>
              <a:rPr lang="en-US" sz="800" dirty="0"/>
              <a:t>Real-estate Investment</a:t>
            </a:r>
          </a:p>
          <a:p>
            <a:pPr marL="171450" lvl="0" indent="-171450">
              <a:buFontTx/>
              <a:buChar char="-"/>
            </a:pPr>
            <a:r>
              <a:rPr lang="en-US" sz="800" dirty="0"/>
              <a:t>Target Audience:</a:t>
            </a:r>
          </a:p>
          <a:p>
            <a:pPr marL="628650" lvl="1" indent="-171450">
              <a:buFontTx/>
              <a:buChar char="-"/>
            </a:pPr>
            <a:r>
              <a:rPr lang="en-US" sz="800" dirty="0"/>
              <a:t>Individual Property Management Firms and or Sol Proprietors who buy and rent single family homes as an investment </a:t>
            </a:r>
          </a:p>
        </p:txBody>
      </p:sp>
      <p:sp>
        <p:nvSpPr>
          <p:cNvPr id="4" name="Slide Number Placeholder 3"/>
          <p:cNvSpPr>
            <a:spLocks noGrp="1"/>
          </p:cNvSpPr>
          <p:nvPr>
            <p:ph type="sldNum" sz="quarter" idx="5"/>
          </p:nvPr>
        </p:nvSpPr>
        <p:spPr/>
        <p:txBody>
          <a:bodyPr/>
          <a:lstStyle/>
          <a:p>
            <a:fld id="{1EC45E57-4AD0-40F3-9798-8B1BED328BF1}" type="slidenum">
              <a:rPr lang="en-US" smtClean="0"/>
              <a:t>2</a:t>
            </a:fld>
            <a:endParaRPr lang="en-US"/>
          </a:p>
        </p:txBody>
      </p:sp>
    </p:spTree>
    <p:extLst>
      <p:ext uri="{BB962C8B-B14F-4D97-AF65-F5344CB8AC3E}">
        <p14:creationId xmlns:p14="http://schemas.microsoft.com/office/powerpoint/2010/main" val="138267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3</a:t>
            </a:fld>
            <a:endParaRPr lang="en-US"/>
          </a:p>
        </p:txBody>
      </p:sp>
    </p:spTree>
    <p:extLst>
      <p:ext uri="{BB962C8B-B14F-4D97-AF65-F5344CB8AC3E}">
        <p14:creationId xmlns:p14="http://schemas.microsoft.com/office/powerpoint/2010/main" val="347850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5</a:t>
            </a:fld>
            <a:endParaRPr lang="en-US"/>
          </a:p>
        </p:txBody>
      </p:sp>
    </p:spTree>
    <p:extLst>
      <p:ext uri="{BB962C8B-B14F-4D97-AF65-F5344CB8AC3E}">
        <p14:creationId xmlns:p14="http://schemas.microsoft.com/office/powerpoint/2010/main" val="47205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6</a:t>
            </a:fld>
            <a:endParaRPr lang="en-US"/>
          </a:p>
        </p:txBody>
      </p:sp>
    </p:spTree>
    <p:extLst>
      <p:ext uri="{BB962C8B-B14F-4D97-AF65-F5344CB8AC3E}">
        <p14:creationId xmlns:p14="http://schemas.microsoft.com/office/powerpoint/2010/main" val="398467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7</a:t>
            </a:fld>
            <a:endParaRPr lang="en-US"/>
          </a:p>
        </p:txBody>
      </p:sp>
    </p:spTree>
    <p:extLst>
      <p:ext uri="{BB962C8B-B14F-4D97-AF65-F5344CB8AC3E}">
        <p14:creationId xmlns:p14="http://schemas.microsoft.com/office/powerpoint/2010/main" val="261781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8</a:t>
            </a:fld>
            <a:endParaRPr lang="en-US"/>
          </a:p>
        </p:txBody>
      </p:sp>
    </p:spTree>
    <p:extLst>
      <p:ext uri="{BB962C8B-B14F-4D97-AF65-F5344CB8AC3E}">
        <p14:creationId xmlns:p14="http://schemas.microsoft.com/office/powerpoint/2010/main" val="70355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t>Notes: 1) You must have at least two different vis types that support each method.  2) Each method above will have its own subsection(s) in the Analysis and in the Results.  3) Place the visualizations where they belong in the your project – not at the end. </a:t>
            </a:r>
          </a:p>
        </p:txBody>
      </p:sp>
      <p:sp>
        <p:nvSpPr>
          <p:cNvPr id="4" name="Slide Number Placeholder 3"/>
          <p:cNvSpPr>
            <a:spLocks noGrp="1"/>
          </p:cNvSpPr>
          <p:nvPr>
            <p:ph type="sldNum" sz="quarter" idx="5"/>
          </p:nvPr>
        </p:nvSpPr>
        <p:spPr/>
        <p:txBody>
          <a:bodyPr/>
          <a:lstStyle/>
          <a:p>
            <a:fld id="{1EC45E57-4AD0-40F3-9798-8B1BED328BF1}" type="slidenum">
              <a:rPr lang="en-US" smtClean="0"/>
              <a:t>9</a:t>
            </a:fld>
            <a:endParaRPr lang="en-US"/>
          </a:p>
        </p:txBody>
      </p:sp>
    </p:spTree>
    <p:extLst>
      <p:ext uri="{BB962C8B-B14F-4D97-AF65-F5344CB8AC3E}">
        <p14:creationId xmlns:p14="http://schemas.microsoft.com/office/powerpoint/2010/main" val="257599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107723" y="102863"/>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dirty="0"/>
              <a:t>Click to edit Master title style</a:t>
            </a:r>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63373BD3-EFD7-438B-913D-53ADD090ED8A}" type="datetimeFigureOut">
              <a:rPr lang="en-US" smtClean="0"/>
              <a:t>6/16/2021</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89241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EF0DD0-2A6F-4F79-890C-FFB39C5316A3}"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227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8D6FD3-7618-407B-9AD1-F22D2D250FF2}"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578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685AEE-FEBA-4707-9A7F-B8CF33FA2E44}"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dirty="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493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9DBA2-4164-48AA-BE36-C02775701CCE}"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82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BA62D7-2A52-40FE-9D68-7AA14F989445}" type="datetimeFigureOut">
              <a:rPr lang="en-US" dirty="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93179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57A9BF-74C6-453E-9062-D3583FAE2170}" type="datetimeFigureOut">
              <a:rPr lang="en-US" dirty="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438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73BD3-EFD7-438B-913D-53ADD090ED8A}"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06696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3373BD3-EFD7-438B-913D-53ADD090ED8A}" type="datetimeFigureOut">
              <a:rPr lang="en-US" smtClean="0"/>
              <a:t>6/16/2021</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8838931-6F3A-4A4A-B2CF-D64C5D18F8F6}" type="slidenum">
              <a:rPr lang="en-US" smtClean="0"/>
              <a:t>‹#›</a:t>
            </a:fld>
            <a:endParaRPr lang="en-US"/>
          </a:p>
        </p:txBody>
      </p:sp>
    </p:spTree>
    <p:extLst>
      <p:ext uri="{BB962C8B-B14F-4D97-AF65-F5344CB8AC3E}">
        <p14:creationId xmlns:p14="http://schemas.microsoft.com/office/powerpoint/2010/main" val="384929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113588"/>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6A65E-2E7B-45D1-A4B9-0680C068B11A}"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042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63373BD3-EFD7-438B-913D-53ADD090ED8A}" type="datetimeFigureOut">
              <a:rPr lang="en-US" smtClean="0"/>
              <a:t>6/16/2021</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3498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73BD3-EFD7-438B-913D-53ADD090ED8A}"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48622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73BD3-EFD7-438B-913D-53ADD090ED8A}"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2515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73BD3-EFD7-438B-913D-53ADD090ED8A}"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4765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373BD3-EFD7-438B-913D-53ADD090ED8A}"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44481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373BD3-EFD7-438B-913D-53ADD090ED8A}"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10642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373BD3-EFD7-438B-913D-53ADD090ED8A}"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13218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5E9B1F-4A78-4DE2-B1E7-52FA32BE5580}" type="datetimeFigureOut">
              <a:rPr lang="en-US" dirty="0"/>
              <a:t>6/16/2021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50949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108" y="1495913"/>
            <a:ext cx="7772400" cy="1470025"/>
          </a:xfrm>
        </p:spPr>
        <p:txBody>
          <a:bodyPr/>
          <a:lstStyle/>
          <a:p>
            <a:pPr algn="ctr">
              <a:spcBef>
                <a:spcPts val="600"/>
              </a:spcBef>
            </a:pPr>
            <a:r>
              <a:rPr lang="en-US" dirty="0"/>
              <a:t>Army Combat Fitness Test</a:t>
            </a:r>
            <a:br>
              <a:rPr lang="en-US" dirty="0"/>
            </a:br>
            <a:r>
              <a:rPr lang="en-US" dirty="0"/>
              <a:t>Tier System Analysis</a:t>
            </a:r>
            <a:br>
              <a:rPr lang="en-US" dirty="0"/>
            </a:b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304800" y="2971800"/>
            <a:ext cx="7772400" cy="2133600"/>
          </a:xfrm>
        </p:spPr>
        <p:txBody>
          <a:bodyPr>
            <a:noAutofit/>
          </a:bodyPr>
          <a:lstStyle/>
          <a:p>
            <a:pPr algn="l">
              <a:spcBef>
                <a:spcPts val="600"/>
              </a:spcBef>
            </a:pPr>
            <a:r>
              <a:rPr lang="en-US" dirty="0"/>
              <a:t>Valerie M. Jones</a:t>
            </a:r>
          </a:p>
          <a:p>
            <a:pPr algn="l">
              <a:spcBef>
                <a:spcPts val="600"/>
              </a:spcBef>
            </a:pPr>
            <a:r>
              <a:rPr lang="en-US" sz="1600" dirty="0"/>
              <a:t>IST 707 Data Analytics</a:t>
            </a:r>
          </a:p>
          <a:p>
            <a:pPr algn="l">
              <a:spcBef>
                <a:spcPts val="600"/>
              </a:spcBef>
            </a:pPr>
            <a:r>
              <a:rPr lang="en-US" sz="1600" dirty="0"/>
              <a:t> June 2021</a:t>
            </a:r>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562"/>
            <a:ext cx="6896534" cy="1080938"/>
          </a:xfrm>
        </p:spPr>
        <p:txBody>
          <a:bodyPr/>
          <a:lstStyle/>
          <a:p>
            <a:r>
              <a:rPr lang="en-US" dirty="0"/>
              <a:t>Decision Tree</a:t>
            </a:r>
          </a:p>
        </p:txBody>
      </p:sp>
      <p:pic>
        <p:nvPicPr>
          <p:cNvPr id="4" name="Picture 3"/>
          <p:cNvPicPr/>
          <p:nvPr/>
        </p:nvPicPr>
        <p:blipFill>
          <a:blip r:embed="rId2"/>
          <a:stretch>
            <a:fillRect/>
          </a:stretch>
        </p:blipFill>
        <p:spPr>
          <a:xfrm>
            <a:off x="990600" y="1713035"/>
            <a:ext cx="6096000" cy="2971800"/>
          </a:xfrm>
          <a:prstGeom prst="rect">
            <a:avLst/>
          </a:prstGeom>
          <a:ln>
            <a:solidFill>
              <a:schemeClr val="tx1"/>
            </a:solidFill>
          </a:ln>
        </p:spPr>
      </p:pic>
      <p:sp>
        <p:nvSpPr>
          <p:cNvPr id="5" name="TextBox 4"/>
          <p:cNvSpPr txBox="1"/>
          <p:nvPr/>
        </p:nvSpPr>
        <p:spPr>
          <a:xfrm>
            <a:off x="495300" y="5029200"/>
            <a:ext cx="73914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model used 14 nodes to decide the most important scores in determining the tiers.  This model was only able to correctly predict the train data tiers with a 2 percent accuracy and the test data tiers with 5 percent accuracy.</a:t>
            </a:r>
          </a:p>
          <a:p>
            <a:endParaRPr lang="en-US" dirty="0"/>
          </a:p>
        </p:txBody>
      </p:sp>
    </p:spTree>
    <p:extLst>
      <p:ext uri="{BB962C8B-B14F-4D97-AF65-F5344CB8AC3E}">
        <p14:creationId xmlns:p14="http://schemas.microsoft.com/office/powerpoint/2010/main" val="33754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770" y="381000"/>
            <a:ext cx="6896534" cy="1080938"/>
          </a:xfrm>
        </p:spPr>
        <p:txBody>
          <a:bodyPr/>
          <a:lstStyle/>
          <a:p>
            <a:r>
              <a:rPr lang="en-US" dirty="0"/>
              <a:t>Conclusion</a:t>
            </a:r>
          </a:p>
        </p:txBody>
      </p:sp>
      <p:sp>
        <p:nvSpPr>
          <p:cNvPr id="3" name="Content Placeholder 2"/>
          <p:cNvSpPr>
            <a:spLocks noGrp="1"/>
          </p:cNvSpPr>
          <p:nvPr>
            <p:ph idx="1"/>
          </p:nvPr>
        </p:nvSpPr>
        <p:spPr>
          <a:xfrm>
            <a:off x="457200" y="1828800"/>
            <a:ext cx="8382000" cy="3599316"/>
          </a:xfrm>
        </p:spPr>
        <p:txBody>
          <a:bodyPr>
            <a:normAutofit/>
          </a:bodyPr>
          <a:lstStyle/>
          <a:p>
            <a:pPr marL="0" indent="0">
              <a:buNone/>
            </a:pPr>
            <a:r>
              <a:rPr lang="en-US" sz="1800" dirty="0"/>
              <a:t>The purpose of this project is to attempt to predict the number of Soldiers entering the three tiers established in ACFT 3.0 using various data mining techniques.</a:t>
            </a:r>
          </a:p>
          <a:p>
            <a:pPr marL="0" indent="0">
              <a:buNone/>
            </a:pPr>
            <a:endParaRPr lang="en-US" sz="1400" dirty="0"/>
          </a:p>
          <a:p>
            <a:pPr marL="0" indent="0">
              <a:buNone/>
            </a:pPr>
            <a:r>
              <a:rPr lang="en-US" sz="1600" dirty="0"/>
              <a:t>Due to multiple variables with significant values, only the K-means clustering method provided decent accuracy in classifying the individual tiers. The Naïve Bayes model also had a moderately high accuracy rate for predicting the tiers. But this only applied to the training data.</a:t>
            </a:r>
          </a:p>
          <a:p>
            <a:pPr marL="0" indent="0">
              <a:buNone/>
            </a:pPr>
            <a:endParaRPr lang="en-US" sz="1600" dirty="0"/>
          </a:p>
          <a:p>
            <a:pPr marL="0" indent="0">
              <a:buNone/>
            </a:pPr>
            <a:r>
              <a:rPr lang="en-US" sz="1600" dirty="0"/>
              <a:t>In order to effectively predict tiers, more subsets of the data would need to be created and stronger parameters to limit the population of each model. Normalization would be able to occur to provide more comprehensive confusion matrices and higher accuracy rates. </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68693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896534" cy="1080938"/>
          </a:xfrm>
        </p:spPr>
        <p:txBody>
          <a:bodyPr/>
          <a:lstStyle/>
          <a:p>
            <a:r>
              <a:rPr lang="en-US" dirty="0"/>
              <a:t>References</a:t>
            </a:r>
          </a:p>
        </p:txBody>
      </p:sp>
      <p:sp>
        <p:nvSpPr>
          <p:cNvPr id="3" name="Content Placeholder 2"/>
          <p:cNvSpPr>
            <a:spLocks noGrp="1"/>
          </p:cNvSpPr>
          <p:nvPr>
            <p:ph idx="1"/>
          </p:nvPr>
        </p:nvSpPr>
        <p:spPr>
          <a:xfrm>
            <a:off x="478068" y="1752600"/>
            <a:ext cx="6887389" cy="3599316"/>
          </a:xfrm>
        </p:spPr>
        <p:txBody>
          <a:bodyPr>
            <a:normAutofit lnSpcReduction="10000"/>
          </a:bodyPr>
          <a:lstStyle/>
          <a:p>
            <a:r>
              <a:rPr lang="en-US" sz="1800" dirty="0"/>
              <a:t>Baseline Soldier Physical Readiness Requirements Study, University of Iowa, 1 April 2020</a:t>
            </a:r>
          </a:p>
          <a:p>
            <a:r>
              <a:rPr lang="en-US" sz="1800" dirty="0"/>
              <a:t>Headquarters Department Of the Army, Executive Order 144-21 Army Physical Fitness Training (APFT) and Testing For FY21-22. (HQDA EXORD 144-21)</a:t>
            </a:r>
          </a:p>
          <a:p>
            <a:r>
              <a:rPr lang="en-US" sz="1800" dirty="0"/>
              <a:t>U.S. Army Public Health Command, Public Health Report, Development of a New Army Standardized Physical Readiness Test January 2012 through December 2013, June 2015 </a:t>
            </a:r>
          </a:p>
          <a:p>
            <a:r>
              <a:rPr lang="en-US" altLang="en-US" sz="1800" dirty="0">
                <a:cs typeface="Arial" panose="020B0604020202020204" pitchFamily="34" charset="0"/>
              </a:rPr>
              <a:t>National Defense Authorization Act for Fiscal Year 2021</a:t>
            </a:r>
          </a:p>
          <a:p>
            <a:r>
              <a:rPr lang="en-US" sz="1800" dirty="0"/>
              <a:t>Field Manual 7-22 (Holistic Health and Fitness), 1 October 2020</a:t>
            </a:r>
          </a:p>
          <a:p>
            <a:r>
              <a:rPr lang="en-US" sz="1600" dirty="0"/>
              <a:t>20-09 - Army Combat Fitness Test (Version 2), United States Army, Combined Arms Center, 18 February 2020.</a:t>
            </a:r>
          </a:p>
          <a:p>
            <a:endParaRPr lang="en-US" sz="1800" dirty="0"/>
          </a:p>
          <a:p>
            <a:endParaRPr lang="en-US" sz="1800" dirty="0"/>
          </a:p>
        </p:txBody>
      </p:sp>
    </p:spTree>
    <p:extLst>
      <p:ext uri="{BB962C8B-B14F-4D97-AF65-F5344CB8AC3E}">
        <p14:creationId xmlns:p14="http://schemas.microsoft.com/office/powerpoint/2010/main" val="102192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896534" cy="1080938"/>
          </a:xfrm>
        </p:spPr>
        <p:txBody>
          <a:bodyPr>
            <a:normAutofit/>
          </a:bodyPr>
          <a:lstStyle/>
          <a:p>
            <a:r>
              <a:rPr lang="en-US" dirty="0"/>
              <a:t>Introduction</a:t>
            </a:r>
          </a:p>
        </p:txBody>
      </p:sp>
      <p:sp>
        <p:nvSpPr>
          <p:cNvPr id="8" name="TextBox 7"/>
          <p:cNvSpPr txBox="1"/>
          <p:nvPr/>
        </p:nvSpPr>
        <p:spPr>
          <a:xfrm>
            <a:off x="152400" y="1541069"/>
            <a:ext cx="4608513" cy="5339923"/>
          </a:xfrm>
          <a:prstGeom prst="rect">
            <a:avLst/>
          </a:prstGeom>
          <a:noFill/>
        </p:spPr>
        <p:txBody>
          <a:bodyPr wrap="square" rtlCol="0">
            <a:spAutoFit/>
          </a:bodyPr>
          <a:lstStyle/>
          <a:p>
            <a:r>
              <a:rPr lang="en-US" sz="1200" dirty="0"/>
              <a:t>As of October 1, 2020, The United States Army implemented the Army Combat Fitness Test (ACFT) as the physical fitness test of record for all Soldiers in the Active Army, Army Reserve, and Army National Guard. </a:t>
            </a:r>
          </a:p>
          <a:p>
            <a:endParaRPr lang="en-US" sz="600" dirty="0"/>
          </a:p>
          <a:p>
            <a:r>
              <a:rPr lang="en-US" sz="1200" dirty="0"/>
              <a:t>The Army conducted a Baseline Soldier Physical Readiness Requirements Study (BSPRRS) to identify which fitness events most predict performance on tests of commonly performed physically demanding military tasks. </a:t>
            </a:r>
          </a:p>
          <a:p>
            <a:endParaRPr lang="en-US" sz="600" dirty="0"/>
          </a:p>
          <a:p>
            <a:r>
              <a:rPr lang="en-US" sz="1200" dirty="0"/>
              <a:t>The 6 events of the ACFT include:</a:t>
            </a:r>
          </a:p>
          <a:p>
            <a:pPr marL="171450" indent="-171450">
              <a:buFont typeface="Arial" panose="020B0604020202020204" pitchFamily="34" charset="0"/>
              <a:buChar char="•"/>
            </a:pPr>
            <a:r>
              <a:rPr lang="en-US" sz="1200" dirty="0"/>
              <a:t>140-200lbs deadlift</a:t>
            </a:r>
          </a:p>
          <a:p>
            <a:pPr marL="171450" indent="-171450">
              <a:buFont typeface="Arial" panose="020B0604020202020204" pitchFamily="34" charset="0"/>
              <a:buChar char="•"/>
            </a:pPr>
            <a:r>
              <a:rPr lang="en-US" sz="1200" dirty="0"/>
              <a:t>10lbs Standing Power Throw</a:t>
            </a:r>
          </a:p>
          <a:p>
            <a:pPr marL="171450" indent="-171450">
              <a:buFont typeface="Arial" panose="020B0604020202020204" pitchFamily="34" charset="0"/>
              <a:buChar char="•"/>
            </a:pPr>
            <a:r>
              <a:rPr lang="en-US" sz="1200" dirty="0"/>
              <a:t>Hand-Release-Push-Up</a:t>
            </a:r>
          </a:p>
          <a:p>
            <a:pPr marL="171450" indent="-171450">
              <a:buFont typeface="Arial" panose="020B0604020202020204" pitchFamily="34" charset="0"/>
              <a:buChar char="•"/>
            </a:pPr>
            <a:r>
              <a:rPr lang="en-US" sz="1200" dirty="0"/>
              <a:t>Sprint-Drag-Carry</a:t>
            </a:r>
          </a:p>
          <a:p>
            <a:pPr marL="171450" indent="-171450">
              <a:buFont typeface="Arial" panose="020B0604020202020204" pitchFamily="34" charset="0"/>
              <a:buChar char="•"/>
            </a:pPr>
            <a:r>
              <a:rPr lang="en-US" sz="1200" dirty="0"/>
              <a:t>Leg tuck or 2min plank*</a:t>
            </a:r>
          </a:p>
          <a:p>
            <a:pPr marL="171450" indent="-171450">
              <a:buFont typeface="Arial" panose="020B0604020202020204" pitchFamily="34" charset="0"/>
              <a:buChar char="•"/>
            </a:pPr>
            <a:r>
              <a:rPr lang="en-US" sz="1200" dirty="0"/>
              <a:t>Cardio event: 2mi run, (alternate: 5000m row, 1500m bike, 1000m swim). </a:t>
            </a:r>
          </a:p>
          <a:p>
            <a:endParaRPr lang="en-US" sz="700" dirty="0"/>
          </a:p>
          <a:p>
            <a:r>
              <a:rPr lang="en-US" sz="1200" dirty="0"/>
              <a:t>Currently the senate is conducting a study on the current Army Combat Fitness Test to see if it is feasible to have this version of the physical fitness test as the test of record for all army components. The Army is currently collecting performance data to assess whether the current evaluation requirements can accurately assess fitness across all Soldiers.  </a:t>
            </a:r>
          </a:p>
          <a:p>
            <a:endParaRPr lang="en-US" sz="1200" dirty="0"/>
          </a:p>
          <a:p>
            <a:r>
              <a:rPr lang="en-US" sz="1000" dirty="0"/>
              <a:t>*</a:t>
            </a:r>
            <a:r>
              <a:rPr lang="en-US" sz="1000" i="1" dirty="0"/>
              <a:t>Effective 1 APR 2021</a:t>
            </a:r>
          </a:p>
          <a:p>
            <a:endParaRPr lang="en-US" sz="1200" dirty="0"/>
          </a:p>
          <a:p>
            <a:pPr marL="285750" indent="-285750">
              <a:buFont typeface="Arial"/>
              <a:buChar char="•"/>
            </a:pPr>
            <a:endParaRPr lang="en-US" sz="1200" dirty="0"/>
          </a:p>
        </p:txBody>
      </p:sp>
      <p:pic>
        <p:nvPicPr>
          <p:cNvPr id="12" name="Picture 11"/>
          <p:cNvPicPr>
            <a:picLocks noChangeAspect="1"/>
          </p:cNvPicPr>
          <p:nvPr/>
        </p:nvPicPr>
        <p:blipFill>
          <a:blip r:embed="rId3"/>
          <a:stretch>
            <a:fillRect/>
          </a:stretch>
        </p:blipFill>
        <p:spPr>
          <a:xfrm>
            <a:off x="5181600" y="1259336"/>
            <a:ext cx="3492345" cy="5235324"/>
          </a:xfrm>
          <a:prstGeom prst="rect">
            <a:avLst/>
          </a:prstGeom>
        </p:spPr>
      </p:pic>
    </p:spTree>
    <p:extLst>
      <p:ext uri="{BB962C8B-B14F-4D97-AF65-F5344CB8AC3E}">
        <p14:creationId xmlns:p14="http://schemas.microsoft.com/office/powerpoint/2010/main" val="260685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533400" y="228600"/>
            <a:ext cx="6896534" cy="1080938"/>
          </a:xfrm>
        </p:spPr>
        <p:txBody>
          <a:bodyPr>
            <a:normAutofit/>
          </a:bodyPr>
          <a:lstStyle/>
          <a:p>
            <a:r>
              <a:rPr lang="en-US" dirty="0"/>
              <a:t>Problem Statement</a:t>
            </a:r>
          </a:p>
        </p:txBody>
      </p:sp>
      <p:sp>
        <p:nvSpPr>
          <p:cNvPr id="6" name="TextBox 5">
            <a:extLst>
              <a:ext uri="{FF2B5EF4-FFF2-40B4-BE49-F238E27FC236}">
                <a16:creationId xmlns:a16="http://schemas.microsoft.com/office/drawing/2014/main" id="{C44B8FAC-81AF-49D6-9D47-2C93A2AA6813}"/>
              </a:ext>
            </a:extLst>
          </p:cNvPr>
          <p:cNvSpPr txBox="1"/>
          <p:nvPr/>
        </p:nvSpPr>
        <p:spPr>
          <a:xfrm>
            <a:off x="228600" y="1600200"/>
            <a:ext cx="8534400" cy="572464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Concerns have been raised that this new 6 event test is discriminatory against certain military occupational specialties that are not regularly exposed to the physical demands of this new test, gender and soldiers who have physical limitations that would not exclude them from deploying but limit their ability to complete the required events.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Effective 1 April 2021 the Army transitioned to the ACFT 3.0, as part of the constant improvements to the ACFT. This updated ACFT establishes a tiered system based upon performance by gender. (HQDA EXORD 144-21)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Once a soldier has both achieved a score greater than 360 points (baseline passing) and exceeded the statistical average score for their gender, the soldier will be proportionally tiered based on their relative position above the average score. (HQDA EXORD 144-21)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purpose</a:t>
            </a:r>
            <a:r>
              <a:rPr lang="en-US" dirty="0">
                <a:latin typeface="Arial" panose="020B0604020202020204" pitchFamily="34" charset="0"/>
                <a:cs typeface="Arial" panose="020B0604020202020204" pitchFamily="34" charset="0"/>
              </a:rPr>
              <a:t> of this project is to attempt to predict the number of Soldiers entering the four tiers established in ACFT 3.0 using various data mining techniques.</a:t>
            </a:r>
          </a:p>
          <a:p>
            <a:endParaRPr lang="en-US" dirty="0"/>
          </a:p>
          <a:p>
            <a:endParaRPr lang="en-US" sz="1200" dirty="0"/>
          </a:p>
          <a:p>
            <a:pPr marL="285750"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4808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a:t>
            </a:r>
          </a:p>
        </p:txBody>
      </p:sp>
      <p:sp>
        <p:nvSpPr>
          <p:cNvPr id="3" name="Content Placeholder 2"/>
          <p:cNvSpPr>
            <a:spLocks noGrp="1"/>
          </p:cNvSpPr>
          <p:nvPr>
            <p:ph idx="1"/>
          </p:nvPr>
        </p:nvSpPr>
        <p:spPr>
          <a:xfrm>
            <a:off x="152400" y="1702547"/>
            <a:ext cx="4419600" cy="2514601"/>
          </a:xfrm>
        </p:spPr>
        <p:txBody>
          <a:bodyPr>
            <a:normAutofit fontScale="25000" lnSpcReduction="20000"/>
          </a:bodyPr>
          <a:lstStyle/>
          <a:p>
            <a:pPr marL="0" indent="0">
              <a:buNone/>
            </a:pPr>
            <a:r>
              <a:rPr lang="en-US" sz="5600" b="1" u="sng" dirty="0"/>
              <a:t>Constraints:</a:t>
            </a:r>
          </a:p>
          <a:p>
            <a:r>
              <a:rPr lang="en-US" sz="5600" dirty="0"/>
              <a:t>Cannot use actual ACFT data in accordance with provisions of Headquarters Department Of the Army, Executive Order 144-21 Army Physical Fitness Training (APFT) and Testing For FY21-22</a:t>
            </a:r>
          </a:p>
          <a:p>
            <a:r>
              <a:rPr lang="en-US" sz="5600" dirty="0"/>
              <a:t>Historical Army Physical Fitness Test results from the Defense Training Management System (DTMS) will be utilized to create the tier system using the Push-Up event, Sit-Up event and 2mi run as indicators of top tier performance. </a:t>
            </a:r>
          </a:p>
          <a:p>
            <a:r>
              <a:rPr lang="en-US" sz="5600" dirty="0"/>
              <a:t>Due to use of </a:t>
            </a:r>
            <a:r>
              <a:rPr lang="en-US" sz="5600" dirty="0" err="1"/>
              <a:t>rStudio</a:t>
            </a:r>
            <a:r>
              <a:rPr lang="en-US" sz="5600" dirty="0"/>
              <a:t> cloud, PII had to be omitted prior to importing data into </a:t>
            </a:r>
            <a:r>
              <a:rPr lang="en-US" sz="5600" dirty="0" err="1"/>
              <a:t>rStudio</a:t>
            </a:r>
            <a:endParaRPr lang="en-US" sz="5600" dirty="0"/>
          </a:p>
          <a:p>
            <a:pPr marL="0" indent="0">
              <a:buNone/>
            </a:pPr>
            <a:endParaRPr lang="en-US" sz="1800" dirty="0"/>
          </a:p>
        </p:txBody>
      </p:sp>
      <p:cxnSp>
        <p:nvCxnSpPr>
          <p:cNvPr id="5" name="Straight Connector 4"/>
          <p:cNvCxnSpPr/>
          <p:nvPr/>
        </p:nvCxnSpPr>
        <p:spPr>
          <a:xfrm>
            <a:off x="4572000" y="15240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381000" y="4526334"/>
            <a:ext cx="800100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4648200" y="1666498"/>
            <a:ext cx="4419600" cy="2514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u="sng" dirty="0"/>
              <a:t>Pre-processing:</a:t>
            </a:r>
          </a:p>
          <a:p>
            <a:r>
              <a:rPr lang="en-US" sz="1400" dirty="0"/>
              <a:t>A unique identifier will be created to mitigate against duplication errors</a:t>
            </a:r>
          </a:p>
          <a:p>
            <a:r>
              <a:rPr lang="en-US" sz="1400" dirty="0"/>
              <a:t>All PII will be omitted</a:t>
            </a:r>
          </a:p>
          <a:p>
            <a:r>
              <a:rPr lang="en-US" sz="1400" dirty="0"/>
              <a:t>Soldiers currently on physical limitation profiles, exempt from certain events will be omitted </a:t>
            </a:r>
          </a:p>
          <a:p>
            <a:r>
              <a:rPr lang="en-US" sz="1400" dirty="0"/>
              <a:t>Sample of 300 Soldiers (random sample of 75 from the 4 Companies of the battalion)</a:t>
            </a:r>
          </a:p>
          <a:p>
            <a:r>
              <a:rPr lang="en-US" sz="1400" dirty="0"/>
              <a:t>2mi Run time will be converted to decimal value to determine average</a:t>
            </a:r>
          </a:p>
          <a:p>
            <a:endParaRPr lang="en-US" sz="1500" dirty="0"/>
          </a:p>
          <a:p>
            <a:pPr marL="0" indent="0">
              <a:buFont typeface="Arial" pitchFamily="34" charset="0"/>
              <a:buNone/>
            </a:pPr>
            <a:endParaRPr lang="en-US" sz="1800" dirty="0"/>
          </a:p>
        </p:txBody>
      </p:sp>
      <p:sp>
        <p:nvSpPr>
          <p:cNvPr id="12" name="Content Placeholder 2"/>
          <p:cNvSpPr txBox="1">
            <a:spLocks/>
          </p:cNvSpPr>
          <p:nvPr/>
        </p:nvSpPr>
        <p:spPr>
          <a:xfrm>
            <a:off x="152400" y="4602534"/>
            <a:ext cx="4419600" cy="2514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u="sng" dirty="0"/>
              <a:t>Analysis Methods Used:</a:t>
            </a:r>
          </a:p>
          <a:p>
            <a:r>
              <a:rPr lang="en-US" sz="1400" dirty="0"/>
              <a:t>Scatter and Dot plots for distribution</a:t>
            </a:r>
          </a:p>
          <a:p>
            <a:r>
              <a:rPr lang="en-US" sz="1400" dirty="0"/>
              <a:t>Association Rule Mining </a:t>
            </a:r>
          </a:p>
          <a:p>
            <a:r>
              <a:rPr lang="en-US" sz="1400" dirty="0"/>
              <a:t>K-means clustering</a:t>
            </a:r>
          </a:p>
          <a:p>
            <a:r>
              <a:rPr lang="en-US" sz="1400" dirty="0" err="1"/>
              <a:t>Knn</a:t>
            </a:r>
            <a:r>
              <a:rPr lang="en-US" sz="1400" dirty="0"/>
              <a:t> Model</a:t>
            </a:r>
          </a:p>
          <a:p>
            <a:r>
              <a:rPr lang="en-US" sz="1400" dirty="0"/>
              <a:t>Decision trees</a:t>
            </a:r>
          </a:p>
          <a:p>
            <a:endParaRPr lang="en-US" sz="1500" dirty="0"/>
          </a:p>
          <a:p>
            <a:pPr marL="0" indent="0">
              <a:buFont typeface="Arial" pitchFamily="34" charset="0"/>
              <a:buNone/>
            </a:pPr>
            <a:endParaRPr lang="en-US" sz="1800" dirty="0"/>
          </a:p>
        </p:txBody>
      </p:sp>
      <p:sp>
        <p:nvSpPr>
          <p:cNvPr id="13" name="Content Placeholder 2"/>
          <p:cNvSpPr txBox="1">
            <a:spLocks/>
          </p:cNvSpPr>
          <p:nvPr/>
        </p:nvSpPr>
        <p:spPr>
          <a:xfrm>
            <a:off x="4724400" y="4602533"/>
            <a:ext cx="4419600" cy="2514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u="sng" dirty="0"/>
              <a:t>Known Outliers:</a:t>
            </a:r>
          </a:p>
          <a:p>
            <a:r>
              <a:rPr lang="en-US" sz="1400" dirty="0"/>
              <a:t>Soldiers not completing all events due to failure of one event</a:t>
            </a:r>
          </a:p>
          <a:p>
            <a:r>
              <a:rPr lang="en-US" sz="1400" dirty="0"/>
              <a:t>Soldier failing event out of score range</a:t>
            </a:r>
          </a:p>
          <a:p>
            <a:endParaRPr lang="en-US" sz="1500" dirty="0"/>
          </a:p>
          <a:p>
            <a:pPr marL="0" indent="0">
              <a:buFont typeface="Arial" pitchFamily="34" charset="0"/>
              <a:buNone/>
            </a:pPr>
            <a:endParaRPr lang="en-US" sz="1800" dirty="0"/>
          </a:p>
        </p:txBody>
      </p:sp>
    </p:spTree>
    <p:extLst>
      <p:ext uri="{BB962C8B-B14F-4D97-AF65-F5344CB8AC3E}">
        <p14:creationId xmlns:p14="http://schemas.microsoft.com/office/powerpoint/2010/main" val="355919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211724" y="138435"/>
            <a:ext cx="7408276" cy="1080938"/>
          </a:xfrm>
        </p:spPr>
        <p:txBody>
          <a:bodyPr>
            <a:normAutofit/>
          </a:bodyPr>
          <a:lstStyle/>
          <a:p>
            <a:r>
              <a:rPr lang="en-US" dirty="0"/>
              <a:t>Score Distribution: Age and Gender</a:t>
            </a:r>
          </a:p>
        </p:txBody>
      </p:sp>
      <p:sp>
        <p:nvSpPr>
          <p:cNvPr id="6" name="TextBox 5">
            <a:extLst>
              <a:ext uri="{FF2B5EF4-FFF2-40B4-BE49-F238E27FC236}">
                <a16:creationId xmlns:a16="http://schemas.microsoft.com/office/drawing/2014/main" id="{C44B8FAC-81AF-49D6-9D47-2C93A2AA6813}"/>
              </a:ext>
            </a:extLst>
          </p:cNvPr>
          <p:cNvSpPr txBox="1"/>
          <p:nvPr/>
        </p:nvSpPr>
        <p:spPr>
          <a:xfrm>
            <a:off x="263705" y="1190143"/>
            <a:ext cx="457200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746AD17-FD53-46F5-8456-46CB364040E1}"/>
              </a:ext>
            </a:extLst>
          </p:cNvPr>
          <p:cNvSpPr txBox="1"/>
          <p:nvPr/>
        </p:nvSpPr>
        <p:spPr>
          <a:xfrm>
            <a:off x="-265379" y="1432191"/>
            <a:ext cx="3513376" cy="1846659"/>
          </a:xfrm>
          <a:prstGeom prst="rect">
            <a:avLst/>
          </a:prstGeom>
          <a:noFill/>
        </p:spPr>
        <p:txBody>
          <a:bodyPr wrap="square" rtlCol="0">
            <a:spAutoFit/>
          </a:bodyPr>
          <a:lstStyle/>
          <a:p>
            <a:pPr lvl="1"/>
            <a:r>
              <a:rPr lang="en-US" b="1" u="sng" dirty="0"/>
              <a:t>Summary Statistics of Data</a:t>
            </a:r>
          </a:p>
          <a:p>
            <a:pPr lvl="1"/>
            <a:r>
              <a:rPr lang="en-US" sz="1200" dirty="0"/>
              <a:t>Mean Total Score: 223</a:t>
            </a:r>
          </a:p>
          <a:p>
            <a:pPr lvl="1"/>
            <a:r>
              <a:rPr lang="en-US" sz="1200" dirty="0"/>
              <a:t>Mean Age: 35</a:t>
            </a:r>
          </a:p>
          <a:p>
            <a:pPr lvl="1"/>
            <a:r>
              <a:rPr lang="en-US" sz="1200" dirty="0"/>
              <a:t>Mean Score of Males: 224</a:t>
            </a:r>
          </a:p>
          <a:p>
            <a:pPr marL="800100" lvl="2" indent="-223838">
              <a:buFont typeface="Arial" panose="020B0604020202020204" pitchFamily="34" charset="0"/>
              <a:buChar char="•"/>
            </a:pPr>
            <a:r>
              <a:rPr lang="en-US" sz="1200" dirty="0"/>
              <a:t>Mean Age: 35</a:t>
            </a:r>
          </a:p>
          <a:p>
            <a:pPr lvl="1"/>
            <a:r>
              <a:rPr lang="en-US" sz="1200" dirty="0"/>
              <a:t>Mean Score Females: 222</a:t>
            </a:r>
          </a:p>
          <a:p>
            <a:pPr marL="800100" lvl="2" indent="-228600">
              <a:buFont typeface="Arial" panose="020B0604020202020204" pitchFamily="34" charset="0"/>
              <a:buChar char="•"/>
            </a:pPr>
            <a:r>
              <a:rPr lang="en-US" sz="1200" dirty="0"/>
              <a:t>Mean Age: 32</a:t>
            </a:r>
          </a:p>
          <a:p>
            <a:pPr marL="742950" lvl="1" indent="-285750">
              <a:buFont typeface="Arial" panose="020B0604020202020204" pitchFamily="34" charset="0"/>
              <a:buChar char="•"/>
            </a:pPr>
            <a:endParaRPr lang="en-US" sz="1200" dirty="0"/>
          </a:p>
          <a:p>
            <a:endParaRPr lang="en-US" sz="1200" dirty="0"/>
          </a:p>
        </p:txBody>
      </p:sp>
      <p:sp>
        <p:nvSpPr>
          <p:cNvPr id="18" name="TextBox 17"/>
          <p:cNvSpPr txBox="1"/>
          <p:nvPr/>
        </p:nvSpPr>
        <p:spPr>
          <a:xfrm>
            <a:off x="774123" y="6394527"/>
            <a:ext cx="7182196" cy="307777"/>
          </a:xfrm>
          <a:prstGeom prst="rect">
            <a:avLst/>
          </a:prstGeom>
          <a:noFill/>
        </p:spPr>
        <p:txBody>
          <a:bodyPr wrap="square" rtlCol="0">
            <a:spAutoFit/>
          </a:bodyPr>
          <a:lstStyle/>
          <a:p>
            <a:pPr algn="ctr"/>
            <a:r>
              <a:rPr lang="en-US" sz="1400" dirty="0"/>
              <a:t>Reference line indicates minimum passing score of 180</a:t>
            </a:r>
          </a:p>
        </p:txBody>
      </p:sp>
      <p:sp>
        <p:nvSpPr>
          <p:cNvPr id="12" name="TextBox 11"/>
          <p:cNvSpPr txBox="1"/>
          <p:nvPr/>
        </p:nvSpPr>
        <p:spPr>
          <a:xfrm>
            <a:off x="697923" y="2967299"/>
            <a:ext cx="3265857" cy="523220"/>
          </a:xfrm>
          <a:prstGeom prst="rect">
            <a:avLst/>
          </a:prstGeom>
          <a:noFill/>
        </p:spPr>
        <p:txBody>
          <a:bodyPr wrap="square" rtlCol="0">
            <a:spAutoFit/>
          </a:bodyPr>
          <a:lstStyle/>
          <a:p>
            <a:pPr algn="ctr"/>
            <a:r>
              <a:rPr lang="en-US" sz="1400" b="1" dirty="0"/>
              <a:t>APFT Score Distribution Scatter Plot</a:t>
            </a:r>
          </a:p>
          <a:p>
            <a:pPr algn="ctr"/>
            <a:r>
              <a:rPr lang="en-US" sz="1400" b="1" dirty="0"/>
              <a:t>Age</a:t>
            </a:r>
          </a:p>
        </p:txBody>
      </p:sp>
      <p:sp>
        <p:nvSpPr>
          <p:cNvPr id="13" name="Rectangle 12"/>
          <p:cNvSpPr/>
          <p:nvPr/>
        </p:nvSpPr>
        <p:spPr>
          <a:xfrm>
            <a:off x="152400" y="2929285"/>
            <a:ext cx="4396388" cy="347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54580" y="2982071"/>
            <a:ext cx="3265857" cy="523220"/>
          </a:xfrm>
          <a:prstGeom prst="rect">
            <a:avLst/>
          </a:prstGeom>
          <a:noFill/>
        </p:spPr>
        <p:txBody>
          <a:bodyPr wrap="square" rtlCol="0">
            <a:spAutoFit/>
          </a:bodyPr>
          <a:lstStyle/>
          <a:p>
            <a:pPr algn="ctr"/>
            <a:r>
              <a:rPr lang="en-US" sz="1400" b="1" dirty="0"/>
              <a:t>APFT Score Distribution Scatter Plot</a:t>
            </a:r>
          </a:p>
          <a:p>
            <a:pPr algn="ctr"/>
            <a:r>
              <a:rPr lang="en-US" sz="1400" b="1" dirty="0"/>
              <a:t>Gender</a:t>
            </a:r>
          </a:p>
        </p:txBody>
      </p:sp>
      <p:sp>
        <p:nvSpPr>
          <p:cNvPr id="16" name="Rectangle 15"/>
          <p:cNvSpPr/>
          <p:nvPr/>
        </p:nvSpPr>
        <p:spPr>
          <a:xfrm>
            <a:off x="4662009" y="2923012"/>
            <a:ext cx="4396388" cy="347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304800" y="3522608"/>
            <a:ext cx="4124450" cy="2420992"/>
          </a:xfrm>
          <a:prstGeom prst="rect">
            <a:avLst/>
          </a:prstGeom>
        </p:spPr>
      </p:pic>
      <p:pic>
        <p:nvPicPr>
          <p:cNvPr id="22" name="Picture 21"/>
          <p:cNvPicPr>
            <a:picLocks noChangeAspect="1"/>
          </p:cNvPicPr>
          <p:nvPr/>
        </p:nvPicPr>
        <p:blipFill>
          <a:blip r:embed="rId4"/>
          <a:stretch>
            <a:fillRect/>
          </a:stretch>
        </p:blipFill>
        <p:spPr>
          <a:xfrm>
            <a:off x="4835705" y="3550687"/>
            <a:ext cx="4125497" cy="2522353"/>
          </a:xfrm>
          <a:prstGeom prst="rect">
            <a:avLst/>
          </a:prstGeom>
        </p:spPr>
      </p:pic>
      <p:pic>
        <p:nvPicPr>
          <p:cNvPr id="25" name="Picture 24"/>
          <p:cNvPicPr>
            <a:picLocks noChangeAspect="1"/>
          </p:cNvPicPr>
          <p:nvPr/>
        </p:nvPicPr>
        <p:blipFill>
          <a:blip r:embed="rId5"/>
          <a:stretch>
            <a:fillRect/>
          </a:stretch>
        </p:blipFill>
        <p:spPr>
          <a:xfrm>
            <a:off x="3650274" y="1265463"/>
            <a:ext cx="5399331" cy="1579957"/>
          </a:xfrm>
          <a:prstGeom prst="rect">
            <a:avLst/>
          </a:prstGeom>
        </p:spPr>
      </p:pic>
    </p:spTree>
    <p:extLst>
      <p:ext uri="{BB962C8B-B14F-4D97-AF65-F5344CB8AC3E}">
        <p14:creationId xmlns:p14="http://schemas.microsoft.com/office/powerpoint/2010/main" val="409459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1066800" y="214464"/>
            <a:ext cx="6896534" cy="1080938"/>
          </a:xfrm>
        </p:spPr>
        <p:txBody>
          <a:bodyPr>
            <a:normAutofit/>
          </a:bodyPr>
          <a:lstStyle/>
          <a:p>
            <a:r>
              <a:rPr lang="en-US" dirty="0"/>
              <a:t>Tier Criteria</a:t>
            </a:r>
          </a:p>
        </p:txBody>
      </p:sp>
      <p:sp>
        <p:nvSpPr>
          <p:cNvPr id="6" name="TextBox 5">
            <a:extLst>
              <a:ext uri="{FF2B5EF4-FFF2-40B4-BE49-F238E27FC236}">
                <a16:creationId xmlns:a16="http://schemas.microsoft.com/office/drawing/2014/main" id="{C44B8FAC-81AF-49D6-9D47-2C93A2AA6813}"/>
              </a:ext>
            </a:extLst>
          </p:cNvPr>
          <p:cNvSpPr txBox="1"/>
          <p:nvPr/>
        </p:nvSpPr>
        <p:spPr>
          <a:xfrm>
            <a:off x="304800" y="1371600"/>
            <a:ext cx="4572000" cy="646331"/>
          </a:xfrm>
          <a:prstGeom prst="rect">
            <a:avLst/>
          </a:prstGeom>
          <a:noFill/>
        </p:spPr>
        <p:txBody>
          <a:bodyPr wrap="square" rtlCol="0">
            <a:spAutoFit/>
          </a:bodyPr>
          <a:lstStyle/>
          <a:p>
            <a:pPr marL="285750" indent="-285750">
              <a:buFont typeface="Arial" panose="020B0604020202020204" pitchFamily="34" charset="0"/>
              <a:buChar char="•"/>
            </a:pPr>
            <a:endParaRPr lang="en-US"/>
          </a:p>
          <a:p>
            <a:pPr marL="742950" lvl="1"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E0613B99-7FAB-4422-A460-D733DA3695EB}"/>
              </a:ext>
            </a:extLst>
          </p:cNvPr>
          <p:cNvSpPr txBox="1"/>
          <p:nvPr/>
        </p:nvSpPr>
        <p:spPr>
          <a:xfrm>
            <a:off x="381000" y="1524000"/>
            <a:ext cx="4191000" cy="4801314"/>
          </a:xfrm>
          <a:prstGeom prst="rect">
            <a:avLst/>
          </a:prstGeom>
          <a:noFill/>
        </p:spPr>
        <p:txBody>
          <a:bodyPr wrap="square" rtlCol="0">
            <a:spAutoFit/>
          </a:bodyPr>
          <a:lstStyle/>
          <a:p>
            <a:r>
              <a:rPr lang="en-US" dirty="0"/>
              <a:t>Tier 1: </a:t>
            </a:r>
          </a:p>
          <a:p>
            <a:r>
              <a:rPr lang="en-US" dirty="0"/>
              <a:t>Soldiers who score 90% or above in all three events</a:t>
            </a:r>
          </a:p>
          <a:p>
            <a:endParaRPr lang="en-US" dirty="0"/>
          </a:p>
          <a:p>
            <a:r>
              <a:rPr lang="en-US" dirty="0"/>
              <a:t>Tier 2: </a:t>
            </a:r>
          </a:p>
          <a:p>
            <a:r>
              <a:rPr lang="en-US" dirty="0"/>
              <a:t>Soldiers who score between 240-280 out of 300 total points but score less than 90% in one or more events</a:t>
            </a:r>
          </a:p>
          <a:p>
            <a:endParaRPr lang="en-US" dirty="0"/>
          </a:p>
          <a:p>
            <a:r>
              <a:rPr lang="en-US" dirty="0"/>
              <a:t>Tier 3: </a:t>
            </a:r>
          </a:p>
          <a:p>
            <a:r>
              <a:rPr lang="en-US" dirty="0"/>
              <a:t>Soldiers who score 239 and below</a:t>
            </a:r>
          </a:p>
          <a:p>
            <a:endParaRPr lang="en-US" dirty="0"/>
          </a:p>
          <a:p>
            <a:r>
              <a:rPr lang="en-US" dirty="0"/>
              <a:t>Tier 4: </a:t>
            </a:r>
          </a:p>
          <a:p>
            <a:r>
              <a:rPr lang="en-US" dirty="0"/>
              <a:t>Soldier fails 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F0FE67E-254C-454F-886A-A6414ECA03CC}"/>
              </a:ext>
            </a:extLst>
          </p:cNvPr>
          <p:cNvPicPr>
            <a:picLocks noChangeAspect="1"/>
          </p:cNvPicPr>
          <p:nvPr/>
        </p:nvPicPr>
        <p:blipFill rotWithShape="1">
          <a:blip r:embed="rId3"/>
          <a:srcRect l="20631" t="12461" r="6292" b="10280"/>
          <a:stretch/>
        </p:blipFill>
        <p:spPr>
          <a:xfrm>
            <a:off x="5476568" y="1600201"/>
            <a:ext cx="3362632" cy="2743200"/>
          </a:xfrm>
          <a:prstGeom prst="rect">
            <a:avLst/>
          </a:prstGeom>
        </p:spPr>
      </p:pic>
      <p:pic>
        <p:nvPicPr>
          <p:cNvPr id="5" name="Picture 4">
            <a:extLst>
              <a:ext uri="{FF2B5EF4-FFF2-40B4-BE49-F238E27FC236}">
                <a16:creationId xmlns:a16="http://schemas.microsoft.com/office/drawing/2014/main" id="{DDBB2ACD-70B3-4704-B5BD-53134EC318BF}"/>
              </a:ext>
            </a:extLst>
          </p:cNvPr>
          <p:cNvPicPr>
            <a:picLocks noChangeAspect="1"/>
          </p:cNvPicPr>
          <p:nvPr/>
        </p:nvPicPr>
        <p:blipFill>
          <a:blip r:embed="rId4"/>
          <a:stretch>
            <a:fillRect/>
          </a:stretch>
        </p:blipFill>
        <p:spPr>
          <a:xfrm>
            <a:off x="3743775" y="4885648"/>
            <a:ext cx="2320609" cy="1666815"/>
          </a:xfrm>
          <a:prstGeom prst="rect">
            <a:avLst/>
          </a:prstGeom>
        </p:spPr>
      </p:pic>
      <p:pic>
        <p:nvPicPr>
          <p:cNvPr id="7" name="Picture 6">
            <a:extLst>
              <a:ext uri="{FF2B5EF4-FFF2-40B4-BE49-F238E27FC236}">
                <a16:creationId xmlns:a16="http://schemas.microsoft.com/office/drawing/2014/main" id="{0530E13E-4FDA-4D2A-B614-8912257B7F42}"/>
              </a:ext>
            </a:extLst>
          </p:cNvPr>
          <p:cNvPicPr>
            <a:picLocks noChangeAspect="1"/>
          </p:cNvPicPr>
          <p:nvPr/>
        </p:nvPicPr>
        <p:blipFill>
          <a:blip r:embed="rId5"/>
          <a:stretch>
            <a:fillRect/>
          </a:stretch>
        </p:blipFill>
        <p:spPr>
          <a:xfrm>
            <a:off x="6616437" y="4804655"/>
            <a:ext cx="2310459" cy="1828800"/>
          </a:xfrm>
          <a:prstGeom prst="rect">
            <a:avLst/>
          </a:prstGeom>
        </p:spPr>
      </p:pic>
      <p:sp>
        <p:nvSpPr>
          <p:cNvPr id="8" name="TextBox 7">
            <a:extLst>
              <a:ext uri="{FF2B5EF4-FFF2-40B4-BE49-F238E27FC236}">
                <a16:creationId xmlns:a16="http://schemas.microsoft.com/office/drawing/2014/main" id="{C6ECA5D5-44B0-419B-B481-24BC2115DD69}"/>
              </a:ext>
            </a:extLst>
          </p:cNvPr>
          <p:cNvSpPr txBox="1"/>
          <p:nvPr/>
        </p:nvSpPr>
        <p:spPr>
          <a:xfrm>
            <a:off x="6528740" y="1510099"/>
            <a:ext cx="1777060" cy="369332"/>
          </a:xfrm>
          <a:prstGeom prst="rect">
            <a:avLst/>
          </a:prstGeom>
          <a:noFill/>
        </p:spPr>
        <p:txBody>
          <a:bodyPr wrap="square" rtlCol="0">
            <a:spAutoFit/>
          </a:bodyPr>
          <a:lstStyle/>
          <a:p>
            <a:r>
              <a:rPr lang="en-US" b="1" dirty="0"/>
              <a:t>Tier Pie Chart</a:t>
            </a:r>
          </a:p>
        </p:txBody>
      </p:sp>
      <p:sp>
        <p:nvSpPr>
          <p:cNvPr id="21" name="TextBox 20">
            <a:extLst>
              <a:ext uri="{FF2B5EF4-FFF2-40B4-BE49-F238E27FC236}">
                <a16:creationId xmlns:a16="http://schemas.microsoft.com/office/drawing/2014/main" id="{D9AA0D70-5468-4B06-A4AC-809264765B2E}"/>
              </a:ext>
            </a:extLst>
          </p:cNvPr>
          <p:cNvSpPr txBox="1"/>
          <p:nvPr/>
        </p:nvSpPr>
        <p:spPr>
          <a:xfrm>
            <a:off x="4419600" y="4495801"/>
            <a:ext cx="1777060" cy="369332"/>
          </a:xfrm>
          <a:prstGeom prst="rect">
            <a:avLst/>
          </a:prstGeom>
          <a:noFill/>
        </p:spPr>
        <p:txBody>
          <a:bodyPr wrap="square" rtlCol="0">
            <a:spAutoFit/>
          </a:bodyPr>
          <a:lstStyle/>
          <a:p>
            <a:r>
              <a:rPr lang="en-US" b="1" dirty="0"/>
              <a:t>Females</a:t>
            </a:r>
          </a:p>
        </p:txBody>
      </p:sp>
      <p:sp>
        <p:nvSpPr>
          <p:cNvPr id="22" name="TextBox 21">
            <a:extLst>
              <a:ext uri="{FF2B5EF4-FFF2-40B4-BE49-F238E27FC236}">
                <a16:creationId xmlns:a16="http://schemas.microsoft.com/office/drawing/2014/main" id="{AFC45F25-6B0F-449B-9004-290DEC7FE516}"/>
              </a:ext>
            </a:extLst>
          </p:cNvPr>
          <p:cNvSpPr txBox="1"/>
          <p:nvPr/>
        </p:nvSpPr>
        <p:spPr>
          <a:xfrm>
            <a:off x="7331544" y="4435153"/>
            <a:ext cx="1777060" cy="369332"/>
          </a:xfrm>
          <a:prstGeom prst="rect">
            <a:avLst/>
          </a:prstGeom>
          <a:noFill/>
        </p:spPr>
        <p:txBody>
          <a:bodyPr wrap="square" rtlCol="0">
            <a:spAutoFit/>
          </a:bodyPr>
          <a:lstStyle/>
          <a:p>
            <a:r>
              <a:rPr lang="en-US" b="1" dirty="0"/>
              <a:t>Males</a:t>
            </a:r>
          </a:p>
        </p:txBody>
      </p:sp>
    </p:spTree>
    <p:extLst>
      <p:ext uri="{BB962C8B-B14F-4D97-AF65-F5344CB8AC3E}">
        <p14:creationId xmlns:p14="http://schemas.microsoft.com/office/powerpoint/2010/main" val="306316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457200" y="226351"/>
            <a:ext cx="6896534" cy="1080938"/>
          </a:xfrm>
        </p:spPr>
        <p:txBody>
          <a:bodyPr>
            <a:normAutofit fontScale="90000"/>
          </a:bodyPr>
          <a:lstStyle/>
          <a:p>
            <a:pPr algn="ctr"/>
            <a:br>
              <a:rPr lang="en-US" dirty="0"/>
            </a:br>
            <a:r>
              <a:rPr lang="en-US" dirty="0"/>
              <a:t>Predictive Models</a:t>
            </a:r>
            <a:br>
              <a:rPr lang="en-US" dirty="0"/>
            </a:br>
            <a:r>
              <a:rPr lang="en-US" sz="2700" dirty="0"/>
              <a:t>Association Rule Mining</a:t>
            </a:r>
            <a:br>
              <a:rPr lang="en-US" dirty="0"/>
            </a:br>
            <a:endParaRPr lang="en-US" dirty="0"/>
          </a:p>
        </p:txBody>
      </p:sp>
      <p:sp>
        <p:nvSpPr>
          <p:cNvPr id="6" name="TextBox 5">
            <a:extLst>
              <a:ext uri="{FF2B5EF4-FFF2-40B4-BE49-F238E27FC236}">
                <a16:creationId xmlns:a16="http://schemas.microsoft.com/office/drawing/2014/main" id="{C44B8FAC-81AF-49D6-9D47-2C93A2AA6813}"/>
              </a:ext>
            </a:extLst>
          </p:cNvPr>
          <p:cNvSpPr txBox="1"/>
          <p:nvPr/>
        </p:nvSpPr>
        <p:spPr>
          <a:xfrm>
            <a:off x="119061" y="1317863"/>
            <a:ext cx="8905875" cy="861774"/>
          </a:xfrm>
          <a:prstGeom prst="rect">
            <a:avLst/>
          </a:prstGeom>
          <a:noFill/>
        </p:spPr>
        <p:txBody>
          <a:bodyPr wrap="square" rtlCol="0">
            <a:spAutoFit/>
          </a:bodyPr>
          <a:lstStyle/>
          <a:p>
            <a:pPr algn="ctr"/>
            <a:r>
              <a:rPr lang="en-US" sz="3200" b="1" i="1" dirty="0">
                <a:solidFill>
                  <a:srgbClr val="FF0000"/>
                </a:solidFill>
              </a:rPr>
              <a:t>?</a:t>
            </a:r>
            <a:r>
              <a:rPr lang="en-US" dirty="0"/>
              <a:t> What if it could the tier assigned to each soldier could be predicted by Military Occupational Specialty</a:t>
            </a:r>
          </a:p>
        </p:txBody>
      </p:sp>
      <p:pic>
        <p:nvPicPr>
          <p:cNvPr id="5" name="Picture 4">
            <a:extLst>
              <a:ext uri="{FF2B5EF4-FFF2-40B4-BE49-F238E27FC236}">
                <a16:creationId xmlns:a16="http://schemas.microsoft.com/office/drawing/2014/main" id="{5048B673-0670-4020-ABDF-59A84F587E9B}"/>
              </a:ext>
            </a:extLst>
          </p:cNvPr>
          <p:cNvPicPr>
            <a:picLocks noChangeAspect="1"/>
          </p:cNvPicPr>
          <p:nvPr/>
        </p:nvPicPr>
        <p:blipFill>
          <a:blip r:embed="rId3"/>
          <a:stretch>
            <a:fillRect/>
          </a:stretch>
        </p:blipFill>
        <p:spPr>
          <a:xfrm>
            <a:off x="119062" y="2419350"/>
            <a:ext cx="8905875" cy="1085850"/>
          </a:xfrm>
          <a:prstGeom prst="rect">
            <a:avLst/>
          </a:prstGeom>
          <a:ln>
            <a:solidFill>
              <a:schemeClr val="tx1"/>
            </a:solidFill>
          </a:ln>
        </p:spPr>
      </p:pic>
      <p:pic>
        <p:nvPicPr>
          <p:cNvPr id="8" name="Picture 7">
            <a:extLst>
              <a:ext uri="{FF2B5EF4-FFF2-40B4-BE49-F238E27FC236}">
                <a16:creationId xmlns:a16="http://schemas.microsoft.com/office/drawing/2014/main" id="{E75E63CF-F4EB-4166-91F5-F748C68A266A}"/>
              </a:ext>
            </a:extLst>
          </p:cNvPr>
          <p:cNvPicPr>
            <a:picLocks noChangeAspect="1"/>
          </p:cNvPicPr>
          <p:nvPr/>
        </p:nvPicPr>
        <p:blipFill>
          <a:blip r:embed="rId4"/>
          <a:stretch>
            <a:fillRect/>
          </a:stretch>
        </p:blipFill>
        <p:spPr>
          <a:xfrm>
            <a:off x="586701" y="3852878"/>
            <a:ext cx="7970596" cy="1176322"/>
          </a:xfrm>
          <a:prstGeom prst="rect">
            <a:avLst/>
          </a:prstGeom>
          <a:ln>
            <a:solidFill>
              <a:schemeClr val="tx1"/>
            </a:solidFill>
          </a:ln>
        </p:spPr>
      </p:pic>
      <p:pic>
        <p:nvPicPr>
          <p:cNvPr id="9" name="Picture 8">
            <a:extLst>
              <a:ext uri="{FF2B5EF4-FFF2-40B4-BE49-F238E27FC236}">
                <a16:creationId xmlns:a16="http://schemas.microsoft.com/office/drawing/2014/main" id="{AA3A5738-3ACA-4271-BF03-F476421035BF}"/>
              </a:ext>
            </a:extLst>
          </p:cNvPr>
          <p:cNvPicPr>
            <a:picLocks noChangeAspect="1"/>
          </p:cNvPicPr>
          <p:nvPr/>
        </p:nvPicPr>
        <p:blipFill rotWithShape="1">
          <a:blip r:embed="rId5"/>
          <a:srcRect t="7372"/>
          <a:stretch/>
        </p:blipFill>
        <p:spPr>
          <a:xfrm>
            <a:off x="1169487" y="5410200"/>
            <a:ext cx="7687062" cy="1117292"/>
          </a:xfrm>
          <a:prstGeom prst="rect">
            <a:avLst/>
          </a:prstGeom>
          <a:ln>
            <a:solidFill>
              <a:schemeClr val="tx1"/>
            </a:solidFill>
          </a:ln>
        </p:spPr>
      </p:pic>
      <p:sp>
        <p:nvSpPr>
          <p:cNvPr id="10" name="TextBox 9">
            <a:extLst>
              <a:ext uri="{FF2B5EF4-FFF2-40B4-BE49-F238E27FC236}">
                <a16:creationId xmlns:a16="http://schemas.microsoft.com/office/drawing/2014/main" id="{AB757E1B-0CF3-47E7-BC95-358C021C39DA}"/>
              </a:ext>
            </a:extLst>
          </p:cNvPr>
          <p:cNvSpPr txBox="1"/>
          <p:nvPr/>
        </p:nvSpPr>
        <p:spPr>
          <a:xfrm>
            <a:off x="256712" y="2069068"/>
            <a:ext cx="1600200" cy="369332"/>
          </a:xfrm>
          <a:prstGeom prst="rect">
            <a:avLst/>
          </a:prstGeom>
          <a:noFill/>
        </p:spPr>
        <p:txBody>
          <a:bodyPr wrap="square" rtlCol="0">
            <a:spAutoFit/>
          </a:bodyPr>
          <a:lstStyle/>
          <a:p>
            <a:r>
              <a:rPr lang="en-US" b="1" dirty="0"/>
              <a:t>Tier 1</a:t>
            </a:r>
          </a:p>
        </p:txBody>
      </p:sp>
      <p:sp>
        <p:nvSpPr>
          <p:cNvPr id="11" name="TextBox 10">
            <a:extLst>
              <a:ext uri="{FF2B5EF4-FFF2-40B4-BE49-F238E27FC236}">
                <a16:creationId xmlns:a16="http://schemas.microsoft.com/office/drawing/2014/main" id="{9417C686-56E0-4A22-887D-34C3E925B5BD}"/>
              </a:ext>
            </a:extLst>
          </p:cNvPr>
          <p:cNvSpPr txBox="1"/>
          <p:nvPr/>
        </p:nvSpPr>
        <p:spPr>
          <a:xfrm>
            <a:off x="685800" y="3516868"/>
            <a:ext cx="1600200" cy="369332"/>
          </a:xfrm>
          <a:prstGeom prst="rect">
            <a:avLst/>
          </a:prstGeom>
          <a:noFill/>
        </p:spPr>
        <p:txBody>
          <a:bodyPr wrap="square" rtlCol="0">
            <a:spAutoFit/>
          </a:bodyPr>
          <a:lstStyle/>
          <a:p>
            <a:r>
              <a:rPr lang="en-US" b="1" dirty="0"/>
              <a:t>Tier 2</a:t>
            </a:r>
          </a:p>
        </p:txBody>
      </p:sp>
      <p:sp>
        <p:nvSpPr>
          <p:cNvPr id="12" name="TextBox 11">
            <a:extLst>
              <a:ext uri="{FF2B5EF4-FFF2-40B4-BE49-F238E27FC236}">
                <a16:creationId xmlns:a16="http://schemas.microsoft.com/office/drawing/2014/main" id="{2E00CBF7-3707-44D0-9F07-4BD82891780E}"/>
              </a:ext>
            </a:extLst>
          </p:cNvPr>
          <p:cNvSpPr txBox="1"/>
          <p:nvPr/>
        </p:nvSpPr>
        <p:spPr>
          <a:xfrm>
            <a:off x="867864" y="5040868"/>
            <a:ext cx="1600200" cy="369332"/>
          </a:xfrm>
          <a:prstGeom prst="rect">
            <a:avLst/>
          </a:prstGeom>
          <a:noFill/>
        </p:spPr>
        <p:txBody>
          <a:bodyPr wrap="square" rtlCol="0">
            <a:spAutoFit/>
          </a:bodyPr>
          <a:lstStyle/>
          <a:p>
            <a:r>
              <a:rPr lang="en-US" b="1" dirty="0"/>
              <a:t>Tier 3</a:t>
            </a:r>
          </a:p>
        </p:txBody>
      </p:sp>
      <p:sp>
        <p:nvSpPr>
          <p:cNvPr id="13" name="TextBox 12">
            <a:extLst>
              <a:ext uri="{FF2B5EF4-FFF2-40B4-BE49-F238E27FC236}">
                <a16:creationId xmlns:a16="http://schemas.microsoft.com/office/drawing/2014/main" id="{3D67E4DF-0669-4F52-AC9F-CB581912B371}"/>
              </a:ext>
            </a:extLst>
          </p:cNvPr>
          <p:cNvSpPr txBox="1"/>
          <p:nvPr/>
        </p:nvSpPr>
        <p:spPr>
          <a:xfrm>
            <a:off x="256713" y="6498654"/>
            <a:ext cx="8599836" cy="369332"/>
          </a:xfrm>
          <a:prstGeom prst="rect">
            <a:avLst/>
          </a:prstGeom>
          <a:noFill/>
        </p:spPr>
        <p:txBody>
          <a:bodyPr wrap="square" rtlCol="0">
            <a:spAutoFit/>
          </a:bodyPr>
          <a:lstStyle/>
          <a:p>
            <a:r>
              <a:rPr lang="en-US" i="1" dirty="0"/>
              <a:t>Tier 4 Soldiers were primarily (09B) initial entry soldiers still in basic training</a:t>
            </a:r>
          </a:p>
        </p:txBody>
      </p:sp>
    </p:spTree>
    <p:extLst>
      <p:ext uri="{BB962C8B-B14F-4D97-AF65-F5344CB8AC3E}">
        <p14:creationId xmlns:p14="http://schemas.microsoft.com/office/powerpoint/2010/main" val="259429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451338" y="304800"/>
            <a:ext cx="6896534" cy="1080938"/>
          </a:xfrm>
        </p:spPr>
        <p:txBody>
          <a:bodyPr>
            <a:normAutofit/>
          </a:bodyPr>
          <a:lstStyle/>
          <a:p>
            <a:r>
              <a:rPr lang="en-US" dirty="0"/>
              <a:t>K-means clustering</a:t>
            </a:r>
          </a:p>
        </p:txBody>
      </p:sp>
      <p:pic>
        <p:nvPicPr>
          <p:cNvPr id="5" name="Content Placeholder 4"/>
          <p:cNvPicPr>
            <a:picLocks noGrp="1"/>
          </p:cNvPicPr>
          <p:nvPr>
            <p:ph idx="1"/>
          </p:nvPr>
        </p:nvPicPr>
        <p:blipFill>
          <a:blip r:embed="rId3"/>
          <a:stretch>
            <a:fillRect/>
          </a:stretch>
        </p:blipFill>
        <p:spPr>
          <a:xfrm>
            <a:off x="1575316" y="2667000"/>
            <a:ext cx="5772556" cy="4038600"/>
          </a:xfrm>
          <a:prstGeom prst="rect">
            <a:avLst/>
          </a:prstGeom>
          <a:ln>
            <a:solidFill>
              <a:schemeClr val="tx1"/>
            </a:solidFill>
          </a:ln>
        </p:spPr>
      </p:pic>
      <p:sp>
        <p:nvSpPr>
          <p:cNvPr id="6" name="TextBox 5"/>
          <p:cNvSpPr txBox="1"/>
          <p:nvPr/>
        </p:nvSpPr>
        <p:spPr>
          <a:xfrm>
            <a:off x="762000" y="1600200"/>
            <a:ext cx="7848600" cy="954107"/>
          </a:xfrm>
          <a:prstGeom prst="rect">
            <a:avLst/>
          </a:prstGeom>
          <a:noFill/>
        </p:spPr>
        <p:txBody>
          <a:bodyPr wrap="square" rtlCol="0">
            <a:spAutoFit/>
          </a:bodyPr>
          <a:lstStyle/>
          <a:p>
            <a:r>
              <a:rPr lang="en-US" sz="1400" dirty="0"/>
              <a:t>The resulting clusters from this model are evenly distributed in comparison to the tiers in with respect to intra-cluster distance and in terms of inter-cluster distance. This model is a strong predictor for the assignment of tiers.</a:t>
            </a:r>
          </a:p>
          <a:p>
            <a:endParaRPr lang="en-US" sz="1400" dirty="0"/>
          </a:p>
        </p:txBody>
      </p:sp>
      <p:sp>
        <p:nvSpPr>
          <p:cNvPr id="7" name="5-Point Star 6"/>
          <p:cNvSpPr/>
          <p:nvPr/>
        </p:nvSpPr>
        <p:spPr>
          <a:xfrm rot="1384100">
            <a:off x="6400705" y="2207806"/>
            <a:ext cx="2266979" cy="162897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Most Effective</a:t>
            </a:r>
          </a:p>
        </p:txBody>
      </p:sp>
    </p:spTree>
    <p:extLst>
      <p:ext uri="{BB962C8B-B14F-4D97-AF65-F5344CB8AC3E}">
        <p14:creationId xmlns:p14="http://schemas.microsoft.com/office/powerpoint/2010/main" val="234264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891B-0EF1-420F-9521-4781F72D4BB0}"/>
              </a:ext>
            </a:extLst>
          </p:cNvPr>
          <p:cNvSpPr>
            <a:spLocks noGrp="1"/>
          </p:cNvSpPr>
          <p:nvPr>
            <p:ph type="title"/>
          </p:nvPr>
        </p:nvSpPr>
        <p:spPr>
          <a:xfrm>
            <a:off x="381000" y="381000"/>
            <a:ext cx="6896534" cy="1080938"/>
          </a:xfrm>
        </p:spPr>
        <p:txBody>
          <a:bodyPr>
            <a:normAutofit/>
          </a:bodyPr>
          <a:lstStyle/>
          <a:p>
            <a:r>
              <a:rPr lang="en-US" dirty="0"/>
              <a:t>Naïve Bayes and K-NN Models</a:t>
            </a:r>
          </a:p>
        </p:txBody>
      </p:sp>
      <p:sp>
        <p:nvSpPr>
          <p:cNvPr id="4" name="Content Placeholder 3"/>
          <p:cNvSpPr>
            <a:spLocks noGrp="1"/>
          </p:cNvSpPr>
          <p:nvPr>
            <p:ph idx="1"/>
          </p:nvPr>
        </p:nvSpPr>
        <p:spPr>
          <a:xfrm>
            <a:off x="457200" y="1828800"/>
            <a:ext cx="7772400" cy="4343400"/>
          </a:xfrm>
        </p:spPr>
        <p:txBody>
          <a:bodyPr>
            <a:normAutofit/>
          </a:bodyPr>
          <a:lstStyle/>
          <a:p>
            <a:pPr marL="0" indent="0">
              <a:buNone/>
            </a:pPr>
            <a:r>
              <a:rPr lang="en-US" sz="1800" u="sng" dirty="0" err="1"/>
              <a:t>Naives</a:t>
            </a:r>
            <a:r>
              <a:rPr lang="en-US" sz="1800" u="sng" dirty="0"/>
              <a:t> Bayes</a:t>
            </a:r>
            <a:endParaRPr lang="en-US" sz="1800" dirty="0"/>
          </a:p>
          <a:p>
            <a:pPr marL="0" indent="0">
              <a:buNone/>
            </a:pPr>
            <a:r>
              <a:rPr lang="en-US" sz="1800" dirty="0"/>
              <a:t>Unfortunately this model was not as successful as the k-means result as it was only able to accurately identify the male training data 40 percent of the time with the training data and returned a null value with the female test data.</a:t>
            </a:r>
          </a:p>
          <a:p>
            <a:pPr marL="0" indent="0">
              <a:buNone/>
            </a:pPr>
            <a:endParaRPr lang="en-US" sz="1800" dirty="0"/>
          </a:p>
          <a:p>
            <a:pPr marL="0" indent="0">
              <a:buNone/>
            </a:pPr>
            <a:r>
              <a:rPr lang="en-US" sz="1900" u="sng" dirty="0"/>
              <a:t>k Nearest Neighbor (</a:t>
            </a:r>
            <a:r>
              <a:rPr lang="en-US" sz="1900" u="sng" dirty="0" err="1"/>
              <a:t>kNN</a:t>
            </a:r>
            <a:r>
              <a:rPr lang="en-US" sz="1900" u="sng" dirty="0"/>
              <a:t>) Model </a:t>
            </a:r>
            <a:endParaRPr lang="en-US" sz="1900" dirty="0"/>
          </a:p>
          <a:p>
            <a:pPr marL="0" indent="0">
              <a:buNone/>
            </a:pPr>
            <a:r>
              <a:rPr lang="en-US" sz="1800" dirty="0"/>
              <a:t>This model was significantly less accurate than the k-means clustering Model, but still had very strong prediction results. It achieved a 15% accuracy when predicting the male training data tiers and a 19% accuracy when predicting the female test data tiers.</a:t>
            </a:r>
          </a:p>
          <a:p>
            <a:pPr marL="0" indent="0">
              <a:buNone/>
            </a:pPr>
            <a:endParaRPr lang="en-US" sz="1800" dirty="0"/>
          </a:p>
          <a:p>
            <a:endParaRPr lang="en-US" dirty="0"/>
          </a:p>
        </p:txBody>
      </p:sp>
    </p:spTree>
    <p:extLst>
      <p:ext uri="{BB962C8B-B14F-4D97-AF65-F5344CB8AC3E}">
        <p14:creationId xmlns:p14="http://schemas.microsoft.com/office/powerpoint/2010/main" val="17513697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10157</TotalTime>
  <Words>1537</Words>
  <Application>Microsoft Office PowerPoint</Application>
  <PresentationFormat>On-screen Show (4:3)</PresentationFormat>
  <Paragraphs>127</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Army Combat Fitness Test Tier System Analysis  </vt:lpstr>
      <vt:lpstr>Introduction</vt:lpstr>
      <vt:lpstr>Problem Statement</vt:lpstr>
      <vt:lpstr>About the Data</vt:lpstr>
      <vt:lpstr>Score Distribution: Age and Gender</vt:lpstr>
      <vt:lpstr>Tier Criteria</vt:lpstr>
      <vt:lpstr> Predictive Models Association Rule Mining </vt:lpstr>
      <vt:lpstr>K-means clustering</vt:lpstr>
      <vt:lpstr>Naïve Bayes and K-NN Models</vt:lpstr>
      <vt:lpstr>Decision Tree</vt:lpstr>
      <vt:lpstr>Conclusion</vt:lpstr>
      <vt:lpstr>References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Valerie M Jones</cp:lastModifiedBy>
  <cp:revision>452</cp:revision>
  <dcterms:created xsi:type="dcterms:W3CDTF">2013-01-23T22:13:02Z</dcterms:created>
  <dcterms:modified xsi:type="dcterms:W3CDTF">2021-06-16T17:04:45Z</dcterms:modified>
</cp:coreProperties>
</file>