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494" r:id="rId8"/>
    <p:sldId id="510" r:id="rId9"/>
    <p:sldId id="496" r:id="rId10"/>
    <p:sldId id="497" r:id="rId11"/>
    <p:sldId id="498" r:id="rId12"/>
    <p:sldId id="499" r:id="rId13"/>
    <p:sldId id="500" r:id="rId14"/>
    <p:sldId id="511" r:id="rId15"/>
    <p:sldId id="512" r:id="rId16"/>
    <p:sldId id="513" r:id="rId17"/>
    <p:sldId id="515" r:id="rId18"/>
    <p:sldId id="516" r:id="rId19"/>
    <p:sldId id="517" r:id="rId20"/>
    <p:sldId id="518" r:id="rId21"/>
    <p:sldId id="519" r:id="rId22"/>
    <p:sldId id="520" r:id="rId23"/>
    <p:sldId id="522" r:id="rId24"/>
    <p:sldId id="521" r:id="rId25"/>
    <p:sldId id="509" r:id="rId26"/>
    <p:sldId id="349" r:id="rId27"/>
    <p:sldId id="401" r:id="rId28"/>
    <p:sldId id="490" r:id="rId29"/>
    <p:sldId id="49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Unit vs. Integration Testing" id="{9E071EC7-C95D-4E42-A780-3426E4AD4A54}">
          <p14:sldIdLst>
            <p14:sldId id="494"/>
            <p14:sldId id="510"/>
          </p14:sldIdLst>
        </p14:section>
        <p14:section name="Best Practices" id="{4BEE1DC7-ABBB-47C4-B04C-BBA7A13A9917}">
          <p14:sldIdLst>
            <p14:sldId id="496"/>
            <p14:sldId id="497"/>
          </p14:sldIdLst>
        </p14:section>
        <p14:section name="Structure" id="{90258C42-5A2B-495B-A5DD-ACA4BFFD9E84}">
          <p14:sldIdLst>
            <p14:sldId id="498"/>
            <p14:sldId id="499"/>
            <p14:sldId id="500"/>
          </p14:sldIdLst>
        </p14:section>
        <p14:section name="What should you test" id="{1077D189-3B8A-4FB9-B98D-D53B25A75DB5}">
          <p14:sldIdLst>
            <p14:sldId id="511"/>
            <p14:sldId id="512"/>
            <p14:sldId id="513"/>
            <p14:sldId id="515"/>
            <p14:sldId id="516"/>
            <p14:sldId id="517"/>
            <p14:sldId id="518"/>
            <p14:sldId id="519"/>
            <p14:sldId id="520"/>
            <p14:sldId id="522"/>
            <p14:sldId id="521"/>
          </p14:sldIdLst>
        </p14:section>
        <p14:section name="Testing" id="{2A9EC516-C1D9-4FC7-8A62-6EBD0D8CF868}">
          <p14:sldIdLst>
            <p14:sldId id="509"/>
          </p14:sldIdLst>
        </p14:section>
        <p14:section name="Conclusion" id="{FF81BD71-7D4B-4578-A94F-9AF177F9D6AB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3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2F8A35-11C0-4792-9977-7DD074547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363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F6C606-91BD-48B8-83FA-BE9294C0AA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E610A95-2E66-4EC3-AD7E-737A26C9B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880974-3BC4-4D18-9DD4-65E2CF69B2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EF5AE6-DBE7-4523-9B37-9DA1765B107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ED24A54-9C0E-4D32-B603-B42C455989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B3EB9F9-FC6E-4767-B402-5CD99C1A5E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5486A09-AD21-4825-BD7D-102D853BE22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580E5B-949E-440F-A457-F16E3E47A67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1BCDBCF6-F426-48B8-BE96-CF2A08460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B8929D-4FCC-441A-A7D7-530C26FC83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C73670D-72BE-4B68-99FA-10D7499B3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42D7276-8955-4C75-B9E0-3C2FD859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C409C4B-CAC2-4F3B-8B04-157ACFD0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04E5433-D87A-4B0F-B9D7-BB00F0EA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E22639B-6CC1-4708-BD7D-AE66030EA2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AF16F88-3F36-43FA-9273-265794CD9B5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44D9D3E-5145-4A7B-9F53-F9E09DAB838A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12EF63F3-2E65-4B51-AF06-0D47F601EFC4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B53D627-9FCE-4A1C-B4C5-47B56246A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CC5357C7-1FF3-4E20-A063-699B31A6427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8C19C2C-A355-41C0-8271-9D27385F1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9BACD2B-0FD7-4143-B724-025299DD487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AD5928-0445-4CCD-8091-7DEC141F6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B9CC7AF-2CB7-4873-B731-926D5FB16A3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A559C4E-4A4C-48AB-95BC-F8AD0DA7E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9C86F28-4169-4BF6-AAAF-8CF5DBF76F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DE6B3092-6801-4801-9B74-1CB15E4B731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E1BE4E7-8C93-4892-9883-781AB1FF4E8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AD4F726-5788-4FEB-B4D9-5007307D5A9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83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EB3F304-1A74-4ACD-9640-D2E866EFFA9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98DA9A3-1E63-4188-A94E-E24534D68E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9DF7141-DD21-46A8-976D-020494D5D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E756EDD-C371-4E7E-B5CB-D26577C4B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8805BE1-657B-47E8-888C-68BF311C626F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E5AEE1D-4327-46A2-88B6-61C51B8B43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1D0C337-9877-4271-8D5A-58025208597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94A760E-8648-4C43-8DBD-50E49E9EE5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84E115E-84F9-41D6-8724-792C59A5D6F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5A58F1D-33C9-4128-9F62-E3D66841B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A521969-1E31-4A79-AB86-E65F9380D4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7467F9E-0723-4E4D-8A89-9301723FAC0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3E499AB-4A71-4A14-A9EA-A17D0F364B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7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and Integration Testing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836368"/>
            <a:ext cx="1720780" cy="17207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A210FA7-D9AF-4E5C-89CA-3C639545E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5" y="3205909"/>
            <a:ext cx="1720780" cy="17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E99EDF-B624-4554-B177-918EF78EF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1625" y="1121143"/>
            <a:ext cx="5258685" cy="5546589"/>
          </a:xfrm>
        </p:spPr>
        <p:txBody>
          <a:bodyPr/>
          <a:lstStyle/>
          <a:p>
            <a:r>
              <a:rPr lang="en-US" dirty="0"/>
              <a:t>All tests in the tests.py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0F650-A0E3-4E94-8FB5-3D52C955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B1612-264B-4733-A611-3C170E9B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4BE41-C65D-4984-886E-55A1B25B4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"/>
          <a:stretch/>
        </p:blipFill>
        <p:spPr>
          <a:xfrm>
            <a:off x="2148255" y="2118458"/>
            <a:ext cx="1752600" cy="262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6CA94F7-BE35-44A8-A568-BE91A5D6945A}"/>
              </a:ext>
            </a:extLst>
          </p:cNvPr>
          <p:cNvSpPr txBox="1">
            <a:spLocks/>
          </p:cNvSpPr>
          <p:nvPr/>
        </p:nvSpPr>
        <p:spPr>
          <a:xfrm>
            <a:off x="6627328" y="1121143"/>
            <a:ext cx="5258685" cy="55465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tests in a tests folder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C1DA3-141D-4C81-9E65-8979D2A9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940" y="2079924"/>
            <a:ext cx="231457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B1261C5-A707-4DCA-9D01-08620319B427}"/>
              </a:ext>
            </a:extLst>
          </p:cNvPr>
          <p:cNvSpPr/>
          <p:nvPr/>
        </p:nvSpPr>
        <p:spPr bwMode="auto">
          <a:xfrm>
            <a:off x="4064003" y="2711937"/>
            <a:ext cx="2696307" cy="992553"/>
          </a:xfrm>
          <a:prstGeom prst="wedgeRoundRectCallout">
            <a:avLst>
              <a:gd name="adj1" fmla="val -65618"/>
              <a:gd name="adj2" fmla="val 65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tests.py file for each app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31D9E7C-85FD-4480-81B9-58B01390FAF4}"/>
              </a:ext>
            </a:extLst>
          </p:cNvPr>
          <p:cNvSpPr/>
          <p:nvPr/>
        </p:nvSpPr>
        <p:spPr bwMode="auto">
          <a:xfrm>
            <a:off x="9580563" y="1926652"/>
            <a:ext cx="2163897" cy="1691865"/>
          </a:xfrm>
          <a:prstGeom prst="wedgeRoundRectCallout">
            <a:avLst>
              <a:gd name="adj1" fmla="val -80064"/>
              <a:gd name="adj2" fmla="val 11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tests folder and separate the code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9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A6AAE4A6-303E-48BA-BB24-AEB17D1715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From a software developer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ABF96E-8C6D-4F9E-A80C-5987200386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should be tested??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680D8-041A-473F-8541-5E52389A3E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7638" y="6507163"/>
            <a:ext cx="614362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FBC84EF0-C641-476C-9C94-8D543DED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4" y="1385091"/>
            <a:ext cx="2500618" cy="25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Put simply, </a:t>
            </a:r>
            <a:r>
              <a:rPr lang="en-US" b="1" dirty="0">
                <a:solidFill>
                  <a:schemeClr val="bg1"/>
                </a:solidFill>
              </a:rPr>
              <a:t>all aspects </a:t>
            </a:r>
            <a:r>
              <a:rPr lang="en-US" dirty="0"/>
              <a:t>of the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Models/Managers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Views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custom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Built-in code</a:t>
            </a:r>
          </a:p>
          <a:p>
            <a:pPr lvl="2">
              <a:buClr>
                <a:schemeClr val="tx1"/>
              </a:buClr>
            </a:pPr>
            <a:r>
              <a:rPr lang="en-US" dirty="0" err="1"/>
              <a:t>Model.objects.create</a:t>
            </a:r>
            <a:r>
              <a:rPr lang="en-US" dirty="0"/>
              <a:t>(), </a:t>
            </a:r>
            <a:r>
              <a:rPr lang="en-US" dirty="0" err="1"/>
              <a:t>Model.objects.all</a:t>
            </a:r>
            <a:r>
              <a:rPr lang="en-US" dirty="0"/>
              <a:t>(), etc..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Code from third-party libraries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i.e. testing something that comes from a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Tested?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03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5110" y="1121143"/>
            <a:ext cx="9950124" cy="5546589"/>
          </a:xfrm>
        </p:spPr>
        <p:txBody>
          <a:bodyPr>
            <a:normAutofit/>
          </a:bodyPr>
          <a:lstStyle/>
          <a:p>
            <a:r>
              <a:rPr lang="en-US" dirty="0"/>
              <a:t>Testing model definitions is pointless</a:t>
            </a:r>
          </a:p>
          <a:p>
            <a:pPr lvl="1"/>
            <a:r>
              <a:rPr lang="en-US" dirty="0"/>
              <a:t>i.e. if a </a:t>
            </a:r>
            <a:r>
              <a:rPr lang="en-US" b="1" dirty="0" err="1">
                <a:solidFill>
                  <a:schemeClr val="bg1"/>
                </a:solidFill>
              </a:rPr>
              <a:t>CharField</a:t>
            </a:r>
            <a:r>
              <a:rPr lang="en-US" dirty="0"/>
              <a:t> is saved as a </a:t>
            </a:r>
            <a:r>
              <a:rPr lang="en-US" b="1" dirty="0">
                <a:solidFill>
                  <a:schemeClr val="bg1"/>
                </a:solidFill>
              </a:rPr>
              <a:t>varchar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/>
              <a:t>In models the only thing that should be tested is the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Except built-in validators</a:t>
            </a:r>
          </a:p>
          <a:p>
            <a:pPr lvl="1"/>
            <a:r>
              <a:rPr lang="en-US" dirty="0"/>
              <a:t>i.e. providing invalid data should fail the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5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379E-228A-42D3-A7D9-FF8C48EEA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" y="1330263"/>
            <a:ext cx="11811000" cy="2912758"/>
          </a:xfrm>
        </p:spPr>
        <p:txBody>
          <a:bodyPr/>
          <a:lstStyle/>
          <a:p>
            <a:r>
              <a:rPr lang="en-US" dirty="0"/>
              <a:t>class Profile(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name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=30)</a:t>
            </a:r>
          </a:p>
          <a:p>
            <a:r>
              <a:rPr lang="en-US" dirty="0"/>
              <a:t>    age = </a:t>
            </a:r>
            <a:r>
              <a:rPr lang="en-US" dirty="0" err="1"/>
              <a:t>models.IntegerField</a:t>
            </a:r>
            <a:r>
              <a:rPr lang="en-US" dirty="0"/>
              <a:t>(validators=(</a:t>
            </a:r>
          </a:p>
          <a:p>
            <a:r>
              <a:rPr lang="en-US" dirty="0"/>
              <a:t>        </a:t>
            </a:r>
            <a:r>
              <a:rPr lang="en-US" dirty="0" err="1"/>
              <a:t>MinValueValidator</a:t>
            </a:r>
            <a:r>
              <a:rPr lang="en-US" dirty="0"/>
              <a:t>(0),</a:t>
            </a:r>
          </a:p>
          <a:p>
            <a:r>
              <a:rPr lang="en-US" dirty="0"/>
              <a:t>        </a:t>
            </a:r>
            <a:r>
              <a:rPr lang="en-US" dirty="0" err="1"/>
              <a:t>MaxValueValidator</a:t>
            </a:r>
            <a:r>
              <a:rPr lang="en-US" dirty="0"/>
              <a:t>(150)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  </a:t>
            </a:r>
            <a:r>
              <a:rPr lang="en-US" dirty="0" err="1"/>
              <a:t>egn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=10, validators=[</a:t>
            </a:r>
            <a:r>
              <a:rPr lang="en-US" dirty="0" err="1"/>
              <a:t>egn_validator</a:t>
            </a:r>
            <a:r>
              <a:rPr lang="en-US" dirty="0"/>
              <a:t>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897125D-9C7F-4703-BA1C-82851EEF9B36}"/>
              </a:ext>
            </a:extLst>
          </p:cNvPr>
          <p:cNvSpPr txBox="1">
            <a:spLocks/>
          </p:cNvSpPr>
          <p:nvPr/>
        </p:nvSpPr>
        <p:spPr>
          <a:xfrm>
            <a:off x="380903" y="4359179"/>
            <a:ext cx="11811097" cy="1973160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Testing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pointless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They use </a:t>
            </a:r>
            <a:r>
              <a:rPr lang="en-US" b="1" dirty="0">
                <a:solidFill>
                  <a:schemeClr val="bg1"/>
                </a:solidFill>
              </a:rPr>
              <a:t>built-in validators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Only </a:t>
            </a:r>
            <a:r>
              <a:rPr lang="en-US" b="1" dirty="0" err="1">
                <a:solidFill>
                  <a:schemeClr val="bg1"/>
                </a:solidFill>
              </a:rPr>
              <a:t>egn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</a:p>
        </p:txBody>
      </p:sp>
    </p:spTree>
    <p:extLst>
      <p:ext uri="{BB962C8B-B14F-4D97-AF65-F5344CB8AC3E}">
        <p14:creationId xmlns:p14="http://schemas.microsoft.com/office/powerpoint/2010/main" val="34313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52D7FB-90C4-48A9-952A-09748935C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Models are tested as follows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79C3D-E077-47BC-A51D-455FFF31AD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6543" y="1959990"/>
            <a:ext cx="5691032" cy="3374743"/>
          </a:xfrm>
        </p:spPr>
        <p:txBody>
          <a:bodyPr/>
          <a:lstStyle/>
          <a:p>
            <a:r>
              <a:rPr lang="en-US" sz="1400" dirty="0"/>
              <a:t>def </a:t>
            </a:r>
            <a:r>
              <a:rPr lang="en-US" sz="1400" dirty="0" err="1"/>
              <a:t>test_profileCreate_whenInvalidEgn_shouldRaise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p = Profile(</a:t>
            </a:r>
          </a:p>
          <a:p>
            <a:r>
              <a:rPr lang="en-US" sz="1400" dirty="0"/>
              <a:t>       name='Doncho Minkov',</a:t>
            </a:r>
          </a:p>
          <a:p>
            <a:r>
              <a:rPr lang="en-US" sz="1400" dirty="0"/>
              <a:t>       age=19,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egn</a:t>
            </a:r>
            <a:r>
              <a:rPr lang="en-US" sz="1400" dirty="0"/>
              <a:t>='89062a1234'</a:t>
            </a:r>
          </a:p>
          <a:p>
            <a:r>
              <a:rPr lang="en-US" sz="1400" dirty="0"/>
              <a:t>    )</a:t>
            </a:r>
          </a:p>
          <a:p>
            <a:endParaRPr lang="en-US" sz="1400" dirty="0"/>
          </a:p>
          <a:p>
            <a:r>
              <a:rPr lang="en-US" sz="1400" dirty="0"/>
              <a:t>    try: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p.full_clean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p.save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self.fail</a:t>
            </a:r>
            <a:r>
              <a:rPr lang="en-US" sz="1400" dirty="0"/>
              <a:t>()</a:t>
            </a:r>
          </a:p>
          <a:p>
            <a:r>
              <a:rPr lang="en-US" sz="1400" dirty="0"/>
              <a:t>    except </a:t>
            </a:r>
            <a:r>
              <a:rPr lang="en-US" sz="1400" dirty="0" err="1"/>
              <a:t>ValidationError</a:t>
            </a:r>
            <a:r>
              <a:rPr lang="en-US" sz="1400" dirty="0"/>
              <a:t> as ex: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self.assertIsNotNone</a:t>
            </a:r>
            <a:r>
              <a:rPr lang="en-US" sz="1400" dirty="0"/>
              <a:t>(ex)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FE46C21-8778-4654-A2A8-10A107B673FF}"/>
              </a:ext>
            </a:extLst>
          </p:cNvPr>
          <p:cNvSpPr txBox="1">
            <a:spLocks/>
          </p:cNvSpPr>
          <p:nvPr/>
        </p:nvSpPr>
        <p:spPr>
          <a:xfrm>
            <a:off x="6213663" y="1959990"/>
            <a:ext cx="5787836" cy="3374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def </a:t>
            </a:r>
            <a:r>
              <a:rPr lang="en-US" sz="1400" dirty="0" err="1"/>
              <a:t>test_profileCreate_whenValidEgn_shouldCreateIt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p = Profile(</a:t>
            </a:r>
          </a:p>
          <a:p>
            <a:r>
              <a:rPr lang="en-US" sz="1400" dirty="0"/>
              <a:t>       name='Doncho Minkov',</a:t>
            </a:r>
          </a:p>
          <a:p>
            <a:r>
              <a:rPr lang="en-US" sz="1400" dirty="0"/>
              <a:t>       age=19,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egn</a:t>
            </a:r>
            <a:r>
              <a:rPr lang="en-US" sz="1400" dirty="0"/>
              <a:t>='8906221234'</a:t>
            </a:r>
          </a:p>
          <a:p>
            <a:r>
              <a:rPr lang="en-US" sz="1400" dirty="0"/>
              <a:t>    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p.full_clean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p.save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self.assertIsNotNone</a:t>
            </a:r>
            <a:r>
              <a:rPr lang="en-US" sz="1400" dirty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1474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forms is pretty much the same as </a:t>
            </a:r>
            <a:r>
              <a:rPr lang="en-US" b="1" dirty="0">
                <a:solidFill>
                  <a:schemeClr val="bg1"/>
                </a:solidFill>
              </a:rPr>
              <a:t>testing models</a:t>
            </a:r>
          </a:p>
          <a:p>
            <a:pPr lvl="1"/>
            <a:r>
              <a:rPr lang="en-US" dirty="0"/>
              <a:t>Only test the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(your)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Forms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332B74-602E-4237-B827-2D78189E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886" y="3166409"/>
            <a:ext cx="4230000" cy="305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def test_profileFormSave_whenValid_xxxx(self):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data = {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'name': 'Doncho',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'age': 19,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'egn': '8906221234',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}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form = ProfileForm(data)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self.assertTrue(form.is_valid())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6930617" y="3166409"/>
            <a:ext cx="4485263" cy="305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1600" b="1" noProof="1">
                <a:latin typeface="Consolas" pitchFamily="49" charset="0"/>
              </a:rPr>
              <a:t>def test_profileFormSave_whenInvalid_xxxx(self):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data = {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'name': 'Doncho',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'age': 19,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'egn': '89062a1234',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}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form = ProfileForm(data)</a:t>
            </a:r>
            <a:br>
              <a:rPr lang="en-US" altLang="en-US" sz="1600" b="1" noProof="1">
                <a:latin typeface="Consolas" pitchFamily="49" charset="0"/>
              </a:rPr>
            </a:b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self.assertFalse(form.is_valid())</a:t>
            </a:r>
            <a:endParaRPr lang="en-US" sz="16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85943-B698-4923-B70C-3B8B94EC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CF42-0F3E-4809-8B87-1C88CDE5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tested using a </a:t>
            </a:r>
            <a:r>
              <a:rPr lang="en-US" b="1" dirty="0">
                <a:solidFill>
                  <a:schemeClr val="bg1"/>
                </a:solidFill>
              </a:rPr>
              <a:t>test client</a:t>
            </a:r>
          </a:p>
          <a:p>
            <a:pPr lvl="1"/>
            <a:r>
              <a:rPr lang="en-US" dirty="0"/>
              <a:t>"Sends" </a:t>
            </a:r>
            <a:r>
              <a:rPr lang="en-US" b="1" dirty="0">
                <a:solidFill>
                  <a:schemeClr val="bg1"/>
                </a:solidFill>
              </a:rPr>
              <a:t>requests to your views </a:t>
            </a:r>
            <a:r>
              <a:rPr lang="en-US" dirty="0"/>
              <a:t>by URL</a:t>
            </a:r>
          </a:p>
          <a:p>
            <a:pPr lvl="1"/>
            <a:r>
              <a:rPr lang="en-US" dirty="0"/>
              <a:t>Asserts templates, context, redirects, status code</a:t>
            </a:r>
          </a:p>
          <a:p>
            <a:pPr lvl="1"/>
            <a:r>
              <a:rPr lang="en-US" dirty="0"/>
              <a:t>Logins user and </a:t>
            </a:r>
            <a:r>
              <a:rPr lang="en-US" b="1" dirty="0">
                <a:solidFill>
                  <a:schemeClr val="bg1"/>
                </a:solidFill>
              </a:rPr>
              <a:t>persist session</a:t>
            </a:r>
          </a:p>
          <a:p>
            <a:pPr lvl="2"/>
            <a:r>
              <a:rPr lang="en-US" dirty="0"/>
              <a:t>This for the next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69F4AD-D70F-43F0-916C-25C415C3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6E9FBB-C8C1-4984-A013-94BC835A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00" y="4690250"/>
            <a:ext cx="9887030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400" b="1" dirty="0">
                <a:latin typeface="Consolas" pitchFamily="49" charset="0"/>
              </a:rPr>
              <a:t>class </a:t>
            </a:r>
            <a:r>
              <a:rPr lang="en-US" altLang="en-US" sz="2400" b="1" dirty="0" err="1">
                <a:latin typeface="Consolas" pitchFamily="49" charset="0"/>
              </a:rPr>
              <a:t>ProfileViewTests</a:t>
            </a:r>
            <a:r>
              <a:rPr lang="en-US" altLang="en-US" sz="2400" b="1" dirty="0">
                <a:latin typeface="Consolas" pitchFamily="49" charset="0"/>
              </a:rPr>
              <a:t>(</a:t>
            </a:r>
            <a:r>
              <a:rPr lang="en-US" altLang="en-US" sz="2400" b="1" dirty="0" err="1">
                <a:latin typeface="Consolas" pitchFamily="49" charset="0"/>
              </a:rPr>
              <a:t>TestCase</a:t>
            </a:r>
            <a:r>
              <a:rPr lang="en-US" altLang="en-US" sz="2400" b="1" dirty="0">
                <a:latin typeface="Consolas" pitchFamily="49" charset="0"/>
              </a:rPr>
              <a:t>):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def </a:t>
            </a:r>
            <a:r>
              <a:rPr lang="en-US" altLang="en-US" sz="2400" b="1" dirty="0" err="1">
                <a:latin typeface="Consolas" pitchFamily="49" charset="0"/>
              </a:rPr>
              <a:t>setUp</a:t>
            </a:r>
            <a:r>
              <a:rPr lang="en-US" altLang="en-US" sz="2400" b="1" dirty="0">
                <a:latin typeface="Consolas" pitchFamily="49" charset="0"/>
              </a:rPr>
              <a:t>(self) :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</a:t>
            </a:r>
            <a:r>
              <a:rPr lang="en-US" altLang="en-US" sz="2400" b="1" dirty="0" err="1">
                <a:latin typeface="Consolas" pitchFamily="49" charset="0"/>
              </a:rPr>
              <a:t>self.test_client</a:t>
            </a:r>
            <a:r>
              <a:rPr lang="en-US" altLang="en-US" sz="2400" b="1" dirty="0">
                <a:latin typeface="Consolas" pitchFamily="49" charset="0"/>
              </a:rPr>
              <a:t> = Client()</a:t>
            </a:r>
          </a:p>
        </p:txBody>
      </p:sp>
    </p:spTree>
    <p:extLst>
      <p:ext uri="{BB962C8B-B14F-4D97-AF65-F5344CB8AC3E}">
        <p14:creationId xmlns:p14="http://schemas.microsoft.com/office/powerpoint/2010/main" val="8250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9579"/>
          </a:xfrm>
        </p:spPr>
        <p:txBody>
          <a:bodyPr>
            <a:spAutoFit/>
          </a:bodyPr>
          <a:lstStyle/>
          <a:p>
            <a:r>
              <a:rPr lang="en-US" dirty="0"/>
              <a:t>Render template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Views GET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2261982" y="1934783"/>
            <a:ext cx="8750144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def test_getProfilesIndex_shouldRenderTemplate(self):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response = self.test_client.get('')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self.assertTemplateUsed(response, 'testing/index.html')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F5F616B-0F7E-44F0-9A78-13E57FE43DCC}"/>
              </a:ext>
            </a:extLst>
          </p:cNvPr>
          <p:cNvSpPr txBox="1">
            <a:spLocks/>
          </p:cNvSpPr>
          <p:nvPr/>
        </p:nvSpPr>
        <p:spPr>
          <a:xfrm>
            <a:off x="1866000" y="3330714"/>
            <a:ext cx="10129234" cy="599579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Context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274D7-1319-452C-BCC9-9571D2F00A53}"/>
              </a:ext>
            </a:extLst>
          </p:cNvPr>
          <p:cNvSpPr/>
          <p:nvPr/>
        </p:nvSpPr>
        <p:spPr>
          <a:xfrm>
            <a:off x="2261982" y="4101253"/>
            <a:ext cx="8750146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def test_getProfilesIndex_shouldReturnCorrectContext(self):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response = self.test_client.get('')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</a:rPr>
              <a:t>profiles = </a:t>
            </a:r>
            <a:r>
              <a:rPr lang="en-US" sz="2000" b="1" dirty="0" err="1">
                <a:latin typeface="Consolas" pitchFamily="49" charset="0"/>
              </a:rPr>
              <a:t>response.context</a:t>
            </a:r>
            <a:r>
              <a:rPr lang="en-US" sz="2000" b="1" dirty="0">
                <a:latin typeface="Consolas" pitchFamily="49" charset="0"/>
              </a:rPr>
              <a:t>['profiles']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latin typeface="Consolas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# regular asserts</a:t>
            </a:r>
          </a:p>
        </p:txBody>
      </p:sp>
    </p:spTree>
    <p:extLst>
      <p:ext uri="{BB962C8B-B14F-4D97-AF65-F5344CB8AC3E}">
        <p14:creationId xmlns:p14="http://schemas.microsoft.com/office/powerpoint/2010/main" val="132533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9579"/>
          </a:xfrm>
        </p:spPr>
        <p:txBody>
          <a:bodyPr>
            <a:spAutoFit/>
          </a:bodyPr>
          <a:lstStyle/>
          <a:p>
            <a:r>
              <a:rPr lang="en-US" dirty="0"/>
              <a:t>Render template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Views POST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2153829" y="1934783"/>
            <a:ext cx="9841405" cy="28224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def test_profilesIndex_whenValidData_shouldCreateAndRedirectToIndex(self):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data = {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'name': 'Doncho',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'age': 19,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'egn': '8906231234',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endParaRPr lang="en-US" altLang="en-US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response = self.test_client.post('/', data)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self.assertRedirects(response, '/')</a:t>
            </a:r>
            <a:endParaRPr lang="en-US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Unit vs. Integration Testing</a:t>
            </a:r>
          </a:p>
          <a:p>
            <a:r>
              <a:rPr lang="en-US" sz="3000" dirty="0"/>
              <a:t>Best Practices</a:t>
            </a:r>
          </a:p>
          <a:p>
            <a:r>
              <a:rPr lang="en-US" sz="3000" dirty="0"/>
              <a:t>Structure</a:t>
            </a:r>
          </a:p>
          <a:p>
            <a:r>
              <a:rPr lang="en-US" sz="3000" dirty="0"/>
              <a:t>Testing Django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C3CF92-733F-4E8A-AF8B-2E47C8FC1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8865"/>
          </a:xfrm>
        </p:spPr>
        <p:txBody>
          <a:bodyPr>
            <a:spAutoFit/>
          </a:bodyPr>
          <a:lstStyle/>
          <a:p>
            <a:r>
              <a:rPr lang="en-US" sz="3200" dirty="0"/>
              <a:t>Given the validator: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97614-67F5-47E7-A113-51E6C1B69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B7679C-A4E5-410B-8AF4-16988EB23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6" y="1830361"/>
            <a:ext cx="9211022" cy="1452337"/>
          </a:xfrm>
        </p:spPr>
        <p:txBody>
          <a:bodyPr/>
          <a:lstStyle/>
          <a:p>
            <a:r>
              <a:rPr lang="en-US" sz="2000" dirty="0"/>
              <a:t>def </a:t>
            </a:r>
            <a:r>
              <a:rPr lang="en-US" sz="2000" dirty="0" err="1"/>
              <a:t>egn_validator</a:t>
            </a:r>
            <a:r>
              <a:rPr lang="en-US" sz="2000" dirty="0"/>
              <a:t>(value: str):</a:t>
            </a:r>
          </a:p>
          <a:p>
            <a:r>
              <a:rPr lang="en-US" sz="2000" dirty="0"/>
              <a:t>    result = all(</a:t>
            </a:r>
            <a:r>
              <a:rPr lang="en-US" sz="2000" dirty="0" err="1"/>
              <a:t>d.isdigit</a:t>
            </a:r>
            <a:r>
              <a:rPr lang="en-US" sz="2000" dirty="0"/>
              <a:t>() for d in value)</a:t>
            </a:r>
          </a:p>
          <a:p>
            <a:r>
              <a:rPr lang="en-US" sz="2000" dirty="0"/>
              <a:t>    if not result: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ValidationError</a:t>
            </a:r>
            <a:r>
              <a:rPr lang="en-US" sz="2000" dirty="0"/>
              <a:t>('</a:t>
            </a:r>
            <a:r>
              <a:rPr lang="en-US" sz="2000" dirty="0" err="1"/>
              <a:t>Egn</a:t>
            </a:r>
            <a:r>
              <a:rPr lang="en-US" sz="2000" dirty="0"/>
              <a:t> should contain only digits')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4FAE7-F273-4BA2-9CB4-9607EF9A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Other Code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CDE88BE-7DC0-4640-990D-AFCB7124BFBF}"/>
              </a:ext>
            </a:extLst>
          </p:cNvPr>
          <p:cNvSpPr txBox="1">
            <a:spLocks/>
          </p:cNvSpPr>
          <p:nvPr/>
        </p:nvSpPr>
        <p:spPr>
          <a:xfrm>
            <a:off x="190501" y="3282698"/>
            <a:ext cx="11811097" cy="568865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tests: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E46966F-0F11-4CD6-864F-4E2BC8CDE766}"/>
              </a:ext>
            </a:extLst>
          </p:cNvPr>
          <p:cNvSpPr txBox="1">
            <a:spLocks/>
          </p:cNvSpPr>
          <p:nvPr/>
        </p:nvSpPr>
        <p:spPr>
          <a:xfrm>
            <a:off x="621235" y="3935732"/>
            <a:ext cx="9211023" cy="2788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test_egnValidator_whenAllIsDigit_shouldDoNothing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egn_validator</a:t>
            </a:r>
            <a:r>
              <a:rPr lang="en-US" sz="2000" dirty="0"/>
              <a:t>('1234567890')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self.assertTrue</a:t>
            </a:r>
            <a:r>
              <a:rPr lang="en-US" sz="2000" dirty="0"/>
              <a:t>(True)</a:t>
            </a:r>
          </a:p>
          <a:p>
            <a:endParaRPr lang="en-US" sz="2000" dirty="0"/>
          </a:p>
          <a:p>
            <a:r>
              <a:rPr lang="en-US" sz="2000" dirty="0"/>
              <a:t>def </a:t>
            </a:r>
            <a:r>
              <a:rPr lang="en-US" sz="2000" dirty="0" err="1"/>
              <a:t>test_egnValidator_whenOneNonDigit_shouldRaise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with </a:t>
            </a:r>
            <a:r>
              <a:rPr lang="en-US" sz="2000" dirty="0" err="1"/>
              <a:t>self.assertRaises</a:t>
            </a:r>
            <a:r>
              <a:rPr lang="en-US" sz="2000" dirty="0"/>
              <a:t>(</a:t>
            </a:r>
            <a:r>
              <a:rPr lang="en-US" sz="2000" dirty="0" err="1"/>
              <a:t>ValidationError</a:t>
            </a:r>
            <a:r>
              <a:rPr lang="en-US" sz="2000" dirty="0"/>
              <a:t>) as context: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egn_validator</a:t>
            </a:r>
            <a:r>
              <a:rPr lang="en-US" sz="2000" dirty="0"/>
              <a:t>('12345678s0')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self.assertIsNotNone</a:t>
            </a:r>
            <a:r>
              <a:rPr lang="en-US" sz="2000" dirty="0"/>
              <a:t>(</a:t>
            </a:r>
            <a:r>
              <a:rPr lang="en-US" sz="2000" dirty="0" err="1"/>
              <a:t>context.exception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7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A8B89-142F-4873-9C6F-9C1D924C5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254-C34C-46C6-8DC3-F6B704E18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6284" y="1121143"/>
            <a:ext cx="10018950" cy="5546589"/>
          </a:xfrm>
        </p:spPr>
        <p:txBody>
          <a:bodyPr>
            <a:normAutofit fontScale="92500"/>
          </a:bodyPr>
          <a:lstStyle/>
          <a:p>
            <a:r>
              <a:rPr lang="en-US" dirty="0"/>
              <a:t>All model, form and view tests are </a:t>
            </a: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chemeClr val="bg1"/>
                </a:solidFill>
              </a:rPr>
              <a:t>depend on Django </a:t>
            </a:r>
            <a:r>
              <a:rPr lang="en-US" dirty="0"/>
              <a:t>itself, so making them </a:t>
            </a:r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r>
              <a:rPr lang="en-US" dirty="0"/>
              <a:t>Validation tests can be unit tests</a:t>
            </a:r>
          </a:p>
          <a:p>
            <a:pPr lvl="1"/>
            <a:r>
              <a:rPr lang="en-US" dirty="0"/>
              <a:t>If they </a:t>
            </a:r>
            <a:r>
              <a:rPr lang="en-US" b="1" dirty="0">
                <a:solidFill>
                  <a:schemeClr val="bg1"/>
                </a:solidFill>
              </a:rPr>
              <a:t>do not have </a:t>
            </a:r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</a:p>
          <a:p>
            <a:pPr lvl="1"/>
            <a:r>
              <a:rPr lang="en-US" dirty="0"/>
              <a:t>Or if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external dependencies</a:t>
            </a:r>
          </a:p>
          <a:p>
            <a:r>
              <a:rPr lang="en-US" dirty="0"/>
              <a:t>The </a:t>
            </a:r>
            <a:r>
              <a:rPr lang="en-US" sz="3198" b="1" dirty="0">
                <a:solidFill>
                  <a:schemeClr val="bg1"/>
                </a:solidFill>
              </a:rPr>
              <a:t>bigger the flow </a:t>
            </a:r>
            <a:r>
              <a:rPr lang="en-US" dirty="0"/>
              <a:t>of an integration test, the more unit tests and smaller integration tests become redundant</a:t>
            </a:r>
            <a:endParaRPr lang="bg-BG" dirty="0"/>
          </a:p>
          <a:p>
            <a:pPr lvl="2"/>
            <a:r>
              <a:rPr lang="en-US" dirty="0"/>
              <a:t>i.e. view tests cover forms and models as well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17326-6B66-4A86-9369-262A83A7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1612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Unit Tests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Unit Testing </a:t>
            </a:r>
            <a:r>
              <a:rPr lang="en-US" dirty="0"/>
              <a:t>- isolated tests that test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one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specific function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Integration Testing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- larger tests that focus on user behavior and testing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entire applications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4B7468C8-B049-456D-B9DF-3AD2C97CD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71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4ED11-9DC7-4604-9FD3-5F116AA39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SoftUni Organizational Partners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13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99B01-201D-434D-AB80-B1CCB96ED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vs. Integration Testing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11141-CCBD-4305-954D-80F6F0111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6AAD48FF-782A-4B2A-A5C3-F040AEA4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92" y="1594338"/>
            <a:ext cx="2205215" cy="22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28DCD-7A63-4019-B2E8-246769D7B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950DCD-CA44-4650-9B12-605A966F0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Entire application flow, i.e. integration of functions</a:t>
            </a:r>
          </a:p>
          <a:p>
            <a:pPr lvl="1"/>
            <a:r>
              <a:rPr lang="en-US" dirty="0"/>
              <a:t>Slower execution</a:t>
            </a:r>
          </a:p>
          <a:p>
            <a:pPr lvl="1"/>
            <a:r>
              <a:rPr lang="en-US" dirty="0"/>
              <a:t>Less in number</a:t>
            </a:r>
          </a:p>
          <a:p>
            <a:pPr lvl="1"/>
            <a:r>
              <a:rPr lang="en-US" dirty="0"/>
              <a:t>Practical for user stories</a:t>
            </a:r>
          </a:p>
          <a:p>
            <a:pPr lvl="2"/>
            <a:r>
              <a:rPr lang="en-US" dirty="0"/>
              <a:t>User registration</a:t>
            </a:r>
          </a:p>
          <a:p>
            <a:pPr lvl="2"/>
            <a:r>
              <a:rPr lang="en-US" dirty="0"/>
              <a:t>Course signup after payment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8D7425-5D66-4B76-8F95-66DABA8A8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Isolated code, i.e. specific function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More in number</a:t>
            </a:r>
          </a:p>
          <a:p>
            <a:pPr lvl="1"/>
            <a:r>
              <a:rPr lang="en-US" dirty="0"/>
              <a:t>Practical for pure functions</a:t>
            </a:r>
          </a:p>
          <a:p>
            <a:pPr lvl="2"/>
            <a:r>
              <a:rPr lang="en-US" dirty="0"/>
              <a:t>String transformations</a:t>
            </a:r>
          </a:p>
          <a:p>
            <a:pPr lvl="2"/>
            <a:r>
              <a:rPr lang="en-US" dirty="0"/>
              <a:t>Validators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3C3A49-F22F-43EC-9CDD-51FCD3F0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vs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9221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EAE2F1-CF24-4D24-855F-4B8F42A717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5CD76-955C-4F31-A1E2-6FF54F4B4A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10" name="Picture 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F018B668-9907-4BC5-A703-D87BE75ED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45" y="1305170"/>
            <a:ext cx="2623709" cy="26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C52CB-6B5F-4197-B80F-2C4DF857D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26B-949A-4B36-905C-0B4736558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08" y="1121143"/>
            <a:ext cx="9908526" cy="5546589"/>
          </a:xfrm>
        </p:spPr>
        <p:txBody>
          <a:bodyPr/>
          <a:lstStyle/>
          <a:p>
            <a:r>
              <a:rPr lang="en-US" dirty="0"/>
              <a:t>If a piece of code can break, you </a:t>
            </a:r>
            <a:r>
              <a:rPr lang="en-US" b="1" dirty="0">
                <a:solidFill>
                  <a:schemeClr val="bg1"/>
                </a:solidFill>
              </a:rPr>
              <a:t>must test </a:t>
            </a:r>
            <a:r>
              <a:rPr lang="en-US" dirty="0"/>
              <a:t>it</a:t>
            </a:r>
          </a:p>
          <a:p>
            <a:r>
              <a:rPr lang="en-US" dirty="0"/>
              <a:t>Each test should:</a:t>
            </a:r>
          </a:p>
          <a:p>
            <a:pPr lvl="1"/>
            <a:r>
              <a:rPr lang="en-US" dirty="0"/>
              <a:t>Cover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function (unit) or flow (integration)</a:t>
            </a:r>
          </a:p>
          <a:p>
            <a:pPr lvl="1"/>
            <a:r>
              <a:rPr lang="en-US"/>
              <a:t>Assert </a:t>
            </a:r>
            <a:r>
              <a:rPr lang="en-US" dirty="0"/>
              <a:t>only one case</a:t>
            </a:r>
            <a:endParaRPr lang="bg-BG" dirty="0"/>
          </a:p>
          <a:p>
            <a:r>
              <a:rPr lang="en-US" dirty="0"/>
              <a:t>Keep it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</a:p>
          <a:p>
            <a:r>
              <a:rPr lang="en-US" dirty="0"/>
              <a:t>Arrange, Act, Assert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B0E045-6112-426C-8189-73B93B89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13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0AB8B-AC49-4894-A9AE-AC7F51DA04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9D732-0B41-4E22-95B6-94750B7B53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8" name="Picture 7" descr="A picture containing drawing, white&#10;&#10;Description automatically generated">
            <a:extLst>
              <a:ext uri="{FF2B5EF4-FFF2-40B4-BE49-F238E27FC236}">
                <a16:creationId xmlns:a16="http://schemas.microsoft.com/office/drawing/2014/main" id="{33BD57CE-7C5A-4EE6-866C-BF00EA26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51" y="844062"/>
            <a:ext cx="3413064" cy="34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several ways to write tests</a:t>
            </a:r>
          </a:p>
          <a:p>
            <a:pPr lvl="1"/>
            <a:r>
              <a:rPr lang="en-US" dirty="0"/>
              <a:t>Putting everything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tests.py</a:t>
            </a:r>
            <a:r>
              <a:rPr lang="en-US" dirty="0"/>
              <a:t> file and grouping tests by what they test (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Or creating a folder test with the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test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for the different functionality that they test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test_forms.py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test_models.py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test_views.py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37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1393</Words>
  <Application>Microsoft Office PowerPoint</Application>
  <PresentationFormat>Widescreen</PresentationFormat>
  <Paragraphs>217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Unit and Integration Testing</vt:lpstr>
      <vt:lpstr>Table of Contents</vt:lpstr>
      <vt:lpstr>Have a Question?</vt:lpstr>
      <vt:lpstr>Unit vs. Integration Testing</vt:lpstr>
      <vt:lpstr>Unit tests vs Integration tests</vt:lpstr>
      <vt:lpstr>Best Practices</vt:lpstr>
      <vt:lpstr>Best Practices</vt:lpstr>
      <vt:lpstr>Structure</vt:lpstr>
      <vt:lpstr>Structure</vt:lpstr>
      <vt:lpstr>Example</vt:lpstr>
      <vt:lpstr>What should be tested??</vt:lpstr>
      <vt:lpstr>What Should be Tested?</vt:lpstr>
      <vt:lpstr>Testing Models</vt:lpstr>
      <vt:lpstr>Testing Models</vt:lpstr>
      <vt:lpstr>Testing Models</vt:lpstr>
      <vt:lpstr>Testing Forms</vt:lpstr>
      <vt:lpstr>Views Testing</vt:lpstr>
      <vt:lpstr>Testing Views GET Examples</vt:lpstr>
      <vt:lpstr>Testing Views POST Examples</vt:lpstr>
      <vt:lpstr>Testing Other Code</vt:lpstr>
      <vt:lpstr>Final Notes</vt:lpstr>
      <vt:lpstr>Live Demo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Unit and Integration Testing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Doncho Minkov</cp:lastModifiedBy>
  <cp:revision>121</cp:revision>
  <dcterms:created xsi:type="dcterms:W3CDTF">2018-05-23T13:08:44Z</dcterms:created>
  <dcterms:modified xsi:type="dcterms:W3CDTF">2020-10-20T13:33:32Z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