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4"/>
  </p:notesMasterIdLst>
  <p:handoutMasterIdLst>
    <p:handoutMasterId r:id="rId35"/>
  </p:handoutMasterIdLst>
  <p:sldIdLst>
    <p:sldId id="486" r:id="rId3"/>
    <p:sldId id="487" r:id="rId4"/>
    <p:sldId id="403" r:id="rId5"/>
    <p:sldId id="462" r:id="rId6"/>
    <p:sldId id="469" r:id="rId7"/>
    <p:sldId id="470" r:id="rId8"/>
    <p:sldId id="467" r:id="rId9"/>
    <p:sldId id="468" r:id="rId10"/>
    <p:sldId id="471" r:id="rId11"/>
    <p:sldId id="472" r:id="rId12"/>
    <p:sldId id="440" r:id="rId13"/>
    <p:sldId id="442" r:id="rId14"/>
    <p:sldId id="473" r:id="rId15"/>
    <p:sldId id="445" r:id="rId16"/>
    <p:sldId id="474" r:id="rId17"/>
    <p:sldId id="448" r:id="rId18"/>
    <p:sldId id="475" r:id="rId19"/>
    <p:sldId id="476" r:id="rId20"/>
    <p:sldId id="478" r:id="rId21"/>
    <p:sldId id="438" r:id="rId22"/>
    <p:sldId id="479" r:id="rId23"/>
    <p:sldId id="480" r:id="rId24"/>
    <p:sldId id="455" r:id="rId25"/>
    <p:sldId id="481" r:id="rId26"/>
    <p:sldId id="482" r:id="rId27"/>
    <p:sldId id="459" r:id="rId28"/>
    <p:sldId id="461" r:id="rId29"/>
    <p:sldId id="488" r:id="rId30"/>
    <p:sldId id="485" r:id="rId31"/>
    <p:sldId id="484" r:id="rId32"/>
    <p:sldId id="489" r:id="rId3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486"/>
            <p14:sldId id="487"/>
            <p14:sldId id="403"/>
          </p14:sldIdLst>
        </p14:section>
        <p14:section name="Overview" id="{92322017-615D-49B5-B244-BF48D5518603}">
          <p14:sldIdLst>
            <p14:sldId id="462"/>
            <p14:sldId id="469"/>
            <p14:sldId id="470"/>
            <p14:sldId id="467"/>
            <p14:sldId id="468"/>
          </p14:sldIdLst>
        </p14:section>
        <p14:section name="Database Engine" id="{813DF7E2-74AB-4E3A-9B46-2566DC216237}">
          <p14:sldIdLst>
            <p14:sldId id="471"/>
            <p14:sldId id="472"/>
            <p14:sldId id="440"/>
            <p14:sldId id="442"/>
            <p14:sldId id="473"/>
            <p14:sldId id="445"/>
            <p14:sldId id="474"/>
            <p14:sldId id="448"/>
          </p14:sldIdLst>
        </p14:section>
        <p14:section name="Database Relationships" id="{E091B124-099C-4C56-B59F-ECF8C553BAEE}">
          <p14:sldIdLst>
            <p14:sldId id="475"/>
            <p14:sldId id="476"/>
            <p14:sldId id="478"/>
            <p14:sldId id="438"/>
          </p14:sldIdLst>
        </p14:section>
        <p14:section name="Programmability" id="{BD60B6E9-85E7-49E8-9F66-AE28A5DD5D66}">
          <p14:sldIdLst>
            <p14:sldId id="479"/>
            <p14:sldId id="480"/>
            <p14:sldId id="455"/>
            <p14:sldId id="481"/>
            <p14:sldId id="482"/>
            <p14:sldId id="459"/>
            <p14:sldId id="461"/>
          </p14:sldIdLst>
        </p14:section>
        <p14:section name="Conclusion" id="{10E03AB1-9AA8-4E86-9A64-D741901E50A2}">
          <p14:sldIdLst>
            <p14:sldId id="488"/>
            <p14:sldId id="485"/>
            <p14:sldId id="484"/>
            <p14:sldId id="489"/>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E60"/>
    <a:srgbClr val="00B050"/>
    <a:srgbClr val="FF0000"/>
    <a:srgbClr val="464848"/>
    <a:srgbClr val="CFD1D1"/>
    <a:srgbClr val="3BABFF"/>
    <a:srgbClr val="005828"/>
    <a:srgbClr val="003760"/>
    <a:srgbClr val="0070C0"/>
    <a:srgbClr val="C6C0A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6" autoAdjust="0"/>
    <p:restoredTop sz="70290" autoAdjust="0"/>
  </p:normalViewPr>
  <p:slideViewPr>
    <p:cSldViewPr>
      <p:cViewPr varScale="1">
        <p:scale>
          <a:sx n="87" d="100"/>
          <a:sy n="87" d="100"/>
        </p:scale>
        <p:origin x="422" y="62"/>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26-Sep-17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26-Sep-17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3981841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3650164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795020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333736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is the</a:t>
            </a:r>
            <a:r>
              <a:rPr lang="en-US" baseline="0" dirty="0"/>
              <a:t> main unit of data storage. It has rows, columns and cells. Cells contain stored data. Each column has a data type. Types can be VARCHAR(String), INT, DATE etc.</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3936576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Databases are Client-Server platforms. Whenever</a:t>
            </a:r>
            <a:r>
              <a:rPr lang="en-US" baseline="0" dirty="0"/>
              <a:t> the client sends a request it is received by the server through TCP/IP protocol. Requests create tasks which are handled by the thread pool of the database. Threads are in status idle and wait until a task appears. When a task shows up the execution begins. Firstly, the engine creates the execution plan. It says how the query is going to be executed. If there is an existing plan for the query it is used from the cache and no new execution plan generation happens. On the next step, the query checks whether it is in the data cache. It can appear in the data cache if it has been previously executed . If no data is found in the data cache then the data is retrieved from the database itself. Finally, the results are returned through TCP/IP to the client and the thread is released to idle state.</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201818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Views are objects</a:t>
            </a:r>
            <a:r>
              <a:rPr lang="en-US" baseline="0" dirty="0"/>
              <a:t> that show portion of the data. For example, we may show only 3 column even though the table has 9.</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1234712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Functions resemble return methods in programming. They execute some logic and return a result of some</a:t>
            </a:r>
            <a:r>
              <a:rPr lang="en-US" baseline="0" dirty="0"/>
              <a:t> data type.</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746160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Triggers are procedures which are bound to</a:t>
            </a:r>
            <a:r>
              <a:rPr lang="en-US" baseline="0" dirty="0"/>
              <a:t> a table. They track if an Insert, Update or Delete statements is executed and then they trigger some logic. For example, if you delete a record in a table the trigger will catch the event and may log the deleted record in another table. </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Tree>
    <p:extLst>
      <p:ext uri="{BB962C8B-B14F-4D97-AF65-F5344CB8AC3E}">
        <p14:creationId xmlns:p14="http://schemas.microsoft.com/office/powerpoint/2010/main" val="3033670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Tree>
    <p:extLst>
      <p:ext uri="{BB962C8B-B14F-4D97-AF65-F5344CB8AC3E}">
        <p14:creationId xmlns:p14="http://schemas.microsoft.com/office/powerpoint/2010/main" val="3610637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601256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6.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26-Sep-17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8" name="Picture 17">
            <a:extLst>
              <a:ext uri="{FF2B5EF4-FFF2-40B4-BE49-F238E27FC236}">
                <a16:creationId xmlns:a16="http://schemas.microsoft.com/office/drawing/2014/main" id="{CE1D50AF-5D30-442A-B47F-C1055E78F847}"/>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
        <p:nvSpPr>
          <p:cNvPr id="19" name="Rectangle 18">
            <a:extLst>
              <a:ext uri="{FF2B5EF4-FFF2-40B4-BE49-F238E27FC236}">
                <a16:creationId xmlns:a16="http://schemas.microsoft.com/office/drawing/2014/main" id="{FC8328C7-3ADF-4B08-85B7-E95E250A76F1}"/>
              </a:ext>
            </a:extLst>
          </p:cNvPr>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pic>
        <p:nvPicPr>
          <p:cNvPr id="20" name="Picture 19">
            <a:extLst>
              <a:ext uri="{FF2B5EF4-FFF2-40B4-BE49-F238E27FC236}">
                <a16:creationId xmlns:a16="http://schemas.microsoft.com/office/drawing/2014/main" id="{84CF739A-F27F-4C15-B3F1-9B5038B20F70}"/>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2588799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26-Sep-17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oftuni.bg/" TargetMode="External"/><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hyperlink" Target="https://www.microsoft.com/en-us/sql-server/sql-server-download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31.png"/><Relationship Id="rId18" Type="http://schemas.openxmlformats.org/officeDocument/2006/relationships/hyperlink" Target="https://netpeak.net/" TargetMode="External"/><Relationship Id="rId3" Type="http://schemas.openxmlformats.org/officeDocument/2006/relationships/hyperlink" Target="https://softuni.bg/courses/databases-sqlsrv" TargetMode="External"/><Relationship Id="rId7" Type="http://schemas.openxmlformats.org/officeDocument/2006/relationships/image" Target="../media/image28.png"/><Relationship Id="rId12" Type="http://schemas.openxmlformats.org/officeDocument/2006/relationships/hyperlink" Target="http://www.superhosting.bg/" TargetMode="External"/><Relationship Id="rId17" Type="http://schemas.openxmlformats.org/officeDocument/2006/relationships/image" Target="../media/image33.png"/><Relationship Id="rId2" Type="http://schemas.openxmlformats.org/officeDocument/2006/relationships/notesSlide" Target="../notesSlides/notesSlide9.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30.png"/><Relationship Id="rId5" Type="http://schemas.openxmlformats.org/officeDocument/2006/relationships/image" Target="../media/image27.png"/><Relationship Id="rId15" Type="http://schemas.openxmlformats.org/officeDocument/2006/relationships/image" Target="../media/image32.png"/><Relationship Id="rId10" Type="http://schemas.openxmlformats.org/officeDocument/2006/relationships/hyperlink" Target="http://www.infragistics.com/" TargetMode="External"/><Relationship Id="rId19" Type="http://schemas.openxmlformats.org/officeDocument/2006/relationships/image" Target="../media/image34.png"/><Relationship Id="rId4" Type="http://schemas.openxmlformats.org/officeDocument/2006/relationships/hyperlink" Target="http://xs-software.com/" TargetMode="External"/><Relationship Id="rId9" Type="http://schemas.openxmlformats.org/officeDocument/2006/relationships/image" Target="../media/image29.png"/><Relationship Id="rId14" Type="http://schemas.openxmlformats.org/officeDocument/2006/relationships/hyperlink" Target="http://www.telenor.b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8.png"/><Relationship Id="rId5" Type="http://schemas.openxmlformats.org/officeDocument/2006/relationships/hyperlink" Target="https://www.facebook.com/SoftwareUniversity" TargetMode="External"/><Relationship Id="rId10" Type="http://schemas.openxmlformats.org/officeDocument/2006/relationships/image" Target="../media/image37.png"/><Relationship Id="rId4" Type="http://schemas.openxmlformats.org/officeDocument/2006/relationships/hyperlink" Target="http://softuni.foundation/" TargetMode="External"/><Relationship Id="rId9"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79812" y="457200"/>
            <a:ext cx="7910299" cy="1476352"/>
          </a:xfrm>
        </p:spPr>
        <p:txBody>
          <a:bodyPr/>
          <a:lstStyle/>
          <a:p>
            <a:r>
              <a:rPr lang="en-US" dirty="0"/>
              <a:t>Introduction to Databases</a:t>
            </a:r>
          </a:p>
        </p:txBody>
      </p:sp>
      <p:sp>
        <p:nvSpPr>
          <p:cNvPr id="6" name="Subtitle 5"/>
          <p:cNvSpPr>
            <a:spLocks noGrp="1"/>
          </p:cNvSpPr>
          <p:nvPr>
            <p:ph type="subTitle" idx="1"/>
          </p:nvPr>
        </p:nvSpPr>
        <p:spPr>
          <a:xfrm>
            <a:off x="3579812" y="1965299"/>
            <a:ext cx="7910299" cy="1311301"/>
          </a:xfrm>
        </p:spPr>
        <p:txBody>
          <a:bodyPr>
            <a:normAutofit/>
          </a:bodyPr>
          <a:lstStyle/>
          <a:p>
            <a:r>
              <a:rPr lang="en-US" dirty="0"/>
              <a:t>How do RDBMS work?</a:t>
            </a:r>
          </a:p>
          <a:p>
            <a:endParaRPr lang="en-US" dirty="0"/>
          </a:p>
        </p:txBody>
      </p:sp>
      <p:sp>
        <p:nvSpPr>
          <p:cNvPr id="7" name="Text Placeholder 6"/>
          <p:cNvSpPr>
            <a:spLocks noGrp="1"/>
          </p:cNvSpPr>
          <p:nvPr>
            <p:ph type="body" sz="quarter" idx="10"/>
          </p:nvPr>
        </p:nvSpPr>
        <p:spPr>
          <a:xfrm>
            <a:off x="684212" y="4583300"/>
            <a:ext cx="3187613" cy="525135"/>
          </a:xfrm>
        </p:spPr>
        <p:txBody>
          <a:bodyPr/>
          <a:lstStyle/>
          <a:p>
            <a:r>
              <a:rPr lang="en-US" dirty="0"/>
              <a:t>SoftUni Team</a:t>
            </a:r>
          </a:p>
        </p:txBody>
      </p:sp>
      <p:sp>
        <p:nvSpPr>
          <p:cNvPr id="8" name="Text Placeholder 7"/>
          <p:cNvSpPr>
            <a:spLocks noGrp="1"/>
          </p:cNvSpPr>
          <p:nvPr>
            <p:ph type="body" sz="quarter" idx="13"/>
          </p:nvPr>
        </p:nvSpPr>
        <p:spPr>
          <a:xfrm>
            <a:off x="684213" y="5053199"/>
            <a:ext cx="3187614" cy="444343"/>
          </a:xfrm>
        </p:spPr>
        <p:txBody>
          <a:bodyPr/>
          <a:lstStyle/>
          <a:p>
            <a:r>
              <a:rPr lang="en-US" dirty="0"/>
              <a:t>Technical Trainers</a:t>
            </a:r>
          </a:p>
        </p:txBody>
      </p:sp>
      <p:sp>
        <p:nvSpPr>
          <p:cNvPr id="11" name="Text Placeholder 10"/>
          <p:cNvSpPr>
            <a:spLocks noGrp="1"/>
          </p:cNvSpPr>
          <p:nvPr>
            <p:ph type="body" sz="quarter" idx="17"/>
          </p:nvPr>
        </p:nvSpPr>
        <p:spPr>
          <a:xfrm>
            <a:off x="684212" y="5499803"/>
            <a:ext cx="3187613" cy="363552"/>
          </a:xfrm>
        </p:spPr>
        <p:txBody>
          <a:bodyPr/>
          <a:lstStyle/>
          <a:p>
            <a:r>
              <a:rPr lang="en-US" dirty="0"/>
              <a:t>Software University</a:t>
            </a:r>
          </a:p>
        </p:txBody>
      </p:sp>
      <p:sp>
        <p:nvSpPr>
          <p:cNvPr id="12" name="Text Placeholder 11"/>
          <p:cNvSpPr>
            <a:spLocks noGrp="1"/>
          </p:cNvSpPr>
          <p:nvPr>
            <p:ph type="body" sz="quarter" idx="18"/>
          </p:nvPr>
        </p:nvSpPr>
        <p:spPr>
          <a:xfrm>
            <a:off x="684212" y="5840965"/>
            <a:ext cx="3187613" cy="331235"/>
          </a:xfrm>
        </p:spPr>
        <p:txBody>
          <a:bodyPr/>
          <a:lstStyle/>
          <a:p>
            <a:r>
              <a:rPr lang="en-US" dirty="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15" name="TextBox 14"/>
          <p:cNvSpPr txBox="1"/>
          <p:nvPr/>
        </p:nvSpPr>
        <p:spPr>
          <a:xfrm rot="576164">
            <a:off x="5265971" y="3806198"/>
            <a:ext cx="1196097" cy="722955"/>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Intro to</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DB</a:t>
            </a:r>
          </a:p>
        </p:txBody>
      </p:sp>
      <p:pic>
        <p:nvPicPr>
          <p:cNvPr id="23" name="Picture 22">
            <a:extLst>
              <a:ext uri="{FF2B5EF4-FFF2-40B4-BE49-F238E27FC236}">
                <a16:creationId xmlns:a16="http://schemas.microsoft.com/office/drawing/2014/main" id="{C0D3D29C-BAF5-4006-8125-0CCBDDF50E6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430" y="2496257"/>
            <a:ext cx="2212117" cy="551743"/>
          </a:xfrm>
          <a:prstGeom prst="rect">
            <a:avLst/>
          </a:prstGeom>
        </p:spPr>
      </p:pic>
      <p:pic>
        <p:nvPicPr>
          <p:cNvPr id="14" name="Picture 13">
            <a:extLst>
              <a:ext uri="{FF2B5EF4-FFF2-40B4-BE49-F238E27FC236}">
                <a16:creationId xmlns:a16="http://schemas.microsoft.com/office/drawing/2014/main" id="{59EDAB68-3787-4615-BBA2-C1A8F5FC8D5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pic>
        <p:nvPicPr>
          <p:cNvPr id="13" name="Picture Placeholder 2"/>
          <p:cNvPicPr>
            <a:picLocks noGrp="1" noChangeAspect="1"/>
          </p:cNvPicPr>
          <p:nvPr>
            <p:ph type="pic" sz="quarter" idx="16"/>
          </p:nvPr>
        </p:nvPicPr>
        <p:blipFill rotWithShape="1">
          <a:blip r:embed="rId8" cstate="print">
            <a:extLst>
              <a:ext uri="{28A0092B-C50C-407E-A947-70E740481C1C}">
                <a14:useLocalDpi xmlns:a14="http://schemas.microsoft.com/office/drawing/2010/main" val="0"/>
              </a:ext>
            </a:extLst>
          </a:blip>
          <a:srcRect l="-50417" t="-1115" r="-4533" b="1115"/>
          <a:stretch/>
        </p:blipFill>
        <p:spPr>
          <a:xfrm>
            <a:off x="6767513" y="3124200"/>
            <a:ext cx="4722812" cy="3048000"/>
          </a:xfrm>
        </p:spPr>
      </p:pic>
    </p:spTree>
    <p:extLst>
      <p:ext uri="{BB962C8B-B14F-4D97-AF65-F5344CB8AC3E}">
        <p14:creationId xmlns:p14="http://schemas.microsoft.com/office/powerpoint/2010/main" val="6377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32" name="Content Placeholder 31"/>
          <p:cNvSpPr>
            <a:spLocks noGrp="1"/>
          </p:cNvSpPr>
          <p:nvPr>
            <p:ph idx="1"/>
          </p:nvPr>
        </p:nvSpPr>
        <p:spPr/>
        <p:txBody>
          <a:bodyPr/>
          <a:lstStyle/>
          <a:p>
            <a:r>
              <a:rPr lang="en-US" dirty="0"/>
              <a:t>SQL Server uses the Client-Server Model</a:t>
            </a:r>
          </a:p>
        </p:txBody>
      </p:sp>
      <p:sp>
        <p:nvSpPr>
          <p:cNvPr id="4" name="Title 3"/>
          <p:cNvSpPr>
            <a:spLocks noGrp="1"/>
          </p:cNvSpPr>
          <p:nvPr>
            <p:ph type="title"/>
          </p:nvPr>
        </p:nvSpPr>
        <p:spPr/>
        <p:txBody>
          <a:bodyPr/>
          <a:lstStyle/>
          <a:p>
            <a:r>
              <a:rPr lang="en-US" dirty="0"/>
              <a:t>Database Engine Flow</a:t>
            </a:r>
          </a:p>
        </p:txBody>
      </p:sp>
      <p:grpSp>
        <p:nvGrpSpPr>
          <p:cNvPr id="28" name="Group 27"/>
          <p:cNvGrpSpPr/>
          <p:nvPr/>
        </p:nvGrpSpPr>
        <p:grpSpPr>
          <a:xfrm>
            <a:off x="465945" y="2349179"/>
            <a:ext cx="2646334" cy="3288702"/>
            <a:chOff x="628678" y="2121498"/>
            <a:chExt cx="2646334" cy="3288702"/>
          </a:xfrm>
        </p:grpSpPr>
        <p:sp>
          <p:nvSpPr>
            <p:cNvPr id="25" name="Rectangle: Rounded Corners 24"/>
            <p:cNvSpPr/>
            <p:nvPr/>
          </p:nvSpPr>
          <p:spPr>
            <a:xfrm>
              <a:off x="628678" y="2121498"/>
              <a:ext cx="2646334" cy="3288702"/>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rgbClr val="FBEEDC"/>
                  </a:solidFill>
                  <a:effectLst>
                    <a:outerShdw blurRad="38100" dist="38100" dir="2700000" algn="tl">
                      <a:srgbClr val="000000">
                        <a:alpha val="43137"/>
                      </a:srgbClr>
                    </a:outerShdw>
                  </a:effectLst>
                  <a:latin typeface="Consolas" panose="020B0609020204030204" pitchFamily="49" charset="0"/>
                </a:rPr>
                <a:t>Clients</a:t>
              </a:r>
            </a:p>
          </p:txBody>
        </p:sp>
        <p:grpSp>
          <p:nvGrpSpPr>
            <p:cNvPr id="13" name="Group 12"/>
            <p:cNvGrpSpPr/>
            <p:nvPr/>
          </p:nvGrpSpPr>
          <p:grpSpPr>
            <a:xfrm>
              <a:off x="684212" y="2622407"/>
              <a:ext cx="2359561" cy="2424652"/>
              <a:chOff x="608012" y="2419350"/>
              <a:chExt cx="2762250" cy="2838450"/>
            </a:xfrm>
          </p:grpSpPr>
          <p:pic>
            <p:nvPicPr>
              <p:cNvPr id="5" name="Picture 4"/>
              <p:cNvPicPr>
                <a:picLocks noChangeAspect="1"/>
              </p:cNvPicPr>
              <p:nvPr/>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51062" y="4038600"/>
                <a:ext cx="1219200" cy="1219200"/>
              </a:xfrm>
              <a:prstGeom prst="rect">
                <a:avLst/>
              </a:prstGeom>
            </p:spPr>
          </p:pic>
          <p:pic>
            <p:nvPicPr>
              <p:cNvPr id="6" name="Picture 5"/>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08012" y="4087010"/>
                <a:ext cx="1066800" cy="1066800"/>
              </a:xfrm>
              <a:prstGeom prst="rect">
                <a:avLst/>
              </a:prstGeom>
            </p:spPr>
          </p:pic>
          <p:pic>
            <p:nvPicPr>
              <p:cNvPr id="7" name="Picture 6"/>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179512" y="2419350"/>
                <a:ext cx="1619250" cy="1619250"/>
              </a:xfrm>
              <a:prstGeom prst="rect">
                <a:avLst/>
              </a:prstGeom>
            </p:spPr>
          </p:pic>
        </p:grpSp>
      </p:grpSp>
      <p:sp>
        <p:nvSpPr>
          <p:cNvPr id="10" name="Arrow: Right 9"/>
          <p:cNvSpPr/>
          <p:nvPr/>
        </p:nvSpPr>
        <p:spPr>
          <a:xfrm>
            <a:off x="3289838" y="2970881"/>
            <a:ext cx="1295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TextBox 10"/>
          <p:cNvSpPr txBox="1"/>
          <p:nvPr/>
        </p:nvSpPr>
        <p:spPr>
          <a:xfrm>
            <a:off x="3289838" y="2349179"/>
            <a:ext cx="1295400" cy="584775"/>
          </a:xfrm>
          <a:prstGeom prst="rect">
            <a:avLst/>
          </a:prstGeom>
          <a:noFill/>
        </p:spPr>
        <p:txBody>
          <a:bodyPr wrap="square" rtlCol="0">
            <a:spAutoFit/>
          </a:bodyPr>
          <a:lstStyle/>
          <a:p>
            <a:pPr algn="ctr"/>
            <a:r>
              <a:rPr lang="en-US" sz="3200" dirty="0"/>
              <a:t>Query</a:t>
            </a:r>
          </a:p>
        </p:txBody>
      </p:sp>
      <p:sp>
        <p:nvSpPr>
          <p:cNvPr id="17" name="Arrow: Right 16"/>
          <p:cNvSpPr/>
          <p:nvPr/>
        </p:nvSpPr>
        <p:spPr>
          <a:xfrm>
            <a:off x="7623146" y="2970881"/>
            <a:ext cx="1295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TextBox 17"/>
          <p:cNvSpPr txBox="1"/>
          <p:nvPr/>
        </p:nvSpPr>
        <p:spPr>
          <a:xfrm>
            <a:off x="7623146" y="2349179"/>
            <a:ext cx="1295400" cy="584775"/>
          </a:xfrm>
          <a:prstGeom prst="rect">
            <a:avLst/>
          </a:prstGeom>
          <a:noFill/>
        </p:spPr>
        <p:txBody>
          <a:bodyPr wrap="square" rtlCol="0">
            <a:spAutoFit/>
          </a:bodyPr>
          <a:lstStyle/>
          <a:p>
            <a:pPr algn="ctr"/>
            <a:r>
              <a:rPr lang="en-US" sz="3200" dirty="0"/>
              <a:t>Access</a:t>
            </a:r>
          </a:p>
        </p:txBody>
      </p:sp>
      <p:sp>
        <p:nvSpPr>
          <p:cNvPr id="21" name="Arrow: Right 20"/>
          <p:cNvSpPr/>
          <p:nvPr/>
        </p:nvSpPr>
        <p:spPr>
          <a:xfrm flipH="1">
            <a:off x="7623146" y="4665140"/>
            <a:ext cx="1295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Arrow: Right 21"/>
          <p:cNvSpPr/>
          <p:nvPr/>
        </p:nvSpPr>
        <p:spPr>
          <a:xfrm flipH="1">
            <a:off x="3285345" y="4665140"/>
            <a:ext cx="1295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3" name="TextBox 22"/>
          <p:cNvSpPr txBox="1"/>
          <p:nvPr/>
        </p:nvSpPr>
        <p:spPr>
          <a:xfrm>
            <a:off x="7623146" y="5282625"/>
            <a:ext cx="1295400" cy="584775"/>
          </a:xfrm>
          <a:prstGeom prst="rect">
            <a:avLst/>
          </a:prstGeom>
          <a:noFill/>
        </p:spPr>
        <p:txBody>
          <a:bodyPr wrap="square" rtlCol="0">
            <a:spAutoFit/>
          </a:bodyPr>
          <a:lstStyle/>
          <a:p>
            <a:pPr algn="ctr"/>
            <a:r>
              <a:rPr lang="en-US" sz="3200" dirty="0"/>
              <a:t>Data</a:t>
            </a:r>
          </a:p>
        </p:txBody>
      </p:sp>
      <p:sp>
        <p:nvSpPr>
          <p:cNvPr id="24" name="TextBox 23"/>
          <p:cNvSpPr txBox="1"/>
          <p:nvPr/>
        </p:nvSpPr>
        <p:spPr>
          <a:xfrm>
            <a:off x="3285345" y="5282625"/>
            <a:ext cx="1295400" cy="584775"/>
          </a:xfrm>
          <a:prstGeom prst="rect">
            <a:avLst/>
          </a:prstGeom>
          <a:noFill/>
        </p:spPr>
        <p:txBody>
          <a:bodyPr wrap="square" rtlCol="0">
            <a:spAutoFit/>
          </a:bodyPr>
          <a:lstStyle/>
          <a:p>
            <a:pPr algn="ctr"/>
            <a:r>
              <a:rPr lang="en-US" sz="3200" dirty="0"/>
              <a:t>Data</a:t>
            </a:r>
          </a:p>
        </p:txBody>
      </p:sp>
      <p:grpSp>
        <p:nvGrpSpPr>
          <p:cNvPr id="29" name="Group 28"/>
          <p:cNvGrpSpPr/>
          <p:nvPr/>
        </p:nvGrpSpPr>
        <p:grpSpPr>
          <a:xfrm>
            <a:off x="4771245" y="2349179"/>
            <a:ext cx="2646334" cy="3288702"/>
            <a:chOff x="5071343" y="2121498"/>
            <a:chExt cx="2646334" cy="3288702"/>
          </a:xfrm>
        </p:grpSpPr>
        <p:pic>
          <p:nvPicPr>
            <p:cNvPr id="15" name="Picture 14"/>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235485" y="2787349"/>
              <a:ext cx="2318051" cy="2318051"/>
            </a:xfrm>
            <a:prstGeom prst="rect">
              <a:avLst/>
            </a:prstGeom>
          </p:spPr>
        </p:pic>
        <p:sp>
          <p:nvSpPr>
            <p:cNvPr id="26" name="Rectangle: Rounded Corners 25"/>
            <p:cNvSpPr/>
            <p:nvPr/>
          </p:nvSpPr>
          <p:spPr>
            <a:xfrm>
              <a:off x="5071343" y="2121498"/>
              <a:ext cx="2646334" cy="3288702"/>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rgbClr val="FBEEDC"/>
                  </a:solidFill>
                  <a:effectLst>
                    <a:outerShdw blurRad="38100" dist="38100" dir="2700000" algn="tl">
                      <a:srgbClr val="000000">
                        <a:alpha val="43137"/>
                      </a:srgbClr>
                    </a:outerShdw>
                  </a:effectLst>
                  <a:latin typeface="Consolas" panose="020B0609020204030204" pitchFamily="49" charset="0"/>
                </a:rPr>
                <a:t>Engine</a:t>
              </a:r>
            </a:p>
          </p:txBody>
        </p:sp>
      </p:grpSp>
      <p:grpSp>
        <p:nvGrpSpPr>
          <p:cNvPr id="30" name="Group 29"/>
          <p:cNvGrpSpPr/>
          <p:nvPr/>
        </p:nvGrpSpPr>
        <p:grpSpPr>
          <a:xfrm>
            <a:off x="9076545" y="2349179"/>
            <a:ext cx="2646334" cy="3288702"/>
            <a:chOff x="9288227" y="2121498"/>
            <a:chExt cx="2646334" cy="3288702"/>
          </a:xfrm>
        </p:grpSpPr>
        <p:pic>
          <p:nvPicPr>
            <p:cNvPr id="16" name="Picture 15"/>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745248" y="2963782"/>
              <a:ext cx="1741902" cy="1741902"/>
            </a:xfrm>
            <a:prstGeom prst="rect">
              <a:avLst/>
            </a:prstGeom>
            <a:noFill/>
          </p:spPr>
        </p:pic>
        <p:sp>
          <p:nvSpPr>
            <p:cNvPr id="27" name="Rectangle: Rounded Corners 26"/>
            <p:cNvSpPr/>
            <p:nvPr/>
          </p:nvSpPr>
          <p:spPr>
            <a:xfrm>
              <a:off x="9288227" y="2121498"/>
              <a:ext cx="2646334" cy="3288702"/>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rgbClr val="FBEEDC"/>
                  </a:solidFill>
                  <a:effectLst>
                    <a:outerShdw blurRad="38100" dist="38100" dir="2700000" algn="tl">
                      <a:srgbClr val="000000">
                        <a:alpha val="43137"/>
                      </a:srgbClr>
                    </a:outerShdw>
                  </a:effectLst>
                  <a:latin typeface="Consolas" panose="020B0609020204030204" pitchFamily="49" charset="0"/>
                </a:rPr>
                <a:t>Database</a:t>
              </a:r>
            </a:p>
          </p:txBody>
        </p:sp>
      </p:grpSp>
    </p:spTree>
    <p:extLst>
      <p:ext uri="{BB962C8B-B14F-4D97-AF65-F5344CB8AC3E}">
        <p14:creationId xmlns:p14="http://schemas.microsoft.com/office/powerpoint/2010/main" val="170083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7" grpId="0" animBg="1"/>
      <p:bldP spid="18" grpId="0"/>
      <p:bldP spid="21" grpId="0" animBg="1"/>
      <p:bldP spid="22" grpId="0" animBg="1"/>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465922" name="Rectangle 2"/>
          <p:cNvSpPr>
            <a:spLocks noGrp="1" noChangeArrowheads="1"/>
          </p:cNvSpPr>
          <p:nvPr>
            <p:ph type="title"/>
          </p:nvPr>
        </p:nvSpPr>
        <p:spPr/>
        <p:txBody>
          <a:bodyPr/>
          <a:lstStyle/>
          <a:p>
            <a:r>
              <a:rPr lang="en-US" dirty="0"/>
              <a:t>Top Database Engines</a:t>
            </a:r>
            <a:endParaRPr lang="bg-BG" dirty="0"/>
          </a:p>
        </p:txBody>
      </p:sp>
      <p:sp>
        <p:nvSpPr>
          <p:cNvPr id="465920" name="TextBox 465919"/>
          <p:cNvSpPr txBox="1"/>
          <p:nvPr/>
        </p:nvSpPr>
        <p:spPr>
          <a:xfrm>
            <a:off x="5865812" y="5894448"/>
            <a:ext cx="5498108" cy="461665"/>
          </a:xfrm>
          <a:prstGeom prst="rect">
            <a:avLst/>
          </a:prstGeom>
          <a:noFill/>
        </p:spPr>
        <p:txBody>
          <a:bodyPr wrap="none" rtlCol="0">
            <a:spAutoFit/>
          </a:bodyPr>
          <a:lstStyle/>
          <a:p>
            <a:r>
              <a:rPr lang="en-US" dirty="0"/>
              <a:t>Source: http://db-engines.com/en/ranking</a:t>
            </a:r>
          </a:p>
        </p:txBody>
      </p:sp>
      <p:pic>
        <p:nvPicPr>
          <p:cNvPr id="4" name="Picture 3"/>
          <p:cNvPicPr>
            <a:picLocks noChangeAspect="1"/>
          </p:cNvPicPr>
          <p:nvPr/>
        </p:nvPicPr>
        <p:blipFill>
          <a:blip r:embed="rId2"/>
          <a:stretch>
            <a:fillRect/>
          </a:stretch>
        </p:blipFill>
        <p:spPr>
          <a:xfrm>
            <a:off x="1022349" y="1371600"/>
            <a:ext cx="10144125" cy="4448175"/>
          </a:xfrm>
          <a:prstGeom prst="rect">
            <a:avLst/>
          </a:prstGeom>
        </p:spPr>
      </p:pic>
    </p:spTree>
    <p:extLst>
      <p:ext uri="{BB962C8B-B14F-4D97-AF65-F5344CB8AC3E}">
        <p14:creationId xmlns:p14="http://schemas.microsoft.com/office/powerpoint/2010/main" val="14146944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2" name="Content Placeholder 1"/>
          <p:cNvSpPr>
            <a:spLocks noGrp="1"/>
          </p:cNvSpPr>
          <p:nvPr>
            <p:ph idx="1"/>
          </p:nvPr>
        </p:nvSpPr>
        <p:spPr/>
        <p:txBody>
          <a:bodyPr/>
          <a:lstStyle/>
          <a:p>
            <a:r>
              <a:rPr lang="en-US" dirty="0"/>
              <a:t>Download </a:t>
            </a:r>
            <a:r>
              <a:rPr lang="en-US" dirty="0">
                <a:solidFill>
                  <a:schemeClr val="accent1"/>
                </a:solidFill>
              </a:rPr>
              <a:t>SQL Server Express </a:t>
            </a:r>
            <a:r>
              <a:rPr lang="en-US" dirty="0"/>
              <a:t>Edition from Microsoft</a:t>
            </a:r>
          </a:p>
          <a:p>
            <a:pPr>
              <a:spcBef>
                <a:spcPts val="10200"/>
              </a:spcBef>
            </a:pPr>
            <a:r>
              <a:rPr lang="en-US" sz="3600" dirty="0"/>
              <a:t>The package includes SQL Server </a:t>
            </a:r>
            <a:r>
              <a:rPr lang="en-US" sz="3600" dirty="0">
                <a:solidFill>
                  <a:schemeClr val="accent1"/>
                </a:solidFill>
              </a:rPr>
              <a:t>Management Studio</a:t>
            </a:r>
            <a:endParaRPr lang="en-US" sz="2800" dirty="0">
              <a:solidFill>
                <a:schemeClr val="accent1"/>
              </a:solidFill>
            </a:endParaRPr>
          </a:p>
        </p:txBody>
      </p:sp>
      <p:sp>
        <p:nvSpPr>
          <p:cNvPr id="465922" name="Rectangle 2"/>
          <p:cNvSpPr>
            <a:spLocks noGrp="1" noChangeArrowheads="1"/>
          </p:cNvSpPr>
          <p:nvPr>
            <p:ph type="title"/>
          </p:nvPr>
        </p:nvSpPr>
        <p:spPr/>
        <p:txBody>
          <a:bodyPr/>
          <a:lstStyle/>
          <a:p>
            <a:r>
              <a:rPr lang="en-US" dirty="0"/>
              <a:t>Download Clients &amp; Servers</a:t>
            </a:r>
            <a:endParaRPr lang="bg-BG"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2584" y="4279727"/>
            <a:ext cx="4350417" cy="166387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5824" y="4282948"/>
            <a:ext cx="1660652" cy="1660652"/>
          </a:xfrm>
          <a:prstGeom prst="rect">
            <a:avLst/>
          </a:prstGeom>
          <a:solidFill>
            <a:schemeClr val="tx1"/>
          </a:solidFill>
        </p:spPr>
      </p:pic>
      <p:sp>
        <p:nvSpPr>
          <p:cNvPr id="15" name="Rectangle 14"/>
          <p:cNvSpPr>
            <a:spLocks noChangeArrowheads="1"/>
          </p:cNvSpPr>
          <p:nvPr/>
        </p:nvSpPr>
        <p:spPr bwMode="auto">
          <a:xfrm>
            <a:off x="1522413" y="1905000"/>
            <a:ext cx="9144000"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05000"/>
              </a:lnSpc>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hlinkClick r:id="rId4"/>
              </a:rPr>
              <a:t>https://www.microsoft.com/en-us/sql-server/sql-server-downloads</a:t>
            </a: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8047443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3" name="Content Placeholder 2"/>
          <p:cNvSpPr>
            <a:spLocks noGrp="1"/>
          </p:cNvSpPr>
          <p:nvPr>
            <p:ph idx="1"/>
          </p:nvPr>
        </p:nvSpPr>
        <p:spPr/>
        <p:txBody>
          <a:bodyPr/>
          <a:lstStyle/>
          <a:p>
            <a:r>
              <a:rPr lang="en-US" dirty="0"/>
              <a:t>Logical Storage</a:t>
            </a:r>
          </a:p>
          <a:p>
            <a:pPr lvl="1"/>
            <a:r>
              <a:rPr lang="en-US" dirty="0"/>
              <a:t>Instance</a:t>
            </a:r>
          </a:p>
          <a:p>
            <a:pPr lvl="1"/>
            <a:r>
              <a:rPr lang="en-US" dirty="0"/>
              <a:t>Database</a:t>
            </a:r>
          </a:p>
          <a:p>
            <a:pPr lvl="1"/>
            <a:r>
              <a:rPr lang="en-US" dirty="0"/>
              <a:t>Schema</a:t>
            </a:r>
          </a:p>
          <a:p>
            <a:pPr lvl="1"/>
            <a:r>
              <a:rPr lang="en-US" dirty="0"/>
              <a:t>Table</a:t>
            </a:r>
          </a:p>
          <a:p>
            <a:r>
              <a:rPr lang="en-US" dirty="0"/>
              <a:t>Physical Storage</a:t>
            </a:r>
          </a:p>
          <a:p>
            <a:pPr lvl="1"/>
            <a:r>
              <a:rPr lang="en-US" dirty="0"/>
              <a:t>Data files and Log files</a:t>
            </a:r>
          </a:p>
          <a:p>
            <a:pPr lvl="1"/>
            <a:r>
              <a:rPr lang="en-US" dirty="0"/>
              <a:t>Data pages</a:t>
            </a:r>
          </a:p>
        </p:txBody>
      </p:sp>
      <p:sp>
        <p:nvSpPr>
          <p:cNvPr id="4" name="Title 3"/>
          <p:cNvSpPr>
            <a:spLocks noGrp="1"/>
          </p:cNvSpPr>
          <p:nvPr>
            <p:ph type="title"/>
          </p:nvPr>
        </p:nvSpPr>
        <p:spPr/>
        <p:txBody>
          <a:bodyPr/>
          <a:lstStyle/>
          <a:p>
            <a:r>
              <a:rPr lang="en-US" dirty="0"/>
              <a:t>SQL Server Architecture</a:t>
            </a:r>
          </a:p>
        </p:txBody>
      </p:sp>
      <p:sp>
        <p:nvSpPr>
          <p:cNvPr id="6" name="Rectangle: Rounded Corners 5"/>
          <p:cNvSpPr/>
          <p:nvPr/>
        </p:nvSpPr>
        <p:spPr>
          <a:xfrm>
            <a:off x="5103812" y="1295400"/>
            <a:ext cx="6400800" cy="2971800"/>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rgbClr val="FBEEDC"/>
                </a:solidFill>
                <a:effectLst>
                  <a:outerShdw blurRad="38100" dist="38100" dir="2700000" algn="tl">
                    <a:srgbClr val="000000">
                      <a:alpha val="43137"/>
                    </a:srgbClr>
                  </a:outerShdw>
                </a:effectLst>
                <a:latin typeface="Consolas" panose="020B0609020204030204" pitchFamily="49" charset="0"/>
              </a:rPr>
              <a:t>Instance</a:t>
            </a:r>
          </a:p>
        </p:txBody>
      </p:sp>
      <p:sp>
        <p:nvSpPr>
          <p:cNvPr id="9" name="Rectangle: Rounded Corners 13"/>
          <p:cNvSpPr/>
          <p:nvPr/>
        </p:nvSpPr>
        <p:spPr>
          <a:xfrm>
            <a:off x="5250180" y="1905000"/>
            <a:ext cx="3817620" cy="2202543"/>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Database</a:t>
            </a:r>
          </a:p>
        </p:txBody>
      </p:sp>
      <p:sp>
        <p:nvSpPr>
          <p:cNvPr id="11" name="Rectangle: Rounded Corners 13"/>
          <p:cNvSpPr/>
          <p:nvPr/>
        </p:nvSpPr>
        <p:spPr>
          <a:xfrm>
            <a:off x="5318548" y="2400300"/>
            <a:ext cx="3642572" cy="982980"/>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Schema</a:t>
            </a:r>
          </a:p>
        </p:txBody>
      </p:sp>
      <p:sp>
        <p:nvSpPr>
          <p:cNvPr id="12" name="Rectangle: Rounded Corners 13"/>
          <p:cNvSpPr/>
          <p:nvPr/>
        </p:nvSpPr>
        <p:spPr>
          <a:xfrm>
            <a:off x="5408612" y="2819028"/>
            <a:ext cx="1094528" cy="47505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Table</a:t>
            </a:r>
          </a:p>
        </p:txBody>
      </p:sp>
      <p:sp>
        <p:nvSpPr>
          <p:cNvPr id="13" name="Rectangle: Rounded Corners 13"/>
          <p:cNvSpPr/>
          <p:nvPr/>
        </p:nvSpPr>
        <p:spPr>
          <a:xfrm>
            <a:off x="6586748" y="2819028"/>
            <a:ext cx="1094528" cy="47505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Table</a:t>
            </a:r>
          </a:p>
        </p:txBody>
      </p:sp>
      <p:sp>
        <p:nvSpPr>
          <p:cNvPr id="14" name="Rectangle: Rounded Corners 13"/>
          <p:cNvSpPr/>
          <p:nvPr/>
        </p:nvSpPr>
        <p:spPr>
          <a:xfrm>
            <a:off x="7764884" y="2819028"/>
            <a:ext cx="1094528" cy="47505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Table</a:t>
            </a:r>
          </a:p>
        </p:txBody>
      </p:sp>
      <p:sp>
        <p:nvSpPr>
          <p:cNvPr id="18" name="Rectangle: Rounded Corners 13"/>
          <p:cNvSpPr/>
          <p:nvPr/>
        </p:nvSpPr>
        <p:spPr>
          <a:xfrm>
            <a:off x="5318548" y="3444240"/>
            <a:ext cx="3642572" cy="548640"/>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Schema</a:t>
            </a:r>
          </a:p>
        </p:txBody>
      </p:sp>
      <p:sp>
        <p:nvSpPr>
          <p:cNvPr id="23" name="Rectangle: Rounded Corners 13"/>
          <p:cNvSpPr/>
          <p:nvPr/>
        </p:nvSpPr>
        <p:spPr>
          <a:xfrm>
            <a:off x="9195408" y="1905000"/>
            <a:ext cx="2185355" cy="1012371"/>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Database</a:t>
            </a:r>
          </a:p>
        </p:txBody>
      </p:sp>
      <p:sp>
        <p:nvSpPr>
          <p:cNvPr id="40" name="Rectangle: Rounded Corners 13"/>
          <p:cNvSpPr/>
          <p:nvPr/>
        </p:nvSpPr>
        <p:spPr>
          <a:xfrm>
            <a:off x="9195408" y="3095172"/>
            <a:ext cx="2185355" cy="1012371"/>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Database</a:t>
            </a:r>
          </a:p>
        </p:txBody>
      </p:sp>
      <p:grpSp>
        <p:nvGrpSpPr>
          <p:cNvPr id="80" name="Group 79"/>
          <p:cNvGrpSpPr/>
          <p:nvPr/>
        </p:nvGrpSpPr>
        <p:grpSpPr>
          <a:xfrm>
            <a:off x="5103812" y="4876800"/>
            <a:ext cx="6400800" cy="1423202"/>
            <a:chOff x="5103812" y="4876800"/>
            <a:chExt cx="6400800" cy="1423202"/>
          </a:xfrm>
        </p:grpSpPr>
        <p:pic>
          <p:nvPicPr>
            <p:cNvPr id="50" name="Picture 49"/>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383802" y="5155321"/>
              <a:ext cx="863766" cy="863766"/>
            </a:xfrm>
            <a:prstGeom prst="rect">
              <a:avLst/>
            </a:prstGeom>
            <a:noFill/>
          </p:spPr>
        </p:pic>
        <p:sp>
          <p:nvSpPr>
            <p:cNvPr id="51" name="Rectangle: Rounded Corners 50"/>
            <p:cNvSpPr/>
            <p:nvPr/>
          </p:nvSpPr>
          <p:spPr>
            <a:xfrm>
              <a:off x="5103812" y="4876800"/>
              <a:ext cx="6400800" cy="1423202"/>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grpSp>
      <p:sp>
        <p:nvSpPr>
          <p:cNvPr id="52" name="Rectangle: Rounded Corners 51"/>
          <p:cNvSpPr/>
          <p:nvPr/>
        </p:nvSpPr>
        <p:spPr>
          <a:xfrm>
            <a:off x="6527558" y="4978962"/>
            <a:ext cx="2331854" cy="1191407"/>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a:t>
            </a:r>
          </a:p>
        </p:txBody>
      </p:sp>
      <p:sp>
        <p:nvSpPr>
          <p:cNvPr id="53" name="Arrow: Right 52"/>
          <p:cNvSpPr/>
          <p:nvPr/>
        </p:nvSpPr>
        <p:spPr>
          <a:xfrm rot="5400000">
            <a:off x="8101301" y="4280339"/>
            <a:ext cx="421691" cy="583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5" name="Rectangle: Rounded Corners 54"/>
          <p:cNvSpPr/>
          <p:nvPr/>
        </p:nvSpPr>
        <p:spPr>
          <a:xfrm>
            <a:off x="9047321" y="4978962"/>
            <a:ext cx="2331854" cy="1191407"/>
          </a:xfrm>
          <a:prstGeom prst="roundRect">
            <a:avLst>
              <a:gd name="adj" fmla="val 5319"/>
            </a:avLst>
          </a:prstGeom>
          <a:solidFill>
            <a:schemeClr val="accent2">
              <a:alpha val="25098"/>
            </a:schemeClr>
          </a:solidFill>
          <a:ln w="3810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Logs</a:t>
            </a:r>
          </a:p>
        </p:txBody>
      </p:sp>
      <p:grpSp>
        <p:nvGrpSpPr>
          <p:cNvPr id="44" name="Group 43"/>
          <p:cNvGrpSpPr/>
          <p:nvPr/>
        </p:nvGrpSpPr>
        <p:grpSpPr>
          <a:xfrm>
            <a:off x="9085262" y="5499904"/>
            <a:ext cx="609600" cy="533400"/>
            <a:chOff x="3998912" y="2209800"/>
            <a:chExt cx="609600" cy="533400"/>
          </a:xfrm>
        </p:grpSpPr>
        <p:sp>
          <p:nvSpPr>
            <p:cNvPr id="45" name="Rectangle: Folded Corner 44"/>
            <p:cNvSpPr/>
            <p:nvPr/>
          </p:nvSpPr>
          <p:spPr>
            <a:xfrm rot="10800000">
              <a:off x="4113212" y="2209800"/>
              <a:ext cx="381000" cy="533400"/>
            </a:xfrm>
            <a:prstGeom prst="foldedCorner">
              <a:avLst>
                <a:gd name="adj" fmla="val 44167"/>
              </a:avLst>
            </a:prstGeom>
            <a:solidFill>
              <a:srgbClr val="00B050">
                <a:alpha val="25098"/>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6" name="TextBox 4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56" name="Group 55"/>
          <p:cNvGrpSpPr/>
          <p:nvPr/>
        </p:nvGrpSpPr>
        <p:grpSpPr>
          <a:xfrm>
            <a:off x="9628847" y="5499904"/>
            <a:ext cx="609600" cy="533400"/>
            <a:chOff x="3998912" y="2209800"/>
            <a:chExt cx="609600" cy="533400"/>
          </a:xfrm>
        </p:grpSpPr>
        <p:sp>
          <p:nvSpPr>
            <p:cNvPr id="57" name="Rectangle: Folded Corner 56"/>
            <p:cNvSpPr/>
            <p:nvPr/>
          </p:nvSpPr>
          <p:spPr>
            <a:xfrm rot="10800000">
              <a:off x="4113212" y="2209800"/>
              <a:ext cx="381000" cy="533400"/>
            </a:xfrm>
            <a:prstGeom prst="foldedCorner">
              <a:avLst>
                <a:gd name="adj" fmla="val 44167"/>
              </a:avLst>
            </a:prstGeom>
            <a:solidFill>
              <a:srgbClr val="00B050">
                <a:alpha val="25098"/>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59" name="Group 58"/>
          <p:cNvGrpSpPr/>
          <p:nvPr/>
        </p:nvGrpSpPr>
        <p:grpSpPr>
          <a:xfrm>
            <a:off x="10172432" y="5499904"/>
            <a:ext cx="609600" cy="533400"/>
            <a:chOff x="3998912" y="2209800"/>
            <a:chExt cx="609600" cy="533400"/>
          </a:xfrm>
        </p:grpSpPr>
        <p:sp>
          <p:nvSpPr>
            <p:cNvPr id="60" name="Rectangle: Folded Corner 59"/>
            <p:cNvSpPr/>
            <p:nvPr/>
          </p:nvSpPr>
          <p:spPr>
            <a:xfrm rot="10800000">
              <a:off x="4113212" y="2209800"/>
              <a:ext cx="381000" cy="533400"/>
            </a:xfrm>
            <a:prstGeom prst="foldedCorner">
              <a:avLst>
                <a:gd name="adj" fmla="val 44167"/>
              </a:avLst>
            </a:prstGeom>
            <a:solidFill>
              <a:srgbClr val="00B050">
                <a:alpha val="25098"/>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1" name="TextBox 60"/>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62" name="Group 61"/>
          <p:cNvGrpSpPr/>
          <p:nvPr/>
        </p:nvGrpSpPr>
        <p:grpSpPr>
          <a:xfrm>
            <a:off x="10716017" y="5499904"/>
            <a:ext cx="609600" cy="533400"/>
            <a:chOff x="3998912" y="2209800"/>
            <a:chExt cx="609600" cy="533400"/>
          </a:xfrm>
        </p:grpSpPr>
        <p:sp>
          <p:nvSpPr>
            <p:cNvPr id="63" name="Rectangle: Folded Corner 62"/>
            <p:cNvSpPr/>
            <p:nvPr/>
          </p:nvSpPr>
          <p:spPr>
            <a:xfrm rot="10800000">
              <a:off x="4113212" y="2209800"/>
              <a:ext cx="381000" cy="533400"/>
            </a:xfrm>
            <a:prstGeom prst="foldedCorner">
              <a:avLst>
                <a:gd name="adj" fmla="val 44167"/>
              </a:avLst>
            </a:prstGeom>
            <a:solidFill>
              <a:srgbClr val="00B050">
                <a:alpha val="25098"/>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4" name="TextBox 63"/>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67" name="Group 66"/>
          <p:cNvGrpSpPr/>
          <p:nvPr/>
        </p:nvGrpSpPr>
        <p:grpSpPr>
          <a:xfrm>
            <a:off x="6551136" y="5499904"/>
            <a:ext cx="609600" cy="533400"/>
            <a:chOff x="3998912" y="2209800"/>
            <a:chExt cx="609600" cy="533400"/>
          </a:xfrm>
        </p:grpSpPr>
        <p:sp>
          <p:nvSpPr>
            <p:cNvPr id="77" name="Rectangle: Folded Corner 76"/>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8" name="TextBox 77"/>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68" name="Group 67"/>
          <p:cNvGrpSpPr/>
          <p:nvPr/>
        </p:nvGrpSpPr>
        <p:grpSpPr>
          <a:xfrm>
            <a:off x="7094721" y="5499904"/>
            <a:ext cx="609600" cy="533400"/>
            <a:chOff x="3998912" y="2209800"/>
            <a:chExt cx="609600" cy="533400"/>
          </a:xfrm>
        </p:grpSpPr>
        <p:sp>
          <p:nvSpPr>
            <p:cNvPr id="75" name="Rectangle: Folded Corner 7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6" name="TextBox 7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69" name="Group 68"/>
          <p:cNvGrpSpPr/>
          <p:nvPr/>
        </p:nvGrpSpPr>
        <p:grpSpPr>
          <a:xfrm>
            <a:off x="7638306" y="5499904"/>
            <a:ext cx="609600" cy="533400"/>
            <a:chOff x="3998912" y="2209800"/>
            <a:chExt cx="609600" cy="533400"/>
          </a:xfrm>
        </p:grpSpPr>
        <p:sp>
          <p:nvSpPr>
            <p:cNvPr id="73" name="Rectangle: Folded Corner 72"/>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70" name="Group 69"/>
          <p:cNvGrpSpPr/>
          <p:nvPr/>
        </p:nvGrpSpPr>
        <p:grpSpPr>
          <a:xfrm>
            <a:off x="8181891" y="5499904"/>
            <a:ext cx="609600" cy="533400"/>
            <a:chOff x="3998912" y="2209800"/>
            <a:chExt cx="609600" cy="533400"/>
          </a:xfrm>
        </p:grpSpPr>
        <p:sp>
          <p:nvSpPr>
            <p:cNvPr id="71" name="Rectangle: Folded Corner 70"/>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2" name="TextBox 71"/>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spTree>
    <p:extLst>
      <p:ext uri="{BB962C8B-B14F-4D97-AF65-F5344CB8AC3E}">
        <p14:creationId xmlns:p14="http://schemas.microsoft.com/office/powerpoint/2010/main" val="150029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8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nodeType="afterEffect">
                                  <p:stCondLst>
                                    <p:cond delay="0"/>
                                  </p:stCondLst>
                                  <p:childTnLst>
                                    <p:set>
                                      <p:cBhvr>
                                        <p:cTn id="69" dur="1" fill="hold">
                                          <p:stCondLst>
                                            <p:cond delay="0"/>
                                          </p:stCondLst>
                                        </p:cTn>
                                        <p:tgtEl>
                                          <p:spTgt spid="68"/>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56"/>
                                        </p:tgtEl>
                                        <p:attrNameLst>
                                          <p:attrName>style.visibility</p:attrName>
                                        </p:attrNameLst>
                                      </p:cBhvr>
                                      <p:to>
                                        <p:strVal val="visible"/>
                                      </p:to>
                                    </p:set>
                                  </p:childTnLst>
                                </p:cTn>
                              </p:par>
                            </p:childTnLst>
                          </p:cTn>
                        </p:par>
                        <p:par>
                          <p:cTn id="72" fill="hold">
                            <p:stCondLst>
                              <p:cond delay="0"/>
                            </p:stCondLst>
                            <p:childTnLst>
                              <p:par>
                                <p:cTn id="73" presetID="1" presetClass="entr" presetSubtype="0" fill="hold" nodeType="afterEffect">
                                  <p:stCondLst>
                                    <p:cond delay="0"/>
                                  </p:stCondLst>
                                  <p:childTnLst>
                                    <p:set>
                                      <p:cBhvr>
                                        <p:cTn id="74" dur="1" fill="hold">
                                          <p:stCondLst>
                                            <p:cond delay="0"/>
                                          </p:stCondLst>
                                        </p:cTn>
                                        <p:tgtEl>
                                          <p:spTgt spid="6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70"/>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2" grpId="0" animBg="1"/>
      <p:bldP spid="13" grpId="0" animBg="1"/>
      <p:bldP spid="14" grpId="0" animBg="1"/>
      <p:bldP spid="18" grpId="0" animBg="1"/>
      <p:bldP spid="23" grpId="0" animBg="1"/>
      <p:bldP spid="40" grpId="0" animBg="1"/>
      <p:bldP spid="52" grpId="0" animBg="1"/>
      <p:bldP spid="53" grpId="0" animBg="1"/>
      <p:bldP spid="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6" name="Content Placeholder 5"/>
          <p:cNvSpPr>
            <a:spLocks noGrp="1"/>
          </p:cNvSpPr>
          <p:nvPr>
            <p:ph idx="1"/>
          </p:nvPr>
        </p:nvSpPr>
        <p:spPr/>
        <p:txBody>
          <a:bodyPr/>
          <a:lstStyle/>
          <a:p>
            <a:r>
              <a:rPr lang="en-US" dirty="0"/>
              <a:t>The table is the main </a:t>
            </a:r>
            <a:r>
              <a:rPr lang="en-US" dirty="0">
                <a:solidFill>
                  <a:schemeClr val="accent1"/>
                </a:solidFill>
              </a:rPr>
              <a:t>building block </a:t>
            </a:r>
            <a:r>
              <a:rPr lang="en-US" dirty="0"/>
              <a:t>of any database</a:t>
            </a:r>
          </a:p>
          <a:p>
            <a:pPr>
              <a:spcBef>
                <a:spcPts val="27600"/>
              </a:spcBef>
            </a:pPr>
            <a:r>
              <a:rPr lang="en-US" dirty="0"/>
              <a:t>Each </a:t>
            </a:r>
            <a:r>
              <a:rPr lang="en-US" dirty="0">
                <a:solidFill>
                  <a:schemeClr val="accent1"/>
                </a:solidFill>
              </a:rPr>
              <a:t>row</a:t>
            </a:r>
            <a:r>
              <a:rPr lang="en-US" dirty="0"/>
              <a:t> is called a </a:t>
            </a:r>
            <a:r>
              <a:rPr lang="en-US" dirty="0">
                <a:solidFill>
                  <a:schemeClr val="accent1"/>
                </a:solidFill>
              </a:rPr>
              <a:t>record </a:t>
            </a:r>
            <a:r>
              <a:rPr lang="en-US" dirty="0"/>
              <a:t>or</a:t>
            </a:r>
            <a:r>
              <a:rPr lang="en-US" dirty="0">
                <a:solidFill>
                  <a:schemeClr val="accent1"/>
                </a:solidFill>
              </a:rPr>
              <a:t> entity</a:t>
            </a:r>
          </a:p>
          <a:p>
            <a:r>
              <a:rPr lang="en-US" dirty="0"/>
              <a:t>Columns (</a:t>
            </a:r>
            <a:r>
              <a:rPr lang="en-US" dirty="0">
                <a:solidFill>
                  <a:schemeClr val="accent1"/>
                </a:solidFill>
              </a:rPr>
              <a:t>fields</a:t>
            </a:r>
            <a:r>
              <a:rPr lang="en-US" dirty="0"/>
              <a:t>) define the </a:t>
            </a:r>
            <a:r>
              <a:rPr lang="en-US" dirty="0">
                <a:solidFill>
                  <a:schemeClr val="accent1"/>
                </a:solidFill>
              </a:rPr>
              <a:t>type</a:t>
            </a:r>
            <a:r>
              <a:rPr lang="en-US" dirty="0"/>
              <a:t> of data they contain</a:t>
            </a:r>
          </a:p>
        </p:txBody>
      </p:sp>
      <p:sp>
        <p:nvSpPr>
          <p:cNvPr id="465922" name="Rectangle 2"/>
          <p:cNvSpPr>
            <a:spLocks noGrp="1" noChangeArrowheads="1"/>
          </p:cNvSpPr>
          <p:nvPr>
            <p:ph type="title"/>
          </p:nvPr>
        </p:nvSpPr>
        <p:spPr/>
        <p:txBody>
          <a:bodyPr/>
          <a:lstStyle/>
          <a:p>
            <a:r>
              <a:rPr lang="en-US" dirty="0"/>
              <a:t>Database Table Elements</a:t>
            </a:r>
            <a:endParaRPr lang="bg-BG" dirty="0"/>
          </a:p>
        </p:txBody>
      </p:sp>
      <p:graphicFrame>
        <p:nvGraphicFramePr>
          <p:cNvPr id="15" name="Group 49"/>
          <p:cNvGraphicFramePr>
            <a:graphicFrameLocks/>
          </p:cNvGraphicFramePr>
          <p:nvPr>
            <p:extLst>
              <p:ext uri="{D42A27DB-BD31-4B8C-83A1-F6EECF244321}">
                <p14:modId xmlns:p14="http://schemas.microsoft.com/office/powerpoint/2010/main" val="1638501025"/>
              </p:ext>
            </p:extLst>
          </p:nvPr>
        </p:nvGraphicFramePr>
        <p:xfrm>
          <a:off x="1632457" y="2471599"/>
          <a:ext cx="8923911" cy="2415745"/>
        </p:xfrm>
        <a:graphic>
          <a:graphicData uri="http://schemas.openxmlformats.org/drawingml/2006/table">
            <a:tbl>
              <a:tblPr/>
              <a:tblGrid>
                <a:gridCol w="2142112">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14600">
                  <a:extLst>
                    <a:ext uri="{9D8B030D-6E8A-4147-A177-3AD203B41FA5}">
                      <a16:colId xmlns:a16="http://schemas.microsoft.com/office/drawing/2014/main" val="1808587013"/>
                    </a:ext>
                  </a:extLst>
                </a:gridCol>
                <a:gridCol w="1676399">
                  <a:extLst>
                    <a:ext uri="{9D8B030D-6E8A-4147-A177-3AD203B41FA5}">
                      <a16:colId xmlns:a16="http://schemas.microsoft.com/office/drawing/2014/main" val="1545185628"/>
                    </a:ext>
                  </a:extLst>
                </a:gridCol>
              </a:tblGrid>
              <a:tr h="58694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CustomerID</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FirstName</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Birthdate</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CityID</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val="10000"/>
                  </a:ext>
                </a:extLst>
              </a:tr>
              <a:tr h="457200">
                <a:tc>
                  <a:txBody>
                    <a:bodyPr/>
                    <a:lstStyle/>
                    <a:p>
                      <a:pPr algn="ctr"/>
                      <a:r>
                        <a:rPr lang="en-US" dirty="0">
                          <a:solidFill>
                            <a:schemeClr val="tx2"/>
                          </a:solidFill>
                        </a:rPr>
                        <a:t>1</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Brigitte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03/12/1975</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ctr"/>
                      <a:r>
                        <a:rPr lang="en-US" dirty="0">
                          <a:solidFill>
                            <a:schemeClr val="tx2"/>
                          </a:solidFill>
                        </a:rPr>
                        <a:t>101</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1"/>
                  </a:ext>
                </a:extLst>
              </a:tr>
              <a:tr h="457200">
                <a:tc>
                  <a:txBody>
                    <a:bodyPr/>
                    <a:lstStyle/>
                    <a:p>
                      <a:pPr algn="ctr"/>
                      <a:r>
                        <a:rPr lang="en-US" dirty="0">
                          <a:solidFill>
                            <a:schemeClr val="tx2"/>
                          </a:solidFill>
                        </a:rPr>
                        <a:t>2</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August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27/05/1968</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ctr"/>
                      <a:r>
                        <a:rPr lang="en-US" dirty="0">
                          <a:solidFill>
                            <a:schemeClr val="tx2"/>
                          </a:solidFill>
                        </a:rPr>
                        <a:t>102</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2"/>
                  </a:ext>
                </a:extLst>
              </a:tr>
              <a:tr h="457200">
                <a:tc>
                  <a:txBody>
                    <a:bodyPr/>
                    <a:lstStyle/>
                    <a:p>
                      <a:pPr algn="ctr"/>
                      <a:r>
                        <a:rPr lang="en-US" dirty="0">
                          <a:solidFill>
                            <a:schemeClr val="tx2"/>
                          </a:solidFill>
                        </a:rPr>
                        <a:t>3</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Benjamin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15/10/1988</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ctr"/>
                      <a:r>
                        <a:rPr lang="en-US" dirty="0">
                          <a:solidFill>
                            <a:schemeClr val="tx2"/>
                          </a:solidFill>
                        </a:rPr>
                        <a:t>103</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3"/>
                  </a:ext>
                </a:extLst>
              </a:tr>
              <a:tr h="457200">
                <a:tc>
                  <a:txBody>
                    <a:bodyPr/>
                    <a:lstStyle/>
                    <a:p>
                      <a:pPr algn="ctr"/>
                      <a:r>
                        <a:rPr lang="en-US" dirty="0">
                          <a:solidFill>
                            <a:schemeClr val="tx2"/>
                          </a:solidFill>
                        </a:rPr>
                        <a:t>4</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Denis</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07/01/1993</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ctr"/>
                      <a:r>
                        <a:rPr lang="en-US" dirty="0">
                          <a:solidFill>
                            <a:schemeClr val="tx2"/>
                          </a:solidFill>
                        </a:rPr>
                        <a:t>104</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4"/>
                  </a:ext>
                </a:extLst>
              </a:tr>
            </a:tbl>
          </a:graphicData>
        </a:graphic>
      </p:graphicFrame>
      <p:sp>
        <p:nvSpPr>
          <p:cNvPr id="16" name="AutoShape 7"/>
          <p:cNvSpPr>
            <a:spLocks noChangeArrowheads="1"/>
          </p:cNvSpPr>
          <p:nvPr/>
        </p:nvSpPr>
        <p:spPr bwMode="auto">
          <a:xfrm>
            <a:off x="227012" y="4256890"/>
            <a:ext cx="1234638" cy="677820"/>
          </a:xfrm>
          <a:prstGeom prst="wedgeRoundRectCallout">
            <a:avLst>
              <a:gd name="adj1" fmla="val 43059"/>
              <a:gd name="adj2" fmla="val -9165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0000" tIns="90000" rIns="270000" bIns="90000" numCol="1" spcCol="0" rtlCol="0" fromWordArt="0" anchor="ctr" anchorCtr="0" forceAA="0" compatLnSpc="1">
            <a:prstTxWarp prst="textNoShape">
              <a:avLst/>
            </a:prstTxWarp>
            <a:spAutoFit/>
          </a:bodyPr>
          <a:lstStyle/>
          <a:p>
            <a:pPr algn="ctr"/>
            <a:r>
              <a:rPr lang="en-US" sz="2800" noProof="1">
                <a:solidFill>
                  <a:srgbClr val="FFFFFF"/>
                </a:solidFill>
              </a:rPr>
              <a:t>Row</a:t>
            </a:r>
          </a:p>
        </p:txBody>
      </p:sp>
      <p:sp>
        <p:nvSpPr>
          <p:cNvPr id="17" name="Rectangle: Rounded Corners 16"/>
          <p:cNvSpPr/>
          <p:nvPr/>
        </p:nvSpPr>
        <p:spPr>
          <a:xfrm>
            <a:off x="1435100" y="3401444"/>
            <a:ext cx="9258300" cy="673099"/>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8" name="Rectangle: Rounded Corners 17"/>
          <p:cNvSpPr/>
          <p:nvPr/>
        </p:nvSpPr>
        <p:spPr>
          <a:xfrm>
            <a:off x="3644900" y="2321944"/>
            <a:ext cx="2870200" cy="2679700"/>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21" name="AutoShape 7"/>
          <p:cNvSpPr>
            <a:spLocks noChangeArrowheads="1"/>
          </p:cNvSpPr>
          <p:nvPr/>
        </p:nvSpPr>
        <p:spPr bwMode="auto">
          <a:xfrm>
            <a:off x="7176939" y="1667767"/>
            <a:ext cx="1736873" cy="677820"/>
          </a:xfrm>
          <a:prstGeom prst="wedgeRoundRectCallout">
            <a:avLst>
              <a:gd name="adj1" fmla="val -82609"/>
              <a:gd name="adj2" fmla="val 4261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0000" tIns="90000" rIns="270000" bIns="90000" numCol="1" spcCol="0" rtlCol="0" fromWordArt="0" anchor="ctr" anchorCtr="0" forceAA="0" compatLnSpc="1">
            <a:prstTxWarp prst="textNoShape">
              <a:avLst/>
            </a:prstTxWarp>
            <a:spAutoFit/>
          </a:bodyPr>
          <a:lstStyle/>
          <a:p>
            <a:pPr algn="ctr"/>
            <a:r>
              <a:rPr lang="en-US" sz="2800" noProof="1">
                <a:solidFill>
                  <a:srgbClr val="FFFFFF"/>
                </a:solidFill>
              </a:rPr>
              <a:t>Column</a:t>
            </a:r>
          </a:p>
        </p:txBody>
      </p:sp>
      <p:sp>
        <p:nvSpPr>
          <p:cNvPr id="22" name="Rectangle: Rounded Corners 21"/>
          <p:cNvSpPr/>
          <p:nvPr/>
        </p:nvSpPr>
        <p:spPr>
          <a:xfrm>
            <a:off x="3644900" y="3414144"/>
            <a:ext cx="2870200" cy="647700"/>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23" name="AutoShape 7"/>
          <p:cNvSpPr>
            <a:spLocks noChangeArrowheads="1"/>
          </p:cNvSpPr>
          <p:nvPr/>
        </p:nvSpPr>
        <p:spPr bwMode="auto">
          <a:xfrm>
            <a:off x="7255369" y="5022992"/>
            <a:ext cx="1139994" cy="677820"/>
          </a:xfrm>
          <a:prstGeom prst="wedgeRoundRectCallout">
            <a:avLst>
              <a:gd name="adj1" fmla="val -133489"/>
              <a:gd name="adj2" fmla="val -18031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0000" tIns="90000" rIns="270000" bIns="90000" numCol="1" spcCol="0" rtlCol="0" fromWordArt="0" anchor="ctr" anchorCtr="0" forceAA="0" compatLnSpc="1">
            <a:prstTxWarp prst="textNoShape">
              <a:avLst/>
            </a:prstTxWarp>
            <a:spAutoFit/>
          </a:bodyPr>
          <a:lstStyle/>
          <a:p>
            <a:pPr algn="ctr"/>
            <a:r>
              <a:rPr lang="en-US" sz="2800" noProof="1">
                <a:solidFill>
                  <a:srgbClr val="FFFFFF"/>
                </a:solidFill>
              </a:rPr>
              <a:t>Cell</a:t>
            </a:r>
          </a:p>
        </p:txBody>
      </p:sp>
    </p:spTree>
    <p:extLst>
      <p:ext uri="{BB962C8B-B14F-4D97-AF65-F5344CB8AC3E}">
        <p14:creationId xmlns:p14="http://schemas.microsoft.com/office/powerpoint/2010/main" val="34306198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6"/>
                                        </p:tgtEl>
                                        <p:attrNameLst>
                                          <p:attrName>style.visibility</p:attrName>
                                        </p:attrNameLst>
                                      </p:cBhvr>
                                      <p:to>
                                        <p:strVal val="hidden"/>
                                      </p:to>
                                    </p:set>
                                  </p:childTnLst>
                                </p:cTn>
                              </p:par>
                              <p:par>
                                <p:cTn id="17" presetID="1" presetClass="exit" presetSubtype="0" fill="hold" grpId="2"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23"/>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1" animBg="1"/>
      <p:bldP spid="17" grpId="2" animBg="1"/>
      <p:bldP spid="18" grpId="0" animBg="1"/>
      <p:bldP spid="18" grpId="1" animBg="1"/>
      <p:bldP spid="21" grpId="0" animBg="1"/>
      <p:bldP spid="21" grpId="1" animBg="1"/>
      <p:bldP spid="22" grpId="0" animBg="1"/>
      <p:bldP spid="22" grpId="1" animBg="1"/>
      <p:bldP spid="23" grpId="0" animBg="1"/>
      <p:bldP spid="2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3" name="Content Placeholder 2"/>
          <p:cNvSpPr>
            <a:spLocks noGrp="1"/>
          </p:cNvSpPr>
          <p:nvPr>
            <p:ph idx="1"/>
          </p:nvPr>
        </p:nvSpPr>
        <p:spPr/>
        <p:txBody>
          <a:bodyPr/>
          <a:lstStyle/>
          <a:p>
            <a:r>
              <a:rPr lang="en-US" dirty="0"/>
              <a:t>To communicate with the Engine we use </a:t>
            </a:r>
            <a:r>
              <a:rPr lang="en-US" dirty="0">
                <a:solidFill>
                  <a:schemeClr val="accent1"/>
                </a:solidFill>
              </a:rPr>
              <a:t>SQL</a:t>
            </a:r>
          </a:p>
          <a:p>
            <a:pPr lvl="1"/>
            <a:r>
              <a:rPr lang="en-US" dirty="0">
                <a:solidFill>
                  <a:schemeClr val="accent1"/>
                </a:solidFill>
              </a:rPr>
              <a:t>Declarative</a:t>
            </a:r>
            <a:r>
              <a:rPr lang="en-US" dirty="0"/>
              <a:t> language</a:t>
            </a:r>
          </a:p>
          <a:p>
            <a:r>
              <a:rPr lang="en-US" dirty="0"/>
              <a:t>Logically divided in four sections</a:t>
            </a:r>
          </a:p>
          <a:p>
            <a:pPr lvl="1"/>
            <a:r>
              <a:rPr lang="en-US" dirty="0">
                <a:solidFill>
                  <a:schemeClr val="accent1"/>
                </a:solidFill>
              </a:rPr>
              <a:t>Data Definition </a:t>
            </a:r>
            <a:r>
              <a:rPr lang="en-US" dirty="0"/>
              <a:t>– describe the structure of our data</a:t>
            </a:r>
          </a:p>
          <a:p>
            <a:pPr lvl="1"/>
            <a:r>
              <a:rPr lang="en-US" dirty="0">
                <a:solidFill>
                  <a:schemeClr val="accent1"/>
                </a:solidFill>
              </a:rPr>
              <a:t>Data Manipulation </a:t>
            </a:r>
            <a:r>
              <a:rPr lang="en-US" dirty="0"/>
              <a:t>– store and retrieve data</a:t>
            </a:r>
          </a:p>
          <a:p>
            <a:pPr lvl="1"/>
            <a:r>
              <a:rPr lang="en-US" dirty="0">
                <a:solidFill>
                  <a:schemeClr val="accent1"/>
                </a:solidFill>
              </a:rPr>
              <a:t>Data Control </a:t>
            </a:r>
            <a:r>
              <a:rPr lang="en-US" dirty="0"/>
              <a:t>– define who can access the data</a:t>
            </a:r>
          </a:p>
          <a:p>
            <a:pPr lvl="1"/>
            <a:r>
              <a:rPr lang="en-US" dirty="0">
                <a:solidFill>
                  <a:schemeClr val="accent1"/>
                </a:solidFill>
              </a:rPr>
              <a:t>Transaction Control </a:t>
            </a:r>
            <a:r>
              <a:rPr lang="en-US" dirty="0"/>
              <a:t>– bundle operations and allow rollback </a:t>
            </a:r>
          </a:p>
        </p:txBody>
      </p:sp>
      <p:sp>
        <p:nvSpPr>
          <p:cNvPr id="4" name="Title 3"/>
          <p:cNvSpPr>
            <a:spLocks noGrp="1"/>
          </p:cNvSpPr>
          <p:nvPr>
            <p:ph type="title"/>
          </p:nvPr>
        </p:nvSpPr>
        <p:spPr/>
        <p:txBody>
          <a:bodyPr/>
          <a:lstStyle/>
          <a:p>
            <a:r>
              <a:rPr lang="en-US" dirty="0"/>
              <a:t>Structured Query Language</a:t>
            </a:r>
          </a:p>
        </p:txBody>
      </p:sp>
    </p:spTree>
    <p:extLst>
      <p:ext uri="{BB962C8B-B14F-4D97-AF65-F5344CB8AC3E}">
        <p14:creationId xmlns:p14="http://schemas.microsoft.com/office/powerpoint/2010/main" val="149439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 name="Rectangle 34"/>
          <p:cNvSpPr/>
          <p:nvPr/>
        </p:nvSpPr>
        <p:spPr>
          <a:xfrm>
            <a:off x="1100594" y="741724"/>
            <a:ext cx="10894639" cy="89121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5922" name="Rectangle 2"/>
          <p:cNvSpPr>
            <a:spLocks noGrp="1" noChangeArrowheads="1"/>
          </p:cNvSpPr>
          <p:nvPr>
            <p:ph type="title"/>
          </p:nvPr>
        </p:nvSpPr>
        <p:spPr>
          <a:xfrm>
            <a:off x="249989" y="-99383"/>
            <a:ext cx="9577597" cy="1110780"/>
          </a:xfrm>
        </p:spPr>
        <p:txBody>
          <a:bodyPr/>
          <a:lstStyle/>
          <a:p>
            <a:r>
              <a:rPr lang="en-US" dirty="0"/>
              <a:t>Engine’s Behavior</a:t>
            </a:r>
            <a:endParaRPr lang="bg-BG" dirty="0"/>
          </a:p>
        </p:txBody>
      </p:sp>
      <p:sp>
        <p:nvSpPr>
          <p:cNvPr id="2" name="Rectangle 1"/>
          <p:cNvSpPr/>
          <p:nvPr/>
        </p:nvSpPr>
        <p:spPr>
          <a:xfrm>
            <a:off x="608012" y="5791200"/>
            <a:ext cx="19050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Network</a:t>
            </a:r>
          </a:p>
        </p:txBody>
      </p:sp>
      <p:sp>
        <p:nvSpPr>
          <p:cNvPr id="6" name="Rectangle 5"/>
          <p:cNvSpPr/>
          <p:nvPr/>
        </p:nvSpPr>
        <p:spPr>
          <a:xfrm>
            <a:off x="2817812" y="5029200"/>
            <a:ext cx="1447800" cy="4572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Task</a:t>
            </a:r>
          </a:p>
        </p:txBody>
      </p:sp>
      <p:sp>
        <p:nvSpPr>
          <p:cNvPr id="7" name="Rectangle 6"/>
          <p:cNvSpPr/>
          <p:nvPr/>
        </p:nvSpPr>
        <p:spPr>
          <a:xfrm>
            <a:off x="2817812" y="4419600"/>
            <a:ext cx="1447800" cy="4572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Task</a:t>
            </a:r>
          </a:p>
        </p:txBody>
      </p:sp>
      <p:sp>
        <p:nvSpPr>
          <p:cNvPr id="8" name="Rectangle 7"/>
          <p:cNvSpPr/>
          <p:nvPr/>
        </p:nvSpPr>
        <p:spPr>
          <a:xfrm>
            <a:off x="2817812" y="3810000"/>
            <a:ext cx="1447800" cy="4572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Task</a:t>
            </a:r>
          </a:p>
        </p:txBody>
      </p:sp>
      <p:sp>
        <p:nvSpPr>
          <p:cNvPr id="9" name="Rectangle 8"/>
          <p:cNvSpPr/>
          <p:nvPr/>
        </p:nvSpPr>
        <p:spPr>
          <a:xfrm>
            <a:off x="1370012" y="990600"/>
            <a:ext cx="14478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Worker</a:t>
            </a:r>
          </a:p>
        </p:txBody>
      </p:sp>
      <p:sp>
        <p:nvSpPr>
          <p:cNvPr id="10" name="Rectangle 9"/>
          <p:cNvSpPr/>
          <p:nvPr/>
        </p:nvSpPr>
        <p:spPr>
          <a:xfrm>
            <a:off x="3122612" y="981949"/>
            <a:ext cx="14478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Worker</a:t>
            </a:r>
          </a:p>
        </p:txBody>
      </p:sp>
      <p:sp>
        <p:nvSpPr>
          <p:cNvPr id="12" name="Rectangle 11"/>
          <p:cNvSpPr/>
          <p:nvPr/>
        </p:nvSpPr>
        <p:spPr>
          <a:xfrm>
            <a:off x="4875212" y="2286000"/>
            <a:ext cx="1600200" cy="89121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Parsing</a:t>
            </a:r>
            <a:br>
              <a:rPr lang="en-US" sz="1800" dirty="0"/>
            </a:br>
            <a:r>
              <a:rPr lang="en-US" sz="1800" dirty="0"/>
              <a:t>Compilation</a:t>
            </a:r>
            <a:br>
              <a:rPr lang="en-US" sz="1800" dirty="0"/>
            </a:br>
            <a:r>
              <a:rPr lang="en-US" sz="1800" dirty="0"/>
              <a:t>Optimization</a:t>
            </a:r>
          </a:p>
        </p:txBody>
      </p:sp>
      <p:sp>
        <p:nvSpPr>
          <p:cNvPr id="13" name="Rectangle 12"/>
          <p:cNvSpPr/>
          <p:nvPr/>
        </p:nvSpPr>
        <p:spPr>
          <a:xfrm>
            <a:off x="7063861" y="2309182"/>
            <a:ext cx="3200400" cy="89121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Query Execution</a:t>
            </a:r>
          </a:p>
        </p:txBody>
      </p:sp>
      <p:sp>
        <p:nvSpPr>
          <p:cNvPr id="14" name="Rectangle 13"/>
          <p:cNvSpPr/>
          <p:nvPr/>
        </p:nvSpPr>
        <p:spPr>
          <a:xfrm>
            <a:off x="4875211" y="3833182"/>
            <a:ext cx="1600201" cy="891218"/>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Plan Cache</a:t>
            </a:r>
          </a:p>
        </p:txBody>
      </p:sp>
      <p:sp>
        <p:nvSpPr>
          <p:cNvPr id="15" name="Rectangle 14"/>
          <p:cNvSpPr/>
          <p:nvPr/>
        </p:nvSpPr>
        <p:spPr>
          <a:xfrm>
            <a:off x="7063861" y="3833182"/>
            <a:ext cx="1600200" cy="891218"/>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 Cache</a:t>
            </a:r>
          </a:p>
        </p:txBody>
      </p:sp>
      <p:sp>
        <p:nvSpPr>
          <p:cNvPr id="16" name="Rectangle 15"/>
          <p:cNvSpPr/>
          <p:nvPr/>
        </p:nvSpPr>
        <p:spPr>
          <a:xfrm>
            <a:off x="4875212" y="981949"/>
            <a:ext cx="14478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Worker</a:t>
            </a:r>
          </a:p>
        </p:txBody>
      </p:sp>
      <p:sp>
        <p:nvSpPr>
          <p:cNvPr id="17" name="Rectangle 16"/>
          <p:cNvSpPr/>
          <p:nvPr/>
        </p:nvSpPr>
        <p:spPr>
          <a:xfrm>
            <a:off x="10437812" y="990600"/>
            <a:ext cx="14478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Worker</a:t>
            </a:r>
          </a:p>
        </p:txBody>
      </p:sp>
      <p:sp>
        <p:nvSpPr>
          <p:cNvPr id="18" name="Rectangle 17"/>
          <p:cNvSpPr/>
          <p:nvPr/>
        </p:nvSpPr>
        <p:spPr>
          <a:xfrm>
            <a:off x="10436224" y="5791200"/>
            <a:ext cx="14478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Network</a:t>
            </a:r>
          </a:p>
        </p:txBody>
      </p:sp>
      <p:sp>
        <p:nvSpPr>
          <p:cNvPr id="3" name="Can 2"/>
          <p:cNvSpPr/>
          <p:nvPr/>
        </p:nvSpPr>
        <p:spPr>
          <a:xfrm>
            <a:off x="7059165" y="5410200"/>
            <a:ext cx="2209800" cy="838200"/>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Database</a:t>
            </a:r>
          </a:p>
        </p:txBody>
      </p:sp>
      <p:sp>
        <p:nvSpPr>
          <p:cNvPr id="21" name="Up Arrow 20"/>
          <p:cNvSpPr/>
          <p:nvPr/>
        </p:nvSpPr>
        <p:spPr>
          <a:xfrm rot="5400000">
            <a:off x="1775368" y="4698535"/>
            <a:ext cx="304641" cy="1118530"/>
          </a:xfrm>
          <a:prstGeom prst="upArrow">
            <a:avLst>
              <a:gd name="adj1" fmla="val 31239"/>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Up Arrow 23"/>
          <p:cNvSpPr/>
          <p:nvPr/>
        </p:nvSpPr>
        <p:spPr>
          <a:xfrm rot="5400000">
            <a:off x="3554027" y="2184014"/>
            <a:ext cx="304641" cy="1118530"/>
          </a:xfrm>
          <a:prstGeom prst="upArrow">
            <a:avLst>
              <a:gd name="adj1" fmla="val 31239"/>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5" name="Up Arrow 24"/>
          <p:cNvSpPr/>
          <p:nvPr/>
        </p:nvSpPr>
        <p:spPr>
          <a:xfrm rot="10800000">
            <a:off x="2962040" y="1760786"/>
            <a:ext cx="370084" cy="892396"/>
          </a:xfrm>
          <a:prstGeom prst="upArrow">
            <a:avLst>
              <a:gd name="adj1" fmla="val 31239"/>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6" name="Up Arrow 25"/>
          <p:cNvSpPr/>
          <p:nvPr/>
        </p:nvSpPr>
        <p:spPr>
          <a:xfrm>
            <a:off x="2962040" y="2841404"/>
            <a:ext cx="370084" cy="892396"/>
          </a:xfrm>
          <a:prstGeom prst="upArrow">
            <a:avLst>
              <a:gd name="adj1" fmla="val 31239"/>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8" name="Up Arrow 27"/>
          <p:cNvSpPr/>
          <p:nvPr/>
        </p:nvSpPr>
        <p:spPr>
          <a:xfrm rot="5400000">
            <a:off x="6645464" y="2524484"/>
            <a:ext cx="269495" cy="437589"/>
          </a:xfrm>
          <a:prstGeom prst="upArrow">
            <a:avLst>
              <a:gd name="adj1" fmla="val 31239"/>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9" name="Up Arrow 28"/>
          <p:cNvSpPr/>
          <p:nvPr/>
        </p:nvSpPr>
        <p:spPr>
          <a:xfrm rot="1592103">
            <a:off x="10539069" y="1677351"/>
            <a:ext cx="297245" cy="530507"/>
          </a:xfrm>
          <a:prstGeom prst="upArrow">
            <a:avLst>
              <a:gd name="adj1" fmla="val 31239"/>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Up Arrow 29"/>
          <p:cNvSpPr/>
          <p:nvPr/>
        </p:nvSpPr>
        <p:spPr>
          <a:xfrm rot="10411639">
            <a:off x="10411741" y="3471569"/>
            <a:ext cx="339482" cy="2002076"/>
          </a:xfrm>
          <a:prstGeom prst="upArrow">
            <a:avLst>
              <a:gd name="adj1" fmla="val 31239"/>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Up-Down Arrow 21"/>
          <p:cNvSpPr/>
          <p:nvPr/>
        </p:nvSpPr>
        <p:spPr>
          <a:xfrm>
            <a:off x="5541961" y="3243363"/>
            <a:ext cx="247651" cy="499962"/>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3" name="Up-Down Arrow 32"/>
          <p:cNvSpPr/>
          <p:nvPr/>
        </p:nvSpPr>
        <p:spPr>
          <a:xfrm>
            <a:off x="7751761" y="3233838"/>
            <a:ext cx="247651" cy="499962"/>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4" name="Up-Down Arrow 33"/>
          <p:cNvSpPr/>
          <p:nvPr/>
        </p:nvSpPr>
        <p:spPr>
          <a:xfrm>
            <a:off x="7751761" y="4834038"/>
            <a:ext cx="247651" cy="499962"/>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Rectangle 35"/>
          <p:cNvSpPr/>
          <p:nvPr/>
        </p:nvSpPr>
        <p:spPr>
          <a:xfrm rot="5400000">
            <a:off x="2289174" y="4195765"/>
            <a:ext cx="2505075" cy="1600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7" name="Rectangle 36"/>
          <p:cNvSpPr/>
          <p:nvPr/>
        </p:nvSpPr>
        <p:spPr>
          <a:xfrm>
            <a:off x="4799011" y="1852504"/>
            <a:ext cx="5637213" cy="1409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8" name="Rectangle 37"/>
          <p:cNvSpPr/>
          <p:nvPr/>
        </p:nvSpPr>
        <p:spPr>
          <a:xfrm>
            <a:off x="4799012" y="3743325"/>
            <a:ext cx="5190904" cy="1042711"/>
          </a:xfrm>
          <a:prstGeom prst="rect">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1" name="TextBox 30"/>
          <p:cNvSpPr txBox="1"/>
          <p:nvPr/>
        </p:nvSpPr>
        <p:spPr>
          <a:xfrm>
            <a:off x="7200604" y="944855"/>
            <a:ext cx="2190984" cy="523220"/>
          </a:xfrm>
          <a:prstGeom prst="rect">
            <a:avLst/>
          </a:prstGeom>
          <a:noFill/>
        </p:spPr>
        <p:txBody>
          <a:bodyPr wrap="none" rtlCol="0">
            <a:spAutoFit/>
          </a:bodyPr>
          <a:lstStyle/>
          <a:p>
            <a:r>
              <a:rPr lang="en-US" sz="2800" dirty="0"/>
              <a:t>THREADPOOL</a:t>
            </a:r>
          </a:p>
        </p:txBody>
      </p:sp>
      <p:sp>
        <p:nvSpPr>
          <p:cNvPr id="41" name="TextBox 40"/>
          <p:cNvSpPr txBox="1"/>
          <p:nvPr/>
        </p:nvSpPr>
        <p:spPr>
          <a:xfrm>
            <a:off x="2817812" y="5638800"/>
            <a:ext cx="1453924" cy="523220"/>
          </a:xfrm>
          <a:prstGeom prst="rect">
            <a:avLst/>
          </a:prstGeom>
          <a:noFill/>
        </p:spPr>
        <p:txBody>
          <a:bodyPr wrap="none" rtlCol="0">
            <a:spAutoFit/>
          </a:bodyPr>
          <a:lstStyle/>
          <a:p>
            <a:r>
              <a:rPr lang="en-US" sz="2800" dirty="0"/>
              <a:t>QUERIES</a:t>
            </a:r>
          </a:p>
        </p:txBody>
      </p:sp>
      <p:sp>
        <p:nvSpPr>
          <p:cNvPr id="42" name="TextBox 41"/>
          <p:cNvSpPr txBox="1"/>
          <p:nvPr/>
        </p:nvSpPr>
        <p:spPr>
          <a:xfrm>
            <a:off x="4799012" y="1790868"/>
            <a:ext cx="1871603" cy="523220"/>
          </a:xfrm>
          <a:prstGeom prst="rect">
            <a:avLst/>
          </a:prstGeom>
          <a:noFill/>
        </p:spPr>
        <p:txBody>
          <a:bodyPr wrap="none" rtlCol="0">
            <a:spAutoFit/>
          </a:bodyPr>
          <a:lstStyle/>
          <a:p>
            <a:r>
              <a:rPr lang="en-US" sz="2800" dirty="0"/>
              <a:t>EXECUTION</a:t>
            </a:r>
          </a:p>
        </p:txBody>
      </p:sp>
      <p:sp>
        <p:nvSpPr>
          <p:cNvPr id="43" name="TextBox 42"/>
          <p:cNvSpPr txBox="1"/>
          <p:nvPr/>
        </p:nvSpPr>
        <p:spPr>
          <a:xfrm>
            <a:off x="8764114" y="3987107"/>
            <a:ext cx="1171090" cy="523220"/>
          </a:xfrm>
          <a:prstGeom prst="rect">
            <a:avLst/>
          </a:prstGeom>
          <a:noFill/>
        </p:spPr>
        <p:txBody>
          <a:bodyPr wrap="none" rtlCol="0">
            <a:spAutoFit/>
          </a:bodyPr>
          <a:lstStyle/>
          <a:p>
            <a:r>
              <a:rPr lang="en-US" sz="2800" dirty="0"/>
              <a:t>CACHE</a:t>
            </a:r>
          </a:p>
        </p:txBody>
      </p:sp>
      <p:sp>
        <p:nvSpPr>
          <p:cNvPr id="44" name="TextBox 43"/>
          <p:cNvSpPr txBox="1"/>
          <p:nvPr/>
        </p:nvSpPr>
        <p:spPr>
          <a:xfrm>
            <a:off x="10690933" y="4065299"/>
            <a:ext cx="1409873" cy="523220"/>
          </a:xfrm>
          <a:prstGeom prst="rect">
            <a:avLst/>
          </a:prstGeom>
          <a:noFill/>
        </p:spPr>
        <p:txBody>
          <a:bodyPr wrap="none" rtlCol="0">
            <a:spAutoFit/>
          </a:bodyPr>
          <a:lstStyle/>
          <a:p>
            <a:r>
              <a:rPr lang="en-US" sz="2800" dirty="0"/>
              <a:t>RESULTS</a:t>
            </a:r>
          </a:p>
        </p:txBody>
      </p:sp>
      <p:sp>
        <p:nvSpPr>
          <p:cNvPr id="45" name="TextBox 44"/>
          <p:cNvSpPr txBox="1"/>
          <p:nvPr/>
        </p:nvSpPr>
        <p:spPr>
          <a:xfrm>
            <a:off x="10679779" y="1881818"/>
            <a:ext cx="1379865" cy="954107"/>
          </a:xfrm>
          <a:prstGeom prst="rect">
            <a:avLst/>
          </a:prstGeom>
          <a:noFill/>
        </p:spPr>
        <p:txBody>
          <a:bodyPr wrap="none" rtlCol="0">
            <a:spAutoFit/>
          </a:bodyPr>
          <a:lstStyle/>
          <a:p>
            <a:r>
              <a:rPr lang="en-US" sz="2800" dirty="0"/>
              <a:t>FREE </a:t>
            </a:r>
            <a:br>
              <a:rPr lang="en-US" sz="2800" dirty="0"/>
            </a:br>
            <a:r>
              <a:rPr lang="en-US" sz="2800" dirty="0"/>
              <a:t>THREAD</a:t>
            </a:r>
          </a:p>
        </p:txBody>
      </p:sp>
    </p:spTree>
    <p:extLst>
      <p:ext uri="{BB962C8B-B14F-4D97-AF65-F5344CB8AC3E}">
        <p14:creationId xmlns:p14="http://schemas.microsoft.com/office/powerpoint/2010/main" val="33640768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 grpId="0" animBg="1"/>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17" grpId="0" animBg="1"/>
      <p:bldP spid="18" grpId="0" animBg="1"/>
      <p:bldP spid="3" grpId="0" animBg="1"/>
      <p:bldP spid="21" grpId="0" animBg="1"/>
      <p:bldP spid="24" grpId="0" animBg="1"/>
      <p:bldP spid="25" grpId="0" animBg="1"/>
      <p:bldP spid="26" grpId="0" animBg="1"/>
      <p:bldP spid="28" grpId="0" animBg="1"/>
      <p:bldP spid="29" grpId="0" animBg="1"/>
      <p:bldP spid="30" grpId="0" animBg="1"/>
      <p:bldP spid="22" grpId="0" animBg="1"/>
      <p:bldP spid="33" grpId="0" animBg="1"/>
      <p:bldP spid="34" grpId="0" animBg="1"/>
      <p:bldP spid="36" grpId="0" animBg="1"/>
      <p:bldP spid="37" grpId="0" animBg="1"/>
      <p:bldP spid="38" grpId="0" animBg="1"/>
      <p:bldP spid="31" grpId="0"/>
      <p:bldP spid="41" grpId="0"/>
      <p:bldP spid="42" grpId="0"/>
      <p:bldP spid="43" grpId="0"/>
      <p:bldP spid="44" grpId="0"/>
      <p:bldP spid="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Table Relationships</a:t>
            </a:r>
          </a:p>
        </p:txBody>
      </p:sp>
      <p:sp>
        <p:nvSpPr>
          <p:cNvPr id="6" name="Text Placeholder 5"/>
          <p:cNvSpPr>
            <a:spLocks noGrp="1"/>
          </p:cNvSpPr>
          <p:nvPr>
            <p:ph type="body" idx="1"/>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3213" y="1746123"/>
            <a:ext cx="3962400" cy="2813304"/>
          </a:xfrm>
          <a:prstGeom prst="rect">
            <a:avLst/>
          </a:prstGeom>
        </p:spPr>
      </p:pic>
    </p:spTree>
    <p:extLst>
      <p:ext uri="{BB962C8B-B14F-4D97-AF65-F5344CB8AC3E}">
        <p14:creationId xmlns:p14="http://schemas.microsoft.com/office/powerpoint/2010/main" val="3095938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
        <p:nvSpPr>
          <p:cNvPr id="4" name="Title 3"/>
          <p:cNvSpPr>
            <a:spLocks noGrp="1"/>
          </p:cNvSpPr>
          <p:nvPr>
            <p:ph type="title"/>
          </p:nvPr>
        </p:nvSpPr>
        <p:spPr/>
        <p:txBody>
          <a:bodyPr/>
          <a:lstStyle/>
          <a:p>
            <a:r>
              <a:rPr lang="en-US" dirty="0"/>
              <a:t>Why Split Related Data?</a:t>
            </a:r>
          </a:p>
        </p:txBody>
      </p:sp>
      <p:graphicFrame>
        <p:nvGraphicFramePr>
          <p:cNvPr id="6" name="Group 49"/>
          <p:cNvGraphicFramePr>
            <a:graphicFrameLocks/>
          </p:cNvGraphicFramePr>
          <p:nvPr>
            <p:extLst>
              <p:ext uri="{D42A27DB-BD31-4B8C-83A1-F6EECF244321}">
                <p14:modId xmlns:p14="http://schemas.microsoft.com/office/powerpoint/2010/main" val="1746412581"/>
              </p:ext>
            </p:extLst>
          </p:nvPr>
        </p:nvGraphicFramePr>
        <p:xfrm>
          <a:off x="248402" y="3886200"/>
          <a:ext cx="11692021" cy="2325624"/>
        </p:xfrm>
        <a:graphic>
          <a:graphicData uri="http://schemas.openxmlformats.org/drawingml/2006/table">
            <a:tbl>
              <a:tblPr/>
              <a:tblGrid>
                <a:gridCol w="1954214">
                  <a:extLst>
                    <a:ext uri="{9D8B030D-6E8A-4147-A177-3AD203B41FA5}">
                      <a16:colId xmlns:a16="http://schemas.microsoft.com/office/drawing/2014/main" val="20000"/>
                    </a:ext>
                  </a:extLst>
                </a:gridCol>
                <a:gridCol w="1758196">
                  <a:extLst>
                    <a:ext uri="{9D8B030D-6E8A-4147-A177-3AD203B41FA5}">
                      <a16:colId xmlns:a16="http://schemas.microsoft.com/office/drawing/2014/main" val="20001"/>
                    </a:ext>
                  </a:extLst>
                </a:gridCol>
                <a:gridCol w="2656414">
                  <a:extLst>
                    <a:ext uri="{9D8B030D-6E8A-4147-A177-3AD203B41FA5}">
                      <a16:colId xmlns:a16="http://schemas.microsoft.com/office/drawing/2014/main" val="1808587013"/>
                    </a:ext>
                  </a:extLst>
                </a:gridCol>
                <a:gridCol w="2091256">
                  <a:extLst>
                    <a:ext uri="{9D8B030D-6E8A-4147-A177-3AD203B41FA5}">
                      <a16:colId xmlns:a16="http://schemas.microsoft.com/office/drawing/2014/main" val="1545185628"/>
                    </a:ext>
                  </a:extLst>
                </a:gridCol>
                <a:gridCol w="1805530">
                  <a:extLst>
                    <a:ext uri="{9D8B030D-6E8A-4147-A177-3AD203B41FA5}">
                      <a16:colId xmlns:a16="http://schemas.microsoft.com/office/drawing/2014/main" val="749201295"/>
                    </a:ext>
                  </a:extLst>
                </a:gridCol>
                <a:gridCol w="1426411">
                  <a:extLst>
                    <a:ext uri="{9D8B030D-6E8A-4147-A177-3AD203B41FA5}">
                      <a16:colId xmlns:a16="http://schemas.microsoft.com/office/drawing/2014/main" val="3199884399"/>
                    </a:ext>
                  </a:extLst>
                </a:gridCol>
              </a:tblGrid>
              <a:tr h="496824">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OrderID</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Date</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Customer</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Product</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S/N</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Price</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val="10000"/>
                  </a:ext>
                </a:extLst>
              </a:tr>
              <a:tr h="457200">
                <a:tc>
                  <a:txBody>
                    <a:bodyPr/>
                    <a:lstStyle/>
                    <a:p>
                      <a:pPr algn="l"/>
                      <a:r>
                        <a:rPr lang="en-US" dirty="0">
                          <a:solidFill>
                            <a:schemeClr val="tx2"/>
                          </a:solidFill>
                        </a:rPr>
                        <a:t>00315</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07/16/2016</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David Rivers</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Oil Pump</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OP147-0623</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r"/>
                      <a:r>
                        <a:rPr lang="en-US" dirty="0">
                          <a:solidFill>
                            <a:schemeClr val="tx2"/>
                          </a:solidFill>
                        </a:rPr>
                        <a:t>69.90</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1"/>
                  </a:ext>
                </a:extLst>
              </a:tr>
              <a:tr h="457200">
                <a:tc>
                  <a:txBody>
                    <a:bodyPr/>
                    <a:lstStyle/>
                    <a:p>
                      <a:pPr algn="l"/>
                      <a:r>
                        <a:rPr lang="en-US" dirty="0">
                          <a:solidFill>
                            <a:schemeClr val="tx2"/>
                          </a:solidFill>
                        </a:rPr>
                        <a:t>00315</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07/16/2016</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David Rivers</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Accessory Belt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AB544-1648</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r"/>
                      <a:r>
                        <a:rPr lang="en-US" dirty="0">
                          <a:solidFill>
                            <a:schemeClr val="tx2"/>
                          </a:solidFill>
                        </a:rPr>
                        <a:t>149.99</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2"/>
                  </a:ext>
                </a:extLst>
              </a:tr>
              <a:tr h="457200">
                <a:tc>
                  <a:txBody>
                    <a:bodyPr/>
                    <a:lstStyle/>
                    <a:p>
                      <a:pPr algn="l"/>
                      <a:r>
                        <a:rPr lang="en-US" dirty="0">
                          <a:solidFill>
                            <a:schemeClr val="tx2"/>
                          </a:solidFill>
                        </a:rPr>
                        <a:t>00316</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07/17/2016</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2"/>
                          </a:solidFill>
                        </a:rPr>
                        <a:t>Sarah Thorne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Wiper Fluid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WF000-0001</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r"/>
                      <a:r>
                        <a:rPr lang="en-US" dirty="0">
                          <a:solidFill>
                            <a:schemeClr val="tx2"/>
                          </a:solidFill>
                        </a:rPr>
                        <a:t>99.90</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3"/>
                  </a:ext>
                </a:extLst>
              </a:tr>
              <a:tr h="457200">
                <a:tc>
                  <a:txBody>
                    <a:bodyPr/>
                    <a:lstStyle/>
                    <a:p>
                      <a:pPr algn="l"/>
                      <a:r>
                        <a:rPr lang="en-US" dirty="0">
                          <a:solidFill>
                            <a:schemeClr val="tx2"/>
                          </a:solidFill>
                        </a:rPr>
                        <a:t>00317</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07/18/2016</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Michael Walters</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2"/>
                          </a:solidFill>
                        </a:rPr>
                        <a:t>Oil Pump</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OP147-0623</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r"/>
                      <a:r>
                        <a:rPr lang="en-US" dirty="0">
                          <a:solidFill>
                            <a:schemeClr val="tx2"/>
                          </a:solidFill>
                        </a:rPr>
                        <a:t>69.90</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4"/>
                  </a:ext>
                </a:extLst>
              </a:tr>
            </a:tbl>
          </a:graphicData>
        </a:graphic>
      </p:graphicFrame>
      <p:graphicFrame>
        <p:nvGraphicFramePr>
          <p:cNvPr id="7" name="Group 49"/>
          <p:cNvGraphicFramePr>
            <a:graphicFrameLocks/>
          </p:cNvGraphicFramePr>
          <p:nvPr>
            <p:extLst>
              <p:ext uri="{D42A27DB-BD31-4B8C-83A1-F6EECF244321}">
                <p14:modId xmlns:p14="http://schemas.microsoft.com/office/powerpoint/2010/main" val="3638537839"/>
              </p:ext>
            </p:extLst>
          </p:nvPr>
        </p:nvGraphicFramePr>
        <p:xfrm>
          <a:off x="244412" y="1560576"/>
          <a:ext cx="8280000" cy="1868424"/>
        </p:xfrm>
        <a:graphic>
          <a:graphicData uri="http://schemas.openxmlformats.org/drawingml/2006/table">
            <a:tbl>
              <a:tblPr/>
              <a:tblGrid>
                <a:gridCol w="1440000">
                  <a:extLst>
                    <a:ext uri="{9D8B030D-6E8A-4147-A177-3AD203B41FA5}">
                      <a16:colId xmlns:a16="http://schemas.microsoft.com/office/drawing/2014/main" val="20001"/>
                    </a:ext>
                  </a:extLst>
                </a:gridCol>
                <a:gridCol w="1440000">
                  <a:extLst>
                    <a:ext uri="{9D8B030D-6E8A-4147-A177-3AD203B41FA5}">
                      <a16:colId xmlns:a16="http://schemas.microsoft.com/office/drawing/2014/main" val="1808587013"/>
                    </a:ext>
                  </a:extLst>
                </a:gridCol>
                <a:gridCol w="1980000">
                  <a:extLst>
                    <a:ext uri="{9D8B030D-6E8A-4147-A177-3AD203B41FA5}">
                      <a16:colId xmlns:a16="http://schemas.microsoft.com/office/drawing/2014/main" val="749201295"/>
                    </a:ext>
                  </a:extLst>
                </a:gridCol>
                <a:gridCol w="3420000">
                  <a:extLst>
                    <a:ext uri="{9D8B030D-6E8A-4147-A177-3AD203B41FA5}">
                      <a16:colId xmlns:a16="http://schemas.microsoft.com/office/drawing/2014/main" val="376622060"/>
                    </a:ext>
                  </a:extLst>
                </a:gridCol>
              </a:tblGrid>
              <a:tr h="496824">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First</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Last</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Registered</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Email</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val="10000"/>
                  </a:ext>
                </a:extLst>
              </a:tr>
              <a:tr h="457200">
                <a:tc>
                  <a:txBody>
                    <a:bodyPr/>
                    <a:lstStyle/>
                    <a:p>
                      <a:pPr algn="l"/>
                      <a:r>
                        <a:rPr lang="en-US" dirty="0">
                          <a:solidFill>
                            <a:schemeClr val="tx2"/>
                          </a:solidFill>
                        </a:rPr>
                        <a:t>David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Rivers</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05/02/2016</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drivers@mail.cx</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1"/>
                  </a:ext>
                </a:extLst>
              </a:tr>
              <a:tr h="457200">
                <a:tc>
                  <a:txBody>
                    <a:bodyPr/>
                    <a:lstStyle/>
                    <a:p>
                      <a:pPr algn="l"/>
                      <a:r>
                        <a:rPr lang="en-US" dirty="0">
                          <a:solidFill>
                            <a:schemeClr val="tx2"/>
                          </a:solidFill>
                        </a:rPr>
                        <a:t>Sarah</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Thorne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07/17/2016</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sarah@mail.cx</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2"/>
                  </a:ext>
                </a:extLst>
              </a:tr>
              <a:tr h="457200">
                <a:tc>
                  <a:txBody>
                    <a:bodyPr/>
                    <a:lstStyle/>
                    <a:p>
                      <a:pPr algn="l"/>
                      <a:r>
                        <a:rPr lang="en-US" dirty="0">
                          <a:solidFill>
                            <a:schemeClr val="tx2"/>
                          </a:solidFill>
                        </a:rPr>
                        <a:t>Michael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2"/>
                          </a:solidFill>
                        </a:rPr>
                        <a:t>Walters</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11/23/2015</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walters_michael@mail.cx</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3"/>
                  </a:ext>
                </a:extLst>
              </a:tr>
            </a:tbl>
          </a:graphicData>
        </a:graphic>
      </p:graphicFrame>
      <p:graphicFrame>
        <p:nvGraphicFramePr>
          <p:cNvPr id="8" name="Group 49"/>
          <p:cNvGraphicFramePr>
            <a:graphicFrameLocks/>
          </p:cNvGraphicFramePr>
          <p:nvPr>
            <p:extLst>
              <p:ext uri="{D42A27DB-BD31-4B8C-83A1-F6EECF244321}">
                <p14:modId xmlns:p14="http://schemas.microsoft.com/office/powerpoint/2010/main" val="2749001293"/>
              </p:ext>
            </p:extLst>
          </p:nvPr>
        </p:nvGraphicFramePr>
        <p:xfrm>
          <a:off x="8524412" y="1560576"/>
          <a:ext cx="3420000" cy="1868424"/>
        </p:xfrm>
        <a:graphic>
          <a:graphicData uri="http://schemas.openxmlformats.org/drawingml/2006/table">
            <a:tbl>
              <a:tblPr/>
              <a:tblGrid>
                <a:gridCol w="3420000">
                  <a:extLst>
                    <a:ext uri="{9D8B030D-6E8A-4147-A177-3AD203B41FA5}">
                      <a16:colId xmlns:a16="http://schemas.microsoft.com/office/drawing/2014/main" val="376622060"/>
                    </a:ext>
                  </a:extLst>
                </a:gridCol>
              </a:tblGrid>
              <a:tr h="496824">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Email2</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val="10000"/>
                  </a:ext>
                </a:extLst>
              </a:tr>
              <a:tr h="457200">
                <a:tc>
                  <a:txBody>
                    <a:bodyPr/>
                    <a:lstStyle/>
                    <a:p>
                      <a:pPr algn="l"/>
                      <a:r>
                        <a:rPr lang="en-US" dirty="0">
                          <a:solidFill>
                            <a:schemeClr val="tx2"/>
                          </a:solidFill>
                        </a:rPr>
                        <a:t>david@homedomain.cx</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1"/>
                  </a:ext>
                </a:extLst>
              </a:tr>
              <a:tr h="457200">
                <a:tc>
                  <a:txBody>
                    <a:bodyPr/>
                    <a:lstStyle/>
                    <a:p>
                      <a:pPr algn="l"/>
                      <a:r>
                        <a:rPr lang="en-US" i="1" dirty="0">
                          <a:solidFill>
                            <a:schemeClr val="tx2"/>
                          </a:solidFill>
                        </a:rPr>
                        <a:t>NULL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2"/>
                  </a:ext>
                </a:extLst>
              </a:tr>
              <a:tr h="457200">
                <a:tc>
                  <a:txBody>
                    <a:bodyPr/>
                    <a:lstStyle/>
                    <a:p>
                      <a:pPr algn="l"/>
                      <a:r>
                        <a:rPr lang="en-US" i="1" dirty="0">
                          <a:solidFill>
                            <a:schemeClr val="tx2"/>
                          </a:solidFill>
                        </a:rPr>
                        <a:t>NULL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3"/>
                  </a:ext>
                </a:extLst>
              </a:tr>
            </a:tbl>
          </a:graphicData>
        </a:graphic>
      </p:graphicFrame>
      <p:sp>
        <p:nvSpPr>
          <p:cNvPr id="10" name="Rectangle: Rounded Corners 9"/>
          <p:cNvSpPr/>
          <p:nvPr/>
        </p:nvSpPr>
        <p:spPr>
          <a:xfrm>
            <a:off x="8399551" y="2389495"/>
            <a:ext cx="3651422" cy="1186218"/>
          </a:xfrm>
          <a:prstGeom prst="roundRect">
            <a:avLst>
              <a:gd name="adj" fmla="val 5385"/>
            </a:avLst>
          </a:prstGeom>
          <a:solidFill>
            <a:srgbClr val="FF0000">
              <a:alpha val="20000"/>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1" name="AutoShape 7"/>
          <p:cNvSpPr>
            <a:spLocks noChangeArrowheads="1"/>
          </p:cNvSpPr>
          <p:nvPr/>
        </p:nvSpPr>
        <p:spPr bwMode="auto">
          <a:xfrm>
            <a:off x="6475412" y="1103376"/>
            <a:ext cx="2696568" cy="677820"/>
          </a:xfrm>
          <a:prstGeom prst="wedgeRoundRectCallout">
            <a:avLst>
              <a:gd name="adj1" fmla="val 29022"/>
              <a:gd name="adj2" fmla="val 12718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0000" tIns="90000" rIns="270000" bIns="90000" numCol="1" spcCol="0" rtlCol="0" fromWordArt="0" anchor="ctr" anchorCtr="0" forceAA="0" compatLnSpc="1">
            <a:prstTxWarp prst="textNoShape">
              <a:avLst/>
            </a:prstTxWarp>
            <a:spAutoFit/>
          </a:bodyPr>
          <a:lstStyle/>
          <a:p>
            <a:pPr algn="ctr"/>
            <a:r>
              <a:rPr lang="en-US" sz="2800" noProof="1">
                <a:solidFill>
                  <a:srgbClr val="FFFFFF"/>
                </a:solidFill>
              </a:rPr>
              <a:t>Empty records</a:t>
            </a:r>
          </a:p>
        </p:txBody>
      </p:sp>
      <p:sp>
        <p:nvSpPr>
          <p:cNvPr id="12" name="Rectangle: Rounded Corners 11"/>
          <p:cNvSpPr/>
          <p:nvPr/>
        </p:nvSpPr>
        <p:spPr>
          <a:xfrm>
            <a:off x="136478" y="4259238"/>
            <a:ext cx="6591869" cy="1186218"/>
          </a:xfrm>
          <a:prstGeom prst="roundRect">
            <a:avLst>
              <a:gd name="adj" fmla="val 5385"/>
            </a:avLst>
          </a:prstGeom>
          <a:solidFill>
            <a:srgbClr val="FF0000">
              <a:alpha val="20000"/>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3" name="AutoShape 7"/>
          <p:cNvSpPr>
            <a:spLocks noChangeArrowheads="1"/>
          </p:cNvSpPr>
          <p:nvPr/>
        </p:nvSpPr>
        <p:spPr bwMode="auto">
          <a:xfrm>
            <a:off x="507856" y="2973119"/>
            <a:ext cx="3986441" cy="677820"/>
          </a:xfrm>
          <a:prstGeom prst="wedgeRoundRectCallout">
            <a:avLst>
              <a:gd name="adj1" fmla="val 42716"/>
              <a:gd name="adj2" fmla="val 12718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0000" tIns="90000" rIns="270000" bIns="90000" numCol="1" spcCol="0" rtlCol="0" fromWordArt="0" anchor="ctr" anchorCtr="0" forceAA="0" compatLnSpc="1">
            <a:prstTxWarp prst="textNoShape">
              <a:avLst/>
            </a:prstTxWarp>
            <a:spAutoFit/>
          </a:bodyPr>
          <a:lstStyle/>
          <a:p>
            <a:pPr algn="ctr"/>
            <a:r>
              <a:rPr lang="en-US" sz="2800" noProof="1">
                <a:solidFill>
                  <a:srgbClr val="FFFFFF"/>
                </a:solidFill>
              </a:rPr>
              <a:t>Redundant information</a:t>
            </a:r>
          </a:p>
        </p:txBody>
      </p:sp>
      <p:sp>
        <p:nvSpPr>
          <p:cNvPr id="14" name="Rectangle: Rounded Corners 13"/>
          <p:cNvSpPr/>
          <p:nvPr/>
        </p:nvSpPr>
        <p:spPr>
          <a:xfrm>
            <a:off x="6509982" y="4259238"/>
            <a:ext cx="5554640" cy="708547"/>
          </a:xfrm>
          <a:prstGeom prst="roundRect">
            <a:avLst>
              <a:gd name="adj" fmla="val 5385"/>
            </a:avLst>
          </a:prstGeom>
          <a:solidFill>
            <a:srgbClr val="FF0000">
              <a:alpha val="20000"/>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5" name="Rectangle: Rounded Corners 14"/>
          <p:cNvSpPr/>
          <p:nvPr/>
        </p:nvSpPr>
        <p:spPr>
          <a:xfrm>
            <a:off x="6509982" y="5624014"/>
            <a:ext cx="5554640" cy="708547"/>
          </a:xfrm>
          <a:prstGeom prst="roundRect">
            <a:avLst>
              <a:gd name="adj" fmla="val 5385"/>
            </a:avLst>
          </a:prstGeom>
          <a:solidFill>
            <a:srgbClr val="FF0000">
              <a:alpha val="20000"/>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179420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or: Elbow 11"/>
          <p:cNvCxnSpPr>
            <a:cxnSpLocks/>
          </p:cNvCxnSpPr>
          <p:nvPr/>
        </p:nvCxnSpPr>
        <p:spPr>
          <a:xfrm rot="5400000" flipH="1">
            <a:off x="4054422" y="1578368"/>
            <a:ext cx="454925" cy="5795205"/>
          </a:xfrm>
          <a:prstGeom prst="bentConnector3">
            <a:avLst>
              <a:gd name="adj1" fmla="val -98250"/>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3" name="Content Placeholder 2"/>
          <p:cNvSpPr>
            <a:spLocks noGrp="1"/>
          </p:cNvSpPr>
          <p:nvPr>
            <p:ph idx="1"/>
          </p:nvPr>
        </p:nvSpPr>
        <p:spPr/>
        <p:txBody>
          <a:bodyPr/>
          <a:lstStyle/>
          <a:p>
            <a:r>
              <a:rPr lang="en-US" dirty="0"/>
              <a:t>We split the data and introduce </a:t>
            </a:r>
            <a:r>
              <a:rPr lang="en-US" dirty="0">
                <a:solidFill>
                  <a:schemeClr val="accent1"/>
                </a:solidFill>
              </a:rPr>
              <a:t>relationships</a:t>
            </a:r>
            <a:r>
              <a:rPr lang="en-US" dirty="0"/>
              <a:t> between the tables to </a:t>
            </a:r>
            <a:r>
              <a:rPr lang="en-US" dirty="0">
                <a:solidFill>
                  <a:schemeClr val="accent1"/>
                </a:solidFill>
              </a:rPr>
              <a:t>avoid</a:t>
            </a:r>
            <a:r>
              <a:rPr lang="en-US" dirty="0"/>
              <a:t> repeating information</a:t>
            </a:r>
          </a:p>
          <a:p>
            <a:pPr>
              <a:spcBef>
                <a:spcPts val="24000"/>
              </a:spcBef>
            </a:pPr>
            <a:r>
              <a:rPr lang="en-US" dirty="0"/>
              <a:t>The connection is established via a </a:t>
            </a:r>
            <a:r>
              <a:rPr lang="en-US" dirty="0">
                <a:solidFill>
                  <a:schemeClr val="accent1"/>
                </a:solidFill>
              </a:rPr>
              <a:t>Foreign Key </a:t>
            </a:r>
            <a:r>
              <a:rPr lang="en-US" dirty="0"/>
              <a:t>in one table pointing to the </a:t>
            </a:r>
            <a:r>
              <a:rPr lang="en-US" dirty="0">
                <a:solidFill>
                  <a:schemeClr val="accent1"/>
                </a:solidFill>
              </a:rPr>
              <a:t>Primary Key </a:t>
            </a:r>
            <a:r>
              <a:rPr lang="en-US" dirty="0"/>
              <a:t>in another</a:t>
            </a:r>
          </a:p>
        </p:txBody>
      </p:sp>
      <p:sp>
        <p:nvSpPr>
          <p:cNvPr id="4" name="Title 3"/>
          <p:cNvSpPr>
            <a:spLocks noGrp="1"/>
          </p:cNvSpPr>
          <p:nvPr>
            <p:ph type="title"/>
          </p:nvPr>
        </p:nvSpPr>
        <p:spPr/>
        <p:txBody>
          <a:bodyPr/>
          <a:lstStyle/>
          <a:p>
            <a:r>
              <a:rPr lang="en-US" dirty="0"/>
              <a:t>Related Tables</a:t>
            </a:r>
          </a:p>
        </p:txBody>
      </p:sp>
      <p:graphicFrame>
        <p:nvGraphicFramePr>
          <p:cNvPr id="5" name="Group 49"/>
          <p:cNvGraphicFramePr>
            <a:graphicFrameLocks/>
          </p:cNvGraphicFramePr>
          <p:nvPr>
            <p:extLst>
              <p:ext uri="{D42A27DB-BD31-4B8C-83A1-F6EECF244321}">
                <p14:modId xmlns:p14="http://schemas.microsoft.com/office/powerpoint/2010/main" val="2569126185"/>
              </p:ext>
            </p:extLst>
          </p:nvPr>
        </p:nvGraphicFramePr>
        <p:xfrm>
          <a:off x="405618" y="2364475"/>
          <a:ext cx="6300000" cy="1868424"/>
        </p:xfrm>
        <a:graphic>
          <a:graphicData uri="http://schemas.openxmlformats.org/drawingml/2006/table">
            <a:tbl>
              <a:tblPr/>
              <a:tblGrid>
                <a:gridCol w="1440000">
                  <a:extLst>
                    <a:ext uri="{9D8B030D-6E8A-4147-A177-3AD203B41FA5}">
                      <a16:colId xmlns:a16="http://schemas.microsoft.com/office/drawing/2014/main" val="1391986572"/>
                    </a:ext>
                  </a:extLst>
                </a:gridCol>
                <a:gridCol w="1440000">
                  <a:extLst>
                    <a:ext uri="{9D8B030D-6E8A-4147-A177-3AD203B41FA5}">
                      <a16:colId xmlns:a16="http://schemas.microsoft.com/office/drawing/2014/main" val="20001"/>
                    </a:ext>
                  </a:extLst>
                </a:gridCol>
                <a:gridCol w="1440000">
                  <a:extLst>
                    <a:ext uri="{9D8B030D-6E8A-4147-A177-3AD203B41FA5}">
                      <a16:colId xmlns:a16="http://schemas.microsoft.com/office/drawing/2014/main" val="1808587013"/>
                    </a:ext>
                  </a:extLst>
                </a:gridCol>
                <a:gridCol w="1980000">
                  <a:extLst>
                    <a:ext uri="{9D8B030D-6E8A-4147-A177-3AD203B41FA5}">
                      <a16:colId xmlns:a16="http://schemas.microsoft.com/office/drawing/2014/main" val="749201295"/>
                    </a:ext>
                  </a:extLst>
                </a:gridCol>
              </a:tblGrid>
              <a:tr h="496824">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UserID</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First</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Last</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Registered</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val="10000"/>
                  </a:ext>
                </a:extLst>
              </a:tr>
              <a:tr h="457200">
                <a:tc>
                  <a:txBody>
                    <a:bodyPr/>
                    <a:lstStyle/>
                    <a:p>
                      <a:pPr algn="l"/>
                      <a:r>
                        <a:rPr lang="en-US" dirty="0">
                          <a:solidFill>
                            <a:schemeClr val="tx2"/>
                          </a:solidFill>
                        </a:rPr>
                        <a:t>203</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David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Rivers</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05/02/2016</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1"/>
                  </a:ext>
                </a:extLst>
              </a:tr>
              <a:tr h="457200">
                <a:tc>
                  <a:txBody>
                    <a:bodyPr/>
                    <a:lstStyle/>
                    <a:p>
                      <a:pPr algn="l"/>
                      <a:r>
                        <a:rPr lang="en-US" dirty="0">
                          <a:solidFill>
                            <a:schemeClr val="tx2"/>
                          </a:solidFill>
                        </a:rPr>
                        <a:t>204</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Sarah</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Thorne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07/17/2016</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2"/>
                  </a:ext>
                </a:extLst>
              </a:tr>
              <a:tr h="457200">
                <a:tc>
                  <a:txBody>
                    <a:bodyPr/>
                    <a:lstStyle/>
                    <a:p>
                      <a:pPr algn="l"/>
                      <a:r>
                        <a:rPr lang="en-US" dirty="0">
                          <a:solidFill>
                            <a:schemeClr val="tx2"/>
                          </a:solidFill>
                        </a:rPr>
                        <a:t>205</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Michael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2"/>
                          </a:solidFill>
                        </a:rPr>
                        <a:t>Walters</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11/23/2015</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3"/>
                  </a:ext>
                </a:extLst>
              </a:tr>
            </a:tbl>
          </a:graphicData>
        </a:graphic>
      </p:graphicFrame>
      <p:graphicFrame>
        <p:nvGraphicFramePr>
          <p:cNvPr id="7" name="Group 49"/>
          <p:cNvGraphicFramePr>
            <a:graphicFrameLocks/>
          </p:cNvGraphicFramePr>
          <p:nvPr>
            <p:extLst>
              <p:ext uri="{D42A27DB-BD31-4B8C-83A1-F6EECF244321}">
                <p14:modId xmlns:p14="http://schemas.microsoft.com/office/powerpoint/2010/main" val="3016133950"/>
              </p:ext>
            </p:extLst>
          </p:nvPr>
        </p:nvGraphicFramePr>
        <p:xfrm>
          <a:off x="6920823" y="2362200"/>
          <a:ext cx="4860000" cy="2325624"/>
        </p:xfrm>
        <a:graphic>
          <a:graphicData uri="http://schemas.openxmlformats.org/drawingml/2006/table">
            <a:tbl>
              <a:tblPr/>
              <a:tblGrid>
                <a:gridCol w="1440000">
                  <a:extLst>
                    <a:ext uri="{9D8B030D-6E8A-4147-A177-3AD203B41FA5}">
                      <a16:colId xmlns:a16="http://schemas.microsoft.com/office/drawing/2014/main" val="3440165915"/>
                    </a:ext>
                  </a:extLst>
                </a:gridCol>
                <a:gridCol w="3420000">
                  <a:extLst>
                    <a:ext uri="{9D8B030D-6E8A-4147-A177-3AD203B41FA5}">
                      <a16:colId xmlns:a16="http://schemas.microsoft.com/office/drawing/2014/main" val="376622060"/>
                    </a:ext>
                  </a:extLst>
                </a:gridCol>
              </a:tblGrid>
              <a:tr h="496824">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UserID</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Email</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val="10000"/>
                  </a:ext>
                </a:extLst>
              </a:tr>
              <a:tr h="457200">
                <a:tc>
                  <a:txBody>
                    <a:bodyPr/>
                    <a:lstStyle/>
                    <a:p>
                      <a:pPr algn="l"/>
                      <a:r>
                        <a:rPr lang="en-US" dirty="0">
                          <a:solidFill>
                            <a:schemeClr val="tx2"/>
                          </a:solidFill>
                        </a:rPr>
                        <a:t>203</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drivers@mail.cx</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1"/>
                  </a:ext>
                </a:extLst>
              </a:tr>
              <a:tr h="457200">
                <a:tc>
                  <a:txBody>
                    <a:bodyPr/>
                    <a:lstStyle/>
                    <a:p>
                      <a:pPr algn="l"/>
                      <a:r>
                        <a:rPr lang="en-US" dirty="0">
                          <a:solidFill>
                            <a:schemeClr val="tx2"/>
                          </a:solidFill>
                        </a:rPr>
                        <a:t>204</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sarah@mail.cx</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2"/>
                  </a:ext>
                </a:extLst>
              </a:tr>
              <a:tr h="45720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2"/>
                          </a:solidFill>
                        </a:rPr>
                        <a:t>203</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2"/>
                          </a:solidFill>
                        </a:rPr>
                        <a:t>david@homedomain.cx</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3"/>
                  </a:ext>
                </a:extLst>
              </a:tr>
              <a:tr h="45720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2"/>
                          </a:solidFill>
                        </a:rPr>
                        <a:t>205</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2"/>
                          </a:solidFill>
                        </a:rPr>
                        <a:t>walters_michael@mail.cx</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696888153"/>
                  </a:ext>
                </a:extLst>
              </a:tr>
            </a:tbl>
          </a:graphicData>
        </a:graphic>
      </p:graphicFrame>
      <p:sp>
        <p:nvSpPr>
          <p:cNvPr id="8" name="AutoShape 7"/>
          <p:cNvSpPr>
            <a:spLocks noChangeArrowheads="1"/>
          </p:cNvSpPr>
          <p:nvPr/>
        </p:nvSpPr>
        <p:spPr bwMode="auto">
          <a:xfrm>
            <a:off x="405618" y="4647662"/>
            <a:ext cx="2328067" cy="677820"/>
          </a:xfrm>
          <a:prstGeom prst="wedgeRoundRectCallout">
            <a:avLst>
              <a:gd name="adj1" fmla="val -20221"/>
              <a:gd name="adj2" fmla="val -9832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0000" tIns="90000" rIns="270000" bIns="90000" numCol="1" spcCol="0" rtlCol="0" fromWordArt="0" anchor="ctr" anchorCtr="0" forceAA="0" compatLnSpc="1">
            <a:prstTxWarp prst="textNoShape">
              <a:avLst/>
            </a:prstTxWarp>
            <a:spAutoFit/>
          </a:bodyPr>
          <a:lstStyle/>
          <a:p>
            <a:pPr algn="ctr"/>
            <a:r>
              <a:rPr lang="en-US" sz="2800" noProof="1">
                <a:solidFill>
                  <a:srgbClr val="FFFFFF"/>
                </a:solidFill>
              </a:rPr>
              <a:t>Primary Key</a:t>
            </a:r>
          </a:p>
        </p:txBody>
      </p:sp>
      <p:sp>
        <p:nvSpPr>
          <p:cNvPr id="9" name="AutoShape 7"/>
          <p:cNvSpPr>
            <a:spLocks noChangeArrowheads="1"/>
          </p:cNvSpPr>
          <p:nvPr/>
        </p:nvSpPr>
        <p:spPr bwMode="auto">
          <a:xfrm>
            <a:off x="4281885" y="4647662"/>
            <a:ext cx="2295523" cy="677820"/>
          </a:xfrm>
          <a:prstGeom prst="wedgeRoundRectCallout">
            <a:avLst>
              <a:gd name="adj1" fmla="val 58258"/>
              <a:gd name="adj2" fmla="val -8020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0000" tIns="90000" rIns="270000" bIns="90000" numCol="1" spcCol="0" rtlCol="0" fromWordArt="0" anchor="ctr" anchorCtr="0" forceAA="0" compatLnSpc="1">
            <a:prstTxWarp prst="textNoShape">
              <a:avLst/>
            </a:prstTxWarp>
            <a:spAutoFit/>
          </a:bodyPr>
          <a:lstStyle/>
          <a:p>
            <a:pPr algn="ctr"/>
            <a:r>
              <a:rPr lang="en-US" sz="2800" noProof="1">
                <a:solidFill>
                  <a:srgbClr val="FFFFFF"/>
                </a:solidFill>
              </a:rPr>
              <a:t>Foreign Key</a:t>
            </a:r>
          </a:p>
        </p:txBody>
      </p:sp>
    </p:spTree>
    <p:extLst>
      <p:ext uri="{BB962C8B-B14F-4D97-AF65-F5344CB8AC3E}">
        <p14:creationId xmlns:p14="http://schemas.microsoft.com/office/powerpoint/2010/main" val="304554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heel(1)">
                                      <p:cBhvr>
                                        <p:cTn id="21" dur="1000"/>
                                        <p:tgtEl>
                                          <p:spTgt spid="12"/>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8"/>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6088" indent="-446088">
              <a:lnSpc>
                <a:spcPts val="4000"/>
              </a:lnSpc>
              <a:buFontTx/>
              <a:buAutoNum type="arabicPeriod"/>
            </a:pPr>
            <a:r>
              <a:rPr lang="en-US" dirty="0"/>
              <a:t>Data Management</a:t>
            </a:r>
          </a:p>
          <a:p>
            <a:pPr marL="446088" indent="-446088">
              <a:lnSpc>
                <a:spcPts val="4000"/>
              </a:lnSpc>
              <a:buFontTx/>
              <a:buAutoNum type="arabicPeriod"/>
            </a:pPr>
            <a:r>
              <a:rPr lang="en-US" dirty="0"/>
              <a:t>Database Engine</a:t>
            </a:r>
          </a:p>
          <a:p>
            <a:pPr marL="446088" indent="-446088">
              <a:lnSpc>
                <a:spcPts val="4000"/>
              </a:lnSpc>
              <a:buFontTx/>
              <a:buAutoNum type="arabicPeriod"/>
            </a:pPr>
            <a:r>
              <a:rPr lang="en-US" dirty="0"/>
              <a:t>Table Relationships</a:t>
            </a:r>
          </a:p>
          <a:p>
            <a:pPr marL="446088" indent="-446088">
              <a:lnSpc>
                <a:spcPts val="4000"/>
              </a:lnSpc>
              <a:buFontTx/>
              <a:buAutoNum type="arabicPeriod"/>
            </a:pPr>
            <a:r>
              <a:rPr lang="en-US" dirty="0"/>
              <a:t>Programmability</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5" name="Picture 4" descr="A drawing of a cartoon character&#10;&#10;Description generated with high confidence">
            <a:extLst>
              <a:ext uri="{FF2B5EF4-FFF2-40B4-BE49-F238E27FC236}">
                <a16:creationId xmlns:a16="http://schemas.microsoft.com/office/drawing/2014/main" id="{8A4321C1-0DAC-40C4-A4A0-54B7CB9291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423072" y="1371600"/>
            <a:ext cx="3572162" cy="4385137"/>
          </a:xfrm>
          <a:prstGeom prst="rect">
            <a:avLst/>
          </a:prstGeom>
        </p:spPr>
      </p:pic>
    </p:spTree>
    <p:extLst>
      <p:ext uri="{BB962C8B-B14F-4D97-AF65-F5344CB8AC3E}">
        <p14:creationId xmlns:p14="http://schemas.microsoft.com/office/powerpoint/2010/main" val="189239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p:txBody>
          <a:bodyPr/>
          <a:lstStyle/>
          <a:p>
            <a:fld id="{58452FF4-89E3-4D1B-9927-2DBDC00E58D7}" type="slidenum">
              <a:rPr lang="en-US" smtClean="0"/>
              <a:pPr/>
              <a:t>20</a:t>
            </a:fld>
            <a:endParaRPr lang="en-US" dirty="0"/>
          </a:p>
        </p:txBody>
      </p:sp>
      <p:sp>
        <p:nvSpPr>
          <p:cNvPr id="7" name="Content Placeholder 6"/>
          <p:cNvSpPr>
            <a:spLocks noGrp="1"/>
          </p:cNvSpPr>
          <p:nvPr>
            <p:ph idx="1"/>
          </p:nvPr>
        </p:nvSpPr>
        <p:spPr/>
        <p:txBody>
          <a:bodyPr/>
          <a:lstStyle/>
          <a:p>
            <a:r>
              <a:rPr lang="en-US" dirty="0"/>
              <a:t>Helps the client navigate the </a:t>
            </a:r>
            <a:r>
              <a:rPr lang="en-US" dirty="0">
                <a:solidFill>
                  <a:srgbClr val="F3BE60"/>
                </a:solidFill>
              </a:rPr>
              <a:t>schema</a:t>
            </a:r>
          </a:p>
          <a:p>
            <a:r>
              <a:rPr lang="en-US" dirty="0"/>
              <a:t>Explaining relations between tables:</a:t>
            </a:r>
            <a:endParaRPr lang="en-US" dirty="0">
              <a:solidFill>
                <a:srgbClr val="F3BE60"/>
              </a:solidFill>
            </a:endParaRPr>
          </a:p>
        </p:txBody>
      </p:sp>
      <p:sp>
        <p:nvSpPr>
          <p:cNvPr id="465922" name="Rectangle 2"/>
          <p:cNvSpPr>
            <a:spLocks noGrp="1" noChangeArrowheads="1"/>
          </p:cNvSpPr>
          <p:nvPr>
            <p:ph type="title"/>
          </p:nvPr>
        </p:nvSpPr>
        <p:spPr/>
        <p:txBody>
          <a:bodyPr/>
          <a:lstStyle/>
          <a:p>
            <a:r>
              <a:rPr lang="en-US" dirty="0"/>
              <a:t>Relational Diagrams</a:t>
            </a:r>
            <a:endParaRPr lang="bg-BG" dirty="0"/>
          </a:p>
        </p:txBody>
      </p:sp>
      <p:pic>
        <p:nvPicPr>
          <p:cNvPr id="2" name="Picture 1"/>
          <p:cNvPicPr>
            <a:picLocks noChangeAspect="1"/>
          </p:cNvPicPr>
          <p:nvPr/>
        </p:nvPicPr>
        <p:blipFill rotWithShape="1">
          <a:blip r:embed="rId2"/>
          <a:srcRect l="3036" t="1685" b="10737"/>
          <a:stretch/>
        </p:blipFill>
        <p:spPr>
          <a:xfrm>
            <a:off x="1217612" y="2554848"/>
            <a:ext cx="9753600" cy="3970154"/>
          </a:xfrm>
          <a:prstGeom prst="roundRect">
            <a:avLst>
              <a:gd name="adj" fmla="val 8894"/>
            </a:avLst>
          </a:prstGeom>
        </p:spPr>
      </p:pic>
    </p:spTree>
    <p:extLst>
      <p:ext uri="{BB962C8B-B14F-4D97-AF65-F5344CB8AC3E}">
        <p14:creationId xmlns:p14="http://schemas.microsoft.com/office/powerpoint/2010/main" val="60094500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Programmability</a:t>
            </a:r>
          </a:p>
        </p:txBody>
      </p:sp>
      <p:sp>
        <p:nvSpPr>
          <p:cNvPr id="6" name="Text Placeholder 5"/>
          <p:cNvSpPr>
            <a:spLocks noGrp="1"/>
          </p:cNvSpPr>
          <p:nvPr>
            <p:ph type="body" idx="1"/>
          </p:nvPr>
        </p:nvSpPr>
        <p:spPr/>
        <p:txBody>
          <a:bodyPr/>
          <a:lstStyle/>
          <a:p>
            <a:r>
              <a:rPr lang="en-US" dirty="0"/>
              <a:t>Customizing Database Behavior</a:t>
            </a:r>
          </a:p>
        </p:txBody>
      </p:sp>
      <p:grpSp>
        <p:nvGrpSpPr>
          <p:cNvPr id="29" name="Group 28"/>
          <p:cNvGrpSpPr/>
          <p:nvPr/>
        </p:nvGrpSpPr>
        <p:grpSpPr>
          <a:xfrm>
            <a:off x="4037012" y="990600"/>
            <a:ext cx="4114800" cy="3728137"/>
            <a:chOff x="3960812" y="914400"/>
            <a:chExt cx="4267200" cy="3866216"/>
          </a:xfrm>
        </p:grpSpPr>
        <p:sp>
          <p:nvSpPr>
            <p:cNvPr id="7" name="Flowchart: Alternate Process 6"/>
            <p:cNvSpPr/>
            <p:nvPr/>
          </p:nvSpPr>
          <p:spPr>
            <a:xfrm>
              <a:off x="5713412" y="914400"/>
              <a:ext cx="1371600" cy="457200"/>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Begin</a:t>
              </a:r>
            </a:p>
          </p:txBody>
        </p:sp>
        <p:sp>
          <p:nvSpPr>
            <p:cNvPr id="8" name="Diamond 7"/>
            <p:cNvSpPr/>
            <p:nvPr/>
          </p:nvSpPr>
          <p:spPr>
            <a:xfrm>
              <a:off x="5980112" y="1782576"/>
              <a:ext cx="838200" cy="83820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effectLst>
                    <a:outerShdw blurRad="38100" dist="38100" dir="2700000" algn="tl">
                      <a:srgbClr val="000000">
                        <a:alpha val="43137"/>
                      </a:srgbClr>
                    </a:outerShdw>
                  </a:effectLst>
                </a:rPr>
                <a:t>?</a:t>
              </a:r>
            </a:p>
          </p:txBody>
        </p:sp>
        <p:sp>
          <p:nvSpPr>
            <p:cNvPr id="9" name="Diamond 8"/>
            <p:cNvSpPr/>
            <p:nvPr/>
          </p:nvSpPr>
          <p:spPr>
            <a:xfrm>
              <a:off x="5980112" y="3126068"/>
              <a:ext cx="838200" cy="83820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effectLst>
                    <a:outerShdw blurRad="38100" dist="38100" dir="2700000" algn="tl">
                      <a:srgbClr val="000000">
                        <a:alpha val="43137"/>
                      </a:srgbClr>
                    </a:outerShdw>
                  </a:effectLst>
                </a:rPr>
                <a:t>?</a:t>
              </a:r>
            </a:p>
          </p:txBody>
        </p:sp>
        <p:sp>
          <p:nvSpPr>
            <p:cNvPr id="10" name="Rectangle 9"/>
            <p:cNvSpPr/>
            <p:nvPr/>
          </p:nvSpPr>
          <p:spPr>
            <a:xfrm>
              <a:off x="7389812" y="2730283"/>
              <a:ext cx="838200" cy="4553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Flowchart: Alternate Process 12"/>
            <p:cNvSpPr/>
            <p:nvPr/>
          </p:nvSpPr>
          <p:spPr>
            <a:xfrm>
              <a:off x="5713412" y="4323416"/>
              <a:ext cx="1371600" cy="457200"/>
            </a:xfrm>
            <a:prstGeom prst="flowChartAlternate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Flowchart: Alternate Process 13"/>
            <p:cNvSpPr/>
            <p:nvPr/>
          </p:nvSpPr>
          <p:spPr>
            <a:xfrm>
              <a:off x="3960812" y="3316568"/>
              <a:ext cx="1371600" cy="457200"/>
            </a:xfrm>
            <a:prstGeom prst="flowChartAlternate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16" name="Straight Arrow Connector 15"/>
            <p:cNvCxnSpPr>
              <a:stCxn id="7" idx="2"/>
              <a:endCxn id="8" idx="0"/>
            </p:cNvCxnSpPr>
            <p:nvPr/>
          </p:nvCxnSpPr>
          <p:spPr>
            <a:xfrm>
              <a:off x="6399212" y="1371600"/>
              <a:ext cx="0" cy="41097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9" idx="0"/>
            </p:cNvCxnSpPr>
            <p:nvPr/>
          </p:nvCxnSpPr>
          <p:spPr>
            <a:xfrm>
              <a:off x="6399212" y="2620776"/>
              <a:ext cx="0" cy="5052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3" idx="0"/>
            </p:cNvCxnSpPr>
            <p:nvPr/>
          </p:nvCxnSpPr>
          <p:spPr>
            <a:xfrm>
              <a:off x="6399212" y="3964268"/>
              <a:ext cx="0" cy="3591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1"/>
              <a:endCxn id="14" idx="3"/>
            </p:cNvCxnSpPr>
            <p:nvPr/>
          </p:nvCxnSpPr>
          <p:spPr>
            <a:xfrm flipH="1">
              <a:off x="5332412" y="3545168"/>
              <a:ext cx="6477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p:cNvCxnSpPr>
              <a:stCxn id="8" idx="3"/>
              <a:endCxn id="10" idx="0"/>
            </p:cNvCxnSpPr>
            <p:nvPr/>
          </p:nvCxnSpPr>
          <p:spPr>
            <a:xfrm>
              <a:off x="6818312" y="2201676"/>
              <a:ext cx="990600" cy="528607"/>
            </a:xfrm>
            <a:prstGeom prst="bent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p:cNvCxnSpPr>
              <a:stCxn id="10" idx="2"/>
              <a:endCxn id="9" idx="3"/>
            </p:cNvCxnSpPr>
            <p:nvPr/>
          </p:nvCxnSpPr>
          <p:spPr>
            <a:xfrm rot="5400000">
              <a:off x="7133836" y="2870091"/>
              <a:ext cx="359553" cy="990600"/>
            </a:xfrm>
            <a:prstGeom prst="bent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30" name="Picture Placeholder 2"/>
          <p:cNvPicPr>
            <a:picLocks noChangeAspect="1"/>
          </p:cNvPicPr>
          <p:nvPr/>
        </p:nvPicPr>
        <p:blipFill rotWithShape="1">
          <a:blip r:embed="rId2" cstate="print">
            <a:extLst>
              <a:ext uri="{28A0092B-C50C-407E-A947-70E740481C1C}">
                <a14:useLocalDpi xmlns:a14="http://schemas.microsoft.com/office/drawing/2010/main" val="0"/>
              </a:ext>
            </a:extLst>
          </a:blip>
          <a:srcRect l="-50417" t="-1115" r="-4533" b="1115"/>
          <a:stretch/>
        </p:blipFill>
        <p:spPr>
          <a:xfrm>
            <a:off x="7747679" y="2321033"/>
            <a:ext cx="1673946" cy="1080328"/>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6525" y="2383424"/>
            <a:ext cx="1236579" cy="939800"/>
          </a:xfrm>
          <a:prstGeom prst="rect">
            <a:avLst/>
          </a:prstGeom>
        </p:spPr>
      </p:pic>
    </p:spTree>
    <p:extLst>
      <p:ext uri="{BB962C8B-B14F-4D97-AF65-F5344CB8AC3E}">
        <p14:creationId xmlns:p14="http://schemas.microsoft.com/office/powerpoint/2010/main" val="512983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3" name="Content Placeholder 2"/>
          <p:cNvSpPr>
            <a:spLocks noGrp="1"/>
          </p:cNvSpPr>
          <p:nvPr>
            <p:ph idx="1"/>
          </p:nvPr>
        </p:nvSpPr>
        <p:spPr/>
        <p:txBody>
          <a:bodyPr/>
          <a:lstStyle/>
          <a:p>
            <a:r>
              <a:rPr lang="en-US" dirty="0"/>
              <a:t>Indices make data lookup faster</a:t>
            </a:r>
          </a:p>
          <a:p>
            <a:pPr lvl="1"/>
            <a:r>
              <a:rPr lang="en-US" dirty="0"/>
              <a:t>Clustered – bound to the </a:t>
            </a:r>
            <a:r>
              <a:rPr lang="en-US" dirty="0">
                <a:solidFill>
                  <a:schemeClr val="accent1"/>
                </a:solidFill>
              </a:rPr>
              <a:t>primary key</a:t>
            </a:r>
            <a:r>
              <a:rPr lang="en-US" dirty="0"/>
              <a:t>, physically sorts data</a:t>
            </a:r>
          </a:p>
          <a:p>
            <a:pPr lvl="1"/>
            <a:r>
              <a:rPr lang="en-US" dirty="0"/>
              <a:t>Non-Clustered – can be </a:t>
            </a:r>
            <a:r>
              <a:rPr lang="en-US" dirty="0">
                <a:solidFill>
                  <a:schemeClr val="accent1"/>
                </a:solidFill>
              </a:rPr>
              <a:t>any field</a:t>
            </a:r>
            <a:r>
              <a:rPr lang="en-US" dirty="0"/>
              <a:t>, references the clustered index</a:t>
            </a:r>
          </a:p>
          <a:p>
            <a:r>
              <a:rPr lang="en-US" dirty="0"/>
              <a:t>Structured as an </a:t>
            </a:r>
            <a:r>
              <a:rPr lang="en-US" dirty="0">
                <a:solidFill>
                  <a:schemeClr val="accent1"/>
                </a:solidFill>
              </a:rPr>
              <a:t>ordered tree</a:t>
            </a:r>
            <a:endParaRPr lang="en-US" dirty="0"/>
          </a:p>
        </p:txBody>
      </p:sp>
      <p:sp>
        <p:nvSpPr>
          <p:cNvPr id="4" name="Title 3"/>
          <p:cNvSpPr>
            <a:spLocks noGrp="1"/>
          </p:cNvSpPr>
          <p:nvPr>
            <p:ph type="title"/>
          </p:nvPr>
        </p:nvSpPr>
        <p:spPr/>
        <p:txBody>
          <a:bodyPr/>
          <a:lstStyle/>
          <a:p>
            <a:r>
              <a:rPr lang="en-US" dirty="0"/>
              <a:t>Indices</a:t>
            </a:r>
          </a:p>
        </p:txBody>
      </p:sp>
      <p:sp>
        <p:nvSpPr>
          <p:cNvPr id="10" name="Rectangle 9"/>
          <p:cNvSpPr/>
          <p:nvPr/>
        </p:nvSpPr>
        <p:spPr>
          <a:xfrm>
            <a:off x="3015934" y="3810000"/>
            <a:ext cx="1066800"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Keys</a:t>
            </a:r>
          </a:p>
        </p:txBody>
      </p:sp>
      <p:grpSp>
        <p:nvGrpSpPr>
          <p:cNvPr id="40" name="Group 39"/>
          <p:cNvGrpSpPr/>
          <p:nvPr/>
        </p:nvGrpSpPr>
        <p:grpSpPr>
          <a:xfrm>
            <a:off x="531812" y="5738626"/>
            <a:ext cx="5194074" cy="836369"/>
            <a:chOff x="5561012" y="5334000"/>
            <a:chExt cx="5194074" cy="836369"/>
          </a:xfrm>
        </p:grpSpPr>
        <p:sp>
          <p:nvSpPr>
            <p:cNvPr id="14" name="Rectangle: Rounded Corners 13"/>
            <p:cNvSpPr/>
            <p:nvPr/>
          </p:nvSpPr>
          <p:spPr>
            <a:xfrm>
              <a:off x="5561012" y="5334000"/>
              <a:ext cx="5194074" cy="83636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a:t>
              </a:r>
            </a:p>
          </p:txBody>
        </p:sp>
        <p:grpSp>
          <p:nvGrpSpPr>
            <p:cNvPr id="15" name="Group 14"/>
            <p:cNvGrpSpPr/>
            <p:nvPr/>
          </p:nvGrpSpPr>
          <p:grpSpPr>
            <a:xfrm>
              <a:off x="6551136" y="5499904"/>
              <a:ext cx="609600" cy="533400"/>
              <a:chOff x="3998912" y="2209800"/>
              <a:chExt cx="609600" cy="533400"/>
            </a:xfrm>
          </p:grpSpPr>
          <p:sp>
            <p:nvSpPr>
              <p:cNvPr id="16"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16"/>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8" name="Group 17"/>
            <p:cNvGrpSpPr/>
            <p:nvPr/>
          </p:nvGrpSpPr>
          <p:grpSpPr>
            <a:xfrm>
              <a:off x="7141097" y="5499904"/>
              <a:ext cx="609600" cy="533400"/>
              <a:chOff x="3998912" y="2209800"/>
              <a:chExt cx="609600" cy="533400"/>
            </a:xfrm>
          </p:grpSpPr>
          <p:sp>
            <p:nvSpPr>
              <p:cNvPr id="19"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TextBox 19"/>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21" name="Group 20"/>
            <p:cNvGrpSpPr/>
            <p:nvPr/>
          </p:nvGrpSpPr>
          <p:grpSpPr>
            <a:xfrm>
              <a:off x="7731058" y="5499904"/>
              <a:ext cx="609600" cy="533400"/>
              <a:chOff x="3998912" y="2209800"/>
              <a:chExt cx="609600" cy="533400"/>
            </a:xfrm>
          </p:grpSpPr>
          <p:sp>
            <p:nvSpPr>
              <p:cNvPr id="22"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TextBox 22"/>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24" name="Group 23"/>
            <p:cNvGrpSpPr/>
            <p:nvPr/>
          </p:nvGrpSpPr>
          <p:grpSpPr>
            <a:xfrm>
              <a:off x="8321019" y="5499904"/>
              <a:ext cx="609600" cy="533400"/>
              <a:chOff x="3998912" y="2209800"/>
              <a:chExt cx="609600" cy="533400"/>
            </a:xfrm>
          </p:grpSpPr>
          <p:sp>
            <p:nvSpPr>
              <p:cNvPr id="25"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TextBox 2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27" name="Group 26"/>
            <p:cNvGrpSpPr/>
            <p:nvPr/>
          </p:nvGrpSpPr>
          <p:grpSpPr>
            <a:xfrm>
              <a:off x="8910980" y="5499904"/>
              <a:ext cx="609600" cy="533400"/>
              <a:chOff x="3998912" y="2209800"/>
              <a:chExt cx="609600" cy="533400"/>
            </a:xfrm>
          </p:grpSpPr>
          <p:sp>
            <p:nvSpPr>
              <p:cNvPr id="28"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TextBox 2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34" name="Group 33"/>
            <p:cNvGrpSpPr/>
            <p:nvPr/>
          </p:nvGrpSpPr>
          <p:grpSpPr>
            <a:xfrm>
              <a:off x="9500941" y="5499904"/>
              <a:ext cx="609600" cy="533400"/>
              <a:chOff x="3998912" y="2209800"/>
              <a:chExt cx="609600" cy="533400"/>
            </a:xfrm>
          </p:grpSpPr>
          <p:sp>
            <p:nvSpPr>
              <p:cNvPr id="35"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6" name="TextBox 3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37" name="Group 36"/>
            <p:cNvGrpSpPr/>
            <p:nvPr/>
          </p:nvGrpSpPr>
          <p:grpSpPr>
            <a:xfrm>
              <a:off x="10090901" y="5499904"/>
              <a:ext cx="609600" cy="533400"/>
              <a:chOff x="3998912" y="2209800"/>
              <a:chExt cx="609600" cy="533400"/>
            </a:xfrm>
          </p:grpSpPr>
          <p:sp>
            <p:nvSpPr>
              <p:cNvPr id="38"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9" name="TextBox 3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sp>
        <p:nvSpPr>
          <p:cNvPr id="41" name="Rectangle 40"/>
          <p:cNvSpPr/>
          <p:nvPr/>
        </p:nvSpPr>
        <p:spPr>
          <a:xfrm>
            <a:off x="2912088" y="4701440"/>
            <a:ext cx="1274492"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100-199</a:t>
            </a:r>
            <a:endParaRPr lang="en-US" sz="2000" dirty="0"/>
          </a:p>
        </p:txBody>
      </p:sp>
      <p:sp>
        <p:nvSpPr>
          <p:cNvPr id="42" name="Rectangle 41"/>
          <p:cNvSpPr/>
          <p:nvPr/>
        </p:nvSpPr>
        <p:spPr>
          <a:xfrm>
            <a:off x="1434257" y="4701440"/>
            <a:ext cx="139525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0-99</a:t>
            </a:r>
          </a:p>
        </p:txBody>
      </p:sp>
      <p:sp>
        <p:nvSpPr>
          <p:cNvPr id="43" name="Rectangle 42"/>
          <p:cNvSpPr/>
          <p:nvPr/>
        </p:nvSpPr>
        <p:spPr>
          <a:xfrm>
            <a:off x="4269155" y="4701440"/>
            <a:ext cx="140214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200-299</a:t>
            </a:r>
            <a:endParaRPr lang="en-US" sz="2800" dirty="0"/>
          </a:p>
        </p:txBody>
      </p:sp>
      <p:cxnSp>
        <p:nvCxnSpPr>
          <p:cNvPr id="45" name="Connector: Elbow 44"/>
          <p:cNvCxnSpPr>
            <a:cxnSpLocks/>
            <a:stCxn id="10" idx="1"/>
            <a:endCxn id="42" idx="0"/>
          </p:cNvCxnSpPr>
          <p:nvPr/>
        </p:nvCxnSpPr>
        <p:spPr>
          <a:xfrm rot="10800000" flipV="1">
            <a:off x="2131886" y="4076700"/>
            <a:ext cx="884049"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p:cNvCxnSpPr>
            <a:cxnSpLocks/>
            <a:stCxn id="10" idx="3"/>
            <a:endCxn id="43" idx="0"/>
          </p:cNvCxnSpPr>
          <p:nvPr/>
        </p:nvCxnSpPr>
        <p:spPr>
          <a:xfrm>
            <a:off x="4082734" y="4076700"/>
            <a:ext cx="887494"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a:stCxn id="10" idx="2"/>
            <a:endCxn id="41" idx="0"/>
          </p:cNvCxnSpPr>
          <p:nvPr/>
        </p:nvCxnSpPr>
        <p:spPr>
          <a:xfrm>
            <a:off x="3549334" y="4343400"/>
            <a:ext cx="0" cy="3580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a:stCxn id="42" idx="2"/>
          </p:cNvCxnSpPr>
          <p:nvPr/>
        </p:nvCxnSpPr>
        <p:spPr>
          <a:xfrm flipH="1">
            <a:off x="1826737" y="5234840"/>
            <a:ext cx="305148"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stCxn id="42" idx="2"/>
            <a:endCxn id="19" idx="2"/>
          </p:cNvCxnSpPr>
          <p:nvPr/>
        </p:nvCxnSpPr>
        <p:spPr>
          <a:xfrm>
            <a:off x="2131885" y="5234840"/>
            <a:ext cx="284812"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a:stCxn id="41" idx="2"/>
            <a:endCxn id="22" idx="2"/>
          </p:cNvCxnSpPr>
          <p:nvPr/>
        </p:nvCxnSpPr>
        <p:spPr>
          <a:xfrm flipH="1">
            <a:off x="3006658" y="5234840"/>
            <a:ext cx="54267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a:stCxn id="41" idx="2"/>
            <a:endCxn id="25" idx="2"/>
          </p:cNvCxnSpPr>
          <p:nvPr/>
        </p:nvCxnSpPr>
        <p:spPr>
          <a:xfrm>
            <a:off x="3549334" y="5234840"/>
            <a:ext cx="47285"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1" idx="2"/>
            <a:endCxn id="28" idx="2"/>
          </p:cNvCxnSpPr>
          <p:nvPr/>
        </p:nvCxnSpPr>
        <p:spPr>
          <a:xfrm>
            <a:off x="3549334" y="5234840"/>
            <a:ext cx="63724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cxnSpLocks/>
            <a:stCxn id="43" idx="2"/>
            <a:endCxn id="35" idx="2"/>
          </p:cNvCxnSpPr>
          <p:nvPr/>
        </p:nvCxnSpPr>
        <p:spPr>
          <a:xfrm flipH="1">
            <a:off x="4776541" y="5234840"/>
            <a:ext cx="193687"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43" idx="2"/>
            <a:endCxn id="38" idx="2"/>
          </p:cNvCxnSpPr>
          <p:nvPr/>
        </p:nvCxnSpPr>
        <p:spPr>
          <a:xfrm>
            <a:off x="4970228" y="5234840"/>
            <a:ext cx="396273"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870860" y="3810000"/>
            <a:ext cx="1066800"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Index</a:t>
            </a:r>
          </a:p>
        </p:txBody>
      </p:sp>
      <p:grpSp>
        <p:nvGrpSpPr>
          <p:cNvPr id="84" name="Group 83"/>
          <p:cNvGrpSpPr/>
          <p:nvPr/>
        </p:nvGrpSpPr>
        <p:grpSpPr>
          <a:xfrm>
            <a:off x="6386738" y="5738626"/>
            <a:ext cx="5194074" cy="836369"/>
            <a:chOff x="5561012" y="5334000"/>
            <a:chExt cx="5194074" cy="836369"/>
          </a:xfrm>
          <a:solidFill>
            <a:srgbClr val="00B050">
              <a:alpha val="20000"/>
            </a:srgbClr>
          </a:solidFill>
        </p:grpSpPr>
        <p:sp>
          <p:nvSpPr>
            <p:cNvPr id="85" name="Rectangle: Rounded Corners 84"/>
            <p:cNvSpPr/>
            <p:nvPr/>
          </p:nvSpPr>
          <p:spPr>
            <a:xfrm>
              <a:off x="5561012" y="5334000"/>
              <a:ext cx="5194074" cy="836369"/>
            </a:xfrm>
            <a:prstGeom prst="roundRect">
              <a:avLst>
                <a:gd name="adj" fmla="val 5319"/>
              </a:avLst>
            </a:prstGeom>
            <a:grpFill/>
            <a:ln w="3810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Links</a:t>
              </a:r>
            </a:p>
          </p:txBody>
        </p:sp>
        <p:grpSp>
          <p:nvGrpSpPr>
            <p:cNvPr id="86" name="Group 85"/>
            <p:cNvGrpSpPr/>
            <p:nvPr/>
          </p:nvGrpSpPr>
          <p:grpSpPr>
            <a:xfrm>
              <a:off x="6551136" y="5499904"/>
              <a:ext cx="609600" cy="533400"/>
              <a:chOff x="3998912" y="2209800"/>
              <a:chExt cx="609600" cy="533400"/>
            </a:xfrm>
            <a:grpFill/>
          </p:grpSpPr>
          <p:sp>
            <p:nvSpPr>
              <p:cNvPr id="105" name="Rectangle: Folded Corner 104"/>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6" name="TextBox 105"/>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87" name="Group 86"/>
            <p:cNvGrpSpPr/>
            <p:nvPr/>
          </p:nvGrpSpPr>
          <p:grpSpPr>
            <a:xfrm>
              <a:off x="7141097" y="5499904"/>
              <a:ext cx="609600" cy="533400"/>
              <a:chOff x="3998912" y="2209800"/>
              <a:chExt cx="609600" cy="533400"/>
            </a:xfrm>
            <a:grpFill/>
          </p:grpSpPr>
          <p:sp>
            <p:nvSpPr>
              <p:cNvPr id="103" name="Rectangle: Folded Corner 102"/>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4" name="TextBox 103"/>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88" name="Group 87"/>
            <p:cNvGrpSpPr/>
            <p:nvPr/>
          </p:nvGrpSpPr>
          <p:grpSpPr>
            <a:xfrm>
              <a:off x="7731058" y="5499904"/>
              <a:ext cx="609600" cy="533400"/>
              <a:chOff x="3998912" y="2209800"/>
              <a:chExt cx="609600" cy="533400"/>
            </a:xfrm>
            <a:grpFill/>
          </p:grpSpPr>
          <p:sp>
            <p:nvSpPr>
              <p:cNvPr id="101" name="Rectangle: Folded Corner 100"/>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2" name="TextBox 101"/>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89" name="Group 88"/>
            <p:cNvGrpSpPr/>
            <p:nvPr/>
          </p:nvGrpSpPr>
          <p:grpSpPr>
            <a:xfrm>
              <a:off x="8321019" y="5499904"/>
              <a:ext cx="609600" cy="533400"/>
              <a:chOff x="3998912" y="2209800"/>
              <a:chExt cx="609600" cy="533400"/>
            </a:xfrm>
            <a:grpFill/>
          </p:grpSpPr>
          <p:sp>
            <p:nvSpPr>
              <p:cNvPr id="99" name="Rectangle: Folded Corner 98"/>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0" name="TextBox 99"/>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90" name="Group 89"/>
            <p:cNvGrpSpPr/>
            <p:nvPr/>
          </p:nvGrpSpPr>
          <p:grpSpPr>
            <a:xfrm>
              <a:off x="8910980" y="5499904"/>
              <a:ext cx="609600" cy="533400"/>
              <a:chOff x="3998912" y="2209800"/>
              <a:chExt cx="609600" cy="533400"/>
            </a:xfrm>
            <a:grpFill/>
          </p:grpSpPr>
          <p:sp>
            <p:nvSpPr>
              <p:cNvPr id="97" name="Rectangle: Folded Corner 96"/>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8" name="TextBox 97"/>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91" name="Group 90"/>
            <p:cNvGrpSpPr/>
            <p:nvPr/>
          </p:nvGrpSpPr>
          <p:grpSpPr>
            <a:xfrm>
              <a:off x="9500941" y="5499904"/>
              <a:ext cx="609600" cy="533400"/>
              <a:chOff x="3998912" y="2209800"/>
              <a:chExt cx="609600" cy="533400"/>
            </a:xfrm>
            <a:grpFill/>
          </p:grpSpPr>
          <p:sp>
            <p:nvSpPr>
              <p:cNvPr id="95" name="Rectangle: Folded Corner 94"/>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6" name="TextBox 95"/>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92" name="Group 91"/>
            <p:cNvGrpSpPr/>
            <p:nvPr/>
          </p:nvGrpSpPr>
          <p:grpSpPr>
            <a:xfrm>
              <a:off x="10090901" y="5499904"/>
              <a:ext cx="609600" cy="533400"/>
              <a:chOff x="3998912" y="2209800"/>
              <a:chExt cx="609600" cy="533400"/>
            </a:xfrm>
            <a:grpFill/>
          </p:grpSpPr>
          <p:sp>
            <p:nvSpPr>
              <p:cNvPr id="93" name="Rectangle: Folded Corner 92"/>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4" name="TextBox 93"/>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grpSp>
        <p:nvGrpSpPr>
          <p:cNvPr id="122" name="Group 121"/>
          <p:cNvGrpSpPr/>
          <p:nvPr/>
        </p:nvGrpSpPr>
        <p:grpSpPr>
          <a:xfrm>
            <a:off x="7289183" y="4701440"/>
            <a:ext cx="4237044" cy="533400"/>
            <a:chOff x="7289183" y="4701440"/>
            <a:chExt cx="4237044" cy="533400"/>
          </a:xfrm>
        </p:grpSpPr>
        <p:sp>
          <p:nvSpPr>
            <p:cNvPr id="107" name="Rectangle 106"/>
            <p:cNvSpPr/>
            <p:nvPr/>
          </p:nvSpPr>
          <p:spPr>
            <a:xfrm>
              <a:off x="8767014" y="4701440"/>
              <a:ext cx="1274492"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2</a:t>
              </a:r>
              <a:endParaRPr lang="en-US" sz="2000" dirty="0"/>
            </a:p>
          </p:txBody>
        </p:sp>
        <p:sp>
          <p:nvSpPr>
            <p:cNvPr id="108" name="Rectangle 107"/>
            <p:cNvSpPr/>
            <p:nvPr/>
          </p:nvSpPr>
          <p:spPr>
            <a:xfrm>
              <a:off x="7289183" y="4701440"/>
              <a:ext cx="1395256"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1</a:t>
              </a:r>
            </a:p>
          </p:txBody>
        </p:sp>
        <p:sp>
          <p:nvSpPr>
            <p:cNvPr id="109" name="Rectangle 108"/>
            <p:cNvSpPr/>
            <p:nvPr/>
          </p:nvSpPr>
          <p:spPr>
            <a:xfrm>
              <a:off x="10124081" y="4701440"/>
              <a:ext cx="1402146"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3</a:t>
              </a:r>
              <a:endParaRPr lang="en-US" sz="2800" dirty="0"/>
            </a:p>
          </p:txBody>
        </p:sp>
      </p:grpSp>
      <p:grpSp>
        <p:nvGrpSpPr>
          <p:cNvPr id="121" name="Group 120"/>
          <p:cNvGrpSpPr/>
          <p:nvPr/>
        </p:nvGrpSpPr>
        <p:grpSpPr>
          <a:xfrm>
            <a:off x="7986812" y="4076700"/>
            <a:ext cx="2838342" cy="624740"/>
            <a:chOff x="7986812" y="4076700"/>
            <a:chExt cx="2838342" cy="624740"/>
          </a:xfrm>
        </p:grpSpPr>
        <p:cxnSp>
          <p:nvCxnSpPr>
            <p:cNvPr id="110" name="Connector: Elbow 109"/>
            <p:cNvCxnSpPr>
              <a:cxnSpLocks/>
              <a:stCxn id="83" idx="1"/>
              <a:endCxn id="108" idx="0"/>
            </p:cNvCxnSpPr>
            <p:nvPr/>
          </p:nvCxnSpPr>
          <p:spPr>
            <a:xfrm rot="10800000" flipV="1">
              <a:off x="7986812" y="4076700"/>
              <a:ext cx="884049" cy="624740"/>
            </a:xfrm>
            <a:prstGeom prst="bentConnector2">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p:cNvCxnSpPr>
              <a:cxnSpLocks/>
              <a:stCxn id="83" idx="3"/>
              <a:endCxn id="109" idx="0"/>
            </p:cNvCxnSpPr>
            <p:nvPr/>
          </p:nvCxnSpPr>
          <p:spPr>
            <a:xfrm>
              <a:off x="9937660" y="4076700"/>
              <a:ext cx="887494" cy="624740"/>
            </a:xfrm>
            <a:prstGeom prst="bentConnector2">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cxnSpLocks/>
              <a:stCxn id="83" idx="2"/>
              <a:endCxn id="107" idx="0"/>
            </p:cNvCxnSpPr>
            <p:nvPr/>
          </p:nvCxnSpPr>
          <p:spPr>
            <a:xfrm>
              <a:off x="9404260" y="4343400"/>
              <a:ext cx="0" cy="35804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7681663" y="5234840"/>
            <a:ext cx="3539764" cy="669690"/>
            <a:chOff x="7681663" y="5234840"/>
            <a:chExt cx="3539764" cy="669690"/>
          </a:xfrm>
        </p:grpSpPr>
        <p:cxnSp>
          <p:nvCxnSpPr>
            <p:cNvPr id="113" name="Straight Arrow Connector 112"/>
            <p:cNvCxnSpPr>
              <a:cxnSpLocks/>
              <a:stCxn id="108" idx="2"/>
            </p:cNvCxnSpPr>
            <p:nvPr/>
          </p:nvCxnSpPr>
          <p:spPr>
            <a:xfrm flipH="1">
              <a:off x="7681663" y="5234840"/>
              <a:ext cx="305148"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cxnSpLocks/>
              <a:stCxn id="108" idx="2"/>
              <a:endCxn id="103" idx="2"/>
            </p:cNvCxnSpPr>
            <p:nvPr/>
          </p:nvCxnSpPr>
          <p:spPr>
            <a:xfrm>
              <a:off x="7986811" y="5234840"/>
              <a:ext cx="284812"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cxnSpLocks/>
              <a:stCxn id="107" idx="2"/>
              <a:endCxn id="101" idx="2"/>
            </p:cNvCxnSpPr>
            <p:nvPr/>
          </p:nvCxnSpPr>
          <p:spPr>
            <a:xfrm flipH="1">
              <a:off x="8861584" y="5234840"/>
              <a:ext cx="542676"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cxnSpLocks/>
              <a:stCxn id="107" idx="2"/>
              <a:endCxn id="99" idx="2"/>
            </p:cNvCxnSpPr>
            <p:nvPr/>
          </p:nvCxnSpPr>
          <p:spPr>
            <a:xfrm>
              <a:off x="9404260" y="5234840"/>
              <a:ext cx="47285"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cxnSpLocks/>
              <a:stCxn id="107" idx="2"/>
              <a:endCxn id="97" idx="2"/>
            </p:cNvCxnSpPr>
            <p:nvPr/>
          </p:nvCxnSpPr>
          <p:spPr>
            <a:xfrm>
              <a:off x="9404260" y="5234840"/>
              <a:ext cx="637246"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cxnSpLocks/>
              <a:stCxn id="109" idx="2"/>
              <a:endCxn id="95" idx="2"/>
            </p:cNvCxnSpPr>
            <p:nvPr/>
          </p:nvCxnSpPr>
          <p:spPr>
            <a:xfrm flipH="1">
              <a:off x="10631467" y="5234840"/>
              <a:ext cx="193687"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cxnSpLocks/>
              <a:stCxn id="109" idx="2"/>
              <a:endCxn id="93" idx="2"/>
            </p:cNvCxnSpPr>
            <p:nvPr/>
          </p:nvCxnSpPr>
          <p:spPr>
            <a:xfrm>
              <a:off x="10825154" y="5234840"/>
              <a:ext cx="396273"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20" name="Arrow: Right 119"/>
          <p:cNvSpPr/>
          <p:nvPr/>
        </p:nvSpPr>
        <p:spPr>
          <a:xfrm rot="10800000">
            <a:off x="5794442" y="5901590"/>
            <a:ext cx="533400" cy="510440"/>
          </a:xfrm>
          <a:prstGeom prst="right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52996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7"/>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4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8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21"/>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23"/>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nodeType="after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1" grpId="0" animBg="1"/>
      <p:bldP spid="42" grpId="0" animBg="1"/>
      <p:bldP spid="43" grpId="0" animBg="1"/>
      <p:bldP spid="83" grpId="0" animBg="1"/>
      <p:bldP spid="1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3" name="Content Placeholder 2"/>
          <p:cNvSpPr>
            <a:spLocks noGrp="1"/>
          </p:cNvSpPr>
          <p:nvPr>
            <p:ph idx="1"/>
          </p:nvPr>
        </p:nvSpPr>
        <p:spPr/>
        <p:txBody>
          <a:bodyPr/>
          <a:lstStyle/>
          <a:p>
            <a:r>
              <a:rPr lang="en-US" dirty="0"/>
              <a:t>Views are </a:t>
            </a:r>
            <a:r>
              <a:rPr lang="en-US" dirty="0">
                <a:solidFill>
                  <a:schemeClr val="accent1"/>
                </a:solidFill>
              </a:rPr>
              <a:t>prepared queries </a:t>
            </a:r>
            <a:r>
              <a:rPr lang="en-US" dirty="0"/>
              <a:t>for displaying </a:t>
            </a:r>
            <a:r>
              <a:rPr lang="en-US" dirty="0">
                <a:solidFill>
                  <a:schemeClr val="accent1"/>
                </a:solidFill>
              </a:rPr>
              <a:t>sections</a:t>
            </a:r>
            <a:r>
              <a:rPr lang="en-US" dirty="0"/>
              <a:t> of our data</a:t>
            </a:r>
          </a:p>
          <a:p>
            <a:pPr>
              <a:spcBef>
                <a:spcPts val="28800"/>
              </a:spcBef>
            </a:pPr>
            <a:r>
              <a:rPr lang="en-US" dirty="0"/>
              <a:t>Evaluated at </a:t>
            </a:r>
            <a:r>
              <a:rPr lang="en-US" dirty="0">
                <a:solidFill>
                  <a:schemeClr val="accent1"/>
                </a:solidFill>
              </a:rPr>
              <a:t>run time </a:t>
            </a:r>
            <a:r>
              <a:rPr lang="en-US" dirty="0"/>
              <a:t>– they do not increase performance</a:t>
            </a:r>
          </a:p>
        </p:txBody>
      </p:sp>
      <p:sp>
        <p:nvSpPr>
          <p:cNvPr id="4" name="Title 3"/>
          <p:cNvSpPr>
            <a:spLocks noGrp="1"/>
          </p:cNvSpPr>
          <p:nvPr>
            <p:ph type="title"/>
          </p:nvPr>
        </p:nvSpPr>
        <p:spPr/>
        <p:txBody>
          <a:bodyPr/>
          <a:lstStyle/>
          <a:p>
            <a:r>
              <a:rPr lang="en-US" dirty="0"/>
              <a:t>Views</a:t>
            </a:r>
          </a:p>
        </p:txBody>
      </p:sp>
      <p:sp>
        <p:nvSpPr>
          <p:cNvPr id="9" name="Rectangle 3"/>
          <p:cNvSpPr>
            <a:spLocks noChangeArrowheads="1"/>
          </p:cNvSpPr>
          <p:nvPr/>
        </p:nvSpPr>
        <p:spPr bwMode="auto">
          <a:xfrm>
            <a:off x="710412" y="2362200"/>
            <a:ext cx="10565599"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VIEW </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v_EmployeeNames AS</a:t>
            </a:r>
            <a:endPar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SELECT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[EmployeeID], [FirstName] ,[LastName]</a:t>
            </a:r>
          </a:p>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FROM</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[SoftUni].[dbo].[Employees]</a:t>
            </a:r>
          </a:p>
        </p:txBody>
      </p:sp>
      <p:sp>
        <p:nvSpPr>
          <p:cNvPr id="10" name="Rectangle 3"/>
          <p:cNvSpPr>
            <a:spLocks noChangeArrowheads="1"/>
          </p:cNvSpPr>
          <p:nvPr/>
        </p:nvSpPr>
        <p:spPr bwMode="auto">
          <a:xfrm>
            <a:off x="710413" y="4068223"/>
            <a:ext cx="10565599" cy="52322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 </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FROM </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v_EmployeeNames</a:t>
            </a:r>
            <a:endPar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56034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3" name="Content Placeholder 2"/>
          <p:cNvSpPr>
            <a:spLocks noGrp="1"/>
          </p:cNvSpPr>
          <p:nvPr>
            <p:ph idx="1"/>
          </p:nvPr>
        </p:nvSpPr>
        <p:spPr/>
        <p:txBody>
          <a:bodyPr/>
          <a:lstStyle/>
          <a:p>
            <a:r>
              <a:rPr lang="en-US" dirty="0"/>
              <a:t>A database can further be customized with reusable code</a:t>
            </a:r>
          </a:p>
          <a:p>
            <a:r>
              <a:rPr lang="en-US" dirty="0">
                <a:solidFill>
                  <a:schemeClr val="accent1"/>
                </a:solidFill>
              </a:rPr>
              <a:t>Procedures</a:t>
            </a:r>
            <a:r>
              <a:rPr lang="en-US" dirty="0"/>
              <a:t> – carry out a predetermined </a:t>
            </a:r>
            <a:r>
              <a:rPr lang="en-US" dirty="0">
                <a:solidFill>
                  <a:schemeClr val="accent1"/>
                </a:solidFill>
              </a:rPr>
              <a:t>action</a:t>
            </a:r>
          </a:p>
          <a:p>
            <a:pPr lvl="1"/>
            <a:r>
              <a:rPr lang="en-US" dirty="0"/>
              <a:t>E.g. calculate and store the weekly revenue based on recorded sales in the database</a:t>
            </a:r>
          </a:p>
          <a:p>
            <a:r>
              <a:rPr lang="en-US" dirty="0">
                <a:solidFill>
                  <a:schemeClr val="accent1"/>
                </a:solidFill>
              </a:rPr>
              <a:t>Functions</a:t>
            </a:r>
            <a:r>
              <a:rPr lang="en-US" dirty="0"/>
              <a:t> – receive </a:t>
            </a:r>
            <a:r>
              <a:rPr lang="en-US" dirty="0">
                <a:solidFill>
                  <a:schemeClr val="accent1"/>
                </a:solidFill>
              </a:rPr>
              <a:t>parameters</a:t>
            </a:r>
            <a:r>
              <a:rPr lang="en-US" dirty="0"/>
              <a:t> and return a </a:t>
            </a:r>
            <a:r>
              <a:rPr lang="en-US" dirty="0">
                <a:solidFill>
                  <a:schemeClr val="accent1"/>
                </a:solidFill>
              </a:rPr>
              <a:t>result</a:t>
            </a:r>
          </a:p>
          <a:p>
            <a:pPr lvl="1"/>
            <a:r>
              <a:rPr lang="en-US" dirty="0"/>
              <a:t>E.g. get the age of a person using their birthdate and current date</a:t>
            </a:r>
          </a:p>
          <a:p>
            <a:r>
              <a:rPr lang="en-US" dirty="0">
                <a:solidFill>
                  <a:schemeClr val="accent1"/>
                </a:solidFill>
              </a:rPr>
              <a:t>Triggers</a:t>
            </a:r>
            <a:r>
              <a:rPr lang="en-US" dirty="0"/>
              <a:t> – </a:t>
            </a:r>
            <a:r>
              <a:rPr lang="en-US" dirty="0">
                <a:solidFill>
                  <a:schemeClr val="accent1"/>
                </a:solidFill>
              </a:rPr>
              <a:t>watch</a:t>
            </a:r>
            <a:r>
              <a:rPr lang="en-US" dirty="0"/>
              <a:t> for activity in the database and </a:t>
            </a:r>
            <a:r>
              <a:rPr lang="en-US" dirty="0">
                <a:solidFill>
                  <a:schemeClr val="accent1"/>
                </a:solidFill>
              </a:rPr>
              <a:t>react</a:t>
            </a:r>
            <a:r>
              <a:rPr lang="en-US" dirty="0"/>
              <a:t> to it</a:t>
            </a:r>
          </a:p>
          <a:p>
            <a:pPr lvl="1"/>
            <a:r>
              <a:rPr lang="en-US" dirty="0"/>
              <a:t>E.g. when a record is deleted, write it to an archive</a:t>
            </a:r>
          </a:p>
        </p:txBody>
      </p:sp>
      <p:sp>
        <p:nvSpPr>
          <p:cNvPr id="4" name="Title 3"/>
          <p:cNvSpPr>
            <a:spLocks noGrp="1"/>
          </p:cNvSpPr>
          <p:nvPr>
            <p:ph type="title"/>
          </p:nvPr>
        </p:nvSpPr>
        <p:spPr/>
        <p:txBody>
          <a:bodyPr/>
          <a:lstStyle/>
          <a:p>
            <a:r>
              <a:rPr lang="en-US" dirty="0"/>
              <a:t>Procedures, Functions and Triggers</a:t>
            </a:r>
          </a:p>
        </p:txBody>
      </p:sp>
    </p:spTree>
    <p:extLst>
      <p:ext uri="{BB962C8B-B14F-4D97-AF65-F5344CB8AC3E}">
        <p14:creationId xmlns:p14="http://schemas.microsoft.com/office/powerpoint/2010/main" val="253489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4" name="Title 3"/>
          <p:cNvSpPr>
            <a:spLocks noGrp="1"/>
          </p:cNvSpPr>
          <p:nvPr>
            <p:ph type="title"/>
          </p:nvPr>
        </p:nvSpPr>
        <p:spPr/>
        <p:txBody>
          <a:bodyPr/>
          <a:lstStyle/>
          <a:p>
            <a:r>
              <a:rPr lang="en-US" dirty="0"/>
              <a:t>Procedures</a:t>
            </a:r>
          </a:p>
        </p:txBody>
      </p:sp>
      <p:sp>
        <p:nvSpPr>
          <p:cNvPr id="5" name="Rectangle 3"/>
          <p:cNvSpPr>
            <a:spLocks noChangeArrowheads="1"/>
          </p:cNvSpPr>
          <p:nvPr/>
        </p:nvSpPr>
        <p:spPr bwMode="auto">
          <a:xfrm>
            <a:off x="987424" y="1295400"/>
            <a:ext cx="10213976" cy="44935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PROCEDURE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p_LoadEmployees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[EmployeeID]</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,[FirstName]</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,[LastName]</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,[Name] AS [DepartmentName]</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INTO</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[Test].[dbo].[EmployeeDepartments]</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[SoftUni].[dbo].[Employees]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LEFT OUTER JOIN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[SoftUni].[dbo].[Departments]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d</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ON</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e.DepartmentID = d.DepartentID</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END</a:t>
            </a:r>
          </a:p>
        </p:txBody>
      </p:sp>
      <p:sp>
        <p:nvSpPr>
          <p:cNvPr id="9" name="Rectangle 3"/>
          <p:cNvSpPr>
            <a:spLocks noChangeArrowheads="1"/>
          </p:cNvSpPr>
          <p:nvPr/>
        </p:nvSpPr>
        <p:spPr bwMode="auto">
          <a:xfrm>
            <a:off x="987424" y="5788938"/>
            <a:ext cx="10213976"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EXEC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p_LoadEmployees</a:t>
            </a:r>
            <a:endPar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08295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4" name="Title 3"/>
          <p:cNvSpPr>
            <a:spLocks noGrp="1"/>
          </p:cNvSpPr>
          <p:nvPr>
            <p:ph type="title"/>
          </p:nvPr>
        </p:nvSpPr>
        <p:spPr/>
        <p:txBody>
          <a:bodyPr/>
          <a:lstStyle/>
          <a:p>
            <a:r>
              <a:rPr lang="en-US" dirty="0"/>
              <a:t>Functions</a:t>
            </a:r>
          </a:p>
        </p:txBody>
      </p:sp>
      <p:sp>
        <p:nvSpPr>
          <p:cNvPr id="5" name="Rectangle 3"/>
          <p:cNvSpPr>
            <a:spLocks noChangeArrowheads="1"/>
          </p:cNvSpPr>
          <p:nvPr/>
        </p:nvSpPr>
        <p:spPr bwMode="auto">
          <a:xfrm>
            <a:off x="622412" y="1776948"/>
            <a:ext cx="10944000"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FUNCTION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f_GetAge (@Birthday date)</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RETURNS</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int</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BEGIN</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DECLARE</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@Result int;</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@Result =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DATEDIFF</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(YYYY, @Birthday,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GETDATE</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RETURN</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@Result</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END</a:t>
            </a:r>
          </a:p>
        </p:txBody>
      </p:sp>
      <p:sp>
        <p:nvSpPr>
          <p:cNvPr id="8" name="Rectangle 3"/>
          <p:cNvSpPr>
            <a:spLocks noChangeArrowheads="1"/>
          </p:cNvSpPr>
          <p:nvPr/>
        </p:nvSpPr>
        <p:spPr bwMode="auto">
          <a:xfrm>
            <a:off x="622412" y="5070157"/>
            <a:ext cx="10944000"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[dbo].[f_GetAge]('2004/12/26')</a:t>
            </a:r>
          </a:p>
        </p:txBody>
      </p:sp>
    </p:spTree>
    <p:extLst>
      <p:ext uri="{BB962C8B-B14F-4D97-AF65-F5344CB8AC3E}">
        <p14:creationId xmlns:p14="http://schemas.microsoft.com/office/powerpoint/2010/main" val="254654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4" name="Title 3"/>
          <p:cNvSpPr>
            <a:spLocks noGrp="1"/>
          </p:cNvSpPr>
          <p:nvPr>
            <p:ph type="title"/>
          </p:nvPr>
        </p:nvSpPr>
        <p:spPr/>
        <p:txBody>
          <a:bodyPr/>
          <a:lstStyle/>
          <a:p>
            <a:r>
              <a:rPr lang="en-US" dirty="0"/>
              <a:t>Triggers</a:t>
            </a:r>
          </a:p>
        </p:txBody>
      </p:sp>
      <p:sp>
        <p:nvSpPr>
          <p:cNvPr id="5" name="Rectangle 3"/>
          <p:cNvSpPr>
            <a:spLocks noChangeArrowheads="1"/>
          </p:cNvSpPr>
          <p:nvPr/>
        </p:nvSpPr>
        <p:spPr bwMode="auto">
          <a:xfrm>
            <a:off x="341312" y="988798"/>
            <a:ext cx="11506200" cy="541603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80000"/>
              </a:lnSpc>
              <a:buClr>
                <a:schemeClr val="accent5">
                  <a:lumMod val="40000"/>
                  <a:lumOff val="60000"/>
                </a:schemeClr>
              </a:buClr>
              <a:buSzPct val="70000"/>
            </a:pP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TRIGGER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t_DepartmentHistory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ON</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[SoftUni].[dbo].[Departments]</a:t>
            </a:r>
          </a:p>
          <a:p>
            <a:pPr eaLnBrk="0" hangingPunct="0">
              <a:lnSpc>
                <a:spcPct val="80000"/>
              </a:lnSpc>
              <a:buClr>
                <a:schemeClr val="accent5">
                  <a:lumMod val="40000"/>
                  <a:lumOff val="60000"/>
                </a:schemeClr>
              </a:buClr>
              <a:buSzPct val="70000"/>
            </a:pP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FOR DELETE AS</a:t>
            </a:r>
          </a:p>
          <a:p>
            <a:pPr eaLnBrk="0" hangingPunct="0">
              <a:lnSpc>
                <a:spcPct val="80000"/>
              </a:lnSpc>
              <a:buClr>
                <a:schemeClr val="accent5">
                  <a:lumMod val="40000"/>
                  <a:lumOff val="60000"/>
                </a:schemeClr>
              </a:buClr>
              <a:buSzPct val="70000"/>
            </a:pP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lnSpc>
                <a:spcPct val="8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DECLARE</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@DepartmentID int;</a:t>
            </a:r>
          </a:p>
          <a:p>
            <a:pPr eaLnBrk="0" hangingPunct="0">
              <a:lnSpc>
                <a:spcPct val="8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DECLARE</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@Name nvarchar(50);</a:t>
            </a:r>
          </a:p>
          <a:p>
            <a:pPr eaLnBrk="0" hangingPunct="0">
              <a:lnSpc>
                <a:spcPct val="8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DECLARE</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@ManagerID int;</a:t>
            </a:r>
          </a:p>
          <a:p>
            <a:pPr eaLnBrk="0" hangingPunct="0">
              <a:lnSpc>
                <a:spcPct val="80000"/>
              </a:lnSpc>
              <a:buClr>
                <a:schemeClr val="accent5">
                  <a:lumMod val="40000"/>
                  <a:lumOff val="60000"/>
                </a:schemeClr>
              </a:buClr>
              <a:buSzPct val="70000"/>
            </a:pPr>
            <a:endPar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80000"/>
              </a:lnSpc>
              <a:buClr>
                <a:schemeClr val="accent5">
                  <a:lumMod val="40000"/>
                  <a:lumOff val="60000"/>
                </a:schemeClr>
              </a:buClr>
              <a:buSzPct val="70000"/>
            </a:pP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@DepartmentID =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[DepartmentID]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 DELETED</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8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@Name =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[Name]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 DELETED</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8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@ManagerID =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[ManagerID]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 DELETED</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80000"/>
              </a:lnSpc>
              <a:buClr>
                <a:schemeClr val="accent5">
                  <a:lumMod val="40000"/>
                  <a:lumOff val="60000"/>
                </a:schemeClr>
              </a:buClr>
              <a:buSzPct val="70000"/>
            </a:pPr>
            <a:endPar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8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[SoftUni].[dbo].[DepartmentHistory]</a:t>
            </a:r>
          </a:p>
          <a:p>
            <a:pPr eaLnBrk="0" hangingPunct="0">
              <a:lnSpc>
                <a:spcPct val="8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([DepartmentID], [Name], [ManagerID])</a:t>
            </a:r>
          </a:p>
          <a:p>
            <a:pPr eaLnBrk="0" hangingPunct="0">
              <a:lnSpc>
                <a:spcPct val="8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VALUES</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(@DepartmentID, @Name, @ManagerID);</a:t>
            </a:r>
          </a:p>
          <a:p>
            <a:pPr eaLnBrk="0" hangingPunct="0">
              <a:lnSpc>
                <a:spcPct val="80000"/>
              </a:lnSpc>
              <a:buClr>
                <a:schemeClr val="accent5">
                  <a:lumMod val="40000"/>
                  <a:lumOff val="60000"/>
                </a:schemeClr>
              </a:buClr>
              <a:buSzPct val="70000"/>
            </a:pPr>
            <a:endPar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8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PRINT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'Department with ID ' +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CAST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(@DepartmentID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varchar(50))</a:t>
            </a:r>
          </a:p>
          <a:p>
            <a:pPr eaLnBrk="0" hangingPunct="0">
              <a:lnSpc>
                <a:spcPct val="8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 ' has been recorded';</a:t>
            </a:r>
          </a:p>
          <a:p>
            <a:pPr eaLnBrk="0" hangingPunct="0">
              <a:lnSpc>
                <a:spcPct val="80000"/>
              </a:lnSpc>
              <a:buClr>
                <a:schemeClr val="accent5">
                  <a:lumMod val="40000"/>
                  <a:lumOff val="60000"/>
                </a:schemeClr>
              </a:buClr>
              <a:buSzPct val="70000"/>
            </a:pP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END</a:t>
            </a:r>
          </a:p>
        </p:txBody>
      </p:sp>
    </p:spTree>
    <p:extLst>
      <p:ext uri="{BB962C8B-B14F-4D97-AF65-F5344CB8AC3E}">
        <p14:creationId xmlns:p14="http://schemas.microsoft.com/office/powerpoint/2010/main" val="257842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28</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RDBMS store and manage data</a:t>
            </a:r>
          </a:p>
          <a:p>
            <a:pPr marL="444500" indent="-444500">
              <a:lnSpc>
                <a:spcPct val="100000"/>
              </a:lnSpc>
              <a:buFontTx/>
              <a:buAutoNum type="arabicPeriod"/>
            </a:pPr>
            <a:r>
              <a:rPr lang="en-US" sz="3200" dirty="0"/>
              <a:t>Table relations reduce repetition and complexity</a:t>
            </a:r>
          </a:p>
          <a:p>
            <a:pPr marL="444500" indent="-444500">
              <a:lnSpc>
                <a:spcPct val="100000"/>
              </a:lnSpc>
              <a:buFontTx/>
              <a:buAutoNum type="arabicPeriod"/>
            </a:pPr>
            <a:r>
              <a:rPr lang="en-US" sz="3200" dirty="0"/>
              <a:t>Databases can be customized with functions and </a:t>
            </a:r>
            <a:br>
              <a:rPr lang="en-US" sz="3200" dirty="0"/>
            </a:br>
            <a:r>
              <a:rPr lang="en-US" sz="3200" dirty="0"/>
              <a:t>procedures</a:t>
            </a:r>
          </a:p>
        </p:txBody>
      </p:sp>
      <p:sp>
        <p:nvSpPr>
          <p:cNvPr id="4" name="Title 3"/>
          <p:cNvSpPr>
            <a:spLocks noGrp="1"/>
          </p:cNvSpPr>
          <p:nvPr>
            <p:ph type="title"/>
          </p:nvPr>
        </p:nvSpPr>
        <p:spPr/>
        <p:txBody>
          <a:bodyPr>
            <a:normAutofit/>
          </a:bodyPr>
          <a:lstStyle/>
          <a:p>
            <a:r>
              <a:rPr lang="en-US" dirty="0"/>
              <a:t>Summary</a:t>
            </a:r>
          </a:p>
        </p:txBody>
      </p:sp>
      <p:pic>
        <p:nvPicPr>
          <p:cNvPr id="8" name="Picture 7">
            <a:extLst>
              <a:ext uri="{FF2B5EF4-FFF2-40B4-BE49-F238E27FC236}">
                <a16:creationId xmlns:a16="http://schemas.microsoft.com/office/drawing/2014/main" id="{714E6570-DF10-4D43-9B0A-9612F383658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122253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Introduction to Databases</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https://softuni.bg/courses/databases-sqlsrv</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353892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11500" b="1" noProof="1"/>
              <a:t>#CSharpDB</a:t>
            </a:r>
            <a:endParaRPr lang="en-US" sz="6000" b="1" noProof="1"/>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40835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30</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8485" y="3265920"/>
            <a:ext cx="1467096" cy="365922"/>
          </a:xfrm>
          <a:prstGeom prst="rect">
            <a:avLst/>
          </a:prstGeom>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1224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Management</a:t>
            </a:r>
          </a:p>
        </p:txBody>
      </p:sp>
      <p:sp>
        <p:nvSpPr>
          <p:cNvPr id="6" name="Text Placeholder 5"/>
          <p:cNvSpPr>
            <a:spLocks noGrp="1"/>
          </p:cNvSpPr>
          <p:nvPr>
            <p:ph type="body" idx="1"/>
          </p:nvPr>
        </p:nvSpPr>
        <p:spPr/>
        <p:txBody>
          <a:bodyPr/>
          <a:lstStyle/>
          <a:p>
            <a:r>
              <a:rPr lang="en-US" dirty="0"/>
              <a:t>When Do We Need a Database?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469" y="1219200"/>
            <a:ext cx="4769887" cy="3375083"/>
          </a:xfrm>
          <a:prstGeom prst="rect">
            <a:avLst/>
          </a:prstGeom>
        </p:spPr>
      </p:pic>
    </p:spTree>
    <p:extLst>
      <p:ext uri="{BB962C8B-B14F-4D97-AF65-F5344CB8AC3E}">
        <p14:creationId xmlns:p14="http://schemas.microsoft.com/office/powerpoint/2010/main" val="210664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4" name="Title 3"/>
          <p:cNvSpPr>
            <a:spLocks noGrp="1"/>
          </p:cNvSpPr>
          <p:nvPr>
            <p:ph type="title"/>
          </p:nvPr>
        </p:nvSpPr>
        <p:spPr/>
        <p:txBody>
          <a:bodyPr/>
          <a:lstStyle/>
          <a:p>
            <a:r>
              <a:rPr lang="en-US" dirty="0"/>
              <a:t>Storage vs. Management</a:t>
            </a:r>
          </a:p>
        </p:txBody>
      </p:sp>
      <p:sp>
        <p:nvSpPr>
          <p:cNvPr id="5" name="Rectangle 4"/>
          <p:cNvSpPr/>
          <p:nvPr/>
        </p:nvSpPr>
        <p:spPr>
          <a:xfrm>
            <a:off x="1979612" y="1371600"/>
            <a:ext cx="3962400" cy="487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pPr algn="ctr"/>
            <a:r>
              <a:rPr lang="en-US" sz="2800" b="1" u="sng" dirty="0">
                <a:solidFill>
                  <a:schemeClr val="bg1"/>
                </a:solidFill>
              </a:rPr>
              <a:t>SALES RECEIPT</a:t>
            </a:r>
          </a:p>
          <a:p>
            <a:pPr algn="r"/>
            <a:r>
              <a:rPr lang="en-US" dirty="0">
                <a:solidFill>
                  <a:schemeClr val="bg1"/>
                </a:solidFill>
              </a:rPr>
              <a:t>Date: 07/16/2016</a:t>
            </a:r>
          </a:p>
          <a:p>
            <a:pPr algn="r"/>
            <a:r>
              <a:rPr lang="en-US" dirty="0">
                <a:solidFill>
                  <a:schemeClr val="bg1"/>
                </a:solidFill>
              </a:rPr>
              <a:t>Order#: [00315]</a:t>
            </a:r>
          </a:p>
          <a:p>
            <a:endParaRPr lang="en-US" dirty="0">
              <a:solidFill>
                <a:schemeClr val="bg1"/>
              </a:solidFill>
            </a:endParaRPr>
          </a:p>
          <a:p>
            <a:r>
              <a:rPr lang="en-US" dirty="0">
                <a:solidFill>
                  <a:schemeClr val="bg1"/>
                </a:solidFill>
              </a:rPr>
              <a:t>Customer: David Rivers</a:t>
            </a:r>
          </a:p>
          <a:p>
            <a:r>
              <a:rPr lang="en-US" dirty="0">
                <a:solidFill>
                  <a:schemeClr val="bg1"/>
                </a:solidFill>
              </a:rPr>
              <a:t>Product: Oil Pump</a:t>
            </a:r>
          </a:p>
          <a:p>
            <a:r>
              <a:rPr lang="en-US" dirty="0">
                <a:solidFill>
                  <a:schemeClr val="bg1"/>
                </a:solidFill>
              </a:rPr>
              <a:t>S/N: OP147-0623</a:t>
            </a:r>
          </a:p>
          <a:p>
            <a:endParaRPr lang="en-US" dirty="0">
              <a:solidFill>
                <a:schemeClr val="bg1"/>
              </a:solidFill>
            </a:endParaRPr>
          </a:p>
          <a:p>
            <a:r>
              <a:rPr lang="en-US" dirty="0">
                <a:solidFill>
                  <a:schemeClr val="bg1"/>
                </a:solidFill>
              </a:rPr>
              <a:t>Unit Price:	69.90</a:t>
            </a:r>
          </a:p>
          <a:p>
            <a:r>
              <a:rPr lang="en-US" noProof="1">
                <a:solidFill>
                  <a:schemeClr val="bg1"/>
                </a:solidFill>
              </a:rPr>
              <a:t>Qty</a:t>
            </a:r>
            <a:r>
              <a:rPr lang="en-US" dirty="0">
                <a:solidFill>
                  <a:schemeClr val="bg1"/>
                </a:solidFill>
              </a:rPr>
              <a:t>:		1</a:t>
            </a:r>
          </a:p>
          <a:p>
            <a:endParaRPr lang="en-US" dirty="0">
              <a:solidFill>
                <a:schemeClr val="bg1"/>
              </a:solidFill>
            </a:endParaRPr>
          </a:p>
          <a:p>
            <a:r>
              <a:rPr lang="en-US" dirty="0">
                <a:solidFill>
                  <a:schemeClr val="bg1"/>
                </a:solidFill>
              </a:rPr>
              <a:t>Total:		69.90</a:t>
            </a:r>
          </a:p>
          <a:p>
            <a:endParaRPr lang="en-US" dirty="0">
              <a:solidFill>
                <a:schemeClr val="bg1"/>
              </a:solidFill>
            </a:endParaRPr>
          </a:p>
        </p:txBody>
      </p:sp>
      <p:sp>
        <p:nvSpPr>
          <p:cNvPr id="3" name="Rectangle 2"/>
          <p:cNvSpPr/>
          <p:nvPr/>
        </p:nvSpPr>
        <p:spPr>
          <a:xfrm>
            <a:off x="4233862" y="1974850"/>
            <a:ext cx="1600200" cy="3810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TextBox 9"/>
          <p:cNvSpPr txBox="1"/>
          <p:nvPr/>
        </p:nvSpPr>
        <p:spPr>
          <a:xfrm>
            <a:off x="6677048" y="2667000"/>
            <a:ext cx="4495800" cy="2062103"/>
          </a:xfrm>
          <a:prstGeom prst="rect">
            <a:avLst/>
          </a:prstGeom>
          <a:noFill/>
        </p:spPr>
        <p:txBody>
          <a:bodyPr wrap="square" rtlCol="0">
            <a:spAutoFit/>
          </a:bodyPr>
          <a:lstStyle/>
          <a:p>
            <a:r>
              <a:rPr lang="en-US" sz="3200" dirty="0"/>
              <a:t>00315 – 07/16/2016</a:t>
            </a:r>
          </a:p>
          <a:p>
            <a:r>
              <a:rPr lang="en-US" sz="3200" dirty="0"/>
              <a:t>David Rivers</a:t>
            </a:r>
          </a:p>
          <a:p>
            <a:r>
              <a:rPr lang="en-US" sz="3200" dirty="0"/>
              <a:t>Oil Pump (OP147-0623)</a:t>
            </a:r>
          </a:p>
          <a:p>
            <a:r>
              <a:rPr lang="en-US" sz="3200" dirty="0"/>
              <a:t>1 x 69.90</a:t>
            </a:r>
          </a:p>
        </p:txBody>
      </p:sp>
      <p:sp>
        <p:nvSpPr>
          <p:cNvPr id="11" name="Rectangle 10"/>
          <p:cNvSpPr/>
          <p:nvPr/>
        </p:nvSpPr>
        <p:spPr>
          <a:xfrm>
            <a:off x="4767262" y="2359025"/>
            <a:ext cx="1066799" cy="3810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Rectangle 11"/>
          <p:cNvSpPr/>
          <p:nvPr/>
        </p:nvSpPr>
        <p:spPr>
          <a:xfrm>
            <a:off x="3471862" y="3056255"/>
            <a:ext cx="1600200" cy="3810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3215640" y="3437255"/>
            <a:ext cx="1272540" cy="3810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2712719" y="3819525"/>
            <a:ext cx="1633855" cy="3810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Rectangle 14"/>
          <p:cNvSpPr/>
          <p:nvPr/>
        </p:nvSpPr>
        <p:spPr>
          <a:xfrm>
            <a:off x="4526280" y="4543425"/>
            <a:ext cx="853440" cy="3810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6" name="Rectangle 15"/>
          <p:cNvSpPr/>
          <p:nvPr/>
        </p:nvSpPr>
        <p:spPr>
          <a:xfrm>
            <a:off x="4526280" y="4916805"/>
            <a:ext cx="853440" cy="3810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38089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xEl>
                                              <p:pRg st="3" end="3"/>
                                            </p:txEl>
                                          </p:spTgt>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4" name="Title 3"/>
          <p:cNvSpPr>
            <a:spLocks noGrp="1"/>
          </p:cNvSpPr>
          <p:nvPr>
            <p:ph type="title"/>
          </p:nvPr>
        </p:nvSpPr>
        <p:spPr/>
        <p:txBody>
          <a:bodyPr/>
          <a:lstStyle/>
          <a:p>
            <a:r>
              <a:rPr lang="en-US" dirty="0"/>
              <a:t>Storage vs. Management</a:t>
            </a:r>
          </a:p>
        </p:txBody>
      </p:sp>
      <p:pic>
        <p:nvPicPr>
          <p:cNvPr id="7" name="Picture 6"/>
          <p:cNvPicPr>
            <a:picLocks noChangeAspect="1"/>
          </p:cNvPicPr>
          <p:nvPr/>
        </p:nvPicPr>
        <p:blipFill>
          <a:blip r:embed="rId2"/>
          <a:stretch>
            <a:fillRect/>
          </a:stretch>
        </p:blipFill>
        <p:spPr>
          <a:xfrm>
            <a:off x="4113212" y="1654693"/>
            <a:ext cx="3962400" cy="2759529"/>
          </a:xfrm>
          <a:prstGeom prst="rect">
            <a:avLst/>
          </a:prstGeom>
        </p:spPr>
      </p:pic>
      <p:pic>
        <p:nvPicPr>
          <p:cNvPr id="17" name="Picture 16"/>
          <p:cNvPicPr>
            <a:picLocks noChangeAspect="1"/>
          </p:cNvPicPr>
          <p:nvPr/>
        </p:nvPicPr>
        <p:blipFill>
          <a:blip r:embed="rId3"/>
          <a:stretch>
            <a:fillRect/>
          </a:stretch>
        </p:blipFill>
        <p:spPr>
          <a:xfrm>
            <a:off x="151606" y="4942412"/>
            <a:ext cx="11885613" cy="908630"/>
          </a:xfrm>
          <a:prstGeom prst="rect">
            <a:avLst/>
          </a:prstGeom>
        </p:spPr>
      </p:pic>
    </p:spTree>
    <p:extLst>
      <p:ext uri="{BB962C8B-B14F-4D97-AF65-F5344CB8AC3E}">
        <p14:creationId xmlns:p14="http://schemas.microsoft.com/office/powerpoint/2010/main" val="155753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3" name="Content Placeholder 2"/>
          <p:cNvSpPr>
            <a:spLocks noGrp="1"/>
          </p:cNvSpPr>
          <p:nvPr>
            <p:ph idx="1"/>
          </p:nvPr>
        </p:nvSpPr>
        <p:spPr/>
        <p:txBody>
          <a:bodyPr>
            <a:normAutofit/>
          </a:bodyPr>
          <a:lstStyle/>
          <a:p>
            <a:r>
              <a:rPr lang="en-US" dirty="0"/>
              <a:t>Storing data is </a:t>
            </a:r>
            <a:r>
              <a:rPr lang="en-US" dirty="0">
                <a:solidFill>
                  <a:schemeClr val="accent1"/>
                </a:solidFill>
              </a:rPr>
              <a:t>not </a:t>
            </a:r>
            <a:r>
              <a:rPr lang="en-US" dirty="0"/>
              <a:t>the primary reason to use a Database</a:t>
            </a:r>
          </a:p>
          <a:p>
            <a:r>
              <a:rPr lang="en-US" dirty="0"/>
              <a:t>Flat storage </a:t>
            </a:r>
            <a:r>
              <a:rPr lang="en-US" dirty="0">
                <a:solidFill>
                  <a:schemeClr val="accent1"/>
                </a:solidFill>
              </a:rPr>
              <a:t>eventually</a:t>
            </a:r>
            <a:r>
              <a:rPr lang="en-US" dirty="0"/>
              <a:t> runs into </a:t>
            </a:r>
            <a:r>
              <a:rPr lang="en-US" dirty="0">
                <a:solidFill>
                  <a:schemeClr val="accent1"/>
                </a:solidFill>
              </a:rPr>
              <a:t>issues</a:t>
            </a:r>
            <a:r>
              <a:rPr lang="en-US" dirty="0"/>
              <a:t> with</a:t>
            </a:r>
          </a:p>
          <a:p>
            <a:pPr lvl="1"/>
            <a:r>
              <a:rPr lang="en-US" dirty="0"/>
              <a:t>Size</a:t>
            </a:r>
          </a:p>
          <a:p>
            <a:pPr lvl="1"/>
            <a:r>
              <a:rPr lang="en-US" dirty="0"/>
              <a:t>Ease of updating</a:t>
            </a:r>
          </a:p>
          <a:p>
            <a:pPr lvl="1"/>
            <a:r>
              <a:rPr lang="en-US" dirty="0"/>
              <a:t>Accuracy</a:t>
            </a:r>
          </a:p>
          <a:p>
            <a:pPr lvl="1"/>
            <a:r>
              <a:rPr lang="en-US" dirty="0"/>
              <a:t>Security</a:t>
            </a:r>
          </a:p>
          <a:p>
            <a:pPr lvl="1"/>
            <a:r>
              <a:rPr lang="en-US" dirty="0"/>
              <a:t>Redundancy</a:t>
            </a:r>
          </a:p>
          <a:p>
            <a:pPr lvl="1"/>
            <a:r>
              <a:rPr lang="en-US" dirty="0"/>
              <a:t>Importance</a:t>
            </a:r>
          </a:p>
        </p:txBody>
      </p:sp>
      <p:sp>
        <p:nvSpPr>
          <p:cNvPr id="4" name="Title 3"/>
          <p:cNvSpPr>
            <a:spLocks noGrp="1"/>
          </p:cNvSpPr>
          <p:nvPr>
            <p:ph type="title"/>
          </p:nvPr>
        </p:nvSpPr>
        <p:spPr/>
        <p:txBody>
          <a:bodyPr/>
          <a:lstStyle/>
          <a:p>
            <a:r>
              <a:rPr lang="en-US" dirty="0"/>
              <a:t>Storage vs. Management (2)</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3612" y="3352800"/>
            <a:ext cx="3134069" cy="2381892"/>
          </a:xfrm>
          <a:prstGeom prst="rect">
            <a:avLst/>
          </a:prstGeom>
        </p:spPr>
      </p:pic>
    </p:spTree>
    <p:extLst>
      <p:ext uri="{BB962C8B-B14F-4D97-AF65-F5344CB8AC3E}">
        <p14:creationId xmlns:p14="http://schemas.microsoft.com/office/powerpoint/2010/main" val="326914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3" name="Content Placeholder 2"/>
          <p:cNvSpPr>
            <a:spLocks noGrp="1"/>
          </p:cNvSpPr>
          <p:nvPr>
            <p:ph idx="1"/>
          </p:nvPr>
        </p:nvSpPr>
        <p:spPr/>
        <p:txBody>
          <a:bodyPr/>
          <a:lstStyle/>
          <a:p>
            <a:r>
              <a:rPr lang="en-US" dirty="0"/>
              <a:t>A database is an </a:t>
            </a:r>
            <a:r>
              <a:rPr lang="en-US" dirty="0">
                <a:solidFill>
                  <a:schemeClr val="accent1"/>
                </a:solidFill>
              </a:rPr>
              <a:t>organized</a:t>
            </a:r>
            <a:r>
              <a:rPr lang="en-US" dirty="0"/>
              <a:t> collection of information</a:t>
            </a:r>
          </a:p>
          <a:p>
            <a:pPr lvl="1"/>
            <a:r>
              <a:rPr lang="en-US" dirty="0"/>
              <a:t>It imposes </a:t>
            </a:r>
            <a:r>
              <a:rPr lang="en-US" dirty="0">
                <a:solidFill>
                  <a:schemeClr val="accent1"/>
                </a:solidFill>
              </a:rPr>
              <a:t>rules</a:t>
            </a:r>
            <a:r>
              <a:rPr lang="en-US" dirty="0"/>
              <a:t> on the contained data</a:t>
            </a:r>
          </a:p>
          <a:p>
            <a:pPr lvl="1"/>
            <a:r>
              <a:rPr lang="en-US" dirty="0"/>
              <a:t>Relational storage first proposed by Edgar Codd in 1970</a:t>
            </a:r>
          </a:p>
          <a:p>
            <a:pPr>
              <a:spcBef>
                <a:spcPts val="2400"/>
              </a:spcBef>
            </a:pPr>
            <a:r>
              <a:rPr lang="en-US" dirty="0"/>
              <a:t>A </a:t>
            </a:r>
            <a:r>
              <a:rPr lang="en-US" dirty="0">
                <a:solidFill>
                  <a:schemeClr val="accent1"/>
                </a:solidFill>
              </a:rPr>
              <a:t>R</a:t>
            </a:r>
            <a:r>
              <a:rPr lang="en-US" dirty="0"/>
              <a:t>elational </a:t>
            </a:r>
            <a:r>
              <a:rPr lang="en-US" dirty="0">
                <a:solidFill>
                  <a:schemeClr val="accent1"/>
                </a:solidFill>
              </a:rPr>
              <a:t>D</a:t>
            </a:r>
            <a:r>
              <a:rPr lang="en-US" dirty="0"/>
              <a:t>ata </a:t>
            </a:r>
            <a:r>
              <a:rPr lang="en-US" dirty="0">
                <a:solidFill>
                  <a:schemeClr val="accent1"/>
                </a:solidFill>
              </a:rPr>
              <a:t>B</a:t>
            </a:r>
            <a:r>
              <a:rPr lang="en-US" dirty="0"/>
              <a:t>ase </a:t>
            </a:r>
            <a:r>
              <a:rPr lang="en-US" dirty="0">
                <a:solidFill>
                  <a:schemeClr val="accent1"/>
                </a:solidFill>
              </a:rPr>
              <a:t>M</a:t>
            </a:r>
            <a:r>
              <a:rPr lang="en-US" dirty="0"/>
              <a:t>anagement </a:t>
            </a:r>
            <a:r>
              <a:rPr lang="en-US" dirty="0">
                <a:solidFill>
                  <a:schemeClr val="accent1"/>
                </a:solidFill>
              </a:rPr>
              <a:t>S</a:t>
            </a:r>
            <a:r>
              <a:rPr lang="en-US" dirty="0"/>
              <a:t>ystem provides tools to </a:t>
            </a:r>
            <a:r>
              <a:rPr lang="en-US" dirty="0">
                <a:solidFill>
                  <a:schemeClr val="accent1"/>
                </a:solidFill>
              </a:rPr>
              <a:t>manage</a:t>
            </a:r>
            <a:r>
              <a:rPr lang="en-US" dirty="0"/>
              <a:t> the database</a:t>
            </a:r>
          </a:p>
          <a:p>
            <a:pPr lvl="1"/>
            <a:r>
              <a:rPr lang="en-US" dirty="0"/>
              <a:t>It </a:t>
            </a:r>
            <a:r>
              <a:rPr lang="en-US" dirty="0">
                <a:solidFill>
                  <a:schemeClr val="accent1"/>
                </a:solidFill>
              </a:rPr>
              <a:t>parses requests </a:t>
            </a:r>
            <a:r>
              <a:rPr lang="en-US" dirty="0"/>
              <a:t>from the user and takes the </a:t>
            </a:r>
            <a:r>
              <a:rPr lang="en-US" dirty="0">
                <a:solidFill>
                  <a:schemeClr val="accent1"/>
                </a:solidFill>
              </a:rPr>
              <a:t>appropriate</a:t>
            </a:r>
            <a:r>
              <a:rPr lang="en-US" dirty="0"/>
              <a:t> action</a:t>
            </a:r>
          </a:p>
          <a:p>
            <a:pPr lvl="1"/>
            <a:r>
              <a:rPr lang="en-US" dirty="0"/>
              <a:t>The user doesn't have direct access to the stored data</a:t>
            </a:r>
          </a:p>
        </p:txBody>
      </p:sp>
      <p:sp>
        <p:nvSpPr>
          <p:cNvPr id="4" name="Title 3"/>
          <p:cNvSpPr>
            <a:spLocks noGrp="1"/>
          </p:cNvSpPr>
          <p:nvPr>
            <p:ph type="title"/>
          </p:nvPr>
        </p:nvSpPr>
        <p:spPr/>
        <p:txBody>
          <a:bodyPr/>
          <a:lstStyle/>
          <a:p>
            <a:r>
              <a:rPr lang="en-US" dirty="0"/>
              <a:t>Databases and RDBMS</a:t>
            </a:r>
          </a:p>
        </p:txBody>
      </p:sp>
    </p:spTree>
    <p:extLst>
      <p:ext uri="{BB962C8B-B14F-4D97-AF65-F5344CB8AC3E}">
        <p14:creationId xmlns:p14="http://schemas.microsoft.com/office/powerpoint/2010/main" val="205402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Database Engine</a:t>
            </a:r>
          </a:p>
        </p:txBody>
      </p:sp>
      <p:sp>
        <p:nvSpPr>
          <p:cNvPr id="6" name="Text Placeholder 5"/>
          <p:cNvSpPr>
            <a:spLocks noGrp="1"/>
          </p:cNvSpPr>
          <p:nvPr>
            <p:ph type="body" idx="1"/>
          </p:nvPr>
        </p:nvSpPr>
        <p:spPr/>
        <p:txBody>
          <a:bodyPr/>
          <a:lstStyle/>
          <a:p>
            <a:endParaRPr lang="en-US"/>
          </a:p>
        </p:txBody>
      </p:sp>
      <p:grpSp>
        <p:nvGrpSpPr>
          <p:cNvPr id="9" name="Group 8"/>
          <p:cNvGrpSpPr/>
          <p:nvPr/>
        </p:nvGrpSpPr>
        <p:grpSpPr>
          <a:xfrm>
            <a:off x="4449606" y="685800"/>
            <a:ext cx="4159406" cy="4184495"/>
            <a:chOff x="3878107" y="914400"/>
            <a:chExt cx="4159406" cy="4184495"/>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313" y="914400"/>
              <a:ext cx="3886200" cy="38862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746218">
              <a:off x="3732212" y="2503574"/>
              <a:ext cx="2741216" cy="2449426"/>
            </a:xfrm>
            <a:prstGeom prst="rect">
              <a:avLst/>
            </a:prstGeom>
          </p:spPr>
        </p:pic>
      </p:grpSp>
    </p:spTree>
    <p:extLst>
      <p:ext uri="{BB962C8B-B14F-4D97-AF65-F5344CB8AC3E}">
        <p14:creationId xmlns:p14="http://schemas.microsoft.com/office/powerpoint/2010/main" val="2412290699"/>
      </p:ext>
    </p:extLst>
  </p:cSld>
  <p:clrMapOvr>
    <a:masterClrMapping/>
  </p:clrMapOvr>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2062</TotalTime>
  <Words>1761</Words>
  <Application>Microsoft Office PowerPoint</Application>
  <PresentationFormat>Custom</PresentationFormat>
  <Paragraphs>412</Paragraphs>
  <Slides>31</Slides>
  <Notes>11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Consolas</vt:lpstr>
      <vt:lpstr>Wingdings</vt:lpstr>
      <vt:lpstr>Wingdings 2</vt:lpstr>
      <vt:lpstr>SoftUni 16x9</vt:lpstr>
      <vt:lpstr>Introduction to Databases</vt:lpstr>
      <vt:lpstr>Table of Contents</vt:lpstr>
      <vt:lpstr>Questions</vt:lpstr>
      <vt:lpstr>Data Management</vt:lpstr>
      <vt:lpstr>Storage vs. Management</vt:lpstr>
      <vt:lpstr>Storage vs. Management</vt:lpstr>
      <vt:lpstr>Storage vs. Management (2)</vt:lpstr>
      <vt:lpstr>Databases and RDBMS</vt:lpstr>
      <vt:lpstr>Database Engine</vt:lpstr>
      <vt:lpstr>Database Engine Flow</vt:lpstr>
      <vt:lpstr>Top Database Engines</vt:lpstr>
      <vt:lpstr>Download Clients &amp; Servers</vt:lpstr>
      <vt:lpstr>SQL Server Architecture</vt:lpstr>
      <vt:lpstr>Database Table Elements</vt:lpstr>
      <vt:lpstr>Structured Query Language</vt:lpstr>
      <vt:lpstr>Engine’s Behavior</vt:lpstr>
      <vt:lpstr>Table Relationships</vt:lpstr>
      <vt:lpstr>Why Split Related Data?</vt:lpstr>
      <vt:lpstr>Related Tables</vt:lpstr>
      <vt:lpstr>Relational Diagrams</vt:lpstr>
      <vt:lpstr>Programmability</vt:lpstr>
      <vt:lpstr>Indices</vt:lpstr>
      <vt:lpstr>Views</vt:lpstr>
      <vt:lpstr>Procedures, Functions and Triggers</vt:lpstr>
      <vt:lpstr>Procedures</vt:lpstr>
      <vt:lpstr>Functions</vt:lpstr>
      <vt:lpstr>Triggers</vt:lpstr>
      <vt:lpstr>Summary</vt:lpstr>
      <vt:lpstr>Introduction to Databases</vt:lpstr>
      <vt:lpstr>License</vt:lpstr>
      <vt:lpstr>Trainings @ Software University (SoftUni)</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University</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Vladimir Damyanovski</cp:lastModifiedBy>
  <cp:revision>109</cp:revision>
  <dcterms:created xsi:type="dcterms:W3CDTF">2014-01-02T17:00:34Z</dcterms:created>
  <dcterms:modified xsi:type="dcterms:W3CDTF">2017-09-26T18:32:15Z</dcterms:modified>
  <cp:category>db;databases;sql;programming;computer programming;software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