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485" r:id="rId36"/>
    <p:sldId id="352" r:id="rId37"/>
    <p:sldId id="48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485"/>
            <p14:sldId id="352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533" autoAdjust="0"/>
  </p:normalViewPr>
  <p:slideViewPr>
    <p:cSldViewPr>
      <p:cViewPr varScale="1">
        <p:scale>
          <a:sx n="87" d="100"/>
          <a:sy n="87" d="100"/>
        </p:scale>
        <p:origin x="48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40AC77-526E-4837-A940-F0F1161066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720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418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885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296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543298"/>
            <a:ext cx="457200" cy="381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dirty="0">
                <a:solidFill>
                  <a:schemeClr val="accent1"/>
                </a:solidFill>
              </a:rPr>
              <a:t>primary key </a:t>
            </a:r>
            <a:r>
              <a:rPr lang="en-US" dirty="0"/>
              <a:t>on a column: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1979612" y="3124200"/>
            <a:ext cx="82296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Properties</a:t>
            </a:r>
            <a:r>
              <a:rPr lang="en-US" dirty="0"/>
              <a:t>" window: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218967" y="3567114"/>
            <a:ext cx="457200" cy="415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904363" y="2362200"/>
            <a:ext cx="5747364" cy="28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237412" y="2725546"/>
            <a:ext cx="3048000" cy="807168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Database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Custom properties</a:t>
            </a:r>
            <a:endParaRPr lang="bg-B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1271036"/>
            <a:ext cx="2743200" cy="700710"/>
          </a:xfrm>
          <a:prstGeom prst="wedgeRoundRectCallout">
            <a:avLst>
              <a:gd name="adj1" fmla="val -42705"/>
              <a:gd name="adj2" fmla="val 945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12" y="4117325"/>
            <a:ext cx="3276600" cy="737177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 of columns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370012" y="4109423"/>
            <a:ext cx="4081377" cy="66350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Number of records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5436" y="1999906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5436" y="3834171"/>
            <a:ext cx="899477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DECIMAL(10,2)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24712" y="4167991"/>
            <a:ext cx="65463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DECIMAL(15, 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4636" y="2140988"/>
            <a:ext cx="6556376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4212" y="3047354"/>
            <a:ext cx="2619600" cy="806412"/>
          </a:xfrm>
          <a:prstGeom prst="wedgeRoundRectCallout">
            <a:avLst>
              <a:gd name="adj1" fmla="val -68848"/>
              <a:gd name="adj2" fmla="val -636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827212" y="5815004"/>
            <a:ext cx="3048000" cy="814396"/>
          </a:xfrm>
          <a:prstGeom prst="wedgeRoundRectCallout">
            <a:avLst>
              <a:gd name="adj1" fmla="val 40454"/>
              <a:gd name="adj2" fmla="val -1055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27812" y="5815004"/>
            <a:ext cx="2286000" cy="814396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9236" y="4446756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9236" y="2172037"/>
            <a:ext cx="734717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1212" y="1949023"/>
            <a:ext cx="3048000" cy="700710"/>
          </a:xfrm>
          <a:prstGeom prst="wedgeRoundRectCallout">
            <a:avLst>
              <a:gd name="adj1" fmla="val -49380"/>
              <a:gd name="adj2" fmla="val 94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30413" y="586597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9054" y="586597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New data type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756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08812" y="1037842"/>
            <a:ext cx="2438400" cy="1240080"/>
          </a:xfrm>
          <a:prstGeom prst="wedgeRoundRectCallout">
            <a:avLst>
              <a:gd name="adj1" fmla="val -81543"/>
              <a:gd name="adj2" fmla="val 459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557012" y="3318391"/>
            <a:ext cx="3612267" cy="662124"/>
          </a:xfrm>
          <a:prstGeom prst="wedgeRoundRectCallout">
            <a:avLst>
              <a:gd name="adj1" fmla="val -68597"/>
              <a:gd name="adj2" fmla="val -43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name(s)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363776" y="4238512"/>
            <a:ext cx="3505200" cy="735383"/>
          </a:xfrm>
          <a:prstGeom prst="wedgeRoundRectCallout">
            <a:avLst>
              <a:gd name="adj1" fmla="val -46058"/>
              <a:gd name="adj2" fmla="val 870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943121" y="5846188"/>
            <a:ext cx="3735546" cy="755616"/>
          </a:xfrm>
          <a:prstGeom prst="wedgeRoundRectCallout">
            <a:avLst>
              <a:gd name="adj1" fmla="val -62657"/>
              <a:gd name="adj2" fmla="val -462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name(s)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14022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32412" y="3183196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1539" y="4439296"/>
            <a:ext cx="8226424" cy="1619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050067" y="3759084"/>
            <a:ext cx="2516345" cy="1206886"/>
          </a:xfrm>
          <a:prstGeom prst="wedgeRoundRectCallout">
            <a:avLst>
              <a:gd name="adj1" fmla="val -63618"/>
              <a:gd name="adj2" fmla="val 75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01174" y="5765714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Condition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246812" y="2261901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Default value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7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CSharpDB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Deleting structures is called </a:t>
            </a:r>
            <a:r>
              <a:rPr lang="en-US" sz="3600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sz="3600" dirty="0"/>
              <a:t>We can drop:</a:t>
            </a:r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Keys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Constraints</a:t>
            </a:r>
            <a:endParaRPr lang="en-US" sz="3400" dirty="0"/>
          </a:p>
          <a:p>
            <a:pPr lvl="2"/>
            <a:r>
              <a:rPr lang="en-US" sz="3400" dirty="0">
                <a:solidFill>
                  <a:schemeClr val="accent1"/>
                </a:solidFill>
              </a:rPr>
              <a:t>Tables</a:t>
            </a:r>
            <a:r>
              <a:rPr lang="en-US" sz="3400" dirty="0"/>
              <a:t> </a:t>
            </a:r>
          </a:p>
          <a:p>
            <a:pPr lvl="2"/>
            <a:r>
              <a:rPr lang="en-US" sz="3400" dirty="0"/>
              <a:t>Entire </a:t>
            </a:r>
            <a:r>
              <a:rPr lang="en-US" sz="3400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sz="3600" dirty="0"/>
              <a:t>Deleting all data in a table is called </a:t>
            </a:r>
            <a:r>
              <a:rPr lang="en-US" sz="3600" dirty="0">
                <a:solidFill>
                  <a:schemeClr val="accent1"/>
                </a:solidFill>
              </a:rPr>
              <a:t>truncating</a:t>
            </a:r>
          </a:p>
          <a:p>
            <a:r>
              <a:rPr lang="en-US" sz="3600" dirty="0"/>
              <a:t>Both of these actions </a:t>
            </a:r>
            <a:r>
              <a:rPr lang="en-US" sz="3600" dirty="0">
                <a:solidFill>
                  <a:schemeClr val="accent1"/>
                </a:solidFill>
              </a:rPr>
              <a:t>cannot be undone </a:t>
            </a:r>
            <a:r>
              <a:rPr lang="en-US" sz="36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2057400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990012" y="2649693"/>
            <a:ext cx="2652600" cy="822826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3012" y="3868507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28012" y="4275888"/>
            <a:ext cx="2743200" cy="735528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3012" y="5480295"/>
            <a:ext cx="7086600" cy="674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99412" y="5345907"/>
            <a:ext cx="3200400" cy="684812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Database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Removing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constraint </a:t>
            </a:r>
            <a:r>
              <a:rPr lang="en-US" dirty="0"/>
              <a:t>from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constraints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 fields</a:t>
            </a:r>
          </a:p>
          <a:p>
            <a:pPr>
              <a:lnSpc>
                <a:spcPct val="100000"/>
              </a:lnSpc>
              <a:spcBef>
                <a:spcPts val="126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0385" y="2714231"/>
            <a:ext cx="60991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444421" y="2379467"/>
            <a:ext cx="2438400" cy="700710"/>
          </a:xfrm>
          <a:prstGeom prst="wedgeRoundRectCallout">
            <a:avLst>
              <a:gd name="adj1" fmla="val -72270"/>
              <a:gd name="adj2" fmla="val 482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93607" y="3305421"/>
            <a:ext cx="3505200" cy="700710"/>
          </a:xfrm>
          <a:prstGeom prst="wedgeRoundRectCallout">
            <a:avLst>
              <a:gd name="adj1" fmla="val -64098"/>
              <a:gd name="adj2" fmla="val 6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Constraint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0929" y="4725902"/>
            <a:ext cx="6099176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b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r>
              <a:rPr lang="en-US" sz="3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477361" y="5776230"/>
            <a:ext cx="3193882" cy="700710"/>
          </a:xfrm>
          <a:prstGeom prst="wedgeRoundRectCallout">
            <a:avLst>
              <a:gd name="adj1" fmla="val -70737"/>
              <a:gd name="adj2" fmla="val -529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Columns name</a:t>
            </a:r>
            <a:endParaRPr lang="bg-BG" sz="36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817829" y="4789493"/>
            <a:ext cx="2600494" cy="700710"/>
          </a:xfrm>
          <a:prstGeom prst="wedgeRoundRectCallout">
            <a:avLst>
              <a:gd name="adj1" fmla="val -80248"/>
              <a:gd name="adj2" fmla="val 15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Table name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Table columns have a </a:t>
            </a:r>
            <a:r>
              <a:rPr lang="en-US" sz="3600" dirty="0">
                <a:solidFill>
                  <a:schemeClr val="accent1"/>
                </a:solidFill>
              </a:rPr>
              <a:t>fixed type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Setting up the database is the </a:t>
            </a:r>
            <a:r>
              <a:rPr lang="en-US" sz="3200" dirty="0">
                <a:solidFill>
                  <a:schemeClr val="accent1"/>
                </a:solidFill>
              </a:rPr>
              <a:t>last step </a:t>
            </a:r>
            <a:r>
              <a:rPr lang="en-US" sz="32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Management Studio to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customize</a:t>
            </a:r>
            <a:r>
              <a:rPr lang="en-US" sz="32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provides </a:t>
            </a:r>
            <a:r>
              <a:rPr lang="en-US" sz="3200" dirty="0">
                <a:solidFill>
                  <a:schemeClr val="accent1"/>
                </a:solidFill>
              </a:rPr>
              <a:t>greater control </a:t>
            </a:r>
            <a:r>
              <a:rPr lang="en-US" sz="3200" dirty="0"/>
              <a:t>over actions: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915221"/>
            <a:ext cx="5867400" cy="2505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9032" y="2971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766436"/>
            <a:ext cx="4572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2371</TotalTime>
  <Words>1313</Words>
  <Application>Microsoft Office PowerPoint</Application>
  <PresentationFormat>Custom</PresentationFormat>
  <Paragraphs>265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99</cp:revision>
  <dcterms:created xsi:type="dcterms:W3CDTF">2014-01-02T17:00:34Z</dcterms:created>
  <dcterms:modified xsi:type="dcterms:W3CDTF">2017-09-28T10:47:44Z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