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82" r:id="rId5"/>
    <p:sldId id="446" r:id="rId6"/>
    <p:sldId id="445" r:id="rId7"/>
    <p:sldId id="447" r:id="rId8"/>
    <p:sldId id="452" r:id="rId9"/>
    <p:sldId id="454" r:id="rId10"/>
    <p:sldId id="455" r:id="rId11"/>
    <p:sldId id="457" r:id="rId12"/>
    <p:sldId id="458" r:id="rId13"/>
    <p:sldId id="442" r:id="rId14"/>
    <p:sldId id="443" r:id="rId15"/>
    <p:sldId id="459" r:id="rId16"/>
    <p:sldId id="460" r:id="rId17"/>
    <p:sldId id="448" r:id="rId18"/>
    <p:sldId id="461" r:id="rId19"/>
    <p:sldId id="462" r:id="rId20"/>
    <p:sldId id="463" r:id="rId21"/>
    <p:sldId id="464" r:id="rId22"/>
    <p:sldId id="466" r:id="rId23"/>
    <p:sldId id="467" r:id="rId24"/>
    <p:sldId id="465" r:id="rId25"/>
    <p:sldId id="449" r:id="rId26"/>
    <p:sldId id="468" r:id="rId27"/>
    <p:sldId id="469" r:id="rId28"/>
    <p:sldId id="470" r:id="rId29"/>
    <p:sldId id="471" r:id="rId30"/>
    <p:sldId id="472" r:id="rId31"/>
    <p:sldId id="450" r:id="rId32"/>
    <p:sldId id="473" r:id="rId33"/>
    <p:sldId id="474" r:id="rId34"/>
    <p:sldId id="451" r:id="rId35"/>
    <p:sldId id="477" r:id="rId36"/>
    <p:sldId id="478" r:id="rId37"/>
    <p:sldId id="349" r:id="rId38"/>
    <p:sldId id="479" r:id="rId39"/>
    <p:sldId id="476" r:id="rId40"/>
    <p:sldId id="480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2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2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>
            <p14:sldId id="450"/>
            <p14:sldId id="473"/>
            <p14:sldId id="474"/>
          </p14:sldIdLst>
        </p14:section>
        <p14:section name="Wildcards" id="{A0D8A753-109C-4C9E-8E2C-57D4E25D908B}">
          <p14:sldIdLst>
            <p14:sldId id="451"/>
            <p14:sldId id="477"/>
            <p14:sldId id="478"/>
          </p14:sldIdLst>
        </p14:section>
        <p14:section name="Conclusion" id="{10E03AB1-9AA8-4E86-9A64-D741901E50A2}">
          <p14:sldIdLst>
            <p14:sldId id="349"/>
            <p14:sldId id="479"/>
            <p14:sldId id="476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533" autoAdjust="0"/>
  </p:normalViewPr>
  <p:slideViewPr>
    <p:cSldViewPr>
      <p:cViewPr varScale="1">
        <p:scale>
          <a:sx n="87" d="100"/>
          <a:sy n="87" d="100"/>
        </p:scale>
        <p:origin x="37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26-Sep-17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26-Sep-17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0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3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26-Sep-17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048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EF53B-5F34-4F99-AB67-BCE3E8092F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66BF68-4781-4191-A914-EE869C29B06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378570-CA3F-441A-9966-E2144CCC204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4420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sqlsrv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3EE690-B4B2-45AE-8AC4-EF8823D415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36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dirty="0"/>
              <a:t> – counts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characters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DATALENGTH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1612" y="2110870"/>
            <a:ext cx="67056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1612" y="4493972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(Name, 3) AS Shorthand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57269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842524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942012" y="4318715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4436" y="1905000"/>
            <a:ext cx="9756776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SELECT CustomerID,</a:t>
            </a:r>
          </a:p>
          <a:p>
            <a:r>
              <a:rPr lang="en-US" sz="3000" dirty="0"/>
              <a:t>       FirstName,</a:t>
            </a:r>
          </a:p>
          <a:p>
            <a:r>
              <a:rPr lang="en-US" sz="3000" dirty="0"/>
              <a:t>       LastName,</a:t>
            </a:r>
          </a:p>
          <a:p>
            <a:r>
              <a:rPr lang="en-US" sz="3000" dirty="0"/>
              <a:t>       </a:t>
            </a:r>
            <a:r>
              <a:rPr lang="en-US" sz="3000" dirty="0">
                <a:solidFill>
                  <a:schemeClr val="accent1"/>
                </a:solidFill>
              </a:rPr>
              <a:t>LEFT</a:t>
            </a:r>
            <a:r>
              <a:rPr lang="en-US" sz="3000" dirty="0"/>
              <a:t>(PaymentNumber, 6) + '**********' </a:t>
            </a:r>
          </a:p>
          <a:p>
            <a:r>
              <a:rPr lang="en-US" sz="3000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/>
              <a:t>v_PublicPaymentInfo</a:t>
            </a:r>
            <a:r>
              <a:rPr lang="en-US" sz="3000" noProof="0" dirty="0"/>
              <a:t> 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REPLICATE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56012" y="1958470"/>
            <a:ext cx="4876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6012" y="4114800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6012" y="572636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REPLICATE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CHARINDEX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STUFF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03802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STUFF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StartIndex,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3655" y="1848439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3471" y="5363851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chars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PI, ABS, ROUND, etc.</a:t>
            </a:r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 arithmetic operations</a:t>
            </a:r>
          </a:p>
          <a:p>
            <a:pPr lvl="1"/>
            <a:r>
              <a:rPr lang="en-US" dirty="0"/>
              <a:t>Addition, subtraction, etc.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5121949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(A*H)/2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74807" y="32004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33400" cy="4755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as float (15 –digit precision)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SQRT</a:t>
            </a:r>
            <a:r>
              <a:rPr lang="en-US" dirty="0"/>
              <a:t> – square root (result will be float)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2" y="4191000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(X1-X2) +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9ECE7CE-2812-43B8-ACF6-2123386A4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raise value to desired exponent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Negative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rounds characters before decimal point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408144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435472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1824" y="2667000"/>
            <a:ext cx="838517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/>
              <a:t>(Quantity AS </a:t>
            </a:r>
            <a:r>
              <a:rPr lang="en-US" sz="2800" dirty="0">
                <a:solidFill>
                  <a:schemeClr val="accent1"/>
                </a:solidFill>
              </a:rPr>
              <a:t>float</a:t>
            </a:r>
            <a:r>
              <a:rPr lang="en-US" sz="2800" dirty="0"/>
              <a:t>) /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BoxCapacity</a:t>
            </a:r>
            <a:r>
              <a:rPr lang="en-US" sz="2800" dirty="0"/>
              <a:t>) / </a:t>
            </a:r>
            <a:r>
              <a:rPr lang="en-US" sz="2800" dirty="0" err="1"/>
              <a:t>PalletCapacity</a:t>
            </a:r>
            <a:r>
              <a:rPr lang="en-US" sz="2800" dirty="0"/>
              <a:t>)</a:t>
            </a:r>
          </a:p>
          <a:p>
            <a:r>
              <a:rPr lang="en-US" sz="2800" dirty="0"/>
              <a:t>    AS [Number of pallets]</a:t>
            </a:r>
          </a:p>
          <a:p>
            <a:r>
              <a:rPr lang="en-US" sz="2800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1, -1 or 0, depending on value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float value in range [0,1)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454927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GETDATE, DATEDIFF, DATEPART,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integer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620384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5814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yyyy, yy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mm, 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dd, 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Prepare sales data for aggregation by displaying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yearly quarter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find difference between two dates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560112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3036" y="4419600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DATEADD</a:t>
            </a:r>
            <a:r>
              <a:rPr lang="en-US" dirty="0"/>
              <a:t> – perform date arithmetic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812" y="1882270"/>
            <a:ext cx="8077200" cy="1089530"/>
            <a:chOff x="2055812" y="1882270"/>
            <a:chExt cx="80772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Part, Date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weekday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5812" y="43946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Number,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5812" y="57912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GETDATE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CAST, CONVERT, OFFSET, FETCH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77241" y="914400"/>
            <a:ext cx="2834343" cy="326896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19696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CAST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CONVERT </a:t>
            </a:r>
            <a:r>
              <a:rPr lang="en-US" dirty="0"/>
              <a:t>– convert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ISNULL</a:t>
            </a:r>
            <a:r>
              <a:rPr lang="en-US" dirty="0"/>
              <a:t> – swap </a:t>
            </a:r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values with a specified default value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Display “</a:t>
            </a:r>
            <a:r>
              <a:rPr lang="en-US" dirty="0">
                <a:solidFill>
                  <a:schemeClr val="accent1"/>
                </a:solidFill>
              </a:rPr>
              <a:t>Not Finished</a:t>
            </a:r>
            <a:r>
              <a:rPr lang="en-US" dirty="0"/>
              <a:t>” for projects with no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4012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CAST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Data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CONVERT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Data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1331" y="3640749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236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CAST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(EndDate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varchar), 'Not Finished')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414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OFFSET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FETCH </a:t>
            </a:r>
            <a:r>
              <a:rPr lang="en-US" dirty="0"/>
              <a:t>– get only specific rows from the result set</a:t>
            </a:r>
          </a:p>
          <a:p>
            <a:pPr lvl="1"/>
            <a:r>
              <a:rPr lang="en-US" dirty="0"/>
              <a:t>Used in combination with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36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 BY 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OFFSET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10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5642" y="3541127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skip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8252" y="5484557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include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Expressions, but less capable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6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8314" y="5310706"/>
            <a:ext cx="2724346" cy="505632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dirty="0">
                <a:solidFill>
                  <a:schemeClr val="accent1"/>
                </a:solidFill>
              </a:rPr>
              <a:t>ESCAPE</a:t>
            </a:r>
            <a:r>
              <a:rPr lang="en-US" dirty="0"/>
              <a:t> 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max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ESCAPE '!'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024" y="1981200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8757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SQL Server provides various built-in functions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String functions allow us to manipulate strings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Math functions allow us to do various calculations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Date functions allow us to work with dates easier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Using Wildcards,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80BE1-E6EE-4B4A-B7B5-F58E049517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9384" y="6400802"/>
            <a:ext cx="10482604" cy="351754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hlinkClick r:id="rId3"/>
              </a:rPr>
              <a:t>https://softuni.bg/courses/databases-sqlsrv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8" name="Picture 7" descr="http://www.appdataworks.com/wp-content/uploads/sql-server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94" y="1981200"/>
            <a:ext cx="4186237" cy="2415459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endParaRPr lang="en-US" dirty="0"/>
          </a:p>
          <a:p>
            <a:pPr lvl="1"/>
            <a:r>
              <a:rPr lang="en-US" dirty="0"/>
              <a:t>Either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Table values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data</a:t>
            </a:r>
          </a:p>
          <a:p>
            <a:pPr lvl="1"/>
            <a:r>
              <a:rPr lang="en-US" dirty="0"/>
              <a:t>E.g.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geometry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currency</a:t>
            </a:r>
            <a:r>
              <a:rPr lang="en-US" dirty="0"/>
              <a:t>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CONCAT, SUBSTRING, Etc.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– combine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dirty="0"/>
              <a:t> values it with 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981200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FirstName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' '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LastName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8612" y="3899429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accent1"/>
                </a:solidFill>
              </a:rPr>
              <a:t>CONCAT</a:t>
            </a:r>
            <a:r>
              <a:rPr lang="en-US" sz="2800" dirty="0"/>
              <a:t>(FirstName, ' ', LastName)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val="560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dirty="0"/>
              <a:t> – extract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summary </a:t>
            </a:r>
            <a:r>
              <a:rPr lang="en-US" dirty="0"/>
              <a:t>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442585" y="3789575"/>
            <a:ext cx="2834304" cy="528217"/>
          </a:xfrm>
          <a:prstGeom prst="wedgeRoundRectCallout">
            <a:avLst>
              <a:gd name="adj1" fmla="val -50616"/>
              <a:gd name="adj2" fmla="val -1040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447260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ArticleId, Author, Content,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(Content, 1, 200) + '...' AS Summary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598612" y="2896501"/>
            <a:ext cx="8989287" cy="544765"/>
            <a:chOff x="226242" y="2896501"/>
            <a:chExt cx="8989287" cy="5447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SUBSTRING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5, 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29788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dirty="0"/>
              <a:t> – replace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censor</a:t>
            </a:r>
            <a:r>
              <a:rPr lang="en-US" dirty="0"/>
              <a:t>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316283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(Title,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Title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Album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BB37A5-1F32-4CA1-9D7D-CB1F148B418B}"/>
              </a:ext>
            </a:extLst>
          </p:cNvPr>
          <p:cNvGrpSpPr/>
          <p:nvPr/>
        </p:nvGrpSpPr>
        <p:grpSpPr>
          <a:xfrm>
            <a:off x="1217612" y="2894663"/>
            <a:ext cx="9753601" cy="546603"/>
            <a:chOff x="1217612" y="2894663"/>
            <a:chExt cx="9753601" cy="546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64DBB2-2E17-4773-BC6C-8B371351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612" y="2894663"/>
              <a:ext cx="6892208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REPLACE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'Soft', 'Hard')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E508B1-61EC-4C73-998F-A63A88482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1013" y="2896501"/>
              <a:ext cx="1600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HardUni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4034B2-6A6F-49FF-B451-573D5E000476}"/>
                </a:ext>
              </a:extLst>
            </p:cNvPr>
            <p:cNvSpPr/>
            <p:nvPr/>
          </p:nvSpPr>
          <p:spPr>
            <a:xfrm>
              <a:off x="8495303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2363</TotalTime>
  <Words>1566</Words>
  <Application>Microsoft Office PowerPoint</Application>
  <PresentationFormat>Custom</PresentationFormat>
  <Paragraphs>344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Built-in Functions</vt:lpstr>
      <vt:lpstr>Table of Contents</vt:lpstr>
      <vt:lpstr>Questions</vt:lpstr>
      <vt:lpstr>Functions in SQL Server</vt:lpstr>
      <vt:lpstr>SQL Functions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</vt:lpstr>
      <vt:lpstr>Other Functions(2)</vt:lpstr>
      <vt:lpstr>Wildcards</vt:lpstr>
      <vt:lpstr>Using WHERE … LIKE</vt:lpstr>
      <vt:lpstr>Wildcard Characters</vt:lpstr>
      <vt:lpstr>Summary</vt:lpstr>
      <vt:lpstr>Built-in Functions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138</cp:revision>
  <dcterms:created xsi:type="dcterms:W3CDTF">2014-01-02T17:00:34Z</dcterms:created>
  <dcterms:modified xsi:type="dcterms:W3CDTF">2017-09-26T18:29:26Z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