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3"/>
  </p:notesMasterIdLst>
  <p:handoutMasterIdLst>
    <p:handoutMasterId r:id="rId44"/>
  </p:handoutMasterIdLst>
  <p:sldIdLst>
    <p:sldId id="456" r:id="rId3"/>
    <p:sldId id="404" r:id="rId4"/>
    <p:sldId id="405" r:id="rId5"/>
    <p:sldId id="426" r:id="rId6"/>
    <p:sldId id="430" r:id="rId7"/>
    <p:sldId id="431" r:id="rId8"/>
    <p:sldId id="433" r:id="rId9"/>
    <p:sldId id="434" r:id="rId10"/>
    <p:sldId id="435" r:id="rId11"/>
    <p:sldId id="427" r:id="rId12"/>
    <p:sldId id="436" r:id="rId13"/>
    <p:sldId id="437" r:id="rId14"/>
    <p:sldId id="460" r:id="rId15"/>
    <p:sldId id="410" r:id="rId16"/>
    <p:sldId id="411" r:id="rId17"/>
    <p:sldId id="412" r:id="rId18"/>
    <p:sldId id="413" r:id="rId19"/>
    <p:sldId id="414" r:id="rId20"/>
    <p:sldId id="442" r:id="rId21"/>
    <p:sldId id="407" r:id="rId22"/>
    <p:sldId id="408" r:id="rId23"/>
    <p:sldId id="409" r:id="rId24"/>
    <p:sldId id="457" r:id="rId25"/>
    <p:sldId id="451" r:id="rId26"/>
    <p:sldId id="448" r:id="rId27"/>
    <p:sldId id="449" r:id="rId28"/>
    <p:sldId id="428" r:id="rId29"/>
    <p:sldId id="424" r:id="rId30"/>
    <p:sldId id="443" r:id="rId31"/>
    <p:sldId id="445" r:id="rId32"/>
    <p:sldId id="418" r:id="rId33"/>
    <p:sldId id="417" r:id="rId34"/>
    <p:sldId id="439" r:id="rId35"/>
    <p:sldId id="440" r:id="rId36"/>
    <p:sldId id="446" r:id="rId37"/>
    <p:sldId id="447" r:id="rId38"/>
    <p:sldId id="420" r:id="rId39"/>
    <p:sldId id="458" r:id="rId40"/>
    <p:sldId id="454" r:id="rId41"/>
    <p:sldId id="459" r:id="rId4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B33125B-ED83-4B93-BF3C-72D80798F145}">
          <p14:sldIdLst>
            <p14:sldId id="456"/>
            <p14:sldId id="404"/>
            <p14:sldId id="405"/>
          </p14:sldIdLst>
        </p14:section>
        <p14:section name="Database Design" id="{2CB55A70-2DF8-4513-8A52-DF3FAE148E61}">
          <p14:sldIdLst>
            <p14:sldId id="426"/>
            <p14:sldId id="430"/>
            <p14:sldId id="431"/>
            <p14:sldId id="433"/>
            <p14:sldId id="434"/>
            <p14:sldId id="435"/>
          </p14:sldIdLst>
        </p14:section>
        <p14:section name="Table Relations" id="{9F3449FD-3C65-4BB3-85E2-3118594BA9A2}">
          <p14:sldIdLst>
            <p14:sldId id="427"/>
            <p14:sldId id="436"/>
            <p14:sldId id="437"/>
            <p14:sldId id="460"/>
            <p14:sldId id="410"/>
            <p14:sldId id="411"/>
            <p14:sldId id="412"/>
            <p14:sldId id="413"/>
            <p14:sldId id="414"/>
            <p14:sldId id="442"/>
            <p14:sldId id="407"/>
            <p14:sldId id="408"/>
            <p14:sldId id="409"/>
          </p14:sldIdLst>
        </p14:section>
        <p14:section name="JOINs" id="{0EC60B3E-31EE-4D6D-ACF7-0A30D962D284}">
          <p14:sldIdLst>
            <p14:sldId id="457"/>
            <p14:sldId id="451"/>
            <p14:sldId id="448"/>
            <p14:sldId id="449"/>
          </p14:sldIdLst>
        </p14:section>
        <p14:section name="Cascade Operations" id="{BF27B817-E6C4-4B68-BBCB-845821164BAB}">
          <p14:sldIdLst>
            <p14:sldId id="428"/>
            <p14:sldId id="424"/>
            <p14:sldId id="443"/>
            <p14:sldId id="445"/>
            <p14:sldId id="418"/>
            <p14:sldId id="417"/>
          </p14:sldIdLst>
        </p14:section>
        <p14:section name="E/R Diagrams" id="{D27CDBEF-C1B0-423B-904A-EB88F33794AA}">
          <p14:sldIdLst>
            <p14:sldId id="439"/>
            <p14:sldId id="440"/>
            <p14:sldId id="446"/>
            <p14:sldId id="447"/>
          </p14:sldIdLst>
        </p14:section>
        <p14:section name="Conclusion" id="{C6E3D5A5-B0DF-43D0-8B0A-3EBBED2805AE}">
          <p14:sldIdLst>
            <p14:sldId id="420"/>
            <p14:sldId id="458"/>
            <p14:sldId id="454"/>
            <p14:sldId id="4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ftUniLector" initials="S" lastIdx="1" clrIdx="0">
    <p:extLst>
      <p:ext uri="{19B8F6BF-5375-455C-9EA6-DF929625EA0E}">
        <p15:presenceInfo xmlns:p15="http://schemas.microsoft.com/office/powerpoint/2012/main" userId="SoftUniLec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A19574"/>
    <a:srgbClr val="FFFFFF"/>
    <a:srgbClr val="FF0000"/>
    <a:srgbClr val="F3BE60"/>
    <a:srgbClr val="3BABFF"/>
    <a:srgbClr val="613306"/>
    <a:srgbClr val="371D03"/>
    <a:srgbClr val="482604"/>
    <a:srgbClr val="FFF0D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61" autoAdjust="0"/>
    <p:restoredTop sz="84317" autoAdjust="0"/>
  </p:normalViewPr>
  <p:slideViewPr>
    <p:cSldViewPr>
      <p:cViewPr varScale="1">
        <p:scale>
          <a:sx n="87" d="100"/>
          <a:sy n="87" d="100"/>
        </p:scale>
        <p:origin x="322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03-Oct-17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02-Oct-17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46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739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733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48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4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06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61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93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E/R diagrams represent the tables which are called entities and the relationships between them.</a:t>
            </a:r>
            <a:r>
              <a:rPr lang="en-US" baseline="0" dirty="0"/>
              <a:t> They are used as a technical illustration of the database design.</a:t>
            </a:r>
          </a:p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To Do: snip how to create e/r diagram.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872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63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12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26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303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229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67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One-to-Many</a:t>
            </a:r>
            <a:r>
              <a:rPr lang="en-US" baseline="0" dirty="0"/>
              <a:t> relationship means that each row from a table is related zero, one or many rows in the referent table. In the case above, each mountain can have 0, 1 or many peaks. The example shows that the mountain Caucasus has two peaks - One-to-Many. If you look the other way around many peaks has exactly one mountain – Many-to-One.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96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78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22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Many-to-Many</a:t>
            </a:r>
            <a:r>
              <a:rPr lang="en-US" baseline="0" noProof="1"/>
              <a:t> relationship relates many rows from a table to many rows in another table. For example. Employee.EmployeeID has many projects. Many projects are assigned to many employees which is the other way around. Usually we have a mapping table that takes care of the relations.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90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22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49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In One</a:t>
            </a:r>
            <a:r>
              <a:rPr lang="en-US" baseline="0" noProof="1"/>
              <a:t>-to-One relationship each row of table Cars is related to exactly zero or one row in table Drivers. In table Cars.DriverID is a foreign key which means that there will be a relation to another table – Drivers in the case. Table Drivers has a column DriverID as well which is a primary key. The relation is always between a foreign key and a primary key. It means that all values in </a:t>
            </a:r>
            <a:r>
              <a:rPr lang="en-US" sz="1600" baseline="0" noProof="1"/>
              <a:t>Cars</a:t>
            </a:r>
            <a:r>
              <a:rPr lang="en-US" sz="1600" noProof="1"/>
              <a:t>.</a:t>
            </a:r>
            <a:r>
              <a:rPr lang="en-US" baseline="0" noProof="1"/>
              <a:t>DriverID should be present in </a:t>
            </a:r>
            <a:r>
              <a:rPr lang="en-US" sz="1600" noProof="1"/>
              <a:t>Drivers. DriverID</a:t>
            </a:r>
            <a:r>
              <a:rPr lang="en-US" sz="1600" baseline="0" noProof="1"/>
              <a:t> except NULL. Cars</a:t>
            </a:r>
            <a:r>
              <a:rPr lang="en-US" sz="1600" noProof="1"/>
              <a:t>.</a:t>
            </a:r>
            <a:r>
              <a:rPr lang="en-US" baseline="0" noProof="1"/>
              <a:t>DriverID can be NULL if it is not stated otherwise.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00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02-Oct-17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941663-FB3D-4308-B06A-BF7A06722F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EA886D-BF20-4286-B44E-ACDAD3D72DE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1D50AF-5D30-442A-B47F-C1055E78F847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C8328C7-3ADF-4B08-85B7-E95E250A76F1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4CF739A-F27F-4C15-B3F1-9B5038B20F7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4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02-Oct-17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dge.softuni.bg/Contests/Practice/Index/292#6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92#6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8.png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databases-sqlsrv" TargetMode="External"/><Relationship Id="rId7" Type="http://schemas.openxmlformats.org/officeDocument/2006/relationships/image" Target="../media/image30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1.png"/><Relationship Id="rId14" Type="http://schemas.openxmlformats.org/officeDocument/2006/relationships/hyperlink" Target="http://www.telenor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7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369266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8" name="TextBox 17"/>
          <p:cNvSpPr txBox="1"/>
          <p:nvPr/>
        </p:nvSpPr>
        <p:spPr>
          <a:xfrm rot="576164">
            <a:off x="5213152" y="3719827"/>
            <a:ext cx="1427635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Table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Relations</a:t>
            </a:r>
          </a:p>
        </p:txBody>
      </p:sp>
      <p:pic>
        <p:nvPicPr>
          <p:cNvPr id="13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48" y="3353217"/>
            <a:ext cx="3363639" cy="2663564"/>
          </a:xfrm>
          <a:prstGeom prst="rect">
            <a:avLst/>
          </a:prstGeom>
        </p:spPr>
      </p:pic>
      <p:pic>
        <p:nvPicPr>
          <p:cNvPr id="15" name="Picture 2" descr="database, storage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143" y="3760536"/>
            <a:ext cx="2450807" cy="245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4"/>
          <p:cNvSpPr>
            <a:spLocks noGrp="1"/>
          </p:cNvSpPr>
          <p:nvPr>
            <p:ph type="ctrTitle"/>
          </p:nvPr>
        </p:nvSpPr>
        <p:spPr>
          <a:xfrm>
            <a:off x="4580708" y="914400"/>
            <a:ext cx="7035859" cy="1087372"/>
          </a:xfrm>
        </p:spPr>
        <p:txBody>
          <a:bodyPr>
            <a:normAutofit/>
          </a:bodyPr>
          <a:lstStyle/>
          <a:p>
            <a:r>
              <a:rPr lang="en-US" dirty="0"/>
              <a:t>Table Relations</a:t>
            </a:r>
          </a:p>
        </p:txBody>
      </p:sp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5637212" y="1849984"/>
            <a:ext cx="6014713" cy="686636"/>
          </a:xfrm>
        </p:spPr>
        <p:txBody>
          <a:bodyPr>
            <a:noAutofit/>
          </a:bodyPr>
          <a:lstStyle/>
          <a:p>
            <a:r>
              <a:rPr lang="en-US" sz="3600" dirty="0"/>
              <a:t>Database Design and Rules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BCDA65A-F0A8-448C-9F01-BAC58820BAD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8202257-9AB3-4E7E-ABBE-8C4B5A1F51B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US" dirty="0"/>
              <a:t>Table Relations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en-US" dirty="0"/>
              <a:t>Relational Database Model in Action</a:t>
            </a:r>
          </a:p>
        </p:txBody>
      </p:sp>
      <p:pic>
        <p:nvPicPr>
          <p:cNvPr id="1028" name="Picture 4" descr="Image result for tab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377" y="2863489"/>
            <a:ext cx="2053062" cy="173328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tab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239" y="2864205"/>
            <a:ext cx="2209800" cy="186561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лаковидно 2"/>
          <p:cNvSpPr/>
          <p:nvPr/>
        </p:nvSpPr>
        <p:spPr>
          <a:xfrm>
            <a:off x="5010314" y="1324586"/>
            <a:ext cx="2057400" cy="13080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Овал 3"/>
          <p:cNvSpPr/>
          <p:nvPr/>
        </p:nvSpPr>
        <p:spPr>
          <a:xfrm>
            <a:off x="6502844" y="2667000"/>
            <a:ext cx="201168" cy="201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Овал 15"/>
          <p:cNvSpPr/>
          <p:nvPr/>
        </p:nvSpPr>
        <p:spPr>
          <a:xfrm>
            <a:off x="5256212" y="264947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34" name="Picture 10" descr="Image result for hearth animated lo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239" y="1496470"/>
            <a:ext cx="9715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397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Relationships </a:t>
            </a:r>
            <a:r>
              <a:rPr lang="en-US" dirty="0"/>
              <a:t>between tables are based on interconnections: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primary key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foreign key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Relations</a:t>
            </a:r>
            <a:endParaRPr lang="bg-BG" dirty="0"/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8783421" y="3248873"/>
            <a:ext cx="195919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049106"/>
              </p:ext>
            </p:extLst>
          </p:nvPr>
        </p:nvGraphicFramePr>
        <p:xfrm>
          <a:off x="1395214" y="3429000"/>
          <a:ext cx="49011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CountryId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Varna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Munich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Berlin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Moscow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366978"/>
              </p:ext>
            </p:extLst>
          </p:nvPr>
        </p:nvGraphicFramePr>
        <p:xfrm>
          <a:off x="8151812" y="3833192"/>
          <a:ext cx="259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Bulgaria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Germany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Russia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Box 12"/>
          <p:cNvSpPr txBox="1"/>
          <p:nvPr/>
        </p:nvSpPr>
        <p:spPr>
          <a:xfrm>
            <a:off x="3046412" y="2841075"/>
            <a:ext cx="112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Towns</a:t>
            </a:r>
          </a:p>
        </p:txBody>
      </p:sp>
      <p:cxnSp>
        <p:nvCxnSpPr>
          <p:cNvPr id="22" name="Straight Arrow Connector 11"/>
          <p:cNvCxnSpPr>
            <a:cxnSpLocks/>
          </p:cNvCxnSpPr>
          <p:nvPr/>
        </p:nvCxnSpPr>
        <p:spPr>
          <a:xfrm>
            <a:off x="6410656" y="4115797"/>
            <a:ext cx="1626856" cy="266475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1"/>
          <p:cNvCxnSpPr>
            <a:cxnSpLocks/>
          </p:cNvCxnSpPr>
          <p:nvPr/>
        </p:nvCxnSpPr>
        <p:spPr>
          <a:xfrm flipV="1">
            <a:off x="6404207" y="4523873"/>
            <a:ext cx="1633305" cy="53394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1"/>
          <p:cNvCxnSpPr>
            <a:cxnSpLocks/>
          </p:cNvCxnSpPr>
          <p:nvPr/>
        </p:nvCxnSpPr>
        <p:spPr>
          <a:xfrm flipV="1">
            <a:off x="6417105" y="4940813"/>
            <a:ext cx="1620407" cy="103758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1"/>
          <p:cNvCxnSpPr>
            <a:cxnSpLocks/>
          </p:cNvCxnSpPr>
          <p:nvPr/>
        </p:nvCxnSpPr>
        <p:spPr>
          <a:xfrm flipV="1">
            <a:off x="6410656" y="5083930"/>
            <a:ext cx="1626856" cy="42211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1"/>
          <p:cNvCxnSpPr>
            <a:cxnSpLocks/>
          </p:cNvCxnSpPr>
          <p:nvPr/>
        </p:nvCxnSpPr>
        <p:spPr>
          <a:xfrm flipV="1">
            <a:off x="6410656" y="5506040"/>
            <a:ext cx="1626856" cy="42211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227012" y="2599482"/>
            <a:ext cx="2133600" cy="524718"/>
          </a:xfrm>
          <a:prstGeom prst="wedgeRoundRectCallout">
            <a:avLst>
              <a:gd name="adj1" fmla="val 26868"/>
              <a:gd name="adj2" fmla="val 1048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4704042" y="2589496"/>
            <a:ext cx="1923770" cy="524718"/>
          </a:xfrm>
          <a:prstGeom prst="wedgeRoundRectCallout">
            <a:avLst>
              <a:gd name="adj1" fmla="val -37054"/>
              <a:gd name="adj2" fmla="val 987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7542212" y="2743200"/>
            <a:ext cx="2057400" cy="524718"/>
          </a:xfrm>
          <a:prstGeom prst="wedgeRoundRectCallout">
            <a:avLst>
              <a:gd name="adj1" fmla="val -176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7075626" y="6177464"/>
            <a:ext cx="2142985" cy="524718"/>
          </a:xfrm>
          <a:prstGeom prst="wedgeRoundRectCallout">
            <a:avLst>
              <a:gd name="adj1" fmla="val -38693"/>
              <a:gd name="adj2" fmla="val -1055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Relationship</a:t>
            </a:r>
          </a:p>
        </p:txBody>
      </p:sp>
    </p:spTree>
    <p:extLst>
      <p:ext uri="{BB962C8B-B14F-4D97-AF65-F5344CB8AC3E}">
        <p14:creationId xmlns:p14="http://schemas.microsoft.com/office/powerpoint/2010/main" val="1942099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64" grpId="0"/>
      <p:bldP spid="18" grpId="0"/>
      <p:bldP spid="19" grpId="0" animBg="1"/>
      <p:bldP spid="20" grpId="0" animBg="1"/>
      <p:bldP spid="28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foreign key </a:t>
            </a:r>
            <a:r>
              <a:rPr lang="en-US" sz="3200" dirty="0"/>
              <a:t>is 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identifier</a:t>
            </a:r>
            <a:r>
              <a:rPr lang="en-US" sz="3200" dirty="0"/>
              <a:t> of a record located in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another table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(usually a primary key)</a:t>
            </a:r>
            <a:endParaRPr lang="bg-BG" sz="3200" dirty="0"/>
          </a:p>
          <a:p>
            <a:r>
              <a:rPr lang="en-US" sz="3200" dirty="0"/>
              <a:t>Using relationships, we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refer</a:t>
            </a:r>
            <a:r>
              <a:rPr lang="en-US" sz="3200" dirty="0"/>
              <a:t> to data instead of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repeating</a:t>
            </a:r>
            <a:r>
              <a:rPr lang="en-US" sz="3200" dirty="0"/>
              <a:t> data</a:t>
            </a:r>
          </a:p>
          <a:p>
            <a:pPr lvl="1"/>
            <a:r>
              <a:rPr lang="en-US" sz="3000" dirty="0"/>
              <a:t>Country name is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not repeated</a:t>
            </a:r>
            <a:r>
              <a:rPr lang="en-US" sz="3000" dirty="0"/>
              <a:t>, it is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referred to</a:t>
            </a:r>
            <a:r>
              <a:rPr lang="en-US" sz="3000" dirty="0"/>
              <a:t> by its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primary key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bg-BG" sz="28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Relations: Foreign Key</a:t>
            </a:r>
            <a:endParaRPr lang="bg-BG" dirty="0"/>
          </a:p>
        </p:txBody>
      </p:sp>
      <p:sp>
        <p:nvSpPr>
          <p:cNvPr id="5" name="Text Box 52">
            <a:extLst>
              <a:ext uri="{FF2B5EF4-FFF2-40B4-BE49-F238E27FC236}">
                <a16:creationId xmlns:a16="http://schemas.microsoft.com/office/drawing/2014/main" id="{C6BF23FE-BEEC-4AD5-8BD5-0BA128D00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3421" y="3934673"/>
            <a:ext cx="195919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8CED8D-F441-4F80-9D98-5DE148412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118496"/>
              </p:ext>
            </p:extLst>
          </p:nvPr>
        </p:nvGraphicFramePr>
        <p:xfrm>
          <a:off x="1395214" y="4114800"/>
          <a:ext cx="490114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CountryId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Varna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Munich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Berlin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DB4D945-FDFD-44C0-8712-F8A48E431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301920"/>
              </p:ext>
            </p:extLst>
          </p:nvPr>
        </p:nvGraphicFramePr>
        <p:xfrm>
          <a:off x="8151812" y="4518992"/>
          <a:ext cx="2590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Bulgaria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Germany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Straight Arrow Connector 11">
            <a:extLst>
              <a:ext uri="{FF2B5EF4-FFF2-40B4-BE49-F238E27FC236}">
                <a16:creationId xmlns:a16="http://schemas.microsoft.com/office/drawing/2014/main" id="{206AA7B7-FEB4-4268-A3D4-05F11D92FF77}"/>
              </a:ext>
            </a:extLst>
          </p:cNvPr>
          <p:cNvCxnSpPr>
            <a:cxnSpLocks/>
          </p:cNvCxnSpPr>
          <p:nvPr/>
        </p:nvCxnSpPr>
        <p:spPr>
          <a:xfrm>
            <a:off x="6410656" y="4801597"/>
            <a:ext cx="1626856" cy="266475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1">
            <a:extLst>
              <a:ext uri="{FF2B5EF4-FFF2-40B4-BE49-F238E27FC236}">
                <a16:creationId xmlns:a16="http://schemas.microsoft.com/office/drawing/2014/main" id="{B1C8035F-78E6-47AA-B94F-0326A4A69FE5}"/>
              </a:ext>
            </a:extLst>
          </p:cNvPr>
          <p:cNvCxnSpPr>
            <a:cxnSpLocks/>
          </p:cNvCxnSpPr>
          <p:nvPr/>
        </p:nvCxnSpPr>
        <p:spPr>
          <a:xfrm flipV="1">
            <a:off x="6404207" y="5209673"/>
            <a:ext cx="1633305" cy="53394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1">
            <a:extLst>
              <a:ext uri="{FF2B5EF4-FFF2-40B4-BE49-F238E27FC236}">
                <a16:creationId xmlns:a16="http://schemas.microsoft.com/office/drawing/2014/main" id="{CDAF088D-BD0E-4906-B672-82D662E97AFA}"/>
              </a:ext>
            </a:extLst>
          </p:cNvPr>
          <p:cNvCxnSpPr>
            <a:cxnSpLocks/>
          </p:cNvCxnSpPr>
          <p:nvPr/>
        </p:nvCxnSpPr>
        <p:spPr>
          <a:xfrm flipV="1">
            <a:off x="6417105" y="5626613"/>
            <a:ext cx="1620407" cy="103758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1">
            <a:extLst>
              <a:ext uri="{FF2B5EF4-FFF2-40B4-BE49-F238E27FC236}">
                <a16:creationId xmlns:a16="http://schemas.microsoft.com/office/drawing/2014/main" id="{27BCD2E8-75F6-4234-ADA0-0674AEE82408}"/>
              </a:ext>
            </a:extLst>
          </p:cNvPr>
          <p:cNvCxnSpPr>
            <a:cxnSpLocks/>
          </p:cNvCxnSpPr>
          <p:nvPr/>
        </p:nvCxnSpPr>
        <p:spPr>
          <a:xfrm flipV="1">
            <a:off x="6410656" y="5769730"/>
            <a:ext cx="1626856" cy="42211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2AF077-C6F6-4A67-9D7C-B12BA44144AB}"/>
              </a:ext>
            </a:extLst>
          </p:cNvPr>
          <p:cNvSpPr txBox="1"/>
          <p:nvPr/>
        </p:nvSpPr>
        <p:spPr>
          <a:xfrm>
            <a:off x="3046412" y="3532514"/>
            <a:ext cx="112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Towns</a:t>
            </a:r>
          </a:p>
        </p:txBody>
      </p:sp>
    </p:spTree>
    <p:extLst>
      <p:ext uri="{BB962C8B-B14F-4D97-AF65-F5344CB8AC3E}">
        <p14:creationId xmlns:p14="http://schemas.microsoft.com/office/powerpoint/2010/main" val="800074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39" grpId="0" uiExpand="1" build="p"/>
      <p:bldP spid="5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80FDA3-BCE1-4CF6-808E-49F9C3D91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EB5CE-4F51-454A-BA18-1831ED020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One-to-many</a:t>
            </a:r>
            <a:r>
              <a:rPr lang="bg-BG" dirty="0"/>
              <a:t> – </a:t>
            </a:r>
            <a:r>
              <a:rPr lang="en-US" dirty="0"/>
              <a:t>e.g. country</a:t>
            </a:r>
            <a:r>
              <a:rPr lang="bg-BG" dirty="0"/>
              <a:t> / </a:t>
            </a:r>
            <a:r>
              <a:rPr lang="en-US" dirty="0"/>
              <a:t>towns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One country </a:t>
            </a:r>
            <a:r>
              <a:rPr lang="en-US" sz="3400" dirty="0"/>
              <a:t>has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many towns</a:t>
            </a:r>
            <a:endParaRPr lang="bg-BG" sz="34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Many-to-many</a:t>
            </a:r>
            <a:r>
              <a:rPr lang="bg-BG" dirty="0"/>
              <a:t> – </a:t>
            </a:r>
            <a:r>
              <a:rPr lang="en-US" dirty="0"/>
              <a:t>e.g. student</a:t>
            </a:r>
            <a:r>
              <a:rPr lang="bg-BG" dirty="0"/>
              <a:t> / </a:t>
            </a:r>
            <a:r>
              <a:rPr lang="en-US" dirty="0"/>
              <a:t>course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One student </a:t>
            </a:r>
            <a:r>
              <a:rPr lang="en-US" sz="3400" dirty="0"/>
              <a:t>has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many courses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One course </a:t>
            </a:r>
            <a:r>
              <a:rPr lang="en-US" sz="3400" dirty="0"/>
              <a:t>has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many students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One-to-one</a:t>
            </a:r>
            <a:r>
              <a:rPr lang="en-US" dirty="0"/>
              <a:t> – e.g. example</a:t>
            </a:r>
            <a:r>
              <a:rPr lang="bg-BG" dirty="0"/>
              <a:t> </a:t>
            </a:r>
            <a:r>
              <a:rPr lang="en-US" dirty="0"/>
              <a:t>driver</a:t>
            </a:r>
            <a:r>
              <a:rPr lang="bg-BG" dirty="0"/>
              <a:t> / </a:t>
            </a:r>
            <a:r>
              <a:rPr lang="en-US" dirty="0"/>
              <a:t>car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One driver </a:t>
            </a:r>
            <a:r>
              <a:rPr lang="en-US" sz="3400" dirty="0"/>
              <a:t>has only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one car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Rarely used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ABE594-9459-46F3-8F2F-E2E8C6E4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Relations: Multiplicity</a:t>
            </a:r>
          </a:p>
        </p:txBody>
      </p:sp>
    </p:spTree>
    <p:extLst>
      <p:ext uri="{BB962C8B-B14F-4D97-AF65-F5344CB8AC3E}">
        <p14:creationId xmlns:p14="http://schemas.microsoft.com/office/powerpoint/2010/main" val="100136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One-to-Many/Many-to-One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279505"/>
              </p:ext>
            </p:extLst>
          </p:nvPr>
        </p:nvGraphicFramePr>
        <p:xfrm>
          <a:off x="1163438" y="3207122"/>
          <a:ext cx="3102174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70888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33128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MountainID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Rila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035833" y="2662572"/>
            <a:ext cx="1755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Mountains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509210"/>
              </p:ext>
            </p:extLst>
          </p:nvPr>
        </p:nvGraphicFramePr>
        <p:xfrm>
          <a:off x="6309157" y="3107377"/>
          <a:ext cx="459971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32078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595628">
                  <a:extLst>
                    <a:ext uri="{9D8B030D-6E8A-4147-A177-3AD203B41FA5}">
                      <a16:colId xmlns:a16="http://schemas.microsoft.com/office/drawing/2014/main" val="3536145012"/>
                    </a:ext>
                  </a:extLst>
                </a:gridCol>
                <a:gridCol w="187200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PeakID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MountainID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Musala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Malyovitsa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23939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609012" y="2596890"/>
            <a:ext cx="1014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Peaks</a:t>
            </a: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513042" y="2165132"/>
            <a:ext cx="19999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5833420" y="2021349"/>
            <a:ext cx="2089792" cy="524718"/>
          </a:xfrm>
          <a:prstGeom prst="wedgeRoundRectCallout">
            <a:avLst>
              <a:gd name="adj1" fmla="val 644"/>
              <a:gd name="adj2" fmla="val 1288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9580842" y="2057400"/>
            <a:ext cx="1923770" cy="524718"/>
          </a:xfrm>
          <a:prstGeom prst="wedgeRoundRectCallout">
            <a:avLst>
              <a:gd name="adj1" fmla="val -27219"/>
              <a:gd name="adj2" fmla="val 1378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grpSp>
        <p:nvGrpSpPr>
          <p:cNvPr id="8" name="Групиране 7"/>
          <p:cNvGrpSpPr/>
          <p:nvPr/>
        </p:nvGrpSpPr>
        <p:grpSpPr>
          <a:xfrm>
            <a:off x="1872188" y="4121521"/>
            <a:ext cx="8108424" cy="1633209"/>
            <a:chOff x="1338788" y="4121521"/>
            <a:chExt cx="7498824" cy="1633209"/>
          </a:xfrm>
        </p:grpSpPr>
        <p:cxnSp>
          <p:nvCxnSpPr>
            <p:cNvPr id="14" name="Съединител: с чупка 13"/>
            <p:cNvCxnSpPr>
              <a:cxnSpLocks/>
            </p:cNvCxnSpPr>
            <p:nvPr/>
          </p:nvCxnSpPr>
          <p:spPr>
            <a:xfrm rot="16200000" flipH="1">
              <a:off x="4892441" y="567868"/>
              <a:ext cx="391518" cy="7498824"/>
            </a:xfrm>
            <a:prstGeom prst="bentConnector3">
              <a:avLst>
                <a:gd name="adj1" fmla="val 448315"/>
              </a:avLst>
            </a:prstGeom>
            <a:ln w="6350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Текстово поле 21"/>
            <p:cNvSpPr txBox="1"/>
            <p:nvPr/>
          </p:nvSpPr>
          <p:spPr>
            <a:xfrm>
              <a:off x="4173799" y="5231510"/>
              <a:ext cx="1828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42413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2412" y="988263"/>
            <a:ext cx="9220200" cy="55180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Mountains(</a:t>
            </a:r>
          </a:p>
          <a:p>
            <a:pPr>
              <a:lnSpc>
                <a:spcPct val="95000"/>
              </a:lnSpc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MountainID INT PRIMARY KEY,</a:t>
            </a:r>
          </a:p>
          <a:p>
            <a:pPr>
              <a:lnSpc>
                <a:spcPct val="95000"/>
              </a:lnSpc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MountainName VARCHAR(50)</a:t>
            </a:r>
          </a:p>
          <a:p>
            <a:pPr>
              <a:lnSpc>
                <a:spcPct val="95000"/>
              </a:lnSpc>
              <a:spcAft>
                <a:spcPts val="1200"/>
              </a:spcAft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Peaks(</a:t>
            </a:r>
          </a:p>
          <a:p>
            <a:pPr>
              <a:lnSpc>
                <a:spcPct val="95000"/>
              </a:lnSpc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PeakId INT PRIMARY KEY,</a:t>
            </a:r>
          </a:p>
          <a:p>
            <a:pPr>
              <a:lnSpc>
                <a:spcPct val="95000"/>
              </a:lnSpc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MountainID INT,</a:t>
            </a:r>
          </a:p>
          <a:p>
            <a:pPr>
              <a:lnSpc>
                <a:spcPct val="95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CONSTRAINT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FK_Peaks_Mountains 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FOREIGN KEY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(MountainID) </a:t>
            </a:r>
            <a:b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Mountains(MountainID)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Tables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126567" y="709019"/>
            <a:ext cx="2018306" cy="558487"/>
          </a:xfrm>
          <a:prstGeom prst="wedgeRoundRectCallout">
            <a:avLst>
              <a:gd name="adj1" fmla="val -50911"/>
              <a:gd name="adj2" fmla="val 918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380412" y="4876800"/>
            <a:ext cx="2229557" cy="559968"/>
          </a:xfrm>
          <a:prstGeom prst="wedgeRoundRectCallout">
            <a:avLst>
              <a:gd name="adj1" fmla="val -87288"/>
              <a:gd name="adj2" fmla="val 46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308032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9C243-3657-484D-A8F3-7F8AAE23F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table holding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foreign key </a:t>
            </a:r>
            <a:r>
              <a:rPr lang="en-US" dirty="0"/>
              <a:t>is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child table</a:t>
            </a:r>
          </a:p>
          <a:p>
            <a:r>
              <a:rPr lang="en-US" dirty="0"/>
              <a:t>The table holding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referenced primary key </a:t>
            </a:r>
            <a:r>
              <a:rPr lang="en-US" dirty="0"/>
              <a:t>is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parent/referenced table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79636" y="3688404"/>
            <a:ext cx="9286776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FK_Peaks_Mountains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 </a:t>
            </a: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(MountainID)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Mountains(MountainID)</a:t>
            </a:r>
            <a:endParaRPr lang="en-US" sz="4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Foreign Key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841492" y="2611877"/>
            <a:ext cx="2743200" cy="649005"/>
          </a:xfrm>
          <a:prstGeom prst="wedgeRoundRectCallout">
            <a:avLst>
              <a:gd name="adj1" fmla="val -43610"/>
              <a:gd name="adj2" fmla="val 1018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979655" y="5974404"/>
            <a:ext cx="2229557" cy="609600"/>
          </a:xfrm>
          <a:prstGeom prst="wedgeRoundRectCallout">
            <a:avLst>
              <a:gd name="adj1" fmla="val -31999"/>
              <a:gd name="adj2" fmla="val -897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416063" y="5974404"/>
            <a:ext cx="2128703" cy="609600"/>
          </a:xfrm>
          <a:prstGeom prst="wedgeRoundRectCallout">
            <a:avLst>
              <a:gd name="adj1" fmla="val 38622"/>
              <a:gd name="adj2" fmla="val -9636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Parent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Table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823201" y="4441545"/>
            <a:ext cx="2148011" cy="558485"/>
          </a:xfrm>
          <a:prstGeom prst="wedgeRoundRectCallout">
            <a:avLst>
              <a:gd name="adj1" fmla="val -62283"/>
              <a:gd name="adj2" fmla="val 129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171085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1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0FDCEB0E-1E68-43DA-BBA0-68F455E18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Many-to-many</a:t>
            </a:r>
            <a:r>
              <a:rPr lang="en-US" dirty="0"/>
              <a:t> relations use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mapping/join table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Many-to-Many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59299"/>
              </p:ext>
            </p:extLst>
          </p:nvPr>
        </p:nvGraphicFramePr>
        <p:xfrm>
          <a:off x="836613" y="2838043"/>
          <a:ext cx="41910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0481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48618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EmployeeID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EmployeeName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141923"/>
              </p:ext>
            </p:extLst>
          </p:nvPr>
        </p:nvGraphicFramePr>
        <p:xfrm>
          <a:off x="7466012" y="2838043"/>
          <a:ext cx="3438271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1897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ProjectID</a:t>
                      </a:r>
                      <a:endParaRPr lang="en-US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ProjectName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722148" y="2293493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19177" y="2241683"/>
            <a:ext cx="1357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Projects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959103"/>
              </p:ext>
            </p:extLst>
          </p:nvPr>
        </p:nvGraphicFramePr>
        <p:xfrm>
          <a:off x="4037012" y="4699459"/>
          <a:ext cx="3352800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77292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37550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EmployeeID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ProjectID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907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247722" y="4209643"/>
            <a:ext cx="2931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EmployeesProjects</a:t>
            </a:r>
          </a:p>
        </p:txBody>
      </p:sp>
      <p:cxnSp>
        <p:nvCxnSpPr>
          <p:cNvPr id="22" name="Straight Arrow Connector 21"/>
          <p:cNvCxnSpPr>
            <a:cxnSpLocks/>
            <a:stCxn id="2" idx="1"/>
          </p:cNvCxnSpPr>
          <p:nvPr/>
        </p:nvCxnSpPr>
        <p:spPr>
          <a:xfrm rot="10800000" flipH="1" flipV="1">
            <a:off x="836612" y="3523843"/>
            <a:ext cx="3093361" cy="2322844"/>
          </a:xfrm>
          <a:prstGeom prst="bentConnector3">
            <a:avLst>
              <a:gd name="adj1" fmla="val -7390"/>
            </a:avLst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 rot="5400000" flipH="1" flipV="1">
            <a:off x="6990391" y="4609064"/>
            <a:ext cx="1637044" cy="838202"/>
          </a:xfrm>
          <a:prstGeom prst="bentConnector3">
            <a:avLst>
              <a:gd name="adj1" fmla="val 85"/>
            </a:avLst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409158" y="1836903"/>
            <a:ext cx="2152370" cy="524718"/>
          </a:xfrm>
          <a:prstGeom prst="wedgeRoundRectCallout">
            <a:avLst>
              <a:gd name="adj1" fmla="val -2779"/>
              <a:gd name="adj2" fmla="val 1200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7085012" y="1803859"/>
            <a:ext cx="213360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1688108" y="4732868"/>
            <a:ext cx="2190029" cy="524718"/>
          </a:xfrm>
          <a:prstGeom prst="wedgeRoundRectCallout">
            <a:avLst>
              <a:gd name="adj1" fmla="val 38926"/>
              <a:gd name="adj2" fmla="val 941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table</a:t>
            </a:r>
          </a:p>
        </p:txBody>
      </p:sp>
    </p:spTree>
    <p:extLst>
      <p:ext uri="{BB962C8B-B14F-4D97-AF65-F5344CB8AC3E}">
        <p14:creationId xmlns:p14="http://schemas.microsoft.com/office/powerpoint/2010/main" val="33133823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24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665413" y="1371600"/>
            <a:ext cx="6858000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Employees(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EmployeeID INT PRIMARY KEY,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Projects(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ProjectID INT PRIMARY KEY,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Many-to-Many: Tables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355959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96441" y="1151121"/>
            <a:ext cx="9269971" cy="53610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EmployeesProjects(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EmployeeID INT,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ProjectID INT,</a:t>
            </a: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PK_EmployeesProjects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PRIMARY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(EmployeeID, ProjectID),</a:t>
            </a: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FK_EmployeesProjects_Employees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(EmployeeID)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Employees(EmployeeID),</a:t>
            </a: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FK_EmployeesProjects_Projects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(ProjectID)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Projects(ProjectID)</a:t>
            </a:r>
          </a:p>
          <a:p>
            <a:pPr>
              <a:lnSpc>
                <a:spcPct val="9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Many-to-Many: Mapping Table</a:t>
            </a:r>
            <a:endParaRPr lang="bg-BG" dirty="0"/>
          </a:p>
        </p:txBody>
      </p:sp>
      <p:sp>
        <p:nvSpPr>
          <p:cNvPr id="17" name="Rectangle: Rounded Corners 14"/>
          <p:cNvSpPr/>
          <p:nvPr/>
        </p:nvSpPr>
        <p:spPr>
          <a:xfrm>
            <a:off x="1844017" y="2539350"/>
            <a:ext cx="8153400" cy="829165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8230886" y="1809345"/>
            <a:ext cx="2167982" cy="875489"/>
          </a:xfrm>
          <a:prstGeom prst="wedgeRoundRectCallout">
            <a:avLst>
              <a:gd name="adj1" fmla="val -33474"/>
              <a:gd name="adj2" fmla="val 8938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Composite Primary Key</a:t>
            </a:r>
          </a:p>
        </p:txBody>
      </p:sp>
      <p:sp>
        <p:nvSpPr>
          <p:cNvPr id="18" name="Rectangle: Rounded Corners 14"/>
          <p:cNvSpPr/>
          <p:nvPr/>
        </p:nvSpPr>
        <p:spPr>
          <a:xfrm>
            <a:off x="1844017" y="3453319"/>
            <a:ext cx="8271643" cy="1196502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Rectangle: Rounded Corners 14"/>
          <p:cNvSpPr/>
          <p:nvPr/>
        </p:nvSpPr>
        <p:spPr>
          <a:xfrm>
            <a:off x="1844017" y="4737371"/>
            <a:ext cx="8271643" cy="1235412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916011" y="5583677"/>
            <a:ext cx="2405036" cy="886851"/>
          </a:xfrm>
          <a:prstGeom prst="wedgeRoundRectCallout">
            <a:avLst>
              <a:gd name="adj1" fmla="val -46116"/>
              <a:gd name="adj2" fmla="val -961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 to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Projects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8879427" y="3826418"/>
            <a:ext cx="2472465" cy="901812"/>
          </a:xfrm>
          <a:prstGeom prst="wedgeRoundRectCallout">
            <a:avLst>
              <a:gd name="adj1" fmla="val -70661"/>
              <a:gd name="adj2" fmla="val 38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 to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Employees</a:t>
            </a:r>
          </a:p>
        </p:txBody>
      </p:sp>
    </p:spTree>
    <p:extLst>
      <p:ext uri="{BB962C8B-B14F-4D97-AF65-F5344CB8AC3E}">
        <p14:creationId xmlns:p14="http://schemas.microsoft.com/office/powerpoint/2010/main" val="22842154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12" grpId="0" animBg="1"/>
      <p:bldP spid="12" grpId="1" animBg="1"/>
      <p:bldP spid="15" grpId="0" animBg="1"/>
      <p:bldP spid="1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Database Design 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Table Relations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/>
              <a:t>Cascade Operations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/>
              <a:t>E/R Diagrams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1" name="Picture 4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4612" y="4577904"/>
            <a:ext cx="2014848" cy="1716352"/>
          </a:xfrm>
          <a:prstGeom prst="rect">
            <a:avLst/>
          </a:prstGeom>
          <a:noFill/>
        </p:spPr>
      </p:pic>
      <p:pic>
        <p:nvPicPr>
          <p:cNvPr id="12" name="Picture 2" descr="http://www.artistsvalley.com/images/icons/Database%20Application%20Icons/Table%20Entry%20Insert/256x256/Table%20Entry%20Inser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1684" y="5663035"/>
            <a:ext cx="691672" cy="6916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4" descr="application, desktop, development, programming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655" y="3066940"/>
            <a:ext cx="1657459" cy="165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C:\Trash\db-diagram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307839">
            <a:off x="4866873" y="1439231"/>
            <a:ext cx="2590916" cy="1220851"/>
          </a:xfrm>
          <a:prstGeom prst="rect">
            <a:avLst/>
          </a:prstGeom>
          <a:noFill/>
        </p:spPr>
      </p:pic>
      <p:pic>
        <p:nvPicPr>
          <p:cNvPr id="10" name="Picture 9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B013D772-BD85-4E9E-AC7E-D9A200FA343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6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543997"/>
              </p:ext>
            </p:extLst>
          </p:nvPr>
        </p:nvGraphicFramePr>
        <p:xfrm>
          <a:off x="760412" y="3110960"/>
          <a:ext cx="3503342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167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751671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CarID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DriverID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166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102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310792"/>
              </p:ext>
            </p:extLst>
          </p:nvPr>
        </p:nvGraphicFramePr>
        <p:xfrm>
          <a:off x="7389812" y="3110960"/>
          <a:ext cx="40386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DriverID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DriverName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166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102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45948" y="2566410"/>
            <a:ext cx="819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42977" y="2514600"/>
            <a:ext cx="124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Drivers</a:t>
            </a: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303212" y="2057400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3332442" y="2294682"/>
            <a:ext cx="1923770" cy="524718"/>
          </a:xfrm>
          <a:prstGeom prst="wedgeRoundRectCallout">
            <a:avLst>
              <a:gd name="adj1" fmla="val -39513"/>
              <a:gd name="adj2" fmla="val 987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Foreign key</a:t>
            </a: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6704012" y="2066082"/>
            <a:ext cx="1923770" cy="524718"/>
          </a:xfrm>
          <a:prstGeom prst="wedgeRoundRectCallout">
            <a:avLst>
              <a:gd name="adj1" fmla="val -4273"/>
              <a:gd name="adj2" fmla="val 1468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grpSp>
        <p:nvGrpSpPr>
          <p:cNvPr id="465920" name="Групиране 465919"/>
          <p:cNvGrpSpPr/>
          <p:nvPr/>
        </p:nvGrpSpPr>
        <p:grpSpPr>
          <a:xfrm>
            <a:off x="2822738" y="4476210"/>
            <a:ext cx="5034831" cy="1533410"/>
            <a:chOff x="2822738" y="4476210"/>
            <a:chExt cx="5034831" cy="1533410"/>
          </a:xfrm>
        </p:grpSpPr>
        <p:cxnSp>
          <p:nvCxnSpPr>
            <p:cNvPr id="23" name="Съединител: с чупка 22"/>
            <p:cNvCxnSpPr>
              <a:cxnSpLocks/>
            </p:cNvCxnSpPr>
            <p:nvPr/>
          </p:nvCxnSpPr>
          <p:spPr>
            <a:xfrm rot="16200000" flipH="1">
              <a:off x="5333804" y="1965144"/>
              <a:ext cx="12700" cy="5034831"/>
            </a:xfrm>
            <a:prstGeom prst="bentConnector3">
              <a:avLst>
                <a:gd name="adj1" fmla="val 13096551"/>
              </a:avLst>
            </a:prstGeom>
            <a:ln w="6350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Текстово поле 28"/>
            <p:cNvSpPr txBox="1"/>
            <p:nvPr/>
          </p:nvSpPr>
          <p:spPr>
            <a:xfrm>
              <a:off x="4418012" y="5486400"/>
              <a:ext cx="1828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690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7236" y="914400"/>
            <a:ext cx="9667776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UNIQUE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CONSTRAINT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FK_Cars_Drivers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</a:t>
            </a:r>
            <a:br>
              <a:rPr lang="bg-BG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(DriverID) REFERENCES Drivers(DriverID)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003915" y="894973"/>
            <a:ext cx="2075831" cy="558487"/>
          </a:xfrm>
          <a:prstGeom prst="wedgeRoundRectCallout">
            <a:avLst>
              <a:gd name="adj1" fmla="val -67463"/>
              <a:gd name="adj2" fmla="val 626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434216" y="4160196"/>
            <a:ext cx="2229557" cy="559968"/>
          </a:xfrm>
          <a:prstGeom prst="wedgeRoundRectCallout">
            <a:avLst>
              <a:gd name="adj1" fmla="val -40693"/>
              <a:gd name="adj2" fmla="val 89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816182" y="3124200"/>
            <a:ext cx="1928984" cy="977247"/>
          </a:xfrm>
          <a:prstGeom prst="wedgeRoundRectCallout">
            <a:avLst>
              <a:gd name="adj1" fmla="val -64178"/>
              <a:gd name="adj2" fmla="val 1076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One driver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</a:rPr>
              <a:t>per car</a:t>
            </a:r>
          </a:p>
        </p:txBody>
      </p:sp>
    </p:spTree>
    <p:extLst>
      <p:ext uri="{BB962C8B-B14F-4D97-AF65-F5344CB8AC3E}">
        <p14:creationId xmlns:p14="http://schemas.microsoft.com/office/powerpoint/2010/main" val="991746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79636" y="2658202"/>
            <a:ext cx="9362976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FK_Cars_Drivers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 </a:t>
            </a: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(DriverID)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Drivers(DriverID)</a:t>
            </a:r>
            <a:endParaRPr lang="en-US" sz="4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One-to-One: Foreign Key</a:t>
            </a:r>
            <a:endParaRPr lang="bg-BG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952370" y="4995867"/>
            <a:ext cx="1997078" cy="566733"/>
          </a:xfrm>
          <a:prstGeom prst="wedgeRoundRectCallout">
            <a:avLst>
              <a:gd name="adj1" fmla="val -31999"/>
              <a:gd name="adj2" fmla="val -897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280512" y="3411343"/>
            <a:ext cx="2273999" cy="558485"/>
          </a:xfrm>
          <a:prstGeom prst="wedgeRoundRectCallout">
            <a:avLst>
              <a:gd name="adj1" fmla="val -62283"/>
              <a:gd name="adj2" fmla="val 129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722813" y="1340419"/>
            <a:ext cx="1853086" cy="953805"/>
          </a:xfrm>
          <a:prstGeom prst="wedgeRoundRectCallout">
            <a:avLst>
              <a:gd name="adj1" fmla="val -43610"/>
              <a:gd name="adj2" fmla="val 1018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Constraint Name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2963124" y="5017474"/>
            <a:ext cx="2902655" cy="520807"/>
          </a:xfrm>
          <a:prstGeom prst="wedgeRoundRectCallout">
            <a:avLst>
              <a:gd name="adj1" fmla="val 31310"/>
              <a:gd name="adj2" fmla="val -1107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Referenced Table</a:t>
            </a:r>
          </a:p>
        </p:txBody>
      </p:sp>
    </p:spTree>
    <p:extLst>
      <p:ext uri="{BB962C8B-B14F-4D97-AF65-F5344CB8AC3E}">
        <p14:creationId xmlns:p14="http://schemas.microsoft.com/office/powerpoint/2010/main" val="3710885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9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Related Data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Simple JOIN statements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579403" y="1778410"/>
            <a:ext cx="7030018" cy="2535738"/>
            <a:chOff x="5103812" y="4564221"/>
            <a:chExt cx="4795838" cy="1729865"/>
          </a:xfrm>
        </p:grpSpPr>
        <p:grpSp>
          <p:nvGrpSpPr>
            <p:cNvPr id="9" name="Group 8"/>
            <p:cNvGrpSpPr/>
            <p:nvPr/>
          </p:nvGrpSpPr>
          <p:grpSpPr>
            <a:xfrm>
              <a:off x="5103812" y="4565808"/>
              <a:ext cx="1866900" cy="1377951"/>
              <a:chOff x="5103812" y="4565808"/>
              <a:chExt cx="1866900" cy="1377951"/>
            </a:xfrm>
          </p:grpSpPr>
          <p:sp>
            <p:nvSpPr>
              <p:cNvPr id="30" name="Rectangle 4"/>
              <p:cNvSpPr>
                <a:spLocks noChangeArrowheads="1"/>
              </p:cNvSpPr>
              <p:nvPr/>
            </p:nvSpPr>
            <p:spPr bwMode="blackWhite">
              <a:xfrm>
                <a:off x="5116512" y="4580095"/>
                <a:ext cx="1841500" cy="13462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31" name="Rectangle 26"/>
              <p:cNvSpPr>
                <a:spLocks noChangeArrowheads="1"/>
              </p:cNvSpPr>
              <p:nvPr/>
            </p:nvSpPr>
            <p:spPr bwMode="ltGray">
              <a:xfrm>
                <a:off x="6684962" y="4588033"/>
                <a:ext cx="261938" cy="132556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32" name="Line 28"/>
              <p:cNvSpPr>
                <a:spLocks noChangeShapeType="1"/>
              </p:cNvSpPr>
              <p:nvPr/>
            </p:nvSpPr>
            <p:spPr bwMode="auto">
              <a:xfrm>
                <a:off x="6084887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3" name="Line 29"/>
              <p:cNvSpPr>
                <a:spLocks noChangeShapeType="1"/>
              </p:cNvSpPr>
              <p:nvPr/>
            </p:nvSpPr>
            <p:spPr bwMode="auto">
              <a:xfrm>
                <a:off x="5389562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4" name="Line 30"/>
              <p:cNvSpPr>
                <a:spLocks noChangeShapeType="1"/>
              </p:cNvSpPr>
              <p:nvPr/>
            </p:nvSpPr>
            <p:spPr bwMode="auto">
              <a:xfrm>
                <a:off x="5103812" y="47388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5" name="Line 31"/>
              <p:cNvSpPr>
                <a:spLocks noChangeShapeType="1"/>
              </p:cNvSpPr>
              <p:nvPr/>
            </p:nvSpPr>
            <p:spPr bwMode="auto">
              <a:xfrm>
                <a:off x="5103812" y="48912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6" name="Line 32"/>
              <p:cNvSpPr>
                <a:spLocks noChangeShapeType="1"/>
              </p:cNvSpPr>
              <p:nvPr/>
            </p:nvSpPr>
            <p:spPr bwMode="auto">
              <a:xfrm>
                <a:off x="5103812" y="50436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7" name="Line 33"/>
              <p:cNvSpPr>
                <a:spLocks noChangeShapeType="1"/>
              </p:cNvSpPr>
              <p:nvPr/>
            </p:nvSpPr>
            <p:spPr bwMode="auto">
              <a:xfrm>
                <a:off x="5103812" y="51960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8" name="Line 34"/>
              <p:cNvSpPr>
                <a:spLocks noChangeShapeType="1"/>
              </p:cNvSpPr>
              <p:nvPr/>
            </p:nvSpPr>
            <p:spPr bwMode="auto">
              <a:xfrm>
                <a:off x="5103812" y="53484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9" name="Line 35"/>
              <p:cNvSpPr>
                <a:spLocks noChangeShapeType="1"/>
              </p:cNvSpPr>
              <p:nvPr/>
            </p:nvSpPr>
            <p:spPr bwMode="auto">
              <a:xfrm>
                <a:off x="5103812" y="55008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0" name="Line 36"/>
              <p:cNvSpPr>
                <a:spLocks noChangeShapeType="1"/>
              </p:cNvSpPr>
              <p:nvPr/>
            </p:nvSpPr>
            <p:spPr bwMode="auto">
              <a:xfrm>
                <a:off x="5103812" y="56532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1" name="Line 37"/>
              <p:cNvSpPr>
                <a:spLocks noChangeShapeType="1"/>
              </p:cNvSpPr>
              <p:nvPr/>
            </p:nvSpPr>
            <p:spPr bwMode="auto">
              <a:xfrm>
                <a:off x="5103812" y="58056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2" name="Line 38"/>
              <p:cNvSpPr>
                <a:spLocks noChangeShapeType="1"/>
              </p:cNvSpPr>
              <p:nvPr/>
            </p:nvSpPr>
            <p:spPr bwMode="auto">
              <a:xfrm>
                <a:off x="6356350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3" name="Line 39"/>
              <p:cNvSpPr>
                <a:spLocks noChangeShapeType="1"/>
              </p:cNvSpPr>
              <p:nvPr/>
            </p:nvSpPr>
            <p:spPr bwMode="auto">
              <a:xfrm>
                <a:off x="6681787" y="4565808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8032750" y="4564221"/>
              <a:ext cx="1866900" cy="1393824"/>
              <a:chOff x="8032750" y="4564221"/>
              <a:chExt cx="1866900" cy="1393824"/>
            </a:xfrm>
          </p:grpSpPr>
          <p:sp>
            <p:nvSpPr>
              <p:cNvPr id="15" name="Rectangle 25"/>
              <p:cNvSpPr>
                <a:spLocks noChangeArrowheads="1"/>
              </p:cNvSpPr>
              <p:nvPr/>
            </p:nvSpPr>
            <p:spPr bwMode="blackWhite">
              <a:xfrm>
                <a:off x="8045450" y="4581683"/>
                <a:ext cx="1841500" cy="13462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/>
            </p:nvSpPr>
            <p:spPr bwMode="ltGray">
              <a:xfrm>
                <a:off x="8056562" y="4592796"/>
                <a:ext cx="261938" cy="13255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17" name="Line 40"/>
              <p:cNvSpPr>
                <a:spLocks noChangeShapeType="1"/>
              </p:cNvSpPr>
              <p:nvPr/>
            </p:nvSpPr>
            <p:spPr bwMode="auto">
              <a:xfrm>
                <a:off x="8745537" y="45816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18" name="Line 41"/>
              <p:cNvSpPr>
                <a:spLocks noChangeShapeType="1"/>
              </p:cNvSpPr>
              <p:nvPr/>
            </p:nvSpPr>
            <p:spPr bwMode="auto">
              <a:xfrm>
                <a:off x="8318500" y="45689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19" name="Line 42"/>
              <p:cNvSpPr>
                <a:spLocks noChangeShapeType="1"/>
              </p:cNvSpPr>
              <p:nvPr/>
            </p:nvSpPr>
            <p:spPr bwMode="auto">
              <a:xfrm>
                <a:off x="8032750" y="47404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0" name="Line 43"/>
              <p:cNvSpPr>
                <a:spLocks noChangeShapeType="1"/>
              </p:cNvSpPr>
              <p:nvPr/>
            </p:nvSpPr>
            <p:spPr bwMode="auto">
              <a:xfrm>
                <a:off x="8032750" y="48928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1" name="Line 44"/>
              <p:cNvSpPr>
                <a:spLocks noChangeShapeType="1"/>
              </p:cNvSpPr>
              <p:nvPr/>
            </p:nvSpPr>
            <p:spPr bwMode="auto">
              <a:xfrm>
                <a:off x="8032750" y="50452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2" name="Line 45"/>
              <p:cNvSpPr>
                <a:spLocks noChangeShapeType="1"/>
              </p:cNvSpPr>
              <p:nvPr/>
            </p:nvSpPr>
            <p:spPr bwMode="auto">
              <a:xfrm>
                <a:off x="8032750" y="51976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3" name="Line 46"/>
              <p:cNvSpPr>
                <a:spLocks noChangeShapeType="1"/>
              </p:cNvSpPr>
              <p:nvPr/>
            </p:nvSpPr>
            <p:spPr bwMode="auto">
              <a:xfrm>
                <a:off x="8032750" y="53500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4" name="Line 47"/>
              <p:cNvSpPr>
                <a:spLocks noChangeShapeType="1"/>
              </p:cNvSpPr>
              <p:nvPr/>
            </p:nvSpPr>
            <p:spPr bwMode="auto">
              <a:xfrm>
                <a:off x="8032750" y="55024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5" name="Line 48"/>
              <p:cNvSpPr>
                <a:spLocks noChangeShapeType="1"/>
              </p:cNvSpPr>
              <p:nvPr/>
            </p:nvSpPr>
            <p:spPr bwMode="auto">
              <a:xfrm>
                <a:off x="8032750" y="56548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6" name="Line 49"/>
              <p:cNvSpPr>
                <a:spLocks noChangeShapeType="1"/>
              </p:cNvSpPr>
              <p:nvPr/>
            </p:nvSpPr>
            <p:spPr bwMode="auto">
              <a:xfrm>
                <a:off x="8032750" y="58072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7" name="Line 50"/>
              <p:cNvSpPr>
                <a:spLocks noChangeShapeType="1"/>
              </p:cNvSpPr>
              <p:nvPr/>
            </p:nvSpPr>
            <p:spPr bwMode="auto">
              <a:xfrm>
                <a:off x="9285287" y="45689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8" name="Line 51"/>
              <p:cNvSpPr>
                <a:spLocks noChangeShapeType="1"/>
              </p:cNvSpPr>
              <p:nvPr/>
            </p:nvSpPr>
            <p:spPr bwMode="auto">
              <a:xfrm>
                <a:off x="9610725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9" name="Line 52"/>
              <p:cNvSpPr>
                <a:spLocks noChangeShapeType="1"/>
              </p:cNvSpPr>
              <p:nvPr/>
            </p:nvSpPr>
            <p:spPr bwMode="auto">
              <a:xfrm>
                <a:off x="9037637" y="4564221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11" name="Line 65"/>
            <p:cNvSpPr>
              <a:spLocks noChangeShapeType="1"/>
            </p:cNvSpPr>
            <p:nvPr/>
          </p:nvSpPr>
          <p:spPr bwMode="auto">
            <a:xfrm flipV="1">
              <a:off x="7070726" y="5269071"/>
              <a:ext cx="884237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12" name="Text Box 66"/>
            <p:cNvSpPr txBox="1">
              <a:spLocks noChangeArrowheads="1"/>
            </p:cNvSpPr>
            <p:nvPr/>
          </p:nvSpPr>
          <p:spPr bwMode="auto">
            <a:xfrm>
              <a:off x="5135050" y="6002023"/>
              <a:ext cx="1811850" cy="272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Towns</a:t>
              </a:r>
            </a:p>
          </p:txBody>
        </p:sp>
        <p:sp>
          <p:nvSpPr>
            <p:cNvPr id="13" name="Text Box 67"/>
            <p:cNvSpPr txBox="1">
              <a:spLocks noChangeArrowheads="1"/>
            </p:cNvSpPr>
            <p:nvPr/>
          </p:nvSpPr>
          <p:spPr bwMode="auto">
            <a:xfrm>
              <a:off x="8056562" y="6021133"/>
              <a:ext cx="1830388" cy="272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Countries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6032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JOIN</a:t>
            </a:r>
            <a:r>
              <a:rPr lang="en-US" dirty="0"/>
              <a:t> statement, we can get data from two tables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simultaneously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JOIN</a:t>
            </a:r>
            <a:r>
              <a:rPr lang="en-US" dirty="0"/>
              <a:t>s require at least two tables and a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join condition</a:t>
            </a:r>
            <a:r>
              <a:rPr lang="en-US" dirty="0"/>
              <a:t>"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Statements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954136" y="3505200"/>
            <a:ext cx="10277376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SELECT * FROM Towns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latin typeface="Consolas" panose="020B0609020204030204" pitchFamily="49" charset="0"/>
              </a:rPr>
              <a:t> Countries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latin typeface="Consolas" panose="020B0609020204030204" pitchFamily="49" charset="0"/>
              </a:rPr>
              <a:t> 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  Countries.Id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3000" b="1" noProof="1">
                <a:latin typeface="Consolas" panose="020B0609020204030204" pitchFamily="49" charset="0"/>
              </a:rPr>
              <a:t> Towns.CountryId</a:t>
            </a:r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097655" y="5486400"/>
            <a:ext cx="2438400" cy="558485"/>
          </a:xfrm>
          <a:prstGeom prst="wedgeRoundRectCallout">
            <a:avLst>
              <a:gd name="adj1" fmla="val -41263"/>
              <a:gd name="adj2" fmla="val -989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Join Condition</a:t>
            </a:r>
          </a:p>
        </p:txBody>
      </p:sp>
    </p:spTree>
    <p:extLst>
      <p:ext uri="{BB962C8B-B14F-4D97-AF65-F5344CB8AC3E}">
        <p14:creationId xmlns:p14="http://schemas.microsoft.com/office/powerpoint/2010/main" val="303535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Use database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Geography</a:t>
            </a:r>
            <a:r>
              <a:rPr lang="en-US" sz="3200" dirty="0"/>
              <a:t>". Report all peaks for "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Rila</a:t>
            </a:r>
            <a:r>
              <a:rPr lang="en-US" sz="3200" dirty="0"/>
              <a:t>" mountain.</a:t>
            </a:r>
          </a:p>
          <a:p>
            <a:pPr lvl="1"/>
            <a:r>
              <a:rPr lang="en-US" dirty="0"/>
              <a:t>Report includes mountain's name, peak's name and also peak's elevation.</a:t>
            </a:r>
          </a:p>
          <a:p>
            <a:pPr lvl="1"/>
            <a:r>
              <a:rPr lang="en-US" dirty="0"/>
              <a:t>Peaks should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sorted</a:t>
            </a:r>
            <a:r>
              <a:rPr lang="en-US" dirty="0"/>
              <a:t> by elevation descending.</a:t>
            </a:r>
            <a:br>
              <a:rPr lang="en-US" sz="3000" dirty="0"/>
            </a:br>
            <a:endParaRPr lang="bg-BG" sz="28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Peaks in </a:t>
            </a:r>
            <a:r>
              <a:rPr lang="en-US" noProof="1"/>
              <a:t>Rila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912" y="3810000"/>
            <a:ext cx="5715000" cy="2068488"/>
          </a:xfrm>
          <a:prstGeom prst="rect">
            <a:avLst/>
          </a:prstGeom>
        </p:spPr>
      </p:pic>
      <p:sp>
        <p:nvSpPr>
          <p:cNvPr id="10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https://judge.softuni.bg/Contests/Practice/Index/292#6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800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Peaks </a:t>
            </a:r>
            <a:r>
              <a:rPr lang="en-US"/>
              <a:t>in </a:t>
            </a:r>
            <a:r>
              <a:rPr lang="en-US" noProof="1"/>
              <a:t>Rila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846236" y="2209800"/>
            <a:ext cx="10582176" cy="25264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SELECT m.MountainRange, p.PeakName, p.Elevation </a:t>
            </a:r>
          </a:p>
          <a:p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FROM Mountains AS m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JOIN</a:t>
            </a: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Peaks As p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</a:t>
            </a: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p.MountainId = m.Id</a:t>
            </a:r>
          </a:p>
          <a:p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WHERE</a:t>
            </a: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m.MountainRange = 'Rila'</a:t>
            </a:r>
          </a:p>
          <a:p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ORDER BY p.Elevation DESC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/>
              <a:t>: </a:t>
            </a:r>
            <a:r>
              <a:rPr lang="en-US">
                <a:hlinkClick r:id="rId2"/>
              </a:rPr>
              <a:t>https://judge.softuni.bg/Contests/Practice/Index/292#6</a:t>
            </a:r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052096" y="1388079"/>
            <a:ext cx="3714316" cy="558487"/>
          </a:xfrm>
          <a:prstGeom prst="wedgeRoundRectCallout">
            <a:avLst>
              <a:gd name="adj1" fmla="val -53561"/>
              <a:gd name="adj2" fmla="val 1098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Table Selection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509112" y="4056699"/>
            <a:ext cx="2514600" cy="558487"/>
          </a:xfrm>
          <a:prstGeom prst="wedgeRoundRectCallout">
            <a:avLst>
              <a:gd name="adj1" fmla="val -41375"/>
              <a:gd name="adj2" fmla="val -1103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</p:spTree>
    <p:extLst>
      <p:ext uri="{BB962C8B-B14F-4D97-AF65-F5344CB8AC3E}">
        <p14:creationId xmlns:p14="http://schemas.microsoft.com/office/powerpoint/2010/main" val="2525614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US" dirty="0"/>
              <a:t>Cascade Operations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en-US" dirty="0"/>
              <a:t>Cascade Delete/Update</a:t>
            </a:r>
          </a:p>
        </p:txBody>
      </p:sp>
      <p:pic>
        <p:nvPicPr>
          <p:cNvPr id="1026" name="Picture 2" descr="Резултат с изображение за cascade with jet s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819" y="1676400"/>
            <a:ext cx="5493914" cy="293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289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789492"/>
              </p:ext>
            </p:extLst>
          </p:nvPr>
        </p:nvGraphicFramePr>
        <p:xfrm>
          <a:off x="7509291" y="4059969"/>
          <a:ext cx="4038600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noProof="1"/>
                        <a:t>ItemId</a:t>
                      </a:r>
                      <a:endParaRPr lang="en-US" noProof="1"/>
                    </a:p>
                  </a:txBody>
                  <a:tcPr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OrderId</a:t>
                      </a:r>
                    </a:p>
                  </a:txBody>
                  <a:tcPr>
                    <a:solidFill>
                      <a:schemeClr val="accent5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bg-BG" noProof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99716"/>
                  </a:ext>
                </a:extLst>
              </a:tr>
            </a:tbl>
          </a:graphicData>
        </a:graphic>
      </p:graphicFrame>
      <p:graphicFrame>
        <p:nvGraphicFramePr>
          <p:cNvPr id="6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945484"/>
              </p:ext>
            </p:extLst>
          </p:nvPr>
        </p:nvGraphicFramePr>
        <p:xfrm>
          <a:off x="879892" y="4059969"/>
          <a:ext cx="41910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0481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48618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OrderID</a:t>
                      </a:r>
                    </a:p>
                  </a:txBody>
                  <a:tcPr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OrderName</a:t>
                      </a:r>
                    </a:p>
                  </a:txBody>
                  <a:tcPr>
                    <a:solidFill>
                      <a:schemeClr val="accent5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Cascading allows when a change is made to certain entity, this change to apply to all related entities.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cxnSp>
        <p:nvCxnSpPr>
          <p:cNvPr id="8" name="Straight Arrow Connector 10"/>
          <p:cNvCxnSpPr/>
          <p:nvPr/>
        </p:nvCxnSpPr>
        <p:spPr>
          <a:xfrm>
            <a:off x="5375691" y="4682809"/>
            <a:ext cx="167640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2"/>
          <p:cNvSpPr txBox="1"/>
          <p:nvPr/>
        </p:nvSpPr>
        <p:spPr>
          <a:xfrm>
            <a:off x="1765427" y="3515419"/>
            <a:ext cx="1169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Orders</a:t>
            </a:r>
          </a:p>
        </p:txBody>
      </p:sp>
      <p:sp>
        <p:nvSpPr>
          <p:cNvPr id="11" name="TextBox 13"/>
          <p:cNvSpPr txBox="1"/>
          <p:nvPr/>
        </p:nvSpPr>
        <p:spPr>
          <a:xfrm>
            <a:off x="8662456" y="3463609"/>
            <a:ext cx="1846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OrderItems</a:t>
            </a:r>
          </a:p>
        </p:txBody>
      </p:sp>
      <p:cxnSp>
        <p:nvCxnSpPr>
          <p:cNvPr id="12" name="Straight Arrow Connector 15"/>
          <p:cNvCxnSpPr>
            <a:cxnSpLocks/>
          </p:cNvCxnSpPr>
          <p:nvPr/>
        </p:nvCxnSpPr>
        <p:spPr>
          <a:xfrm>
            <a:off x="5375691" y="4682809"/>
            <a:ext cx="1686256" cy="87979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4"/>
          <p:cNvSpPr/>
          <p:nvPr/>
        </p:nvSpPr>
        <p:spPr>
          <a:xfrm>
            <a:off x="879891" y="4504930"/>
            <a:ext cx="1709321" cy="459095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2" name="Rectangle: Rounded Corners 14"/>
          <p:cNvSpPr/>
          <p:nvPr/>
        </p:nvSpPr>
        <p:spPr>
          <a:xfrm>
            <a:off x="9525747" y="4502638"/>
            <a:ext cx="2022144" cy="446977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angle: Rounded Corners 14"/>
          <p:cNvSpPr/>
          <p:nvPr/>
        </p:nvSpPr>
        <p:spPr>
          <a:xfrm>
            <a:off x="9525747" y="5429277"/>
            <a:ext cx="2022144" cy="415927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0" name="Rectangle 9"/>
          <p:cNvSpPr/>
          <p:nvPr/>
        </p:nvSpPr>
        <p:spPr>
          <a:xfrm>
            <a:off x="879891" y="4504930"/>
            <a:ext cx="4191001" cy="45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9"/>
          <p:cNvSpPr/>
          <p:nvPr/>
        </p:nvSpPr>
        <p:spPr>
          <a:xfrm>
            <a:off x="7506780" y="5431569"/>
            <a:ext cx="4041111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9"/>
          <p:cNvSpPr/>
          <p:nvPr/>
        </p:nvSpPr>
        <p:spPr>
          <a:xfrm>
            <a:off x="7506781" y="4504930"/>
            <a:ext cx="4041110" cy="45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422691" y="3022022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6820696" y="3094968"/>
            <a:ext cx="1923770" cy="524718"/>
          </a:xfrm>
          <a:prstGeom prst="wedgeRoundRectCallout">
            <a:avLst>
              <a:gd name="adj1" fmla="val -1414"/>
              <a:gd name="adj2" fmla="val 1088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10342156" y="2915056"/>
            <a:ext cx="1705606" cy="524718"/>
          </a:xfrm>
          <a:prstGeom prst="wedgeRoundRectCallout">
            <a:avLst>
              <a:gd name="adj1" fmla="val -34969"/>
              <a:gd name="adj2" fmla="val 12692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4722812" y="5791200"/>
            <a:ext cx="1923770" cy="726238"/>
          </a:xfrm>
          <a:prstGeom prst="wedgeRoundRectCallout">
            <a:avLst>
              <a:gd name="adj1" fmla="val 35659"/>
              <a:gd name="adj2" fmla="val -1100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Cascade delete</a:t>
            </a:r>
          </a:p>
        </p:txBody>
      </p:sp>
    </p:spTree>
    <p:extLst>
      <p:ext uri="{BB962C8B-B14F-4D97-AF65-F5344CB8AC3E}">
        <p14:creationId xmlns:p14="http://schemas.microsoft.com/office/powerpoint/2010/main" val="206256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2" grpId="0" animBg="1"/>
      <p:bldP spid="22" grpId="1" animBg="1"/>
      <p:bldP spid="23" grpId="0" animBg="1"/>
      <p:bldP spid="23" grpId="1" animBg="1"/>
      <p:bldP spid="20" grpId="0" animBg="1"/>
      <p:bldP spid="19" grpId="0" animBg="1"/>
      <p:bldP spid="16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Cascade</a:t>
            </a:r>
            <a:r>
              <a:rPr lang="en-US" dirty="0"/>
              <a:t> can be either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Delete</a:t>
            </a:r>
            <a:r>
              <a:rPr lang="en-US" dirty="0"/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Update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Cascade Delete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related entities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meaningless</a:t>
            </a:r>
            <a:r>
              <a:rPr lang="en-US" dirty="0"/>
              <a:t> without the "main" one</a:t>
            </a:r>
          </a:p>
          <a:p>
            <a:pPr>
              <a:lnSpc>
                <a:spcPct val="100000"/>
              </a:lnSpc>
            </a:pPr>
            <a:r>
              <a:rPr lang="en-US" dirty="0"/>
              <a:t>Do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dirty="0"/>
              <a:t>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Cascade Delete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perform a “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logical delete</a:t>
            </a:r>
            <a:r>
              <a:rPr lang="en-US" dirty="0"/>
              <a:t>“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Entities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marked</a:t>
            </a:r>
            <a:r>
              <a:rPr lang="en-US" dirty="0"/>
              <a:t> as deleted (but not actually deleted)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more complicated relations, cascade delete won't work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circular</a:t>
            </a:r>
            <a:r>
              <a:rPr lang="en-US" dirty="0"/>
              <a:t> references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Delete</a:t>
            </a:r>
          </a:p>
        </p:txBody>
      </p:sp>
    </p:spTree>
    <p:extLst>
      <p:ext uri="{BB962C8B-B14F-4D97-AF65-F5344CB8AC3E}">
        <p14:creationId xmlns:p14="http://schemas.microsoft.com/office/powerpoint/2010/main" val="321686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#CSharpDB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210715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Cascade Update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primary key is not identity (not auto-increment) and therefore 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can</a:t>
            </a:r>
            <a:r>
              <a:rPr lang="en-US" dirty="0"/>
              <a:t> be changed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Best used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dirty="0"/>
              <a:t> constraint</a:t>
            </a:r>
          </a:p>
          <a:p>
            <a:pPr>
              <a:lnSpc>
                <a:spcPct val="100000"/>
              </a:lnSpc>
            </a:pPr>
            <a:r>
              <a:rPr lang="en-US" dirty="0"/>
              <a:t>Do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dirty="0"/>
              <a:t>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Cascade Update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primary is identity (auto-increment)</a:t>
            </a:r>
          </a:p>
          <a:p>
            <a:pPr>
              <a:lnSpc>
                <a:spcPct val="100000"/>
              </a:lnSpc>
            </a:pPr>
            <a:r>
              <a:rPr lang="en-US" dirty="0"/>
              <a:t>Cascading can be avoided 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triggers</a:t>
            </a:r>
            <a:r>
              <a:rPr lang="en-US" dirty="0"/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procedures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Update</a:t>
            </a:r>
          </a:p>
        </p:txBody>
      </p:sp>
    </p:spTree>
    <p:extLst>
      <p:ext uri="{BB962C8B-B14F-4D97-AF65-F5344CB8AC3E}">
        <p14:creationId xmlns:p14="http://schemas.microsoft.com/office/powerpoint/2010/main" val="279082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7414" y="988263"/>
            <a:ext cx="11315798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FK_Car_Driver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(DriverID)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Drivers(DriverID)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 DELETE CASCADE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Delete: Example</a:t>
            </a:r>
            <a:endParaRPr lang="bg-BG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761412" y="4164432"/>
            <a:ext cx="2229557" cy="559968"/>
          </a:xfrm>
          <a:prstGeom prst="wedgeRoundRectCallout">
            <a:avLst>
              <a:gd name="adj1" fmla="val -47442"/>
              <a:gd name="adj2" fmla="val 996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741655" y="6172200"/>
            <a:ext cx="2229557" cy="559968"/>
          </a:xfrm>
          <a:prstGeom prst="wedgeRoundRectCallout">
            <a:avLst>
              <a:gd name="adj1" fmla="val 7401"/>
              <a:gd name="adj2" fmla="val -952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Cascade</a:t>
            </a:r>
          </a:p>
        </p:txBody>
      </p:sp>
    </p:spTree>
    <p:extLst>
      <p:ext uri="{BB962C8B-B14F-4D97-AF65-F5344CB8AC3E}">
        <p14:creationId xmlns:p14="http://schemas.microsoft.com/office/powerpoint/2010/main" val="22305355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4199" y="988263"/>
            <a:ext cx="11400427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Products(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BarcodeId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Name VARCHAR(50)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Stock(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Barcode INT,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FK_Stock_Products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(BarcodeId)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Products(BarcodeId)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 UPDATE CASCADE</a:t>
            </a:r>
            <a:b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Update: Example</a:t>
            </a:r>
            <a:endParaRPr lang="bg-BG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456612" y="3962400"/>
            <a:ext cx="2229557" cy="559968"/>
          </a:xfrm>
          <a:prstGeom prst="wedgeRoundRectCallout">
            <a:avLst>
              <a:gd name="adj1" fmla="val -41916"/>
              <a:gd name="adj2" fmla="val 987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999412" y="6004702"/>
            <a:ext cx="2229557" cy="559968"/>
          </a:xfrm>
          <a:prstGeom prst="wedgeRoundRectCallout">
            <a:avLst>
              <a:gd name="adj1" fmla="val 1267"/>
              <a:gd name="adj2" fmla="val -1002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Cascade</a:t>
            </a:r>
          </a:p>
        </p:txBody>
      </p:sp>
    </p:spTree>
    <p:extLst>
      <p:ext uri="{BB962C8B-B14F-4D97-AF65-F5344CB8AC3E}">
        <p14:creationId xmlns:p14="http://schemas.microsoft.com/office/powerpoint/2010/main" val="10619981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/>
              <a:t>E/R Diagrams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012084" y="5754968"/>
            <a:ext cx="9806728" cy="692873"/>
          </a:xfrm>
        </p:spPr>
        <p:txBody>
          <a:bodyPr/>
          <a:lstStyle/>
          <a:p>
            <a:r>
              <a:rPr lang="en-US" dirty="0"/>
              <a:t>Entity / Relationship Diagrams</a:t>
            </a:r>
          </a:p>
        </p:txBody>
      </p:sp>
      <p:pic>
        <p:nvPicPr>
          <p:cNvPr id="4098" name="Picture 2" descr="http://images.visual-paradigm.com/vpuml/provides/codedbeng/generate_db_illu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084" y="1524000"/>
            <a:ext cx="3710728" cy="3017760"/>
          </a:xfrm>
          <a:prstGeom prst="roundRect">
            <a:avLst>
              <a:gd name="adj" fmla="val 2941"/>
            </a:avLst>
          </a:prstGeom>
          <a:noFill/>
        </p:spPr>
      </p:pic>
      <p:pic>
        <p:nvPicPr>
          <p:cNvPr id="2" name="Картина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474" y="2652712"/>
            <a:ext cx="28098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7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Relational schema </a:t>
            </a:r>
            <a:r>
              <a:rPr lang="en-US" dirty="0"/>
              <a:t>of a DB is the collection of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The schemas of all tables</a:t>
            </a:r>
            <a:endParaRPr lang="bg-BG" dirty="0"/>
          </a:p>
          <a:p>
            <a:pPr lvl="1"/>
            <a:r>
              <a:rPr lang="en-US" dirty="0"/>
              <a:t>Relationships between the tables</a:t>
            </a:r>
          </a:p>
          <a:p>
            <a:pPr lvl="1"/>
            <a:r>
              <a:rPr lang="en-US" dirty="0"/>
              <a:t>Any other database objects (e.g. constraints)</a:t>
            </a:r>
            <a:endParaRPr lang="bg-BG" dirty="0"/>
          </a:p>
          <a:p>
            <a:r>
              <a:rPr lang="en-US" dirty="0"/>
              <a:t>The relational</a:t>
            </a:r>
            <a:r>
              <a:rPr lang="bg-BG" dirty="0"/>
              <a:t> </a:t>
            </a:r>
            <a:r>
              <a:rPr lang="en-US" dirty="0"/>
              <a:t>schema describes the structure of the database</a:t>
            </a:r>
            <a:endParaRPr lang="bg-BG" sz="3000" dirty="0"/>
          </a:p>
          <a:p>
            <a:pPr lvl="1"/>
            <a:r>
              <a:rPr lang="en-US" dirty="0"/>
              <a:t>Doesn't contain data</a:t>
            </a:r>
            <a:r>
              <a:rPr lang="bg-BG" dirty="0"/>
              <a:t>, </a:t>
            </a:r>
            <a:r>
              <a:rPr lang="en-US" dirty="0"/>
              <a:t>but metadata</a:t>
            </a:r>
            <a:endParaRPr lang="bg-BG" dirty="0"/>
          </a:p>
          <a:p>
            <a:r>
              <a:rPr lang="en-US" dirty="0"/>
              <a:t>Relational schemas are graphically displayed in </a:t>
            </a:r>
            <a:br>
              <a:rPr lang="en-US" dirty="0"/>
            </a:br>
            <a:r>
              <a:rPr lang="en-US" dirty="0"/>
              <a:t>Entity / Relationship diagrams</a:t>
            </a:r>
            <a:r>
              <a:rPr lang="bg-BG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E/R Diagrams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Schema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32236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SSMS E/R Diagram: Usage</a:t>
            </a:r>
            <a:endParaRPr lang="bg-BG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65" y="3243747"/>
            <a:ext cx="4275148" cy="2362200"/>
          </a:xfrm>
          <a:prstGeom prst="rect">
            <a:avLst/>
          </a:prstGeom>
        </p:spPr>
      </p:pic>
      <p:pic>
        <p:nvPicPr>
          <p:cNvPr id="2" name="Картина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612" y="2662722"/>
            <a:ext cx="4467225" cy="3524250"/>
          </a:xfrm>
          <a:prstGeom prst="rect">
            <a:avLst/>
          </a:prstGeom>
        </p:spPr>
      </p:pic>
      <p:sp>
        <p:nvSpPr>
          <p:cNvPr id="8" name="Arrow: Right 6"/>
          <p:cNvSpPr/>
          <p:nvPr/>
        </p:nvSpPr>
        <p:spPr>
          <a:xfrm>
            <a:off x="5536012" y="4120047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Expand a database in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 Explorer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Right click 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Database Diagrams</a:t>
            </a:r>
            <a:r>
              <a:rPr lang="en-US" sz="3000" dirty="0"/>
              <a:t>" then select 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New Database Diagram</a:t>
            </a:r>
            <a:r>
              <a:rPr lang="en-US" sz="30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091330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SSMS E/R Diagram</a:t>
            </a:r>
            <a:endParaRPr lang="bg-BG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990600"/>
            <a:ext cx="9420225" cy="5391150"/>
          </a:xfrm>
          <a:prstGeom prst="roundRect">
            <a:avLst>
              <a:gd name="adj" fmla="val 2773"/>
            </a:avLst>
          </a:prstGeom>
        </p:spPr>
      </p:pic>
    </p:spTree>
    <p:extLst>
      <p:ext uri="{BB962C8B-B14F-4D97-AF65-F5344CB8AC3E}">
        <p14:creationId xmlns:p14="http://schemas.microsoft.com/office/powerpoint/2010/main" val="3853610549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How to design multiple tables with related data?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What are the types of table relations?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Cascading – pros and cons?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How can we visualize all of our relations</a:t>
            </a:r>
            <a:br>
              <a:rPr lang="en-US" sz="3200" dirty="0"/>
            </a:br>
            <a:r>
              <a:rPr lang="en-US" sz="3200" dirty="0"/>
              <a:t>in a database?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2" descr="C:\downloads\Space Art HD Wallpapers\96 Space Art HD Wallpapers 1920x1080\HUBBLE\Nebulae\hs-2007-16-h-large_web[1]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475192" y="4237552"/>
            <a:ext cx="3127406" cy="2113112"/>
          </a:xfrm>
          <a:prstGeom prst="roundRect">
            <a:avLst>
              <a:gd name="adj" fmla="val 29593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</a:ln>
          <a:effectLst>
            <a:softEdge rad="127000"/>
          </a:effectLst>
        </p:spPr>
      </p:pic>
      <p:pic>
        <p:nvPicPr>
          <p:cNvPr id="10" name="Picture 5" descr="C:\Trash\db-diagram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246702">
            <a:off x="4864243" y="4537772"/>
            <a:ext cx="2590916" cy="1220851"/>
          </a:xfrm>
          <a:prstGeom prst="rect">
            <a:avLst/>
          </a:prstGeom>
          <a:noFill/>
        </p:spPr>
      </p:pic>
      <p:grpSp>
        <p:nvGrpSpPr>
          <p:cNvPr id="11" name="Group 6"/>
          <p:cNvGrpSpPr/>
          <p:nvPr/>
        </p:nvGrpSpPr>
        <p:grpSpPr>
          <a:xfrm>
            <a:off x="652499" y="4597299"/>
            <a:ext cx="3081986" cy="1628125"/>
            <a:chOff x="998778" y="2709000"/>
            <a:chExt cx="7687634" cy="3510730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3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Databases</a:t>
              </a:r>
            </a:p>
          </p:txBody>
        </p:sp>
      </p:grpSp>
      <p:pic>
        <p:nvPicPr>
          <p:cNvPr id="14" name="Picture 4" descr="application, desktop, development, programming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022" y="4237552"/>
            <a:ext cx="1922494" cy="192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FA1547-5D83-4774-AA8D-0AB2F696467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6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Relations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https://softuni.bg/courses/databases-sqlsrv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en-US" dirty="0"/>
              <a:t>Fundamental Concepts</a:t>
            </a:r>
          </a:p>
        </p:txBody>
      </p:sp>
      <p:pic>
        <p:nvPicPr>
          <p:cNvPr id="8" name="Picture 6" descr="http://www.artistsvalley.com/vector/images/vector-database-icons-ai-preview-00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586957" y="1371600"/>
            <a:ext cx="4764984" cy="3176654"/>
          </a:xfrm>
          <a:prstGeom prst="roundRect">
            <a:avLst>
              <a:gd name="adj" fmla="val 225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7595500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Steps in the database design process: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Identify entities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Identify table columns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Define a</a:t>
            </a:r>
            <a:r>
              <a:rPr lang="bg-BG" dirty="0"/>
              <a:t> </a:t>
            </a:r>
            <a:r>
              <a:rPr lang="en-US" dirty="0"/>
              <a:t>primary key for each</a:t>
            </a:r>
            <a:r>
              <a:rPr lang="bg-BG" dirty="0"/>
              <a:t> </a:t>
            </a:r>
            <a:r>
              <a:rPr lang="en-US" dirty="0"/>
              <a:t>table</a:t>
            </a:r>
            <a:endParaRPr lang="bg-BG" dirty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Identify and model relationships</a:t>
            </a:r>
            <a:endParaRPr lang="bg-BG" dirty="0"/>
          </a:p>
          <a:p>
            <a:pPr marL="1163638" lvl="2" indent="-514350">
              <a:lnSpc>
                <a:spcPct val="100000"/>
              </a:lnSpc>
            </a:pPr>
            <a:r>
              <a:rPr lang="en-US" dirty="0"/>
              <a:t>Multiplicity of relationships</a:t>
            </a:r>
            <a:endParaRPr lang="bg-BG" dirty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Define other constraints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Fill tables with test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</a:t>
            </a:r>
            <a:r>
              <a:rPr lang="bg-BG" dirty="0"/>
              <a:t> </a:t>
            </a:r>
            <a:r>
              <a:rPr lang="en-US" dirty="0"/>
              <a:t>Database</a:t>
            </a:r>
            <a:r>
              <a:rPr lang="bg-BG" dirty="0"/>
              <a:t> </a:t>
            </a:r>
            <a:r>
              <a:rPr lang="en-US" dirty="0"/>
              <a:t>Design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53549">
            <a:off x="8110831" y="2185474"/>
            <a:ext cx="3931738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2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Entity tables represent objects from the real world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Most often they are nouns in the specification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For example</a:t>
            </a:r>
            <a:r>
              <a:rPr lang="bg-BG" dirty="0"/>
              <a:t>: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  <a:buFontTx/>
              <a:buNone/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Entities</a:t>
            </a:r>
            <a:r>
              <a:rPr lang="bg-BG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Student</a:t>
            </a:r>
            <a:r>
              <a:rPr lang="bg-BG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Course</a:t>
            </a:r>
            <a:r>
              <a:rPr lang="bg-BG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Town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DB Design: Identify Entities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68524" y="3315831"/>
            <a:ext cx="7848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9" name="Rectangle: Rounded Corners 14"/>
          <p:cNvSpPr/>
          <p:nvPr/>
        </p:nvSpPr>
        <p:spPr>
          <a:xfrm>
            <a:off x="5185254" y="3758517"/>
            <a:ext cx="1518758" cy="30614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Rectangle: Rounded Corners 14"/>
          <p:cNvSpPr/>
          <p:nvPr/>
        </p:nvSpPr>
        <p:spPr>
          <a:xfrm>
            <a:off x="4066040" y="4064657"/>
            <a:ext cx="129540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4"/>
          <p:cNvSpPr/>
          <p:nvPr/>
        </p:nvSpPr>
        <p:spPr>
          <a:xfrm>
            <a:off x="3904568" y="4440687"/>
            <a:ext cx="970644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40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Columns are clarifications for the entities in the text of the specification</a:t>
            </a:r>
            <a:r>
              <a:rPr lang="bg-BG" dirty="0"/>
              <a:t>, </a:t>
            </a:r>
            <a:r>
              <a:rPr lang="en-US" dirty="0"/>
              <a:t>for example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Students have the following characteristics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faculty number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photo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date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of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enlistment</a:t>
            </a:r>
            <a:r>
              <a:rPr lang="en-US" dirty="0"/>
              <a:t> and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of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courses</a:t>
            </a:r>
            <a:r>
              <a:rPr lang="en-US" dirty="0"/>
              <a:t> they visit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Design: Identify Table Columns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2012" y="2362200"/>
            <a:ext cx="7848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date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4" name="Rectangle: Rounded Corners 14"/>
          <p:cNvSpPr/>
          <p:nvPr/>
        </p:nvSpPr>
        <p:spPr>
          <a:xfrm>
            <a:off x="2198686" y="4184108"/>
            <a:ext cx="771526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3156866" y="4177489"/>
            <a:ext cx="2480346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Rectangle: Rounded Corners 14"/>
          <p:cNvSpPr/>
          <p:nvPr/>
        </p:nvSpPr>
        <p:spPr>
          <a:xfrm>
            <a:off x="5881932" y="4177489"/>
            <a:ext cx="964449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4"/>
          <p:cNvSpPr/>
          <p:nvPr/>
        </p:nvSpPr>
        <p:spPr>
          <a:xfrm>
            <a:off x="7571150" y="4180005"/>
            <a:ext cx="809261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38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Always define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additional column </a:t>
            </a:r>
            <a:r>
              <a:rPr lang="en-US" dirty="0"/>
              <a:t>for the 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Don't use an existing column</a:t>
            </a:r>
            <a:r>
              <a:rPr lang="bg-BG" dirty="0"/>
              <a:t> (</a:t>
            </a:r>
            <a:r>
              <a:rPr lang="en-US" dirty="0"/>
              <a:t>for example</a:t>
            </a:r>
            <a:r>
              <a:rPr lang="bg-BG" dirty="0"/>
              <a:t> </a:t>
            </a:r>
            <a:r>
              <a:rPr lang="en-US" dirty="0"/>
              <a:t>SSN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Must be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integer</a:t>
            </a:r>
            <a:r>
              <a:rPr lang="en-US" dirty="0"/>
              <a:t> number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Must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declared</a:t>
            </a:r>
            <a:r>
              <a:rPr lang="en-US" dirty="0"/>
              <a:t> as a</a:t>
            </a:r>
            <a:r>
              <a:rPr lang="bg-BG" dirty="0"/>
              <a:t> </a:t>
            </a:r>
            <a:r>
              <a:rPr lang="en-US" dirty="0"/>
              <a:t>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Use</a:t>
            </a:r>
            <a:r>
              <a:rPr lang="bg-BG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IDENTITY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to implement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auto-increment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Put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primary key </a:t>
            </a:r>
            <a:r>
              <a:rPr lang="en-US" dirty="0"/>
              <a:t>as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 column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Exceptions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Entities that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well known ID</a:t>
            </a:r>
            <a:r>
              <a:rPr lang="en-US" dirty="0"/>
              <a:t>, e.g.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countries</a:t>
            </a:r>
            <a:r>
              <a:rPr lang="en-US" dirty="0"/>
              <a:t> (BG, DE, US) and currencies (USD, EUR, BGN)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a Primary Key</a:t>
            </a:r>
            <a:r>
              <a:rPr lang="bg-BG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7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Relationships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dependencies</a:t>
            </a:r>
            <a:r>
              <a:rPr lang="en-US" dirty="0"/>
              <a:t> between the entities</a:t>
            </a:r>
            <a:r>
              <a:rPr lang="bg-BG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bg-BG" dirty="0"/>
          </a:p>
          <a:p>
            <a:pPr lvl="1"/>
            <a:r>
              <a:rPr lang="bg-BG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Students</a:t>
            </a:r>
            <a:r>
              <a:rPr lang="en-US" dirty="0"/>
              <a:t> are trained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courses</a:t>
            </a:r>
            <a:r>
              <a:rPr lang="bg-BG" dirty="0"/>
              <a:t>"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many-to-many relationship</a:t>
            </a:r>
          </a:p>
          <a:p>
            <a:pPr lvl="1"/>
            <a:r>
              <a:rPr lang="bg-BG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Courses</a:t>
            </a:r>
            <a:r>
              <a:rPr lang="en-US" dirty="0"/>
              <a:t> are held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towns</a:t>
            </a:r>
            <a:r>
              <a:rPr lang="bg-BG" dirty="0"/>
              <a:t>"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bg-BG" dirty="0"/>
              <a:t> </a:t>
            </a:r>
            <a:r>
              <a:rPr lang="en-US" dirty="0"/>
              <a:t>many-to-one (or many-to-many) relationship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Design: Identify Entity Relationships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92576" y="2240880"/>
            <a:ext cx="831663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trained in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various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different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6" name="Rectangle: Rounded Corners 14"/>
          <p:cNvSpPr/>
          <p:nvPr/>
        </p:nvSpPr>
        <p:spPr>
          <a:xfrm>
            <a:off x="4977612" y="2634387"/>
            <a:ext cx="1421599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4"/>
          <p:cNvSpPr/>
          <p:nvPr/>
        </p:nvSpPr>
        <p:spPr>
          <a:xfrm>
            <a:off x="7647262" y="2621561"/>
            <a:ext cx="2495019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4"/>
          <p:cNvSpPr/>
          <p:nvPr/>
        </p:nvSpPr>
        <p:spPr>
          <a:xfrm>
            <a:off x="3303661" y="2996438"/>
            <a:ext cx="129540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4">
            <a:extLst>
              <a:ext uri="{FF2B5EF4-FFF2-40B4-BE49-F238E27FC236}">
                <a16:creationId xmlns:a16="http://schemas.microsoft.com/office/drawing/2014/main" id="{6D835F39-7B67-44A4-AE2F-6ACD42C084A5}"/>
              </a:ext>
            </a:extLst>
          </p:cNvPr>
          <p:cNvSpPr/>
          <p:nvPr/>
        </p:nvSpPr>
        <p:spPr>
          <a:xfrm>
            <a:off x="5450142" y="3015068"/>
            <a:ext cx="331127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: Rounded Corners 14">
            <a:extLst>
              <a:ext uri="{FF2B5EF4-FFF2-40B4-BE49-F238E27FC236}">
                <a16:creationId xmlns:a16="http://schemas.microsoft.com/office/drawing/2014/main" id="{622F55B1-D8E2-4DB7-9029-49272FC91BFC}"/>
              </a:ext>
            </a:extLst>
          </p:cNvPr>
          <p:cNvSpPr/>
          <p:nvPr/>
        </p:nvSpPr>
        <p:spPr>
          <a:xfrm>
            <a:off x="3605212" y="3365500"/>
            <a:ext cx="94907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09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4493</TotalTime>
  <Words>2345</Words>
  <Application>Microsoft Office PowerPoint</Application>
  <PresentationFormat>Custom</PresentationFormat>
  <Paragraphs>497</Paragraphs>
  <Slides>40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SoftUni 16x9</vt:lpstr>
      <vt:lpstr>Table Relations</vt:lpstr>
      <vt:lpstr>Table of Content</vt:lpstr>
      <vt:lpstr>Questions</vt:lpstr>
      <vt:lpstr>Database Design</vt:lpstr>
      <vt:lpstr>Steps in Database Design</vt:lpstr>
      <vt:lpstr>DB Design: Identify Entities</vt:lpstr>
      <vt:lpstr>DB Design: Identify Table Columns</vt:lpstr>
      <vt:lpstr>How to Choose a Primary Key?</vt:lpstr>
      <vt:lpstr>DB Design: Identify Entity Relationships</vt:lpstr>
      <vt:lpstr>Table Relations</vt:lpstr>
      <vt:lpstr>Table Relations</vt:lpstr>
      <vt:lpstr>Table Relations: Foreign Key</vt:lpstr>
      <vt:lpstr>Table Relations: Multiplicity</vt:lpstr>
      <vt:lpstr>One-to-Many/Many-to-One</vt:lpstr>
      <vt:lpstr>One-to-Many: Tables</vt:lpstr>
      <vt:lpstr>One-to-Many: Foreign Key</vt:lpstr>
      <vt:lpstr>Many-to-Many</vt:lpstr>
      <vt:lpstr>Many-to-Many: Tables</vt:lpstr>
      <vt:lpstr>Many-to-Many: Mapping Table</vt:lpstr>
      <vt:lpstr>One-to-One</vt:lpstr>
      <vt:lpstr>One-to-One</vt:lpstr>
      <vt:lpstr>One-to-One: Foreign Key</vt:lpstr>
      <vt:lpstr>Retrieving Related Data</vt:lpstr>
      <vt:lpstr>JOIN Statements</vt:lpstr>
      <vt:lpstr>Problem: Peaks in Rila</vt:lpstr>
      <vt:lpstr>Solution: Peaks in Rila</vt:lpstr>
      <vt:lpstr>Cascade Operations</vt:lpstr>
      <vt:lpstr>Definition</vt:lpstr>
      <vt:lpstr>Cascade Delete</vt:lpstr>
      <vt:lpstr>Cascade Update</vt:lpstr>
      <vt:lpstr>Cascade Delete: Example</vt:lpstr>
      <vt:lpstr>Cascade Update: Example</vt:lpstr>
      <vt:lpstr>E/R Diagrams</vt:lpstr>
      <vt:lpstr>Relational Schema</vt:lpstr>
      <vt:lpstr>SSMS E/R Diagram: Usage</vt:lpstr>
      <vt:lpstr>SSMS E/R Diagram</vt:lpstr>
      <vt:lpstr>Summary</vt:lpstr>
      <vt:lpstr>Table Relations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Relations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Vladimir Damyanovski</cp:lastModifiedBy>
  <cp:revision>321</cp:revision>
  <dcterms:created xsi:type="dcterms:W3CDTF">2014-01-02T17:00:34Z</dcterms:created>
  <dcterms:modified xsi:type="dcterms:W3CDTF">2017-10-03T19:46:14Z</dcterms:modified>
  <cp:category>DB Basics Course @ SoftUni - https://softuni.bg/courses/databases-basics-ms-sql-server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