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534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19" r:id="rId12"/>
    <p:sldId id="518" r:id="rId13"/>
    <p:sldId id="517" r:id="rId14"/>
    <p:sldId id="507" r:id="rId15"/>
    <p:sldId id="520" r:id="rId16"/>
    <p:sldId id="522" r:id="rId17"/>
    <p:sldId id="512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15" r:id="rId28"/>
    <p:sldId id="533" r:id="rId29"/>
    <p:sldId id="503" r:id="rId30"/>
    <p:sldId id="442" r:id="rId31"/>
    <p:sldId id="352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394"/>
            <p14:sldId id="534"/>
            <p14:sldId id="535"/>
          </p14:sldIdLst>
        </p14:section>
        <p14:section name="MVC Architecture - Introduction" id="{8A63B03A-A79A-49E0-A7D1-879E8FBDDFB7}">
          <p14:sldIdLst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Web Routing" id="{68C16C6E-1D72-467E-9A18-803AB08AAFD7}">
          <p14:sldIdLst>
            <p14:sldId id="519"/>
            <p14:sldId id="518"/>
            <p14:sldId id="517"/>
            <p14:sldId id="507"/>
          </p14:sldIdLst>
        </p14:section>
        <p14:section name="React Router" id="{79902F26-AEB1-492E-87B5-B5CE4F3A8FCD}">
          <p14:sldIdLst>
            <p14:sldId id="520"/>
            <p14:sldId id="522"/>
            <p14:sldId id="512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15"/>
          </p14:sldIdLst>
        </p14:section>
        <p14:section name="Demo App" id="{87AB6450-3068-4587-823C-D054DA781C9C}">
          <p14:sldIdLst>
            <p14:sldId id="533"/>
          </p14:sldIdLst>
        </p14:section>
        <p14:section name="Conclusion" id="{43BD757C-5017-47D2-98A9-4D861095A3BB}">
          <p14:sldIdLst>
            <p14:sldId id="503"/>
            <p14:sldId id="442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DC9E"/>
    <a:srgbClr val="FBEEDC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595" autoAdjust="0"/>
  </p:normalViewPr>
  <p:slideViewPr>
    <p:cSldViewPr>
      <p:cViewPr varScale="1">
        <p:scale>
          <a:sx n="71" d="100"/>
          <a:sy n="71" d="100"/>
        </p:scale>
        <p:origin x="114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199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43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script-applications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477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MVC Architecture. Routing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1819275"/>
            <a:ext cx="8277651" cy="1262934"/>
          </a:xfrm>
        </p:spPr>
        <p:txBody>
          <a:bodyPr>
            <a:normAutofit/>
          </a:bodyPr>
          <a:lstStyle/>
          <a:p>
            <a:r>
              <a:rPr lang="en-US" sz="3600" dirty="0"/>
              <a:t>Model-View-Controller.</a:t>
            </a:r>
          </a:p>
          <a:p>
            <a:r>
              <a:rPr lang="en-US" sz="3600" dirty="0"/>
              <a:t>Using React Router in JS SPA</a:t>
            </a:r>
            <a:endParaRPr lang="en-US" sz="3600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5433732" y="3664121"/>
            <a:ext cx="122123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MVC +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Routing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25661">
            <a:off x="5771549" y="4889802"/>
            <a:ext cx="1023221" cy="1023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8" y="3483690"/>
            <a:ext cx="4064475" cy="26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731667" y="1305563"/>
            <a:ext cx="6725490" cy="2988410"/>
            <a:chOff x="3031517" y="1305563"/>
            <a:chExt cx="6725490" cy="2988410"/>
          </a:xfrm>
        </p:grpSpPr>
        <p:grpSp>
          <p:nvGrpSpPr>
            <p:cNvPr id="31" name="Group 30"/>
            <p:cNvGrpSpPr/>
            <p:nvPr/>
          </p:nvGrpSpPr>
          <p:grpSpPr>
            <a:xfrm>
              <a:off x="3031517" y="1305563"/>
              <a:ext cx="3041930" cy="533401"/>
              <a:chOff x="3738282" y="1030471"/>
              <a:chExt cx="3041930" cy="5334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738282" y="1030471"/>
                <a:ext cx="762000" cy="533400"/>
                <a:chOff x="3922712" y="2209800"/>
                <a:chExt cx="762000" cy="533400"/>
              </a:xfrm>
            </p:grpSpPr>
            <p:sp>
              <p:nvSpPr>
                <p:cNvPr id="7" name="Rectangle: Folded Corner 6"/>
                <p:cNvSpPr/>
                <p:nvPr/>
              </p:nvSpPr>
              <p:spPr>
                <a:xfrm rot="10800000">
                  <a:off x="4113212" y="2209800"/>
                  <a:ext cx="381000" cy="533400"/>
                </a:xfrm>
                <a:prstGeom prst="foldedCorner">
                  <a:avLst>
                    <a:gd name="adj" fmla="val 44167"/>
                  </a:avLst>
                </a:prstGeom>
                <a:solidFill>
                  <a:srgbClr val="FFFFFF">
                    <a:alpha val="25098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922712" y="2362200"/>
                  <a:ext cx="762000" cy="228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HTML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494212" y="1040652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index.html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717" y="2116496"/>
              <a:ext cx="762000" cy="533400"/>
              <a:chOff x="3922712" y="2209800"/>
              <a:chExt cx="762000" cy="533400"/>
            </a:xfrm>
          </p:grpSpPr>
          <p:sp>
            <p:nvSpPr>
              <p:cNvPr id="12" name="Rectangle: Folded Corner 1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FFFF">
                  <a:alpha val="25098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22712" y="2362200"/>
                <a:ext cx="762000" cy="228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HTML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244647" y="2126677"/>
              <a:ext cx="1621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Catalog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488717" y="2931128"/>
              <a:ext cx="3041930" cy="533401"/>
              <a:chOff x="4195482" y="3564975"/>
              <a:chExt cx="3041930" cy="53340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95482" y="3564975"/>
                <a:ext cx="762000" cy="533400"/>
                <a:chOff x="3922712" y="2209800"/>
                <a:chExt cx="762000" cy="533400"/>
              </a:xfrm>
            </p:grpSpPr>
            <p:sp>
              <p:nvSpPr>
                <p:cNvPr id="16" name="Rectangle: Folded Corner 15"/>
                <p:cNvSpPr/>
                <p:nvPr/>
              </p:nvSpPr>
              <p:spPr>
                <a:xfrm rot="10800000">
                  <a:off x="4113212" y="2209800"/>
                  <a:ext cx="381000" cy="533400"/>
                </a:xfrm>
                <a:prstGeom prst="foldedCorner">
                  <a:avLst>
                    <a:gd name="adj" fmla="val 44167"/>
                  </a:avLst>
                </a:prstGeom>
                <a:solidFill>
                  <a:srgbClr val="FFFFFF">
                    <a:alpha val="25098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922712" y="2362200"/>
                  <a:ext cx="762000" cy="228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HTML</a:t>
                  </a: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4951412" y="3575156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About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488717" y="3760572"/>
              <a:ext cx="3041930" cy="533401"/>
              <a:chOff x="4195482" y="4394419"/>
              <a:chExt cx="3041930" cy="53340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195482" y="4394419"/>
                <a:ext cx="762000" cy="533400"/>
                <a:chOff x="3922712" y="2209800"/>
                <a:chExt cx="762000" cy="533400"/>
              </a:xfrm>
            </p:grpSpPr>
            <p:sp>
              <p:nvSpPr>
                <p:cNvPr id="20" name="Rectangle: Folded Corner 19"/>
                <p:cNvSpPr/>
                <p:nvPr/>
              </p:nvSpPr>
              <p:spPr>
                <a:xfrm rot="10800000">
                  <a:off x="4113212" y="2209800"/>
                  <a:ext cx="381000" cy="533400"/>
                </a:xfrm>
                <a:prstGeom prst="foldedCorner">
                  <a:avLst>
                    <a:gd name="adj" fmla="val 44167"/>
                  </a:avLst>
                </a:prstGeom>
                <a:solidFill>
                  <a:srgbClr val="FFFFFF">
                    <a:alpha val="25098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922712" y="2362200"/>
                  <a:ext cx="762000" cy="228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HTML</a:t>
                  </a: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951412" y="4404600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Contact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15077" y="2438400"/>
              <a:ext cx="3041930" cy="533401"/>
              <a:chOff x="4689194" y="2660667"/>
              <a:chExt cx="3041930" cy="53340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89194" y="2660667"/>
                <a:ext cx="762000" cy="533400"/>
                <a:chOff x="3922712" y="2209800"/>
                <a:chExt cx="762000" cy="533400"/>
              </a:xfrm>
            </p:grpSpPr>
            <p:sp>
              <p:nvSpPr>
                <p:cNvPr id="24" name="Rectangle: Folded Corner 23"/>
                <p:cNvSpPr/>
                <p:nvPr/>
              </p:nvSpPr>
              <p:spPr>
                <a:xfrm rot="10800000">
                  <a:off x="4113212" y="2209800"/>
                  <a:ext cx="381000" cy="533400"/>
                </a:xfrm>
                <a:prstGeom prst="foldedCorner">
                  <a:avLst>
                    <a:gd name="adj" fmla="val 44167"/>
                  </a:avLst>
                </a:prstGeom>
                <a:solidFill>
                  <a:srgbClr val="FFFFFF">
                    <a:alpha val="25098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22712" y="2362200"/>
                  <a:ext cx="762000" cy="228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HTML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5445124" y="2670848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New Products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15077" y="3266810"/>
              <a:ext cx="3041930" cy="533401"/>
              <a:chOff x="4689194" y="3336287"/>
              <a:chExt cx="3041930" cy="53340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689194" y="3336287"/>
                <a:ext cx="762000" cy="533400"/>
                <a:chOff x="3922712" y="2209800"/>
                <a:chExt cx="762000" cy="533400"/>
              </a:xfrm>
            </p:grpSpPr>
            <p:sp>
              <p:nvSpPr>
                <p:cNvPr id="28" name="Rectangle: Folded Corner 27"/>
                <p:cNvSpPr/>
                <p:nvPr/>
              </p:nvSpPr>
              <p:spPr>
                <a:xfrm rot="10800000">
                  <a:off x="4113212" y="2209800"/>
                  <a:ext cx="381000" cy="533400"/>
                </a:xfrm>
                <a:prstGeom prst="foldedCorner">
                  <a:avLst>
                    <a:gd name="adj" fmla="val 44167"/>
                  </a:avLst>
                </a:prstGeom>
                <a:solidFill>
                  <a:srgbClr val="FFFFFF">
                    <a:alpha val="25098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922712" y="2362200"/>
                  <a:ext cx="762000" cy="228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HTML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445124" y="3346468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Discount</a:t>
                </a:r>
              </a:p>
            </p:txBody>
          </p:sp>
        </p:grpSp>
        <p:cxnSp>
          <p:nvCxnSpPr>
            <p:cNvPr id="38" name="Connector: Elbow 37"/>
            <p:cNvCxnSpPr>
              <a:stCxn id="7" idx="0"/>
              <a:endCxn id="13" idx="1"/>
            </p:cNvCxnSpPr>
            <p:nvPr/>
          </p:nvCxnSpPr>
          <p:spPr>
            <a:xfrm rot="16200000" flipH="1">
              <a:off x="3178501" y="2072979"/>
              <a:ext cx="544233" cy="76200"/>
            </a:xfrm>
            <a:prstGeom prst="bentConnector2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/>
            <p:cNvCxnSpPr>
              <a:stCxn id="7" idx="0"/>
              <a:endCxn id="17" idx="1"/>
            </p:cNvCxnSpPr>
            <p:nvPr/>
          </p:nvCxnSpPr>
          <p:spPr>
            <a:xfrm rot="16200000" flipH="1">
              <a:off x="2771185" y="2480295"/>
              <a:ext cx="1358865" cy="76200"/>
            </a:xfrm>
            <a:prstGeom prst="bentConnector2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/>
            <p:cNvCxnSpPr>
              <a:stCxn id="7" idx="0"/>
              <a:endCxn id="21" idx="1"/>
            </p:cNvCxnSpPr>
            <p:nvPr/>
          </p:nvCxnSpPr>
          <p:spPr>
            <a:xfrm rot="16200000" flipH="1">
              <a:off x="2356463" y="2895017"/>
              <a:ext cx="2188309" cy="76200"/>
            </a:xfrm>
            <a:prstGeom prst="bentConnector2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/>
            <p:cNvCxnSpPr>
              <a:cxnSpLocks/>
              <a:stCxn id="14" idx="3"/>
              <a:endCxn id="29" idx="1"/>
            </p:cNvCxnSpPr>
            <p:nvPr/>
          </p:nvCxnSpPr>
          <p:spPr>
            <a:xfrm>
              <a:off x="5865812" y="2388287"/>
              <a:ext cx="849265" cy="1145223"/>
            </a:xfrm>
            <a:prstGeom prst="bentConnector3">
              <a:avLst>
                <a:gd name="adj1" fmla="val 75422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/>
            <p:cNvCxnSpPr>
              <a:cxnSpLocks/>
              <a:stCxn id="14" idx="3"/>
              <a:endCxn id="25" idx="1"/>
            </p:cNvCxnSpPr>
            <p:nvPr/>
          </p:nvCxnSpPr>
          <p:spPr>
            <a:xfrm>
              <a:off x="5865812" y="2388287"/>
              <a:ext cx="849265" cy="316813"/>
            </a:xfrm>
            <a:prstGeom prst="bentConnector3">
              <a:avLst>
                <a:gd name="adj1" fmla="val 75422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46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Routing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712" y="1886331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dirty="0"/>
              <a:t>Changing the URL reloads the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712" y="3949005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dirty="0"/>
              <a:t>Single Page Application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6621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Routing Overview (2)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7712" y="2743200"/>
            <a:ext cx="9053400" cy="3573462"/>
          </a:xfrm>
        </p:spPr>
      </p:pic>
      <p:sp>
        <p:nvSpPr>
          <p:cNvPr id="6" name="TextBox 5"/>
          <p:cNvSpPr txBox="1"/>
          <p:nvPr/>
        </p:nvSpPr>
        <p:spPr>
          <a:xfrm>
            <a:off x="2017712" y="1151121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Problem</a:t>
            </a:r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dirty="0"/>
              <a:t>We can't track browser history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62812" y="5325798"/>
            <a:ext cx="4317199" cy="694002"/>
          </a:xfrm>
          <a:prstGeom prst="wedgeRoundRectCallout">
            <a:avLst>
              <a:gd name="adj1" fmla="val 15120"/>
              <a:gd name="adj2" fmla="val -9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Back button won't work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Routing Overview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7712" y="2133600"/>
            <a:ext cx="8153400" cy="285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sz="4000" dirty="0"/>
              <a:t>Reflect content changes in the URL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Track URL changes and load content</a:t>
            </a:r>
          </a:p>
        </p:txBody>
      </p:sp>
    </p:spTree>
    <p:extLst>
      <p:ext uri="{BB962C8B-B14F-4D97-AF65-F5344CB8AC3E}">
        <p14:creationId xmlns:p14="http://schemas.microsoft.com/office/powerpoint/2010/main" val="37977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React add-on for web routing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2192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complete routing library for React</a:t>
            </a:r>
          </a:p>
          <a:p>
            <a:pPr lvl="1"/>
            <a:r>
              <a:rPr lang="en-US" dirty="0"/>
              <a:t>Keeps the UI in sync with the URL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Router?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827" y="2895600"/>
            <a:ext cx="9905171" cy="3247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&lt;/App&gt;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>
              <a:spcBef>
                <a:spcPts val="15000"/>
              </a:spcBef>
            </a:pPr>
            <a:r>
              <a:rPr lang="en-US" dirty="0"/>
              <a:t>Import modules in your app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512" y="199322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react-router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512" y="4549309"/>
            <a:ext cx="10822624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browserHistory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component</a:t>
            </a:r>
          </a:p>
          <a:p>
            <a:pPr lvl="1"/>
            <a:r>
              <a:rPr lang="en-US" dirty="0"/>
              <a:t>It can be rendered as any React component</a:t>
            </a:r>
          </a:p>
          <a:p>
            <a:pPr>
              <a:spcBef>
                <a:spcPts val="7800"/>
              </a:spcBef>
            </a:pPr>
            <a:r>
              <a:rPr lang="en-US" dirty="0"/>
              <a:t>React components can be nested in it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Route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51120" y="2667000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/&gt;, document.getElementById('app'))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8485" y="4138213"/>
            <a:ext cx="6972091" cy="23867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document.getElementById('app'))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09" y="4388572"/>
            <a:ext cx="3201931" cy="1886069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7655357" y="5179207"/>
            <a:ext cx="3996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24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3041143"/>
            <a:ext cx="10286585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7082" y="2209800"/>
            <a:ext cx="3200400" cy="700088"/>
          </a:xfrm>
          <a:prstGeom prst="wedgeRoundRectCallout">
            <a:avLst>
              <a:gd name="adj1" fmla="val -5991"/>
              <a:gd name="adj2" fmla="val 19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Access URL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03812" y="5173876"/>
            <a:ext cx="3657600" cy="700088"/>
          </a:xfrm>
          <a:prstGeom prst="wedgeRoundRectCallout">
            <a:avLst>
              <a:gd name="adj1" fmla="val 25731"/>
              <a:gd name="adj2" fmla="val -141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Component to load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64011" y="4042700"/>
            <a:ext cx="2977883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97623" y="4029253"/>
            <a:ext cx="3757366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page reload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2107310"/>
            <a:ext cx="10286585" cy="42172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App = React.createClass({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}})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65812" y="5143334"/>
            <a:ext cx="3048000" cy="1052096"/>
          </a:xfrm>
          <a:prstGeom prst="wedgeRoundRectCallout">
            <a:avLst>
              <a:gd name="adj1" fmla="val -58806"/>
              <a:gd name="adj2" fmla="val -76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Access URL as defined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19780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MVC in JavaScript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Models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Views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Controllers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3200" y="1270279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47" y="3968983"/>
            <a:ext cx="1760965" cy="1760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97262">
            <a:off x="10150719" y="1364121"/>
            <a:ext cx="1211868" cy="12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props.children</a:t>
            </a:r>
            <a:r>
              <a:rPr lang="en-US" noProof="1"/>
              <a:t> we can dynamically nest components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1855280"/>
            <a:ext cx="10286585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App = React.createClass({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{this.props.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}})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Our navigation links will now appear on all pages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 (2)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483541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42647" y="1755745"/>
            <a:ext cx="4355259" cy="1180123"/>
          </a:xfrm>
          <a:prstGeom prst="wedgeRoundRectCallout">
            <a:avLst>
              <a:gd name="adj1" fmla="val 7261"/>
              <a:gd name="adj2" fmla="val 125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Nested routes will appear as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children</a:t>
            </a:r>
            <a:r>
              <a:rPr lang="en-US" sz="2800" noProof="1">
                <a:solidFill>
                  <a:srgbClr val="FFFFFF"/>
                </a:solidFill>
              </a:rPr>
              <a:t> inside App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08212" y="3922859"/>
            <a:ext cx="8458200" cy="84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Links</a:t>
            </a:r>
            <a:r>
              <a:rPr lang="en-US" noProof="1"/>
              <a:t> know when they are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667000"/>
            <a:ext cx="10286585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&lt;/Link&gt;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1120" y="4694238"/>
            <a:ext cx="10286585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&lt;/Link&gt;</a:t>
            </a:r>
          </a:p>
        </p:txBody>
      </p:sp>
    </p:spTree>
    <p:extLst>
      <p:ext uri="{BB962C8B-B14F-4D97-AF65-F5344CB8AC3E}">
        <p14:creationId xmlns:p14="http://schemas.microsoft.com/office/powerpoint/2010/main" val="39717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We can specify a default component when no route is active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Routes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454276"/>
            <a:ext cx="10286585" cy="3312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313612" y="1828800"/>
            <a:ext cx="4114799" cy="1172495"/>
          </a:xfrm>
          <a:prstGeom prst="wedgeRoundRectCallout">
            <a:avLst>
              <a:gd name="adj1" fmla="val -37222"/>
              <a:gd name="adj2" fmla="val 103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Will display as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children</a:t>
            </a:r>
            <a:r>
              <a:rPr lang="en-US" sz="2800" noProof="1">
                <a:solidFill>
                  <a:srgbClr val="FFFFFF"/>
                </a:solidFill>
              </a:rPr>
              <a:t> when we open "/"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51012" y="3429000"/>
            <a:ext cx="6021388" cy="460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Configure the Router to work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browserHistory</a:t>
            </a:r>
          </a:p>
          <a:p>
            <a:pPr lvl="1"/>
            <a:r>
              <a:rPr lang="en-US" noProof="1"/>
              <a:t>This removes the pound sign from our links (#)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 with Browser History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743200"/>
            <a:ext cx="10286585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browserHistory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history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browserHistory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document.getElementById('app'))</a:t>
            </a:r>
          </a:p>
        </p:txBody>
      </p:sp>
    </p:spTree>
    <p:extLst>
      <p:ext uri="{BB962C8B-B14F-4D97-AF65-F5344CB8AC3E}">
        <p14:creationId xmlns:p14="http://schemas.microsoft.com/office/powerpoint/2010/main" val="54383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Parameters are dynamic parts of the URL</a:t>
            </a:r>
          </a:p>
          <a:p>
            <a:pPr lvl="1"/>
            <a:r>
              <a:rPr lang="en-US" noProof="1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catalog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/elecronics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/XYZ5538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4200"/>
              </a:spcBef>
            </a:pPr>
            <a:r>
              <a:rPr lang="en-US" noProof="1"/>
              <a:t>Configure the Route to work with params</a:t>
            </a:r>
          </a:p>
          <a:p>
            <a:pPr>
              <a:spcBef>
                <a:spcPts val="10800"/>
              </a:spcBef>
            </a:pPr>
            <a:r>
              <a:rPr lang="en-US" noProof="1"/>
              <a:t>Access from the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component={Catalog}/&gt;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013812" y="2563308"/>
            <a:ext cx="3505200" cy="1143000"/>
          </a:xfrm>
          <a:prstGeom prst="wedgeRoundRectCallout">
            <a:avLst>
              <a:gd name="adj1" fmla="val -45278"/>
              <a:gd name="adj2" fmla="val -619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part of the URL can change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1318" y="1892353"/>
            <a:ext cx="4117694" cy="501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1120" y="5670381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09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Redirects</a:t>
            </a:r>
          </a:p>
          <a:p>
            <a:r>
              <a:rPr lang="en-US" dirty="0"/>
              <a:t>Transitions</a:t>
            </a:r>
          </a:p>
          <a:p>
            <a:r>
              <a:rPr lang="en-US" dirty="0" err="1"/>
              <a:t>NotFoundRoute</a:t>
            </a:r>
            <a:r>
              <a:rPr lang="en-US" dirty="0"/>
              <a:t> (custom client 404)</a:t>
            </a:r>
          </a:p>
          <a:p>
            <a:r>
              <a:rPr lang="en-US" dirty="0"/>
              <a:t>Important side points</a:t>
            </a:r>
          </a:p>
          <a:p>
            <a:pPr lvl="1"/>
            <a:r>
              <a:rPr lang="en-US" dirty="0" err="1"/>
              <a:t>React.PropTypes</a:t>
            </a:r>
            <a:r>
              <a:rPr lang="en-US" dirty="0"/>
              <a:t> – required properties and type validation</a:t>
            </a:r>
          </a:p>
          <a:p>
            <a:pPr lvl="1"/>
            <a:r>
              <a:rPr lang="en-US" dirty="0"/>
              <a:t>Elevating state to allow communication between components (Controller View and stateless components)</a:t>
            </a:r>
          </a:p>
          <a:p>
            <a:pPr lvl="1"/>
            <a:r>
              <a:rPr lang="en-US" dirty="0" err="1"/>
              <a:t>props.children</a:t>
            </a:r>
            <a:r>
              <a:rPr lang="en-US" dirty="0"/>
              <a:t> – dynamically define nested components/elements</a:t>
            </a:r>
          </a:p>
          <a:p>
            <a:pPr lvl="1"/>
            <a:r>
              <a:rPr lang="en-US" dirty="0"/>
              <a:t>render() { return null } to hide component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usage</a:t>
            </a:r>
          </a:p>
        </p:txBody>
      </p:sp>
    </p:spTree>
    <p:extLst>
      <p:ext uri="{BB962C8B-B14F-4D97-AF65-F5344CB8AC3E}">
        <p14:creationId xmlns:p14="http://schemas.microsoft.com/office/powerpoint/2010/main" val="362053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 Routing with React Router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838200"/>
            <a:ext cx="3524026" cy="3637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1601">
            <a:off x="925549" y="1966496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295">
            <a:off x="7908000" y="1866762"/>
            <a:ext cx="3456610" cy="15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/>
              <a:t>MVC makes large projects easier to manage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With React Router we can compose a large app from smaller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4478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29" y="4267200"/>
            <a:ext cx="2009177" cy="2009177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8012" y="3505200"/>
            <a:ext cx="8224727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="catalog"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="about"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://softuni.bg/courses/javascript-applications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Architecture. Routing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5840" y="2392344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#3243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Models – describe data and rules for handling data</a:t>
            </a:r>
          </a:p>
          <a:p>
            <a:pPr lvl="1"/>
            <a:r>
              <a:rPr lang="en-US" dirty="0"/>
              <a:t>Views – represent parts of the data to the user</a:t>
            </a:r>
          </a:p>
          <a:p>
            <a:pPr lvl="1"/>
            <a:r>
              <a:rPr lang="en-US" dirty="0"/>
              <a:t>Controllers – parse user input to views and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812" y="2844379"/>
            <a:ext cx="2057400" cy="146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Communication with the Database…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3812" y="2442810"/>
            <a:ext cx="2057400" cy="401569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769" y="5271471"/>
            <a:ext cx="1600200" cy="401569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95034" y="5472255"/>
            <a:ext cx="1600200" cy="401569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9562" y="1801596"/>
            <a:ext cx="2209800" cy="234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Supervises the data transfer and communication between the Model and the View…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9562" y="1323827"/>
            <a:ext cx="2209800" cy="477769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37712" y="2844379"/>
            <a:ext cx="2057400" cy="146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User interaction, Data visualization...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37712" y="2442810"/>
            <a:ext cx="2057400" cy="401569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</p:txBody>
      </p:sp>
      <p:cxnSp>
        <p:nvCxnSpPr>
          <p:cNvPr id="29" name="Elbow Connector 28"/>
          <p:cNvCxnSpPr>
            <a:stCxn id="13" idx="1"/>
            <a:endCxn id="5" idx="3"/>
          </p:cNvCxnSpPr>
          <p:nvPr/>
        </p:nvCxnSpPr>
        <p:spPr>
          <a:xfrm rot="10800000" flipV="1">
            <a:off x="3351212" y="2972412"/>
            <a:ext cx="1588350" cy="60580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1"/>
            <a:endCxn id="11" idx="0"/>
          </p:cNvCxnSpPr>
          <p:nvPr/>
        </p:nvCxnSpPr>
        <p:spPr>
          <a:xfrm rot="10800000" flipV="1">
            <a:off x="1030870" y="3578213"/>
            <a:ext cx="262943" cy="169325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3"/>
            <a:endCxn id="15" idx="1"/>
          </p:cNvCxnSpPr>
          <p:nvPr/>
        </p:nvCxnSpPr>
        <p:spPr>
          <a:xfrm>
            <a:off x="7149362" y="2972412"/>
            <a:ext cx="1588350" cy="60580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3"/>
            <a:endCxn id="12" idx="0"/>
          </p:cNvCxnSpPr>
          <p:nvPr/>
        </p:nvCxnSpPr>
        <p:spPr>
          <a:xfrm>
            <a:off x="10795112" y="3578214"/>
            <a:ext cx="400022" cy="1894041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Model</a:t>
            </a:r>
          </a:p>
          <a:p>
            <a:pPr lvl="1"/>
            <a:r>
              <a:rPr lang="en-US" dirty="0"/>
              <a:t>Represents the data stored in a DB</a:t>
            </a:r>
          </a:p>
          <a:p>
            <a:pPr lvl="1"/>
            <a:r>
              <a:rPr lang="en-US" dirty="0"/>
              <a:t>Represented in memory</a:t>
            </a:r>
          </a:p>
          <a:p>
            <a:pPr lvl="1"/>
            <a:r>
              <a:rPr lang="en-US" dirty="0"/>
              <a:t>You can create, edit and delete an entity</a:t>
            </a:r>
          </a:p>
          <a:p>
            <a:pPr lvl="1"/>
            <a:r>
              <a:rPr lang="en-US" dirty="0"/>
              <a:t>You can filter and sort entities by specific criteria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2069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details page</a:t>
            </a:r>
          </a:p>
          <a:p>
            <a:pPr lvl="1"/>
            <a:r>
              <a:rPr lang="en-US" dirty="0"/>
              <a:t>Displays only a section of the data the Model served</a:t>
            </a:r>
          </a:p>
          <a:p>
            <a:pPr lvl="1"/>
            <a:r>
              <a:rPr lang="en-US" dirty="0"/>
              <a:t>The same data can be shown by different Views</a:t>
            </a:r>
          </a:p>
          <a:p>
            <a:pPr lvl="1"/>
            <a:r>
              <a:rPr lang="en-US" dirty="0"/>
              <a:t>Style can be altered independent of the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00313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entity</a:t>
            </a:r>
          </a:p>
          <a:p>
            <a:pPr lvl="1"/>
            <a:r>
              <a:rPr lang="en-US" dirty="0"/>
              <a:t>Reads and parses information the User submitted</a:t>
            </a:r>
          </a:p>
          <a:p>
            <a:pPr lvl="1"/>
            <a:r>
              <a:rPr lang="en-US" dirty="0"/>
              <a:t>Instructs the View to update accordingly</a:t>
            </a:r>
          </a:p>
          <a:p>
            <a:pPr lvl="1"/>
            <a:r>
              <a:rPr lang="en-US" dirty="0"/>
              <a:t>Sends parsed information to the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425102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Controller Views and stateless Views</a:t>
            </a:r>
          </a:p>
          <a:p>
            <a:pPr lvl="1"/>
            <a:r>
              <a:rPr lang="en-US" dirty="0"/>
              <a:t>Lift shared data to common ancestor</a:t>
            </a:r>
          </a:p>
          <a:p>
            <a:pPr lvl="1"/>
            <a:r>
              <a:rPr lang="en-US" dirty="0"/>
              <a:t>Split components in smaller pieces</a:t>
            </a:r>
          </a:p>
          <a:p>
            <a:pPr lvl="1"/>
            <a:r>
              <a:rPr lang="en-US" dirty="0"/>
              <a:t>Provide a central source of truth and parsing</a:t>
            </a:r>
          </a:p>
          <a:p>
            <a:r>
              <a:rPr lang="en-US" dirty="0"/>
              <a:t>Models – data management and storage inside Controller View or in separate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JavaScript with React</a:t>
            </a:r>
          </a:p>
        </p:txBody>
      </p:sp>
    </p:spTree>
    <p:extLst>
      <p:ext uri="{BB962C8B-B14F-4D97-AF65-F5344CB8AC3E}">
        <p14:creationId xmlns:p14="http://schemas.microsoft.com/office/powerpoint/2010/main" val="414816641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1308</Words>
  <Application>Microsoft Office PowerPoint</Application>
  <PresentationFormat>Custom</PresentationFormat>
  <Paragraphs>257</Paragraphs>
  <Slides>31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MVC Architecture. Routing</vt:lpstr>
      <vt:lpstr>Table of Contents</vt:lpstr>
      <vt:lpstr>Have a Question?</vt:lpstr>
      <vt:lpstr>MVC Architecture Overview</vt:lpstr>
      <vt:lpstr>MVC Example</vt:lpstr>
      <vt:lpstr>Model</vt:lpstr>
      <vt:lpstr>View</vt:lpstr>
      <vt:lpstr>Controller</vt:lpstr>
      <vt:lpstr>MVC in JavaScript with React</vt:lpstr>
      <vt:lpstr>Web Routing</vt:lpstr>
      <vt:lpstr>Web Routing Overview</vt:lpstr>
      <vt:lpstr>Web Routing Overview (2)</vt:lpstr>
      <vt:lpstr>Web Routing Overview (2)</vt:lpstr>
      <vt:lpstr>React Router</vt:lpstr>
      <vt:lpstr>What is React Router?</vt:lpstr>
      <vt:lpstr>Installation and Setup</vt:lpstr>
      <vt:lpstr>Rendering a Route</vt:lpstr>
      <vt:lpstr>Adding more scenes</vt:lpstr>
      <vt:lpstr>Navigating with Link</vt:lpstr>
      <vt:lpstr>Nested Routes</vt:lpstr>
      <vt:lpstr>Nested Routes (2)</vt:lpstr>
      <vt:lpstr>Active Links</vt:lpstr>
      <vt:lpstr>Index Routes</vt:lpstr>
      <vt:lpstr>Clean URLs with Browser History</vt:lpstr>
      <vt:lpstr>URL Params</vt:lpstr>
      <vt:lpstr>Additional usage</vt:lpstr>
      <vt:lpstr>Practice:  Routing with React Router</vt:lpstr>
      <vt:lpstr>Summary</vt:lpstr>
      <vt:lpstr>MVC Architecture. Routing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Architecture. Routing Requests with Sammy.js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Viktor Kostadinov</cp:lastModifiedBy>
  <cp:revision>66</cp:revision>
  <dcterms:created xsi:type="dcterms:W3CDTF">2014-01-02T17:00:34Z</dcterms:created>
  <dcterms:modified xsi:type="dcterms:W3CDTF">2016-11-29T13:22:03Z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