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</p:sldMasterIdLst>
  <p:notesMasterIdLst>
    <p:notesMasterId r:id="rId47"/>
  </p:notesMasterIdLst>
  <p:handoutMasterIdLst>
    <p:handoutMasterId r:id="rId48"/>
  </p:handoutMasterIdLst>
  <p:sldIdLst>
    <p:sldId id="545" r:id="rId3"/>
    <p:sldId id="548" r:id="rId4"/>
    <p:sldId id="549" r:id="rId5"/>
    <p:sldId id="557" r:id="rId6"/>
    <p:sldId id="554" r:id="rId7"/>
    <p:sldId id="555" r:id="rId8"/>
    <p:sldId id="556" r:id="rId9"/>
    <p:sldId id="550" r:id="rId10"/>
    <p:sldId id="552" r:id="rId11"/>
    <p:sldId id="553" r:id="rId12"/>
    <p:sldId id="581" r:id="rId13"/>
    <p:sldId id="558" r:id="rId14"/>
    <p:sldId id="559" r:id="rId15"/>
    <p:sldId id="560" r:id="rId16"/>
    <p:sldId id="561" r:id="rId17"/>
    <p:sldId id="562" r:id="rId18"/>
    <p:sldId id="564" r:id="rId19"/>
    <p:sldId id="565" r:id="rId20"/>
    <p:sldId id="566" r:id="rId21"/>
    <p:sldId id="567" r:id="rId22"/>
    <p:sldId id="582" r:id="rId23"/>
    <p:sldId id="568" r:id="rId24"/>
    <p:sldId id="533" r:id="rId25"/>
    <p:sldId id="534" r:id="rId26"/>
    <p:sldId id="513" r:id="rId27"/>
    <p:sldId id="516" r:id="rId28"/>
    <p:sldId id="569" r:id="rId29"/>
    <p:sldId id="570" r:id="rId30"/>
    <p:sldId id="571" r:id="rId31"/>
    <p:sldId id="535" r:id="rId32"/>
    <p:sldId id="536" r:id="rId33"/>
    <p:sldId id="537" r:id="rId34"/>
    <p:sldId id="538" r:id="rId35"/>
    <p:sldId id="572" r:id="rId36"/>
    <p:sldId id="522" r:id="rId37"/>
    <p:sldId id="573" r:id="rId38"/>
    <p:sldId id="574" r:id="rId39"/>
    <p:sldId id="575" r:id="rId40"/>
    <p:sldId id="576" r:id="rId41"/>
    <p:sldId id="577" r:id="rId42"/>
    <p:sldId id="578" r:id="rId43"/>
    <p:sldId id="580" r:id="rId44"/>
    <p:sldId id="583" r:id="rId45"/>
    <p:sldId id="579" r:id="rId4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6A4EB4C-4FF2-4A28-AA0C-DA09B1BDFC0B}">
          <p14:sldIdLst>
            <p14:sldId id="545"/>
            <p14:sldId id="548"/>
            <p14:sldId id="549"/>
          </p14:sldIdLst>
        </p14:section>
        <p14:section name="Relationoal vs Non-relational" id="{94DDE710-8098-4461-891C-A28D49A4923D}">
          <p14:sldIdLst>
            <p14:sldId id="557"/>
            <p14:sldId id="554"/>
            <p14:sldId id="555"/>
            <p14:sldId id="556"/>
          </p14:sldIdLst>
        </p14:section>
        <p14:section name="MongoDB" id="{378F4F66-132D-4960-BCB6-F6477E58C03C}">
          <p14:sldIdLst>
            <p14:sldId id="550"/>
            <p14:sldId id="552"/>
            <p14:sldId id="553"/>
            <p14:sldId id="581"/>
            <p14:sldId id="558"/>
            <p14:sldId id="559"/>
            <p14:sldId id="560"/>
            <p14:sldId id="561"/>
          </p14:sldIdLst>
        </p14:section>
        <p14:section name="Mongoose Overview" id="{48A612F3-B3D5-47D5-A867-C9CF8CDCA1B7}">
          <p14:sldIdLst>
            <p14:sldId id="562"/>
            <p14:sldId id="564"/>
            <p14:sldId id="565"/>
            <p14:sldId id="566"/>
            <p14:sldId id="567"/>
            <p14:sldId id="582"/>
          </p14:sldIdLst>
        </p14:section>
        <p14:section name="Mongoose Models" id="{888E3CF8-7227-4AD3-8C6D-911366266276}">
          <p14:sldIdLst>
            <p14:sldId id="568"/>
            <p14:sldId id="533"/>
            <p14:sldId id="534"/>
            <p14:sldId id="513"/>
            <p14:sldId id="516"/>
          </p14:sldIdLst>
        </p14:section>
        <p14:section name="CRUS With Mongoose" id="{0CD8F585-AEFA-49F0-9844-901A02F03A87}">
          <p14:sldIdLst>
            <p14:sldId id="569"/>
            <p14:sldId id="570"/>
            <p14:sldId id="571"/>
            <p14:sldId id="535"/>
            <p14:sldId id="536"/>
            <p14:sldId id="537"/>
            <p14:sldId id="538"/>
          </p14:sldIdLst>
        </p14:section>
        <p14:section name="Mongoose Queries" id="{F01FCF35-728A-4EB6-947B-A532DF98AD51}">
          <p14:sldIdLst>
            <p14:sldId id="572"/>
            <p14:sldId id="522"/>
            <p14:sldId id="573"/>
            <p14:sldId id="574"/>
            <p14:sldId id="575"/>
          </p14:sldIdLst>
        </p14:section>
        <p14:section name="Mongoose Modules" id="{A33E3E70-60BA-4ABC-87A9-8FDAA6861855}">
          <p14:sldIdLst>
            <p14:sldId id="576"/>
            <p14:sldId id="577"/>
            <p14:sldId id="578"/>
          </p14:sldIdLst>
        </p14:section>
        <p14:section name="Summary" id="{B5436E49-0671-42D5-9B86-2ED9CA7F50AE}">
          <p14:sldIdLst>
            <p14:sldId id="580"/>
            <p14:sldId id="583"/>
            <p14:sldId id="5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4815"/>
    <a:srgbClr val="FDFFFF"/>
    <a:srgbClr val="FFA72A"/>
    <a:srgbClr val="FFF0D9"/>
    <a:srgbClr val="F0F5FA"/>
    <a:srgbClr val="1A8AFA"/>
    <a:srgbClr val="0097CC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5400" autoAdjust="0"/>
  </p:normalViewPr>
  <p:slideViewPr>
    <p:cSldViewPr>
      <p:cViewPr varScale="1">
        <p:scale>
          <a:sx n="63" d="100"/>
          <a:sy n="63" d="100"/>
        </p:scale>
        <p:origin x="76" y="11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7" d="100"/>
          <a:sy n="87" d="100"/>
        </p:scale>
        <p:origin x="3840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10/6/2017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60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7181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6894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0412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27678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845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549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710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772073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10/6/2017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194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10/6/2017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53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26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5022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713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06348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tutorial/install-mongodb-on-window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kyong.com/mongodb/how-to-run-mongodb-as-windows-service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reference/mongo-shell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ongobooster.com/downloads" TargetMode="External"/><Relationship Id="rId2" Type="http://schemas.openxmlformats.org/officeDocument/2006/relationships/hyperlink" Target="https://robomongo.org/downloa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mlab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7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24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6.png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0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5.png"/><Relationship Id="rId14" Type="http://schemas.openxmlformats.org/officeDocument/2006/relationships/hyperlink" Target="http://www.telenor.bg/" TargetMode="Externa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1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3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download-cent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D3546336-F0C5-4632-9BEB-213405972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881" y="3825393"/>
            <a:ext cx="2340945" cy="234094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/>
          <a:lstStyle/>
          <a:p>
            <a:r>
              <a:rPr lang="en-US" dirty="0"/>
              <a:t>MongoDB And Mongoose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/>
              <a:t>Non-relational database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4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5111958" y="3963164"/>
            <a:ext cx="1504130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MongoDB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3C913621-9EA1-46F5-A4FC-DBFA961953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412" y="3510097"/>
            <a:ext cx="2869957" cy="198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CC8E561B-17EE-40F6-AAD8-EB5DBC2EC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6E66F61-740B-4A3F-ADDA-0D7BD5DF4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configurations are </a:t>
            </a:r>
            <a:r>
              <a:rPr lang="en-US" dirty="0">
                <a:solidFill>
                  <a:schemeClr val="accent1"/>
                </a:solidFill>
              </a:rPr>
              <a:t>needed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Go to installation folder and </a:t>
            </a:r>
            <a:r>
              <a:rPr lang="en-US" dirty="0">
                <a:solidFill>
                  <a:schemeClr val="accent1"/>
                </a:solidFill>
              </a:rPr>
              <a:t>run</a:t>
            </a:r>
            <a:r>
              <a:rPr lang="en-US" dirty="0"/>
              <a:t> a command prompt as an </a:t>
            </a:r>
            <a:r>
              <a:rPr lang="en-US" dirty="0">
                <a:solidFill>
                  <a:schemeClr val="accent1"/>
                </a:solidFill>
              </a:rPr>
              <a:t>administrator</a:t>
            </a:r>
          </a:p>
          <a:p>
            <a:pPr lvl="1"/>
            <a:r>
              <a:rPr lang="en-US" dirty="0"/>
              <a:t>Type the following command:</a:t>
            </a:r>
          </a:p>
          <a:p>
            <a:pPr lvl="1">
              <a:spcBef>
                <a:spcPts val="9600"/>
              </a:spcBef>
            </a:pPr>
            <a:r>
              <a:rPr lang="en-US" dirty="0"/>
              <a:t>Additional information at:</a:t>
            </a:r>
            <a:r>
              <a:rPr lang="en-US" sz="3000" dirty="0"/>
              <a:t> </a:t>
            </a:r>
            <a:r>
              <a:rPr lang="en-US" sz="3000" dirty="0">
                <a:solidFill>
                  <a:srgbClr val="FFC000"/>
                </a:solidFill>
                <a:hlinkClick r:id="rId2"/>
              </a:rPr>
              <a:t>https://docs.mongodb.com/manual/tutorial/install-mongodb-on-windows/</a:t>
            </a:r>
            <a:r>
              <a:rPr lang="en-US" sz="3000" dirty="0">
                <a:solidFill>
                  <a:srgbClr val="FFC000"/>
                </a:solidFill>
              </a:rPr>
              <a:t> </a:t>
            </a:r>
          </a:p>
          <a:p>
            <a:pPr lvl="1">
              <a:spcBef>
                <a:spcPts val="9600"/>
              </a:spcBef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9BD2C823-3D6D-439B-A351-B20B2C92C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MongoDB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="" xmlns:a16="http://schemas.microsoft.com/office/drawing/2014/main" id="{9FB613FC-D7CB-41C2-97E0-F2CA60AA5466}"/>
              </a:ext>
            </a:extLst>
          </p:cNvPr>
          <p:cNvSpPr txBox="1">
            <a:spLocks/>
          </p:cNvSpPr>
          <p:nvPr/>
        </p:nvSpPr>
        <p:spPr>
          <a:xfrm>
            <a:off x="760412" y="3912731"/>
            <a:ext cx="10287000" cy="6028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2500" dirty="0">
                <a:solidFill>
                  <a:schemeClr val="tx2"/>
                </a:solidFill>
              </a:rPr>
              <a:t>"path to </a:t>
            </a:r>
            <a:r>
              <a:rPr lang="en-US" sz="2500" dirty="0">
                <a:solidFill>
                  <a:schemeClr val="accent1"/>
                </a:solidFill>
              </a:rPr>
              <a:t>mongod.exe</a:t>
            </a:r>
            <a:r>
              <a:rPr lang="en-US" sz="2500" dirty="0">
                <a:solidFill>
                  <a:schemeClr val="tx2"/>
                </a:solidFill>
              </a:rPr>
              <a:t>" </a:t>
            </a:r>
            <a:r>
              <a:rPr lang="en-US" sz="2500" dirty="0" err="1">
                <a:solidFill>
                  <a:schemeClr val="accent1"/>
                </a:solidFill>
              </a:rPr>
              <a:t>mongod</a:t>
            </a:r>
            <a:r>
              <a:rPr lang="en-US" sz="2500" dirty="0">
                <a:solidFill>
                  <a:schemeClr val="accent1"/>
                </a:solidFill>
              </a:rPr>
              <a:t> </a:t>
            </a:r>
            <a:r>
              <a:rPr lang="en-US" sz="2500" dirty="0">
                <a:solidFill>
                  <a:schemeClr val="tx2"/>
                </a:solidFill>
              </a:rPr>
              <a:t>--</a:t>
            </a:r>
            <a:r>
              <a:rPr lang="en-US" sz="2500" dirty="0" err="1">
                <a:solidFill>
                  <a:schemeClr val="tx2"/>
                </a:solidFill>
              </a:rPr>
              <a:t>dbpath</a:t>
            </a:r>
            <a:r>
              <a:rPr lang="en-US" sz="2500" dirty="0">
                <a:solidFill>
                  <a:schemeClr val="tx2"/>
                </a:solidFill>
              </a:rPr>
              <a:t> "path to </a:t>
            </a:r>
            <a:r>
              <a:rPr lang="en-US" sz="2500" dirty="0">
                <a:solidFill>
                  <a:schemeClr val="accent1"/>
                </a:solidFill>
              </a:rPr>
              <a:t>store </a:t>
            </a:r>
            <a:r>
              <a:rPr lang="en-US" sz="2500" dirty="0">
                <a:solidFill>
                  <a:schemeClr val="tx2"/>
                </a:solidFill>
              </a:rPr>
              <a:t>data"</a:t>
            </a:r>
            <a:endParaRPr lang="en-US" sz="2500" dirty="0">
              <a:solidFill>
                <a:schemeClr val="accent1"/>
              </a:solidFill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="" xmlns:a16="http://schemas.microsoft.com/office/drawing/2014/main" id="{5AB1D3F0-0A19-4545-863A-B5035D0D2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0223" y="2514600"/>
            <a:ext cx="4800600" cy="1066800"/>
          </a:xfrm>
          <a:prstGeom prst="wedgeRoundRectCallout">
            <a:avLst>
              <a:gd name="adj1" fmla="val -102463"/>
              <a:gd name="adj2" fmla="val 9585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Usually in </a:t>
            </a:r>
            <a:r>
              <a:rPr lang="en-US" sz="2800" noProof="1">
                <a:solidFill>
                  <a:schemeClr val="accent1"/>
                </a:solidFill>
              </a:rPr>
              <a:t>C:\Program Files\MongoDB\Server\3.4\bin</a:t>
            </a:r>
          </a:p>
        </p:txBody>
      </p:sp>
    </p:spTree>
    <p:extLst>
      <p:ext uri="{BB962C8B-B14F-4D97-AF65-F5344CB8AC3E}">
        <p14:creationId xmlns:p14="http://schemas.microsoft.com/office/powerpoint/2010/main" val="370599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Instead of </a:t>
            </a:r>
            <a:r>
              <a:rPr lang="en-US" dirty="0" smtClean="0">
                <a:solidFill>
                  <a:schemeClr val="accent1"/>
                </a:solidFill>
              </a:rPr>
              <a:t>always</a:t>
            </a:r>
            <a:r>
              <a:rPr lang="en-US" dirty="0" smtClean="0"/>
              <a:t> opening a CMD we can </a:t>
            </a:r>
            <a:r>
              <a:rPr lang="en-US" dirty="0" smtClean="0">
                <a:solidFill>
                  <a:schemeClr val="accent1"/>
                </a:solidFill>
              </a:rPr>
              <a:t>run</a:t>
            </a:r>
            <a:r>
              <a:rPr lang="en-US" dirty="0" smtClean="0"/>
              <a:t> MongoDB as a </a:t>
            </a:r>
            <a:r>
              <a:rPr lang="en-US" dirty="0" smtClean="0">
                <a:solidFill>
                  <a:schemeClr val="accent1"/>
                </a:solidFill>
              </a:rPr>
              <a:t>service</a:t>
            </a:r>
          </a:p>
          <a:p>
            <a:pPr>
              <a:spcBef>
                <a:spcPts val="15000"/>
              </a:spcBef>
            </a:pPr>
            <a:r>
              <a:rPr lang="en-US" dirty="0" smtClean="0"/>
              <a:t>After that just type '</a:t>
            </a:r>
            <a:r>
              <a:rPr lang="en-US" dirty="0" smtClean="0">
                <a:solidFill>
                  <a:schemeClr val="accent1"/>
                </a:solidFill>
              </a:rPr>
              <a:t>net start MongoDB</a:t>
            </a:r>
            <a:r>
              <a:rPr lang="en-US" dirty="0" smtClean="0"/>
              <a:t>' and the database now runs as a </a:t>
            </a:r>
            <a:r>
              <a:rPr lang="en-US" dirty="0" smtClean="0"/>
              <a:t>service</a:t>
            </a:r>
          </a:p>
          <a:p>
            <a:r>
              <a:rPr lang="en-US" dirty="0"/>
              <a:t>Additional information: </a:t>
            </a:r>
            <a:r>
              <a:rPr lang="en-US" dirty="0">
                <a:solidFill>
                  <a:schemeClr val="accent1"/>
                </a:solidFill>
                <a:hlinkClick r:id="rId2"/>
              </a:rPr>
              <a:t>https://www.mkyong.com/mongodb/how-to-run-mongodb-as-windows-service/</a:t>
            </a: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spcBef>
                <a:spcPts val="15000"/>
              </a:spcBef>
              <a:buNone/>
            </a:pPr>
            <a:endParaRPr lang="en-US" dirty="0"/>
          </a:p>
          <a:p>
            <a:pPr marL="0" indent="0">
              <a:spcBef>
                <a:spcPts val="15000"/>
              </a:spcBef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MongoDB as a Windows Service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="" xmlns:a16="http://schemas.microsoft.com/office/drawing/2014/main" id="{9FB613FC-D7CB-41C2-97E0-F2CA60AA5466}"/>
              </a:ext>
            </a:extLst>
          </p:cNvPr>
          <p:cNvSpPr txBox="1">
            <a:spLocks/>
          </p:cNvSpPr>
          <p:nvPr/>
        </p:nvSpPr>
        <p:spPr>
          <a:xfrm>
            <a:off x="684212" y="2133600"/>
            <a:ext cx="10287000" cy="9875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00" dirty="0" err="1">
                <a:solidFill>
                  <a:schemeClr val="tx2"/>
                </a:solidFill>
              </a:rPr>
              <a:t>m</a:t>
            </a:r>
            <a:r>
              <a:rPr lang="en-US" sz="2500" dirty="0" err="1" smtClean="0">
                <a:solidFill>
                  <a:schemeClr val="tx2"/>
                </a:solidFill>
              </a:rPr>
              <a:t>ongod</a:t>
            </a:r>
            <a:r>
              <a:rPr lang="en-US" sz="2500" dirty="0" smtClean="0">
                <a:solidFill>
                  <a:schemeClr val="tx2"/>
                </a:solidFill>
              </a:rPr>
              <a:t> -–</a:t>
            </a:r>
            <a:r>
              <a:rPr lang="en-US" sz="2500" dirty="0" err="1" smtClean="0">
                <a:solidFill>
                  <a:schemeClr val="tx2"/>
                </a:solidFill>
              </a:rPr>
              <a:t>dbpath</a:t>
            </a:r>
            <a:r>
              <a:rPr lang="en-US" sz="2500" dirty="0" smtClean="0">
                <a:solidFill>
                  <a:schemeClr val="tx2"/>
                </a:solidFill>
              </a:rPr>
              <a:t> "</a:t>
            </a:r>
            <a:r>
              <a:rPr lang="en-US" sz="2500" dirty="0" smtClean="0">
                <a:solidFill>
                  <a:schemeClr val="accent1"/>
                </a:solidFill>
              </a:rPr>
              <a:t>C:\mymongodb</a:t>
            </a:r>
            <a:r>
              <a:rPr lang="en-US" sz="2500" dirty="0" smtClean="0">
                <a:solidFill>
                  <a:schemeClr val="tx2"/>
                </a:solidFill>
              </a:rPr>
              <a:t>" –-</a:t>
            </a:r>
            <a:r>
              <a:rPr lang="en-US" sz="2500" dirty="0" err="1" smtClean="0">
                <a:solidFill>
                  <a:schemeClr val="tx2"/>
                </a:solidFill>
              </a:rPr>
              <a:t>logpath</a:t>
            </a:r>
            <a:r>
              <a:rPr lang="en-US" sz="2500" dirty="0" smtClean="0">
                <a:solidFill>
                  <a:schemeClr val="tx2"/>
                </a:solidFill>
              </a:rPr>
              <a:t> "</a:t>
            </a:r>
            <a:r>
              <a:rPr lang="en-US" sz="2500" dirty="0" smtClean="0">
                <a:solidFill>
                  <a:schemeClr val="accent1"/>
                </a:solidFill>
              </a:rPr>
              <a:t>C:\</a:t>
            </a:r>
            <a:r>
              <a:rPr lang="en-US" sz="2500" dirty="0">
                <a:solidFill>
                  <a:schemeClr val="accent1"/>
                </a:solidFill>
              </a:rPr>
              <a:t>mymongodb\logs.txt</a:t>
            </a:r>
            <a:r>
              <a:rPr lang="en-US" sz="2500" dirty="0">
                <a:solidFill>
                  <a:schemeClr val="tx2"/>
                </a:solidFill>
              </a:rPr>
              <a:t>" </a:t>
            </a:r>
            <a:r>
              <a:rPr lang="en-US" sz="2500" dirty="0" smtClean="0">
                <a:solidFill>
                  <a:schemeClr val="tx2"/>
                </a:solidFill>
              </a:rPr>
              <a:t>–-install –-</a:t>
            </a:r>
            <a:r>
              <a:rPr lang="en-US" sz="2500" dirty="0" err="1" smtClean="0">
                <a:solidFill>
                  <a:schemeClr val="tx2"/>
                </a:solidFill>
              </a:rPr>
              <a:t>serviceName</a:t>
            </a:r>
            <a:r>
              <a:rPr lang="en-US" sz="2500" dirty="0" smtClean="0">
                <a:solidFill>
                  <a:schemeClr val="tx2"/>
                </a:solidFill>
              </a:rPr>
              <a:t> "MongoDB"</a:t>
            </a:r>
            <a:endParaRPr lang="en-US" sz="25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15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04923C2-B862-40D0-A54A-073D8E7CE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1789FC4-E420-4C97-95E7-D070EBE02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Start the shell from </a:t>
            </a:r>
            <a:r>
              <a:rPr lang="en-US" dirty="0">
                <a:solidFill>
                  <a:schemeClr val="accent1"/>
                </a:solidFill>
              </a:rPr>
              <a:t>another</a:t>
            </a:r>
            <a:r>
              <a:rPr lang="en-US" dirty="0"/>
              <a:t> CLI</a:t>
            </a:r>
          </a:p>
          <a:p>
            <a:pPr lvl="1"/>
            <a:r>
              <a:rPr lang="en-US" dirty="0"/>
              <a:t>Type the command </a:t>
            </a:r>
            <a:r>
              <a:rPr lang="en-US" dirty="0">
                <a:solidFill>
                  <a:schemeClr val="accent1"/>
                </a:solidFill>
              </a:rPr>
              <a:t>mongo</a:t>
            </a:r>
          </a:p>
          <a:p>
            <a:pPr lvl="1">
              <a:spcBef>
                <a:spcPts val="28000"/>
              </a:spcBef>
            </a:pPr>
            <a:r>
              <a:rPr lang="en-US" dirty="0"/>
              <a:t>Additional information at: </a:t>
            </a:r>
            <a:r>
              <a:rPr lang="en-US" dirty="0">
                <a:hlinkClick r:id="rId2"/>
              </a:rPr>
              <a:t>https://docs.mongodb.com/manual/reference/mongo-shell/</a:t>
            </a:r>
            <a:r>
              <a:rPr lang="en-US" dirty="0"/>
              <a:t> </a:t>
            </a:r>
          </a:p>
          <a:p>
            <a:pPr lvl="1">
              <a:spcBef>
                <a:spcPts val="28000"/>
              </a:spcBef>
            </a:pP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18781522-D5FF-44AF-9B30-92293262A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MongoDB Shell Client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="" xmlns:a16="http://schemas.microsoft.com/office/drawing/2014/main" id="{812A4377-E537-4A62-94CD-15E94088A211}"/>
              </a:ext>
            </a:extLst>
          </p:cNvPr>
          <p:cNvSpPr txBox="1">
            <a:spLocks/>
          </p:cNvSpPr>
          <p:nvPr/>
        </p:nvSpPr>
        <p:spPr>
          <a:xfrm>
            <a:off x="814756" y="2372046"/>
            <a:ext cx="8077200" cy="461665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show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dbs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="" xmlns:a16="http://schemas.microsoft.com/office/drawing/2014/main" id="{F648C910-0BF5-45C2-98E7-CF5AE429C443}"/>
              </a:ext>
            </a:extLst>
          </p:cNvPr>
          <p:cNvSpPr txBox="1">
            <a:spLocks/>
          </p:cNvSpPr>
          <p:nvPr/>
        </p:nvSpPr>
        <p:spPr>
          <a:xfrm>
            <a:off x="814756" y="3014251"/>
            <a:ext cx="8077200" cy="461665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use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mytestdb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="" xmlns:a16="http://schemas.microsoft.com/office/drawing/2014/main" id="{8B6F8B62-9BE4-468F-8C89-01C9F6C9E442}"/>
              </a:ext>
            </a:extLst>
          </p:cNvPr>
          <p:cNvSpPr txBox="1">
            <a:spLocks/>
          </p:cNvSpPr>
          <p:nvPr/>
        </p:nvSpPr>
        <p:spPr>
          <a:xfrm>
            <a:off x="814756" y="3645175"/>
            <a:ext cx="8077200" cy="523220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  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db.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mycollection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.insert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({"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name":"George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"})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48CA6E57-F0B8-4CC2-8D12-B1B585153C9A}"/>
              </a:ext>
            </a:extLst>
          </p:cNvPr>
          <p:cNvSpPr txBox="1">
            <a:spLocks/>
          </p:cNvSpPr>
          <p:nvPr/>
        </p:nvSpPr>
        <p:spPr>
          <a:xfrm>
            <a:off x="814756" y="4326535"/>
            <a:ext cx="8077200" cy="461665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lvl="0" algn="ctr" defTabSz="914400">
              <a:buClr>
                <a:srgbClr val="A19574">
                  <a:lumMod val="40000"/>
                  <a:lumOff val="60000"/>
                </a:srgbClr>
              </a:buClr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db.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mycollection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.find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({"name</a:t>
            </a:r>
            <a:r>
              <a:rPr lang="en-US" sz="2400" kern="0" dirty="0">
                <a:solidFill>
                  <a:schemeClr val="tx1"/>
                </a:solidFill>
              </a:rPr>
              <a:t>":" George"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})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86238C34-C193-4F2A-8A26-8C268F1E1C06}"/>
              </a:ext>
            </a:extLst>
          </p:cNvPr>
          <p:cNvSpPr txBox="1">
            <a:spLocks/>
          </p:cNvSpPr>
          <p:nvPr/>
        </p:nvSpPr>
        <p:spPr>
          <a:xfrm>
            <a:off x="814756" y="4936407"/>
            <a:ext cx="8077200" cy="461665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db.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mycollection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.find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({})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="" xmlns:a16="http://schemas.microsoft.com/office/drawing/2014/main" id="{7350A578-43B3-458A-BC22-3C2BD2813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8412" y="948496"/>
            <a:ext cx="2971800" cy="880304"/>
          </a:xfrm>
          <a:prstGeom prst="wedgeRoundRectCallout">
            <a:avLst>
              <a:gd name="adj1" fmla="val -121178"/>
              <a:gd name="adj2" fmla="val 1172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noProof="1">
                <a:solidFill>
                  <a:schemeClr val="tx1"/>
                </a:solidFill>
              </a:rPr>
              <a:t>Shows </a:t>
            </a:r>
            <a:r>
              <a:rPr lang="en-US" sz="2500" noProof="1">
                <a:solidFill>
                  <a:schemeClr val="accent1"/>
                </a:solidFill>
              </a:rPr>
              <a:t>all</a:t>
            </a:r>
            <a:r>
              <a:rPr lang="en-US" sz="2500" noProof="1">
                <a:solidFill>
                  <a:schemeClr val="tx1"/>
                </a:solidFill>
              </a:rPr>
              <a:t> databases in data </a:t>
            </a:r>
            <a:r>
              <a:rPr lang="en-US" sz="2500" noProof="1">
                <a:solidFill>
                  <a:schemeClr val="accent1"/>
                </a:solidFill>
              </a:rPr>
              <a:t>folder</a:t>
            </a:r>
          </a:p>
        </p:txBody>
      </p:sp>
      <p:sp>
        <p:nvSpPr>
          <p:cNvPr id="13" name="AutoShape 7">
            <a:extLst>
              <a:ext uri="{FF2B5EF4-FFF2-40B4-BE49-F238E27FC236}">
                <a16:creationId xmlns="" xmlns:a16="http://schemas.microsoft.com/office/drawing/2014/main" id="{C974A7D1-7F9B-4FDB-8C1D-9AC6B526D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0013" y="5029200"/>
            <a:ext cx="2743200" cy="761999"/>
          </a:xfrm>
          <a:prstGeom prst="wedgeRoundRectCallout">
            <a:avLst>
              <a:gd name="adj1" fmla="val -121078"/>
              <a:gd name="adj2" fmla="val -2911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noProof="1">
                <a:solidFill>
                  <a:schemeClr val="tx1"/>
                </a:solidFill>
              </a:rPr>
              <a:t>Gets </a:t>
            </a:r>
            <a:r>
              <a:rPr lang="en-US" sz="2500" noProof="1">
                <a:solidFill>
                  <a:schemeClr val="accent1"/>
                </a:solidFill>
              </a:rPr>
              <a:t>all</a:t>
            </a:r>
            <a:r>
              <a:rPr lang="en-US" sz="2500" noProof="1">
                <a:solidFill>
                  <a:schemeClr val="tx1"/>
                </a:solidFill>
              </a:rPr>
              <a:t> entries in database</a:t>
            </a:r>
            <a:endParaRPr lang="en-US" sz="2500" noProof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36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0738C419-D5D2-4087-BE3D-04FC2B144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0A353D7-B32E-43E0-A453-7A9B6A457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one of the many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 err="1"/>
              <a:t>Robomongo</a:t>
            </a:r>
            <a:r>
              <a:rPr lang="en-US" dirty="0"/>
              <a:t> -&gt; </a:t>
            </a:r>
            <a:r>
              <a:rPr lang="en-US" dirty="0">
                <a:hlinkClick r:id="rId2"/>
              </a:rPr>
              <a:t>https://robomongo.org/download </a:t>
            </a:r>
            <a:endParaRPr lang="en-US" dirty="0"/>
          </a:p>
          <a:p>
            <a:pPr lvl="1"/>
            <a:r>
              <a:rPr lang="en-US" dirty="0" err="1"/>
              <a:t>MongoBooster</a:t>
            </a:r>
            <a:r>
              <a:rPr lang="en-US" dirty="0"/>
              <a:t> -&gt;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hlinkClick r:id="rId3"/>
              </a:rPr>
              <a:t>https://mongobooster.com/downloads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4A5FDCCE-DDD5-49CD-90D3-A009889ED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MongoDB GUI</a:t>
            </a:r>
          </a:p>
        </p:txBody>
      </p:sp>
      <p:pic>
        <p:nvPicPr>
          <p:cNvPr id="5" name="Picture 2" descr="https://robomongo.org/static/screens-transparent-6e2a44fd.png">
            <a:extLst>
              <a:ext uri="{FF2B5EF4-FFF2-40B4-BE49-F238E27FC236}">
                <a16:creationId xmlns="" xmlns:a16="http://schemas.microsoft.com/office/drawing/2014/main" id="{68093B0A-D23C-4B54-9CC1-EB5F4AE9B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12" y="3936298"/>
            <a:ext cx="6853998" cy="255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74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DD29AD97-9692-4A1A-A205-B2E842402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56558A5-21E7-4095-B47C-874993BAC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>
                <a:solidFill>
                  <a:schemeClr val="accent1"/>
                </a:solidFill>
              </a:rPr>
              <a:t>typings</a:t>
            </a:r>
            <a:r>
              <a:rPr lang="en-US" dirty="0"/>
              <a:t> globally</a:t>
            </a:r>
          </a:p>
          <a:p>
            <a:pPr>
              <a:spcBef>
                <a:spcPts val="8400"/>
              </a:spcBef>
            </a:pPr>
            <a:r>
              <a:rPr lang="en-US" dirty="0"/>
              <a:t>Run the </a:t>
            </a:r>
            <a:r>
              <a:rPr lang="en-US" dirty="0">
                <a:solidFill>
                  <a:schemeClr val="accent1"/>
                </a:solidFill>
              </a:rPr>
              <a:t>following</a:t>
            </a:r>
            <a:r>
              <a:rPr lang="en-US" dirty="0"/>
              <a:t> to install MongoDB </a:t>
            </a:r>
            <a:r>
              <a:rPr lang="en-US" dirty="0">
                <a:solidFill>
                  <a:schemeClr val="accent1"/>
                </a:solidFill>
              </a:rPr>
              <a:t>IntelliSense</a:t>
            </a:r>
          </a:p>
          <a:p>
            <a:pPr>
              <a:spcBef>
                <a:spcPts val="8400"/>
              </a:spcBef>
            </a:pPr>
            <a:r>
              <a:rPr lang="en-US" dirty="0"/>
              <a:t>The same can be used for all </a:t>
            </a:r>
            <a:r>
              <a:rPr lang="en-US" dirty="0">
                <a:solidFill>
                  <a:schemeClr val="accent1"/>
                </a:solidFill>
              </a:rPr>
              <a:t>other</a:t>
            </a:r>
            <a:r>
              <a:rPr lang="en-US" dirty="0"/>
              <a:t> modules with </a:t>
            </a:r>
            <a:r>
              <a:rPr lang="en-US" dirty="0">
                <a:solidFill>
                  <a:schemeClr val="accent1"/>
                </a:solidFill>
              </a:rPr>
              <a:t>IntelliSense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954E6182-1B8E-4981-89B9-A57B0F422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 </a:t>
            </a:r>
            <a:r>
              <a:rPr lang="en-US" dirty="0" err="1"/>
              <a:t>Intellisense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="" xmlns:a16="http://schemas.microsoft.com/office/drawing/2014/main" id="{6723D2AB-8736-4C29-B03E-64550AD54FCB}"/>
              </a:ext>
            </a:extLst>
          </p:cNvPr>
          <p:cNvSpPr txBox="1">
            <a:spLocks/>
          </p:cNvSpPr>
          <p:nvPr/>
        </p:nvSpPr>
        <p:spPr>
          <a:xfrm>
            <a:off x="760412" y="3759398"/>
            <a:ext cx="8077200" cy="461665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2400" kern="0" dirty="0">
                <a:solidFill>
                  <a:schemeClr val="accent1"/>
                </a:solidFill>
              </a:rPr>
              <a:t>typing</a:t>
            </a:r>
            <a:r>
              <a:rPr lang="en-US" sz="2400" kern="0" dirty="0">
                <a:solidFill>
                  <a:schemeClr val="tx1"/>
                </a:solidFill>
              </a:rPr>
              <a:t> install </a:t>
            </a:r>
            <a:r>
              <a:rPr lang="en-US" sz="2400" kern="0" dirty="0" err="1">
                <a:solidFill>
                  <a:schemeClr val="accent1"/>
                </a:solidFill>
              </a:rPr>
              <a:t>mongodb</a:t>
            </a:r>
            <a:r>
              <a:rPr lang="en-US" sz="2400" kern="0" dirty="0">
                <a:solidFill>
                  <a:schemeClr val="tx1"/>
                </a:solidFill>
              </a:rPr>
              <a:t> --save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="" xmlns:a16="http://schemas.microsoft.com/office/drawing/2014/main" id="{8028327C-F53C-4FA2-928F-B6C83624E8C2}"/>
              </a:ext>
            </a:extLst>
          </p:cNvPr>
          <p:cNvSpPr txBox="1">
            <a:spLocks/>
          </p:cNvSpPr>
          <p:nvPr/>
        </p:nvSpPr>
        <p:spPr>
          <a:xfrm>
            <a:off x="760412" y="2183468"/>
            <a:ext cx="8077200" cy="461665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2400" kern="0" dirty="0">
                <a:solidFill>
                  <a:schemeClr val="tx1"/>
                </a:solidFill>
              </a:rPr>
              <a:t>n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pm install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typings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 --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g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lobal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="" xmlns:a16="http://schemas.microsoft.com/office/drawing/2014/main" id="{F1D2B2A1-9493-41BA-A871-0CB2F3D95D69}"/>
              </a:ext>
            </a:extLst>
          </p:cNvPr>
          <p:cNvSpPr txBox="1">
            <a:spLocks/>
          </p:cNvSpPr>
          <p:nvPr/>
        </p:nvSpPr>
        <p:spPr>
          <a:xfrm>
            <a:off x="760412" y="5486400"/>
            <a:ext cx="8077200" cy="461665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2400" kern="0" dirty="0">
                <a:solidFill>
                  <a:schemeClr val="accent1"/>
                </a:solidFill>
              </a:rPr>
              <a:t>typing</a:t>
            </a:r>
            <a:r>
              <a:rPr lang="en-US" sz="2400" kern="0" dirty="0">
                <a:solidFill>
                  <a:schemeClr val="tx1"/>
                </a:solidFill>
              </a:rPr>
              <a:t> install </a:t>
            </a:r>
            <a:r>
              <a:rPr lang="en-US" sz="2400" kern="0" dirty="0">
                <a:solidFill>
                  <a:schemeClr val="accent1"/>
                </a:solidFill>
              </a:rPr>
              <a:t>express</a:t>
            </a:r>
            <a:r>
              <a:rPr lang="en-US" sz="2400" kern="0" dirty="0">
                <a:solidFill>
                  <a:schemeClr val="tx1"/>
                </a:solidFill>
              </a:rPr>
              <a:t> --save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28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8C3B675F-6107-478D-A9F3-78714D97D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8A25C1F0-B967-409A-A7F9-22FDEE8BA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Working with MongoDB from Node.js - Example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="" xmlns:a16="http://schemas.microsoft.com/office/drawing/2014/main" id="{C7E9F4D0-941B-4151-A895-2A8A5EC47269}"/>
              </a:ext>
            </a:extLst>
          </p:cNvPr>
          <p:cNvSpPr txBox="1">
            <a:spLocks/>
          </p:cNvSpPr>
          <p:nvPr/>
        </p:nvSpPr>
        <p:spPr>
          <a:xfrm>
            <a:off x="379412" y="1447800"/>
            <a:ext cx="83058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mongodb</a:t>
            </a:r>
            <a:r>
              <a:rPr lang="en-US" dirty="0">
                <a:solidFill>
                  <a:schemeClr val="tx1"/>
                </a:solidFill>
              </a:rPr>
              <a:t> = require(</a:t>
            </a:r>
            <a:r>
              <a:rPr lang="en-US" dirty="0">
                <a:solidFill>
                  <a:schemeClr val="accent1"/>
                </a:solidFill>
              </a:rPr>
              <a:t>'</a:t>
            </a:r>
            <a:r>
              <a:rPr lang="en-US" dirty="0" err="1">
                <a:solidFill>
                  <a:schemeClr val="accent1"/>
                </a:solidFill>
              </a:rPr>
              <a:t>mongodb</a:t>
            </a:r>
            <a:r>
              <a:rPr lang="en-US" dirty="0">
                <a:solidFill>
                  <a:schemeClr val="accent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let </a:t>
            </a:r>
            <a:r>
              <a:rPr lang="en-US" dirty="0" err="1">
                <a:solidFill>
                  <a:schemeClr val="accent1"/>
                </a:solidFill>
              </a:rPr>
              <a:t>connectionStr</a:t>
            </a:r>
            <a:r>
              <a:rPr lang="en-US" dirty="0">
                <a:solidFill>
                  <a:schemeClr val="tx1"/>
                </a:solidFill>
              </a:rPr>
              <a:t> = '</a:t>
            </a:r>
            <a:r>
              <a:rPr lang="en-US" dirty="0" err="1">
                <a:solidFill>
                  <a:schemeClr val="tx1"/>
                </a:solidFill>
              </a:rPr>
              <a:t>mongodb</a:t>
            </a:r>
            <a:r>
              <a:rPr lang="en-US" dirty="0">
                <a:solidFill>
                  <a:schemeClr val="tx1"/>
                </a:solidFill>
              </a:rPr>
              <a:t>://</a:t>
            </a:r>
            <a:r>
              <a:rPr lang="en-US" dirty="0" smtClean="0">
                <a:solidFill>
                  <a:schemeClr val="tx1"/>
                </a:solidFill>
              </a:rPr>
              <a:t>localhost:27017/</a:t>
            </a:r>
            <a:r>
              <a:rPr lang="en-US" dirty="0" err="1" smtClean="0">
                <a:solidFill>
                  <a:schemeClr val="tx1"/>
                </a:solidFill>
              </a:rPr>
              <a:t>testdb</a:t>
            </a:r>
            <a:r>
              <a:rPr lang="en-US" dirty="0">
                <a:solidFill>
                  <a:schemeClr val="tx1"/>
                </a:solidFill>
              </a:rPr>
              <a:t>'</a:t>
            </a:r>
          </a:p>
          <a:p>
            <a:r>
              <a:rPr lang="en-US" dirty="0" err="1">
                <a:solidFill>
                  <a:schemeClr val="tx1"/>
                </a:solidFill>
              </a:rPr>
              <a:t>mongodb.</a:t>
            </a:r>
            <a:r>
              <a:rPr lang="en-US" dirty="0" err="1">
                <a:solidFill>
                  <a:schemeClr val="accent1"/>
                </a:solidFill>
              </a:rPr>
              <a:t>MongoClient</a:t>
            </a:r>
            <a:r>
              <a:rPr lang="en-US" dirty="0" err="1">
                <a:solidFill>
                  <a:schemeClr val="tx1"/>
                </a:solidFill>
              </a:rPr>
              <a:t>.connect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connectionStr</a:t>
            </a:r>
            <a:r>
              <a:rPr lang="en-US" dirty="0">
                <a:solidFill>
                  <a:schemeClr val="tx1"/>
                </a:solidFill>
              </a:rPr>
              <a:t>, (err, </a:t>
            </a:r>
            <a:r>
              <a:rPr lang="en-US" dirty="0" err="1">
                <a:solidFill>
                  <a:schemeClr val="accent1"/>
                </a:solidFill>
              </a:rPr>
              <a:t>db</a:t>
            </a:r>
            <a:r>
              <a:rPr lang="en-US" dirty="0">
                <a:solidFill>
                  <a:schemeClr val="tx1"/>
                </a:solidFill>
              </a:rPr>
              <a:t>) =&gt; {</a:t>
            </a:r>
          </a:p>
          <a:p>
            <a:r>
              <a:rPr lang="en-US" dirty="0">
                <a:solidFill>
                  <a:schemeClr val="tx1"/>
                </a:solidFill>
              </a:rPr>
              <a:t>  let people = </a:t>
            </a:r>
            <a:r>
              <a:rPr lang="en-US" dirty="0" err="1">
                <a:solidFill>
                  <a:schemeClr val="tx1"/>
                </a:solidFill>
              </a:rPr>
              <a:t>db.</a:t>
            </a:r>
            <a:r>
              <a:rPr lang="en-US" dirty="0" err="1">
                <a:solidFill>
                  <a:schemeClr val="accent1"/>
                </a:solidFill>
              </a:rPr>
              <a:t>collection</a:t>
            </a:r>
            <a:r>
              <a:rPr lang="en-US" dirty="0">
                <a:solidFill>
                  <a:schemeClr val="tx1"/>
                </a:solidFill>
              </a:rPr>
              <a:t>('people')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people.</a:t>
            </a:r>
            <a:r>
              <a:rPr lang="en-US" dirty="0" err="1">
                <a:solidFill>
                  <a:schemeClr val="accent1"/>
                </a:solidFill>
              </a:rPr>
              <a:t>insert</a:t>
            </a:r>
            <a:r>
              <a:rPr lang="en-US" dirty="0">
                <a:solidFill>
                  <a:schemeClr val="tx1"/>
                </a:solidFill>
              </a:rPr>
              <a:t>({ 'name': 'Pavel' }, (err, result) =&gt;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people.</a:t>
            </a:r>
            <a:r>
              <a:rPr lang="en-US" dirty="0" err="1">
                <a:solidFill>
                  <a:schemeClr val="accent1"/>
                </a:solidFill>
              </a:rPr>
              <a:t>find</a:t>
            </a:r>
            <a:r>
              <a:rPr lang="en-US" dirty="0">
                <a:solidFill>
                  <a:schemeClr val="tx1"/>
                </a:solidFill>
              </a:rPr>
              <a:t>({ name: 'Ivan' }).</a:t>
            </a:r>
            <a:r>
              <a:rPr lang="en-US" dirty="0" err="1">
                <a:solidFill>
                  <a:schemeClr val="accent1"/>
                </a:solidFill>
              </a:rPr>
              <a:t>toArray</a:t>
            </a:r>
            <a:r>
              <a:rPr lang="en-US" dirty="0">
                <a:solidFill>
                  <a:schemeClr val="tx1"/>
                </a:solidFill>
              </a:rPr>
              <a:t>((err, data) =&gt; {</a:t>
            </a:r>
          </a:p>
          <a:p>
            <a:r>
              <a:rPr lang="en-US" dirty="0">
                <a:solidFill>
                  <a:schemeClr val="tx1"/>
                </a:solidFill>
              </a:rPr>
              <a:t>      console.log(data)</a:t>
            </a:r>
          </a:p>
          <a:p>
            <a:r>
              <a:rPr lang="en-US" dirty="0">
                <a:solidFill>
                  <a:schemeClr val="tx1"/>
                </a:solidFill>
              </a:rPr>
              <a:t>    })</a:t>
            </a:r>
          </a:p>
          <a:p>
            <a:r>
              <a:rPr lang="en-US" dirty="0">
                <a:solidFill>
                  <a:schemeClr val="tx1"/>
                </a:solidFill>
              </a:rPr>
              <a:t>  })</a:t>
            </a:r>
          </a:p>
          <a:p>
            <a:r>
              <a:rPr lang="en-US" dirty="0">
                <a:solidFill>
                  <a:schemeClr val="tx1"/>
                </a:solidFill>
              </a:rPr>
              <a:t>})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="" xmlns:a16="http://schemas.microsoft.com/office/drawing/2014/main" id="{22567086-1F31-49A4-9E85-ED3DC1BB6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8412" y="5334000"/>
            <a:ext cx="3048001" cy="914400"/>
          </a:xfrm>
          <a:prstGeom prst="wedgeRoundRectCallout">
            <a:avLst>
              <a:gd name="adj1" fmla="val -104226"/>
              <a:gd name="adj2" fmla="val -23407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Loads </a:t>
            </a:r>
            <a:r>
              <a:rPr lang="en-US" sz="2800" noProof="1">
                <a:solidFill>
                  <a:schemeClr val="accent1"/>
                </a:solidFill>
              </a:rPr>
              <a:t>all</a:t>
            </a:r>
            <a:r>
              <a:rPr lang="en-US" sz="2800" noProof="1">
                <a:solidFill>
                  <a:srgbClr val="FFFFFF"/>
                </a:solidFill>
              </a:rPr>
              <a:t> data into the </a:t>
            </a:r>
            <a:r>
              <a:rPr lang="en-US" sz="2800" noProof="1">
                <a:solidFill>
                  <a:schemeClr val="accent1"/>
                </a:solidFill>
              </a:rPr>
              <a:t>RAM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="" xmlns:a16="http://schemas.microsoft.com/office/drawing/2014/main" id="{DD9C6ADB-47D1-47EC-B05B-2B7DBA477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7612" y="2590800"/>
            <a:ext cx="3048001" cy="914400"/>
          </a:xfrm>
          <a:prstGeom prst="wedgeRoundRectCallout">
            <a:avLst>
              <a:gd name="adj1" fmla="val -137010"/>
              <a:gd name="adj2" fmla="val -6912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Connection string to </a:t>
            </a:r>
            <a:r>
              <a:rPr lang="en-US" sz="2800" noProof="1">
                <a:solidFill>
                  <a:schemeClr val="accent1"/>
                </a:solidFill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82707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Mongoose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719034"/>
          </a:xfrm>
        </p:spPr>
        <p:txBody>
          <a:bodyPr/>
          <a:lstStyle/>
          <a:p>
            <a:r>
              <a:rPr lang="en-US" dirty="0" smtClean="0"/>
              <a:t>Installation, Models, Schema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212" y="1253775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98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Mongoose is a object-document </a:t>
            </a:r>
            <a:r>
              <a:rPr lang="en-US" dirty="0">
                <a:solidFill>
                  <a:schemeClr val="accent1"/>
                </a:solidFill>
              </a:rPr>
              <a:t>model</a:t>
            </a:r>
            <a:r>
              <a:rPr lang="en-US" dirty="0"/>
              <a:t> module in Node.js for MongoDB</a:t>
            </a:r>
          </a:p>
          <a:p>
            <a:pPr lvl="1"/>
            <a:r>
              <a:rPr lang="en-US" dirty="0" smtClean="0"/>
              <a:t>It </a:t>
            </a:r>
            <a:r>
              <a:rPr lang="en-US" dirty="0" smtClean="0">
                <a:solidFill>
                  <a:schemeClr val="accent1"/>
                </a:solidFill>
              </a:rPr>
              <a:t>provides</a:t>
            </a:r>
            <a:r>
              <a:rPr lang="en-US" dirty="0" smtClean="0"/>
              <a:t> </a:t>
            </a:r>
            <a:r>
              <a:rPr lang="en-US" dirty="0"/>
              <a:t>a straight-forward, </a:t>
            </a:r>
            <a:r>
              <a:rPr lang="en-US" dirty="0">
                <a:solidFill>
                  <a:schemeClr val="accent1"/>
                </a:solidFill>
              </a:rPr>
              <a:t>schema-based</a:t>
            </a:r>
            <a:r>
              <a:rPr lang="en-US" dirty="0"/>
              <a:t> solution to </a:t>
            </a:r>
            <a:r>
              <a:rPr lang="en-US" dirty="0">
                <a:solidFill>
                  <a:schemeClr val="accent1"/>
                </a:solidFill>
              </a:rPr>
              <a:t>model</a:t>
            </a:r>
            <a:r>
              <a:rPr lang="en-US" dirty="0"/>
              <a:t> your application data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Includes build-in type </a:t>
            </a:r>
            <a:r>
              <a:rPr lang="en-US" dirty="0" smtClean="0">
                <a:solidFill>
                  <a:schemeClr val="accent1"/>
                </a:solidFill>
              </a:rPr>
              <a:t>casting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1"/>
                </a:solidFill>
              </a:rPr>
              <a:t>validation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Extends</a:t>
            </a:r>
            <a:r>
              <a:rPr lang="en-US" dirty="0" smtClean="0"/>
              <a:t> the native </a:t>
            </a:r>
            <a:r>
              <a:rPr lang="en-US" dirty="0" smtClean="0">
                <a:solidFill>
                  <a:schemeClr val="accent1"/>
                </a:solidFill>
              </a:rPr>
              <a:t>queries</a:t>
            </a:r>
            <a:r>
              <a:rPr lang="en-US" dirty="0" smtClean="0"/>
              <a:t> (much </a:t>
            </a:r>
            <a:r>
              <a:rPr lang="en-US" dirty="0" smtClean="0">
                <a:solidFill>
                  <a:schemeClr val="accent1"/>
                </a:solidFill>
              </a:rPr>
              <a:t>easier</a:t>
            </a:r>
            <a:r>
              <a:rPr lang="en-US" dirty="0" smtClean="0"/>
              <a:t> to use)</a:t>
            </a:r>
          </a:p>
          <a:p>
            <a:pPr lvl="1"/>
            <a:r>
              <a:rPr lang="en-US" dirty="0" smtClean="0"/>
              <a:t>To </a:t>
            </a:r>
            <a:r>
              <a:rPr lang="en-US" dirty="0" smtClean="0">
                <a:solidFill>
                  <a:schemeClr val="accent1"/>
                </a:solidFill>
              </a:rPr>
              <a:t>install</a:t>
            </a:r>
            <a:r>
              <a:rPr lang="en-US" dirty="0" smtClean="0"/>
              <a:t> type in CMD:</a:t>
            </a:r>
          </a:p>
          <a:p>
            <a:pPr lvl="1"/>
            <a:endParaRPr lang="en-US" dirty="0" smtClean="0"/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Mongoose Overview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="" xmlns:a16="http://schemas.microsoft.com/office/drawing/2014/main" id="{8028327C-F53C-4FA2-928F-B6C83624E8C2}"/>
              </a:ext>
            </a:extLst>
          </p:cNvPr>
          <p:cNvSpPr txBox="1">
            <a:spLocks/>
          </p:cNvSpPr>
          <p:nvPr/>
        </p:nvSpPr>
        <p:spPr>
          <a:xfrm>
            <a:off x="684212" y="5791200"/>
            <a:ext cx="10591800" cy="461665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2400" kern="0" dirty="0">
                <a:solidFill>
                  <a:schemeClr val="tx1"/>
                </a:solidFill>
              </a:rPr>
              <a:t>n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pm install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mongoose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--g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70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the following module:</a:t>
            </a:r>
          </a:p>
          <a:p>
            <a:pPr>
              <a:spcBef>
                <a:spcPts val="8000"/>
              </a:spcBef>
            </a:pPr>
            <a:r>
              <a:rPr lang="en-US" dirty="0" smtClean="0"/>
              <a:t>Connecting to the database:</a:t>
            </a:r>
          </a:p>
          <a:p>
            <a:pPr>
              <a:spcBef>
                <a:spcPts val="8000"/>
              </a:spcBef>
            </a:pPr>
            <a:r>
              <a:rPr lang="en-US" dirty="0" smtClean="0"/>
              <a:t>Create models/schemas and store their data: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Mongoose in Node.js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="" xmlns:a16="http://schemas.microsoft.com/office/drawing/2014/main" id="{8028327C-F53C-4FA2-928F-B6C83624E8C2}"/>
              </a:ext>
            </a:extLst>
          </p:cNvPr>
          <p:cNvSpPr txBox="1">
            <a:spLocks/>
          </p:cNvSpPr>
          <p:nvPr/>
        </p:nvSpPr>
        <p:spPr>
          <a:xfrm>
            <a:off x="608012" y="2031068"/>
            <a:ext cx="10591800" cy="461665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2400" kern="0" dirty="0" err="1">
                <a:solidFill>
                  <a:schemeClr val="tx1"/>
                </a:solidFill>
              </a:rPr>
              <a:t>c</a:t>
            </a:r>
            <a:r>
              <a:rPr lang="en-US" sz="2400" kern="0" dirty="0" err="1" smtClean="0">
                <a:solidFill>
                  <a:schemeClr val="tx1"/>
                </a:solidFill>
              </a:rPr>
              <a:t>onst</a:t>
            </a:r>
            <a:r>
              <a:rPr lang="en-US" sz="2400" kern="0" dirty="0" smtClean="0">
                <a:solidFill>
                  <a:schemeClr val="tx1"/>
                </a:solidFill>
              </a:rPr>
              <a:t> </a:t>
            </a:r>
            <a:r>
              <a:rPr lang="en-US" sz="2400" kern="0" dirty="0" smtClean="0">
                <a:solidFill>
                  <a:schemeClr val="accent1"/>
                </a:solidFill>
              </a:rPr>
              <a:t>mongoose</a:t>
            </a:r>
            <a:r>
              <a:rPr lang="en-US" sz="2400" kern="0" dirty="0" smtClean="0">
                <a:solidFill>
                  <a:schemeClr val="tx1"/>
                </a:solidFill>
              </a:rPr>
              <a:t> = require(</a:t>
            </a:r>
            <a:r>
              <a:rPr lang="en-US" sz="2400" kern="0" dirty="0" smtClean="0">
                <a:solidFill>
                  <a:schemeClr val="accent1"/>
                </a:solidFill>
              </a:rPr>
              <a:t>'mongoose'</a:t>
            </a:r>
            <a:r>
              <a:rPr lang="en-US" sz="2400" kern="0" dirty="0" smtClean="0">
                <a:solidFill>
                  <a:schemeClr val="tx1"/>
                </a:solidFill>
              </a:rPr>
              <a:t>)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="" xmlns:a16="http://schemas.microsoft.com/office/drawing/2014/main" id="{8028327C-F53C-4FA2-928F-B6C83624E8C2}"/>
              </a:ext>
            </a:extLst>
          </p:cNvPr>
          <p:cNvSpPr txBox="1">
            <a:spLocks/>
          </p:cNvSpPr>
          <p:nvPr/>
        </p:nvSpPr>
        <p:spPr>
          <a:xfrm>
            <a:off x="608012" y="3658691"/>
            <a:ext cx="10591800" cy="461665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 defTabSz="91440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400" kern="0" dirty="0" err="1" smtClean="0">
                <a:solidFill>
                  <a:schemeClr val="tx1"/>
                </a:solidFill>
              </a:rPr>
              <a:t>mongoose.connect</a:t>
            </a:r>
            <a:r>
              <a:rPr lang="en-US" sz="2400" kern="0" dirty="0" smtClean="0">
                <a:solidFill>
                  <a:schemeClr val="tx1"/>
                </a:solidFill>
              </a:rPr>
              <a:t>(</a:t>
            </a:r>
            <a:r>
              <a:rPr lang="en-US" sz="2400" kern="0" dirty="0" smtClean="0">
                <a:solidFill>
                  <a:schemeClr val="accent1"/>
                </a:solidFill>
                <a:effectLst/>
              </a:rPr>
              <a:t>'</a:t>
            </a:r>
            <a:r>
              <a:rPr lang="en-US" sz="2400" dirty="0" err="1">
                <a:solidFill>
                  <a:schemeClr val="accent1"/>
                </a:solidFill>
                <a:effectLst/>
              </a:rPr>
              <a:t>mongodb</a:t>
            </a:r>
            <a:r>
              <a:rPr lang="en-US" sz="2400" dirty="0">
                <a:solidFill>
                  <a:schemeClr val="accent1"/>
                </a:solidFill>
                <a:effectLst/>
              </a:rPr>
              <a:t>://</a:t>
            </a:r>
            <a:r>
              <a:rPr lang="en-US" sz="2400" dirty="0" smtClean="0">
                <a:solidFill>
                  <a:schemeClr val="accent1"/>
                </a:solidFill>
                <a:effectLst/>
              </a:rPr>
              <a:t>localhost:27017/</a:t>
            </a:r>
            <a:r>
              <a:rPr lang="en-US" sz="2400" dirty="0" err="1" smtClean="0">
                <a:solidFill>
                  <a:schemeClr val="accent1"/>
                </a:solidFill>
                <a:effectLst/>
              </a:rPr>
              <a:t>unidb</a:t>
            </a:r>
            <a:r>
              <a:rPr lang="en-US" sz="2400" kern="0" dirty="0" smtClean="0">
                <a:solidFill>
                  <a:schemeClr val="accent1"/>
                </a:solidFill>
                <a:effectLst/>
              </a:rPr>
              <a:t>'</a:t>
            </a:r>
            <a:r>
              <a:rPr lang="en-US" sz="2400" kern="0" dirty="0" smtClean="0">
                <a:solidFill>
                  <a:schemeClr val="tx1"/>
                </a:solidFill>
                <a:effectLst/>
              </a:rPr>
              <a:t>)</a:t>
            </a: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="" xmlns:a16="http://schemas.microsoft.com/office/drawing/2014/main" id="{8028327C-F53C-4FA2-928F-B6C83624E8C2}"/>
              </a:ext>
            </a:extLst>
          </p:cNvPr>
          <p:cNvSpPr txBox="1">
            <a:spLocks/>
          </p:cNvSpPr>
          <p:nvPr/>
        </p:nvSpPr>
        <p:spPr>
          <a:xfrm>
            <a:off x="608012" y="5286314"/>
            <a:ext cx="10591800" cy="1200329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2400" kern="0" dirty="0">
                <a:solidFill>
                  <a:schemeClr val="tx1"/>
                </a:solidFill>
              </a:rPr>
              <a:t>l</a:t>
            </a:r>
            <a:r>
              <a:rPr lang="en-US" sz="2400" kern="0" dirty="0" smtClean="0">
                <a:solidFill>
                  <a:schemeClr val="tx1"/>
                </a:solidFill>
              </a:rPr>
              <a:t>et Student = </a:t>
            </a:r>
            <a:r>
              <a:rPr lang="en-US" sz="2400" kern="0" dirty="0" err="1" smtClean="0">
                <a:solidFill>
                  <a:schemeClr val="accent1"/>
                </a:solidFill>
              </a:rPr>
              <a:t>mongoose.model</a:t>
            </a:r>
            <a:r>
              <a:rPr lang="en-US" sz="2400" kern="0" dirty="0" smtClean="0">
                <a:solidFill>
                  <a:schemeClr val="tx1"/>
                </a:solidFill>
              </a:rPr>
              <a:t>(</a:t>
            </a:r>
            <a:r>
              <a:rPr lang="en-US" sz="2400" kern="0" dirty="0" smtClean="0">
                <a:solidFill>
                  <a:schemeClr val="accent1"/>
                </a:solidFill>
              </a:rPr>
              <a:t>'Student'</a:t>
            </a:r>
            <a:r>
              <a:rPr lang="en-US" sz="2400" kern="0" dirty="0" smtClean="0">
                <a:solidFill>
                  <a:schemeClr val="tx1"/>
                </a:solidFill>
              </a:rPr>
              <a:t>, { type: </a:t>
            </a:r>
            <a:r>
              <a:rPr lang="en-US" sz="2400" kern="0" dirty="0" smtClean="0">
                <a:solidFill>
                  <a:schemeClr val="accent1"/>
                </a:solidFill>
              </a:rPr>
              <a:t>String</a:t>
            </a:r>
            <a:r>
              <a:rPr lang="en-US" sz="2400" kern="0" dirty="0" smtClean="0">
                <a:solidFill>
                  <a:schemeClr val="tx1"/>
                </a:solidFill>
              </a:rPr>
              <a:t> })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2400" kern="0" dirty="0" smtClean="0">
                <a:solidFill>
                  <a:schemeClr val="tx1"/>
                </a:solidFill>
              </a:rPr>
              <a:t>let </a:t>
            </a:r>
            <a:r>
              <a:rPr lang="en-US" sz="2400" kern="0" dirty="0" err="1" smtClean="0">
                <a:solidFill>
                  <a:schemeClr val="tx1"/>
                </a:solidFill>
              </a:rPr>
              <a:t>studentEntity</a:t>
            </a:r>
            <a:r>
              <a:rPr lang="en-US" sz="2400" kern="0" dirty="0" smtClean="0">
                <a:solidFill>
                  <a:schemeClr val="tx1"/>
                </a:solidFill>
              </a:rPr>
              <a:t> = new Student(</a:t>
            </a:r>
            <a:r>
              <a:rPr lang="en-US" sz="2400" kern="0" dirty="0" smtClean="0">
                <a:solidFill>
                  <a:schemeClr val="accent1"/>
                </a:solidFill>
              </a:rPr>
              <a:t>'</a:t>
            </a:r>
            <a:r>
              <a:rPr lang="en-US" sz="2400" kern="0" dirty="0" err="1" smtClean="0">
                <a:solidFill>
                  <a:schemeClr val="accent1"/>
                </a:solidFill>
              </a:rPr>
              <a:t>Petar</a:t>
            </a:r>
            <a:r>
              <a:rPr lang="en-US" sz="2400" kern="0" dirty="0" smtClean="0">
                <a:solidFill>
                  <a:schemeClr val="accent1"/>
                </a:solidFill>
              </a:rPr>
              <a:t>'</a:t>
            </a:r>
            <a:r>
              <a:rPr lang="en-US" sz="2400" kern="0" dirty="0" smtClean="0">
                <a:solidFill>
                  <a:schemeClr val="tx1"/>
                </a:solidFill>
              </a:rPr>
              <a:t>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studentEntity.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save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(callback)</a:t>
            </a:r>
            <a:r>
              <a:rPr kumimoji="0" 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 // Save to Database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7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Mongoose - Example</a:t>
            </a:r>
            <a:endParaRPr lang="bg-BG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379412" y="1219200"/>
            <a:ext cx="112014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 smtClean="0">
                <a:solidFill>
                  <a:schemeClr val="tx1"/>
                </a:solidFill>
              </a:rPr>
              <a:t>let Student = </a:t>
            </a:r>
            <a:r>
              <a:rPr lang="en-US" sz="2400" dirty="0" err="1" smtClean="0">
                <a:solidFill>
                  <a:schemeClr val="tx1"/>
                </a:solidFill>
              </a:rPr>
              <a:t>mongoose.model</a:t>
            </a:r>
            <a:r>
              <a:rPr lang="en-US" sz="2400" dirty="0" smtClean="0">
                <a:solidFill>
                  <a:schemeClr val="tx1"/>
                </a:solidFill>
              </a:rPr>
              <a:t>(</a:t>
            </a:r>
            <a:r>
              <a:rPr lang="en-US" sz="2400" dirty="0" smtClean="0">
                <a:solidFill>
                  <a:schemeClr val="accent1"/>
                </a:solidFill>
              </a:rPr>
              <a:t>'Student'</a:t>
            </a:r>
            <a:r>
              <a:rPr lang="en-US" sz="2400" dirty="0" smtClean="0">
                <a:solidFill>
                  <a:schemeClr val="tx1"/>
                </a:solidFill>
              </a:rPr>
              <a:t>,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firstName</a:t>
            </a:r>
            <a:r>
              <a:rPr lang="en-US" sz="2400" dirty="0">
                <a:solidFill>
                  <a:schemeClr val="tx1"/>
                </a:solidFill>
              </a:rPr>
              <a:t>: { </a:t>
            </a:r>
            <a:r>
              <a:rPr lang="en-US" sz="2400" dirty="0">
                <a:solidFill>
                  <a:schemeClr val="accent1"/>
                </a:solidFill>
              </a:rPr>
              <a:t>type</a:t>
            </a:r>
            <a:r>
              <a:rPr lang="en-US" sz="2400" dirty="0">
                <a:solidFill>
                  <a:schemeClr val="tx1"/>
                </a:solidFill>
              </a:rPr>
              <a:t>: String, </a:t>
            </a:r>
            <a:r>
              <a:rPr lang="en-US" sz="2400" dirty="0">
                <a:solidFill>
                  <a:schemeClr val="accent1"/>
                </a:solidFill>
              </a:rPr>
              <a:t>required</a:t>
            </a:r>
            <a:r>
              <a:rPr lang="en-US" sz="2400" dirty="0">
                <a:solidFill>
                  <a:schemeClr val="tx1"/>
                </a:solidFill>
              </a:rPr>
              <a:t>: true },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</a:t>
            </a:r>
            <a:r>
              <a:rPr lang="en-US" sz="2400" dirty="0" err="1" smtClean="0">
                <a:solidFill>
                  <a:schemeClr val="tx1"/>
                </a:solidFill>
              </a:rPr>
              <a:t>lastName</a:t>
            </a:r>
            <a:r>
              <a:rPr lang="en-US" sz="2400" dirty="0">
                <a:solidFill>
                  <a:schemeClr val="tx1"/>
                </a:solidFill>
              </a:rPr>
              <a:t>: { type: String, required: true },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</a:t>
            </a:r>
            <a:r>
              <a:rPr lang="en-US" sz="2400" dirty="0" err="1" smtClean="0">
                <a:solidFill>
                  <a:schemeClr val="tx1"/>
                </a:solidFill>
              </a:rPr>
              <a:t>facultyNumber</a:t>
            </a:r>
            <a:r>
              <a:rPr lang="en-US" sz="2400" dirty="0">
                <a:solidFill>
                  <a:schemeClr val="tx1"/>
                </a:solidFill>
              </a:rPr>
              <a:t>: { type: String, required: true, </a:t>
            </a:r>
            <a:r>
              <a:rPr lang="en-US" sz="2400" dirty="0">
                <a:solidFill>
                  <a:schemeClr val="accent1"/>
                </a:solidFill>
              </a:rPr>
              <a:t>unique</a:t>
            </a:r>
            <a:r>
              <a:rPr lang="en-US" sz="2400" dirty="0">
                <a:solidFill>
                  <a:schemeClr val="tx1"/>
                </a:solidFill>
              </a:rPr>
              <a:t>: true },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age</a:t>
            </a:r>
            <a:r>
              <a:rPr lang="en-US" sz="2400" dirty="0">
                <a:solidFill>
                  <a:schemeClr val="tx1"/>
                </a:solidFill>
              </a:rPr>
              <a:t>: { type: Number }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})</a:t>
            </a:r>
          </a:p>
          <a:p>
            <a:r>
              <a:rPr lang="en-US" sz="2400" dirty="0" err="1" smtClean="0">
                <a:solidFill>
                  <a:schemeClr val="tx1"/>
                </a:solidFill>
              </a:rPr>
              <a:t>mongoose.</a:t>
            </a:r>
            <a:r>
              <a:rPr lang="en-US" sz="2400" dirty="0" err="1" smtClean="0">
                <a:solidFill>
                  <a:schemeClr val="accent1"/>
                </a:solidFill>
              </a:rPr>
              <a:t>connect</a:t>
            </a:r>
            <a:r>
              <a:rPr lang="en-US" sz="2400" dirty="0" smtClean="0">
                <a:solidFill>
                  <a:schemeClr val="tx1"/>
                </a:solidFill>
              </a:rPr>
              <a:t>(connection).then(() =&gt; {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let </a:t>
            </a:r>
            <a:r>
              <a:rPr lang="en-US" sz="2400" dirty="0" err="1" smtClean="0">
                <a:solidFill>
                  <a:schemeClr val="tx1"/>
                </a:solidFill>
              </a:rPr>
              <a:t>firstStudent</a:t>
            </a:r>
            <a:r>
              <a:rPr lang="en-US" sz="2400" dirty="0" smtClean="0">
                <a:solidFill>
                  <a:schemeClr val="tx1"/>
                </a:solidFill>
              </a:rPr>
              <a:t> = new Student({ </a:t>
            </a:r>
            <a:r>
              <a:rPr lang="en-US" sz="2400" dirty="0" smtClean="0">
                <a:solidFill>
                  <a:schemeClr val="accent1"/>
                </a:solidFill>
              </a:rPr>
              <a:t>name</a:t>
            </a:r>
            <a:r>
              <a:rPr lang="en-US" sz="2400" dirty="0" smtClean="0">
                <a:solidFill>
                  <a:schemeClr val="tx1"/>
                </a:solidFill>
              </a:rPr>
              <a:t>: 'Kiril', </a:t>
            </a:r>
            <a:r>
              <a:rPr lang="en-US" sz="2400" dirty="0" err="1" smtClean="0">
                <a:solidFill>
                  <a:schemeClr val="accent1"/>
                </a:solidFill>
              </a:rPr>
              <a:t>lastName</a:t>
            </a:r>
            <a:r>
              <a:rPr lang="en-US" sz="2400" dirty="0" smtClean="0">
                <a:solidFill>
                  <a:schemeClr val="tx1"/>
                </a:solidFill>
              </a:rPr>
              <a:t>:         'Kirilov', </a:t>
            </a:r>
            <a:r>
              <a:rPr lang="en-US" sz="2400" dirty="0" err="1" smtClean="0">
                <a:solidFill>
                  <a:schemeClr val="accent1"/>
                </a:solidFill>
              </a:rPr>
              <a:t>facultyNumber</a:t>
            </a:r>
            <a:r>
              <a:rPr lang="en-US" sz="2400" dirty="0" smtClean="0">
                <a:solidFill>
                  <a:schemeClr val="tx1"/>
                </a:solidFill>
              </a:rPr>
              <a:t>: '13738'})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firstStudent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    .</a:t>
            </a:r>
            <a:r>
              <a:rPr lang="en-US" sz="2400" dirty="0" smtClean="0">
                <a:solidFill>
                  <a:schemeClr val="accent1"/>
                </a:solidFill>
              </a:rPr>
              <a:t>then</a:t>
            </a:r>
            <a:r>
              <a:rPr lang="en-US" sz="2400" dirty="0" smtClean="0">
                <a:solidFill>
                  <a:schemeClr val="tx1"/>
                </a:solidFill>
              </a:rPr>
              <a:t>((</a:t>
            </a:r>
            <a:r>
              <a:rPr lang="en-US" sz="2400" dirty="0" err="1" smtClean="0">
                <a:solidFill>
                  <a:schemeClr val="tx1"/>
                </a:solidFill>
              </a:rPr>
              <a:t>sInfo</a:t>
            </a:r>
            <a:r>
              <a:rPr lang="en-US" sz="2400" dirty="0" smtClean="0">
                <a:solidFill>
                  <a:schemeClr val="tx1"/>
                </a:solidFill>
              </a:rPr>
              <a:t>) =&gt; console.log(</a:t>
            </a:r>
            <a:r>
              <a:rPr lang="en-US" sz="2400" dirty="0" err="1" smtClean="0">
                <a:solidFill>
                  <a:schemeClr val="tx1"/>
                </a:solidFill>
              </a:rPr>
              <a:t>sInfo</a:t>
            </a:r>
            <a:r>
              <a:rPr lang="en-US" sz="2400" dirty="0" smtClean="0">
                <a:solidFill>
                  <a:schemeClr val="tx1"/>
                </a:solidFill>
              </a:rPr>
              <a:t>))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  .</a:t>
            </a:r>
            <a:r>
              <a:rPr lang="en-US" sz="2400" dirty="0" smtClean="0">
                <a:solidFill>
                  <a:schemeClr val="accent1"/>
                </a:solidFill>
              </a:rPr>
              <a:t>catch</a:t>
            </a:r>
            <a:r>
              <a:rPr lang="en-US" sz="2400" dirty="0" smtClean="0">
                <a:solidFill>
                  <a:schemeClr val="tx1"/>
                </a:solidFill>
              </a:rPr>
              <a:t>((err) =&gt; </a:t>
            </a:r>
            <a:r>
              <a:rPr lang="en-US" sz="2400" dirty="0" err="1" smtClean="0">
                <a:solidFill>
                  <a:schemeClr val="tx1"/>
                </a:solidFill>
              </a:rPr>
              <a:t>console.warn</a:t>
            </a:r>
            <a:r>
              <a:rPr lang="en-US" sz="2400" dirty="0" smtClean="0">
                <a:solidFill>
                  <a:schemeClr val="tx1"/>
                </a:solidFill>
              </a:rPr>
              <a:t>(err))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})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="" xmlns:a16="http://schemas.microsoft.com/office/drawing/2014/main" id="{DD9C6ADB-47D1-47EC-B05B-2B7DBA477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2811" y="4800600"/>
            <a:ext cx="3048001" cy="609600"/>
          </a:xfrm>
          <a:prstGeom prst="wedgeRoundRectCallout">
            <a:avLst>
              <a:gd name="adj1" fmla="val -117677"/>
              <a:gd name="adj2" fmla="val -902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</a:rPr>
              <a:t>Age </a:t>
            </a:r>
            <a:r>
              <a:rPr lang="en-US" sz="2800" noProof="1" smtClean="0">
                <a:solidFill>
                  <a:schemeClr val="accent1"/>
                </a:solidFill>
              </a:rPr>
              <a:t>not</a:t>
            </a:r>
            <a:r>
              <a:rPr lang="en-US" sz="2800" noProof="1" smtClean="0">
                <a:solidFill>
                  <a:srgbClr val="FFFFFF"/>
                </a:solidFill>
              </a:rPr>
              <a:t> required</a:t>
            </a:r>
            <a:endParaRPr lang="en-US" sz="2800" noProof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35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Relational and Non-Relational Databases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MongoDB Overview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Mongoose Overview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Mongoose Models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CRUD with Mongoose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Mongoose Querying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Mongoose Modules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60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Working with Mongoose – Example 2</a:t>
            </a:r>
            <a:endParaRPr lang="bg-BG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08012" y="990600"/>
            <a:ext cx="10368188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 Course = </a:t>
            </a:r>
            <a:r>
              <a:rPr lang="en-US" sz="2400" dirty="0" err="1">
                <a:solidFill>
                  <a:schemeClr val="accent1"/>
                </a:solidFill>
              </a:rPr>
              <a:t>mongoose.model</a:t>
            </a:r>
            <a:r>
              <a:rPr lang="en-US" sz="2400" dirty="0">
                <a:solidFill>
                  <a:schemeClr val="tx1"/>
                </a:solidFill>
              </a:rPr>
              <a:t>('Course', {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name</a:t>
            </a:r>
            <a:r>
              <a:rPr lang="en-US" sz="2400" dirty="0">
                <a:solidFill>
                  <a:schemeClr val="tx1"/>
                </a:solidFill>
              </a:rPr>
              <a:t>: { type: String, required: true, </a:t>
            </a:r>
            <a:r>
              <a:rPr lang="en-US" sz="2400" dirty="0">
                <a:solidFill>
                  <a:schemeClr val="accent1"/>
                </a:solidFill>
              </a:rPr>
              <a:t>index</a:t>
            </a:r>
            <a:r>
              <a:rPr lang="en-US" sz="2400" dirty="0">
                <a:solidFill>
                  <a:schemeClr val="tx1"/>
                </a:solidFill>
              </a:rPr>
              <a:t>: true },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</a:t>
            </a:r>
            <a:r>
              <a:rPr lang="en-US" sz="2400" dirty="0" err="1" smtClean="0">
                <a:solidFill>
                  <a:schemeClr val="tx1"/>
                </a:solidFill>
              </a:rPr>
              <a:t>isOpen</a:t>
            </a:r>
            <a:r>
              <a:rPr lang="en-US" sz="2400" dirty="0">
                <a:solidFill>
                  <a:schemeClr val="tx1"/>
                </a:solidFill>
              </a:rPr>
              <a:t>: { type: Boolean, required: true },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students</a:t>
            </a:r>
            <a:r>
              <a:rPr lang="en-US" sz="2400" dirty="0">
                <a:solidFill>
                  <a:schemeClr val="tx1"/>
                </a:solidFill>
              </a:rPr>
              <a:t>: [</a:t>
            </a:r>
            <a:r>
              <a:rPr lang="en-US" sz="2400" dirty="0" err="1">
                <a:solidFill>
                  <a:schemeClr val="tx1"/>
                </a:solidFill>
              </a:rPr>
              <a:t>Student.schema</a:t>
            </a:r>
            <a:r>
              <a:rPr lang="en-US" sz="2400" dirty="0">
                <a:solidFill>
                  <a:schemeClr val="tx1"/>
                </a:solidFill>
              </a:rPr>
              <a:t>]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})</a:t>
            </a: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let math = new Course({name: 'Math for Dummies', 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 </a:t>
            </a:r>
            <a:r>
              <a:rPr lang="en-US" sz="2400" dirty="0" err="1" smtClean="0">
                <a:solidFill>
                  <a:schemeClr val="tx1"/>
                </a:solidFill>
              </a:rPr>
              <a:t>isOpen</a:t>
            </a:r>
            <a:r>
              <a:rPr lang="en-US" sz="2400" dirty="0">
                <a:solidFill>
                  <a:schemeClr val="tx1"/>
                </a:solidFill>
              </a:rPr>
              <a:t>: true</a:t>
            </a:r>
            <a:r>
              <a:rPr lang="en-US" sz="2400" dirty="0" smtClean="0">
                <a:solidFill>
                  <a:schemeClr val="tx1"/>
                </a:solidFill>
              </a:rPr>
              <a:t>, students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dirty="0" smtClean="0">
                <a:solidFill>
                  <a:schemeClr val="tx1"/>
                </a:solidFill>
              </a:rPr>
              <a:t>[ </a:t>
            </a:r>
            <a:r>
              <a:rPr lang="en-US" sz="2400" dirty="0" err="1" smtClean="0">
                <a:solidFill>
                  <a:schemeClr val="accent1"/>
                </a:solidFill>
              </a:rPr>
              <a:t>firstStudent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accent1"/>
                </a:solidFill>
              </a:rPr>
              <a:t>secondStudent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]})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math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 .</a:t>
            </a:r>
            <a:r>
              <a:rPr lang="en-US" sz="2400" dirty="0">
                <a:solidFill>
                  <a:schemeClr val="tx1"/>
                </a:solidFill>
              </a:rPr>
              <a:t>save()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.then(course =&gt; {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console.log(course)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})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.catch(err =&gt; {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console.warn</a:t>
            </a:r>
            <a:r>
              <a:rPr lang="en-US" sz="2400" dirty="0" smtClean="0">
                <a:solidFill>
                  <a:schemeClr val="tx1"/>
                </a:solidFill>
              </a:rPr>
              <a:t>(err)}) 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51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Host a </a:t>
            </a:r>
            <a:r>
              <a:rPr lang="en-US" dirty="0" smtClean="0">
                <a:solidFill>
                  <a:schemeClr val="accent1"/>
                </a:solidFill>
              </a:rPr>
              <a:t>database</a:t>
            </a:r>
            <a:r>
              <a:rPr lang="en-US" dirty="0" smtClean="0"/>
              <a:t> in the largest MongoDB </a:t>
            </a:r>
            <a:r>
              <a:rPr lang="en-US" dirty="0" smtClean="0">
                <a:solidFill>
                  <a:schemeClr val="accent1"/>
                </a:solidFill>
              </a:rPr>
              <a:t>cloud</a:t>
            </a:r>
            <a:r>
              <a:rPr lang="en-US" dirty="0" smtClean="0"/>
              <a:t> service</a:t>
            </a:r>
          </a:p>
          <a:p>
            <a:r>
              <a:rPr lang="en-US" dirty="0" smtClean="0"/>
              <a:t>Go to '</a:t>
            </a:r>
            <a:r>
              <a:rPr lang="en-US" dirty="0" err="1" smtClean="0">
                <a:solidFill>
                  <a:schemeClr val="accent1"/>
                </a:solidFill>
              </a:rPr>
              <a:t>mLab</a:t>
            </a:r>
            <a:r>
              <a:rPr lang="en-US" dirty="0" smtClean="0"/>
              <a:t>' </a:t>
            </a:r>
            <a:r>
              <a:rPr lang="en-US" dirty="0"/>
              <a:t>and register -&gt; </a:t>
            </a:r>
            <a:r>
              <a:rPr lang="en-US" dirty="0">
                <a:hlinkClick r:id="rId2"/>
              </a:rPr>
              <a:t>https://mlab.com/</a:t>
            </a:r>
            <a:endParaRPr lang="en-US" dirty="0" smtClean="0"/>
          </a:p>
          <a:p>
            <a:r>
              <a:rPr lang="en-US" dirty="0" smtClean="0"/>
              <a:t>You can </a:t>
            </a:r>
            <a:r>
              <a:rPr lang="en-US" dirty="0" smtClean="0">
                <a:solidFill>
                  <a:schemeClr val="accent1"/>
                </a:solidFill>
              </a:rPr>
              <a:t>store</a:t>
            </a:r>
            <a:r>
              <a:rPr lang="en-US" dirty="0" smtClean="0"/>
              <a:t> up to 500 MB of </a:t>
            </a:r>
            <a:r>
              <a:rPr lang="en-US" dirty="0" smtClean="0">
                <a:solidFill>
                  <a:schemeClr val="accent1"/>
                </a:solidFill>
              </a:rPr>
              <a:t>content</a:t>
            </a:r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 Hosting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412" y="3668295"/>
            <a:ext cx="5713413" cy="285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66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Mongoose Models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Constructor, Virtual Properties, Validation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516" y="1713170"/>
            <a:ext cx="2095792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46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2" y="1151121"/>
            <a:ext cx="10143066" cy="5791200"/>
          </a:xfrm>
        </p:spPr>
        <p:txBody>
          <a:bodyPr/>
          <a:lstStyle/>
          <a:p>
            <a:r>
              <a:rPr lang="en-US" dirty="0"/>
              <a:t>Mongoose </a:t>
            </a:r>
            <a:r>
              <a:rPr lang="en-US" dirty="0">
                <a:solidFill>
                  <a:schemeClr val="accent1"/>
                </a:solidFill>
              </a:rPr>
              <a:t>supports</a:t>
            </a:r>
            <a:r>
              <a:rPr lang="en-US" dirty="0"/>
              <a:t> models</a:t>
            </a:r>
          </a:p>
          <a:p>
            <a:pPr lvl="1"/>
            <a:r>
              <a:rPr lang="en-US" sz="2800" dirty="0"/>
              <a:t>Fixed </a:t>
            </a:r>
            <a:r>
              <a:rPr lang="en-US" sz="2800" dirty="0">
                <a:solidFill>
                  <a:schemeClr val="accent1"/>
                </a:solidFill>
              </a:rPr>
              <a:t>types</a:t>
            </a:r>
            <a:r>
              <a:rPr lang="en-US" sz="2800" dirty="0"/>
              <a:t> of documents</a:t>
            </a:r>
          </a:p>
          <a:p>
            <a:pPr lvl="2"/>
            <a:r>
              <a:rPr lang="en-US" sz="2600" dirty="0"/>
              <a:t>Used like object </a:t>
            </a:r>
            <a:r>
              <a:rPr lang="en-US" sz="2600" dirty="0">
                <a:solidFill>
                  <a:schemeClr val="accent1"/>
                </a:solidFill>
              </a:rPr>
              <a:t>constructors</a:t>
            </a:r>
          </a:p>
          <a:p>
            <a:pPr lvl="1"/>
            <a:r>
              <a:rPr lang="en-US" sz="2800" dirty="0"/>
              <a:t>Needs a </a:t>
            </a:r>
            <a:r>
              <a:rPr lang="en-US" sz="2800" dirty="0" err="1">
                <a:solidFill>
                  <a:schemeClr val="accent1"/>
                </a:solidFill>
              </a:rPr>
              <a:t>mongoose.Schema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/>
              <a:t>call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Models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455612" y="3677987"/>
            <a:ext cx="72390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et </a:t>
            </a:r>
            <a:r>
              <a:rPr lang="en-US" dirty="0" err="1" smtClean="0">
                <a:solidFill>
                  <a:schemeClr val="tx1"/>
                </a:solidFill>
              </a:rPr>
              <a:t>modelSchema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 new </a:t>
            </a:r>
            <a:r>
              <a:rPr lang="en-US" dirty="0" err="1">
                <a:solidFill>
                  <a:schemeClr val="tx1"/>
                </a:solidFill>
              </a:rPr>
              <a:t>mongoose.Schema</a:t>
            </a:r>
            <a:r>
              <a:rPr lang="en-US" dirty="0">
                <a:solidFill>
                  <a:schemeClr val="tx1"/>
                </a:solidFill>
              </a:rPr>
              <a:t>({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propString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accent1"/>
                </a:solidFill>
              </a:rPr>
              <a:t>String</a:t>
            </a:r>
            <a:r>
              <a:rPr lang="en-US" dirty="0">
                <a:solidFill>
                  <a:schemeClr val="tx1"/>
                </a:solidFill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propNumber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accent1"/>
                </a:solidFill>
              </a:rPr>
              <a:t>Number</a:t>
            </a:r>
            <a:r>
              <a:rPr lang="en-US" dirty="0">
                <a:solidFill>
                  <a:schemeClr val="tx1"/>
                </a:solidFill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propObject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accent1"/>
                </a:solidFill>
              </a:rPr>
              <a:t>{}</a:t>
            </a:r>
            <a:r>
              <a:rPr lang="en-US" dirty="0">
                <a:solidFill>
                  <a:schemeClr val="tx1"/>
                </a:solidFill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propArray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accent1"/>
                </a:solidFill>
              </a:rPr>
              <a:t>[]</a:t>
            </a:r>
            <a:r>
              <a:rPr lang="en-US" dirty="0">
                <a:solidFill>
                  <a:schemeClr val="tx1"/>
                </a:solidFill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propBool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accent1"/>
                </a:solidFill>
              </a:rPr>
              <a:t>Boolean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})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et Model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err="1">
                <a:solidFill>
                  <a:schemeClr val="tx1"/>
                </a:solidFill>
              </a:rPr>
              <a:t>mongoose.</a:t>
            </a:r>
            <a:r>
              <a:rPr lang="en-US" dirty="0" err="1">
                <a:solidFill>
                  <a:schemeClr val="accent1"/>
                </a:solidFill>
              </a:rPr>
              <a:t>model</a:t>
            </a:r>
            <a:r>
              <a:rPr lang="en-US" dirty="0">
                <a:solidFill>
                  <a:schemeClr val="tx1"/>
                </a:solidFill>
              </a:rPr>
              <a:t>('Model', </a:t>
            </a:r>
            <a:r>
              <a:rPr lang="en-US" dirty="0" err="1">
                <a:solidFill>
                  <a:schemeClr val="accent1"/>
                </a:solidFill>
              </a:rPr>
              <a:t>modelSchema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12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2" y="1151121"/>
            <a:ext cx="10143066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Since mongoose models are just JavaScript </a:t>
            </a:r>
            <a:r>
              <a:rPr lang="en-US" sz="3000" dirty="0">
                <a:solidFill>
                  <a:schemeClr val="accent1"/>
                </a:solidFill>
              </a:rPr>
              <a:t>object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accent1"/>
                </a:solidFill>
              </a:rPr>
              <a:t>constructors</a:t>
            </a:r>
            <a:r>
              <a:rPr lang="en-US" sz="3000" dirty="0"/>
              <a:t> they can have </a:t>
            </a:r>
            <a:r>
              <a:rPr lang="en-US" sz="3000" dirty="0">
                <a:solidFill>
                  <a:schemeClr val="accent1"/>
                </a:solidFill>
              </a:rPr>
              <a:t>methods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And these methods can be </a:t>
            </a:r>
            <a:r>
              <a:rPr lang="en-US" sz="2800" dirty="0">
                <a:solidFill>
                  <a:schemeClr val="accent1"/>
                </a:solidFill>
              </a:rPr>
              <a:t>added</a:t>
            </a:r>
            <a:r>
              <a:rPr lang="en-US" sz="2800" dirty="0"/>
              <a:t> to a schema</a:t>
            </a:r>
          </a:p>
          <a:p>
            <a:pPr lvl="2">
              <a:lnSpc>
                <a:spcPct val="100000"/>
              </a:lnSpc>
            </a:pPr>
            <a:r>
              <a:rPr lang="en-US" sz="2600" dirty="0"/>
              <a:t>Use a </a:t>
            </a:r>
            <a:r>
              <a:rPr lang="en-US" sz="2600" dirty="0">
                <a:solidFill>
                  <a:schemeClr val="accent1"/>
                </a:solidFill>
              </a:rPr>
              <a:t>different</a:t>
            </a:r>
            <a:r>
              <a:rPr lang="en-US" sz="2600" dirty="0"/>
              <a:t> syntax than plain JS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608012" y="3733800"/>
            <a:ext cx="80772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</a:t>
            </a:r>
            <a:r>
              <a:rPr lang="en-US" dirty="0" err="1" smtClean="0">
                <a:solidFill>
                  <a:schemeClr val="tx1"/>
                </a:solidFill>
              </a:rPr>
              <a:t>studentSchema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bg-BG" dirty="0" smtClean="0">
                <a:solidFill>
                  <a:schemeClr val="tx1"/>
                </a:solidFill>
              </a:rPr>
              <a:t>=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new</a:t>
            </a:r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mongoose.Schema</a:t>
            </a:r>
            <a:r>
              <a:rPr lang="en-US" dirty="0" smtClean="0">
                <a:solidFill>
                  <a:schemeClr val="tx1"/>
                </a:solidFill>
              </a:rPr>
              <a:t>({…})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studentSchema.</a:t>
            </a:r>
            <a:r>
              <a:rPr lang="en-US" dirty="0" err="1">
                <a:solidFill>
                  <a:schemeClr val="accent1"/>
                </a:solidFill>
              </a:rPr>
              <a:t>methods</a:t>
            </a:r>
            <a:r>
              <a:rPr lang="en-US" dirty="0" err="1" smtClean="0">
                <a:solidFill>
                  <a:schemeClr val="tx1"/>
                </a:solidFill>
              </a:rPr>
              <a:t>.</a:t>
            </a:r>
            <a:r>
              <a:rPr lang="en-US" dirty="0" err="1" smtClean="0">
                <a:solidFill>
                  <a:schemeClr val="accent1"/>
                </a:solidFill>
              </a:rPr>
              <a:t>getInfo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chemeClr val="accent1"/>
                </a:solidFill>
              </a:rPr>
              <a:t>function</a:t>
            </a:r>
            <a:r>
              <a:rPr lang="en-US" dirty="0" smtClean="0">
                <a:solidFill>
                  <a:schemeClr val="tx1"/>
                </a:solidFill>
              </a:rPr>
              <a:t>(){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return </a:t>
            </a:r>
            <a:r>
              <a:rPr lang="en-US" dirty="0">
                <a:solidFill>
                  <a:schemeClr val="tx1"/>
                </a:solidFill>
              </a:rPr>
              <a:t>`I am ${</a:t>
            </a:r>
            <a:r>
              <a:rPr lang="en-US" dirty="0" err="1">
                <a:solidFill>
                  <a:schemeClr val="accent1"/>
                </a:solidFill>
              </a:rPr>
              <a:t>this</a:t>
            </a:r>
            <a:r>
              <a:rPr lang="en-US" dirty="0" err="1">
                <a:solidFill>
                  <a:schemeClr val="tx1"/>
                </a:solidFill>
              </a:rPr>
              <a:t>.firstName</a:t>
            </a:r>
            <a:r>
              <a:rPr lang="en-US" dirty="0">
                <a:solidFill>
                  <a:schemeClr val="tx1"/>
                </a:solidFill>
              </a:rPr>
              <a:t>} ${</a:t>
            </a:r>
            <a:r>
              <a:rPr lang="en-US" dirty="0" err="1">
                <a:solidFill>
                  <a:schemeClr val="accent1"/>
                </a:solidFill>
              </a:rPr>
              <a:t>this</a:t>
            </a:r>
            <a:r>
              <a:rPr lang="en-US" dirty="0" err="1">
                <a:solidFill>
                  <a:schemeClr val="tx1"/>
                </a:solidFill>
              </a:rPr>
              <a:t>.lastName</a:t>
            </a:r>
            <a:r>
              <a:rPr lang="en-US" dirty="0" smtClean="0">
                <a:solidFill>
                  <a:schemeClr val="tx1"/>
                </a:solidFill>
              </a:rPr>
              <a:t>}`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et student = </a:t>
            </a:r>
            <a:r>
              <a:rPr lang="en-US" dirty="0">
                <a:solidFill>
                  <a:schemeClr val="tx1"/>
                </a:solidFill>
              </a:rPr>
              <a:t>new </a:t>
            </a:r>
            <a:r>
              <a:rPr lang="en-US" dirty="0" smtClean="0">
                <a:solidFill>
                  <a:schemeClr val="tx1"/>
                </a:solidFill>
              </a:rPr>
              <a:t>Student({ </a:t>
            </a:r>
            <a:r>
              <a:rPr lang="en-US" dirty="0">
                <a:solidFill>
                  <a:schemeClr val="tx1"/>
                </a:solidFill>
              </a:rPr>
              <a:t>… } 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onsole.log(</a:t>
            </a:r>
            <a:r>
              <a:rPr lang="en-US" dirty="0" err="1" smtClean="0">
                <a:solidFill>
                  <a:schemeClr val="tx1"/>
                </a:solidFill>
              </a:rPr>
              <a:t>student.getInfo</a:t>
            </a:r>
            <a:r>
              <a:rPr lang="en-US" dirty="0" smtClean="0">
                <a:solidFill>
                  <a:schemeClr val="tx1"/>
                </a:solidFill>
              </a:rPr>
              <a:t>())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="" xmlns:a16="http://schemas.microsoft.com/office/drawing/2014/main" id="{DD9C6ADB-47D1-47EC-B05B-2B7DBA477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5212" y="2474431"/>
            <a:ext cx="3048001" cy="838200"/>
          </a:xfrm>
          <a:prstGeom prst="wedgeRoundRectCallout">
            <a:avLst>
              <a:gd name="adj1" fmla="val -116343"/>
              <a:gd name="adj2" fmla="val 15476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</a:rPr>
              <a:t>Avoid </a:t>
            </a:r>
            <a:r>
              <a:rPr lang="en-US" sz="2800" noProof="1" smtClean="0">
                <a:solidFill>
                  <a:schemeClr val="accent1"/>
                </a:solidFill>
              </a:rPr>
              <a:t>arrow</a:t>
            </a:r>
            <a:r>
              <a:rPr lang="en-US" sz="2800" noProof="1" smtClean="0">
                <a:solidFill>
                  <a:srgbClr val="FFFFFF"/>
                </a:solidFill>
              </a:rPr>
              <a:t> functions</a:t>
            </a:r>
            <a:endParaRPr lang="en-US" sz="2800" noProof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47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Yet, not all properties </a:t>
            </a:r>
            <a:r>
              <a:rPr lang="en-US" dirty="0">
                <a:solidFill>
                  <a:schemeClr val="accent1"/>
                </a:solidFill>
              </a:rPr>
              <a:t>need</a:t>
            </a:r>
            <a:r>
              <a:rPr lang="en-US" dirty="0"/>
              <a:t> to be </a:t>
            </a:r>
            <a:r>
              <a:rPr lang="en-US" dirty="0">
                <a:solidFill>
                  <a:schemeClr val="accent1"/>
                </a:solidFill>
              </a:rPr>
              <a:t>persisted</a:t>
            </a:r>
            <a:r>
              <a:rPr lang="en-US" dirty="0"/>
              <a:t> to the </a:t>
            </a:r>
            <a:r>
              <a:rPr lang="en-US" dirty="0">
                <a:solidFill>
                  <a:schemeClr val="accent1"/>
                </a:solidFill>
              </a:rPr>
              <a:t>database</a:t>
            </a:r>
          </a:p>
          <a:p>
            <a:pPr lvl="1"/>
            <a:r>
              <a:rPr lang="en-US" dirty="0"/>
              <a:t>Mongoose provides a way to </a:t>
            </a:r>
            <a:r>
              <a:rPr lang="en-US" dirty="0">
                <a:solidFill>
                  <a:schemeClr val="accent1"/>
                </a:solidFill>
              </a:rPr>
              <a:t>create</a:t>
            </a:r>
            <a:r>
              <a:rPr lang="en-US" dirty="0"/>
              <a:t> properties, that are accessible on all models, but are </a:t>
            </a:r>
            <a:r>
              <a:rPr lang="en-US" dirty="0">
                <a:solidFill>
                  <a:schemeClr val="accent1"/>
                </a:solidFill>
              </a:rPr>
              <a:t>not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persisted</a:t>
            </a:r>
            <a:r>
              <a:rPr lang="en-US" dirty="0"/>
              <a:t> to the database</a:t>
            </a:r>
          </a:p>
          <a:p>
            <a:pPr lvl="2"/>
            <a:r>
              <a:rPr lang="en-US" dirty="0"/>
              <a:t>And they have both </a:t>
            </a:r>
            <a:r>
              <a:rPr lang="en-US" dirty="0">
                <a:solidFill>
                  <a:schemeClr val="accent1"/>
                </a:solidFill>
              </a:rPr>
              <a:t>getters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setters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5612" y="111712"/>
            <a:ext cx="9982200" cy="838200"/>
          </a:xfrm>
        </p:spPr>
        <p:txBody>
          <a:bodyPr>
            <a:normAutofit/>
          </a:bodyPr>
          <a:lstStyle/>
          <a:p>
            <a:r>
              <a:rPr lang="en-US" dirty="0"/>
              <a:t>Model Virtual Properties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84212" y="3936298"/>
            <a:ext cx="8077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studentSchema.</a:t>
            </a:r>
            <a:r>
              <a:rPr lang="en-US" dirty="0" err="1">
                <a:solidFill>
                  <a:schemeClr val="accent1"/>
                </a:solidFill>
              </a:rPr>
              <a:t>virtual</a:t>
            </a:r>
            <a:r>
              <a:rPr lang="en-US" dirty="0">
                <a:solidFill>
                  <a:schemeClr val="tx1"/>
                </a:solidFill>
              </a:rPr>
              <a:t>('</a:t>
            </a:r>
            <a:r>
              <a:rPr lang="en-US" dirty="0" err="1">
                <a:solidFill>
                  <a:schemeClr val="tx1"/>
                </a:solidFill>
              </a:rPr>
              <a:t>fullName</a:t>
            </a:r>
            <a:r>
              <a:rPr lang="en-US" dirty="0">
                <a:solidFill>
                  <a:schemeClr val="tx1"/>
                </a:solidFill>
              </a:rPr>
              <a:t>').</a:t>
            </a:r>
            <a:r>
              <a:rPr lang="en-US" dirty="0">
                <a:solidFill>
                  <a:schemeClr val="accent1"/>
                </a:solidFill>
              </a:rPr>
              <a:t>get</a:t>
            </a:r>
            <a:r>
              <a:rPr lang="en-US" dirty="0">
                <a:solidFill>
                  <a:schemeClr val="tx1"/>
                </a:solidFill>
              </a:rPr>
              <a:t>(function () 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return </a:t>
            </a:r>
            <a:r>
              <a:rPr lang="en-US" dirty="0" err="1">
                <a:solidFill>
                  <a:schemeClr val="tx1"/>
                </a:solidFill>
              </a:rPr>
              <a:t>this.firstName</a:t>
            </a:r>
            <a:r>
              <a:rPr lang="en-US" dirty="0">
                <a:solidFill>
                  <a:schemeClr val="tx1"/>
                </a:solidFill>
              </a:rPr>
              <a:t> + ' ' + </a:t>
            </a:r>
            <a:r>
              <a:rPr lang="en-US" dirty="0" err="1">
                <a:solidFill>
                  <a:schemeClr val="tx1"/>
                </a:solidFill>
              </a:rPr>
              <a:t>this.lastName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21130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2" y="1151121"/>
            <a:ext cx="8686800" cy="17755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With Mongoose developers can </a:t>
            </a:r>
            <a:r>
              <a:rPr lang="en-US" dirty="0">
                <a:solidFill>
                  <a:schemeClr val="accent1"/>
                </a:solidFill>
              </a:rPr>
              <a:t>define</a:t>
            </a:r>
            <a:r>
              <a:rPr lang="en-US" dirty="0"/>
              <a:t> custom </a:t>
            </a:r>
            <a:r>
              <a:rPr lang="en-US" dirty="0">
                <a:solidFill>
                  <a:schemeClr val="accent1"/>
                </a:solidFill>
              </a:rPr>
              <a:t>validation</a:t>
            </a:r>
            <a:r>
              <a:rPr lang="en-US" dirty="0"/>
              <a:t> on their </a:t>
            </a:r>
            <a:r>
              <a:rPr lang="en-US" dirty="0">
                <a:solidFill>
                  <a:schemeClr val="accent1"/>
                </a:solidFill>
              </a:rPr>
              <a:t>properties</a:t>
            </a:r>
          </a:p>
          <a:p>
            <a:pPr lvl="1"/>
            <a:r>
              <a:rPr lang="en-US" dirty="0"/>
              <a:t>Validate records when trying to </a:t>
            </a:r>
            <a:r>
              <a:rPr lang="en-US" dirty="0">
                <a:solidFill>
                  <a:schemeClr val="accent1"/>
                </a:solidFill>
              </a:rPr>
              <a:t>save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Validation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08012" y="3505200"/>
            <a:ext cx="88392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studentSchema.</a:t>
            </a:r>
            <a:r>
              <a:rPr lang="en-US" dirty="0" err="1">
                <a:solidFill>
                  <a:schemeClr val="accent1"/>
                </a:solidFill>
              </a:rPr>
              <a:t>path</a:t>
            </a:r>
            <a:r>
              <a:rPr lang="en-US" dirty="0">
                <a:solidFill>
                  <a:schemeClr val="tx1"/>
                </a:solidFill>
              </a:rPr>
              <a:t>('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').</a:t>
            </a:r>
            <a:r>
              <a:rPr lang="en-US" dirty="0">
                <a:solidFill>
                  <a:schemeClr val="accent1"/>
                </a:solidFill>
              </a:rPr>
              <a:t>validate</a:t>
            </a:r>
            <a:r>
              <a:rPr lang="en-US" dirty="0">
                <a:solidFill>
                  <a:schemeClr val="tx1"/>
                </a:solidFill>
              </a:rPr>
              <a:t>(function () 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return </a:t>
            </a:r>
            <a:r>
              <a:rPr lang="en-US" dirty="0" err="1">
                <a:solidFill>
                  <a:schemeClr val="tx1"/>
                </a:solidFill>
              </a:rPr>
              <a:t>this.firstName.length</a:t>
            </a:r>
            <a:r>
              <a:rPr lang="en-US" dirty="0">
                <a:solidFill>
                  <a:schemeClr val="tx1"/>
                </a:solidFill>
              </a:rPr>
              <a:t> &gt;= 2 &amp;&amp; </a:t>
            </a:r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dirty="0" err="1" smtClean="0">
                <a:solidFill>
                  <a:schemeClr val="tx1"/>
                </a:solidFill>
              </a:rPr>
              <a:t>this.firstName.length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&lt;= 10</a:t>
            </a:r>
          </a:p>
          <a:p>
            <a:r>
              <a:rPr lang="en-US" dirty="0">
                <a:solidFill>
                  <a:schemeClr val="tx1"/>
                </a:solidFill>
              </a:rPr>
              <a:t>}, 'First name must be </a:t>
            </a:r>
            <a:r>
              <a:rPr lang="en-US" dirty="0">
                <a:solidFill>
                  <a:schemeClr val="accent1"/>
                </a:solidFill>
              </a:rPr>
              <a:t>between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>
                <a:solidFill>
                  <a:schemeClr val="accent1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 symbols long!')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="" xmlns:a16="http://schemas.microsoft.com/office/drawing/2014/main" id="{DD9C6ADB-47D1-47EC-B05B-2B7DBA477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2812" y="5280734"/>
            <a:ext cx="3048001" cy="967665"/>
          </a:xfrm>
          <a:prstGeom prst="wedgeRoundRectCallout">
            <a:avLst>
              <a:gd name="adj1" fmla="val -124676"/>
              <a:gd name="adj2" fmla="val -10584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chemeClr val="accent1"/>
                </a:solidFill>
              </a:rPr>
              <a:t>Error</a:t>
            </a:r>
            <a:r>
              <a:rPr lang="en-US" sz="2800" noProof="1" smtClean="0">
                <a:solidFill>
                  <a:schemeClr val="tx1"/>
                </a:solidFill>
              </a:rPr>
              <a:t> message as </a:t>
            </a:r>
            <a:r>
              <a:rPr lang="en-US" sz="2800" noProof="1" smtClean="0">
                <a:solidFill>
                  <a:schemeClr val="accent1"/>
                </a:solidFill>
              </a:rPr>
              <a:t>second</a:t>
            </a:r>
            <a:r>
              <a:rPr lang="en-US" sz="2800" noProof="1" smtClean="0">
                <a:solidFill>
                  <a:schemeClr val="tx1"/>
                </a:solidFill>
              </a:rPr>
              <a:t> param</a:t>
            </a:r>
            <a:endParaRPr lang="en-US" sz="2800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35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with Mongoose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Create, Read, Update, Delete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812" y="1905000"/>
            <a:ext cx="6268272" cy="251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94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Mongoose supports </a:t>
            </a:r>
            <a:r>
              <a:rPr lang="en-US" dirty="0" smtClean="0">
                <a:solidFill>
                  <a:schemeClr val="accent1"/>
                </a:solidFill>
              </a:rPr>
              <a:t>all</a:t>
            </a:r>
            <a:r>
              <a:rPr lang="en-US" dirty="0" smtClean="0"/>
              <a:t> CRUD operations</a:t>
            </a:r>
          </a:p>
          <a:p>
            <a:pPr lvl="1"/>
            <a:r>
              <a:rPr lang="en-US" dirty="0" smtClean="0"/>
              <a:t>Create (Persist data)</a:t>
            </a:r>
          </a:p>
          <a:p>
            <a:pPr lvl="1">
              <a:spcBef>
                <a:spcPts val="7000"/>
              </a:spcBef>
            </a:pPr>
            <a:r>
              <a:rPr lang="en-US" dirty="0" smtClean="0"/>
              <a:t>Read (Extract data)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with Mongoose</a:t>
            </a:r>
            <a:endParaRPr lang="bg-BG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60412" y="2667000"/>
            <a:ext cx="8077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studentObj.</a:t>
            </a:r>
            <a:r>
              <a:rPr lang="en-US" sz="2400" dirty="0" err="1" smtClean="0">
                <a:solidFill>
                  <a:schemeClr val="accent1"/>
                </a:solidFill>
              </a:rPr>
              <a:t>save</a:t>
            </a:r>
            <a:r>
              <a:rPr lang="en-US" sz="2400" dirty="0" smtClean="0">
                <a:solidFill>
                  <a:schemeClr val="tx1"/>
                </a:solidFill>
              </a:rPr>
              <a:t>(callback)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94384" y="4114800"/>
            <a:ext cx="8077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Student.</a:t>
            </a:r>
            <a:r>
              <a:rPr lang="en-US" sz="2400" dirty="0" err="1" smtClean="0">
                <a:solidFill>
                  <a:schemeClr val="accent1"/>
                </a:solidFill>
              </a:rPr>
              <a:t>find</a:t>
            </a:r>
            <a:r>
              <a:rPr lang="en-US" sz="2400" dirty="0" smtClean="0">
                <a:solidFill>
                  <a:schemeClr val="tx1"/>
                </a:solidFill>
              </a:rPr>
              <a:t>({}).</a:t>
            </a:r>
            <a:r>
              <a:rPr lang="en-US" sz="2400" dirty="0" smtClean="0">
                <a:solidFill>
                  <a:schemeClr val="accent1"/>
                </a:solidFill>
              </a:rPr>
              <a:t>exec</a:t>
            </a:r>
            <a:r>
              <a:rPr lang="en-US" sz="2400" dirty="0" smtClean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="" xmlns:a16="http://schemas.microsoft.com/office/drawing/2014/main" id="{DD9C6ADB-47D1-47EC-B05B-2B7DBA477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3583" y="5285220"/>
            <a:ext cx="3048001" cy="967665"/>
          </a:xfrm>
          <a:prstGeom prst="wedgeRoundRectCallout">
            <a:avLst>
              <a:gd name="adj1" fmla="val -122009"/>
              <a:gd name="adj2" fmla="val -1205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</a:rPr>
              <a:t>Use the </a:t>
            </a:r>
            <a:r>
              <a:rPr lang="en-US" sz="2800" noProof="1" smtClean="0">
                <a:solidFill>
                  <a:schemeClr val="accent1"/>
                </a:solidFill>
              </a:rPr>
              <a:t>constructor</a:t>
            </a:r>
            <a:endParaRPr lang="en-US" sz="2800" noProof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22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(Modify data)</a:t>
            </a:r>
          </a:p>
          <a:p>
            <a:pPr>
              <a:spcBef>
                <a:spcPts val="20000"/>
              </a:spcBef>
            </a:pPr>
            <a:r>
              <a:rPr lang="en-US" dirty="0" smtClean="0"/>
              <a:t>Delete (Remove data)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with Mongoose</a:t>
            </a:r>
            <a:endParaRPr lang="bg-BG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5612" y="2133600"/>
            <a:ext cx="102108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 err="1" smtClean="0">
                <a:solidFill>
                  <a:schemeClr val="tx1"/>
                </a:solidFill>
              </a:rPr>
              <a:t>Student.</a:t>
            </a:r>
            <a:r>
              <a:rPr lang="en-US" sz="2400" dirty="0" err="1" smtClean="0">
                <a:solidFill>
                  <a:schemeClr val="accent1"/>
                </a:solidFill>
              </a:rPr>
              <a:t>findById</a:t>
            </a:r>
            <a:r>
              <a:rPr lang="en-US" sz="2400" dirty="0" smtClean="0">
                <a:solidFill>
                  <a:schemeClr val="tx1"/>
                </a:solidFill>
              </a:rPr>
              <a:t>(id, callback)</a:t>
            </a:r>
          </a:p>
          <a:p>
            <a:r>
              <a:rPr lang="en-US" sz="2400" dirty="0" err="1" smtClean="0">
                <a:solidFill>
                  <a:schemeClr val="tx1"/>
                </a:solidFill>
              </a:rPr>
              <a:t>Student.</a:t>
            </a:r>
            <a:r>
              <a:rPr lang="en-US" sz="2400" dirty="0" err="1" smtClean="0">
                <a:solidFill>
                  <a:schemeClr val="accent1"/>
                </a:solidFill>
              </a:rPr>
              <a:t>findByIdAndUpdate</a:t>
            </a:r>
            <a:r>
              <a:rPr lang="en-US" sz="2400" dirty="0" smtClean="0">
                <a:solidFill>
                  <a:schemeClr val="tx1"/>
                </a:solidFill>
              </a:rPr>
              <a:t>(id, {</a:t>
            </a:r>
            <a:r>
              <a:rPr lang="en-US" sz="2400" dirty="0" smtClean="0">
                <a:solidFill>
                  <a:schemeClr val="accent1"/>
                </a:solidFill>
              </a:rPr>
              <a:t>$set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{prop: </a:t>
            </a:r>
            <a:r>
              <a:rPr lang="en-US" sz="2400" dirty="0" err="1" smtClean="0">
                <a:solidFill>
                  <a:schemeClr val="tx1"/>
                </a:solidFill>
              </a:rPr>
              <a:t>newVal</a:t>
            </a:r>
            <a:r>
              <a:rPr lang="en-US" sz="2400" dirty="0" smtClean="0">
                <a:solidFill>
                  <a:schemeClr val="tx1"/>
                </a:solidFill>
              </a:rPr>
              <a:t>}}, callback)</a:t>
            </a:r>
          </a:p>
          <a:p>
            <a:r>
              <a:rPr lang="en-US" sz="2400" dirty="0" err="1" smtClean="0">
                <a:solidFill>
                  <a:schemeClr val="tx1"/>
                </a:solidFill>
              </a:rPr>
              <a:t>Student.</a:t>
            </a:r>
            <a:r>
              <a:rPr lang="en-US" sz="2400" dirty="0" err="1" smtClean="0">
                <a:solidFill>
                  <a:schemeClr val="accent1"/>
                </a:solidFill>
              </a:rPr>
              <a:t>update</a:t>
            </a:r>
            <a:r>
              <a:rPr lang="en-US" sz="2400" dirty="0" smtClean="0">
                <a:solidFill>
                  <a:schemeClr val="tx1"/>
                </a:solidFill>
              </a:rPr>
              <a:t>({_id: id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smtClean="0">
                <a:solidFill>
                  <a:schemeClr val="tx1"/>
                </a:solidFill>
              </a:rPr>
              <a:t>{</a:t>
            </a:r>
            <a:r>
              <a:rPr lang="en-US" sz="2400" dirty="0" smtClean="0">
                <a:solidFill>
                  <a:schemeClr val="accent1"/>
                </a:solidFill>
              </a:rPr>
              <a:t>$set</a:t>
            </a:r>
            <a:r>
              <a:rPr lang="en-US" sz="2400" dirty="0" smtClean="0">
                <a:solidFill>
                  <a:schemeClr val="tx1"/>
                </a:solidFill>
              </a:rPr>
              <a:t>: </a:t>
            </a:r>
            <a:r>
              <a:rPr lang="en-US" sz="2400" dirty="0">
                <a:solidFill>
                  <a:schemeClr val="tx1"/>
                </a:solidFill>
              </a:rPr>
              <a:t>{prop: </a:t>
            </a:r>
            <a:r>
              <a:rPr lang="en-US" sz="2400" dirty="0" err="1">
                <a:solidFill>
                  <a:schemeClr val="tx1"/>
                </a:solidFill>
              </a:rPr>
              <a:t>newVal</a:t>
            </a:r>
            <a:r>
              <a:rPr lang="en-US" sz="2400" dirty="0" smtClean="0">
                <a:solidFill>
                  <a:schemeClr val="tx1"/>
                </a:solidFill>
              </a:rPr>
              <a:t>}}, callback)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55612" y="5053580"/>
            <a:ext cx="102108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 err="1" smtClean="0">
                <a:solidFill>
                  <a:schemeClr val="tx1"/>
                </a:solidFill>
              </a:rPr>
              <a:t>Student.</a:t>
            </a:r>
            <a:r>
              <a:rPr lang="en-US" sz="2400" dirty="0" err="1" smtClean="0">
                <a:solidFill>
                  <a:schemeClr val="accent1"/>
                </a:solidFill>
              </a:rPr>
              <a:t>findByIdAndRemove</a:t>
            </a:r>
            <a:r>
              <a:rPr lang="en-US" sz="2400" dirty="0" smtClean="0">
                <a:solidFill>
                  <a:schemeClr val="tx1"/>
                </a:solidFill>
              </a:rPr>
              <a:t>(id, callback)</a:t>
            </a:r>
          </a:p>
          <a:p>
            <a:r>
              <a:rPr lang="en-US" sz="2400" dirty="0" err="1" smtClean="0">
                <a:solidFill>
                  <a:schemeClr val="tx1"/>
                </a:solidFill>
              </a:rPr>
              <a:t>Student.</a:t>
            </a:r>
            <a:r>
              <a:rPr lang="en-US" sz="2400" dirty="0" err="1" smtClean="0">
                <a:solidFill>
                  <a:schemeClr val="accent1"/>
                </a:solidFill>
              </a:rPr>
              <a:t>remove</a:t>
            </a:r>
            <a:r>
              <a:rPr lang="en-US" sz="2400" dirty="0" smtClean="0">
                <a:solidFill>
                  <a:schemeClr val="tx1"/>
                </a:solidFill>
              </a:rPr>
              <a:t>({name: </a:t>
            </a:r>
            <a:r>
              <a:rPr lang="en-US" sz="2400" dirty="0" err="1" smtClean="0">
                <a:solidFill>
                  <a:schemeClr val="tx1"/>
                </a:solidFill>
              </a:rPr>
              <a:t>studentName</a:t>
            </a:r>
            <a:r>
              <a:rPr lang="en-US" sz="2400" dirty="0" smtClean="0">
                <a:solidFill>
                  <a:schemeClr val="tx1"/>
                </a:solidFill>
              </a:rPr>
              <a:t>})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1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#express-</a:t>
            </a:r>
            <a:r>
              <a:rPr lang="en-US" sz="11500" b="1" dirty="0" err="1"/>
              <a:t>js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5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Example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598612" y="1371600"/>
            <a:ext cx="83820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mongoose = require('mongoose')</a:t>
            </a:r>
          </a:p>
          <a:p>
            <a:r>
              <a:rPr lang="en-US" dirty="0" err="1">
                <a:solidFill>
                  <a:schemeClr val="tx1"/>
                </a:solidFill>
              </a:rPr>
              <a:t>mongoose.Promise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global.Promise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let </a:t>
            </a:r>
            <a:r>
              <a:rPr lang="en-US" dirty="0" err="1" smtClean="0">
                <a:solidFill>
                  <a:schemeClr val="accent1"/>
                </a:solidFill>
              </a:rPr>
              <a:t>connectionStr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 '</a:t>
            </a:r>
            <a:r>
              <a:rPr lang="en-US" dirty="0" err="1">
                <a:solidFill>
                  <a:schemeClr val="tx1"/>
                </a:solidFill>
              </a:rPr>
              <a:t>mongodb</a:t>
            </a:r>
            <a:r>
              <a:rPr lang="en-US" dirty="0">
                <a:solidFill>
                  <a:schemeClr val="tx1"/>
                </a:solidFill>
              </a:rPr>
              <a:t>://</a:t>
            </a:r>
            <a:r>
              <a:rPr lang="en-US" dirty="0" smtClean="0">
                <a:solidFill>
                  <a:schemeClr val="tx1"/>
                </a:solidFill>
              </a:rPr>
              <a:t>localhost:27017/</a:t>
            </a:r>
            <a:r>
              <a:rPr lang="en-US" dirty="0" err="1" smtClean="0">
                <a:solidFill>
                  <a:schemeClr val="tx1"/>
                </a:solidFill>
              </a:rPr>
              <a:t>unidb</a:t>
            </a:r>
            <a:r>
              <a:rPr lang="en-US" dirty="0" smtClean="0">
                <a:solidFill>
                  <a:schemeClr val="tx1"/>
                </a:solidFill>
              </a:rPr>
              <a:t>'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let </a:t>
            </a:r>
            <a:r>
              <a:rPr lang="en-US" dirty="0" err="1" smtClean="0">
                <a:solidFill>
                  <a:schemeClr val="tx1"/>
                </a:solidFill>
              </a:rPr>
              <a:t>studentSchema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 new </a:t>
            </a:r>
            <a:r>
              <a:rPr lang="en-US" dirty="0" err="1">
                <a:solidFill>
                  <a:schemeClr val="tx1"/>
                </a:solidFill>
              </a:rPr>
              <a:t>mongoose.Schema</a:t>
            </a:r>
            <a:r>
              <a:rPr lang="en-US" dirty="0">
                <a:solidFill>
                  <a:schemeClr val="tx1"/>
                </a:solidFill>
              </a:rPr>
              <a:t>({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accent1"/>
                </a:solidFill>
              </a:rPr>
              <a:t>name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{ type: String, required: true, </a:t>
            </a:r>
            <a:r>
              <a:rPr lang="en-US" dirty="0" err="1">
                <a:solidFill>
                  <a:schemeClr val="tx1"/>
                </a:solidFill>
              </a:rPr>
              <a:t>minlength</a:t>
            </a:r>
            <a:r>
              <a:rPr lang="en-US" dirty="0">
                <a:solidFill>
                  <a:schemeClr val="tx1"/>
                </a:solidFill>
              </a:rPr>
              <a:t>: 3 },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accent1"/>
                </a:solidFill>
              </a:rPr>
              <a:t>age</a:t>
            </a:r>
            <a:r>
              <a:rPr lang="en-US" dirty="0">
                <a:solidFill>
                  <a:schemeClr val="tx1"/>
                </a:solidFill>
              </a:rPr>
              <a:t>: Number</a:t>
            </a:r>
          </a:p>
          <a:p>
            <a:r>
              <a:rPr lang="en-US" dirty="0">
                <a:solidFill>
                  <a:schemeClr val="tx1"/>
                </a:solidFill>
              </a:rPr>
              <a:t>})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let </a:t>
            </a:r>
            <a:r>
              <a:rPr lang="en-US" dirty="0" smtClean="0">
                <a:solidFill>
                  <a:schemeClr val="tx1"/>
                </a:solidFill>
              </a:rPr>
              <a:t>Student = </a:t>
            </a:r>
            <a:r>
              <a:rPr lang="en-US" dirty="0" err="1">
                <a:solidFill>
                  <a:schemeClr val="tx1"/>
                </a:solidFill>
              </a:rPr>
              <a:t>mongoose.model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'Student', </a:t>
            </a:r>
            <a:r>
              <a:rPr lang="en-US" dirty="0" err="1" smtClean="0">
                <a:solidFill>
                  <a:schemeClr val="tx1"/>
                </a:solidFill>
              </a:rPr>
              <a:t>studentSchema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mongoose.connect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connectionStr</a:t>
            </a:r>
            <a:r>
              <a:rPr lang="en-US" dirty="0">
                <a:solidFill>
                  <a:schemeClr val="tx1"/>
                </a:solidFill>
              </a:rPr>
              <a:t>).then(() =&gt; {</a:t>
            </a:r>
          </a:p>
          <a:p>
            <a:r>
              <a:rPr lang="en-US" dirty="0">
                <a:solidFill>
                  <a:schemeClr val="tx1"/>
                </a:solidFill>
              </a:rPr>
              <a:t>  new </a:t>
            </a:r>
            <a:r>
              <a:rPr lang="en-US" dirty="0" smtClean="0">
                <a:solidFill>
                  <a:schemeClr val="tx1"/>
                </a:solidFill>
              </a:rPr>
              <a:t>Student({ </a:t>
            </a:r>
            <a:r>
              <a:rPr lang="en-US" dirty="0">
                <a:solidFill>
                  <a:schemeClr val="accent1"/>
                </a:solidFill>
              </a:rPr>
              <a:t>name: </a:t>
            </a:r>
            <a:r>
              <a:rPr lang="en-US" dirty="0" smtClean="0">
                <a:solidFill>
                  <a:schemeClr val="tx1"/>
                </a:solidFill>
              </a:rPr>
              <a:t>'</a:t>
            </a:r>
            <a:r>
              <a:rPr lang="en-US" dirty="0" err="1" smtClean="0">
                <a:solidFill>
                  <a:schemeClr val="tx1"/>
                </a:solidFill>
              </a:rPr>
              <a:t>Petar</a:t>
            </a:r>
            <a:r>
              <a:rPr lang="en-US" dirty="0" smtClean="0">
                <a:solidFill>
                  <a:schemeClr val="tx1"/>
                </a:solidFill>
              </a:rPr>
              <a:t>', </a:t>
            </a:r>
            <a:r>
              <a:rPr lang="en-US" dirty="0">
                <a:solidFill>
                  <a:schemeClr val="accent1"/>
                </a:solidFill>
              </a:rPr>
              <a:t>age: </a:t>
            </a:r>
            <a:r>
              <a:rPr lang="en-US" dirty="0" smtClean="0">
                <a:solidFill>
                  <a:schemeClr val="tx1"/>
                </a:solidFill>
              </a:rPr>
              <a:t>21 </a:t>
            </a:r>
            <a:r>
              <a:rPr lang="en-US" dirty="0">
                <a:solidFill>
                  <a:schemeClr val="tx1"/>
                </a:solidFill>
              </a:rPr>
              <a:t>}).save()</a:t>
            </a:r>
          </a:p>
          <a:p>
            <a:r>
              <a:rPr lang="en-US" dirty="0">
                <a:solidFill>
                  <a:schemeClr val="tx1"/>
                </a:solidFill>
              </a:rPr>
              <a:t>    .</a:t>
            </a:r>
            <a:r>
              <a:rPr lang="en-US" dirty="0" smtClean="0">
                <a:solidFill>
                  <a:schemeClr val="tx1"/>
                </a:solidFill>
              </a:rPr>
              <a:t>then(</a:t>
            </a:r>
            <a:r>
              <a:rPr lang="en-US" dirty="0" smtClean="0">
                <a:solidFill>
                  <a:schemeClr val="accent1"/>
                </a:solidFill>
              </a:rPr>
              <a:t>student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=&gt; {</a:t>
            </a:r>
          </a:p>
          <a:p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 smtClean="0">
                <a:solidFill>
                  <a:schemeClr val="tx1"/>
                </a:solidFill>
              </a:rPr>
              <a:t>console.log(</a:t>
            </a:r>
            <a:r>
              <a:rPr lang="en-US" dirty="0" err="1" smtClean="0">
                <a:solidFill>
                  <a:schemeClr val="accent1"/>
                </a:solidFill>
              </a:rPr>
              <a:t>student</a:t>
            </a:r>
            <a:r>
              <a:rPr lang="en-US" dirty="0" err="1" smtClean="0">
                <a:solidFill>
                  <a:schemeClr val="tx1"/>
                </a:solidFill>
              </a:rPr>
              <a:t>._</a:t>
            </a:r>
            <a:r>
              <a:rPr lang="en-US" dirty="0" err="1">
                <a:solidFill>
                  <a:schemeClr val="tx1"/>
                </a:solidFill>
              </a:rPr>
              <a:t>id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   })</a:t>
            </a:r>
          </a:p>
          <a:p>
            <a:r>
              <a:rPr lang="en-US" dirty="0">
                <a:solidFill>
                  <a:schemeClr val="tx1"/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55806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Example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303212" y="1219200"/>
            <a:ext cx="69342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Student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.</a:t>
            </a:r>
            <a:r>
              <a:rPr lang="en-US" dirty="0">
                <a:solidFill>
                  <a:schemeClr val="accent1"/>
                </a:solidFill>
              </a:rPr>
              <a:t>find</a:t>
            </a:r>
            <a:r>
              <a:rPr lang="en-US" dirty="0">
                <a:solidFill>
                  <a:schemeClr val="tx1"/>
                </a:solidFill>
              </a:rPr>
              <a:t>({})</a:t>
            </a:r>
          </a:p>
          <a:p>
            <a:r>
              <a:rPr lang="en-US" dirty="0">
                <a:solidFill>
                  <a:schemeClr val="tx1"/>
                </a:solidFill>
              </a:rPr>
              <a:t>    .exec()</a:t>
            </a:r>
          </a:p>
          <a:p>
            <a:r>
              <a:rPr lang="en-US" dirty="0">
                <a:solidFill>
                  <a:schemeClr val="tx1"/>
                </a:solidFill>
              </a:rPr>
              <a:t>    .</a:t>
            </a:r>
            <a:r>
              <a:rPr lang="en-US" dirty="0" smtClean="0">
                <a:solidFill>
                  <a:schemeClr val="tx1"/>
                </a:solidFill>
              </a:rPr>
              <a:t>then(students </a:t>
            </a:r>
            <a:r>
              <a:rPr lang="en-US" dirty="0">
                <a:solidFill>
                  <a:schemeClr val="tx1"/>
                </a:solidFill>
              </a:rPr>
              <a:t>=&gt; </a:t>
            </a:r>
            <a:r>
              <a:rPr lang="en-US" dirty="0" smtClean="0">
                <a:solidFill>
                  <a:schemeClr val="tx1"/>
                </a:solidFill>
              </a:rPr>
              <a:t>console.log(students))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Student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.</a:t>
            </a:r>
            <a:r>
              <a:rPr lang="en-US" dirty="0">
                <a:solidFill>
                  <a:schemeClr val="accent1"/>
                </a:solidFill>
              </a:rPr>
              <a:t>find</a:t>
            </a:r>
            <a:r>
              <a:rPr lang="en-US" dirty="0">
                <a:solidFill>
                  <a:schemeClr val="tx1"/>
                </a:solidFill>
              </a:rPr>
              <a:t>({name: </a:t>
            </a:r>
            <a:r>
              <a:rPr lang="en-US" dirty="0" smtClean="0">
                <a:solidFill>
                  <a:schemeClr val="tx1"/>
                </a:solidFill>
              </a:rPr>
              <a:t>'</a:t>
            </a:r>
            <a:r>
              <a:rPr lang="en-US" dirty="0" err="1" smtClean="0">
                <a:solidFill>
                  <a:schemeClr val="tx1"/>
                </a:solidFill>
              </a:rPr>
              <a:t>Petar</a:t>
            </a:r>
            <a:r>
              <a:rPr lang="en-US" dirty="0" smtClean="0">
                <a:solidFill>
                  <a:schemeClr val="tx1"/>
                </a:solidFill>
              </a:rPr>
              <a:t>'})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.exec()</a:t>
            </a:r>
          </a:p>
          <a:p>
            <a:r>
              <a:rPr lang="en-US" dirty="0">
                <a:solidFill>
                  <a:schemeClr val="tx1"/>
                </a:solidFill>
              </a:rPr>
              <a:t>    .</a:t>
            </a:r>
            <a:r>
              <a:rPr lang="en-US" dirty="0" smtClean="0">
                <a:solidFill>
                  <a:schemeClr val="tx1"/>
                </a:solidFill>
              </a:rPr>
              <a:t>then(students </a:t>
            </a:r>
            <a:r>
              <a:rPr lang="en-US" dirty="0">
                <a:solidFill>
                  <a:schemeClr val="tx1"/>
                </a:solidFill>
              </a:rPr>
              <a:t>=&gt; </a:t>
            </a:r>
            <a:r>
              <a:rPr lang="en-US" dirty="0" smtClean="0">
                <a:solidFill>
                  <a:schemeClr val="tx1"/>
                </a:solidFill>
              </a:rPr>
              <a:t>console.log(students))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Student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.</a:t>
            </a:r>
            <a:r>
              <a:rPr lang="en-US" dirty="0" err="1">
                <a:solidFill>
                  <a:schemeClr val="accent1"/>
                </a:solidFill>
              </a:rPr>
              <a:t>findOne</a:t>
            </a:r>
            <a:r>
              <a:rPr lang="en-US" dirty="0">
                <a:solidFill>
                  <a:schemeClr val="tx1"/>
                </a:solidFill>
              </a:rPr>
              <a:t>({name: </a:t>
            </a:r>
            <a:r>
              <a:rPr lang="en-US" dirty="0" smtClean="0">
                <a:solidFill>
                  <a:schemeClr val="tx1"/>
                </a:solidFill>
              </a:rPr>
              <a:t>'</a:t>
            </a:r>
            <a:r>
              <a:rPr lang="en-US" dirty="0" err="1" smtClean="0">
                <a:solidFill>
                  <a:schemeClr val="tx1"/>
                </a:solidFill>
              </a:rPr>
              <a:t>Petar</a:t>
            </a:r>
            <a:r>
              <a:rPr lang="en-US" dirty="0" smtClean="0">
                <a:solidFill>
                  <a:schemeClr val="tx1"/>
                </a:solidFill>
              </a:rPr>
              <a:t>'})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.exec()</a:t>
            </a:r>
          </a:p>
          <a:p>
            <a:r>
              <a:rPr lang="en-US" dirty="0">
                <a:solidFill>
                  <a:schemeClr val="tx1"/>
                </a:solidFill>
              </a:rPr>
              <a:t>    .</a:t>
            </a:r>
            <a:r>
              <a:rPr lang="en-US" dirty="0" smtClean="0">
                <a:solidFill>
                  <a:schemeClr val="tx1"/>
                </a:solidFill>
              </a:rPr>
              <a:t>then(</a:t>
            </a:r>
            <a:r>
              <a:rPr lang="en-US" dirty="0" smtClean="0">
                <a:solidFill>
                  <a:schemeClr val="accent1"/>
                </a:solidFill>
              </a:rPr>
              <a:t>student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=&gt; </a:t>
            </a:r>
            <a:r>
              <a:rPr lang="en-US" dirty="0" smtClean="0">
                <a:solidFill>
                  <a:schemeClr val="tx1"/>
                </a:solidFill>
              </a:rPr>
              <a:t>console.log(</a:t>
            </a:r>
            <a:r>
              <a:rPr lang="en-US" dirty="0" smtClean="0">
                <a:solidFill>
                  <a:schemeClr val="accent1"/>
                </a:solidFill>
              </a:rPr>
              <a:t>student</a:t>
            </a:r>
            <a:r>
              <a:rPr lang="en-US" dirty="0" smtClean="0">
                <a:solidFill>
                  <a:schemeClr val="tx1"/>
                </a:solidFill>
              </a:rPr>
              <a:t>))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AutoShape 7">
            <a:extLst>
              <a:ext uri="{FF2B5EF4-FFF2-40B4-BE49-F238E27FC236}">
                <a16:creationId xmlns="" xmlns:a16="http://schemas.microsoft.com/office/drawing/2014/main" id="{DD9C6ADB-47D1-47EC-B05B-2B7DBA477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6612" y="2667000"/>
            <a:ext cx="3048001" cy="967665"/>
          </a:xfrm>
          <a:prstGeom prst="wedgeRoundRectCallout">
            <a:avLst>
              <a:gd name="adj1" fmla="val -183676"/>
              <a:gd name="adj2" fmla="val 1805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</a:rPr>
              <a:t>Can return </a:t>
            </a:r>
            <a:r>
              <a:rPr lang="en-US" sz="2800" noProof="1" smtClean="0">
                <a:solidFill>
                  <a:schemeClr val="accent1"/>
                </a:solidFill>
              </a:rPr>
              <a:t>multiple</a:t>
            </a:r>
            <a:endParaRPr lang="en-US" sz="2800" noProof="1">
              <a:solidFill>
                <a:schemeClr val="accent1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="" xmlns:a16="http://schemas.microsoft.com/office/drawing/2014/main" id="{DD9C6ADB-47D1-47EC-B05B-2B7DBA477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9012" y="4572000"/>
            <a:ext cx="3048001" cy="967665"/>
          </a:xfrm>
          <a:prstGeom prst="wedgeRoundRectCallout">
            <a:avLst>
              <a:gd name="adj1" fmla="val -177343"/>
              <a:gd name="adj2" fmla="val -1869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</a:rPr>
              <a:t>Returns </a:t>
            </a:r>
            <a:r>
              <a:rPr lang="en-US" sz="2800" noProof="1" smtClean="0">
                <a:solidFill>
                  <a:schemeClr val="accent1"/>
                </a:solidFill>
              </a:rPr>
              <a:t>only</a:t>
            </a:r>
            <a:r>
              <a:rPr lang="en-US" sz="2800" noProof="1" smtClean="0">
                <a:solidFill>
                  <a:schemeClr val="tx1"/>
                </a:solidFill>
              </a:rPr>
              <a:t> one</a:t>
            </a:r>
            <a:endParaRPr lang="en-US" sz="2800" noProof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96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012" y="-23255"/>
            <a:ext cx="9577597" cy="1110780"/>
          </a:xfrm>
        </p:spPr>
        <p:txBody>
          <a:bodyPr/>
          <a:lstStyle/>
          <a:p>
            <a:r>
              <a:rPr lang="en-US" dirty="0" smtClean="0"/>
              <a:t>Update Example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674812" y="990600"/>
            <a:ext cx="82296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Student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.</a:t>
            </a:r>
            <a:r>
              <a:rPr lang="en-US" dirty="0" err="1">
                <a:solidFill>
                  <a:schemeClr val="accent1"/>
                </a:solidFill>
              </a:rPr>
              <a:t>findById</a:t>
            </a:r>
            <a:r>
              <a:rPr lang="en-US" dirty="0">
                <a:solidFill>
                  <a:schemeClr val="tx1"/>
                </a:solidFill>
              </a:rPr>
              <a:t>('57fb9fe1853ab747b0f692d1')</a:t>
            </a:r>
          </a:p>
          <a:p>
            <a:r>
              <a:rPr lang="en-US" dirty="0">
                <a:solidFill>
                  <a:schemeClr val="tx1"/>
                </a:solidFill>
              </a:rPr>
              <a:t>    .</a:t>
            </a:r>
            <a:r>
              <a:rPr lang="en-US" dirty="0">
                <a:solidFill>
                  <a:schemeClr val="accent1"/>
                </a:solidFill>
              </a:rPr>
              <a:t>exec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    .</a:t>
            </a:r>
            <a:r>
              <a:rPr lang="en-US" dirty="0" smtClean="0">
                <a:solidFill>
                  <a:schemeClr val="accent1"/>
                </a:solidFill>
              </a:rPr>
              <a:t>then</a:t>
            </a:r>
            <a:r>
              <a:rPr lang="en-US" dirty="0" smtClean="0">
                <a:solidFill>
                  <a:schemeClr val="tx1"/>
                </a:solidFill>
              </a:rPr>
              <a:t>(student </a:t>
            </a:r>
            <a:r>
              <a:rPr lang="en-US" dirty="0">
                <a:solidFill>
                  <a:schemeClr val="tx1"/>
                </a:solidFill>
              </a:rPr>
              <a:t>=&gt; </a:t>
            </a:r>
            <a:r>
              <a:rPr lang="en-US" dirty="0" smtClean="0">
                <a:solidFill>
                  <a:schemeClr val="tx1"/>
                </a:solidFill>
              </a:rPr>
              <a:t>{ </a:t>
            </a:r>
            <a:r>
              <a:rPr lang="en-US" dirty="0" err="1" smtClean="0">
                <a:solidFill>
                  <a:schemeClr val="tx1"/>
                </a:solidFill>
              </a:rPr>
              <a:t>student.firstName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smtClean="0">
                <a:solidFill>
                  <a:schemeClr val="tx1"/>
                </a:solidFill>
              </a:rPr>
              <a:t>'</a:t>
            </a:r>
            <a:r>
              <a:rPr lang="en-US" dirty="0" err="1" smtClean="0">
                <a:solidFill>
                  <a:schemeClr val="accent1"/>
                </a:solidFill>
              </a:rPr>
              <a:t>Stamat</a:t>
            </a:r>
            <a:r>
              <a:rPr lang="en-US" dirty="0" smtClean="0">
                <a:solidFill>
                  <a:schemeClr val="tx1"/>
                </a:solidFill>
              </a:rPr>
              <a:t>'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 err="1" smtClean="0">
                <a:solidFill>
                  <a:schemeClr val="tx1"/>
                </a:solidFill>
              </a:rPr>
              <a:t>student.</a:t>
            </a:r>
            <a:r>
              <a:rPr lang="en-US" dirty="0" err="1" smtClean="0">
                <a:solidFill>
                  <a:schemeClr val="accent1"/>
                </a:solidFill>
              </a:rPr>
              <a:t>save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    })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Student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.</a:t>
            </a:r>
            <a:r>
              <a:rPr lang="en-US" dirty="0" err="1">
                <a:solidFill>
                  <a:schemeClr val="accent1"/>
                </a:solidFill>
              </a:rPr>
              <a:t>findByIdAndUpdate</a:t>
            </a:r>
            <a:r>
              <a:rPr lang="en-US" dirty="0">
                <a:solidFill>
                  <a:schemeClr val="tx1"/>
                </a:solidFill>
              </a:rPr>
              <a:t>('57fb9fe90cd76e4e2c59e1a2', {</a:t>
            </a:r>
          </a:p>
          <a:p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>
                <a:solidFill>
                  <a:schemeClr val="accent1"/>
                </a:solidFill>
              </a:rPr>
              <a:t>$set</a:t>
            </a:r>
            <a:r>
              <a:rPr lang="en-US" dirty="0">
                <a:solidFill>
                  <a:schemeClr val="tx1"/>
                </a:solidFill>
              </a:rPr>
              <a:t>: { name: </a:t>
            </a:r>
            <a:r>
              <a:rPr lang="en-US" dirty="0" smtClean="0">
                <a:solidFill>
                  <a:schemeClr val="tx1"/>
                </a:solidFill>
              </a:rPr>
              <a:t>'</a:t>
            </a:r>
            <a:r>
              <a:rPr lang="en-US" dirty="0" err="1" smtClean="0">
                <a:solidFill>
                  <a:schemeClr val="tx1"/>
                </a:solidFill>
              </a:rPr>
              <a:t>Stamat</a:t>
            </a:r>
            <a:r>
              <a:rPr lang="en-US" dirty="0" smtClean="0">
                <a:solidFill>
                  <a:schemeClr val="tx1"/>
                </a:solidFill>
              </a:rPr>
              <a:t>'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    })</a:t>
            </a:r>
          </a:p>
          <a:p>
            <a:r>
              <a:rPr lang="en-US" dirty="0">
                <a:solidFill>
                  <a:schemeClr val="tx1"/>
                </a:solidFill>
              </a:rPr>
              <a:t>    .</a:t>
            </a:r>
            <a:r>
              <a:rPr lang="en-US" dirty="0">
                <a:solidFill>
                  <a:schemeClr val="accent1"/>
                </a:solidFill>
              </a:rPr>
              <a:t>exec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Student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.</a:t>
            </a:r>
            <a:r>
              <a:rPr lang="en-US" dirty="0">
                <a:solidFill>
                  <a:schemeClr val="accent1"/>
                </a:solidFill>
              </a:rPr>
              <a:t>update</a:t>
            </a:r>
            <a:r>
              <a:rPr lang="en-US" dirty="0">
                <a:solidFill>
                  <a:schemeClr val="tx1"/>
                </a:solidFill>
              </a:rPr>
              <a:t>(</a:t>
            </a:r>
          </a:p>
          <a:p>
            <a:r>
              <a:rPr lang="en-US" dirty="0">
                <a:solidFill>
                  <a:schemeClr val="tx1"/>
                </a:solidFill>
              </a:rPr>
              <a:t>      { </a:t>
            </a:r>
            <a:r>
              <a:rPr lang="en-US" dirty="0" err="1" smtClean="0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</a:rPr>
              <a:t>'</a:t>
            </a:r>
            <a:r>
              <a:rPr lang="en-US" dirty="0" smtClean="0">
                <a:solidFill>
                  <a:schemeClr val="accent1"/>
                </a:solidFill>
              </a:rPr>
              <a:t>Kiril</a:t>
            </a:r>
            <a:r>
              <a:rPr lang="en-US" dirty="0" smtClean="0">
                <a:solidFill>
                  <a:schemeClr val="tx1"/>
                </a:solidFill>
              </a:rPr>
              <a:t>' </a:t>
            </a:r>
            <a:r>
              <a:rPr lang="en-US" dirty="0">
                <a:solidFill>
                  <a:schemeClr val="tx1"/>
                </a:solidFill>
              </a:rPr>
              <a:t>},</a:t>
            </a:r>
          </a:p>
          <a:p>
            <a:r>
              <a:rPr lang="en-US" dirty="0">
                <a:solidFill>
                  <a:schemeClr val="tx1"/>
                </a:solidFill>
              </a:rPr>
              <a:t>      { </a:t>
            </a:r>
            <a:r>
              <a:rPr lang="en-US" dirty="0">
                <a:solidFill>
                  <a:schemeClr val="accent1"/>
                </a:solidFill>
              </a:rPr>
              <a:t>$set</a:t>
            </a:r>
            <a:r>
              <a:rPr lang="en-US" dirty="0">
                <a:solidFill>
                  <a:schemeClr val="tx1"/>
                </a:solidFill>
              </a:rPr>
              <a:t>: { name: </a:t>
            </a:r>
            <a:r>
              <a:rPr lang="en-US" dirty="0" smtClean="0">
                <a:solidFill>
                  <a:schemeClr val="tx1"/>
                </a:solidFill>
              </a:rPr>
              <a:t>'</a:t>
            </a:r>
            <a:r>
              <a:rPr lang="en-US" dirty="0" err="1" smtClean="0">
                <a:solidFill>
                  <a:schemeClr val="tx1"/>
                </a:solidFill>
              </a:rPr>
              <a:t>Stamat</a:t>
            </a:r>
            <a:r>
              <a:rPr lang="en-US" dirty="0" smtClean="0">
                <a:solidFill>
                  <a:schemeClr val="tx1"/>
                </a:solidFill>
              </a:rPr>
              <a:t>' </a:t>
            </a:r>
            <a:r>
              <a:rPr lang="en-US" dirty="0">
                <a:solidFill>
                  <a:schemeClr val="tx1"/>
                </a:solidFill>
              </a:rPr>
              <a:t>} },</a:t>
            </a:r>
          </a:p>
          <a:p>
            <a:r>
              <a:rPr lang="en-US" dirty="0">
                <a:solidFill>
                  <a:schemeClr val="tx1"/>
                </a:solidFill>
              </a:rPr>
              <a:t>      { </a:t>
            </a:r>
            <a:r>
              <a:rPr lang="en-US" dirty="0">
                <a:solidFill>
                  <a:schemeClr val="accent1"/>
                </a:solidFill>
              </a:rPr>
              <a:t>multi</a:t>
            </a:r>
            <a:r>
              <a:rPr lang="en-US" dirty="0">
                <a:solidFill>
                  <a:schemeClr val="tx1"/>
                </a:solidFill>
              </a:rPr>
              <a:t>: true })</a:t>
            </a:r>
          </a:p>
          <a:p>
            <a:r>
              <a:rPr lang="en-US" dirty="0">
                <a:solidFill>
                  <a:schemeClr val="tx1"/>
                </a:solidFill>
              </a:rPr>
              <a:t>    .</a:t>
            </a:r>
            <a:r>
              <a:rPr lang="en-US" dirty="0">
                <a:solidFill>
                  <a:schemeClr val="accent1"/>
                </a:solidFill>
              </a:rPr>
              <a:t>exec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6362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012" y="-23255"/>
            <a:ext cx="9577597" cy="1110780"/>
          </a:xfrm>
        </p:spPr>
        <p:txBody>
          <a:bodyPr/>
          <a:lstStyle/>
          <a:p>
            <a:r>
              <a:rPr lang="en-US" dirty="0"/>
              <a:t>Remove </a:t>
            </a:r>
            <a:r>
              <a:rPr lang="en-US" dirty="0" smtClean="0"/>
              <a:t>Example &amp; Count Example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979612" y="1447800"/>
            <a:ext cx="74676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Student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.</a:t>
            </a:r>
            <a:r>
              <a:rPr lang="en-US" dirty="0" err="1">
                <a:solidFill>
                  <a:schemeClr val="accent1"/>
                </a:solidFill>
              </a:rPr>
              <a:t>findByIdAndRemove</a:t>
            </a:r>
            <a:r>
              <a:rPr lang="en-US" dirty="0">
                <a:solidFill>
                  <a:schemeClr val="tx1"/>
                </a:solidFill>
              </a:rPr>
              <a:t>('57fb9fe1853ab747b0f692d1')</a:t>
            </a:r>
          </a:p>
          <a:p>
            <a:r>
              <a:rPr lang="en-US" dirty="0">
                <a:solidFill>
                  <a:schemeClr val="tx1"/>
                </a:solidFill>
              </a:rPr>
              <a:t>    .exec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Student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.</a:t>
            </a:r>
            <a:r>
              <a:rPr lang="en-US" dirty="0">
                <a:solidFill>
                  <a:schemeClr val="accent1"/>
                </a:solidFill>
              </a:rPr>
              <a:t>remove</a:t>
            </a:r>
            <a:r>
              <a:rPr lang="en-US" dirty="0">
                <a:solidFill>
                  <a:schemeClr val="tx1"/>
                </a:solidFill>
              </a:rPr>
              <a:t>({ name: </a:t>
            </a:r>
            <a:r>
              <a:rPr lang="en-US" dirty="0" smtClean="0">
                <a:solidFill>
                  <a:schemeClr val="tx1"/>
                </a:solidFill>
              </a:rPr>
              <a:t>'</a:t>
            </a:r>
            <a:r>
              <a:rPr lang="en-US" dirty="0" err="1" smtClean="0">
                <a:solidFill>
                  <a:schemeClr val="tx1"/>
                </a:solidFill>
              </a:rPr>
              <a:t>Stamat</a:t>
            </a:r>
            <a:r>
              <a:rPr lang="en-US" dirty="0" smtClean="0">
                <a:solidFill>
                  <a:schemeClr val="tx1"/>
                </a:solidFill>
              </a:rPr>
              <a:t>' </a:t>
            </a:r>
            <a:r>
              <a:rPr lang="en-US" dirty="0">
                <a:solidFill>
                  <a:schemeClr val="tx1"/>
                </a:solidFill>
              </a:rPr>
              <a:t>})</a:t>
            </a:r>
          </a:p>
          <a:p>
            <a:r>
              <a:rPr lang="en-US" dirty="0">
                <a:solidFill>
                  <a:schemeClr val="tx1"/>
                </a:solidFill>
              </a:rPr>
              <a:t>    .exec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Student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1"/>
                </a:solidFill>
              </a:rPr>
              <a:t>count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    .exec()</a:t>
            </a:r>
          </a:p>
          <a:p>
            <a:r>
              <a:rPr lang="en-US" dirty="0">
                <a:solidFill>
                  <a:schemeClr val="tx1"/>
                </a:solidFill>
              </a:rPr>
              <a:t>    .then(console.log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Student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.</a:t>
            </a:r>
            <a:r>
              <a:rPr lang="en-US" dirty="0">
                <a:solidFill>
                  <a:schemeClr val="accent1"/>
                </a:solidFill>
              </a:rPr>
              <a:t>count</a:t>
            </a:r>
            <a:r>
              <a:rPr lang="en-US" dirty="0">
                <a:solidFill>
                  <a:schemeClr val="tx1"/>
                </a:solidFill>
              </a:rPr>
              <a:t>({ age: { $</a:t>
            </a:r>
            <a:r>
              <a:rPr lang="en-US" dirty="0" err="1">
                <a:solidFill>
                  <a:schemeClr val="tx1"/>
                </a:solidFill>
              </a:rPr>
              <a:t>gt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</a:rPr>
              <a:t>19 </a:t>
            </a:r>
            <a:r>
              <a:rPr lang="en-US" dirty="0">
                <a:solidFill>
                  <a:schemeClr val="tx1"/>
                </a:solidFill>
              </a:rPr>
              <a:t>} })</a:t>
            </a:r>
          </a:p>
          <a:p>
            <a:r>
              <a:rPr lang="en-US" dirty="0">
                <a:solidFill>
                  <a:schemeClr val="tx1"/>
                </a:solidFill>
              </a:rPr>
              <a:t>    .exec()</a:t>
            </a:r>
          </a:p>
          <a:p>
            <a:r>
              <a:rPr lang="en-US" dirty="0">
                <a:solidFill>
                  <a:schemeClr val="tx1"/>
                </a:solidFill>
              </a:rPr>
              <a:t>    .then(console.log)</a:t>
            </a:r>
          </a:p>
        </p:txBody>
      </p:sp>
    </p:spTree>
    <p:extLst>
      <p:ext uri="{BB962C8B-B14F-4D97-AF65-F5344CB8AC3E}">
        <p14:creationId xmlns:p14="http://schemas.microsoft.com/office/powerpoint/2010/main" val="138030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Mongoose Queries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Chaining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lc="http://schemas.openxmlformats.org/drawingml/2006/lockedCanvas" xmlns:a16="http://schemas.microsoft.com/office/drawing/2014/main" xmlns="" id="{98550E01-6484-4E28-AFD9-9E813E3317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83176">
            <a:off x="3474835" y="961823"/>
            <a:ext cx="4648201" cy="464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44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9412" y="1151121"/>
            <a:ext cx="10972800" cy="5554479"/>
          </a:xfrm>
        </p:spPr>
        <p:txBody>
          <a:bodyPr>
            <a:normAutofit/>
          </a:bodyPr>
          <a:lstStyle/>
          <a:p>
            <a:r>
              <a:rPr lang="en-US" dirty="0"/>
              <a:t>Mongoose defines </a:t>
            </a:r>
            <a:r>
              <a:rPr lang="en-US" dirty="0">
                <a:solidFill>
                  <a:schemeClr val="accent1"/>
                </a:solidFill>
              </a:rPr>
              <a:t>all</a:t>
            </a:r>
            <a:r>
              <a:rPr lang="en-US" dirty="0"/>
              <a:t> queries of the native MongoDB driver in a more </a:t>
            </a:r>
            <a:r>
              <a:rPr lang="en-US" dirty="0">
                <a:solidFill>
                  <a:schemeClr val="accent1"/>
                </a:solidFill>
              </a:rPr>
              <a:t>clear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useful</a:t>
            </a:r>
            <a:r>
              <a:rPr lang="en-US" dirty="0"/>
              <a:t> way</a:t>
            </a:r>
          </a:p>
          <a:p>
            <a:pPr lvl="1"/>
            <a:r>
              <a:rPr lang="en-US" dirty="0"/>
              <a:t>Instead of: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Do: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Queries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36612" y="3048000"/>
            <a:ext cx="85344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tx1"/>
                </a:solidFill>
              </a:rPr>
              <a:t>{ 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accent1"/>
                </a:solidFill>
              </a:rPr>
              <a:t>$or</a:t>
            </a:r>
            <a:r>
              <a:rPr lang="en-US" dirty="0">
                <a:solidFill>
                  <a:schemeClr val="tx1"/>
                </a:solidFill>
              </a:rPr>
              <a:t>: [</a:t>
            </a:r>
          </a:p>
          <a:p>
            <a:r>
              <a:rPr lang="en-US" dirty="0">
                <a:solidFill>
                  <a:schemeClr val="tx1"/>
                </a:solidFill>
              </a:rPr>
              <a:t>    {</a:t>
            </a:r>
            <a:r>
              <a:rPr lang="en-US" dirty="0" err="1">
                <a:solidFill>
                  <a:schemeClr val="tx1"/>
                </a:solidFill>
              </a:rPr>
              <a:t>conditionOne</a:t>
            </a:r>
            <a:r>
              <a:rPr lang="en-US" dirty="0">
                <a:solidFill>
                  <a:schemeClr val="tx1"/>
                </a:solidFill>
              </a:rPr>
              <a:t>: true},</a:t>
            </a:r>
          </a:p>
          <a:p>
            <a:r>
              <a:rPr lang="en-US" dirty="0">
                <a:solidFill>
                  <a:schemeClr val="tx1"/>
                </a:solidFill>
              </a:rPr>
              <a:t>    {</a:t>
            </a:r>
            <a:r>
              <a:rPr lang="en-US" dirty="0" err="1">
                <a:solidFill>
                  <a:schemeClr val="tx1"/>
                </a:solidFill>
              </a:rPr>
              <a:t>conditionTwo</a:t>
            </a:r>
            <a:r>
              <a:rPr lang="en-US" dirty="0">
                <a:solidFill>
                  <a:schemeClr val="tx1"/>
                </a:solidFill>
              </a:rPr>
              <a:t>: true}</a:t>
            </a:r>
          </a:p>
          <a:p>
            <a:r>
              <a:rPr lang="en-US" dirty="0">
                <a:solidFill>
                  <a:schemeClr val="tx1"/>
                </a:solidFill>
              </a:rPr>
              <a:t>  ]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836612" y="5791200"/>
            <a:ext cx="8534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1"/>
                </a:solidFill>
              </a:rPr>
              <a:t>where</a:t>
            </a:r>
            <a:r>
              <a:rPr lang="en-US" dirty="0">
                <a:solidFill>
                  <a:schemeClr val="tx1"/>
                </a:solidFill>
              </a:rPr>
              <a:t>({ </a:t>
            </a:r>
            <a:r>
              <a:rPr lang="en-US" dirty="0" err="1">
                <a:solidFill>
                  <a:schemeClr val="tx1"/>
                </a:solidFill>
              </a:rPr>
              <a:t>conditionOne</a:t>
            </a:r>
            <a:r>
              <a:rPr lang="en-US" dirty="0">
                <a:solidFill>
                  <a:schemeClr val="tx1"/>
                </a:solidFill>
              </a:rPr>
              <a:t>: true }).</a:t>
            </a:r>
            <a:r>
              <a:rPr lang="en-US" dirty="0">
                <a:solidFill>
                  <a:schemeClr val="accent1"/>
                </a:solidFill>
              </a:rPr>
              <a:t>or</a:t>
            </a:r>
            <a:r>
              <a:rPr lang="en-US" dirty="0">
                <a:solidFill>
                  <a:schemeClr val="tx1"/>
                </a:solidFill>
              </a:rPr>
              <a:t>({ </a:t>
            </a:r>
            <a:r>
              <a:rPr lang="en-US" dirty="0" err="1">
                <a:solidFill>
                  <a:schemeClr val="tx1"/>
                </a:solidFill>
              </a:rPr>
              <a:t>conditionTwo</a:t>
            </a:r>
            <a:r>
              <a:rPr lang="en-US" dirty="0">
                <a:solidFill>
                  <a:schemeClr val="tx1"/>
                </a:solidFill>
              </a:rPr>
              <a:t>: true })</a:t>
            </a:r>
          </a:p>
        </p:txBody>
      </p:sp>
    </p:spTree>
    <p:extLst>
      <p:ext uri="{BB962C8B-B14F-4D97-AF65-F5344CB8AC3E}">
        <p14:creationId xmlns:p14="http://schemas.microsoft.com/office/powerpoint/2010/main" val="331591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Mongoose Queries Example</a:t>
            </a:r>
            <a:endParaRPr lang="bg-BG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Mongoose supports </a:t>
            </a:r>
            <a:r>
              <a:rPr lang="en-US" dirty="0">
                <a:solidFill>
                  <a:schemeClr val="accent1"/>
                </a:solidFill>
              </a:rPr>
              <a:t>many</a:t>
            </a:r>
            <a:r>
              <a:rPr lang="en-US" dirty="0"/>
              <a:t> queries:</a:t>
            </a:r>
          </a:p>
          <a:p>
            <a:pPr lvl="1"/>
            <a:r>
              <a:rPr lang="en-US" dirty="0"/>
              <a:t>For equality/non-equality</a:t>
            </a:r>
          </a:p>
          <a:p>
            <a:pPr lvl="1"/>
            <a:endParaRPr lang="en-US" dirty="0"/>
          </a:p>
          <a:p>
            <a:pPr marL="377887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Selection of some properties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="" xmlns:a16="http://schemas.microsoft.com/office/drawing/2014/main" id="{553DBDAA-52AA-4024-92FB-10157DC42FD6}"/>
              </a:ext>
            </a:extLst>
          </p:cNvPr>
          <p:cNvSpPr txBox="1">
            <a:spLocks/>
          </p:cNvSpPr>
          <p:nvPr/>
        </p:nvSpPr>
        <p:spPr>
          <a:xfrm>
            <a:off x="836612" y="2773328"/>
            <a:ext cx="8534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>
                <a:solidFill>
                  <a:schemeClr val="tx1"/>
                </a:solidFill>
              </a:rPr>
              <a:t>Student.</a:t>
            </a:r>
            <a:r>
              <a:rPr lang="en-US" dirty="0" err="1" smtClean="0">
                <a:solidFill>
                  <a:schemeClr val="accent1"/>
                </a:solidFill>
              </a:rPr>
              <a:t>findOne</a:t>
            </a:r>
            <a:r>
              <a:rPr lang="en-US" dirty="0">
                <a:solidFill>
                  <a:schemeClr val="tx1"/>
                </a:solidFill>
              </a:rPr>
              <a:t>({</a:t>
            </a:r>
            <a:r>
              <a:rPr lang="en-US" dirty="0" smtClean="0">
                <a:solidFill>
                  <a:schemeClr val="tx1"/>
                </a:solidFill>
              </a:rPr>
              <a:t>'</a:t>
            </a:r>
            <a:r>
              <a:rPr lang="en-US" dirty="0" err="1" smtClean="0">
                <a:solidFill>
                  <a:schemeClr val="tx1"/>
                </a:solidFill>
              </a:rPr>
              <a:t>lastName</a:t>
            </a:r>
            <a:r>
              <a:rPr lang="en-US" dirty="0" smtClean="0">
                <a:solidFill>
                  <a:schemeClr val="tx1"/>
                </a:solidFill>
              </a:rPr>
              <a:t>':'Kirilov'})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="" xmlns:a16="http://schemas.microsoft.com/office/drawing/2014/main" id="{BB68C99E-7B5B-47E4-82A2-497052651A8A}"/>
              </a:ext>
            </a:extLst>
          </p:cNvPr>
          <p:cNvSpPr txBox="1">
            <a:spLocks/>
          </p:cNvSpPr>
          <p:nvPr/>
        </p:nvSpPr>
        <p:spPr>
          <a:xfrm>
            <a:off x="836612" y="3578240"/>
            <a:ext cx="8534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>
                <a:solidFill>
                  <a:schemeClr val="tx1"/>
                </a:solidFill>
              </a:rPr>
              <a:t>Student.</a:t>
            </a:r>
            <a:r>
              <a:rPr lang="en-US" dirty="0" err="1" smtClean="0">
                <a:solidFill>
                  <a:schemeClr val="accent1"/>
                </a:solidFill>
              </a:rPr>
              <a:t>find</a:t>
            </a:r>
            <a:r>
              <a:rPr lang="en-US" dirty="0">
                <a:solidFill>
                  <a:schemeClr val="tx1"/>
                </a:solidFill>
              </a:rPr>
              <a:t>({}).</a:t>
            </a:r>
            <a:r>
              <a:rPr lang="en-US" dirty="0">
                <a:solidFill>
                  <a:schemeClr val="accent1"/>
                </a:solidFill>
              </a:rPr>
              <a:t>where</a:t>
            </a:r>
            <a:r>
              <a:rPr lang="en-US" dirty="0">
                <a:solidFill>
                  <a:schemeClr val="tx1"/>
                </a:solidFill>
              </a:rPr>
              <a:t>('age').</a:t>
            </a:r>
            <a:r>
              <a:rPr lang="en-US" dirty="0" err="1">
                <a:solidFill>
                  <a:schemeClr val="accent1"/>
                </a:solidFill>
              </a:rPr>
              <a:t>gt</a:t>
            </a:r>
            <a:r>
              <a:rPr lang="en-US" dirty="0">
                <a:solidFill>
                  <a:schemeClr val="tx1"/>
                </a:solidFill>
              </a:rPr>
              <a:t>(7)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 err="1">
                <a:solidFill>
                  <a:schemeClr val="accent1"/>
                </a:solidFill>
              </a:rPr>
              <a:t>lt</a:t>
            </a:r>
            <a:r>
              <a:rPr lang="en-US" dirty="0">
                <a:solidFill>
                  <a:schemeClr val="tx1"/>
                </a:solidFill>
              </a:rPr>
              <a:t>(14)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AD11804A-BF52-4BB3-BEFD-4502E760BCFF}"/>
              </a:ext>
            </a:extLst>
          </p:cNvPr>
          <p:cNvSpPr txBox="1">
            <a:spLocks/>
          </p:cNvSpPr>
          <p:nvPr/>
        </p:nvSpPr>
        <p:spPr>
          <a:xfrm>
            <a:off x="836612" y="4338978"/>
            <a:ext cx="8534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>
                <a:solidFill>
                  <a:schemeClr val="tx1"/>
                </a:solidFill>
              </a:rPr>
              <a:t>Student.</a:t>
            </a:r>
            <a:r>
              <a:rPr lang="en-US" dirty="0" err="1" smtClean="0">
                <a:solidFill>
                  <a:schemeClr val="accent1"/>
                </a:solidFill>
              </a:rPr>
              <a:t>find</a:t>
            </a:r>
            <a:r>
              <a:rPr lang="en-US" dirty="0">
                <a:solidFill>
                  <a:schemeClr val="tx1"/>
                </a:solidFill>
              </a:rPr>
              <a:t>({}).</a:t>
            </a:r>
            <a:r>
              <a:rPr lang="en-US" dirty="0">
                <a:solidFill>
                  <a:schemeClr val="accent1"/>
                </a:solidFill>
              </a:rPr>
              <a:t>where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'</a:t>
            </a:r>
            <a:r>
              <a:rPr lang="en-US" dirty="0" err="1" smtClean="0">
                <a:solidFill>
                  <a:schemeClr val="tx1"/>
                </a:solidFill>
              </a:rPr>
              <a:t>facultyNumber</a:t>
            </a:r>
            <a:r>
              <a:rPr lang="en-US" dirty="0" smtClean="0">
                <a:solidFill>
                  <a:schemeClr val="tx1"/>
                </a:solidFill>
              </a:rPr>
              <a:t>').</a:t>
            </a:r>
            <a:r>
              <a:rPr lang="en-US" dirty="0">
                <a:solidFill>
                  <a:schemeClr val="accent1"/>
                </a:solidFill>
              </a:rPr>
              <a:t>equals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'12399')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F46C0625-FF36-4D9E-AD8D-A1987FAB0FB3}"/>
              </a:ext>
            </a:extLst>
          </p:cNvPr>
          <p:cNvSpPr txBox="1">
            <a:spLocks/>
          </p:cNvSpPr>
          <p:nvPr/>
        </p:nvSpPr>
        <p:spPr>
          <a:xfrm>
            <a:off x="836612" y="5791200"/>
            <a:ext cx="895746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>
                <a:solidFill>
                  <a:schemeClr val="tx1"/>
                </a:solidFill>
              </a:rPr>
              <a:t>Student.</a:t>
            </a:r>
            <a:r>
              <a:rPr lang="en-US" dirty="0" err="1" smtClean="0">
                <a:solidFill>
                  <a:schemeClr val="accent1"/>
                </a:solidFill>
              </a:rPr>
              <a:t>findOne</a:t>
            </a:r>
            <a:r>
              <a:rPr lang="en-US" dirty="0">
                <a:solidFill>
                  <a:schemeClr val="tx1"/>
                </a:solidFill>
              </a:rPr>
              <a:t>({</a:t>
            </a:r>
            <a:r>
              <a:rPr lang="en-US" dirty="0" smtClean="0">
                <a:solidFill>
                  <a:schemeClr val="tx1"/>
                </a:solidFill>
              </a:rPr>
              <a:t>'</a:t>
            </a:r>
            <a:r>
              <a:rPr lang="en-US" dirty="0" err="1" smtClean="0">
                <a:solidFill>
                  <a:schemeClr val="tx1"/>
                </a:solidFill>
              </a:rPr>
              <a:t>lastName</a:t>
            </a:r>
            <a:r>
              <a:rPr lang="en-US" dirty="0" smtClean="0">
                <a:solidFill>
                  <a:schemeClr val="tx1"/>
                </a:solidFill>
              </a:rPr>
              <a:t>':'Kirilov'}).</a:t>
            </a:r>
            <a:r>
              <a:rPr lang="en-US" dirty="0">
                <a:solidFill>
                  <a:schemeClr val="accent1"/>
                </a:solidFill>
              </a:rPr>
              <a:t>select</a:t>
            </a:r>
            <a:r>
              <a:rPr lang="en-US" dirty="0" smtClean="0">
                <a:solidFill>
                  <a:schemeClr val="tx1"/>
                </a:solidFill>
              </a:rPr>
              <a:t>('name </a:t>
            </a:r>
            <a:r>
              <a:rPr lang="en-US" dirty="0">
                <a:solidFill>
                  <a:schemeClr val="tx1"/>
                </a:solidFill>
              </a:rPr>
              <a:t>age')</a:t>
            </a:r>
          </a:p>
        </p:txBody>
      </p:sp>
    </p:spTree>
    <p:extLst>
      <p:ext uri="{BB962C8B-B14F-4D97-AF65-F5344CB8AC3E}">
        <p14:creationId xmlns:p14="http://schemas.microsoft.com/office/powerpoint/2010/main" val="161656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Mongoose Queries Example 2</a:t>
            </a:r>
            <a:endParaRPr lang="bg-BG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0D4E23BC-C881-46B3-B33C-58E13EED0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 lvl="1"/>
            <a:r>
              <a:rPr lang="en-US" dirty="0"/>
              <a:t>Sorting</a:t>
            </a:r>
          </a:p>
          <a:p>
            <a:pPr marL="377887" lvl="1" indent="0">
              <a:buNone/>
            </a:pPr>
            <a:endParaRPr lang="en-US" dirty="0"/>
          </a:p>
          <a:p>
            <a:pPr lvl="1"/>
            <a:r>
              <a:rPr lang="en-US" dirty="0"/>
              <a:t>Limit &amp; skip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Different methods could be </a:t>
            </a:r>
            <a:r>
              <a:rPr lang="en-US" dirty="0">
                <a:solidFill>
                  <a:srgbClr val="FFC000"/>
                </a:solidFill>
              </a:rPr>
              <a:t>stacked</a:t>
            </a:r>
            <a:r>
              <a:rPr lang="en-US" dirty="0"/>
              <a:t> one upon the other</a:t>
            </a:r>
          </a:p>
          <a:p>
            <a:pPr lvl="1"/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="" xmlns:a16="http://schemas.microsoft.com/office/drawing/2014/main" id="{A4E14D7D-96B8-4096-A097-D7A7AD3CFFC4}"/>
              </a:ext>
            </a:extLst>
          </p:cNvPr>
          <p:cNvSpPr txBox="1">
            <a:spLocks/>
          </p:cNvSpPr>
          <p:nvPr/>
        </p:nvSpPr>
        <p:spPr>
          <a:xfrm>
            <a:off x="623886" y="1861791"/>
            <a:ext cx="8534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>
                <a:solidFill>
                  <a:schemeClr val="tx1"/>
                </a:solidFill>
              </a:rPr>
              <a:t>Student.</a:t>
            </a:r>
            <a:r>
              <a:rPr lang="en-US" dirty="0" err="1" smtClean="0">
                <a:solidFill>
                  <a:schemeClr val="accent1"/>
                </a:solidFill>
              </a:rPr>
              <a:t>find</a:t>
            </a:r>
            <a:r>
              <a:rPr lang="en-US" dirty="0">
                <a:solidFill>
                  <a:schemeClr val="tx1"/>
                </a:solidFill>
              </a:rPr>
              <a:t>({}).</a:t>
            </a:r>
            <a:r>
              <a:rPr lang="en-US" dirty="0">
                <a:solidFill>
                  <a:schemeClr val="accent1"/>
                </a:solidFill>
              </a:rPr>
              <a:t>sort</a:t>
            </a:r>
            <a:r>
              <a:rPr lang="en-US" dirty="0">
                <a:solidFill>
                  <a:schemeClr val="tx1"/>
                </a:solidFill>
              </a:rPr>
              <a:t>({age:-1})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DAC842CF-7227-42FD-B85B-3C5A210B866A}"/>
              </a:ext>
            </a:extLst>
          </p:cNvPr>
          <p:cNvSpPr txBox="1">
            <a:spLocks/>
          </p:cNvSpPr>
          <p:nvPr/>
        </p:nvSpPr>
        <p:spPr>
          <a:xfrm>
            <a:off x="623886" y="3180853"/>
            <a:ext cx="8534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>
                <a:solidFill>
                  <a:schemeClr val="tx1"/>
                </a:solidFill>
              </a:rPr>
              <a:t>Student.</a:t>
            </a:r>
            <a:r>
              <a:rPr lang="en-US" dirty="0" err="1" smtClean="0">
                <a:solidFill>
                  <a:schemeClr val="accent1"/>
                </a:solidFill>
              </a:rPr>
              <a:t>find</a:t>
            </a:r>
            <a:r>
              <a:rPr lang="en-US" dirty="0">
                <a:solidFill>
                  <a:schemeClr val="tx1"/>
                </a:solidFill>
              </a:rPr>
              <a:t>({}).</a:t>
            </a:r>
            <a:r>
              <a:rPr lang="en-US" dirty="0">
                <a:solidFill>
                  <a:schemeClr val="accent1"/>
                </a:solidFill>
              </a:rPr>
              <a:t>sort</a:t>
            </a:r>
            <a:r>
              <a:rPr lang="en-US" dirty="0">
                <a:solidFill>
                  <a:schemeClr val="tx1"/>
                </a:solidFill>
              </a:rPr>
              <a:t>({age:-1}).</a:t>
            </a:r>
            <a:r>
              <a:rPr lang="en-US" dirty="0">
                <a:solidFill>
                  <a:schemeClr val="accent1"/>
                </a:solidFill>
              </a:rPr>
              <a:t>skip</a:t>
            </a:r>
            <a:r>
              <a:rPr lang="en-US" dirty="0">
                <a:solidFill>
                  <a:schemeClr val="tx1"/>
                </a:solidFill>
              </a:rPr>
              <a:t>(10).</a:t>
            </a:r>
            <a:r>
              <a:rPr lang="en-US" dirty="0">
                <a:solidFill>
                  <a:schemeClr val="accent1"/>
                </a:solidFill>
              </a:rPr>
              <a:t>limit</a:t>
            </a:r>
            <a:r>
              <a:rPr lang="en-US" dirty="0">
                <a:solidFill>
                  <a:schemeClr val="tx1"/>
                </a:solidFill>
              </a:rPr>
              <a:t>(10)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27AECFF0-ADF0-456E-8FDC-21B81BB23202}"/>
              </a:ext>
            </a:extLst>
          </p:cNvPr>
          <p:cNvSpPr txBox="1">
            <a:spLocks/>
          </p:cNvSpPr>
          <p:nvPr/>
        </p:nvSpPr>
        <p:spPr>
          <a:xfrm>
            <a:off x="710412" y="4579192"/>
            <a:ext cx="9651199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>
                <a:solidFill>
                  <a:schemeClr val="tx1"/>
                </a:solidFill>
              </a:rPr>
              <a:t>Student.</a:t>
            </a:r>
            <a:r>
              <a:rPr lang="en-US" dirty="0" err="1" smtClean="0">
                <a:solidFill>
                  <a:schemeClr val="accent1"/>
                </a:solidFill>
              </a:rPr>
              <a:t>find</a:t>
            </a:r>
            <a:r>
              <a:rPr lang="en-US" dirty="0">
                <a:solidFill>
                  <a:schemeClr val="tx1"/>
                </a:solidFill>
              </a:rPr>
              <a:t>({}).</a:t>
            </a:r>
            <a:r>
              <a:rPr lang="en-US" dirty="0">
                <a:solidFill>
                  <a:schemeClr val="accent1"/>
                </a:solidFill>
              </a:rPr>
              <a:t>where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'</a:t>
            </a:r>
            <a:r>
              <a:rPr lang="en-US" dirty="0" err="1" smtClean="0">
                <a:solidFill>
                  <a:schemeClr val="tx1"/>
                </a:solidFill>
              </a:rPr>
              <a:t>firstName</a:t>
            </a:r>
            <a:r>
              <a:rPr lang="en-US" dirty="0" smtClean="0">
                <a:solidFill>
                  <a:schemeClr val="tx1"/>
                </a:solidFill>
              </a:rPr>
              <a:t>').</a:t>
            </a:r>
            <a:r>
              <a:rPr lang="en-US" dirty="0">
                <a:solidFill>
                  <a:schemeClr val="accent1"/>
                </a:solidFill>
              </a:rPr>
              <a:t>equals</a:t>
            </a:r>
            <a:r>
              <a:rPr lang="en-US" dirty="0">
                <a:solidFill>
                  <a:schemeClr val="tx1"/>
                </a:solidFill>
              </a:rPr>
              <a:t>('</a:t>
            </a:r>
            <a:r>
              <a:rPr lang="en-US" dirty="0" err="1">
                <a:solidFill>
                  <a:schemeClr val="tx1"/>
                </a:solidFill>
              </a:rPr>
              <a:t>gosho</a:t>
            </a:r>
            <a:r>
              <a:rPr lang="en-US" dirty="0">
                <a:solidFill>
                  <a:schemeClr val="tx1"/>
                </a:solidFill>
              </a:rPr>
              <a:t>').</a:t>
            </a:r>
            <a:r>
              <a:rPr lang="en-US" dirty="0">
                <a:solidFill>
                  <a:schemeClr val="accent1"/>
                </a:solidFill>
              </a:rPr>
              <a:t>where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'age').</a:t>
            </a:r>
            <a:r>
              <a:rPr lang="en-US" dirty="0" err="1" smtClean="0">
                <a:solidFill>
                  <a:schemeClr val="accent1"/>
                </a:solidFill>
              </a:rPr>
              <a:t>gt</a:t>
            </a:r>
            <a:r>
              <a:rPr lang="en-US" dirty="0" smtClean="0">
                <a:solidFill>
                  <a:schemeClr val="tx1"/>
                </a:solidFill>
              </a:rPr>
              <a:t>(18).</a:t>
            </a:r>
            <a:r>
              <a:rPr lang="en-US" dirty="0" err="1" smtClean="0">
                <a:solidFill>
                  <a:schemeClr val="accent1"/>
                </a:solidFill>
              </a:rPr>
              <a:t>lt</a:t>
            </a:r>
            <a:r>
              <a:rPr lang="en-US" dirty="0" smtClean="0">
                <a:solidFill>
                  <a:schemeClr val="tx1"/>
                </a:solidFill>
              </a:rPr>
              <a:t>(65).</a:t>
            </a:r>
            <a:r>
              <a:rPr lang="en-US" dirty="0">
                <a:solidFill>
                  <a:schemeClr val="accent1"/>
                </a:solidFill>
              </a:rPr>
              <a:t>sort</a:t>
            </a:r>
            <a:r>
              <a:rPr lang="en-US" dirty="0">
                <a:solidFill>
                  <a:schemeClr val="tx1"/>
                </a:solidFill>
              </a:rPr>
              <a:t>({age:-1}).</a:t>
            </a:r>
            <a:r>
              <a:rPr lang="en-US" dirty="0">
                <a:solidFill>
                  <a:schemeClr val="accent1"/>
                </a:solidFill>
              </a:rPr>
              <a:t>skip</a:t>
            </a:r>
            <a:r>
              <a:rPr lang="en-US" dirty="0">
                <a:solidFill>
                  <a:schemeClr val="tx1"/>
                </a:solidFill>
              </a:rPr>
              <a:t>(10).</a:t>
            </a:r>
            <a:r>
              <a:rPr lang="en-US" dirty="0">
                <a:solidFill>
                  <a:schemeClr val="accent1"/>
                </a:solidFill>
              </a:rPr>
              <a:t>limit</a:t>
            </a:r>
            <a:r>
              <a:rPr lang="en-US" dirty="0">
                <a:solidFill>
                  <a:schemeClr val="tx1"/>
                </a:solidFill>
              </a:rPr>
              <a:t>(10)</a:t>
            </a:r>
          </a:p>
        </p:txBody>
      </p:sp>
    </p:spTree>
    <p:extLst>
      <p:ext uri="{BB962C8B-B14F-4D97-AF65-F5344CB8AC3E}">
        <p14:creationId xmlns:p14="http://schemas.microsoft.com/office/powerpoint/2010/main" val="321976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Mongoose Queries Additional</a:t>
            </a:r>
            <a:endParaRPr lang="bg-B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7DD6402B-A396-4DF1-AD9E-E4AE2E572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All queries are </a:t>
            </a:r>
            <a:r>
              <a:rPr lang="en-US" dirty="0">
                <a:solidFill>
                  <a:schemeClr val="accent1"/>
                </a:solidFill>
              </a:rPr>
              <a:t>executed </a:t>
            </a:r>
            <a:r>
              <a:rPr lang="en-US" dirty="0"/>
              <a:t>over the object returned by </a:t>
            </a:r>
            <a:r>
              <a:rPr lang="en-US" dirty="0" err="1" smtClean="0"/>
              <a:t>Model.</a:t>
            </a:r>
            <a:r>
              <a:rPr lang="en-US" dirty="0" err="1" smtClean="0">
                <a:solidFill>
                  <a:schemeClr val="accent1"/>
                </a:solidFill>
              </a:rPr>
              <a:t>find</a:t>
            </a:r>
            <a:r>
              <a:rPr lang="en-US" dirty="0" smtClean="0"/>
              <a:t>()</a:t>
            </a:r>
            <a:endParaRPr lang="en-US" dirty="0"/>
          </a:p>
          <a:p>
            <a:pPr lvl="1"/>
            <a:r>
              <a:rPr lang="en-US" dirty="0"/>
              <a:t>Call </a:t>
            </a:r>
            <a:r>
              <a:rPr lang="en-US" dirty="0">
                <a:solidFill>
                  <a:schemeClr val="accent1"/>
                </a:solidFill>
              </a:rPr>
              <a:t>.exec()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at the end to run the query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Since mongoose 4 the </a:t>
            </a:r>
            <a:r>
              <a:rPr lang="en-US" dirty="0">
                <a:solidFill>
                  <a:schemeClr val="accent1"/>
                </a:solidFill>
              </a:rPr>
              <a:t>'.then()'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function is also </a:t>
            </a:r>
            <a:r>
              <a:rPr lang="en-US" dirty="0">
                <a:solidFill>
                  <a:schemeClr val="accent1"/>
                </a:solidFill>
              </a:rPr>
              <a:t>supported </a:t>
            </a:r>
            <a:endParaRPr lang="bg-BG" dirty="0">
              <a:solidFill>
                <a:schemeClr val="accent1"/>
              </a:solidFill>
            </a:endParaRPr>
          </a:p>
          <a:p>
            <a:endParaRPr lang="bg-BG" dirty="0"/>
          </a:p>
        </p:txBody>
      </p:sp>
      <p:sp>
        <p:nvSpPr>
          <p:cNvPr id="6" name="Text Placeholder 2">
            <a:extLst>
              <a:ext uri="{FF2B5EF4-FFF2-40B4-BE49-F238E27FC236}">
                <a16:creationId xmlns="" xmlns:a16="http://schemas.microsoft.com/office/drawing/2014/main" id="{FBCECF44-06F2-463F-807C-BC30B643BAE3}"/>
              </a:ext>
            </a:extLst>
          </p:cNvPr>
          <p:cNvSpPr txBox="1">
            <a:spLocks/>
          </p:cNvSpPr>
          <p:nvPr/>
        </p:nvSpPr>
        <p:spPr>
          <a:xfrm>
            <a:off x="912812" y="3413867"/>
            <a:ext cx="8534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>
                <a:solidFill>
                  <a:schemeClr val="tx1"/>
                </a:solidFill>
              </a:rPr>
              <a:t>Student.</a:t>
            </a:r>
            <a:r>
              <a:rPr lang="en-US" dirty="0" err="1" smtClean="0">
                <a:solidFill>
                  <a:schemeClr val="accent1"/>
                </a:solidFill>
              </a:rPr>
              <a:t>findOne</a:t>
            </a:r>
            <a:r>
              <a:rPr lang="en-US" dirty="0">
                <a:solidFill>
                  <a:schemeClr val="tx1"/>
                </a:solidFill>
              </a:rPr>
              <a:t>({</a:t>
            </a:r>
            <a:r>
              <a:rPr lang="en-US" dirty="0" smtClean="0">
                <a:solidFill>
                  <a:schemeClr val="tx1"/>
                </a:solidFill>
              </a:rPr>
              <a:t>'</a:t>
            </a:r>
            <a:r>
              <a:rPr lang="en-US" dirty="0" err="1" smtClean="0">
                <a:solidFill>
                  <a:schemeClr val="tx1"/>
                </a:solidFill>
              </a:rPr>
              <a:t>lastName</a:t>
            </a:r>
            <a:r>
              <a:rPr lang="en-US" dirty="0" smtClean="0">
                <a:solidFill>
                  <a:schemeClr val="tx1"/>
                </a:solidFill>
              </a:rPr>
              <a:t>':</a:t>
            </a:r>
            <a:r>
              <a:rPr lang="en-US" dirty="0">
                <a:solidFill>
                  <a:schemeClr val="tx1"/>
                </a:solidFill>
              </a:rPr>
              <a:t>'</a:t>
            </a:r>
            <a:r>
              <a:rPr lang="en-US" dirty="0" err="1">
                <a:solidFill>
                  <a:schemeClr val="tx1"/>
                </a:solidFill>
              </a:rPr>
              <a:t>Pesho</a:t>
            </a:r>
            <a:r>
              <a:rPr lang="en-US" dirty="0">
                <a:solidFill>
                  <a:schemeClr val="tx1"/>
                </a:solidFill>
              </a:rPr>
              <a:t>'}).</a:t>
            </a:r>
            <a:r>
              <a:rPr lang="en-US" dirty="0">
                <a:solidFill>
                  <a:schemeClr val="accent1"/>
                </a:solidFill>
              </a:rPr>
              <a:t>exec</a:t>
            </a:r>
            <a:r>
              <a:rPr lang="en-US" dirty="0">
                <a:solidFill>
                  <a:schemeClr val="tx1"/>
                </a:solidFill>
              </a:rPr>
              <a:t>(callback)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="" xmlns:a16="http://schemas.microsoft.com/office/drawing/2014/main" id="{592A2E4C-8C8E-4CF7-92E0-EE200279CB47}"/>
              </a:ext>
            </a:extLst>
          </p:cNvPr>
          <p:cNvSpPr txBox="1">
            <a:spLocks/>
          </p:cNvSpPr>
          <p:nvPr/>
        </p:nvSpPr>
        <p:spPr>
          <a:xfrm>
            <a:off x="912812" y="5352201"/>
            <a:ext cx="8534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>
                <a:solidFill>
                  <a:schemeClr val="tx1"/>
                </a:solidFill>
              </a:rPr>
              <a:t>Student.</a:t>
            </a:r>
            <a:r>
              <a:rPr lang="en-US" dirty="0" err="1" smtClean="0">
                <a:solidFill>
                  <a:schemeClr val="accent1"/>
                </a:solidFill>
              </a:rPr>
              <a:t>findOne</a:t>
            </a:r>
            <a:r>
              <a:rPr lang="en-US" dirty="0">
                <a:solidFill>
                  <a:schemeClr val="tx1"/>
                </a:solidFill>
              </a:rPr>
              <a:t>({</a:t>
            </a:r>
            <a:r>
              <a:rPr lang="en-US" dirty="0" smtClean="0">
                <a:solidFill>
                  <a:schemeClr val="tx1"/>
                </a:solidFill>
              </a:rPr>
              <a:t>'</a:t>
            </a:r>
            <a:r>
              <a:rPr lang="en-US" dirty="0" err="1" smtClean="0">
                <a:solidFill>
                  <a:schemeClr val="tx1"/>
                </a:solidFill>
              </a:rPr>
              <a:t>lastName</a:t>
            </a:r>
            <a:r>
              <a:rPr lang="en-US" dirty="0" smtClean="0">
                <a:solidFill>
                  <a:schemeClr val="tx1"/>
                </a:solidFill>
              </a:rPr>
              <a:t>':</a:t>
            </a:r>
            <a:r>
              <a:rPr lang="en-US" dirty="0">
                <a:solidFill>
                  <a:schemeClr val="tx1"/>
                </a:solidFill>
              </a:rPr>
              <a:t>'</a:t>
            </a:r>
            <a:r>
              <a:rPr lang="en-US" dirty="0" err="1">
                <a:solidFill>
                  <a:schemeClr val="tx1"/>
                </a:solidFill>
              </a:rPr>
              <a:t>Pesho</a:t>
            </a:r>
            <a:r>
              <a:rPr lang="en-US" dirty="0">
                <a:solidFill>
                  <a:schemeClr val="tx1"/>
                </a:solidFill>
              </a:rPr>
              <a:t>'}).</a:t>
            </a:r>
            <a:r>
              <a:rPr lang="en-US" dirty="0">
                <a:solidFill>
                  <a:schemeClr val="accent1"/>
                </a:solidFill>
              </a:rPr>
              <a:t>then</a:t>
            </a:r>
            <a:r>
              <a:rPr lang="en-US" dirty="0">
                <a:solidFill>
                  <a:schemeClr val="tx1"/>
                </a:solidFill>
              </a:rPr>
              <a:t>((data)=&gt;{})</a:t>
            </a:r>
          </a:p>
        </p:txBody>
      </p:sp>
    </p:spTree>
    <p:extLst>
      <p:ext uri="{BB962C8B-B14F-4D97-AF65-F5344CB8AC3E}">
        <p14:creationId xmlns:p14="http://schemas.microsoft.com/office/powerpoint/2010/main" val="297330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Mongoose Modules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Separating the data layer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3E4E087-E39C-47B4-934B-DE0F0208D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12" y="1288572"/>
            <a:ext cx="3126993" cy="326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44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Relational and NoSQL Databases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/>
              <a:t>Differences and Examples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897FB46-7053-46F4-AD0F-0E75BD8EC4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412" y="2167127"/>
            <a:ext cx="2295145" cy="22951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AF82A441-3B6D-4DA6-A174-F8914FA7376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412" y="1905000"/>
            <a:ext cx="2819400" cy="28194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0EB64338-416B-4156-A923-2438DA5A7D5A}"/>
              </a:ext>
            </a:extLst>
          </p:cNvPr>
          <p:cNvSpPr/>
          <p:nvPr/>
        </p:nvSpPr>
        <p:spPr>
          <a:xfrm>
            <a:off x="5636883" y="2967335"/>
            <a:ext cx="9150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17583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Exporting Modules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8814" y="1089212"/>
            <a:ext cx="11391997" cy="5791200"/>
          </a:xfrm>
        </p:spPr>
        <p:txBody>
          <a:bodyPr/>
          <a:lstStyle/>
          <a:p>
            <a:r>
              <a:rPr lang="en-US" dirty="0"/>
              <a:t>Having all model definitions in the </a:t>
            </a:r>
            <a:r>
              <a:rPr lang="en-US" dirty="0">
                <a:solidFill>
                  <a:schemeClr val="accent1"/>
                </a:solidFill>
              </a:rPr>
              <a:t>main</a:t>
            </a:r>
            <a:r>
              <a:rPr lang="en-US" dirty="0"/>
              <a:t> module is </a:t>
            </a:r>
            <a:r>
              <a:rPr lang="en-US" dirty="0">
                <a:solidFill>
                  <a:schemeClr val="accent1"/>
                </a:solidFill>
              </a:rPr>
              <a:t>no</a:t>
            </a:r>
            <a:r>
              <a:rPr lang="en-US" dirty="0"/>
              <a:t> good</a:t>
            </a:r>
          </a:p>
          <a:p>
            <a:pPr lvl="1"/>
            <a:r>
              <a:rPr lang="en-US" dirty="0"/>
              <a:t>That is the reason Node.js has </a:t>
            </a:r>
            <a:r>
              <a:rPr lang="en-US" dirty="0">
                <a:solidFill>
                  <a:schemeClr val="accent1"/>
                </a:solidFill>
              </a:rPr>
              <a:t>modules</a:t>
            </a:r>
            <a:r>
              <a:rPr lang="en-US" dirty="0"/>
              <a:t> in the first place</a:t>
            </a:r>
          </a:p>
          <a:p>
            <a:pPr lvl="1"/>
            <a:r>
              <a:rPr lang="en-US" dirty="0"/>
              <a:t>In folder </a:t>
            </a:r>
            <a:r>
              <a:rPr lang="en-US" dirty="0">
                <a:solidFill>
                  <a:schemeClr val="accent1"/>
                </a:solidFill>
              </a:rPr>
              <a:t>models</a:t>
            </a:r>
            <a:r>
              <a:rPr lang="en-US" dirty="0"/>
              <a:t>, file </a:t>
            </a:r>
            <a:r>
              <a:rPr lang="en-US" dirty="0" smtClean="0">
                <a:solidFill>
                  <a:schemeClr val="accent1"/>
                </a:solidFill>
              </a:rPr>
              <a:t>Student.js</a:t>
            </a:r>
            <a:r>
              <a:rPr lang="en-US" dirty="0" smtClean="0"/>
              <a:t>:</a:t>
            </a:r>
            <a:endParaRPr lang="en-US" dirty="0"/>
          </a:p>
          <a:p>
            <a:pPr lvl="1"/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2"/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2"/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/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="" xmlns:a16="http://schemas.microsoft.com/office/drawing/2014/main" id="{20C78B5F-3D8C-4F94-A9AB-9CAAC4D4E256}"/>
              </a:ext>
            </a:extLst>
          </p:cNvPr>
          <p:cNvSpPr txBox="1">
            <a:spLocks/>
          </p:cNvSpPr>
          <p:nvPr/>
        </p:nvSpPr>
        <p:spPr>
          <a:xfrm>
            <a:off x="760412" y="3200400"/>
            <a:ext cx="92964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 mongoose = </a:t>
            </a:r>
            <a:r>
              <a:rPr lang="en-US" dirty="0">
                <a:solidFill>
                  <a:schemeClr val="accent1"/>
                </a:solidFill>
              </a:rPr>
              <a:t>require</a:t>
            </a:r>
            <a:r>
              <a:rPr lang="en-US" dirty="0">
                <a:solidFill>
                  <a:schemeClr val="tx1"/>
                </a:solidFill>
              </a:rPr>
              <a:t>('mongoose')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c</a:t>
            </a:r>
            <a:r>
              <a:rPr lang="en-US" dirty="0" err="1" smtClean="0">
                <a:solidFill>
                  <a:schemeClr val="accent1"/>
                </a:solidFill>
              </a:rPr>
              <a:t>onst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studentSchema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 new </a:t>
            </a:r>
            <a:r>
              <a:rPr lang="en-US" dirty="0" err="1">
                <a:solidFill>
                  <a:schemeClr val="tx1"/>
                </a:solidFill>
              </a:rPr>
              <a:t>mongoose.</a:t>
            </a:r>
            <a:r>
              <a:rPr lang="en-US" dirty="0" err="1">
                <a:solidFill>
                  <a:schemeClr val="accent1"/>
                </a:solidFill>
              </a:rPr>
              <a:t>Schema</a:t>
            </a:r>
            <a:r>
              <a:rPr lang="en-US" dirty="0">
                <a:solidFill>
                  <a:schemeClr val="tx1"/>
                </a:solidFill>
              </a:rPr>
              <a:t>({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dirty="0" err="1" smtClean="0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: { type: String, required: true },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dirty="0" err="1" smtClean="0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: { type: String, required: true },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dirty="0" err="1" smtClean="0">
                <a:solidFill>
                  <a:schemeClr val="tx1"/>
                </a:solidFill>
              </a:rPr>
              <a:t>facultyNumber</a:t>
            </a:r>
            <a:r>
              <a:rPr lang="en-US" dirty="0">
                <a:solidFill>
                  <a:schemeClr val="tx1"/>
                </a:solidFill>
              </a:rPr>
              <a:t>: { type: String, required: true, unique: true },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age</a:t>
            </a:r>
            <a:r>
              <a:rPr lang="en-US" dirty="0">
                <a:solidFill>
                  <a:schemeClr val="tx1"/>
                </a:solidFill>
              </a:rPr>
              <a:t>: { type: Number }</a:t>
            </a:r>
          </a:p>
          <a:p>
            <a:r>
              <a:rPr lang="en-US" dirty="0">
                <a:solidFill>
                  <a:schemeClr val="tx1"/>
                </a:solidFill>
              </a:rPr>
              <a:t>})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module.</a:t>
            </a:r>
            <a:r>
              <a:rPr lang="en-US" dirty="0" err="1" smtClean="0">
                <a:solidFill>
                  <a:schemeClr val="accent1"/>
                </a:solidFill>
              </a:rPr>
              <a:t>exports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err="1">
                <a:solidFill>
                  <a:schemeClr val="tx1"/>
                </a:solidFill>
              </a:rPr>
              <a:t>mongoose.</a:t>
            </a:r>
            <a:r>
              <a:rPr lang="en-US" dirty="0" err="1">
                <a:solidFill>
                  <a:schemeClr val="accent1"/>
                </a:solidFill>
              </a:rPr>
              <a:t>model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'Student')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39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put each </a:t>
            </a:r>
            <a:r>
              <a:rPr lang="en-US" dirty="0">
                <a:solidFill>
                  <a:schemeClr val="accent1"/>
                </a:solidFill>
              </a:rPr>
              <a:t>model</a:t>
            </a:r>
            <a:r>
              <a:rPr lang="en-US" dirty="0"/>
              <a:t> in a different </a:t>
            </a:r>
            <a:r>
              <a:rPr lang="en-US" dirty="0">
                <a:solidFill>
                  <a:schemeClr val="accent1"/>
                </a:solidFill>
              </a:rPr>
              <a:t>module</a:t>
            </a:r>
            <a:r>
              <a:rPr lang="en-US" dirty="0"/>
              <a:t>, and </a:t>
            </a:r>
            <a:r>
              <a:rPr lang="en-US" dirty="0">
                <a:solidFill>
                  <a:schemeClr val="accent1"/>
                </a:solidFill>
              </a:rPr>
              <a:t>load</a:t>
            </a:r>
            <a:r>
              <a:rPr lang="en-US" dirty="0"/>
              <a:t> all models at start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dirty="0" smtClean="0"/>
              <a:t>Where it is needed: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Modules</a:t>
            </a:r>
            <a:endParaRPr lang="bg-BG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10413" y="3048000"/>
            <a:ext cx="8534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let</a:t>
            </a:r>
            <a:r>
              <a:rPr lang="en-US" dirty="0">
                <a:solidFill>
                  <a:schemeClr val="tx1"/>
                </a:solidFill>
              </a:rPr>
              <a:t> Cat = </a:t>
            </a:r>
            <a:r>
              <a:rPr lang="en-US" dirty="0">
                <a:solidFill>
                  <a:schemeClr val="accent1"/>
                </a:solidFill>
              </a:rPr>
              <a:t>require</a:t>
            </a:r>
            <a:r>
              <a:rPr lang="en-US" dirty="0">
                <a:solidFill>
                  <a:schemeClr val="tx1"/>
                </a:solidFill>
              </a:rPr>
              <a:t>('./models/Cat')</a:t>
            </a:r>
          </a:p>
        </p:txBody>
      </p:sp>
    </p:spTree>
    <p:extLst>
      <p:ext uri="{BB962C8B-B14F-4D97-AF65-F5344CB8AC3E}">
        <p14:creationId xmlns:p14="http://schemas.microsoft.com/office/powerpoint/2010/main" val="60925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NoSql</a:t>
            </a:r>
            <a:r>
              <a:rPr lang="en-US" sz="3200" dirty="0" smtClean="0"/>
              <a:t> databases </a:t>
            </a:r>
            <a:r>
              <a:rPr lang="en-US" sz="3200" dirty="0" smtClean="0">
                <a:solidFill>
                  <a:schemeClr val="accent1"/>
                </a:solidFill>
              </a:rPr>
              <a:t>provide </a:t>
            </a:r>
            <a:r>
              <a:rPr lang="en-US" sz="3200" dirty="0"/>
              <a:t>superior </a:t>
            </a:r>
            <a:r>
              <a:rPr lang="en-US" sz="3200" dirty="0">
                <a:solidFill>
                  <a:schemeClr val="accent1"/>
                </a:solidFill>
              </a:rPr>
              <a:t>performance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Mongoose </a:t>
            </a:r>
            <a:r>
              <a:rPr lang="en-US" sz="3200" dirty="0" smtClean="0">
                <a:solidFill>
                  <a:schemeClr val="accent1"/>
                </a:solidFill>
              </a:rPr>
              <a:t>gives us </a:t>
            </a:r>
            <a:r>
              <a:rPr lang="en-US" sz="3200" dirty="0" smtClean="0"/>
              <a:t>a </a:t>
            </a:r>
            <a:r>
              <a:rPr lang="en-US" sz="3200" dirty="0" smtClean="0">
                <a:solidFill>
                  <a:schemeClr val="accent1"/>
                </a:solidFill>
              </a:rPr>
              <a:t>schema</a:t>
            </a:r>
            <a:r>
              <a:rPr lang="en-US" sz="3200" dirty="0" smtClean="0"/>
              <a:t>-</a:t>
            </a:r>
            <a:r>
              <a:rPr lang="en-US" sz="3200" dirty="0" smtClean="0">
                <a:solidFill>
                  <a:schemeClr val="accent1"/>
                </a:solidFill>
              </a:rPr>
              <a:t>based</a:t>
            </a:r>
            <a:r>
              <a:rPr lang="en-US" sz="3200" dirty="0" smtClean="0"/>
              <a:t> solution</a:t>
            </a:r>
            <a:endParaRPr lang="en-US" sz="3200" dirty="0"/>
          </a:p>
          <a:p>
            <a:pPr>
              <a:lnSpc>
                <a:spcPct val="100000"/>
              </a:lnSpc>
              <a:spcBef>
                <a:spcPts val="12000"/>
              </a:spcBef>
            </a:pPr>
            <a:r>
              <a:rPr lang="en-US" sz="3200" dirty="0" smtClean="0"/>
              <a:t>Mongoose supports all </a:t>
            </a:r>
            <a:r>
              <a:rPr lang="en-US" sz="3200" dirty="0" smtClean="0">
                <a:solidFill>
                  <a:schemeClr val="accent1"/>
                </a:solidFill>
              </a:rPr>
              <a:t>CRUD</a:t>
            </a:r>
            <a:r>
              <a:rPr lang="en-US" sz="3200" dirty="0" smtClean="0"/>
              <a:t> operations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Chaining </a:t>
            </a:r>
            <a:r>
              <a:rPr lang="en-US" sz="3200" dirty="0" smtClean="0">
                <a:solidFill>
                  <a:schemeClr val="accent1"/>
                </a:solidFill>
              </a:rPr>
              <a:t>queries</a:t>
            </a:r>
            <a:r>
              <a:rPr lang="en-US" sz="3200" dirty="0" smtClean="0"/>
              <a:t> with Mongoose is possible</a:t>
            </a:r>
          </a:p>
          <a:p>
            <a:pPr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613194" y="2514600"/>
            <a:ext cx="72390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et </a:t>
            </a:r>
            <a:r>
              <a:rPr lang="en-US" dirty="0" err="1" smtClean="0">
                <a:solidFill>
                  <a:schemeClr val="tx1"/>
                </a:solidFill>
              </a:rPr>
              <a:t>modelSchema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 new </a:t>
            </a:r>
            <a:r>
              <a:rPr lang="en-US" dirty="0" err="1">
                <a:solidFill>
                  <a:schemeClr val="tx1"/>
                </a:solidFill>
              </a:rPr>
              <a:t>mongoose.Schema</a:t>
            </a:r>
            <a:r>
              <a:rPr lang="en-US" dirty="0" smtClean="0">
                <a:solidFill>
                  <a:schemeClr val="tx1"/>
                </a:solidFill>
              </a:rPr>
              <a:t>({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propString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accent1"/>
                </a:solidFill>
              </a:rPr>
              <a:t>String</a:t>
            </a:r>
            <a:r>
              <a:rPr lang="en-US" dirty="0" smtClean="0">
                <a:solidFill>
                  <a:schemeClr val="tx1"/>
                </a:solidFill>
              </a:rPr>
              <a:t> })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et Model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err="1">
                <a:solidFill>
                  <a:schemeClr val="tx1"/>
                </a:solidFill>
              </a:rPr>
              <a:t>mongoose.</a:t>
            </a:r>
            <a:r>
              <a:rPr lang="en-US" dirty="0" err="1">
                <a:solidFill>
                  <a:schemeClr val="accent1"/>
                </a:solidFill>
              </a:rPr>
              <a:t>model</a:t>
            </a:r>
            <a:r>
              <a:rPr lang="en-US" dirty="0">
                <a:solidFill>
                  <a:schemeClr val="tx1"/>
                </a:solidFill>
              </a:rPr>
              <a:t>('Model', </a:t>
            </a:r>
            <a:r>
              <a:rPr lang="en-US" dirty="0" err="1">
                <a:solidFill>
                  <a:schemeClr val="accent1"/>
                </a:solidFill>
              </a:rPr>
              <a:t>modelSchema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27AECFF0-ADF0-456E-8FDC-21B81BB23202}"/>
              </a:ext>
            </a:extLst>
          </p:cNvPr>
          <p:cNvSpPr txBox="1">
            <a:spLocks/>
          </p:cNvSpPr>
          <p:nvPr/>
        </p:nvSpPr>
        <p:spPr>
          <a:xfrm>
            <a:off x="613194" y="5486400"/>
            <a:ext cx="9651199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>
                <a:solidFill>
                  <a:schemeClr val="tx1"/>
                </a:solidFill>
              </a:rPr>
              <a:t>Student.</a:t>
            </a:r>
            <a:r>
              <a:rPr lang="en-US" dirty="0" err="1" smtClean="0">
                <a:solidFill>
                  <a:schemeClr val="accent1"/>
                </a:solidFill>
              </a:rPr>
              <a:t>find</a:t>
            </a:r>
            <a:r>
              <a:rPr lang="en-US" dirty="0">
                <a:solidFill>
                  <a:schemeClr val="tx1"/>
                </a:solidFill>
              </a:rPr>
              <a:t>({}).</a:t>
            </a:r>
            <a:r>
              <a:rPr lang="en-US" dirty="0">
                <a:solidFill>
                  <a:schemeClr val="accent1"/>
                </a:solidFill>
              </a:rPr>
              <a:t>where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'</a:t>
            </a:r>
            <a:r>
              <a:rPr lang="en-US" dirty="0" err="1" smtClean="0">
                <a:solidFill>
                  <a:schemeClr val="tx1"/>
                </a:solidFill>
              </a:rPr>
              <a:t>firstName</a:t>
            </a:r>
            <a:r>
              <a:rPr lang="en-US" dirty="0" smtClean="0">
                <a:solidFill>
                  <a:schemeClr val="tx1"/>
                </a:solidFill>
              </a:rPr>
              <a:t>').</a:t>
            </a:r>
            <a:r>
              <a:rPr lang="en-US" dirty="0">
                <a:solidFill>
                  <a:schemeClr val="accent1"/>
                </a:solidFill>
              </a:rPr>
              <a:t>equals</a:t>
            </a:r>
            <a:r>
              <a:rPr lang="en-US" dirty="0">
                <a:solidFill>
                  <a:schemeClr val="tx1"/>
                </a:solidFill>
              </a:rPr>
              <a:t>('</a:t>
            </a:r>
            <a:r>
              <a:rPr lang="en-US" dirty="0" err="1">
                <a:solidFill>
                  <a:schemeClr val="tx1"/>
                </a:solidFill>
              </a:rPr>
              <a:t>gosho</a:t>
            </a:r>
            <a:r>
              <a:rPr lang="en-US" dirty="0">
                <a:solidFill>
                  <a:schemeClr val="tx1"/>
                </a:solidFill>
              </a:rPr>
              <a:t>').</a:t>
            </a:r>
            <a:r>
              <a:rPr lang="en-US" dirty="0">
                <a:solidFill>
                  <a:schemeClr val="accent1"/>
                </a:solidFill>
              </a:rPr>
              <a:t>where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'age').</a:t>
            </a:r>
            <a:r>
              <a:rPr lang="en-US" dirty="0" err="1" smtClean="0">
                <a:solidFill>
                  <a:schemeClr val="accent1"/>
                </a:solidFill>
              </a:rPr>
              <a:t>gt</a:t>
            </a:r>
            <a:r>
              <a:rPr lang="en-US" dirty="0" smtClean="0">
                <a:solidFill>
                  <a:schemeClr val="tx1"/>
                </a:solidFill>
              </a:rPr>
              <a:t>(18).</a:t>
            </a:r>
            <a:r>
              <a:rPr lang="en-US" dirty="0" err="1" smtClean="0">
                <a:solidFill>
                  <a:schemeClr val="accent1"/>
                </a:solidFill>
              </a:rPr>
              <a:t>lt</a:t>
            </a:r>
            <a:r>
              <a:rPr lang="en-US" dirty="0" smtClean="0">
                <a:solidFill>
                  <a:schemeClr val="tx1"/>
                </a:solidFill>
              </a:rPr>
              <a:t>(65).</a:t>
            </a:r>
            <a:r>
              <a:rPr lang="en-US" dirty="0">
                <a:solidFill>
                  <a:schemeClr val="accent1"/>
                </a:solidFill>
              </a:rPr>
              <a:t>sort</a:t>
            </a:r>
            <a:r>
              <a:rPr lang="en-US" dirty="0">
                <a:solidFill>
                  <a:schemeClr val="tx1"/>
                </a:solidFill>
              </a:rPr>
              <a:t>({age:-1}).</a:t>
            </a:r>
            <a:r>
              <a:rPr lang="en-US" dirty="0">
                <a:solidFill>
                  <a:schemeClr val="accent1"/>
                </a:solidFill>
              </a:rPr>
              <a:t>skip</a:t>
            </a:r>
            <a:r>
              <a:rPr lang="en-US" dirty="0">
                <a:solidFill>
                  <a:schemeClr val="tx1"/>
                </a:solidFill>
              </a:rPr>
              <a:t>(10).</a:t>
            </a:r>
            <a:r>
              <a:rPr lang="en-US" dirty="0">
                <a:solidFill>
                  <a:schemeClr val="accent1"/>
                </a:solidFill>
              </a:rPr>
              <a:t>limit</a:t>
            </a:r>
            <a:r>
              <a:rPr lang="en-US" dirty="0">
                <a:solidFill>
                  <a:schemeClr val="tx1"/>
                </a:solidFill>
              </a:rPr>
              <a:t>(10)</a:t>
            </a:r>
          </a:p>
        </p:txBody>
      </p:sp>
    </p:spTree>
    <p:extLst>
      <p:ext uri="{BB962C8B-B14F-4D97-AF65-F5344CB8AC3E}">
        <p14:creationId xmlns:p14="http://schemas.microsoft.com/office/powerpoint/2010/main" val="344181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 Web – MongoDB &amp; Mongoose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7820966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=""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71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A5D6A37-1DE9-4D0B-BA59-AED3CE9F6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88CCA56-C32E-4C47-A399-97F1363A6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Organize data into one or more </a:t>
            </a:r>
            <a:r>
              <a:rPr lang="en-US" dirty="0">
                <a:solidFill>
                  <a:schemeClr val="accent1"/>
                </a:solidFill>
              </a:rPr>
              <a:t>tables</a:t>
            </a:r>
            <a:r>
              <a:rPr lang="en-US" dirty="0"/>
              <a:t> of </a:t>
            </a:r>
            <a:r>
              <a:rPr lang="en-US" dirty="0">
                <a:solidFill>
                  <a:schemeClr val="accent1"/>
                </a:solidFill>
              </a:rPr>
              <a:t>columns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rows</a:t>
            </a:r>
          </a:p>
          <a:p>
            <a:r>
              <a:rPr lang="en-US" dirty="0"/>
              <a:t>Unique </a:t>
            </a:r>
            <a:r>
              <a:rPr lang="en-US" dirty="0">
                <a:solidFill>
                  <a:schemeClr val="accent1"/>
                </a:solidFill>
              </a:rPr>
              <a:t>key</a:t>
            </a:r>
            <a:r>
              <a:rPr lang="en-US" dirty="0"/>
              <a:t> identifying each </a:t>
            </a:r>
            <a:r>
              <a:rPr lang="en-US" dirty="0">
                <a:solidFill>
                  <a:schemeClr val="accent1"/>
                </a:solidFill>
              </a:rPr>
              <a:t>row</a:t>
            </a:r>
            <a:r>
              <a:rPr lang="en-US" dirty="0"/>
              <a:t> of data</a:t>
            </a:r>
          </a:p>
          <a:p>
            <a:r>
              <a:rPr lang="en-US" dirty="0"/>
              <a:t>Almost all relational databases use </a:t>
            </a:r>
            <a:r>
              <a:rPr lang="en-US" dirty="0">
                <a:solidFill>
                  <a:schemeClr val="accent1"/>
                </a:solidFill>
              </a:rPr>
              <a:t>SQL </a:t>
            </a:r>
            <a:r>
              <a:rPr lang="en-US" dirty="0"/>
              <a:t>to </a:t>
            </a:r>
            <a:r>
              <a:rPr lang="en-US" dirty="0">
                <a:solidFill>
                  <a:schemeClr val="accent1"/>
                </a:solidFill>
              </a:rPr>
              <a:t>extract</a:t>
            </a:r>
            <a:r>
              <a:rPr lang="en-US" dirty="0"/>
              <a:t> data</a:t>
            </a:r>
          </a:p>
          <a:p>
            <a:pPr>
              <a:spcBef>
                <a:spcPts val="9000"/>
              </a:spcBef>
            </a:pPr>
            <a:r>
              <a:rPr lang="en-US" dirty="0">
                <a:solidFill>
                  <a:schemeClr val="accent1"/>
                </a:solidFill>
              </a:rPr>
              <a:t>Relations</a:t>
            </a:r>
            <a:r>
              <a:rPr lang="en-US" dirty="0"/>
              <a:t> between tables are done using </a:t>
            </a:r>
            <a:r>
              <a:rPr lang="en-US" dirty="0">
                <a:solidFill>
                  <a:schemeClr val="accent1"/>
                </a:solidFill>
              </a:rPr>
              <a:t>Foreign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Keys (FK)</a:t>
            </a:r>
          </a:p>
          <a:p>
            <a:r>
              <a:rPr lang="en-US" dirty="0"/>
              <a:t>Such databases are </a:t>
            </a:r>
            <a:r>
              <a:rPr lang="en-US" dirty="0">
                <a:solidFill>
                  <a:schemeClr val="accent1"/>
                </a:solidFill>
              </a:rPr>
              <a:t>Oracle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MySQL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SQL Server</a:t>
            </a:r>
            <a:r>
              <a:rPr lang="en-US" dirty="0"/>
              <a:t>, etc..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DA31842A-4B87-4581-B545-DBCB4916B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="" xmlns:a16="http://schemas.microsoft.com/office/drawing/2014/main" id="{C55ED93E-B29E-48D6-BBE3-421335AA91DA}"/>
              </a:ext>
            </a:extLst>
          </p:cNvPr>
          <p:cNvSpPr txBox="1">
            <a:spLocks/>
          </p:cNvSpPr>
          <p:nvPr/>
        </p:nvSpPr>
        <p:spPr>
          <a:xfrm>
            <a:off x="531812" y="3429000"/>
            <a:ext cx="104394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2800" dirty="0">
                <a:solidFill>
                  <a:schemeClr val="accent1"/>
                </a:solidFill>
              </a:rPr>
              <a:t>SELECT</a:t>
            </a:r>
            <a:r>
              <a:rPr lang="en-US" sz="2800" dirty="0">
                <a:solidFill>
                  <a:schemeClr val="tx2"/>
                </a:solidFill>
              </a:rPr>
              <a:t> * </a:t>
            </a:r>
            <a:r>
              <a:rPr lang="en-US" sz="2800" dirty="0">
                <a:solidFill>
                  <a:schemeClr val="accent1"/>
                </a:solidFill>
              </a:rPr>
              <a:t>FROM</a:t>
            </a:r>
            <a:r>
              <a:rPr lang="en-US" sz="2800" dirty="0">
                <a:solidFill>
                  <a:schemeClr val="tx2"/>
                </a:solidFill>
              </a:rPr>
              <a:t> Students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89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46AC41FC-E85E-407D-8F94-385D5F8CC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5E1C0C30-112B-4044-A656-25D9732B9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 - Example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A5FCB3FE-D85A-4725-804D-C44583AD829D}"/>
              </a:ext>
            </a:extLst>
          </p:cNvPr>
          <p:cNvGrpSpPr/>
          <p:nvPr/>
        </p:nvGrpSpPr>
        <p:grpSpPr>
          <a:xfrm>
            <a:off x="1065212" y="1719544"/>
            <a:ext cx="3505200" cy="3766856"/>
            <a:chOff x="6475412" y="933540"/>
            <a:chExt cx="2057400" cy="226686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="" xmlns:a16="http://schemas.microsoft.com/office/drawing/2014/main" id="{C721E079-9BEE-4FA4-AE2E-F6D0B7EE4984}"/>
                </a:ext>
              </a:extLst>
            </p:cNvPr>
            <p:cNvSpPr/>
            <p:nvPr/>
          </p:nvSpPr>
          <p:spPr>
            <a:xfrm>
              <a:off x="6475412" y="933540"/>
              <a:ext cx="2057400" cy="2266860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   Table Pets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="" xmlns:a16="http://schemas.microsoft.com/office/drawing/2014/main" id="{7DEDFD43-931E-449F-BCD0-C1E15DC297B6}"/>
                </a:ext>
              </a:extLst>
            </p:cNvPr>
            <p:cNvGrpSpPr/>
            <p:nvPr/>
          </p:nvGrpSpPr>
          <p:grpSpPr>
            <a:xfrm>
              <a:off x="6727403" y="1255884"/>
              <a:ext cx="1553419" cy="998567"/>
              <a:chOff x="6746894" y="1357595"/>
              <a:chExt cx="1553419" cy="998567"/>
            </a:xfrm>
          </p:grpSpPr>
          <p:sp>
            <p:nvSpPr>
              <p:cNvPr id="8" name="Rectangle: Rounded Corners 13">
                <a:extLst>
                  <a:ext uri="{FF2B5EF4-FFF2-40B4-BE49-F238E27FC236}">
                    <a16:creationId xmlns="" xmlns:a16="http://schemas.microsoft.com/office/drawing/2014/main" id="{797FEA79-6E41-4A64-B202-44C9DBA24A89}"/>
                  </a:ext>
                </a:extLst>
              </p:cNvPr>
              <p:cNvSpPr/>
              <p:nvPr/>
            </p:nvSpPr>
            <p:spPr>
              <a:xfrm>
                <a:off x="6746894" y="1655624"/>
                <a:ext cx="1553419" cy="334035"/>
              </a:xfrm>
              <a:prstGeom prst="roundRect">
                <a:avLst>
                  <a:gd name="adj" fmla="val 5319"/>
                </a:avLst>
              </a:prstGeom>
              <a:solidFill>
                <a:srgbClr val="F0A22E">
                  <a:alpha val="25098"/>
                </a:srgb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Name</a:t>
                </a:r>
              </a:p>
            </p:txBody>
          </p:sp>
          <p:sp>
            <p:nvSpPr>
              <p:cNvPr id="9" name="Rectangle: Rounded Corners 13">
                <a:extLst>
                  <a:ext uri="{FF2B5EF4-FFF2-40B4-BE49-F238E27FC236}">
                    <a16:creationId xmlns="" xmlns:a16="http://schemas.microsoft.com/office/drawing/2014/main" id="{9790F1D0-D39A-475D-8251-8B48C48787FB}"/>
                  </a:ext>
                </a:extLst>
              </p:cNvPr>
              <p:cNvSpPr/>
              <p:nvPr/>
            </p:nvSpPr>
            <p:spPr>
              <a:xfrm>
                <a:off x="6746894" y="1357595"/>
                <a:ext cx="1553418" cy="289992"/>
              </a:xfrm>
              <a:prstGeom prst="roundRect">
                <a:avLst>
                  <a:gd name="adj" fmla="val 5319"/>
                </a:avLst>
              </a:prstGeom>
              <a:solidFill>
                <a:srgbClr val="F0A22E">
                  <a:alpha val="25098"/>
                </a:srgb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Id</a:t>
                </a:r>
              </a:p>
            </p:txBody>
          </p:sp>
          <p:sp>
            <p:nvSpPr>
              <p:cNvPr id="10" name="Rectangle: Rounded Corners 13">
                <a:extLst>
                  <a:ext uri="{FF2B5EF4-FFF2-40B4-BE49-F238E27FC236}">
                    <a16:creationId xmlns="" xmlns:a16="http://schemas.microsoft.com/office/drawing/2014/main" id="{29D7643D-EFC1-46F6-AE5E-236029141452}"/>
                  </a:ext>
                </a:extLst>
              </p:cNvPr>
              <p:cNvSpPr/>
              <p:nvPr/>
            </p:nvSpPr>
            <p:spPr>
              <a:xfrm>
                <a:off x="6746894" y="2014985"/>
                <a:ext cx="1553419" cy="341177"/>
              </a:xfrm>
              <a:prstGeom prst="roundRect">
                <a:avLst>
                  <a:gd name="adj" fmla="val 5319"/>
                </a:avLst>
              </a:prstGeom>
              <a:solidFill>
                <a:srgbClr val="F0A22E">
                  <a:alpha val="25098"/>
                </a:srgb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noProof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Age</a:t>
                </a:r>
              </a:p>
            </p:txBody>
          </p:sp>
        </p:grpSp>
      </p:grpSp>
      <p:sp>
        <p:nvSpPr>
          <p:cNvPr id="11" name="Rectangle: Rounded Corners 13">
            <a:extLst>
              <a:ext uri="{FF2B5EF4-FFF2-40B4-BE49-F238E27FC236}">
                <a16:creationId xmlns="" xmlns:a16="http://schemas.microsoft.com/office/drawing/2014/main" id="{D64219FD-16C5-42F3-BF62-92CD3F2C248A}"/>
              </a:ext>
            </a:extLst>
          </p:cNvPr>
          <p:cNvSpPr/>
          <p:nvPr/>
        </p:nvSpPr>
        <p:spPr>
          <a:xfrm>
            <a:off x="1494528" y="3956595"/>
            <a:ext cx="2646566" cy="515341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</a:p>
        </p:txBody>
      </p:sp>
      <p:sp>
        <p:nvSpPr>
          <p:cNvPr id="12" name="Rectangle: Rounded Corners 13">
            <a:extLst>
              <a:ext uri="{FF2B5EF4-FFF2-40B4-BE49-F238E27FC236}">
                <a16:creationId xmlns="" xmlns:a16="http://schemas.microsoft.com/office/drawing/2014/main" id="{56C4B008-16E7-4F00-8D4E-1BC0A7FF78E5}"/>
              </a:ext>
            </a:extLst>
          </p:cNvPr>
          <p:cNvSpPr/>
          <p:nvPr/>
        </p:nvSpPr>
        <p:spPr>
          <a:xfrm>
            <a:off x="1489798" y="4514019"/>
            <a:ext cx="2646566" cy="515341"/>
          </a:xfrm>
          <a:prstGeom prst="roundRect">
            <a:avLst>
              <a:gd name="adj" fmla="val 5319"/>
            </a:avLst>
          </a:prstGeom>
          <a:solidFill>
            <a:schemeClr val="accent1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OwnerId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D4255B67-33EB-4396-9855-93B09BE853F5}"/>
              </a:ext>
            </a:extLst>
          </p:cNvPr>
          <p:cNvGrpSpPr/>
          <p:nvPr/>
        </p:nvGrpSpPr>
        <p:grpSpPr>
          <a:xfrm rot="16200000">
            <a:off x="5601072" y="3711961"/>
            <a:ext cx="529481" cy="2133598"/>
            <a:chOff x="1041397" y="1688004"/>
            <a:chExt cx="720519" cy="2133598"/>
          </a:xfrm>
        </p:grpSpPr>
        <p:sp>
          <p:nvSpPr>
            <p:cNvPr id="16" name="Right Brace 15">
              <a:extLst>
                <a:ext uri="{FF2B5EF4-FFF2-40B4-BE49-F238E27FC236}">
                  <a16:creationId xmlns="" xmlns:a16="http://schemas.microsoft.com/office/drawing/2014/main" id="{3447FFA9-9006-4894-9C8B-37689F66A2EA}"/>
                </a:ext>
              </a:extLst>
            </p:cNvPr>
            <p:cNvSpPr/>
            <p:nvPr/>
          </p:nvSpPr>
          <p:spPr>
            <a:xfrm rot="5400000">
              <a:off x="1287357" y="1442044"/>
              <a:ext cx="228600" cy="720519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32E42709-9387-4D1C-8D55-09A102DA007C}"/>
                </a:ext>
              </a:extLst>
            </p:cNvPr>
            <p:cNvSpPr txBox="1"/>
            <p:nvPr/>
          </p:nvSpPr>
          <p:spPr>
            <a:xfrm rot="5400000">
              <a:off x="552256" y="2631185"/>
              <a:ext cx="1752599" cy="628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prstClr val="white"/>
                  </a:solidFill>
                </a:rPr>
                <a:t>Foreign Key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874A0C6A-C8C4-44A9-9736-CA516EB7A176}"/>
              </a:ext>
            </a:extLst>
          </p:cNvPr>
          <p:cNvGrpSpPr/>
          <p:nvPr/>
        </p:nvGrpSpPr>
        <p:grpSpPr>
          <a:xfrm>
            <a:off x="7618412" y="1719544"/>
            <a:ext cx="3505200" cy="3766856"/>
            <a:chOff x="6475412" y="933540"/>
            <a:chExt cx="2057400" cy="226686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="" xmlns:a16="http://schemas.microsoft.com/office/drawing/2014/main" id="{B205318C-EF90-48A3-BCDB-F285356181C6}"/>
                </a:ext>
              </a:extLst>
            </p:cNvPr>
            <p:cNvSpPr/>
            <p:nvPr/>
          </p:nvSpPr>
          <p:spPr>
            <a:xfrm>
              <a:off x="6475412" y="933540"/>
              <a:ext cx="2057400" cy="2266860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  Table People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="" xmlns:a16="http://schemas.microsoft.com/office/drawing/2014/main" id="{45995532-CA11-4CF8-AA7C-825ED6987D51}"/>
                </a:ext>
              </a:extLst>
            </p:cNvPr>
            <p:cNvGrpSpPr/>
            <p:nvPr/>
          </p:nvGrpSpPr>
          <p:grpSpPr>
            <a:xfrm>
              <a:off x="6727403" y="1255884"/>
              <a:ext cx="1553419" cy="998567"/>
              <a:chOff x="6746894" y="1357595"/>
              <a:chExt cx="1553419" cy="998567"/>
            </a:xfrm>
          </p:grpSpPr>
          <p:sp>
            <p:nvSpPr>
              <p:cNvPr id="21" name="Rectangle: Rounded Corners 13">
                <a:extLst>
                  <a:ext uri="{FF2B5EF4-FFF2-40B4-BE49-F238E27FC236}">
                    <a16:creationId xmlns="" xmlns:a16="http://schemas.microsoft.com/office/drawing/2014/main" id="{B7472083-EEC8-4F74-90AA-E30265CD0B4B}"/>
                  </a:ext>
                </a:extLst>
              </p:cNvPr>
              <p:cNvSpPr/>
              <p:nvPr/>
            </p:nvSpPr>
            <p:spPr>
              <a:xfrm>
                <a:off x="6746894" y="1655624"/>
                <a:ext cx="1553419" cy="334035"/>
              </a:xfrm>
              <a:prstGeom prst="roundRect">
                <a:avLst>
                  <a:gd name="adj" fmla="val 5319"/>
                </a:avLst>
              </a:prstGeom>
              <a:solidFill>
                <a:srgbClr val="F0A22E">
                  <a:alpha val="25098"/>
                </a:srgb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Name</a:t>
                </a:r>
              </a:p>
            </p:txBody>
          </p:sp>
          <p:sp>
            <p:nvSpPr>
              <p:cNvPr id="22" name="Rectangle: Rounded Corners 13">
                <a:extLst>
                  <a:ext uri="{FF2B5EF4-FFF2-40B4-BE49-F238E27FC236}">
                    <a16:creationId xmlns="" xmlns:a16="http://schemas.microsoft.com/office/drawing/2014/main" id="{454BC887-E830-482F-A5F0-28A0FC42A6E2}"/>
                  </a:ext>
                </a:extLst>
              </p:cNvPr>
              <p:cNvSpPr/>
              <p:nvPr/>
            </p:nvSpPr>
            <p:spPr>
              <a:xfrm>
                <a:off x="6746894" y="1357595"/>
                <a:ext cx="1553418" cy="289992"/>
              </a:xfrm>
              <a:prstGeom prst="roundRect">
                <a:avLst>
                  <a:gd name="adj" fmla="val 5319"/>
                </a:avLst>
              </a:prstGeom>
              <a:solidFill>
                <a:srgbClr val="F0A22E">
                  <a:alpha val="25098"/>
                </a:srgb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Id</a:t>
                </a:r>
              </a:p>
            </p:txBody>
          </p:sp>
          <p:sp>
            <p:nvSpPr>
              <p:cNvPr id="23" name="Rectangle: Rounded Corners 13">
                <a:extLst>
                  <a:ext uri="{FF2B5EF4-FFF2-40B4-BE49-F238E27FC236}">
                    <a16:creationId xmlns="" xmlns:a16="http://schemas.microsoft.com/office/drawing/2014/main" id="{57A01108-8139-43A2-A5E2-473E8AC67527}"/>
                  </a:ext>
                </a:extLst>
              </p:cNvPr>
              <p:cNvSpPr/>
              <p:nvPr/>
            </p:nvSpPr>
            <p:spPr>
              <a:xfrm>
                <a:off x="6746894" y="2014985"/>
                <a:ext cx="1553419" cy="341177"/>
              </a:xfrm>
              <a:prstGeom prst="roundRect">
                <a:avLst>
                  <a:gd name="adj" fmla="val 5319"/>
                </a:avLst>
              </a:prstGeom>
              <a:solidFill>
                <a:srgbClr val="F0A22E">
                  <a:alpha val="25098"/>
                </a:srgb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noProof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Age</a:t>
                </a:r>
              </a:p>
            </p:txBody>
          </p:sp>
        </p:grpSp>
      </p:grpSp>
      <p:sp>
        <p:nvSpPr>
          <p:cNvPr id="24" name="Rectangle: Rounded Corners 13">
            <a:extLst>
              <a:ext uri="{FF2B5EF4-FFF2-40B4-BE49-F238E27FC236}">
                <a16:creationId xmlns="" xmlns:a16="http://schemas.microsoft.com/office/drawing/2014/main" id="{9650CF08-83FF-4F8F-858B-ABBC223FD86F}"/>
              </a:ext>
            </a:extLst>
          </p:cNvPr>
          <p:cNvSpPr/>
          <p:nvPr/>
        </p:nvSpPr>
        <p:spPr>
          <a:xfrm>
            <a:off x="8047728" y="3961224"/>
            <a:ext cx="2646566" cy="56693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Height</a:t>
            </a:r>
          </a:p>
        </p:txBody>
      </p:sp>
      <p:sp>
        <p:nvSpPr>
          <p:cNvPr id="25" name="Rectangle: Rounded Corners 13">
            <a:extLst>
              <a:ext uri="{FF2B5EF4-FFF2-40B4-BE49-F238E27FC236}">
                <a16:creationId xmlns="" xmlns:a16="http://schemas.microsoft.com/office/drawing/2014/main" id="{C553BBA8-93FE-4E1A-B503-7A7F4B3626E4}"/>
              </a:ext>
            </a:extLst>
          </p:cNvPr>
          <p:cNvSpPr/>
          <p:nvPr/>
        </p:nvSpPr>
        <p:spPr>
          <a:xfrm>
            <a:off x="8047728" y="4571806"/>
            <a:ext cx="2646566" cy="56693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Email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454DE0B8-0B0A-48F5-9AC0-3186F96250AC}"/>
              </a:ext>
            </a:extLst>
          </p:cNvPr>
          <p:cNvCxnSpPr>
            <a:cxnSpLocks/>
          </p:cNvCxnSpPr>
          <p:nvPr/>
        </p:nvCxnSpPr>
        <p:spPr>
          <a:xfrm flipV="1">
            <a:off x="5027613" y="2590800"/>
            <a:ext cx="2438399" cy="1881136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74783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3BE6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C535E123-40AF-4BA8-A498-4BA0603C5D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89B6AD1-56E6-4FDA-9701-685AE40D6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Key-value </a:t>
            </a:r>
            <a:r>
              <a:rPr lang="en-US" dirty="0">
                <a:solidFill>
                  <a:srgbClr val="FFC000"/>
                </a:solidFill>
              </a:rPr>
              <a:t>stores</a:t>
            </a:r>
          </a:p>
          <a:p>
            <a:pPr>
              <a:spcBef>
                <a:spcPts val="19500"/>
              </a:spcBef>
            </a:pPr>
            <a:r>
              <a:rPr lang="en-US" dirty="0">
                <a:solidFill>
                  <a:schemeClr val="accent1"/>
                </a:solidFill>
              </a:rPr>
              <a:t>SQL</a:t>
            </a:r>
            <a:r>
              <a:rPr lang="en-US" dirty="0"/>
              <a:t> query is </a:t>
            </a:r>
            <a:r>
              <a:rPr lang="en-US" dirty="0">
                <a:solidFill>
                  <a:schemeClr val="accent1"/>
                </a:solidFill>
              </a:rPr>
              <a:t>not</a:t>
            </a:r>
            <a:r>
              <a:rPr lang="en-US" dirty="0"/>
              <a:t> used in NoSQL systems</a:t>
            </a:r>
          </a:p>
          <a:p>
            <a:r>
              <a:rPr lang="en-US" dirty="0"/>
              <a:t>More </a:t>
            </a:r>
            <a:r>
              <a:rPr lang="en-US" dirty="0">
                <a:solidFill>
                  <a:schemeClr val="accent1"/>
                </a:solidFill>
              </a:rPr>
              <a:t>scalable </a:t>
            </a:r>
            <a:r>
              <a:rPr lang="en-US" dirty="0"/>
              <a:t>and </a:t>
            </a:r>
            <a:r>
              <a:rPr lang="en-US" dirty="0">
                <a:solidFill>
                  <a:schemeClr val="accent1"/>
                </a:solidFill>
              </a:rPr>
              <a:t>provide </a:t>
            </a:r>
            <a:r>
              <a:rPr lang="en-US" dirty="0"/>
              <a:t>superior </a:t>
            </a:r>
            <a:r>
              <a:rPr lang="en-US" dirty="0">
                <a:solidFill>
                  <a:schemeClr val="accent1"/>
                </a:solidFill>
              </a:rPr>
              <a:t>performance</a:t>
            </a:r>
          </a:p>
          <a:p>
            <a:r>
              <a:rPr lang="en-US" dirty="0"/>
              <a:t>Such databases are </a:t>
            </a:r>
            <a:r>
              <a:rPr lang="en-US" dirty="0">
                <a:solidFill>
                  <a:schemeClr val="accent1"/>
                </a:solidFill>
              </a:rPr>
              <a:t>MongoDB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Cassandra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1"/>
                </a:solidFill>
              </a:rPr>
              <a:t>Redis</a:t>
            </a:r>
            <a:r>
              <a:rPr lang="en-US" dirty="0"/>
              <a:t>, etc..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129C92F2-F897-48A3-BCDD-B940222F7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Non-relational Database (NoSQL)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="" xmlns:a16="http://schemas.microsoft.com/office/drawing/2014/main" id="{942BAA5D-0505-4E98-B6D0-C937552BED9B}"/>
              </a:ext>
            </a:extLst>
          </p:cNvPr>
          <p:cNvSpPr txBox="1">
            <a:spLocks/>
          </p:cNvSpPr>
          <p:nvPr/>
        </p:nvSpPr>
        <p:spPr>
          <a:xfrm>
            <a:off x="608012" y="1828800"/>
            <a:ext cx="10439400" cy="21417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00" dirty="0">
                <a:solidFill>
                  <a:schemeClr val="tx1"/>
                </a:solidFill>
              </a:rPr>
              <a:t>{</a:t>
            </a:r>
          </a:p>
          <a:p>
            <a:r>
              <a:rPr lang="en-US" sz="2500" dirty="0">
                <a:solidFill>
                  <a:schemeClr val="tx1"/>
                </a:solidFill>
              </a:rPr>
              <a:t>   </a:t>
            </a:r>
            <a:r>
              <a:rPr lang="en-US" sz="2500" dirty="0" err="1">
                <a:solidFill>
                  <a:schemeClr val="accent1"/>
                </a:solidFill>
              </a:rPr>
              <a:t>ObjectId</a:t>
            </a:r>
            <a:r>
              <a:rPr lang="en-US" sz="2500" dirty="0">
                <a:solidFill>
                  <a:schemeClr val="tx1"/>
                </a:solidFill>
              </a:rPr>
              <a:t>("59d3fe7ed81452db0933a871"),</a:t>
            </a:r>
          </a:p>
          <a:p>
            <a:r>
              <a:rPr lang="en-US" sz="2500" dirty="0">
                <a:solidFill>
                  <a:schemeClr val="tx1"/>
                </a:solidFill>
              </a:rPr>
              <a:t>   "</a:t>
            </a:r>
            <a:r>
              <a:rPr lang="en-US" sz="2500" dirty="0">
                <a:solidFill>
                  <a:schemeClr val="accent1"/>
                </a:solidFill>
              </a:rPr>
              <a:t>email</a:t>
            </a:r>
            <a:r>
              <a:rPr lang="en-US" sz="2500" dirty="0">
                <a:solidFill>
                  <a:schemeClr val="tx1"/>
                </a:solidFill>
              </a:rPr>
              <a:t>": peter@gmail.com,</a:t>
            </a:r>
          </a:p>
          <a:p>
            <a:r>
              <a:rPr lang="en-US" sz="2500" dirty="0">
                <a:solidFill>
                  <a:schemeClr val="tx1"/>
                </a:solidFill>
              </a:rPr>
              <a:t>   "</a:t>
            </a:r>
            <a:r>
              <a:rPr lang="en-US" sz="2500" dirty="0">
                <a:solidFill>
                  <a:schemeClr val="accent1"/>
                </a:solidFill>
              </a:rPr>
              <a:t>age</a:t>
            </a:r>
            <a:r>
              <a:rPr lang="en-US" sz="2500" dirty="0">
                <a:solidFill>
                  <a:schemeClr val="tx1"/>
                </a:solidFill>
              </a:rPr>
              <a:t>": 22</a:t>
            </a:r>
          </a:p>
          <a:p>
            <a:r>
              <a:rPr lang="en-US" sz="25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017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MongoDB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/>
              <a:t>Installation, Configuration, Startup</a:t>
            </a:r>
          </a:p>
        </p:txBody>
      </p:sp>
      <p:pic>
        <p:nvPicPr>
          <p:cNvPr id="4" name="Picture 2" descr="C:\Users\Vako\Desktop\Visual_Studio_Code_0.10.1_icon.png">
            <a:extLst>
              <a:ext uri="{FF2B5EF4-FFF2-40B4-BE49-F238E27FC236}">
                <a16:creationId xmlns="" xmlns:a16="http://schemas.microsoft.com/office/drawing/2014/main" id="{8955BF09-E971-45DD-8130-A76BDE061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12" y="2348368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7C75D6D3-FECC-432A-87BC-5C3EEAAC7C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12" y="2143617"/>
            <a:ext cx="2414551" cy="24145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1A640A6-B337-48DB-B580-88A985909B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650" y="2312701"/>
            <a:ext cx="3530007" cy="244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4173B4F3-5A9F-44BD-89F5-303CDDC715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B8881B5-79A8-4D33-87A4-744A54ACE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from: </a:t>
            </a:r>
            <a:r>
              <a:rPr lang="en-US" dirty="0" smtClean="0">
                <a:solidFill>
                  <a:schemeClr val="accent1"/>
                </a:solidFill>
                <a:hlinkClick r:id="rId2"/>
              </a:rPr>
              <a:t>https://www.mongodb.com/download-center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When </a:t>
            </a:r>
            <a:r>
              <a:rPr lang="en-US" dirty="0" smtClean="0">
                <a:solidFill>
                  <a:schemeClr val="accent1"/>
                </a:solidFill>
              </a:rPr>
              <a:t>installed</a:t>
            </a:r>
            <a:r>
              <a:rPr lang="en-US" dirty="0" smtClean="0"/>
              <a:t>, MongoDB needs a </a:t>
            </a:r>
            <a:r>
              <a:rPr lang="en-US" dirty="0" smtClean="0">
                <a:solidFill>
                  <a:schemeClr val="accent1"/>
                </a:solidFill>
              </a:rPr>
              <a:t>driver</a:t>
            </a:r>
          </a:p>
          <a:p>
            <a:pPr lvl="1"/>
            <a:r>
              <a:rPr lang="en-US" dirty="0" smtClean="0"/>
              <a:t>One </a:t>
            </a:r>
            <a:r>
              <a:rPr lang="en-US" dirty="0"/>
              <a:t>to use with Node.js, .NET, Java, etc..</a:t>
            </a:r>
          </a:p>
          <a:p>
            <a:pPr lvl="1"/>
            <a:r>
              <a:rPr lang="en-US" dirty="0"/>
              <a:t>Install MongoDB </a:t>
            </a:r>
            <a:r>
              <a:rPr lang="en-US" dirty="0">
                <a:solidFill>
                  <a:schemeClr val="accent1"/>
                </a:solidFill>
              </a:rPr>
              <a:t>driver</a:t>
            </a:r>
            <a:r>
              <a:rPr lang="en-US" dirty="0"/>
              <a:t> for Node.js: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3B3DB779-84BC-412A-9F91-58C8A170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MongoDB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="" xmlns:a16="http://schemas.microsoft.com/office/drawing/2014/main" id="{459BD779-432D-4967-8FD6-39652D87633A}"/>
              </a:ext>
            </a:extLst>
          </p:cNvPr>
          <p:cNvSpPr txBox="1">
            <a:spLocks/>
          </p:cNvSpPr>
          <p:nvPr/>
        </p:nvSpPr>
        <p:spPr>
          <a:xfrm>
            <a:off x="760412" y="4114800"/>
            <a:ext cx="104394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2800" dirty="0" err="1">
                <a:solidFill>
                  <a:schemeClr val="tx2"/>
                </a:solidFill>
              </a:rPr>
              <a:t>npm</a:t>
            </a:r>
            <a:r>
              <a:rPr lang="en-US" sz="2800" dirty="0">
                <a:solidFill>
                  <a:schemeClr val="tx2"/>
                </a:solidFill>
              </a:rPr>
              <a:t> install </a:t>
            </a:r>
            <a:r>
              <a:rPr lang="en-US" sz="2800" dirty="0" err="1">
                <a:solidFill>
                  <a:schemeClr val="tx1"/>
                </a:solidFill>
              </a:rPr>
              <a:t>mongodb</a:t>
            </a:r>
            <a:r>
              <a:rPr lang="en-US" sz="2800" dirty="0">
                <a:solidFill>
                  <a:schemeClr val="tx2"/>
                </a:solidFill>
              </a:rPr>
              <a:t> -</a:t>
            </a:r>
            <a:r>
              <a:rPr lang="en-US" sz="2800" dirty="0">
                <a:solidFill>
                  <a:schemeClr val="accent1"/>
                </a:solidFill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413089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1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2152</Words>
  <Application>Microsoft Office PowerPoint</Application>
  <PresentationFormat>Custom</PresentationFormat>
  <Paragraphs>422</Paragraphs>
  <Slides>44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Wingdings</vt:lpstr>
      <vt:lpstr>Wingdings 2</vt:lpstr>
      <vt:lpstr>1_SoftUni 16x9</vt:lpstr>
      <vt:lpstr>MongoDB And Mongoose</vt:lpstr>
      <vt:lpstr>Table of Contents</vt:lpstr>
      <vt:lpstr>Have a Question?</vt:lpstr>
      <vt:lpstr>Relational and NoSQL Databases</vt:lpstr>
      <vt:lpstr>Relational Database</vt:lpstr>
      <vt:lpstr>Relational Database - Example</vt:lpstr>
      <vt:lpstr>Non-relational Database (NoSQL)</vt:lpstr>
      <vt:lpstr>MongoDB Overview</vt:lpstr>
      <vt:lpstr>Install MongoDB</vt:lpstr>
      <vt:lpstr>Configure MongoDB</vt:lpstr>
      <vt:lpstr>Run MongoDB as a Windows Service</vt:lpstr>
      <vt:lpstr>Working with MongoDB Shell Client</vt:lpstr>
      <vt:lpstr>Working with MongoDB GUI</vt:lpstr>
      <vt:lpstr>Visual Studio Code Intellisense</vt:lpstr>
      <vt:lpstr>Working with MongoDB from Node.js - Example</vt:lpstr>
      <vt:lpstr>Mongoose Overview</vt:lpstr>
      <vt:lpstr>Mongoose Overview</vt:lpstr>
      <vt:lpstr>Working with Mongoose in Node.js</vt:lpstr>
      <vt:lpstr>Working with Mongoose - Example</vt:lpstr>
      <vt:lpstr>Working with Mongoose – Example 2</vt:lpstr>
      <vt:lpstr>MongoDB Hosting</vt:lpstr>
      <vt:lpstr>Mongoose Models</vt:lpstr>
      <vt:lpstr>Mongoose Models</vt:lpstr>
      <vt:lpstr>Model Methods</vt:lpstr>
      <vt:lpstr>Model Virtual Properties</vt:lpstr>
      <vt:lpstr>Property Validation</vt:lpstr>
      <vt:lpstr>CRUD with Mongoose</vt:lpstr>
      <vt:lpstr>CRUD with Mongoose</vt:lpstr>
      <vt:lpstr>CRUD with Mongoose</vt:lpstr>
      <vt:lpstr>Create Example</vt:lpstr>
      <vt:lpstr>Read Example</vt:lpstr>
      <vt:lpstr>Update Example</vt:lpstr>
      <vt:lpstr>Remove Example &amp; Count Example</vt:lpstr>
      <vt:lpstr>Mongoose Queries</vt:lpstr>
      <vt:lpstr>Mongoose Queries</vt:lpstr>
      <vt:lpstr>Mongoose Queries Example</vt:lpstr>
      <vt:lpstr>Mongoose Queries Example 2</vt:lpstr>
      <vt:lpstr>Mongoose Queries Additional</vt:lpstr>
      <vt:lpstr>Mongoose Modules</vt:lpstr>
      <vt:lpstr>Exporting Modules</vt:lpstr>
      <vt:lpstr>Using Modules</vt:lpstr>
      <vt:lpstr>Summary</vt:lpstr>
      <vt:lpstr>JavaScript Web – MongoDB &amp; Mongoose</vt:lpstr>
      <vt:lpstr>Trainings @ Software University (SoftUni)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&amp; Mongoose</dc:title>
  <dc:subject>Software Development Course</dc:subject>
  <dc:creator/>
  <cp:keywords>Expressjs, Software University, SoftUni, programming, coding, software development, education, training,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2017-10-06T11:36:53Z</dcterms:modified>
  <cp:category>JS, JavaScript, Node, Express, computer programming, 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