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76" r:id="rId3"/>
  </p:sldMasterIdLst>
  <p:notesMasterIdLst>
    <p:notesMasterId r:id="rId42"/>
  </p:notesMasterIdLst>
  <p:handoutMasterIdLst>
    <p:handoutMasterId r:id="rId43"/>
  </p:handoutMasterIdLst>
  <p:sldIdLst>
    <p:sldId id="569" r:id="rId4"/>
    <p:sldId id="572" r:id="rId5"/>
    <p:sldId id="568" r:id="rId6"/>
    <p:sldId id="573" r:id="rId7"/>
    <p:sldId id="574" r:id="rId8"/>
    <p:sldId id="543" r:id="rId9"/>
    <p:sldId id="581" r:id="rId10"/>
    <p:sldId id="545" r:id="rId11"/>
    <p:sldId id="546" r:id="rId12"/>
    <p:sldId id="582" r:id="rId13"/>
    <p:sldId id="547" r:id="rId14"/>
    <p:sldId id="583" r:id="rId15"/>
    <p:sldId id="584" r:id="rId16"/>
    <p:sldId id="585" r:id="rId17"/>
    <p:sldId id="586" r:id="rId18"/>
    <p:sldId id="587" r:id="rId19"/>
    <p:sldId id="548" r:id="rId20"/>
    <p:sldId id="588" r:id="rId21"/>
    <p:sldId id="550" r:id="rId22"/>
    <p:sldId id="551" r:id="rId23"/>
    <p:sldId id="553" r:id="rId24"/>
    <p:sldId id="555" r:id="rId25"/>
    <p:sldId id="589" r:id="rId26"/>
    <p:sldId id="557" r:id="rId27"/>
    <p:sldId id="558" r:id="rId28"/>
    <p:sldId id="559" r:id="rId29"/>
    <p:sldId id="560" r:id="rId30"/>
    <p:sldId id="561" r:id="rId31"/>
    <p:sldId id="562" r:id="rId32"/>
    <p:sldId id="563" r:id="rId33"/>
    <p:sldId id="564" r:id="rId34"/>
    <p:sldId id="575" r:id="rId35"/>
    <p:sldId id="578" r:id="rId36"/>
    <p:sldId id="590" r:id="rId37"/>
    <p:sldId id="576" r:id="rId38"/>
    <p:sldId id="591" r:id="rId39"/>
    <p:sldId id="570" r:id="rId40"/>
    <p:sldId id="571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5C7F54C-F299-4DCF-AAB5-B9F6BD70EC36}">
          <p14:sldIdLst>
            <p14:sldId id="569"/>
            <p14:sldId id="572"/>
            <p14:sldId id="568"/>
          </p14:sldIdLst>
        </p14:section>
        <p14:section name="Introduction to Express.js" id="{856863AD-DB6C-409C-824D-8CD9E9C7DCC4}">
          <p14:sldIdLst>
            <p14:sldId id="573"/>
            <p14:sldId id="574"/>
            <p14:sldId id="543"/>
          </p14:sldIdLst>
        </p14:section>
        <p14:section name="Router (Handling routes)" id="{DEBDD750-081C-4860-AD6B-15CCE99777E3}">
          <p14:sldIdLst>
            <p14:sldId id="581"/>
            <p14:sldId id="545"/>
            <p14:sldId id="546"/>
            <p14:sldId id="582"/>
            <p14:sldId id="547"/>
            <p14:sldId id="583"/>
            <p14:sldId id="584"/>
            <p14:sldId id="585"/>
            <p14:sldId id="586"/>
          </p14:sldIdLst>
        </p14:section>
        <p14:section name="Static Files" id="{9841B0E5-C4C1-46A3-B4D4-F96265FC7748}">
          <p14:sldIdLst>
            <p14:sldId id="587"/>
            <p14:sldId id="548"/>
          </p14:sldIdLst>
        </p14:section>
        <p14:section name="Middleware" id="{8522A5C3-6394-4F3A-8B73-D38EDC36C7C1}">
          <p14:sldIdLst>
            <p14:sldId id="588"/>
            <p14:sldId id="550"/>
            <p14:sldId id="551"/>
            <p14:sldId id="553"/>
            <p14:sldId id="555"/>
          </p14:sldIdLst>
        </p14:section>
        <p14:section name="View Engines" id="{F4DB921E-3ABD-4AB1-91F6-D0BD57F9994F}">
          <p14:sldIdLst>
            <p14:sldId id="589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75"/>
            <p14:sldId id="578"/>
            <p14:sldId id="590"/>
            <p14:sldId id="576"/>
          </p14:sldIdLst>
        </p14:section>
        <p14:section name="Summary" id="{409D853D-9C21-47FC-8CB9-74BBA9D0C917}">
          <p14:sldIdLst>
            <p14:sldId id="591"/>
            <p14:sldId id="570"/>
            <p14:sldId id="5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5400" autoAdjust="0"/>
  </p:normalViewPr>
  <p:slideViewPr>
    <p:cSldViewPr>
      <p:cViewPr varScale="1">
        <p:scale>
          <a:sx n="66" d="100"/>
          <a:sy n="66" d="100"/>
        </p:scale>
        <p:origin x="464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054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76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E4653-36E4-4D30-85AE-8D71114343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6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98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569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55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75003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13165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45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10/10/2017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30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644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5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5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1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6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61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121898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3BE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Questions?</a:t>
            </a:r>
            <a:endParaRPr kumimoji="0" lang="en-US" sz="6600" b="1" i="0" u="none" strike="noStrike" kern="1200" cap="none" spc="150" normalizeH="0" baseline="0" noProof="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3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870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2788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4x/api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pressjs/body-pars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en/resources/middleware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telenor.bg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en/api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Express.js and View Engines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Working with a framework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115386" y="3964543"/>
            <a:ext cx="149726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  <a:latin typeface="Calibri"/>
              </a:rPr>
              <a:t>Express.js</a:t>
            </a:r>
            <a:endParaRPr kumimoji="0" lang="en-US" sz="2400" b="1" i="0" u="none" strike="noStrike" kern="1200" cap="none" spc="50" normalizeH="0" baseline="0" noProof="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B27E0ED7-B2FC-4E69-89F7-437F607F74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24" y="3011762"/>
            <a:ext cx="3199427" cy="31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7">
            <a:extLst>
              <a:ext uri="{FF2B5EF4-FFF2-40B4-BE49-F238E27FC236}">
                <a16:creationId xmlns="" xmlns:a16="http://schemas.microsoft.com/office/drawing/2014/main" id="{A215A346-C6D6-4330-BB9D-5DD97B811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612" y="2340831"/>
            <a:ext cx="3276600" cy="1108904"/>
          </a:xfrm>
          <a:prstGeom prst="wedgeRoundRectCallout">
            <a:avLst>
              <a:gd name="adj1" fmla="val -223643"/>
              <a:gd name="adj2" fmla="val -171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The next </a:t>
            </a:r>
            <a:r>
              <a:rPr lang="en-US" sz="2500" noProof="1">
                <a:solidFill>
                  <a:schemeClr val="accent1"/>
                </a:solidFill>
              </a:rPr>
              <a:t>handler</a:t>
            </a:r>
            <a:r>
              <a:rPr lang="en-US" sz="2500" noProof="1">
                <a:solidFill>
                  <a:schemeClr val="tx1"/>
                </a:solidFill>
              </a:rPr>
              <a:t> to be </a:t>
            </a:r>
            <a:r>
              <a:rPr lang="en-US" sz="2500" noProof="1">
                <a:solidFill>
                  <a:schemeClr val="accent1"/>
                </a:solidFill>
              </a:rPr>
              <a:t>called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57E8BBC-CCCB-41AB-A5F1-8DC8A1DDA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B6CD6B2-7B6E-4C2F-8586-1466D085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Methods – Example 2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BF85196E-089B-4713-8245-B5B83BAC9393}"/>
              </a:ext>
            </a:extLst>
          </p:cNvPr>
          <p:cNvSpPr txBox="1">
            <a:spLocks/>
          </p:cNvSpPr>
          <p:nvPr/>
        </p:nvSpPr>
        <p:spPr>
          <a:xfrm>
            <a:off x="455612" y="1494900"/>
            <a:ext cx="68580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// </a:t>
            </a:r>
            <a:r>
              <a:rPr lang="en-US" sz="2200" noProof="1">
                <a:solidFill>
                  <a:schemeClr val="accent1"/>
                </a:solidFill>
              </a:rPr>
              <a:t>All</a:t>
            </a:r>
            <a:r>
              <a:rPr lang="en-US" sz="2200" noProof="1">
                <a:solidFill>
                  <a:schemeClr val="tx1"/>
                </a:solidFill>
              </a:rPr>
              <a:t> methods route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all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/about</a:t>
            </a:r>
            <a:r>
              <a:rPr lang="en-US" sz="2200" noProof="1">
                <a:solidFill>
                  <a:schemeClr val="tx1"/>
                </a:solidFill>
              </a:rPr>
              <a:t>', (req, res, </a:t>
            </a:r>
            <a:r>
              <a:rPr lang="en-US" sz="2200" noProof="1">
                <a:solidFill>
                  <a:schemeClr val="accent1"/>
                </a:solidFill>
              </a:rPr>
              <a:t>next</a:t>
            </a:r>
            <a:r>
              <a:rPr lang="en-US" sz="2200" noProof="1">
                <a:solidFill>
                  <a:schemeClr val="tx1"/>
                </a:solidFill>
              </a:rPr>
              <a:t>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console.log('Middleware execution..')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</a:t>
            </a:r>
            <a:r>
              <a:rPr lang="en-US" sz="2200" noProof="1">
                <a:solidFill>
                  <a:schemeClr val="accent1"/>
                </a:solidFill>
              </a:rPr>
              <a:t>next</a:t>
            </a:r>
            <a:r>
              <a:rPr lang="en-US" sz="2200" noProof="1">
                <a:solidFill>
                  <a:schemeClr val="tx1"/>
                </a:solidFill>
              </a:rPr>
              <a:t>()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res.send('Show </a:t>
            </a:r>
            <a:r>
              <a:rPr lang="en-US" sz="2200" noProof="1">
                <a:solidFill>
                  <a:schemeClr val="accent1"/>
                </a:solidFill>
              </a:rPr>
              <a:t>about</a:t>
            </a:r>
            <a:r>
              <a:rPr lang="en-US" sz="2200" noProof="1">
                <a:solidFill>
                  <a:schemeClr val="tx1"/>
                </a:solidFill>
              </a:rPr>
              <a:t> page.')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="" xmlns:a16="http://schemas.microsoft.com/office/drawing/2014/main" id="{E2965B8E-9B1F-414E-9278-9A027A03A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4800600"/>
            <a:ext cx="3276600" cy="1108904"/>
          </a:xfrm>
          <a:prstGeom prst="wedgeRoundRectCallout">
            <a:avLst>
              <a:gd name="adj1" fmla="val -116331"/>
              <a:gd name="adj2" fmla="val -1573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Shows the </a:t>
            </a:r>
            <a:r>
              <a:rPr lang="en-US" sz="2500" noProof="1">
                <a:solidFill>
                  <a:schemeClr val="accent1"/>
                </a:solidFill>
              </a:rPr>
              <a:t>about</a:t>
            </a:r>
            <a:r>
              <a:rPr lang="en-US" sz="2500" noProof="1">
                <a:solidFill>
                  <a:schemeClr val="tx1"/>
                </a:solidFill>
              </a:rPr>
              <a:t> page </a:t>
            </a:r>
            <a:r>
              <a:rPr lang="en-US" sz="2500" noProof="1">
                <a:solidFill>
                  <a:schemeClr val="accent1"/>
                </a:solidFill>
              </a:rPr>
              <a:t>after</a:t>
            </a:r>
            <a:r>
              <a:rPr lang="en-US" sz="2500" noProof="1">
                <a:solidFill>
                  <a:schemeClr val="tx1"/>
                </a:solidFill>
              </a:rPr>
              <a:t> middleware </a:t>
            </a:r>
            <a:r>
              <a:rPr lang="en-US" sz="2500" noProof="1">
                <a:solidFill>
                  <a:schemeClr val="accent1"/>
                </a:solidFill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71717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0812" y="838201"/>
            <a:ext cx="11277600" cy="5791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Paths can </a:t>
            </a:r>
            <a:r>
              <a:rPr lang="en-US" dirty="0">
                <a:solidFill>
                  <a:schemeClr val="accent1"/>
                </a:solidFill>
              </a:rPr>
              <a:t>contain</a:t>
            </a:r>
            <a:r>
              <a:rPr lang="en-US" dirty="0"/>
              <a:t> special characters: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800" y="0"/>
            <a:ext cx="9577597" cy="1110780"/>
          </a:xfrm>
        </p:spPr>
        <p:txBody>
          <a:bodyPr/>
          <a:lstStyle/>
          <a:p>
            <a:r>
              <a:rPr lang="en-US" dirty="0"/>
              <a:t>Router Paths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1584685"/>
            <a:ext cx="62484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*</a:t>
            </a:r>
            <a:r>
              <a:rPr lang="en-US" sz="2200" noProof="1">
                <a:solidFill>
                  <a:schemeClr val="tx1"/>
                </a:solidFill>
              </a:rPr>
              <a:t>',(req,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</a:t>
            </a:r>
            <a:r>
              <a:rPr lang="en-US" sz="2200" noProof="1">
                <a:solidFill>
                  <a:schemeClr val="accent1"/>
                </a:solidFill>
              </a:rPr>
              <a:t>Matches everything</a:t>
            </a:r>
            <a:r>
              <a:rPr lang="en-US" sz="2200" noProof="1">
                <a:solidFill>
                  <a:schemeClr val="tx1"/>
                </a:solidFill>
              </a:rPr>
              <a:t>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dirty="0" err="1">
                <a:solidFill>
                  <a:schemeClr val="tx1"/>
                </a:solidFill>
                <a:effectLst/>
              </a:rPr>
              <a:t>app.</a:t>
            </a:r>
            <a:r>
              <a:rPr lang="en-US" sz="2200" dirty="0" err="1">
                <a:solidFill>
                  <a:schemeClr val="accent1"/>
                </a:solidFill>
                <a:effectLst/>
              </a:rPr>
              <a:t>get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>
                <a:solidFill>
                  <a:schemeClr val="accent1"/>
                </a:solidFill>
                <a:effectLst/>
              </a:rPr>
              <a:t>'/ab*cd'</a:t>
            </a:r>
            <a:r>
              <a:rPr lang="en-US" sz="2200" dirty="0">
                <a:solidFill>
                  <a:schemeClr val="tx1"/>
                </a:solidFill>
                <a:effectLst/>
              </a:rPr>
              <a:t>, 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req</a:t>
            </a:r>
            <a:r>
              <a:rPr lang="en-US" sz="2200" dirty="0">
                <a:solidFill>
                  <a:schemeClr val="tx1"/>
                </a:solidFill>
                <a:effectLst/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res.send</a:t>
            </a:r>
            <a:r>
              <a:rPr lang="en-US" sz="2200" dirty="0">
                <a:solidFill>
                  <a:schemeClr val="tx1"/>
                </a:solidFill>
                <a:effectLst/>
              </a:rPr>
              <a:t>('</a:t>
            </a:r>
            <a:r>
              <a:rPr lang="en-US" sz="2200" dirty="0" err="1">
                <a:solidFill>
                  <a:schemeClr val="accent1"/>
                </a:solidFill>
                <a:effectLst/>
              </a:rPr>
              <a:t>abcd</a:t>
            </a:r>
            <a:r>
              <a:rPr lang="en-US" sz="2200" dirty="0">
                <a:solidFill>
                  <a:schemeClr val="tx1"/>
                </a:solidFill>
                <a:effectLst/>
              </a:rPr>
              <a:t>,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ab</a:t>
            </a:r>
            <a:r>
              <a:rPr lang="en-US" sz="2200" dirty="0" err="1">
                <a:solidFill>
                  <a:schemeClr val="accent1"/>
                </a:solidFill>
                <a:effectLst/>
              </a:rPr>
              <a:t>ANYTHING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cd</a:t>
            </a:r>
            <a:r>
              <a:rPr lang="en-US" sz="2200" dirty="0">
                <a:solidFill>
                  <a:schemeClr val="tx1"/>
                </a:solidFill>
                <a:effectLst/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</a:t>
            </a:r>
            <a:r>
              <a:rPr lang="en-US" sz="2200" noProof="1">
                <a:solidFill>
                  <a:schemeClr val="accent1"/>
                </a:solidFill>
              </a:rPr>
              <a:t>/.*fly$/</a:t>
            </a:r>
            <a:r>
              <a:rPr lang="en-US" sz="2200" noProof="1">
                <a:solidFill>
                  <a:schemeClr val="tx1"/>
                </a:solidFill>
              </a:rPr>
              <a:t>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res.send('butter</a:t>
            </a:r>
            <a:r>
              <a:rPr lang="en-US" sz="2200" noProof="1">
                <a:solidFill>
                  <a:schemeClr val="accent1"/>
                </a:solidFill>
              </a:rPr>
              <a:t>fly</a:t>
            </a:r>
            <a:r>
              <a:rPr lang="en-US" sz="2200" noProof="1">
                <a:solidFill>
                  <a:schemeClr val="tx1"/>
                </a:solidFill>
              </a:rPr>
              <a:t>, dragon</a:t>
            </a:r>
            <a:r>
              <a:rPr lang="en-US" sz="2200" noProof="1">
                <a:solidFill>
                  <a:schemeClr val="accent1"/>
                </a:solidFill>
              </a:rPr>
              <a:t>fly</a:t>
            </a:r>
            <a:r>
              <a:rPr lang="en-US" sz="2200" noProof="1">
                <a:solidFill>
                  <a:schemeClr val="tx1"/>
                </a:solidFill>
              </a:rPr>
              <a:t>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="" xmlns:a16="http://schemas.microsoft.com/office/drawing/2014/main" id="{9200CC9C-6E8F-4387-AFDF-B1E623AF1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612" y="1828800"/>
            <a:ext cx="3581400" cy="533400"/>
          </a:xfrm>
          <a:prstGeom prst="wedgeRoundRectCallout">
            <a:avLst>
              <a:gd name="adj1" fmla="val -163262"/>
              <a:gd name="adj2" fmla="val 1680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Based on string </a:t>
            </a:r>
            <a:r>
              <a:rPr lang="en-US" sz="2500" noProof="1">
                <a:solidFill>
                  <a:schemeClr val="accent1"/>
                </a:solidFill>
              </a:rPr>
              <a:t>patterns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="" xmlns:a16="http://schemas.microsoft.com/office/drawing/2014/main" id="{D34FEAE4-DCCB-409A-8012-9BD15930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3315638"/>
            <a:ext cx="4114800" cy="570562"/>
          </a:xfrm>
          <a:prstGeom prst="wedgeRoundRectCallout">
            <a:avLst>
              <a:gd name="adj1" fmla="val -144392"/>
              <a:gd name="adj2" fmla="val 1299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Based on </a:t>
            </a:r>
            <a:r>
              <a:rPr lang="en-US" sz="2500" noProof="1">
                <a:solidFill>
                  <a:schemeClr val="accent1"/>
                </a:solidFill>
              </a:rPr>
              <a:t>regular</a:t>
            </a:r>
            <a:r>
              <a:rPr lang="en-US" sz="25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accent1"/>
                </a:solidFill>
              </a:rPr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3979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B98F72F-9C78-4799-BFAB-4DCC95838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B36A64-3B2A-419E-8444-3DF6FE75F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Paths can have </a:t>
            </a:r>
            <a:r>
              <a:rPr lang="en-US" dirty="0">
                <a:solidFill>
                  <a:schemeClr val="accent1"/>
                </a:solidFill>
              </a:rPr>
              <a:t>parameters</a:t>
            </a:r>
            <a:r>
              <a:rPr lang="en-US" dirty="0"/>
              <a:t>:</a:t>
            </a:r>
          </a:p>
          <a:p>
            <a:pPr>
              <a:spcBef>
                <a:spcPts val="15000"/>
              </a:spcBef>
            </a:pPr>
            <a:r>
              <a:rPr lang="en-US" dirty="0"/>
              <a:t>You can also </a:t>
            </a:r>
            <a:r>
              <a:rPr lang="en-US" dirty="0">
                <a:solidFill>
                  <a:schemeClr val="accent1"/>
                </a:solidFill>
              </a:rPr>
              <a:t>validate</a:t>
            </a:r>
            <a:r>
              <a:rPr lang="en-US" dirty="0"/>
              <a:t> parameters with </a:t>
            </a:r>
            <a:r>
              <a:rPr lang="en-US" dirty="0">
                <a:solidFill>
                  <a:schemeClr val="accent1"/>
                </a:solidFill>
              </a:rPr>
              <a:t>regular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2E4A378-7657-411A-8DB2-E3D41F23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Parameters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FE6144DA-AD21-4B1F-A64B-C99835D70DD0}"/>
              </a:ext>
            </a:extLst>
          </p:cNvPr>
          <p:cNvSpPr txBox="1">
            <a:spLocks/>
          </p:cNvSpPr>
          <p:nvPr/>
        </p:nvSpPr>
        <p:spPr>
          <a:xfrm>
            <a:off x="608012" y="1981200"/>
            <a:ext cx="9038012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('/users/</a:t>
            </a:r>
            <a:r>
              <a:rPr lang="en-US" sz="2200" noProof="1">
                <a:solidFill>
                  <a:schemeClr val="accent1"/>
                </a:solidFill>
              </a:rPr>
              <a:t>:userId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let paramsObj = req.</a:t>
            </a:r>
            <a:r>
              <a:rPr lang="en-US" sz="2200" noProof="1">
                <a:solidFill>
                  <a:schemeClr val="accent1"/>
                </a:solidFill>
              </a:rPr>
              <a:t>params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res.send(paramsObj)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B3067097-081E-4D42-B632-53BC94A570C0}"/>
              </a:ext>
            </a:extLst>
          </p:cNvPr>
          <p:cNvSpPr txBox="1">
            <a:spLocks/>
          </p:cNvSpPr>
          <p:nvPr/>
        </p:nvSpPr>
        <p:spPr>
          <a:xfrm>
            <a:off x="608012" y="4648200"/>
            <a:ext cx="9038012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('/users/:userId</a:t>
            </a:r>
            <a:r>
              <a:rPr lang="en-US" sz="2200" noProof="1">
                <a:solidFill>
                  <a:schemeClr val="accent1"/>
                </a:solidFill>
              </a:rPr>
              <a:t>(\\d+)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let paramsObj = req.</a:t>
            </a:r>
            <a:r>
              <a:rPr lang="en-US" sz="2200" noProof="1">
                <a:solidFill>
                  <a:schemeClr val="accent1"/>
                </a:solidFill>
              </a:rPr>
              <a:t>params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res.send(paramsObj)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="" xmlns:a16="http://schemas.microsoft.com/office/drawing/2014/main" id="{FAD21532-ABD4-4A2F-A57A-8BAF539AA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71475"/>
            <a:ext cx="3581400" cy="533400"/>
          </a:xfrm>
          <a:prstGeom prst="wedgeRoundRectCallout">
            <a:avLst>
              <a:gd name="adj1" fmla="val -70610"/>
              <a:gd name="adj2" fmla="val -1094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Matches </a:t>
            </a:r>
            <a:r>
              <a:rPr lang="en-US" sz="2500" noProof="1">
                <a:solidFill>
                  <a:schemeClr val="accent1"/>
                </a:solidFill>
              </a:rPr>
              <a:t>only</a:t>
            </a:r>
            <a:r>
              <a:rPr lang="en-US" sz="2500" noProof="1">
                <a:solidFill>
                  <a:schemeClr val="tx1"/>
                </a:solidFill>
              </a:rPr>
              <a:t> digits</a:t>
            </a:r>
            <a:endParaRPr lang="en-US" sz="25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035B14C-B867-4456-89C2-B16BBC319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B8DA01-7E54-4D4E-8BDE-191CC5A3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</a:t>
            </a:r>
            <a:r>
              <a:rPr lang="en-US" dirty="0">
                <a:solidFill>
                  <a:schemeClr val="accent1"/>
                </a:solidFill>
              </a:rPr>
              <a:t>chainable</a:t>
            </a:r>
            <a:r>
              <a:rPr lang="en-US" dirty="0"/>
              <a:t> route handlers using '</a:t>
            </a:r>
            <a:r>
              <a:rPr lang="en-US" dirty="0" err="1">
                <a:solidFill>
                  <a:schemeClr val="accent1"/>
                </a:solidFill>
              </a:rPr>
              <a:t>app.route</a:t>
            </a:r>
            <a:r>
              <a:rPr lang="en-US" dirty="0">
                <a:solidFill>
                  <a:schemeClr val="accent1"/>
                </a:solidFill>
              </a:rPr>
              <a:t>()</a:t>
            </a:r>
            <a:r>
              <a:rPr lang="en-US" dirty="0"/>
              <a:t>':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B814E0F7-852C-40B2-A2B8-0DFC55E6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Chainable routes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C405558E-328B-40FE-B414-613204CAD5F1}"/>
              </a:ext>
            </a:extLst>
          </p:cNvPr>
          <p:cNvSpPr txBox="1">
            <a:spLocks/>
          </p:cNvSpPr>
          <p:nvPr/>
        </p:nvSpPr>
        <p:spPr>
          <a:xfrm>
            <a:off x="684212" y="1981200"/>
            <a:ext cx="6248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route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/home</a:t>
            </a:r>
            <a:r>
              <a:rPr lang="en-US" sz="2200" dirty="0">
                <a:solidFill>
                  <a:schemeClr val="tx1"/>
                </a:solidFill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.</a:t>
            </a:r>
            <a:r>
              <a:rPr lang="en-US" sz="2200" dirty="0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 err="1">
                <a:solidFill>
                  <a:schemeClr val="tx1"/>
                </a:solidFill>
              </a:rPr>
              <a:t>res.send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 home page')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.</a:t>
            </a:r>
            <a:r>
              <a:rPr lang="en-US" sz="2200" dirty="0">
                <a:solidFill>
                  <a:schemeClr val="accent1"/>
                </a:solidFill>
              </a:rPr>
              <a:t>post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 err="1">
                <a:solidFill>
                  <a:schemeClr val="tx1"/>
                </a:solidFill>
              </a:rPr>
              <a:t>res.send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POST</a:t>
            </a:r>
            <a:r>
              <a:rPr lang="en-US" sz="2200" dirty="0">
                <a:solidFill>
                  <a:schemeClr val="tx1"/>
                </a:solidFill>
              </a:rPr>
              <a:t> home page')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.</a:t>
            </a:r>
            <a:r>
              <a:rPr lang="en-US" sz="2200" dirty="0">
                <a:solidFill>
                  <a:schemeClr val="accent1"/>
                </a:solidFill>
              </a:rPr>
              <a:t>all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 err="1">
                <a:solidFill>
                  <a:schemeClr val="tx1"/>
                </a:solidFill>
              </a:rPr>
              <a:t>res.send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Everything</a:t>
            </a:r>
            <a:r>
              <a:rPr lang="en-US" sz="2200" dirty="0">
                <a:solidFill>
                  <a:schemeClr val="tx1"/>
                </a:solidFill>
              </a:rPr>
              <a:t> else')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="" xmlns:a16="http://schemas.microsoft.com/office/drawing/2014/main" id="{058902D8-98EC-4617-8152-7890BF542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411" y="2279969"/>
            <a:ext cx="3581400" cy="533400"/>
          </a:xfrm>
          <a:prstGeom prst="wedgeRoundRectCallout">
            <a:avLst>
              <a:gd name="adj1" fmla="val -154576"/>
              <a:gd name="adj2" fmla="val -652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Better for </a:t>
            </a:r>
            <a:r>
              <a:rPr lang="en-US" sz="2500" noProof="1">
                <a:solidFill>
                  <a:schemeClr val="accent1"/>
                </a:solidFill>
              </a:rPr>
              <a:t>ordering</a:t>
            </a:r>
            <a:r>
              <a:rPr lang="en-US" sz="2500" noProof="1">
                <a:solidFill>
                  <a:schemeClr val="tx1"/>
                </a:solidFill>
              </a:rPr>
              <a:t> routes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="" xmlns:a16="http://schemas.microsoft.com/office/drawing/2014/main" id="{301836BC-90F6-4298-B5D8-CF903D3F8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4500722"/>
            <a:ext cx="3581400" cy="833278"/>
          </a:xfrm>
          <a:prstGeom prst="wedgeRoundRectCallout">
            <a:avLst>
              <a:gd name="adj1" fmla="val -136151"/>
              <a:gd name="adj2" fmla="val -422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Always place '</a:t>
            </a:r>
            <a:r>
              <a:rPr lang="en-US" sz="2500" noProof="1">
                <a:solidFill>
                  <a:schemeClr val="accent1"/>
                </a:solidFill>
              </a:rPr>
              <a:t>all</a:t>
            </a:r>
            <a:r>
              <a:rPr lang="en-US" sz="2500" noProof="1">
                <a:solidFill>
                  <a:schemeClr val="tx1"/>
                </a:solidFill>
              </a:rPr>
              <a:t>' as a </a:t>
            </a:r>
            <a:r>
              <a:rPr lang="en-US" sz="2500" noProof="1">
                <a:solidFill>
                  <a:schemeClr val="accent1"/>
                </a:solidFill>
              </a:rPr>
              <a:t>final</a:t>
            </a:r>
            <a:r>
              <a:rPr lang="en-US" sz="2500" noProof="1">
                <a:solidFill>
                  <a:schemeClr val="tx1"/>
                </a:solidFill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42526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B56B3D2-ABEA-433A-8054-666943221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403D12-1139-418F-9EA4-4B536FDE9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Responses:</a:t>
            </a:r>
          </a:p>
          <a:p>
            <a:pPr lvl="1"/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download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prompt</a:t>
            </a:r>
            <a:r>
              <a:rPr lang="en-US" dirty="0"/>
              <a:t> a file to be </a:t>
            </a:r>
            <a:r>
              <a:rPr lang="en-US" dirty="0">
                <a:solidFill>
                  <a:schemeClr val="accent1"/>
                </a:solidFill>
              </a:rPr>
              <a:t>downloaded</a:t>
            </a:r>
          </a:p>
          <a:p>
            <a:pPr lvl="1">
              <a:spcBef>
                <a:spcPts val="10000"/>
              </a:spcBef>
            </a:pPr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end</a:t>
            </a:r>
            <a:r>
              <a:rPr lang="en-US" dirty="0"/>
              <a:t> – end the response </a:t>
            </a:r>
            <a:r>
              <a:rPr lang="en-US" dirty="0">
                <a:solidFill>
                  <a:schemeClr val="accent1"/>
                </a:solidFill>
              </a:rPr>
              <a:t>process</a:t>
            </a:r>
          </a:p>
          <a:p>
            <a:pPr lvl="1"/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json</a:t>
            </a:r>
            <a:r>
              <a:rPr lang="en-US" dirty="0"/>
              <a:t> – send a </a:t>
            </a:r>
            <a:r>
              <a:rPr lang="en-US" dirty="0">
                <a:solidFill>
                  <a:schemeClr val="accent1"/>
                </a:solidFill>
              </a:rPr>
              <a:t>JSON</a:t>
            </a:r>
            <a:r>
              <a:rPr lang="en-US" dirty="0"/>
              <a:t> response</a:t>
            </a:r>
          </a:p>
          <a:p>
            <a:pPr lvl="1"/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jsonp</a:t>
            </a:r>
            <a:r>
              <a:rPr lang="en-US" dirty="0"/>
              <a:t> – send a </a:t>
            </a:r>
            <a:r>
              <a:rPr lang="en-US" dirty="0">
                <a:solidFill>
                  <a:schemeClr val="accent1"/>
                </a:solidFill>
              </a:rPr>
              <a:t>JSON</a:t>
            </a:r>
            <a:r>
              <a:rPr lang="en-US" dirty="0"/>
              <a:t> response with </a:t>
            </a:r>
            <a:r>
              <a:rPr lang="en-US" dirty="0">
                <a:solidFill>
                  <a:schemeClr val="accent1"/>
                </a:solidFill>
              </a:rPr>
              <a:t>JSONP</a:t>
            </a:r>
            <a:r>
              <a:rPr lang="en-US" dirty="0"/>
              <a:t> support (</a:t>
            </a:r>
            <a:r>
              <a:rPr lang="en-US" dirty="0">
                <a:solidFill>
                  <a:schemeClr val="accent1"/>
                </a:solidFill>
              </a:rPr>
              <a:t>cross-domain</a:t>
            </a:r>
            <a:r>
              <a:rPr lang="en-US" dirty="0"/>
              <a:t> friendly)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7A82C95-C707-45EB-B195-83F8692A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Responses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0E662609-A8C1-4D28-908D-BDF1529D775A}"/>
              </a:ext>
            </a:extLst>
          </p:cNvPr>
          <p:cNvSpPr txBox="1">
            <a:spLocks/>
          </p:cNvSpPr>
          <p:nvPr/>
        </p:nvSpPr>
        <p:spPr>
          <a:xfrm>
            <a:off x="912812" y="2438400"/>
            <a:ext cx="5638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('/pdf',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download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FULL PATH TO PDF</a:t>
            </a:r>
            <a:r>
              <a:rPr lang="en-US" sz="2200" dirty="0">
                <a:solidFill>
                  <a:schemeClr val="tx1"/>
                </a:solidFill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35573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7DC5E94-9AF2-43B8-9AF1-20C4EAD44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1F9AF1-FCE1-4BD8-8C39-DC5CE9D1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redirect</a:t>
            </a:r>
            <a:r>
              <a:rPr lang="en-US" dirty="0"/>
              <a:t> – redirect a request (to </a:t>
            </a:r>
            <a:r>
              <a:rPr lang="en-US" dirty="0">
                <a:solidFill>
                  <a:schemeClr val="accent1"/>
                </a:solidFill>
              </a:rPr>
              <a:t>another</a:t>
            </a:r>
            <a:r>
              <a:rPr lang="en-US" dirty="0"/>
              <a:t> page)</a:t>
            </a:r>
          </a:p>
          <a:p>
            <a:pPr>
              <a:spcBef>
                <a:spcPts val="10000"/>
              </a:spcBef>
            </a:pPr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sendFile</a:t>
            </a:r>
            <a:r>
              <a:rPr lang="en-US" dirty="0"/>
              <a:t> – send a </a:t>
            </a:r>
            <a:r>
              <a:rPr lang="en-US" dirty="0">
                <a:solidFill>
                  <a:schemeClr val="accent1"/>
                </a:solidFill>
              </a:rPr>
              <a:t>file</a:t>
            </a:r>
            <a:r>
              <a:rPr lang="en-US" dirty="0"/>
              <a:t> as an </a:t>
            </a:r>
            <a:r>
              <a:rPr lang="en-US" dirty="0">
                <a:solidFill>
                  <a:schemeClr val="accent1"/>
                </a:solidFill>
              </a:rPr>
              <a:t>octet</a:t>
            </a:r>
            <a:r>
              <a:rPr lang="en-US" dirty="0"/>
              <a:t> stream</a:t>
            </a:r>
          </a:p>
          <a:p>
            <a:pPr>
              <a:spcBef>
                <a:spcPts val="13000"/>
              </a:spcBef>
            </a:pPr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render</a:t>
            </a:r>
            <a:r>
              <a:rPr lang="en-US" dirty="0"/>
              <a:t> – render a </a:t>
            </a:r>
            <a:r>
              <a:rPr lang="en-US" dirty="0">
                <a:solidFill>
                  <a:schemeClr val="accent1"/>
                </a:solidFill>
              </a:rPr>
              <a:t>view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template</a:t>
            </a:r>
          </a:p>
          <a:p>
            <a:r>
              <a:rPr lang="en-US" dirty="0"/>
              <a:t>Additional </a:t>
            </a:r>
            <a:r>
              <a:rPr lang="en-US" dirty="0">
                <a:solidFill>
                  <a:schemeClr val="accent1"/>
                </a:solidFill>
              </a:rPr>
              <a:t>functions</a:t>
            </a:r>
            <a:r>
              <a:rPr lang="en-US" dirty="0"/>
              <a:t> at: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https://expressjs.com/en/4x/api.html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7749403-3F57-4331-815A-F781FEA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Responses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B5E2209F-3296-403A-AE05-D335CA29AEFD}"/>
              </a:ext>
            </a:extLst>
          </p:cNvPr>
          <p:cNvSpPr txBox="1">
            <a:spLocks/>
          </p:cNvSpPr>
          <p:nvPr/>
        </p:nvSpPr>
        <p:spPr>
          <a:xfrm>
            <a:off x="608012" y="1828800"/>
            <a:ext cx="59436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/about/old</a:t>
            </a:r>
            <a:r>
              <a:rPr lang="en-US" sz="2200" dirty="0">
                <a:solidFill>
                  <a:schemeClr val="tx1"/>
                </a:solidFill>
              </a:rPr>
              <a:t>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redirect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/about</a:t>
            </a:r>
            <a:r>
              <a:rPr lang="en-US" sz="2200" dirty="0">
                <a:solidFill>
                  <a:schemeClr val="tx1"/>
                </a:solidFill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40186640-ACD5-4356-91D4-C59B814F3DD9}"/>
              </a:ext>
            </a:extLst>
          </p:cNvPr>
          <p:cNvSpPr txBox="1">
            <a:spLocks/>
          </p:cNvSpPr>
          <p:nvPr/>
        </p:nvSpPr>
        <p:spPr>
          <a:xfrm>
            <a:off x="608012" y="3733800"/>
            <a:ext cx="7010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/file/:</a:t>
            </a:r>
            <a:r>
              <a:rPr lang="en-US" sz="2200" dirty="0" err="1">
                <a:solidFill>
                  <a:schemeClr val="accent1"/>
                </a:solidFill>
              </a:rPr>
              <a:t>fileName</a:t>
            </a:r>
            <a:r>
              <a:rPr lang="en-US" sz="2200" dirty="0">
                <a:solidFill>
                  <a:schemeClr val="tx1"/>
                </a:solidFill>
              </a:rPr>
              <a:t>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let </a:t>
            </a:r>
            <a:r>
              <a:rPr lang="en-US" sz="2200" dirty="0" err="1">
                <a:solidFill>
                  <a:schemeClr val="tx1"/>
                </a:solidFill>
              </a:rPr>
              <a:t>fileName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tx1"/>
                </a:solidFill>
              </a:rPr>
              <a:t>req.params.</a:t>
            </a:r>
            <a:r>
              <a:rPr lang="en-US" sz="2200" dirty="0" err="1">
                <a:solidFill>
                  <a:schemeClr val="accent1"/>
                </a:solidFill>
              </a:rPr>
              <a:t>fileName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sendFile</a:t>
            </a:r>
            <a:r>
              <a:rPr lang="en-US" sz="2200" dirty="0">
                <a:solidFill>
                  <a:schemeClr val="tx1"/>
                </a:solidFill>
              </a:rPr>
              <a:t>("</a:t>
            </a:r>
            <a:r>
              <a:rPr lang="en-US" sz="2200" dirty="0">
                <a:solidFill>
                  <a:schemeClr val="accent1"/>
                </a:solidFill>
              </a:rPr>
              <a:t>PATH TO FILE</a:t>
            </a:r>
            <a:r>
              <a:rPr lang="en-US" sz="2200" dirty="0">
                <a:solidFill>
                  <a:schemeClr val="tx1"/>
                </a:solidFill>
              </a:rPr>
              <a:t>" + </a:t>
            </a:r>
            <a:r>
              <a:rPr lang="en-US" sz="2200" dirty="0" err="1">
                <a:solidFill>
                  <a:schemeClr val="accent1"/>
                </a:solidFill>
              </a:rPr>
              <a:t>fileName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72248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536945-F6AE-4F93-A719-E7F0C7F3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AF6E9A-1F4B-4105-A48E-604DBE033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 HTML, CSS, JS and other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53136AD-B684-47A4-973F-A208B477D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62" y="1600200"/>
            <a:ext cx="3619500" cy="325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0812" y="838200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Serving static files is </a:t>
            </a:r>
            <a:r>
              <a:rPr lang="en-US" dirty="0">
                <a:solidFill>
                  <a:schemeClr val="accent1"/>
                </a:solidFill>
              </a:rPr>
              <a:t>easy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all </a:t>
            </a:r>
            <a:r>
              <a:rPr lang="en-US" dirty="0">
                <a:solidFill>
                  <a:schemeClr val="accent1"/>
                </a:solidFill>
              </a:rPr>
              <a:t>files</a:t>
            </a:r>
            <a:r>
              <a:rPr lang="en-US" dirty="0"/>
              <a:t> from the directory will be </a:t>
            </a:r>
            <a:r>
              <a:rPr lang="en-US" dirty="0">
                <a:solidFill>
                  <a:schemeClr val="accent1"/>
                </a:solidFill>
              </a:rPr>
              <a:t>public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800" y="0"/>
            <a:ext cx="9577597" cy="1110780"/>
          </a:xfrm>
        </p:spPr>
        <p:txBody>
          <a:bodyPr/>
          <a:lstStyle/>
          <a:p>
            <a:r>
              <a:rPr lang="en-US" dirty="0"/>
              <a:t>Static Files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55530" y="1524000"/>
            <a:ext cx="10110882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(express.</a:t>
            </a:r>
            <a:r>
              <a:rPr lang="en-US" sz="2200" noProof="1">
                <a:solidFill>
                  <a:schemeClr val="accent1"/>
                </a:solidFill>
              </a:rPr>
              <a:t>static</a:t>
            </a:r>
            <a:r>
              <a:rPr lang="en-US" sz="2200" noProof="1">
                <a:solidFill>
                  <a:schemeClr val="tx1"/>
                </a:solidFill>
              </a:rPr>
              <a:t>('public'))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('/static', express.static('public'))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('/static', express.static(__dirname + '/public'))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2792" y="3810000"/>
            <a:ext cx="10063619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http://localhost:3000/images/kitten.</a:t>
            </a:r>
            <a:r>
              <a:rPr lang="en-US" sz="2200" dirty="0">
                <a:solidFill>
                  <a:schemeClr val="accent1"/>
                </a:solidFill>
              </a:rPr>
              <a:t>jpg</a:t>
            </a:r>
          </a:p>
          <a:p>
            <a:r>
              <a:rPr lang="en-US" sz="2200" dirty="0">
                <a:solidFill>
                  <a:schemeClr val="tx1"/>
                </a:solidFill>
              </a:rPr>
              <a:t>http://localhost:3000/css/style.</a:t>
            </a:r>
            <a:r>
              <a:rPr lang="en-US" sz="2200" dirty="0">
                <a:solidFill>
                  <a:schemeClr val="accent1"/>
                </a:solidFill>
              </a:rPr>
              <a:t>css</a:t>
            </a:r>
          </a:p>
          <a:p>
            <a:r>
              <a:rPr lang="en-US" sz="2200" dirty="0">
                <a:solidFill>
                  <a:schemeClr val="tx1"/>
                </a:solidFill>
              </a:rPr>
              <a:t>http://localhost:3000/js/app.</a:t>
            </a:r>
            <a:r>
              <a:rPr lang="en-US" sz="2200" dirty="0">
                <a:solidFill>
                  <a:schemeClr val="accent1"/>
                </a:solidFill>
              </a:rPr>
              <a:t>js</a:t>
            </a:r>
          </a:p>
          <a:p>
            <a:r>
              <a:rPr lang="en-US" sz="2200" dirty="0">
                <a:solidFill>
                  <a:schemeClr val="tx1"/>
                </a:solidFill>
              </a:rPr>
              <a:t>http://localhost:3000/images/bg.</a:t>
            </a:r>
            <a:r>
              <a:rPr lang="en-US" sz="2200" dirty="0">
                <a:solidFill>
                  <a:schemeClr val="accent1"/>
                </a:solidFill>
              </a:rPr>
              <a:t>png</a:t>
            </a:r>
          </a:p>
          <a:p>
            <a:r>
              <a:rPr lang="en-US" sz="2200" dirty="0">
                <a:solidFill>
                  <a:schemeClr val="tx1"/>
                </a:solidFill>
              </a:rPr>
              <a:t>http://localhost:3000/hello.</a:t>
            </a:r>
            <a:r>
              <a:rPr lang="en-US" sz="2200" dirty="0">
                <a:solidFill>
                  <a:schemeClr val="accent1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93379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06317B-E08B-4C58-8F24-61CACAF8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3412F21-0E38-4207-AB47-625DCC0BE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Intercepting the HTTP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="" xmlns:a16="http://schemas.microsoft.com/office/drawing/2014/main" id="{1C720BDC-C56A-481A-809C-D23EF8CB6238}"/>
              </a:ext>
            </a:extLst>
          </p:cNvPr>
          <p:cNvSpPr/>
          <p:nvPr/>
        </p:nvSpPr>
        <p:spPr>
          <a:xfrm>
            <a:off x="8075612" y="2293566"/>
            <a:ext cx="2362200" cy="1600200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Arrow: Up 4">
            <a:extLst>
              <a:ext uri="{FF2B5EF4-FFF2-40B4-BE49-F238E27FC236}">
                <a16:creationId xmlns="" xmlns:a16="http://schemas.microsoft.com/office/drawing/2014/main" id="{ECBBBF96-80C3-4877-B665-249D3CFA4ECF}"/>
              </a:ext>
            </a:extLst>
          </p:cNvPr>
          <p:cNvSpPr/>
          <p:nvPr/>
        </p:nvSpPr>
        <p:spPr>
          <a:xfrm rot="5400000">
            <a:off x="7191338" y="2386127"/>
            <a:ext cx="228600" cy="11611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Arrow: Up 5">
            <a:extLst>
              <a:ext uri="{FF2B5EF4-FFF2-40B4-BE49-F238E27FC236}">
                <a16:creationId xmlns="" xmlns:a16="http://schemas.microsoft.com/office/drawing/2014/main" id="{A27FE005-FA80-4B5E-A856-59F2F101D654}"/>
              </a:ext>
            </a:extLst>
          </p:cNvPr>
          <p:cNvSpPr/>
          <p:nvPr/>
        </p:nvSpPr>
        <p:spPr>
          <a:xfrm rot="16200000">
            <a:off x="7190928" y="2865026"/>
            <a:ext cx="228600" cy="11611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Flowchart: Extract 6">
            <a:extLst>
              <a:ext uri="{FF2B5EF4-FFF2-40B4-BE49-F238E27FC236}">
                <a16:creationId xmlns="" xmlns:a16="http://schemas.microsoft.com/office/drawing/2014/main" id="{70C72D44-B7AB-4F79-BFA7-9CA7DEC38956}"/>
              </a:ext>
            </a:extLst>
          </p:cNvPr>
          <p:cNvSpPr/>
          <p:nvPr/>
        </p:nvSpPr>
        <p:spPr>
          <a:xfrm>
            <a:off x="4467533" y="2132268"/>
            <a:ext cx="2343300" cy="1897433"/>
          </a:xfrm>
          <a:prstGeom prst="flowChartExtra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="" xmlns:a16="http://schemas.microsoft.com/office/drawing/2014/main" id="{CB315596-922B-414D-B4E8-5EDAD69EA739}"/>
              </a:ext>
            </a:extLst>
          </p:cNvPr>
          <p:cNvSpPr/>
          <p:nvPr/>
        </p:nvSpPr>
        <p:spPr>
          <a:xfrm>
            <a:off x="2208212" y="2171699"/>
            <a:ext cx="1905000" cy="178814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Arrow: Curved Up 8">
            <a:extLst>
              <a:ext uri="{FF2B5EF4-FFF2-40B4-BE49-F238E27FC236}">
                <a16:creationId xmlns="" xmlns:a16="http://schemas.microsoft.com/office/drawing/2014/main" id="{C6405C12-074F-452D-8301-FEA462331056}"/>
              </a:ext>
            </a:extLst>
          </p:cNvPr>
          <p:cNvSpPr/>
          <p:nvPr/>
        </p:nvSpPr>
        <p:spPr>
          <a:xfrm>
            <a:off x="3732213" y="4114799"/>
            <a:ext cx="1295400" cy="57622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0" name="Arrow: Curved Up 9">
            <a:extLst>
              <a:ext uri="{FF2B5EF4-FFF2-40B4-BE49-F238E27FC236}">
                <a16:creationId xmlns="" xmlns:a16="http://schemas.microsoft.com/office/drawing/2014/main" id="{CD121DFD-1BAC-4DBF-A7A6-D7DE0F221AC3}"/>
              </a:ext>
            </a:extLst>
          </p:cNvPr>
          <p:cNvSpPr/>
          <p:nvPr/>
        </p:nvSpPr>
        <p:spPr>
          <a:xfrm rot="10800000">
            <a:off x="4113212" y="1595478"/>
            <a:ext cx="1295400" cy="57622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A2F75DC-B87E-4D27-B9AB-5EACA0472346}"/>
              </a:ext>
            </a:extLst>
          </p:cNvPr>
          <p:cNvSpPr txBox="1"/>
          <p:nvPr/>
        </p:nvSpPr>
        <p:spPr>
          <a:xfrm>
            <a:off x="2640483" y="2808063"/>
            <a:ext cx="1111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18E6477-CCDB-4E02-9696-7D4733A53E5A}"/>
              </a:ext>
            </a:extLst>
          </p:cNvPr>
          <p:cNvSpPr txBox="1"/>
          <p:nvPr/>
        </p:nvSpPr>
        <p:spPr>
          <a:xfrm>
            <a:off x="4672678" y="3559884"/>
            <a:ext cx="1953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Middleware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725AB94-7168-449E-BC01-F66DDB749DE6}"/>
              </a:ext>
            </a:extLst>
          </p:cNvPr>
          <p:cNvSpPr txBox="1"/>
          <p:nvPr/>
        </p:nvSpPr>
        <p:spPr>
          <a:xfrm>
            <a:off x="8484555" y="2852385"/>
            <a:ext cx="1953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26127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Middleware is </a:t>
            </a:r>
            <a:r>
              <a:rPr lang="en-US" dirty="0">
                <a:solidFill>
                  <a:schemeClr val="accent1"/>
                </a:solidFill>
              </a:rPr>
              <a:t>just</a:t>
            </a:r>
            <a:r>
              <a:rPr lang="en-US" dirty="0"/>
              <a:t> a function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Can </a:t>
            </a:r>
            <a:r>
              <a:rPr lang="en-US" dirty="0">
                <a:solidFill>
                  <a:schemeClr val="accent1"/>
                </a:solidFill>
              </a:rPr>
              <a:t>manipulate</a:t>
            </a:r>
            <a:r>
              <a:rPr lang="en-US" dirty="0"/>
              <a:t> requests and responses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Different </a:t>
            </a:r>
            <a:r>
              <a:rPr lang="en-US" dirty="0">
                <a:solidFill>
                  <a:schemeClr val="accent1"/>
                </a:solidFill>
              </a:rPr>
              <a:t>kind</a:t>
            </a:r>
            <a:r>
              <a:rPr lang="en-US" dirty="0"/>
              <a:t> of middleware exist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Application, route, error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Example: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4212" y="3733800"/>
            <a:ext cx="903801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var app = express()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((req, res, </a:t>
            </a:r>
            <a:r>
              <a:rPr lang="en-US" sz="2200" noProof="1">
                <a:solidFill>
                  <a:schemeClr val="accent1"/>
                </a:solidFill>
              </a:rPr>
              <a:t>next</a:t>
            </a:r>
            <a:r>
              <a:rPr lang="en-US" sz="2200" noProof="1">
                <a:solidFill>
                  <a:schemeClr val="tx1"/>
                </a:solidFill>
              </a:rPr>
              <a:t>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console.log('Time:', Date.now())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</a:t>
            </a:r>
            <a:r>
              <a:rPr lang="en-US" sz="2200" noProof="1">
                <a:solidFill>
                  <a:schemeClr val="accent1"/>
                </a:solidFill>
              </a:rPr>
              <a:t>next</a:t>
            </a:r>
            <a:r>
              <a:rPr lang="en-US" sz="2200" noProof="1">
                <a:solidFill>
                  <a:schemeClr val="tx1"/>
                </a:solidFill>
              </a:rPr>
              <a:t>()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="" xmlns:a16="http://schemas.microsoft.com/office/drawing/2014/main" id="{CCA57D17-699A-4ACA-A33A-72FF0FF96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2" y="5181600"/>
            <a:ext cx="3581400" cy="533400"/>
          </a:xfrm>
          <a:prstGeom prst="wedgeRoundRectCallout">
            <a:avLst>
              <a:gd name="adj1" fmla="val -155102"/>
              <a:gd name="adj2" fmla="val -299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Next </a:t>
            </a:r>
            <a:r>
              <a:rPr lang="en-US" sz="2500" noProof="1">
                <a:solidFill>
                  <a:schemeClr val="accent1"/>
                </a:solidFill>
              </a:rPr>
              <a:t>handler</a:t>
            </a:r>
            <a:r>
              <a:rPr lang="en-US" sz="2500" noProof="1">
                <a:solidFill>
                  <a:schemeClr val="tx1"/>
                </a:solidFill>
              </a:rPr>
              <a:t> to be called</a:t>
            </a:r>
          </a:p>
        </p:txBody>
      </p:sp>
    </p:spTree>
    <p:extLst>
      <p:ext uri="{BB962C8B-B14F-4D97-AF65-F5344CB8AC3E}">
        <p14:creationId xmlns:p14="http://schemas.microsoft.com/office/powerpoint/2010/main" val="397784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Introduction to Express.js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Router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Handling a request/response with Express.js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Static Files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Middleware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Custom and Third-Party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View Engines (Pug and Handlebars)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11125200" cy="58341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Middleware can be </a:t>
            </a:r>
            <a:r>
              <a:rPr lang="en-US" dirty="0">
                <a:solidFill>
                  <a:schemeClr val="accent1"/>
                </a:solidFill>
              </a:rPr>
              <a:t>only</a:t>
            </a:r>
            <a:r>
              <a:rPr lang="en-US" dirty="0"/>
              <a:t> for </a:t>
            </a:r>
            <a:r>
              <a:rPr lang="en-US" dirty="0">
                <a:solidFill>
                  <a:schemeClr val="accent1"/>
                </a:solidFill>
              </a:rPr>
              <a:t>specific</a:t>
            </a:r>
            <a:r>
              <a:rPr lang="en-US" dirty="0"/>
              <a:t> path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Middleware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75406" y="1541776"/>
            <a:ext cx="9038012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use</a:t>
            </a:r>
            <a:r>
              <a:rPr lang="en-US" sz="2200" dirty="0">
                <a:solidFill>
                  <a:schemeClr val="tx1"/>
                </a:solidFill>
              </a:rPr>
              <a:t>('/user/</a:t>
            </a:r>
            <a:r>
              <a:rPr lang="en-US" sz="2200" dirty="0">
                <a:solidFill>
                  <a:schemeClr val="accent1"/>
                </a:solidFill>
              </a:rPr>
              <a:t>:</a:t>
            </a:r>
            <a:r>
              <a:rPr lang="en-US" sz="2200" dirty="0" err="1">
                <a:solidFill>
                  <a:schemeClr val="accent1"/>
                </a:solidFill>
              </a:rPr>
              <a:t>userId</a:t>
            </a:r>
            <a:r>
              <a:rPr lang="en-US" sz="2200" dirty="0">
                <a:solidFill>
                  <a:schemeClr val="tx1"/>
                </a:solidFill>
              </a:rPr>
              <a:t>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res, </a:t>
            </a:r>
            <a:r>
              <a:rPr lang="en-US" sz="2200" dirty="0">
                <a:solidFill>
                  <a:schemeClr val="accent1"/>
                </a:solidFill>
              </a:rPr>
              <a:t>next</a:t>
            </a:r>
            <a:r>
              <a:rPr lang="en-US" sz="2200" dirty="0">
                <a:solidFill>
                  <a:schemeClr val="tx1"/>
                </a:solidFill>
              </a:rPr>
              <a:t>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let </a:t>
            </a:r>
            <a:r>
              <a:rPr lang="en-US" sz="2200" dirty="0" err="1">
                <a:solidFill>
                  <a:schemeClr val="tx1"/>
                </a:solidFill>
              </a:rPr>
              <a:t>userId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tx1"/>
                </a:solidFill>
              </a:rPr>
              <a:t>req.params.</a:t>
            </a:r>
            <a:r>
              <a:rPr lang="en-US" sz="2200" dirty="0" err="1">
                <a:solidFill>
                  <a:schemeClr val="accent1"/>
                </a:solidFill>
              </a:rPr>
              <a:t>userId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// TODO: Check if user </a:t>
            </a:r>
            <a:r>
              <a:rPr lang="en-US" sz="2200" dirty="0">
                <a:solidFill>
                  <a:schemeClr val="accent1"/>
                </a:solidFill>
              </a:rPr>
              <a:t>exists</a:t>
            </a:r>
            <a:r>
              <a:rPr lang="en-US" sz="2200" dirty="0">
                <a:solidFill>
                  <a:schemeClr val="tx1"/>
                </a:solidFill>
              </a:rPr>
              <a:t> in </a:t>
            </a:r>
            <a:r>
              <a:rPr lang="en-US" sz="2200" dirty="0" err="1">
                <a:solidFill>
                  <a:schemeClr val="accent1"/>
                </a:solidFill>
              </a:rPr>
              <a:t>db</a:t>
            </a:r>
            <a:r>
              <a:rPr lang="en-US" sz="2200" dirty="0">
                <a:solidFill>
                  <a:schemeClr val="tx1"/>
                </a:solidFill>
              </a:rPr>
              <a:t>/</a:t>
            </a:r>
            <a:r>
              <a:rPr lang="en-US" sz="2200" dirty="0">
                <a:solidFill>
                  <a:schemeClr val="accent1"/>
                </a:solidFill>
              </a:rPr>
              <a:t>session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let </a:t>
            </a:r>
            <a:r>
              <a:rPr lang="en-US" sz="2200" dirty="0" err="1">
                <a:solidFill>
                  <a:schemeClr val="tx1"/>
                </a:solidFill>
              </a:rPr>
              <a:t>userExists</a:t>
            </a:r>
            <a:r>
              <a:rPr lang="en-US" sz="2200" dirty="0">
                <a:solidFill>
                  <a:schemeClr val="tx1"/>
                </a:solidFill>
              </a:rPr>
              <a:t> = true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if (!</a:t>
            </a:r>
            <a:r>
              <a:rPr lang="en-US" sz="2200" dirty="0" err="1">
                <a:solidFill>
                  <a:schemeClr val="tx1"/>
                </a:solidFill>
              </a:rPr>
              <a:t>userExists</a:t>
            </a:r>
            <a:r>
              <a:rPr lang="en-US" sz="2200" dirty="0">
                <a:solidFill>
                  <a:schemeClr val="tx1"/>
                </a:solidFill>
              </a:rPr>
              <a:t>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redirect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/login</a:t>
            </a:r>
            <a:r>
              <a:rPr lang="en-US" sz="2200" dirty="0">
                <a:solidFill>
                  <a:schemeClr val="tx1"/>
                </a:solidFill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 else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</a:t>
            </a:r>
            <a:r>
              <a:rPr lang="en-US" sz="2200" dirty="0">
                <a:solidFill>
                  <a:schemeClr val="accent1"/>
                </a:solidFill>
              </a:rPr>
              <a:t>next()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('/user/</a:t>
            </a:r>
            <a:r>
              <a:rPr lang="en-US" sz="2200" dirty="0">
                <a:solidFill>
                  <a:schemeClr val="accent1"/>
                </a:solidFill>
              </a:rPr>
              <a:t>:</a:t>
            </a:r>
            <a:r>
              <a:rPr lang="en-US" sz="2200" dirty="0" err="1">
                <a:solidFill>
                  <a:schemeClr val="accent1"/>
                </a:solidFill>
              </a:rPr>
              <a:t>userId</a:t>
            </a:r>
            <a:r>
              <a:rPr lang="en-US" sz="2200" dirty="0">
                <a:solidFill>
                  <a:schemeClr val="tx1"/>
                </a:solidFill>
              </a:rPr>
              <a:t>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send</a:t>
            </a:r>
            <a:r>
              <a:rPr lang="en-US" sz="2200" dirty="0">
                <a:solidFill>
                  <a:schemeClr val="tx1"/>
                </a:solidFill>
              </a:rPr>
              <a:t>('User home page!')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 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="" xmlns:a16="http://schemas.microsoft.com/office/drawing/2014/main" id="{B27D7989-CE1F-4C6C-AB50-E127E25FD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3788545"/>
            <a:ext cx="3581400" cy="833278"/>
          </a:xfrm>
          <a:prstGeom prst="wedgeRoundRectCallout">
            <a:avLst>
              <a:gd name="adj1" fmla="val -78507"/>
              <a:gd name="adj2" fmla="val -75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Custom </a:t>
            </a:r>
            <a:r>
              <a:rPr lang="en-US" sz="2500" noProof="1">
                <a:solidFill>
                  <a:schemeClr val="accent1"/>
                </a:solidFill>
              </a:rPr>
              <a:t>authentication</a:t>
            </a:r>
            <a:r>
              <a:rPr lang="en-US" sz="2500" noProof="1">
                <a:solidFill>
                  <a:schemeClr val="tx1"/>
                </a:solidFill>
              </a:rPr>
              <a:t> middleware</a:t>
            </a:r>
          </a:p>
        </p:txBody>
      </p:sp>
    </p:spTree>
    <p:extLst>
      <p:ext uri="{BB962C8B-B14F-4D97-AF65-F5344CB8AC3E}">
        <p14:creationId xmlns:p14="http://schemas.microsoft.com/office/powerpoint/2010/main" val="26944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10972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Body parser - </a:t>
            </a:r>
            <a:r>
              <a:rPr lang="en-US" dirty="0">
                <a:hlinkClick r:id="rId2"/>
              </a:rPr>
              <a:t>https://github.com/expressjs/body-parser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Middleware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69912" y="1524000"/>
            <a:ext cx="110490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const</a:t>
            </a:r>
            <a:r>
              <a:rPr lang="en-US" sz="2200" dirty="0">
                <a:solidFill>
                  <a:schemeClr val="tx1"/>
                </a:solidFill>
              </a:rPr>
              <a:t> express = require('express')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const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bodyParser</a:t>
            </a:r>
            <a:r>
              <a:rPr lang="en-US" sz="2200" dirty="0">
                <a:solidFill>
                  <a:schemeClr val="tx1"/>
                </a:solidFill>
              </a:rPr>
              <a:t> = require('body-parser')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const</a:t>
            </a:r>
            <a:r>
              <a:rPr lang="en-US" sz="2200" dirty="0">
                <a:solidFill>
                  <a:schemeClr val="tx1"/>
                </a:solidFill>
              </a:rPr>
              <a:t> port = 1337</a:t>
            </a:r>
          </a:p>
          <a:p>
            <a:r>
              <a:rPr lang="en-US" sz="2200" dirty="0">
                <a:solidFill>
                  <a:schemeClr val="tx1"/>
                </a:solidFill>
              </a:rPr>
              <a:t>let app = express()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use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bodyParser.</a:t>
            </a:r>
            <a:r>
              <a:rPr lang="en-US" sz="2200" dirty="0" err="1">
                <a:solidFill>
                  <a:schemeClr val="accent1"/>
                </a:solidFill>
              </a:rPr>
              <a:t>urlencoded</a:t>
            </a:r>
            <a:r>
              <a:rPr lang="en-US" sz="2200" dirty="0">
                <a:solidFill>
                  <a:schemeClr val="tx1"/>
                </a:solidFill>
              </a:rPr>
              <a:t>({ </a:t>
            </a:r>
            <a:r>
              <a:rPr lang="en-US" sz="2200" dirty="0">
                <a:solidFill>
                  <a:schemeClr val="accent1"/>
                </a:solidFill>
              </a:rPr>
              <a:t>extended</a:t>
            </a:r>
            <a:r>
              <a:rPr lang="en-US" sz="2200" dirty="0">
                <a:solidFill>
                  <a:schemeClr val="tx1"/>
                </a:solidFill>
              </a:rPr>
              <a:t>: </a:t>
            </a:r>
            <a:r>
              <a:rPr lang="en-US" sz="2200" dirty="0">
                <a:solidFill>
                  <a:schemeClr val="accent1"/>
                </a:solidFill>
              </a:rPr>
              <a:t>true</a:t>
            </a:r>
            <a:r>
              <a:rPr lang="en-US" sz="2200" dirty="0">
                <a:solidFill>
                  <a:schemeClr val="tx1"/>
                </a:solidFill>
              </a:rPr>
              <a:t> }))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post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/login</a:t>
            </a:r>
            <a:r>
              <a:rPr lang="en-US" sz="2200" dirty="0">
                <a:solidFill>
                  <a:schemeClr val="tx1"/>
                </a:solidFill>
              </a:rPr>
              <a:t>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console.log(</a:t>
            </a:r>
            <a:r>
              <a:rPr lang="en-US" sz="2200" dirty="0" err="1">
                <a:solidFill>
                  <a:schemeClr val="tx1"/>
                </a:solidFill>
              </a:rPr>
              <a:t>req.</a:t>
            </a:r>
            <a:r>
              <a:rPr lang="en-US" sz="2200" dirty="0" err="1">
                <a:solidFill>
                  <a:schemeClr val="accent1"/>
                </a:solidFill>
              </a:rPr>
              <a:t>body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redirect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/home.html</a:t>
            </a:r>
            <a:r>
              <a:rPr lang="en-US" sz="2200" dirty="0">
                <a:solidFill>
                  <a:schemeClr val="tx1"/>
                </a:solidFill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app.listen</a:t>
            </a:r>
            <a:r>
              <a:rPr lang="en-US" sz="2200" dirty="0">
                <a:solidFill>
                  <a:schemeClr val="tx1"/>
                </a:solidFill>
              </a:rPr>
              <a:t>(port, () =&gt; console.log(`Express running on port ${port}`))</a:t>
            </a:r>
          </a:p>
        </p:txBody>
      </p:sp>
    </p:spTree>
    <p:extLst>
      <p:ext uri="{BB962C8B-B14F-4D97-AF65-F5344CB8AC3E}">
        <p14:creationId xmlns:p14="http://schemas.microsoft.com/office/powerpoint/2010/main" val="117060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10972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More available here </a:t>
            </a:r>
            <a:r>
              <a:rPr lang="en-US" dirty="0">
                <a:hlinkClick r:id="rId2"/>
              </a:rPr>
              <a:t>http://expressjs.com/en/resources/middleware.html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Middleware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293812" y="2286000"/>
            <a:ext cx="96012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set</a:t>
            </a:r>
            <a:r>
              <a:rPr lang="en-US" sz="2200" noProof="1">
                <a:solidFill>
                  <a:schemeClr val="tx1"/>
                </a:solidFill>
              </a:rPr>
              <a:t>('view engine', 'pug');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set</a:t>
            </a:r>
            <a:r>
              <a:rPr lang="en-US" sz="2200" noProof="1">
                <a:solidFill>
                  <a:schemeClr val="tx1"/>
                </a:solidFill>
              </a:rPr>
              <a:t>('views', __dirname + '/views');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(cookieParser());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(bodyParser());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(session({secret: 'magic unicorns'}));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(passport.initialize());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(passport.session());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(express.static(config.rootPath + '/public'));</a:t>
            </a:r>
          </a:p>
        </p:txBody>
      </p:sp>
    </p:spTree>
    <p:extLst>
      <p:ext uri="{BB962C8B-B14F-4D97-AF65-F5344CB8AC3E}">
        <p14:creationId xmlns:p14="http://schemas.microsoft.com/office/powerpoint/2010/main" val="373526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Engines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Dynamic HTML Pages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19" y="2755798"/>
            <a:ext cx="2081836" cy="2081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28" y="1239858"/>
            <a:ext cx="2458474" cy="2458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06307">
            <a:off x="3968829" y="3201020"/>
            <a:ext cx="1927626" cy="12341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40080" t="23762" r="38427" b="30918"/>
          <a:stretch/>
        </p:blipFill>
        <p:spPr>
          <a:xfrm rot="16905963">
            <a:off x="7254818" y="2968812"/>
            <a:ext cx="547501" cy="1600389"/>
          </a:xfrm>
          <a:prstGeom prst="roundRect">
            <a:avLst/>
          </a:prstGeom>
          <a:solidFill>
            <a:schemeClr val="tx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35" t="-6176" r="-27503" b="-4686"/>
          <a:stretch/>
        </p:blipFill>
        <p:spPr>
          <a:xfrm rot="20845255">
            <a:off x="4229249" y="1527733"/>
            <a:ext cx="1763412" cy="948174"/>
          </a:xfrm>
          <a:prstGeom prst="roundRect">
            <a:avLst>
              <a:gd name="adj" fmla="val 6979"/>
            </a:avLst>
          </a:prstGeom>
          <a:solidFill>
            <a:srgbClr val="F0A22E">
              <a:lumMod val="7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196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88814" y="1151121"/>
            <a:ext cx="11391997" cy="5402079"/>
          </a:xfrm>
        </p:spPr>
        <p:txBody>
          <a:bodyPr/>
          <a:lstStyle/>
          <a:p>
            <a:r>
              <a:rPr lang="en-US" dirty="0"/>
              <a:t>Server view engines </a:t>
            </a:r>
            <a:r>
              <a:rPr lang="en-US" dirty="0">
                <a:solidFill>
                  <a:schemeClr val="accent1"/>
                </a:solidFill>
              </a:rPr>
              <a:t>return</a:t>
            </a:r>
            <a:r>
              <a:rPr lang="en-US" dirty="0"/>
              <a:t> ready-to-use </a:t>
            </a:r>
            <a:r>
              <a:rPr lang="en-US" dirty="0">
                <a:solidFill>
                  <a:schemeClr val="accent1"/>
                </a:solidFill>
              </a:rPr>
              <a:t>HTML</a:t>
            </a:r>
            <a:r>
              <a:rPr lang="en-US" dirty="0"/>
              <a:t> to the </a:t>
            </a:r>
            <a:r>
              <a:rPr lang="en-US" dirty="0">
                <a:solidFill>
                  <a:schemeClr val="accent1"/>
                </a:solidFill>
              </a:rPr>
              <a:t>client</a:t>
            </a:r>
            <a:r>
              <a:rPr lang="en-US" dirty="0"/>
              <a:t> (the browser)</a:t>
            </a:r>
          </a:p>
          <a:p>
            <a:pPr lvl="1"/>
            <a:r>
              <a:rPr lang="en-US" dirty="0"/>
              <a:t>They parse the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 to </a:t>
            </a:r>
            <a:r>
              <a:rPr lang="en-US" dirty="0">
                <a:solidFill>
                  <a:schemeClr val="accent1"/>
                </a:solidFill>
              </a:rPr>
              <a:t>HTML</a:t>
            </a:r>
            <a:r>
              <a:rPr lang="en-US" dirty="0"/>
              <a:t> on the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</a:p>
          <a:p>
            <a:pPr lvl="1"/>
            <a:r>
              <a:rPr lang="en-US" dirty="0" smtClean="0"/>
              <a:t>Web </a:t>
            </a:r>
            <a:r>
              <a:rPr lang="en-US" dirty="0"/>
              <a:t>applications, created with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  <a:r>
              <a:rPr lang="en-US" dirty="0"/>
              <a:t> view engines are </a:t>
            </a:r>
            <a:r>
              <a:rPr lang="en-US" dirty="0">
                <a:solidFill>
                  <a:schemeClr val="accent1"/>
                </a:solidFill>
              </a:rPr>
              <a:t>not</a:t>
            </a:r>
            <a:r>
              <a:rPr lang="en-US" dirty="0"/>
              <a:t> real </a:t>
            </a:r>
            <a:r>
              <a:rPr lang="en-US" dirty="0">
                <a:solidFill>
                  <a:schemeClr val="accent1"/>
                </a:solidFill>
              </a:rPr>
              <a:t>SPA</a:t>
            </a:r>
            <a:r>
              <a:rPr lang="en-US" dirty="0"/>
              <a:t> </a:t>
            </a:r>
            <a:r>
              <a:rPr lang="en-US" dirty="0" smtClean="0"/>
              <a:t>apps (In </a:t>
            </a:r>
            <a:r>
              <a:rPr lang="en-US" dirty="0" smtClean="0">
                <a:solidFill>
                  <a:schemeClr val="accent1"/>
                </a:solidFill>
              </a:rPr>
              <a:t>most</a:t>
            </a:r>
            <a:r>
              <a:rPr lang="en-US" dirty="0" smtClean="0"/>
              <a:t> cases)</a:t>
            </a:r>
            <a:endParaRPr lang="en-US" dirty="0"/>
          </a:p>
          <a:p>
            <a:r>
              <a:rPr lang="en-US" dirty="0" smtClean="0"/>
              <a:t>Famous </a:t>
            </a:r>
            <a:r>
              <a:rPr lang="en-US" dirty="0"/>
              <a:t>View Engines</a:t>
            </a:r>
          </a:p>
          <a:p>
            <a:pPr lvl="1"/>
            <a:r>
              <a:rPr lang="en-US" dirty="0"/>
              <a:t>Pug (Jade), Mustache, Handlebars, EJS, </a:t>
            </a:r>
            <a:r>
              <a:rPr lang="en-US" noProof="1"/>
              <a:t>Vash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View Engines</a:t>
            </a:r>
          </a:p>
        </p:txBody>
      </p:sp>
    </p:spTree>
    <p:extLst>
      <p:ext uri="{BB962C8B-B14F-4D97-AF65-F5344CB8AC3E}">
        <p14:creationId xmlns:p14="http://schemas.microsoft.com/office/powerpoint/2010/main" val="155033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74" y="914400"/>
            <a:ext cx="8686800" cy="5791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Pug (Jade) is a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  <a:r>
              <a:rPr lang="en-US" dirty="0"/>
              <a:t> view engine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Produces </a:t>
            </a:r>
            <a:r>
              <a:rPr lang="en-US" dirty="0">
                <a:solidFill>
                  <a:schemeClr val="accent1"/>
                </a:solidFill>
              </a:rPr>
              <a:t>HTML</a:t>
            </a:r>
            <a:r>
              <a:rPr lang="en-US" dirty="0"/>
              <a:t> as a result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</a:t>
            </a:r>
            <a:r>
              <a:rPr lang="en-US" dirty="0">
                <a:solidFill>
                  <a:schemeClr val="accent1"/>
                </a:solidFill>
              </a:rPr>
              <a:t>parsed</a:t>
            </a:r>
            <a:r>
              <a:rPr lang="en-US" dirty="0"/>
              <a:t>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Manually (using </a:t>
            </a:r>
            <a:r>
              <a:rPr lang="en-US" dirty="0">
                <a:solidFill>
                  <a:schemeClr val="accent1"/>
                </a:solidFill>
              </a:rPr>
              <a:t>CMD/Terminal</a:t>
            </a:r>
            <a:r>
              <a:rPr lang="en-US" dirty="0"/>
              <a:t> commands)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Automatically using a </a:t>
            </a:r>
            <a:r>
              <a:rPr lang="en-US" dirty="0">
                <a:solidFill>
                  <a:schemeClr val="accent1"/>
                </a:solidFill>
              </a:rPr>
              <a:t>task runner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Automatically using </a:t>
            </a:r>
            <a:r>
              <a:rPr lang="en-US" dirty="0">
                <a:solidFill>
                  <a:schemeClr val="accent1"/>
                </a:solidFill>
              </a:rPr>
              <a:t>framework</a:t>
            </a:r>
            <a:r>
              <a:rPr lang="en-US" dirty="0"/>
              <a:t> like Express</a:t>
            </a:r>
          </a:p>
          <a:p>
            <a:pPr>
              <a:lnSpc>
                <a:spcPct val="100000"/>
              </a:lnSpc>
            </a:pPr>
            <a:r>
              <a:rPr lang="en-US" dirty="0"/>
              <a:t>Pug (Jade) is more </a:t>
            </a:r>
            <a:r>
              <a:rPr lang="en-US" dirty="0">
                <a:solidFill>
                  <a:schemeClr val="accent1"/>
                </a:solidFill>
              </a:rPr>
              <a:t>expressive</a:t>
            </a:r>
            <a:r>
              <a:rPr lang="en-US" dirty="0"/>
              <a:t> and dynamic than HTML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Pug (Jade) template can be </a:t>
            </a:r>
            <a:r>
              <a:rPr lang="en-US" dirty="0">
                <a:solidFill>
                  <a:schemeClr val="accent1"/>
                </a:solidFill>
              </a:rPr>
              <a:t>parsed</a:t>
            </a:r>
            <a:r>
              <a:rPr lang="en-US" dirty="0"/>
              <a:t> based on JS </a:t>
            </a:r>
            <a:r>
              <a:rPr lang="en-US" dirty="0">
                <a:solidFill>
                  <a:schemeClr val="accent1"/>
                </a:solidFill>
              </a:rPr>
              <a:t>models</a:t>
            </a:r>
            <a:r>
              <a:rPr lang="en-US" dirty="0"/>
              <a:t> or conditionals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Pug (Jade) Template Engine</a:t>
            </a:r>
          </a:p>
        </p:txBody>
      </p:sp>
    </p:spTree>
    <p:extLst>
      <p:ext uri="{BB962C8B-B14F-4D97-AF65-F5344CB8AC3E}">
        <p14:creationId xmlns:p14="http://schemas.microsoft.com/office/powerpoint/2010/main" val="414743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74" y="843050"/>
            <a:ext cx="8686800" cy="60149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Install Pug (Jade) with Node.js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Pug (Jade)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30509" y="2101065"/>
            <a:ext cx="507810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noProof="1">
                <a:solidFill>
                  <a:schemeClr val="tx1"/>
                </a:solidFill>
              </a:rPr>
              <a:t>npm </a:t>
            </a:r>
            <a:r>
              <a:rPr lang="en-US" sz="2200" noProof="1">
                <a:solidFill>
                  <a:schemeClr val="tx1"/>
                </a:solidFill>
              </a:rPr>
              <a:t>install</a:t>
            </a:r>
            <a:r>
              <a:rPr lang="en-US" noProof="1">
                <a:solidFill>
                  <a:schemeClr val="tx1"/>
                </a:solidFill>
              </a:rPr>
              <a:t> pug -g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30508" y="4461807"/>
            <a:ext cx="5078103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sv-SE" sz="2200" dirty="0">
                <a:solidFill>
                  <a:schemeClr val="tx1"/>
                </a:solidFill>
              </a:rPr>
              <a:t>ul</a:t>
            </a:r>
          </a:p>
          <a:p>
            <a:r>
              <a:rPr lang="sv-SE" sz="2200" dirty="0">
                <a:solidFill>
                  <a:schemeClr val="tx1"/>
                </a:solidFill>
              </a:rPr>
              <a:t>  </a:t>
            </a:r>
            <a:r>
              <a:rPr lang="sv-SE" sz="2200" dirty="0">
                <a:solidFill>
                  <a:schemeClr val="accent1"/>
                </a:solidFill>
              </a:rPr>
              <a:t>each</a:t>
            </a:r>
            <a:r>
              <a:rPr lang="sv-SE" sz="2200" dirty="0">
                <a:solidFill>
                  <a:schemeClr val="tx1"/>
                </a:solidFill>
              </a:rPr>
              <a:t> val </a:t>
            </a:r>
            <a:r>
              <a:rPr lang="sv-SE" sz="2200" dirty="0">
                <a:solidFill>
                  <a:schemeClr val="accent1"/>
                </a:solidFill>
              </a:rPr>
              <a:t>in</a:t>
            </a:r>
            <a:r>
              <a:rPr lang="sv-SE" sz="2200" dirty="0">
                <a:solidFill>
                  <a:schemeClr val="tx1"/>
                </a:solidFill>
              </a:rPr>
              <a:t> [1, 2, 3, 4, 5]</a:t>
            </a:r>
          </a:p>
          <a:p>
            <a:r>
              <a:rPr lang="sv-SE" sz="2200" dirty="0">
                <a:solidFill>
                  <a:schemeClr val="tx1"/>
                </a:solidFill>
              </a:rPr>
              <a:t>    </a:t>
            </a:r>
            <a:r>
              <a:rPr lang="sv-SE" sz="2200" dirty="0">
                <a:solidFill>
                  <a:schemeClr val="accent1"/>
                </a:solidFill>
              </a:rPr>
              <a:t>li=</a:t>
            </a:r>
            <a:r>
              <a:rPr lang="sv-SE" sz="2200" dirty="0">
                <a:solidFill>
                  <a:schemeClr val="tx1"/>
                </a:solidFill>
              </a:rPr>
              <a:t> 'Item ' + val</a:t>
            </a:r>
            <a:endParaRPr lang="it-IT" sz="2200" dirty="0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30509" y="2634889"/>
            <a:ext cx="507810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noProof="1">
                <a:solidFill>
                  <a:schemeClr val="tx1"/>
                </a:solidFill>
              </a:rPr>
              <a:t>npm </a:t>
            </a:r>
            <a:r>
              <a:rPr lang="en-US" sz="2200" noProof="1">
                <a:solidFill>
                  <a:schemeClr val="tx1"/>
                </a:solidFill>
              </a:rPr>
              <a:t>install</a:t>
            </a:r>
            <a:r>
              <a:rPr lang="en-US" noProof="1">
                <a:solidFill>
                  <a:schemeClr val="tx1"/>
                </a:solidFill>
              </a:rPr>
              <a:t> pug-cli -g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6478257" y="3723144"/>
            <a:ext cx="50781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chemeClr val="tx1"/>
                </a:solidFill>
              </a:rPr>
              <a:t>&lt;ul&gt;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&lt;li&gt;Item </a:t>
            </a:r>
            <a:r>
              <a:rPr lang="it-IT" sz="2200" dirty="0">
                <a:solidFill>
                  <a:schemeClr val="accent1"/>
                </a:solidFill>
              </a:rPr>
              <a:t>1</a:t>
            </a:r>
            <a:r>
              <a:rPr lang="it-IT" sz="2200" dirty="0">
                <a:solidFill>
                  <a:schemeClr val="tx1"/>
                </a:solidFill>
              </a:rPr>
              <a:t>&lt;/li&gt;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&lt;li&gt;Item </a:t>
            </a:r>
            <a:r>
              <a:rPr lang="it-IT" sz="2200" dirty="0">
                <a:solidFill>
                  <a:schemeClr val="accent1"/>
                </a:solidFill>
              </a:rPr>
              <a:t>2</a:t>
            </a:r>
            <a:r>
              <a:rPr lang="it-IT" sz="2200" dirty="0">
                <a:solidFill>
                  <a:schemeClr val="tx1"/>
                </a:solidFill>
              </a:rPr>
              <a:t>&lt;/li&gt;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&lt;li&gt;Item </a:t>
            </a:r>
            <a:r>
              <a:rPr lang="it-IT" sz="2200" dirty="0">
                <a:solidFill>
                  <a:schemeClr val="accent1"/>
                </a:solidFill>
              </a:rPr>
              <a:t>3</a:t>
            </a:r>
            <a:r>
              <a:rPr lang="it-IT" sz="2200" dirty="0">
                <a:solidFill>
                  <a:schemeClr val="tx1"/>
                </a:solidFill>
              </a:rPr>
              <a:t>&lt;/li&gt;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&lt;li&gt;Item </a:t>
            </a:r>
            <a:r>
              <a:rPr lang="it-IT" sz="2200" dirty="0">
                <a:solidFill>
                  <a:schemeClr val="accent1"/>
                </a:solidFill>
              </a:rPr>
              <a:t>4</a:t>
            </a:r>
            <a:r>
              <a:rPr lang="it-IT" sz="2200" dirty="0">
                <a:solidFill>
                  <a:schemeClr val="tx1"/>
                </a:solidFill>
              </a:rPr>
              <a:t>&lt;/li&gt;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&lt;li&gt;Item </a:t>
            </a:r>
            <a:r>
              <a:rPr lang="it-IT" sz="2200" dirty="0">
                <a:solidFill>
                  <a:schemeClr val="accent1"/>
                </a:solidFill>
              </a:rPr>
              <a:t>5</a:t>
            </a:r>
            <a:r>
              <a:rPr lang="it-IT" sz="2200" dirty="0">
                <a:solidFill>
                  <a:schemeClr val="tx1"/>
                </a:solidFill>
              </a:rPr>
              <a:t>&lt;/li&gt;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&lt;/ul&gt;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6478256" y="2101065"/>
            <a:ext cx="507810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pug </a:t>
            </a:r>
            <a:r>
              <a:rPr lang="en-US" sz="2200" noProof="1">
                <a:solidFill>
                  <a:schemeClr val="tx1"/>
                </a:solidFill>
              </a:rPr>
              <a:t>index</a:t>
            </a:r>
            <a:r>
              <a:rPr lang="en-US" noProof="1">
                <a:solidFill>
                  <a:schemeClr val="tx1"/>
                </a:solidFill>
              </a:rPr>
              <a:t>.pug 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970212" y="1474474"/>
            <a:ext cx="2590800" cy="479355"/>
          </a:xfrm>
          <a:prstGeom prst="wedgeRoundRectCallout">
            <a:avLst>
              <a:gd name="adj1" fmla="val -50211"/>
              <a:gd name="adj2" fmla="val 99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Install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PUG</a:t>
            </a:r>
            <a:endParaRPr lang="bg-BG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955729" y="3871368"/>
            <a:ext cx="2590800" cy="479355"/>
          </a:xfrm>
          <a:prstGeom prst="wedgeRoundRectCallout">
            <a:avLst>
              <a:gd name="adj1" fmla="val -50211"/>
              <a:gd name="adj2" fmla="val 99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index.pug</a:t>
            </a:r>
            <a:endParaRPr lang="en-US" noProof="1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031543" y="1430772"/>
            <a:ext cx="2590800" cy="479355"/>
          </a:xfrm>
          <a:prstGeom prst="wedgeRoundRectCallout">
            <a:avLst>
              <a:gd name="adj1" fmla="val -50211"/>
              <a:gd name="adj2" fmla="val 99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  <a:endParaRPr lang="en-US" noProof="1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031543" y="3145313"/>
            <a:ext cx="2590800" cy="479355"/>
          </a:xfrm>
          <a:prstGeom prst="wedgeRoundRectCallout">
            <a:avLst>
              <a:gd name="adj1" fmla="val -50211"/>
              <a:gd name="adj2" fmla="val 99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index.html</a:t>
            </a:r>
            <a:endParaRPr lang="en-US" noProof="1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391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3" grpId="0" animBg="1"/>
      <p:bldP spid="9" grpId="0" animBg="1"/>
      <p:bldP spid="12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998" y="813165"/>
            <a:ext cx="8432814" cy="2504138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Omit</a:t>
            </a:r>
            <a:r>
              <a:rPr lang="en-US" dirty="0"/>
              <a:t> the </a:t>
            </a:r>
            <a:r>
              <a:rPr lang="en-US" dirty="0">
                <a:solidFill>
                  <a:schemeClr val="accent1"/>
                </a:solidFill>
              </a:rPr>
              <a:t>opening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closing</a:t>
            </a:r>
            <a:r>
              <a:rPr lang="en-US" dirty="0"/>
              <a:t> tags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 </a:t>
            </a:r>
            <a:r>
              <a:rPr lang="en-US" dirty="0">
                <a:solidFill>
                  <a:schemeClr val="accent1"/>
                </a:solidFill>
              </a:rPr>
              <a:t>their</a:t>
            </a:r>
            <a:r>
              <a:rPr lang="en-US" dirty="0"/>
              <a:t> brackets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ID</a:t>
            </a:r>
            <a:r>
              <a:rPr lang="en-US" dirty="0"/>
              <a:t>s and </a:t>
            </a:r>
            <a:r>
              <a:rPr lang="en-US" dirty="0">
                <a:solidFill>
                  <a:schemeClr val="accent1"/>
                </a:solidFill>
              </a:rPr>
              <a:t>classes</a:t>
            </a:r>
            <a:r>
              <a:rPr lang="en-US" dirty="0"/>
              <a:t> are set as in </a:t>
            </a:r>
            <a:r>
              <a:rPr lang="en-US" dirty="0">
                <a:solidFill>
                  <a:schemeClr val="accent1"/>
                </a:solidFill>
              </a:rPr>
              <a:t>CSS</a:t>
            </a:r>
            <a:r>
              <a:rPr lang="en-US" dirty="0"/>
              <a:t> selectors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#id and .class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Pug (Jade) Tags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5531" y="3607333"/>
            <a:ext cx="365159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chemeClr val="accent1"/>
                </a:solidFill>
              </a:rPr>
              <a:t>#wrapper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table</a:t>
            </a:r>
            <a:r>
              <a:rPr lang="it-IT" sz="2200" dirty="0">
                <a:solidFill>
                  <a:schemeClr val="accent1"/>
                </a:solidFill>
              </a:rPr>
              <a:t>.special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tr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th Header 1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th Header 2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tr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td Data 1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td Data 2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160771" y="2741584"/>
            <a:ext cx="5269195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100" dirty="0">
                <a:solidFill>
                  <a:schemeClr val="tx1"/>
                </a:solidFill>
              </a:rPr>
              <a:t>&lt;div </a:t>
            </a:r>
            <a:r>
              <a:rPr lang="it-IT" sz="2100" dirty="0">
                <a:solidFill>
                  <a:schemeClr val="accent1"/>
                </a:solidFill>
              </a:rPr>
              <a:t>id</a:t>
            </a:r>
            <a:r>
              <a:rPr lang="it-IT" sz="2100" dirty="0">
                <a:solidFill>
                  <a:schemeClr val="tx1"/>
                </a:solidFill>
              </a:rPr>
              <a:t>="</a:t>
            </a:r>
            <a:r>
              <a:rPr lang="it-IT" sz="2100" dirty="0">
                <a:solidFill>
                  <a:schemeClr val="accent1"/>
                </a:solidFill>
              </a:rPr>
              <a:t>wrapper</a:t>
            </a:r>
            <a:r>
              <a:rPr lang="it-IT" sz="2100" dirty="0">
                <a:solidFill>
                  <a:schemeClr val="tx1"/>
                </a:solidFill>
              </a:rPr>
              <a:t>"&gt;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&lt;table </a:t>
            </a:r>
            <a:r>
              <a:rPr lang="it-IT" sz="2100" dirty="0">
                <a:solidFill>
                  <a:schemeClr val="accent1"/>
                </a:solidFill>
              </a:rPr>
              <a:t>class</a:t>
            </a:r>
            <a:r>
              <a:rPr lang="it-IT" sz="2100" dirty="0">
                <a:solidFill>
                  <a:schemeClr val="tx1"/>
                </a:solidFill>
              </a:rPr>
              <a:t>="</a:t>
            </a:r>
            <a:r>
              <a:rPr lang="it-IT" sz="2100" dirty="0">
                <a:solidFill>
                  <a:schemeClr val="accent1"/>
                </a:solidFill>
              </a:rPr>
              <a:t>special</a:t>
            </a:r>
            <a:r>
              <a:rPr lang="it-IT" sz="2100" dirty="0">
                <a:solidFill>
                  <a:schemeClr val="tx1"/>
                </a:solidFill>
              </a:rPr>
              <a:t>"&gt;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&lt;tr&gt;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  &lt;th&gt;Header 1&lt;/th&gt;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  &lt;th&gt;Header 2&lt;/th&gt;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&lt;/tr&gt;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&lt;tr&gt;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  &lt;td&gt;Data 1&lt;/td&gt;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  &lt;td&gt;Data 2&lt;/td&gt;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&lt;/tr&gt;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&lt;/table&gt;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2" name="Right Arrow 1"/>
          <p:cNvSpPr/>
          <p:nvPr/>
        </p:nvSpPr>
        <p:spPr>
          <a:xfrm>
            <a:off x="4570760" y="4726743"/>
            <a:ext cx="1447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97158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0674" y="762001"/>
            <a:ext cx="8686800" cy="190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Attribites</a:t>
            </a:r>
            <a:r>
              <a:rPr lang="en-US" dirty="0"/>
              <a:t> are written inside '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and '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'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separated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/>
              <a:t>commas </a:t>
            </a:r>
            <a:r>
              <a:rPr lang="en-US" b="1" dirty="0"/>
              <a:t>'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/>
              <a:t>'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Pug (Jade) Attributes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4212" y="3657600"/>
            <a:ext cx="3657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chemeClr val="tx1"/>
                </a:solidFill>
              </a:rPr>
              <a:t>#wrapper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h1#logo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a</a:t>
            </a:r>
            <a:r>
              <a:rPr lang="it-IT" sz="2200" dirty="0">
                <a:solidFill>
                  <a:schemeClr val="accent1"/>
                </a:solidFill>
              </a:rPr>
              <a:t>(href='...’)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    </a:t>
            </a:r>
            <a:r>
              <a:rPr lang="en-US" sz="2200" noProof="1">
                <a:solidFill>
                  <a:schemeClr val="tx1"/>
                </a:solidFill>
              </a:rPr>
              <a:t>img</a:t>
            </a:r>
            <a:r>
              <a:rPr lang="en-US" sz="2200" noProof="1">
                <a:solidFill>
                  <a:schemeClr val="accent1"/>
                </a:solidFill>
              </a:rPr>
              <a:t>(src='…')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nav#main-nav: ul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li.nav-item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</a:t>
            </a:r>
            <a:r>
              <a:rPr lang="en-US" sz="2200" noProof="1">
                <a:solidFill>
                  <a:schemeClr val="tx1"/>
                </a:solidFill>
              </a:rPr>
              <a:t>a</a:t>
            </a:r>
            <a:r>
              <a:rPr lang="en-US" sz="2200" noProof="1">
                <a:solidFill>
                  <a:schemeClr val="accent1"/>
                </a:solidFill>
              </a:rPr>
              <a:t>(href='…')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29974" y="1524000"/>
            <a:ext cx="5714999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chemeClr val="tx1"/>
                </a:solidFill>
              </a:rPr>
              <a:t>&lt;div id="wrapper"&gt;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&lt;h1 id="logo"&gt;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&lt;a </a:t>
            </a:r>
            <a:r>
              <a:rPr lang="it-IT" sz="2200" dirty="0">
                <a:solidFill>
                  <a:schemeClr val="accent1"/>
                </a:solidFill>
              </a:rPr>
              <a:t>href="..."</a:t>
            </a:r>
            <a:r>
              <a:rPr lang="it-IT" sz="2200" dirty="0">
                <a:solidFill>
                  <a:schemeClr val="tx1"/>
                </a:solidFill>
              </a:rPr>
              <a:t>&gt;       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&lt;img </a:t>
            </a:r>
            <a:r>
              <a:rPr lang="it-IT" sz="2200" dirty="0">
                <a:solidFill>
                  <a:schemeClr val="accent1"/>
                </a:solidFill>
              </a:rPr>
              <a:t>src="..."</a:t>
            </a:r>
            <a:r>
              <a:rPr lang="it-IT" sz="2200" dirty="0">
                <a:solidFill>
                  <a:schemeClr val="tx1"/>
                </a:solidFill>
              </a:rPr>
              <a:t>/&gt;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&lt;/a&gt;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&lt;/h1&gt;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&lt;nav id="main-nav"&gt;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&lt;ul&gt;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&lt;li class="nav-item"&gt;  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  &lt;a </a:t>
            </a:r>
            <a:r>
              <a:rPr lang="it-IT" sz="2200" dirty="0">
                <a:solidFill>
                  <a:schemeClr val="accent1"/>
                </a:solidFill>
              </a:rPr>
              <a:t>href="..."</a:t>
            </a:r>
            <a:r>
              <a:rPr lang="it-IT" sz="2200" dirty="0">
                <a:solidFill>
                  <a:schemeClr val="tx1"/>
                </a:solidFill>
              </a:rPr>
              <a:t>&gt;...&lt;/a&gt;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&lt;/li&gt;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&lt;/ul&gt;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&lt;/nav&gt;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460405" y="4736306"/>
            <a:ext cx="1447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09510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603" y="758544"/>
            <a:ext cx="8824404" cy="1297037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Pug (Jade) can </a:t>
            </a:r>
            <a:r>
              <a:rPr lang="en-US" dirty="0">
                <a:solidFill>
                  <a:schemeClr val="accent1"/>
                </a:solidFill>
              </a:rPr>
              <a:t>generate</a:t>
            </a:r>
            <a:r>
              <a:rPr lang="en-US" dirty="0"/>
              <a:t> markup, using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 models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i.e. given an </a:t>
            </a:r>
            <a:r>
              <a:rPr lang="en-US" dirty="0">
                <a:solidFill>
                  <a:schemeClr val="accent1"/>
                </a:solidFill>
              </a:rPr>
              <a:t>array</a:t>
            </a:r>
            <a:r>
              <a:rPr lang="en-US" dirty="0"/>
              <a:t> of items, put them into a </a:t>
            </a:r>
            <a:r>
              <a:rPr lang="en-US" dirty="0">
                <a:solidFill>
                  <a:schemeClr val="accent1"/>
                </a:solidFill>
              </a:rPr>
              <a:t>table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Pug (Jade) Models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78345" y="3124200"/>
            <a:ext cx="426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000" dirty="0">
                <a:solidFill>
                  <a:schemeClr val="tx1"/>
                </a:solidFill>
              </a:rPr>
              <a:t>#wrapper</a:t>
            </a:r>
          </a:p>
          <a:p>
            <a:r>
              <a:rPr lang="it-IT" sz="2000" dirty="0">
                <a:solidFill>
                  <a:schemeClr val="tx1"/>
                </a:solidFill>
              </a:rPr>
              <a:t>h1#logo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a(href='...')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  </a:t>
            </a:r>
            <a:r>
              <a:rPr lang="it-IT" sz="2000" dirty="0">
                <a:solidFill>
                  <a:schemeClr val="accent1"/>
                </a:solidFill>
              </a:rPr>
              <a:t>= title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nav#main-nav: ul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each item in nav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  li.nav-item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    a(href= </a:t>
            </a:r>
            <a:r>
              <a:rPr lang="it-IT" sz="2000" dirty="0">
                <a:solidFill>
                  <a:schemeClr val="accent1"/>
                </a:solidFill>
              </a:rPr>
              <a:t>item.url</a:t>
            </a:r>
            <a:r>
              <a:rPr lang="it-IT" sz="2000" dirty="0">
                <a:solidFill>
                  <a:schemeClr val="tx1"/>
                </a:solidFill>
              </a:rPr>
              <a:t>) 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      = </a:t>
            </a:r>
            <a:r>
              <a:rPr lang="it-IT" sz="2000" dirty="0">
                <a:solidFill>
                  <a:schemeClr val="accent1"/>
                </a:solidFill>
              </a:rPr>
              <a:t>item.title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362110" y="1981200"/>
            <a:ext cx="5421369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000" dirty="0">
                <a:solidFill>
                  <a:schemeClr val="tx1"/>
                </a:solidFill>
              </a:rPr>
              <a:t>&lt;div id="wrapper"&gt;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&lt;h1 id="logo"&gt;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&lt;a href="..."&gt;</a:t>
            </a:r>
            <a:r>
              <a:rPr lang="it-IT" sz="2000" dirty="0">
                <a:solidFill>
                  <a:schemeClr val="accent1"/>
                </a:solidFill>
              </a:rPr>
              <a:t>Lorem ipsum</a:t>
            </a:r>
            <a:r>
              <a:rPr lang="it-IT" sz="2000" dirty="0">
                <a:solidFill>
                  <a:schemeClr val="tx1"/>
                </a:solidFill>
              </a:rPr>
              <a:t>&lt;/a&gt;   &lt;/h1&gt;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&lt;nav id="main-nav"&gt;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&lt;ul&gt;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&lt;li class="nav-item"&gt;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  &lt;a href="</a:t>
            </a:r>
            <a:r>
              <a:rPr lang="it-IT" sz="2000" dirty="0">
                <a:solidFill>
                  <a:schemeClr val="accent1"/>
                </a:solidFill>
              </a:rPr>
              <a:t>#home</a:t>
            </a:r>
            <a:r>
              <a:rPr lang="it-IT" sz="2000" dirty="0">
                <a:solidFill>
                  <a:schemeClr val="tx1"/>
                </a:solidFill>
              </a:rPr>
              <a:t>"&gt;</a:t>
            </a:r>
            <a:r>
              <a:rPr lang="it-IT" sz="2000" dirty="0">
                <a:solidFill>
                  <a:schemeClr val="accent1"/>
                </a:solidFill>
              </a:rPr>
              <a:t>Home</a:t>
            </a:r>
            <a:r>
              <a:rPr lang="it-IT" sz="2000" dirty="0">
                <a:solidFill>
                  <a:schemeClr val="tx1"/>
                </a:solidFill>
              </a:rPr>
              <a:t>&lt;/a&gt;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&lt;/li&gt;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&lt;li class="nav-item"&gt;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  &lt;a href="</a:t>
            </a:r>
            <a:r>
              <a:rPr lang="it-IT" sz="2000" dirty="0">
                <a:solidFill>
                  <a:schemeClr val="accent1"/>
                </a:solidFill>
              </a:rPr>
              <a:t>#about</a:t>
            </a:r>
            <a:r>
              <a:rPr lang="it-IT" sz="2000" dirty="0">
                <a:solidFill>
                  <a:schemeClr val="tx1"/>
                </a:solidFill>
              </a:rPr>
              <a:t>"&gt;</a:t>
            </a:r>
            <a:r>
              <a:rPr lang="it-IT" sz="2000" dirty="0">
                <a:solidFill>
                  <a:schemeClr val="accent1"/>
                </a:solidFill>
              </a:rPr>
              <a:t>About</a:t>
            </a:r>
            <a:r>
              <a:rPr lang="it-IT" sz="2000" dirty="0">
                <a:solidFill>
                  <a:schemeClr val="tx1"/>
                </a:solidFill>
              </a:rPr>
              <a:t>&lt;/a&gt;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&lt;/li&gt;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&lt;/ul&gt;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&lt;/nav&gt;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103812" y="4648200"/>
            <a:ext cx="118138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41287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#express-</a:t>
            </a:r>
            <a:r>
              <a:rPr lang="en-US" sz="11500" b="1" dirty="0" err="1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0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4" y="841121"/>
            <a:ext cx="9182197" cy="6529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Pug (Jade) can contain </a:t>
            </a:r>
            <a:r>
              <a:rPr lang="en-US" dirty="0">
                <a:solidFill>
                  <a:schemeClr val="accent1"/>
                </a:solidFill>
              </a:rPr>
              <a:t>conditionals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loops</a:t>
            </a:r>
            <a:r>
              <a:rPr lang="en-US" dirty="0"/>
              <a:t>, </a:t>
            </a:r>
            <a:r>
              <a:rPr lang="en-US" noProof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Script in Pug (Jade)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79612" y="1600200"/>
            <a:ext cx="8077200" cy="4927652"/>
            <a:chOff x="2211078" y="2113248"/>
            <a:chExt cx="7329347" cy="4303907"/>
          </a:xfrm>
        </p:grpSpPr>
        <p:sp>
          <p:nvSpPr>
            <p:cNvPr id="6" name="Text Placeholder 2"/>
            <p:cNvSpPr txBox="1">
              <a:spLocks/>
            </p:cNvSpPr>
            <p:nvPr/>
          </p:nvSpPr>
          <p:spPr>
            <a:xfrm>
              <a:off x="4123569" y="2113248"/>
              <a:ext cx="3568824" cy="18172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tx1"/>
                  </a:solidFill>
                </a:rPr>
                <a:t>if </a:t>
              </a:r>
              <a:r>
                <a:rPr lang="it-IT" sz="2200" dirty="0">
                  <a:solidFill>
                    <a:schemeClr val="accent1"/>
                  </a:solidFill>
                </a:rPr>
                <a:t>condition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h1.</a:t>
              </a:r>
              <a:r>
                <a:rPr lang="it-IT" sz="2200" dirty="0">
                  <a:solidFill>
                    <a:schemeClr val="accent1"/>
                  </a:solidFill>
                </a:rPr>
                <a:t>success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  |</a:t>
              </a:r>
              <a:r>
                <a:rPr lang="bg-BG" sz="2200" dirty="0">
                  <a:solidFill>
                    <a:schemeClr val="tx1"/>
                  </a:solidFill>
                </a:rPr>
                <a:t> </a:t>
              </a:r>
              <a:r>
                <a:rPr lang="en-US" sz="2200" dirty="0">
                  <a:solidFill>
                    <a:schemeClr val="tx1"/>
                  </a:solidFill>
                </a:rPr>
                <a:t>F</a:t>
              </a:r>
              <a:r>
                <a:rPr lang="it-IT" sz="2200" dirty="0">
                  <a:solidFill>
                    <a:schemeClr val="tx1"/>
                  </a:solidFill>
                </a:rPr>
                <a:t>ulfilled! </a:t>
              </a:r>
            </a:p>
            <a:p>
              <a:r>
                <a:rPr lang="it-IT" sz="2200" dirty="0">
                  <a:solidFill>
                    <a:schemeClr val="accent1"/>
                  </a:solidFill>
                </a:rPr>
                <a:t>else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h1.</a:t>
              </a:r>
              <a:r>
                <a:rPr lang="it-IT" sz="2200" dirty="0">
                  <a:solidFill>
                    <a:schemeClr val="accent1"/>
                  </a:solidFill>
                </a:rPr>
                <a:t>error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  | Not fullfilled   </a:t>
              </a:r>
            </a:p>
          </p:txBody>
        </p:sp>
        <p:sp>
          <p:nvSpPr>
            <p:cNvPr id="7" name="Text Placeholder 2"/>
            <p:cNvSpPr txBox="1">
              <a:spLocks/>
            </p:cNvSpPr>
            <p:nvPr/>
          </p:nvSpPr>
          <p:spPr>
            <a:xfrm>
              <a:off x="3134356" y="4182160"/>
              <a:ext cx="2587194" cy="9677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tx1"/>
                  </a:solidFill>
                </a:rPr>
                <a:t>model = {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condition: </a:t>
              </a:r>
              <a:r>
                <a:rPr lang="it-IT" sz="2200" dirty="0">
                  <a:solidFill>
                    <a:schemeClr val="accent1"/>
                  </a:solidFill>
                </a:rPr>
                <a:t>true</a:t>
              </a:r>
              <a:r>
                <a:rPr lang="it-IT" sz="2200" dirty="0">
                  <a:solidFill>
                    <a:schemeClr val="tx1"/>
                  </a:solidFill>
                </a:rPr>
                <a:t/>
              </a:r>
              <a:br>
                <a:rPr lang="it-IT" sz="2200" dirty="0">
                  <a:solidFill>
                    <a:schemeClr val="tx1"/>
                  </a:solidFill>
                </a:rPr>
              </a:br>
              <a:r>
                <a:rPr lang="it-IT" sz="22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8" name="Text Placeholder 2"/>
            <p:cNvSpPr txBox="1">
              <a:spLocks/>
            </p:cNvSpPr>
            <p:nvPr/>
          </p:nvSpPr>
          <p:spPr>
            <a:xfrm>
              <a:off x="2211078" y="5449409"/>
              <a:ext cx="3510472" cy="9677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tx1"/>
                  </a:solidFill>
                </a:rPr>
                <a:t>&lt;h1 class="</a:t>
              </a:r>
              <a:r>
                <a:rPr lang="it-IT" sz="2200" dirty="0">
                  <a:solidFill>
                    <a:schemeClr val="accent1"/>
                  </a:solidFill>
                </a:rPr>
                <a:t>success</a:t>
              </a:r>
              <a:r>
                <a:rPr lang="it-IT" sz="2200" dirty="0">
                  <a:solidFill>
                    <a:schemeClr val="tx1"/>
                  </a:solidFill>
                </a:rPr>
                <a:t>"&gt;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Fulfilled! 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&lt;/h1&gt;</a:t>
              </a:r>
            </a:p>
          </p:txBody>
        </p:sp>
        <p:sp>
          <p:nvSpPr>
            <p:cNvPr id="9" name="Text Placeholder 2"/>
            <p:cNvSpPr txBox="1">
              <a:spLocks/>
            </p:cNvSpPr>
            <p:nvPr/>
          </p:nvSpPr>
          <p:spPr>
            <a:xfrm>
              <a:off x="6029953" y="4206093"/>
              <a:ext cx="2762395" cy="9677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tx1"/>
                  </a:solidFill>
                </a:rPr>
                <a:t>model = {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condition: </a:t>
              </a:r>
              <a:r>
                <a:rPr lang="it-IT" sz="2200" dirty="0">
                  <a:solidFill>
                    <a:schemeClr val="accent1"/>
                  </a:solidFill>
                </a:rPr>
                <a:t>false</a:t>
              </a:r>
              <a:r>
                <a:rPr lang="it-IT" sz="2200" dirty="0">
                  <a:solidFill>
                    <a:schemeClr val="tx1"/>
                  </a:solidFill>
                </a:rPr>
                <a:t/>
              </a:r>
              <a:br>
                <a:rPr lang="it-IT" sz="2200" dirty="0">
                  <a:solidFill>
                    <a:schemeClr val="tx1"/>
                  </a:solidFill>
                </a:rPr>
              </a:br>
              <a:r>
                <a:rPr lang="it-IT" sz="22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8" name="Bent Arrow 17"/>
            <p:cNvSpPr/>
            <p:nvPr/>
          </p:nvSpPr>
          <p:spPr>
            <a:xfrm rot="5400000" flipV="1">
              <a:off x="3383911" y="3430630"/>
              <a:ext cx="820413" cy="658905"/>
            </a:xfrm>
            <a:prstGeom prst="bentArrow">
              <a:avLst>
                <a:gd name="adj1" fmla="val 37127"/>
                <a:gd name="adj2" fmla="val 46557"/>
                <a:gd name="adj3" fmla="val 50000"/>
                <a:gd name="adj4" fmla="val 43750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fontAlgn="base"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>
              <a:off x="7599770" y="3430632"/>
              <a:ext cx="844153" cy="658905"/>
            </a:xfrm>
            <a:prstGeom prst="bentArrow">
              <a:avLst>
                <a:gd name="adj1" fmla="val 37127"/>
                <a:gd name="adj2" fmla="val 46557"/>
                <a:gd name="adj3" fmla="val 50000"/>
                <a:gd name="adj4" fmla="val 43750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fontAlgn="base"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Bent Arrow 19"/>
            <p:cNvSpPr/>
            <p:nvPr/>
          </p:nvSpPr>
          <p:spPr>
            <a:xfrm rot="5400000">
              <a:off x="8711595" y="4709750"/>
              <a:ext cx="820412" cy="658907"/>
            </a:xfrm>
            <a:prstGeom prst="bentArrow">
              <a:avLst>
                <a:gd name="adj1" fmla="val 37127"/>
                <a:gd name="adj2" fmla="val 46557"/>
                <a:gd name="adj3" fmla="val 50000"/>
                <a:gd name="adj4" fmla="val 43750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fontAlgn="base"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Bent Arrow 21"/>
            <p:cNvSpPr/>
            <p:nvPr/>
          </p:nvSpPr>
          <p:spPr>
            <a:xfrm rot="5400000" flipV="1">
              <a:off x="2394698" y="4709751"/>
              <a:ext cx="820413" cy="658905"/>
            </a:xfrm>
            <a:prstGeom prst="bentArrow">
              <a:avLst>
                <a:gd name="adj1" fmla="val 37127"/>
                <a:gd name="adj2" fmla="val 46557"/>
                <a:gd name="adj3" fmla="val 50000"/>
                <a:gd name="adj4" fmla="val 43750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fontAlgn="base"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 Placeholder 2"/>
            <p:cNvSpPr txBox="1">
              <a:spLocks/>
            </p:cNvSpPr>
            <p:nvPr/>
          </p:nvSpPr>
          <p:spPr>
            <a:xfrm>
              <a:off x="6029953" y="5449410"/>
              <a:ext cx="3510472" cy="9677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tx1"/>
                  </a:solidFill>
                </a:rPr>
                <a:t>&lt;h1 class="</a:t>
              </a:r>
              <a:r>
                <a:rPr lang="it-IT" sz="2200" dirty="0">
                  <a:solidFill>
                    <a:schemeClr val="accent1"/>
                  </a:solidFill>
                </a:rPr>
                <a:t>error</a:t>
              </a:r>
              <a:r>
                <a:rPr lang="it-IT" sz="2200" dirty="0">
                  <a:solidFill>
                    <a:schemeClr val="tx1"/>
                  </a:solidFill>
                </a:rPr>
                <a:t>"&gt;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Not fulfilled! 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&lt;/h1&gt;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332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74" y="843050"/>
            <a:ext cx="8686800" cy="60149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Just set the view </a:t>
            </a:r>
            <a:r>
              <a:rPr lang="en-US" sz="3000" dirty="0">
                <a:solidFill>
                  <a:schemeClr val="accent1"/>
                </a:solidFill>
              </a:rPr>
              <a:t>engine</a:t>
            </a:r>
            <a:r>
              <a:rPr lang="en-US" sz="3000" dirty="0"/>
              <a:t> and views </a:t>
            </a:r>
            <a:r>
              <a:rPr lang="en-US" sz="3000" dirty="0">
                <a:solidFill>
                  <a:schemeClr val="accent1"/>
                </a:solidFill>
              </a:rPr>
              <a:t>location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accent1"/>
                </a:solidFill>
              </a:rPr>
              <a:t>Pug</a:t>
            </a:r>
            <a:r>
              <a:rPr lang="en-US" dirty="0"/>
              <a:t> (Jade) With Express.js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08012" y="1522943"/>
            <a:ext cx="842713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set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view engine</a:t>
            </a:r>
            <a:r>
              <a:rPr lang="en-US" sz="2200" noProof="1">
                <a:solidFill>
                  <a:schemeClr val="tx1"/>
                </a:solidFill>
              </a:rPr>
              <a:t>', '</a:t>
            </a:r>
            <a:r>
              <a:rPr lang="en-US" sz="2200" noProof="1">
                <a:solidFill>
                  <a:schemeClr val="accent1"/>
                </a:solidFill>
              </a:rPr>
              <a:t>pug</a:t>
            </a:r>
            <a:r>
              <a:rPr lang="en-US" sz="2200" noProof="1">
                <a:solidFill>
                  <a:schemeClr val="tx1"/>
                </a:solidFill>
              </a:rPr>
              <a:t>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set</a:t>
            </a:r>
            <a:r>
              <a:rPr lang="en-US" sz="2200" noProof="1">
                <a:solidFill>
                  <a:schemeClr val="tx1"/>
                </a:solidFill>
              </a:rPr>
              <a:t>(</a:t>
            </a:r>
            <a:r>
              <a:rPr lang="en-US" sz="2200" noProof="1" smtClean="0">
                <a:solidFill>
                  <a:schemeClr val="tx1"/>
                </a:solidFill>
              </a:rPr>
              <a:t>'</a:t>
            </a:r>
            <a:r>
              <a:rPr lang="en-US" sz="2200" noProof="1" smtClean="0">
                <a:solidFill>
                  <a:schemeClr val="accent1"/>
                </a:solidFill>
              </a:rPr>
              <a:t>views</a:t>
            </a:r>
            <a:r>
              <a:rPr lang="en-US" sz="2200" noProof="1" smtClean="0">
                <a:solidFill>
                  <a:schemeClr val="tx1"/>
                </a:solidFill>
              </a:rPr>
              <a:t>', </a:t>
            </a:r>
            <a:r>
              <a:rPr lang="en-US" sz="2200" noProof="1">
                <a:solidFill>
                  <a:schemeClr val="tx1"/>
                </a:solidFill>
              </a:rPr>
              <a:t>path.join(__dirname, </a:t>
            </a:r>
            <a:r>
              <a:rPr lang="en-US" sz="2200" noProof="1" smtClean="0">
                <a:solidFill>
                  <a:schemeClr val="tx1"/>
                </a:solidFill>
              </a:rPr>
              <a:t>'/</a:t>
            </a:r>
            <a:r>
              <a:rPr lang="en-US" sz="2200" noProof="1" smtClean="0">
                <a:solidFill>
                  <a:schemeClr val="accent1"/>
                </a:solidFill>
              </a:rPr>
              <a:t>yourpath</a:t>
            </a:r>
            <a:r>
              <a:rPr lang="en-US" sz="2200" noProof="1" smtClean="0">
                <a:solidFill>
                  <a:schemeClr val="tx1"/>
                </a:solidFill>
              </a:rPr>
              <a:t>'))</a:t>
            </a:r>
            <a:endParaRPr lang="en-US" sz="2200" noProof="1">
              <a:solidFill>
                <a:schemeClr val="tx1"/>
              </a:solidFill>
            </a:endParaRP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('/initial',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</a:t>
            </a:r>
            <a:r>
              <a:rPr lang="en-US" sz="2200" noProof="1">
                <a:solidFill>
                  <a:schemeClr val="accent1"/>
                </a:solidFill>
              </a:rPr>
              <a:t>render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index</a:t>
            </a:r>
            <a:r>
              <a:rPr lang="en-US" sz="2200" noProof="1">
                <a:solidFill>
                  <a:schemeClr val="tx1"/>
                </a:solidFill>
              </a:rPr>
              <a:t>', </a:t>
            </a:r>
            <a:r>
              <a:rPr lang="en-US" sz="2200" noProof="1">
                <a:solidFill>
                  <a:schemeClr val="accent1"/>
                </a:solidFill>
              </a:rPr>
              <a:t>{</a:t>
            </a:r>
            <a:r>
              <a:rPr lang="en-US" sz="2200" noProof="1">
                <a:solidFill>
                  <a:schemeClr val="tx1"/>
                </a:solidFill>
              </a:rPr>
              <a:t> myArray: [1, 3, 5, 7] </a:t>
            </a:r>
            <a:r>
              <a:rPr lang="en-US" sz="2200" noProof="1">
                <a:solidFill>
                  <a:schemeClr val="accent1"/>
                </a:solidFill>
              </a:rPr>
              <a:t>}</a:t>
            </a:r>
            <a:r>
              <a:rPr lang="en-US" sz="22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08012" y="4164019"/>
            <a:ext cx="842713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html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head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body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div</a:t>
            </a:r>
            <a:r>
              <a:rPr lang="en-US" sz="2200" noProof="1">
                <a:solidFill>
                  <a:schemeClr val="accent1"/>
                </a:solidFill>
              </a:rPr>
              <a:t>.test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  </a:t>
            </a:r>
            <a:r>
              <a:rPr lang="en-US" sz="2200" noProof="1">
                <a:solidFill>
                  <a:schemeClr val="accent1"/>
                </a:solidFill>
              </a:rPr>
              <a:t>each</a:t>
            </a:r>
            <a:r>
              <a:rPr lang="en-US" sz="2200" noProof="1">
                <a:solidFill>
                  <a:schemeClr val="tx1"/>
                </a:solidFill>
              </a:rPr>
              <a:t> val in </a:t>
            </a:r>
            <a:r>
              <a:rPr lang="en-US" sz="2200" noProof="1">
                <a:solidFill>
                  <a:schemeClr val="accent1"/>
                </a:solidFill>
              </a:rPr>
              <a:t>myArray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    </a:t>
            </a:r>
            <a:r>
              <a:rPr lang="en-US" sz="2200" noProof="1" smtClean="0">
                <a:solidFill>
                  <a:schemeClr val="tx1"/>
                </a:solidFill>
              </a:rPr>
              <a:t>li= </a:t>
            </a:r>
            <a:r>
              <a:rPr lang="en-US" sz="2200" noProof="1">
                <a:solidFill>
                  <a:schemeClr val="tx1"/>
                </a:solidFill>
              </a:rPr>
              <a:t>'Test ' + val</a:t>
            </a:r>
          </a:p>
        </p:txBody>
      </p:sp>
    </p:spTree>
    <p:extLst>
      <p:ext uri="{BB962C8B-B14F-4D97-AF65-F5344CB8AC3E}">
        <p14:creationId xmlns:p14="http://schemas.microsoft.com/office/powerpoint/2010/main" val="304829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D545E41-0125-4A12-A492-4B8170B0E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EA2E29BB-80BC-4C7E-9685-5DE9714AC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2438400"/>
            <a:ext cx="3257550" cy="2457450"/>
          </a:xfrm>
        </p:spPr>
      </p:pic>
    </p:spTree>
    <p:extLst>
      <p:ext uri="{BB962C8B-B14F-4D97-AF65-F5344CB8AC3E}">
        <p14:creationId xmlns:p14="http://schemas.microsoft.com/office/powerpoint/2010/main" val="2938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08CED24-3BEF-4B07-92D7-12E882374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77CD35-2944-4AF4-B502-539BA9A1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smtClean="0">
                <a:solidFill>
                  <a:schemeClr val="accent1"/>
                </a:solidFill>
              </a:rPr>
              <a:t>Mustache</a:t>
            </a:r>
            <a:r>
              <a:rPr lang="en-US" dirty="0" smtClean="0"/>
              <a:t> specification</a:t>
            </a:r>
            <a:endParaRPr lang="en-US" dirty="0"/>
          </a:p>
          <a:p>
            <a:r>
              <a:rPr lang="en-US" dirty="0"/>
              <a:t>Expression are </a:t>
            </a:r>
            <a:r>
              <a:rPr lang="en-US" dirty="0">
                <a:solidFill>
                  <a:schemeClr val="accent1"/>
                </a:solidFill>
              </a:rPr>
              <a:t>initialized</a:t>
            </a:r>
            <a:r>
              <a:rPr lang="en-US" dirty="0"/>
              <a:t> with ' </a:t>
            </a:r>
            <a:r>
              <a:rPr lang="en-US" dirty="0">
                <a:solidFill>
                  <a:schemeClr val="accent1"/>
                </a:solidFill>
              </a:rPr>
              <a:t>{{</a:t>
            </a:r>
            <a:r>
              <a:rPr lang="en-US" dirty="0"/>
              <a:t> ' and finishes  </a:t>
            </a:r>
            <a:r>
              <a:rPr lang="en-US" dirty="0" smtClean="0"/>
              <a:t>with '</a:t>
            </a:r>
            <a:r>
              <a:rPr lang="en-US" dirty="0" smtClean="0">
                <a:solidFill>
                  <a:schemeClr val="accent1"/>
                </a:solidFill>
              </a:rPr>
              <a:t>}}</a:t>
            </a:r>
            <a:r>
              <a:rPr lang="en-US" dirty="0" smtClean="0"/>
              <a:t>'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6DA3E1F-1A63-404C-97F0-E4B93A7C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</a:t>
            </a:r>
            <a:endParaRPr lang="bg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4AB92E8D-4243-4D5C-B99F-8589284B1047}"/>
              </a:ext>
            </a:extLst>
          </p:cNvPr>
          <p:cNvSpPr txBox="1">
            <a:spLocks/>
          </p:cNvSpPr>
          <p:nvPr/>
        </p:nvSpPr>
        <p:spPr>
          <a:xfrm>
            <a:off x="496032" y="3308344"/>
            <a:ext cx="4953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&lt;div class="entry"&gt; </a:t>
            </a:r>
          </a:p>
          <a:p>
            <a:r>
              <a:rPr lang="en-US" noProof="1">
                <a:solidFill>
                  <a:schemeClr val="tx1"/>
                </a:solidFill>
              </a:rPr>
              <a:t> </a:t>
            </a:r>
            <a:r>
              <a:rPr lang="en-US" noProof="1" smtClean="0">
                <a:solidFill>
                  <a:schemeClr val="tx1"/>
                </a:solidFill>
              </a:rPr>
              <a:t>&lt;</a:t>
            </a:r>
            <a:r>
              <a:rPr lang="en-US" noProof="1">
                <a:solidFill>
                  <a:schemeClr val="tx1"/>
                </a:solidFill>
              </a:rPr>
              <a:t>h1&gt;{{</a:t>
            </a:r>
            <a:r>
              <a:rPr lang="en-US" noProof="1">
                <a:solidFill>
                  <a:schemeClr val="accent1"/>
                </a:solidFill>
              </a:rPr>
              <a:t>title</a:t>
            </a:r>
            <a:r>
              <a:rPr lang="en-US" noProof="1">
                <a:solidFill>
                  <a:schemeClr val="tx1"/>
                </a:solidFill>
              </a:rPr>
              <a:t>}}&lt;/h1&gt; </a:t>
            </a:r>
          </a:p>
          <a:p>
            <a:r>
              <a:rPr lang="en-US" noProof="1">
                <a:solidFill>
                  <a:schemeClr val="tx1"/>
                </a:solidFill>
              </a:rPr>
              <a:t> </a:t>
            </a:r>
            <a:r>
              <a:rPr lang="en-US" noProof="1" smtClean="0">
                <a:solidFill>
                  <a:schemeClr val="tx1"/>
                </a:solidFill>
              </a:rPr>
              <a:t> &lt;</a:t>
            </a:r>
            <a:r>
              <a:rPr lang="en-US" noProof="1">
                <a:solidFill>
                  <a:schemeClr val="tx1"/>
                </a:solidFill>
              </a:rPr>
              <a:t>div class="body"&gt; </a:t>
            </a:r>
          </a:p>
          <a:p>
            <a:r>
              <a:rPr lang="en-US" noProof="1">
                <a:solidFill>
                  <a:schemeClr val="tx1"/>
                </a:solidFill>
              </a:rPr>
              <a:t> </a:t>
            </a:r>
            <a:r>
              <a:rPr lang="en-US" noProof="1" smtClean="0">
                <a:solidFill>
                  <a:schemeClr val="tx1"/>
                </a:solidFill>
              </a:rPr>
              <a:t>  {{</a:t>
            </a:r>
            <a:r>
              <a:rPr lang="en-US" noProof="1">
                <a:solidFill>
                  <a:schemeClr val="accent1"/>
                </a:solidFill>
              </a:rPr>
              <a:t>body</a:t>
            </a:r>
            <a:r>
              <a:rPr lang="en-US" noProof="1">
                <a:solidFill>
                  <a:schemeClr val="tx1"/>
                </a:solidFill>
              </a:rPr>
              <a:t>}} </a:t>
            </a:r>
          </a:p>
          <a:p>
            <a:r>
              <a:rPr lang="en-US" noProof="1">
                <a:solidFill>
                  <a:schemeClr val="tx1"/>
                </a:solidFill>
              </a:rPr>
              <a:t> </a:t>
            </a:r>
            <a:r>
              <a:rPr lang="en-US" noProof="1" smtClean="0">
                <a:solidFill>
                  <a:schemeClr val="tx1"/>
                </a:solidFill>
              </a:rPr>
              <a:t> &lt;/</a:t>
            </a:r>
            <a:r>
              <a:rPr lang="en-US" noProof="1">
                <a:solidFill>
                  <a:schemeClr val="tx1"/>
                </a:solidFill>
              </a:rPr>
              <a:t>div&gt; </a:t>
            </a:r>
          </a:p>
          <a:p>
            <a:r>
              <a:rPr lang="en-US" noProof="1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691931" y="3318260"/>
            <a:ext cx="5072064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 New Post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my first post!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0" name="Arrow: Right 13"/>
          <p:cNvSpPr/>
          <p:nvPr/>
        </p:nvSpPr>
        <p:spPr>
          <a:xfrm>
            <a:off x="5822972" y="4081506"/>
            <a:ext cx="495019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4954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in Express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720494" y="1521641"/>
            <a:ext cx="649811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noProof="1">
                <a:solidFill>
                  <a:schemeClr val="tx1"/>
                </a:solidFill>
              </a:rPr>
              <a:t>npm </a:t>
            </a:r>
            <a:r>
              <a:rPr lang="en-US" sz="2200" noProof="1">
                <a:solidFill>
                  <a:schemeClr val="tx1"/>
                </a:solidFill>
              </a:rPr>
              <a:t>install</a:t>
            </a:r>
            <a:r>
              <a:rPr lang="en-US" noProof="1">
                <a:solidFill>
                  <a:schemeClr val="tx1"/>
                </a:solidFill>
              </a:rPr>
              <a:t> </a:t>
            </a:r>
            <a:r>
              <a:rPr lang="en-US" noProof="1" smtClean="0">
                <a:solidFill>
                  <a:schemeClr val="accent1"/>
                </a:solidFill>
              </a:rPr>
              <a:t>handlebars</a:t>
            </a:r>
            <a:r>
              <a:rPr lang="en-US" noProof="1" smtClean="0">
                <a:solidFill>
                  <a:schemeClr val="tx1"/>
                </a:solidFill>
              </a:rPr>
              <a:t> </a:t>
            </a:r>
            <a:r>
              <a:rPr lang="en-US" noProof="1">
                <a:solidFill>
                  <a:schemeClr val="tx1"/>
                </a:solidFill>
              </a:rPr>
              <a:t>-g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720494" y="2434987"/>
            <a:ext cx="649811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noProof="1">
                <a:solidFill>
                  <a:schemeClr val="tx1"/>
                </a:solidFill>
              </a:rPr>
              <a:t>npm </a:t>
            </a:r>
            <a:r>
              <a:rPr lang="en-US" sz="2200" noProof="1">
                <a:solidFill>
                  <a:schemeClr val="tx1"/>
                </a:solidFill>
              </a:rPr>
              <a:t>install</a:t>
            </a:r>
            <a:r>
              <a:rPr lang="en-US" noProof="1">
                <a:solidFill>
                  <a:schemeClr val="tx1"/>
                </a:solidFill>
              </a:rPr>
              <a:t> </a:t>
            </a:r>
            <a:r>
              <a:rPr lang="en-US" noProof="1" smtClean="0">
                <a:solidFill>
                  <a:schemeClr val="accent1"/>
                </a:solidFill>
              </a:rPr>
              <a:t>express-handlebars </a:t>
            </a:r>
            <a:r>
              <a:rPr lang="en-US" noProof="1" smtClean="0">
                <a:solidFill>
                  <a:schemeClr val="tx1"/>
                </a:solidFill>
              </a:rPr>
              <a:t>-g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84B2BBB6-333E-4FF3-8FA9-3CD0795B6A7D}"/>
              </a:ext>
            </a:extLst>
          </p:cNvPr>
          <p:cNvSpPr txBox="1">
            <a:spLocks/>
          </p:cNvSpPr>
          <p:nvPr/>
        </p:nvSpPr>
        <p:spPr>
          <a:xfrm>
            <a:off x="2720494" y="3492417"/>
            <a:ext cx="6457199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const express = require('express')</a:t>
            </a:r>
          </a:p>
          <a:p>
            <a:r>
              <a:rPr lang="en-US" sz="2200" noProof="1" smtClean="0">
                <a:solidFill>
                  <a:schemeClr val="tx1"/>
                </a:solidFill>
              </a:rPr>
              <a:t>const </a:t>
            </a:r>
            <a:r>
              <a:rPr lang="en-US" sz="2200" noProof="1">
                <a:solidFill>
                  <a:schemeClr val="tx1"/>
                </a:solidFill>
              </a:rPr>
              <a:t>app = express()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const </a:t>
            </a:r>
            <a:r>
              <a:rPr lang="en-US" sz="2200" noProof="1">
                <a:solidFill>
                  <a:schemeClr val="accent1"/>
                </a:solidFill>
              </a:rPr>
              <a:t>exphbs</a:t>
            </a:r>
            <a:r>
              <a:rPr lang="en-US" sz="2200" noProof="1">
                <a:solidFill>
                  <a:schemeClr val="tx1"/>
                </a:solidFill>
              </a:rPr>
              <a:t> = </a:t>
            </a:r>
            <a:r>
              <a:rPr lang="en-US" sz="2200" noProof="1" smtClean="0">
                <a:solidFill>
                  <a:schemeClr val="tx1"/>
                </a:solidFill>
              </a:rPr>
              <a:t>require('</a:t>
            </a:r>
            <a:r>
              <a:rPr lang="en-US" sz="2200" noProof="1" smtClean="0">
                <a:solidFill>
                  <a:schemeClr val="accent1"/>
                </a:solidFill>
              </a:rPr>
              <a:t>express-handlebars</a:t>
            </a:r>
            <a:r>
              <a:rPr lang="en-US" sz="2200" noProof="1">
                <a:solidFill>
                  <a:schemeClr val="tx1"/>
                </a:solidFill>
              </a:rPr>
              <a:t>'</a:t>
            </a:r>
            <a:r>
              <a:rPr lang="en-US" sz="2200" noProof="1" smtClean="0">
                <a:solidFill>
                  <a:schemeClr val="tx1"/>
                </a:solidFill>
              </a:rPr>
              <a:t>)</a:t>
            </a:r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engine</a:t>
            </a:r>
            <a:r>
              <a:rPr lang="en-US" sz="2200" noProof="1">
                <a:solidFill>
                  <a:schemeClr val="tx1"/>
                </a:solidFill>
              </a:rPr>
              <a:t>(</a:t>
            </a:r>
            <a:r>
              <a:rPr lang="en-US" sz="2200" noProof="1" smtClean="0">
                <a:solidFill>
                  <a:schemeClr val="tx1"/>
                </a:solidFill>
              </a:rPr>
              <a:t>'handlebars', </a:t>
            </a:r>
            <a:r>
              <a:rPr lang="en-US" sz="2200" noProof="1" smtClean="0">
                <a:solidFill>
                  <a:schemeClr val="accent1"/>
                </a:solidFill>
              </a:rPr>
              <a:t>exphbs()</a:t>
            </a:r>
            <a:r>
              <a:rPr lang="en-US" sz="2200" noProof="1" smtClean="0">
                <a:solidFill>
                  <a:schemeClr val="tx1"/>
                </a:solidFill>
              </a:rPr>
              <a:t>)</a:t>
            </a:r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app.set('view engine', '</a:t>
            </a:r>
            <a:r>
              <a:rPr lang="en-US" sz="2200" noProof="1">
                <a:solidFill>
                  <a:schemeClr val="accent1"/>
                </a:solidFill>
              </a:rPr>
              <a:t>handlebars</a:t>
            </a:r>
            <a:r>
              <a:rPr lang="en-US" sz="2200" noProof="1">
                <a:solidFill>
                  <a:schemeClr val="tx1"/>
                </a:solidFill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30771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77A7F79-7540-4CA1-8EDE-6F5D69997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03CB39-9397-4D44-A280-BDF11012A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Handlebars can be used as </a:t>
            </a:r>
            <a:r>
              <a:rPr lang="en-US" dirty="0">
                <a:solidFill>
                  <a:schemeClr val="accent1"/>
                </a:solidFill>
              </a:rPr>
              <a:t>solo</a:t>
            </a:r>
            <a:r>
              <a:rPr lang="en-US" dirty="0"/>
              <a:t> templating library</a:t>
            </a:r>
          </a:p>
          <a:p>
            <a:r>
              <a:rPr lang="en-US" dirty="0"/>
              <a:t>Handlebars can be used as a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  <a:r>
              <a:rPr lang="en-US" dirty="0"/>
              <a:t> view engine</a:t>
            </a:r>
          </a:p>
          <a:p>
            <a:r>
              <a:rPr lang="en-US" dirty="0"/>
              <a:t>Handlebars uses </a:t>
            </a:r>
            <a:r>
              <a:rPr lang="en-US" dirty="0">
                <a:solidFill>
                  <a:schemeClr val="accent1"/>
                </a:solidFill>
              </a:rPr>
              <a:t>html</a:t>
            </a:r>
            <a:r>
              <a:rPr lang="en-US" dirty="0"/>
              <a:t> like </a:t>
            </a:r>
            <a:r>
              <a:rPr lang="en-US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dirty="0"/>
              <a:t>Handlebars </a:t>
            </a:r>
            <a:r>
              <a:rPr lang="en-US" dirty="0">
                <a:solidFill>
                  <a:schemeClr val="accent1"/>
                </a:solidFill>
              </a:rPr>
              <a:t>provides</a:t>
            </a:r>
            <a:r>
              <a:rPr lang="en-US" dirty="0"/>
              <a:t> us with embedded </a:t>
            </a:r>
            <a:r>
              <a:rPr lang="en-US" dirty="0">
                <a:solidFill>
                  <a:schemeClr val="accent1"/>
                </a:solidFill>
              </a:rPr>
              <a:t>expressions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410DC6B-0F3D-4B9B-B162-CFA5E538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</a:t>
            </a:r>
            <a:endParaRPr lang="bg-BG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4AB92E8D-4243-4D5C-B99F-8589284B1047}"/>
              </a:ext>
            </a:extLst>
          </p:cNvPr>
          <p:cNvSpPr txBox="1">
            <a:spLocks/>
          </p:cNvSpPr>
          <p:nvPr/>
        </p:nvSpPr>
        <p:spPr>
          <a:xfrm>
            <a:off x="531812" y="4379697"/>
            <a:ext cx="4953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chemeClr val="tx1"/>
                </a:solidFill>
              </a:rPr>
              <a:t>&lt;ul&gt;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{{</a:t>
            </a:r>
            <a:r>
              <a:rPr lang="en-US" noProof="1" smtClean="0">
                <a:solidFill>
                  <a:schemeClr val="accent1"/>
                </a:solidFill>
              </a:rPr>
              <a:t>#</a:t>
            </a:r>
            <a:r>
              <a:rPr lang="en-US" noProof="1" smtClean="0">
                <a:solidFill>
                  <a:schemeClr val="tx1"/>
                </a:solidFill>
              </a:rPr>
              <a:t>each </a:t>
            </a:r>
            <a:r>
              <a:rPr lang="en-US" noProof="1" smtClean="0">
                <a:solidFill>
                  <a:schemeClr val="accent1"/>
                </a:solidFill>
              </a:rPr>
              <a:t>myArray</a:t>
            </a:r>
            <a:r>
              <a:rPr lang="en-US" noProof="1" smtClean="0">
                <a:solidFill>
                  <a:schemeClr val="tx1"/>
                </a:solidFill>
              </a:rPr>
              <a:t>}}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&lt;li&gt;{{</a:t>
            </a:r>
            <a:r>
              <a:rPr lang="en-US" noProof="1" smtClean="0">
                <a:solidFill>
                  <a:schemeClr val="accent1"/>
                </a:solidFill>
              </a:rPr>
              <a:t>this</a:t>
            </a:r>
            <a:r>
              <a:rPr lang="en-US" noProof="1" smtClean="0">
                <a:solidFill>
                  <a:schemeClr val="tx1"/>
                </a:solidFill>
              </a:rPr>
              <a:t>}}&lt;/li&gt;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{{/each}}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&lt;/ul&gt;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4AB92E8D-4243-4D5C-B99F-8589284B1047}"/>
              </a:ext>
            </a:extLst>
          </p:cNvPr>
          <p:cNvSpPr txBox="1">
            <a:spLocks/>
          </p:cNvSpPr>
          <p:nvPr/>
        </p:nvSpPr>
        <p:spPr>
          <a:xfrm>
            <a:off x="6096316" y="4379697"/>
            <a:ext cx="4953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chemeClr val="tx1"/>
                </a:solidFill>
              </a:rPr>
              <a:t>{{</a:t>
            </a:r>
            <a:r>
              <a:rPr lang="en-US" noProof="1" smtClean="0">
                <a:solidFill>
                  <a:schemeClr val="accent1"/>
                </a:solidFill>
              </a:rPr>
              <a:t>#</a:t>
            </a:r>
            <a:r>
              <a:rPr lang="en-US" noProof="1" smtClean="0">
                <a:solidFill>
                  <a:schemeClr val="tx1"/>
                </a:solidFill>
              </a:rPr>
              <a:t>if </a:t>
            </a:r>
            <a:r>
              <a:rPr lang="en-US" noProof="1" smtClean="0">
                <a:solidFill>
                  <a:schemeClr val="accent1"/>
                </a:solidFill>
              </a:rPr>
              <a:t>condition</a:t>
            </a:r>
            <a:r>
              <a:rPr lang="en-US" noProof="1" smtClean="0">
                <a:solidFill>
                  <a:schemeClr val="tx1"/>
                </a:solidFill>
              </a:rPr>
              <a:t>}}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&lt;div&gt;</a:t>
            </a:r>
            <a:r>
              <a:rPr lang="en-US" noProof="1" smtClean="0">
                <a:solidFill>
                  <a:schemeClr val="accent1"/>
                </a:solidFill>
              </a:rPr>
              <a:t>Something</a:t>
            </a:r>
            <a:r>
              <a:rPr lang="en-US" noProof="1" smtClean="0">
                <a:solidFill>
                  <a:schemeClr val="tx1"/>
                </a:solidFill>
              </a:rPr>
              <a:t>&lt;/div&gt;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{{/else}}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  &lt;div&gt;</a:t>
            </a:r>
            <a:r>
              <a:rPr lang="en-US" noProof="1" smtClean="0">
                <a:solidFill>
                  <a:schemeClr val="accent1"/>
                </a:solidFill>
              </a:rPr>
              <a:t>Something else</a:t>
            </a:r>
            <a:r>
              <a:rPr lang="en-US" noProof="1" smtClean="0">
                <a:solidFill>
                  <a:schemeClr val="tx1"/>
                </a:solidFill>
              </a:rPr>
              <a:t>&lt;/div&gt;</a:t>
            </a:r>
          </a:p>
          <a:p>
            <a:r>
              <a:rPr lang="en-US" noProof="1" smtClean="0">
                <a:solidFill>
                  <a:schemeClr val="tx1"/>
                </a:solidFill>
              </a:rPr>
              <a:t>{{/if}}</a:t>
            </a:r>
            <a:endParaRPr lang="en-US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8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Express.js is a </a:t>
            </a:r>
            <a:r>
              <a:rPr lang="en-US" sz="3200" dirty="0" smtClean="0">
                <a:solidFill>
                  <a:schemeClr val="accent1"/>
                </a:solidFill>
              </a:rPr>
              <a:t>fast</a:t>
            </a:r>
            <a:r>
              <a:rPr lang="en-US" sz="3200" dirty="0" smtClean="0"/>
              <a:t> web </a:t>
            </a:r>
            <a:r>
              <a:rPr lang="en-US" sz="3200" dirty="0" smtClean="0">
                <a:solidFill>
                  <a:schemeClr val="accent1"/>
                </a:solidFill>
              </a:rPr>
              <a:t>framework</a:t>
            </a:r>
            <a:r>
              <a:rPr lang="en-US" sz="3200" dirty="0" smtClean="0"/>
              <a:t> for Node.js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Routing is done with a </a:t>
            </a:r>
            <a:r>
              <a:rPr lang="en-US" sz="3200" dirty="0" smtClean="0">
                <a:solidFill>
                  <a:schemeClr val="accent1"/>
                </a:solidFill>
              </a:rPr>
              <a:t>familiar</a:t>
            </a:r>
            <a:r>
              <a:rPr lang="en-US" sz="3200" dirty="0" smtClean="0"/>
              <a:t> syntax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8000"/>
              </a:spcBef>
            </a:pPr>
            <a:r>
              <a:rPr lang="en-US" sz="3200" dirty="0" smtClean="0">
                <a:solidFill>
                  <a:schemeClr val="accent1"/>
                </a:solidFill>
              </a:rPr>
              <a:t>Middleware</a:t>
            </a:r>
            <a:r>
              <a:rPr lang="en-US" sz="3200" dirty="0" smtClean="0"/>
              <a:t> in our application (custom, third-party)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View Engines </a:t>
            </a:r>
            <a:r>
              <a:rPr lang="en-US" sz="3200" dirty="0" smtClean="0">
                <a:solidFill>
                  <a:schemeClr val="accent1"/>
                </a:solidFill>
              </a:rPr>
              <a:t>ease</a:t>
            </a:r>
            <a:r>
              <a:rPr lang="en-US" sz="3200" dirty="0" smtClean="0"/>
              <a:t> the development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628764" y="2529840"/>
            <a:ext cx="80772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METHOD</a:t>
            </a:r>
            <a:r>
              <a:rPr lang="en-US" sz="2200" noProof="1">
                <a:solidFill>
                  <a:schemeClr val="tx1"/>
                </a:solidFill>
              </a:rPr>
              <a:t>(</a:t>
            </a:r>
            <a:r>
              <a:rPr lang="en-US" sz="2200" noProof="1">
                <a:solidFill>
                  <a:schemeClr val="accent1"/>
                </a:solidFill>
              </a:rPr>
              <a:t>PATH</a:t>
            </a:r>
            <a:r>
              <a:rPr lang="en-US" sz="2200" noProof="1">
                <a:solidFill>
                  <a:schemeClr val="tx1"/>
                </a:solidFill>
              </a:rPr>
              <a:t>, </a:t>
            </a:r>
            <a:r>
              <a:rPr lang="en-US" sz="2200" noProof="1">
                <a:solidFill>
                  <a:schemeClr val="accent1"/>
                </a:solidFill>
              </a:rPr>
              <a:t>HANDLER</a:t>
            </a:r>
            <a:r>
              <a:rPr lang="en-US" sz="22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32256" y="4876800"/>
            <a:ext cx="5078103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sv-SE" sz="2200" dirty="0">
                <a:solidFill>
                  <a:schemeClr val="tx1"/>
                </a:solidFill>
              </a:rPr>
              <a:t>ul</a:t>
            </a:r>
          </a:p>
          <a:p>
            <a:r>
              <a:rPr lang="sv-SE" sz="2200" dirty="0">
                <a:solidFill>
                  <a:schemeClr val="tx1"/>
                </a:solidFill>
              </a:rPr>
              <a:t>  </a:t>
            </a:r>
            <a:r>
              <a:rPr lang="sv-SE" sz="2200" dirty="0">
                <a:solidFill>
                  <a:schemeClr val="accent1"/>
                </a:solidFill>
              </a:rPr>
              <a:t>each</a:t>
            </a:r>
            <a:r>
              <a:rPr lang="sv-SE" sz="2200" dirty="0">
                <a:solidFill>
                  <a:schemeClr val="tx1"/>
                </a:solidFill>
              </a:rPr>
              <a:t> val </a:t>
            </a:r>
            <a:r>
              <a:rPr lang="sv-SE" sz="2200" dirty="0">
                <a:solidFill>
                  <a:schemeClr val="accent1"/>
                </a:solidFill>
              </a:rPr>
              <a:t>in</a:t>
            </a:r>
            <a:r>
              <a:rPr lang="sv-SE" sz="2200" dirty="0">
                <a:solidFill>
                  <a:schemeClr val="tx1"/>
                </a:solidFill>
              </a:rPr>
              <a:t> [1, 2, 3, 4, 5]</a:t>
            </a:r>
          </a:p>
          <a:p>
            <a:r>
              <a:rPr lang="sv-SE" sz="2200" dirty="0">
                <a:solidFill>
                  <a:schemeClr val="tx1"/>
                </a:solidFill>
              </a:rPr>
              <a:t>    </a:t>
            </a:r>
            <a:r>
              <a:rPr lang="sv-SE" sz="2200" dirty="0">
                <a:solidFill>
                  <a:schemeClr val="accent1"/>
                </a:solidFill>
              </a:rPr>
              <a:t>li=</a:t>
            </a:r>
            <a:r>
              <a:rPr lang="sv-SE" sz="2200" dirty="0">
                <a:solidFill>
                  <a:schemeClr val="tx1"/>
                </a:solidFill>
              </a:rPr>
              <a:t> 'Item ' + val</a:t>
            </a:r>
            <a:endParaRPr lang="it-IT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67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Express.js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=""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DDB06A-E63A-4557-BC1B-97DFC73F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Express.js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5B754D-EBE6-48F6-8538-037EEB3A5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Installation, Configuration, Startup</a:t>
            </a:r>
          </a:p>
        </p:txBody>
      </p:sp>
      <p:pic>
        <p:nvPicPr>
          <p:cNvPr id="4" name="Picture 2" descr="C:\Users\Vako\Desktop\Visual_Studio_Code_0.10.1_icon.png">
            <a:extLst>
              <a:ext uri="{FF2B5EF4-FFF2-40B4-BE49-F238E27FC236}">
                <a16:creationId xmlns="" xmlns:a16="http://schemas.microsoft.com/office/drawing/2014/main" id="{7D0F9C6C-B806-49B4-BBB3-AE683652A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544" y="2387485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2377FA0-35B3-4D48-A1C6-CBA8AC1C8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2286978"/>
            <a:ext cx="2414551" cy="2414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FF76418-E06A-417A-8FD8-8FC42BB01A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158925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7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D29AD97-9692-4A1A-A205-B2E842402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6558A5-21E7-4095-B47C-874993BA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>
                <a:solidFill>
                  <a:schemeClr val="accent1"/>
                </a:solidFill>
              </a:rPr>
              <a:t>typings</a:t>
            </a:r>
            <a:r>
              <a:rPr lang="en-US" dirty="0"/>
              <a:t> globally:</a:t>
            </a:r>
          </a:p>
          <a:p>
            <a:pPr>
              <a:spcBef>
                <a:spcPts val="8400"/>
              </a:spcBef>
            </a:pPr>
            <a:r>
              <a:rPr lang="en-US" dirty="0"/>
              <a:t>Run the </a:t>
            </a:r>
            <a:r>
              <a:rPr lang="en-US" dirty="0">
                <a:solidFill>
                  <a:schemeClr val="accent1"/>
                </a:solidFill>
              </a:rPr>
              <a:t>following</a:t>
            </a:r>
            <a:r>
              <a:rPr lang="en-US" dirty="0"/>
              <a:t> to install Express.js </a:t>
            </a:r>
            <a:r>
              <a:rPr lang="en-US" dirty="0">
                <a:solidFill>
                  <a:schemeClr val="accent1"/>
                </a:solidFill>
              </a:rPr>
              <a:t>IntelliSense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54E6182-1B8E-4981-89B9-A57B0F42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</a:t>
            </a:r>
            <a:r>
              <a:rPr lang="en-US" dirty="0" smtClean="0"/>
              <a:t>IntelliSense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84212" y="2183468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npm install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typings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--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g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F1D2B2A1-9493-41BA-A871-0CB2F3D95D69}"/>
              </a:ext>
            </a:extLst>
          </p:cNvPr>
          <p:cNvSpPr txBox="1">
            <a:spLocks/>
          </p:cNvSpPr>
          <p:nvPr/>
        </p:nvSpPr>
        <p:spPr>
          <a:xfrm>
            <a:off x="684212" y="3913338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typings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install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express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--save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="" xmlns:a16="http://schemas.microsoft.com/office/drawing/2014/main" id="{7E286467-A67C-4659-9916-7E142A071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2" y="5029200"/>
            <a:ext cx="3276600" cy="1108904"/>
          </a:xfrm>
          <a:prstGeom prst="wedgeRoundRectCallout">
            <a:avLst>
              <a:gd name="adj1" fmla="val -90438"/>
              <a:gd name="adj2" fmla="val -970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Now you have </a:t>
            </a:r>
            <a:r>
              <a:rPr lang="en-US" sz="2500" noProof="1">
                <a:solidFill>
                  <a:schemeClr val="accent1"/>
                </a:solidFill>
              </a:rPr>
              <a:t>IntelliSense</a:t>
            </a:r>
            <a:r>
              <a:rPr lang="en-US" sz="2500" noProof="1">
                <a:solidFill>
                  <a:schemeClr val="tx1"/>
                </a:solidFill>
              </a:rPr>
              <a:t> in </a:t>
            </a:r>
            <a:r>
              <a:rPr lang="en-US" sz="2500" noProof="1">
                <a:solidFill>
                  <a:schemeClr val="accent1"/>
                </a:solidFill>
              </a:rPr>
              <a:t>VS</a:t>
            </a:r>
            <a:r>
              <a:rPr lang="en-US" sz="25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accent1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54928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11201400" cy="58341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>
                <a:solidFill>
                  <a:schemeClr val="accent1"/>
                </a:solidFill>
              </a:rPr>
              <a:t>Install</a:t>
            </a:r>
            <a:r>
              <a:rPr lang="en-US" noProof="1"/>
              <a:t> express.js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r>
              <a:rPr lang="en-US" noProof="1"/>
              <a:t>You can </a:t>
            </a:r>
            <a:r>
              <a:rPr lang="en-US" noProof="1">
                <a:solidFill>
                  <a:schemeClr val="accent1"/>
                </a:solidFill>
              </a:rPr>
              <a:t>check</a:t>
            </a:r>
            <a:r>
              <a:rPr lang="en-US" noProof="1"/>
              <a:t> out </a:t>
            </a:r>
            <a:r>
              <a:rPr lang="en-US" noProof="1">
                <a:solidFill>
                  <a:schemeClr val="accent1"/>
                </a:solidFill>
                <a:hlinkClick r:id="rId2"/>
              </a:rPr>
              <a:t>http://expressjs.com/en/api.html</a:t>
            </a:r>
            <a:endParaRPr lang="en-US" noProof="1">
              <a:solidFill>
                <a:schemeClr val="accent1"/>
              </a:solidFill>
            </a:endParaRPr>
          </a:p>
          <a:p>
            <a:endParaRPr lang="en-US" noProof="1"/>
          </a:p>
          <a:p>
            <a:pPr marL="0" indent="0">
              <a:buNone/>
            </a:pPr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Express.js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135000" y="1582161"/>
            <a:ext cx="791882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algn="ctr" defTabSz="91440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200" kern="0" dirty="0" err="1" smtClean="0">
                <a:solidFill>
                  <a:prstClr val="white"/>
                </a:solidFill>
              </a:rPr>
              <a:t>npm</a:t>
            </a:r>
            <a:r>
              <a:rPr lang="en-US" sz="2200" kern="0" dirty="0" smtClean="0">
                <a:solidFill>
                  <a:prstClr val="white"/>
                </a:solidFill>
              </a:rPr>
              <a:t> install express </a:t>
            </a:r>
            <a:r>
              <a:rPr lang="en-US" sz="2200" kern="0" dirty="0" smtClean="0">
                <a:solidFill>
                  <a:srgbClr val="F3BE60"/>
                </a:solidFill>
              </a:rPr>
              <a:t>–-save –-</a:t>
            </a:r>
            <a:r>
              <a:rPr lang="en-US" sz="2200" kern="0" dirty="0" smtClean="0">
                <a:solidFill>
                  <a:schemeClr val="accent1"/>
                </a:solidFill>
              </a:rPr>
              <a:t>save-exact</a:t>
            </a:r>
            <a:endParaRPr lang="en-US" sz="2200" kern="0" dirty="0">
              <a:solidFill>
                <a:schemeClr val="accent1"/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79412" y="2837053"/>
            <a:ext cx="114300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let express = require('</a:t>
            </a:r>
            <a:r>
              <a:rPr lang="en-US" sz="2200" noProof="1">
                <a:solidFill>
                  <a:schemeClr val="accent1"/>
                </a:solidFill>
              </a:rPr>
              <a:t>express</a:t>
            </a:r>
            <a:r>
              <a:rPr lang="en-US" sz="2200" noProof="1">
                <a:solidFill>
                  <a:schemeClr val="tx1"/>
                </a:solidFill>
              </a:rPr>
              <a:t>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let app = </a:t>
            </a:r>
            <a:r>
              <a:rPr lang="en-US" sz="2200" noProof="1">
                <a:solidFill>
                  <a:schemeClr val="accent1"/>
                </a:solidFill>
              </a:rPr>
              <a:t>express()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const port = 1337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/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</a:t>
            </a:r>
            <a:r>
              <a:rPr lang="en-US" sz="2200" noProof="1">
                <a:solidFill>
                  <a:schemeClr val="accent1"/>
                </a:solidFill>
              </a:rPr>
              <a:t>status</a:t>
            </a:r>
            <a:r>
              <a:rPr lang="en-US" sz="2200" noProof="1">
                <a:solidFill>
                  <a:schemeClr val="tx1"/>
                </a:solidFill>
              </a:rPr>
              <a:t>(200)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</a:t>
            </a:r>
            <a:r>
              <a:rPr lang="en-US" sz="2200" noProof="1">
                <a:solidFill>
                  <a:schemeClr val="accent1"/>
                </a:solidFill>
              </a:rPr>
              <a:t>send</a:t>
            </a:r>
            <a:r>
              <a:rPr lang="en-US" sz="2200" noProof="1">
                <a:solidFill>
                  <a:schemeClr val="tx1"/>
                </a:solidFill>
              </a:rPr>
              <a:t>('Welcome to Express.js!')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listen</a:t>
            </a:r>
            <a:r>
              <a:rPr lang="en-US" sz="2200" noProof="1">
                <a:solidFill>
                  <a:schemeClr val="tx1"/>
                </a:solidFill>
              </a:rPr>
              <a:t>(port, () =&gt; console.log(`Express running on port ${port}...`))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="" xmlns:a16="http://schemas.microsoft.com/office/drawing/2014/main" id="{5264FFB7-7297-41B6-96BE-4FA82FBD3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012" y="3852261"/>
            <a:ext cx="3276600" cy="1108904"/>
          </a:xfrm>
          <a:prstGeom prst="wedgeRoundRectCallout">
            <a:avLst>
              <a:gd name="adj1" fmla="val -147115"/>
              <a:gd name="adj2" fmla="val -893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Create a new </a:t>
            </a:r>
            <a:r>
              <a:rPr lang="en-US" sz="2500" noProof="1">
                <a:solidFill>
                  <a:schemeClr val="accent1"/>
                </a:solidFill>
              </a:rPr>
              <a:t>instance</a:t>
            </a:r>
            <a:r>
              <a:rPr lang="en-US" sz="2500" noProof="1">
                <a:solidFill>
                  <a:schemeClr val="tx1"/>
                </a:solidFill>
              </a:rPr>
              <a:t> of the </a:t>
            </a:r>
            <a:r>
              <a:rPr lang="en-US" sz="2500" noProof="1">
                <a:solidFill>
                  <a:schemeClr val="accent1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13435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7A47AE-A412-46FD-AD44-CDE50DBE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in Express.js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90E2B84-C1C7-451A-B975-2AC61CCE85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Handling request/response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666D6B2-CE22-4B57-A9C2-3BB4BD694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2362200"/>
            <a:ext cx="2362200" cy="213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Routing has the following syntax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r>
              <a:rPr lang="en-US" dirty="0"/>
              <a:t>Where: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app</a:t>
            </a:r>
            <a:r>
              <a:rPr lang="en-US" dirty="0"/>
              <a:t> is an </a:t>
            </a:r>
            <a:r>
              <a:rPr lang="en-US" dirty="0">
                <a:solidFill>
                  <a:schemeClr val="accent1"/>
                </a:solidFill>
              </a:rPr>
              <a:t>instance</a:t>
            </a:r>
            <a:r>
              <a:rPr lang="en-US" dirty="0"/>
              <a:t> of express</a:t>
            </a:r>
          </a:p>
          <a:p>
            <a:pPr lvl="1"/>
            <a:r>
              <a:rPr lang="en-US" dirty="0"/>
              <a:t>METHOD is an HTTP </a:t>
            </a:r>
            <a:r>
              <a:rPr lang="en-US" dirty="0">
                <a:solidFill>
                  <a:schemeClr val="accent1"/>
                </a:solidFill>
              </a:rPr>
              <a:t>request</a:t>
            </a:r>
            <a:r>
              <a:rPr lang="en-US" dirty="0"/>
              <a:t> method, in </a:t>
            </a:r>
            <a:r>
              <a:rPr lang="en-US" dirty="0">
                <a:solidFill>
                  <a:schemeClr val="accent1"/>
                </a:solidFill>
              </a:rPr>
              <a:t>lowercase</a:t>
            </a:r>
          </a:p>
          <a:p>
            <a:pPr lvl="1"/>
            <a:r>
              <a:rPr lang="en-US" dirty="0"/>
              <a:t>PATH is a path on the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</a:p>
          <a:p>
            <a:pPr lvl="1"/>
            <a:r>
              <a:rPr lang="en-US" dirty="0"/>
              <a:t>HANDLER is the function </a:t>
            </a:r>
            <a:r>
              <a:rPr lang="en-US" dirty="0">
                <a:solidFill>
                  <a:schemeClr val="accent1"/>
                </a:solidFill>
              </a:rPr>
              <a:t>executed</a:t>
            </a:r>
            <a:r>
              <a:rPr lang="en-US" dirty="0"/>
              <a:t> when the route is </a:t>
            </a:r>
            <a:r>
              <a:rPr lang="en-US" dirty="0">
                <a:solidFill>
                  <a:schemeClr val="accent1"/>
                </a:solidFill>
              </a:rPr>
              <a:t>matched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0412" y="1582161"/>
            <a:ext cx="80772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METHOD</a:t>
            </a:r>
            <a:r>
              <a:rPr lang="en-US" sz="2200" noProof="1">
                <a:solidFill>
                  <a:schemeClr val="tx1"/>
                </a:solidFill>
              </a:rPr>
              <a:t>(</a:t>
            </a:r>
            <a:r>
              <a:rPr lang="en-US" sz="2200" noProof="1">
                <a:solidFill>
                  <a:schemeClr val="accent1"/>
                </a:solidFill>
              </a:rPr>
              <a:t>PATH</a:t>
            </a:r>
            <a:r>
              <a:rPr lang="en-US" sz="2200" noProof="1">
                <a:solidFill>
                  <a:schemeClr val="tx1"/>
                </a:solidFill>
              </a:rPr>
              <a:t>, </a:t>
            </a:r>
            <a:r>
              <a:rPr lang="en-US" sz="2200" noProof="1">
                <a:solidFill>
                  <a:schemeClr val="accent1"/>
                </a:solidFill>
              </a:rPr>
              <a:t>HANDLER</a:t>
            </a:r>
            <a:r>
              <a:rPr lang="en-US" sz="2200" noProof="1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200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Methods - Example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65412" y="1295400"/>
            <a:ext cx="6858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// 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 method route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/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 request to the homepage')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// </a:t>
            </a:r>
            <a:r>
              <a:rPr lang="en-US" sz="2200" noProof="1">
                <a:solidFill>
                  <a:schemeClr val="accent1"/>
                </a:solidFill>
              </a:rPr>
              <a:t>POST</a:t>
            </a:r>
            <a:r>
              <a:rPr lang="en-US" sz="2200" noProof="1">
                <a:solidFill>
                  <a:schemeClr val="tx1"/>
                </a:solidFill>
              </a:rPr>
              <a:t> method route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post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/create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</a:t>
            </a:r>
            <a:r>
              <a:rPr lang="en-US" sz="2200" noProof="1">
                <a:solidFill>
                  <a:schemeClr val="accent1"/>
                </a:solidFill>
              </a:rPr>
              <a:t>POST</a:t>
            </a:r>
            <a:r>
              <a:rPr lang="en-US" sz="2200" noProof="1">
                <a:solidFill>
                  <a:schemeClr val="tx1"/>
                </a:solidFill>
              </a:rPr>
              <a:t> request to the homepage')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// </a:t>
            </a:r>
            <a:r>
              <a:rPr lang="en-US" sz="2200" noProof="1" smtClean="0">
                <a:solidFill>
                  <a:schemeClr val="accent1"/>
                </a:solidFill>
              </a:rPr>
              <a:t>PUT </a:t>
            </a:r>
            <a:r>
              <a:rPr lang="en-US" sz="2200" noProof="1" smtClean="0">
                <a:solidFill>
                  <a:schemeClr val="tx1"/>
                </a:solidFill>
              </a:rPr>
              <a:t>method </a:t>
            </a:r>
            <a:r>
              <a:rPr lang="en-US" sz="2200" noProof="1">
                <a:solidFill>
                  <a:schemeClr val="tx1"/>
                </a:solidFill>
              </a:rPr>
              <a:t>route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put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/modify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</a:t>
            </a:r>
            <a:r>
              <a:rPr lang="en-US" sz="2200" noProof="1">
                <a:solidFill>
                  <a:schemeClr val="accent1"/>
                </a:solidFill>
              </a:rPr>
              <a:t>PUT</a:t>
            </a:r>
            <a:r>
              <a:rPr lang="en-US" sz="2200" noProof="1">
                <a:solidFill>
                  <a:schemeClr val="tx1"/>
                </a:solidFill>
              </a:rPr>
              <a:t> request to the homepage')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061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2159</Words>
  <Application>Microsoft Office PowerPoint</Application>
  <PresentationFormat>Custom</PresentationFormat>
  <Paragraphs>452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1_SoftUni 16x9</vt:lpstr>
      <vt:lpstr>SoftUni 16x9</vt:lpstr>
      <vt:lpstr>Express.js and View Engines</vt:lpstr>
      <vt:lpstr>Table of Contents</vt:lpstr>
      <vt:lpstr>Have a Question?</vt:lpstr>
      <vt:lpstr>Introduction to Express.js</vt:lpstr>
      <vt:lpstr>Visual Studio Code IntelliSense</vt:lpstr>
      <vt:lpstr>Introduction to Express.js</vt:lpstr>
      <vt:lpstr>Router in Express.js</vt:lpstr>
      <vt:lpstr>Router</vt:lpstr>
      <vt:lpstr>Route Methods - Example</vt:lpstr>
      <vt:lpstr>Route Methods – Example 2</vt:lpstr>
      <vt:lpstr>Router Paths</vt:lpstr>
      <vt:lpstr>Extracting Parameters</vt:lpstr>
      <vt:lpstr>Chainable routes</vt:lpstr>
      <vt:lpstr>Router Responses</vt:lpstr>
      <vt:lpstr>Router Responses</vt:lpstr>
      <vt:lpstr>Static Files</vt:lpstr>
      <vt:lpstr>Static Files</vt:lpstr>
      <vt:lpstr>Middleware</vt:lpstr>
      <vt:lpstr>Middleware</vt:lpstr>
      <vt:lpstr>Custom Middleware</vt:lpstr>
      <vt:lpstr>Third-Party Middleware</vt:lpstr>
      <vt:lpstr>Third-Party Middleware</vt:lpstr>
      <vt:lpstr>View Engines</vt:lpstr>
      <vt:lpstr>Server View Engines</vt:lpstr>
      <vt:lpstr>Pug (Jade) Template Engine</vt:lpstr>
      <vt:lpstr>Using Pug (Jade)</vt:lpstr>
      <vt:lpstr>Pug (Jade) Tags</vt:lpstr>
      <vt:lpstr>Pug (Jade) Attributes</vt:lpstr>
      <vt:lpstr>Pug (Jade) Models</vt:lpstr>
      <vt:lpstr>Running Script in Pug (Jade)</vt:lpstr>
      <vt:lpstr>Using Pug (Jade) With Express.js</vt:lpstr>
      <vt:lpstr>PowerPoint Presentation</vt:lpstr>
      <vt:lpstr>Handlebars</vt:lpstr>
      <vt:lpstr>Integration in Express</vt:lpstr>
      <vt:lpstr>Handlebars</vt:lpstr>
      <vt:lpstr>Summary</vt:lpstr>
      <vt:lpstr>Express.js</vt:lpstr>
      <vt:lpstr>Trainings @ Software University (SoftUni)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"ExpressJS Fundamentals" course @ SoftUni</dc:title>
  <dc:subject>Software Development Course</dc:subject>
  <dc:creator/>
  <cp:keywords>Web, Javascript, NodeJS, ExpressJS, MongoDB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2017-10-10T13:00:00Z</dcterms:modified>
  <cp:category>ExpressJS Fundamentals @ SoftUni - https://softuni.bg/opencourses/express-js-fundamentals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